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notesMasterIdLst>
    <p:notesMasterId r:id="rId47"/>
  </p:notesMasterIdLst>
  <p:sldIdLst>
    <p:sldId id="1311" r:id="rId3"/>
    <p:sldId id="1324" r:id="rId4"/>
    <p:sldId id="1325" r:id="rId5"/>
    <p:sldId id="1326" r:id="rId6"/>
    <p:sldId id="1327" r:id="rId7"/>
    <p:sldId id="1328" r:id="rId8"/>
    <p:sldId id="1329" r:id="rId9"/>
    <p:sldId id="1330" r:id="rId10"/>
    <p:sldId id="1331" r:id="rId11"/>
    <p:sldId id="1332" r:id="rId12"/>
    <p:sldId id="1333" r:id="rId13"/>
    <p:sldId id="1334" r:id="rId14"/>
    <p:sldId id="1335" r:id="rId15"/>
    <p:sldId id="1336" r:id="rId16"/>
    <p:sldId id="1337" r:id="rId17"/>
    <p:sldId id="1338" r:id="rId18"/>
    <p:sldId id="1339" r:id="rId19"/>
    <p:sldId id="1340" r:id="rId20"/>
    <p:sldId id="1341" r:id="rId21"/>
    <p:sldId id="1342" r:id="rId22"/>
    <p:sldId id="1343" r:id="rId23"/>
    <p:sldId id="1344" r:id="rId24"/>
    <p:sldId id="1345" r:id="rId25"/>
    <p:sldId id="1346" r:id="rId26"/>
    <p:sldId id="1347" r:id="rId27"/>
    <p:sldId id="1348" r:id="rId28"/>
    <p:sldId id="1349" r:id="rId29"/>
    <p:sldId id="1350" r:id="rId30"/>
    <p:sldId id="1351" r:id="rId31"/>
    <p:sldId id="1352" r:id="rId32"/>
    <p:sldId id="1353" r:id="rId33"/>
    <p:sldId id="1354" r:id="rId34"/>
    <p:sldId id="1355" r:id="rId35"/>
    <p:sldId id="1312" r:id="rId36"/>
    <p:sldId id="1314" r:id="rId37"/>
    <p:sldId id="1315" r:id="rId38"/>
    <p:sldId id="1316" r:id="rId39"/>
    <p:sldId id="1317" r:id="rId40"/>
    <p:sldId id="1318" r:id="rId41"/>
    <p:sldId id="1319" r:id="rId42"/>
    <p:sldId id="1320" r:id="rId43"/>
    <p:sldId id="1321" r:id="rId44"/>
    <p:sldId id="1322" r:id="rId45"/>
    <p:sldId id="1323" r:id="rId4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2FABB"/>
    <a:srgbClr val="C8FABB"/>
    <a:srgbClr val="DDDDDD"/>
    <a:srgbClr val="C0C0C0"/>
    <a:srgbClr val="00FFFF"/>
    <a:srgbClr val="3333FF"/>
    <a:srgbClr val="FF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57" autoAdjust="0"/>
    <p:restoredTop sz="94675" autoAdjust="0"/>
  </p:normalViewPr>
  <p:slideViewPr>
    <p:cSldViewPr>
      <p:cViewPr>
        <p:scale>
          <a:sx n="75" d="100"/>
          <a:sy n="75" d="100"/>
        </p:scale>
        <p:origin x="-1864" y="-95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70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993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994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994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E92F862-3B30-4B1A-BB49-50686C3B3539}" type="slidenum">
              <a:rPr lang="en-US"/>
              <a:pPr/>
              <a:t>‹#›</a:t>
            </a:fld>
            <a:endParaRPr lang="en-US"/>
          </a:p>
        </p:txBody>
      </p:sp>
    </p:spTree>
    <p:extLst>
      <p:ext uri="{BB962C8B-B14F-4D97-AF65-F5344CB8AC3E}">
        <p14:creationId xmlns:p14="http://schemas.microsoft.com/office/powerpoint/2010/main" val="230362059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B91428-8594-486E-8B60-550890D3E9BD}" type="slidenum">
              <a:rPr lang="en-US"/>
              <a:pPr/>
              <a:t>1</a:t>
            </a:fld>
            <a:endParaRPr lang="en-US"/>
          </a:p>
        </p:txBody>
      </p:sp>
      <p:sp>
        <p:nvSpPr>
          <p:cNvPr id="2310146" name="Rectangle 2"/>
          <p:cNvSpPr>
            <a:spLocks noGrp="1" noRot="1" noChangeAspect="1" noChangeArrowheads="1" noTextEdit="1"/>
          </p:cNvSpPr>
          <p:nvPr>
            <p:ph type="sldImg"/>
          </p:nvPr>
        </p:nvSpPr>
        <p:spPr>
          <a:ln/>
        </p:spPr>
      </p:sp>
      <p:sp>
        <p:nvSpPr>
          <p:cNvPr id="2310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242F189-A4E7-4A61-8ADB-26AF625B8956}" type="slidenum">
              <a:rPr lang="en-US"/>
              <a:pPr/>
              <a:t>26</a:t>
            </a:fld>
            <a:endParaRPr lang="en-US"/>
          </a:p>
        </p:txBody>
      </p:sp>
      <p:sp>
        <p:nvSpPr>
          <p:cNvPr id="2751490" name="Slide Image Placeholder 1"/>
          <p:cNvSpPr>
            <a:spLocks noGrp="1" noRot="1" noChangeAspect="1" noTextEdit="1"/>
          </p:cNvSpPr>
          <p:nvPr>
            <p:ph type="sldImg"/>
          </p:nvPr>
        </p:nvSpPr>
        <p:spPr>
          <a:ln/>
        </p:spPr>
      </p:sp>
      <p:sp>
        <p:nvSpPr>
          <p:cNvPr id="2751491" name="Notes Placeholder 2"/>
          <p:cNvSpPr>
            <a:spLocks noGrp="1"/>
          </p:cNvSpPr>
          <p:nvPr>
            <p:ph type="body" idx="1"/>
          </p:nvPr>
        </p:nvSpPr>
        <p:spPr/>
        <p:txBody>
          <a:bodyPr lIns="91435" tIns="45718" rIns="91435" bIns="45718"/>
          <a:lstStyle/>
          <a:p>
            <a:pPr>
              <a:spcBef>
                <a:spcPct val="0"/>
              </a:spcBef>
            </a:pPr>
            <a:endParaRPr lang="en-US"/>
          </a:p>
        </p:txBody>
      </p:sp>
      <p:sp>
        <p:nvSpPr>
          <p:cNvPr id="275149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896938">
              <a:defRPr>
                <a:solidFill>
                  <a:schemeClr val="tx1"/>
                </a:solidFill>
                <a:latin typeface="Arial" charset="0"/>
              </a:defRPr>
            </a:lvl1pPr>
            <a:lvl2pPr marL="728663" indent="-279400" defTabSz="896938">
              <a:defRPr>
                <a:solidFill>
                  <a:schemeClr val="tx1"/>
                </a:solidFill>
                <a:latin typeface="Arial" charset="0"/>
              </a:defRPr>
            </a:lvl2pPr>
            <a:lvl3pPr marL="1122363" indent="-225425" defTabSz="896938">
              <a:defRPr>
                <a:solidFill>
                  <a:schemeClr val="tx1"/>
                </a:solidFill>
                <a:latin typeface="Arial" charset="0"/>
              </a:defRPr>
            </a:lvl3pPr>
            <a:lvl4pPr marL="1570038" indent="-223838" defTabSz="896938">
              <a:defRPr>
                <a:solidFill>
                  <a:schemeClr val="tx1"/>
                </a:solidFill>
                <a:latin typeface="Arial" charset="0"/>
              </a:defRPr>
            </a:lvl4pPr>
            <a:lvl5pPr marL="2019300" indent="-225425" defTabSz="896938">
              <a:defRPr>
                <a:solidFill>
                  <a:schemeClr val="tx1"/>
                </a:solidFill>
                <a:latin typeface="Arial" charset="0"/>
              </a:defRPr>
            </a:lvl5pPr>
            <a:lvl6pPr marL="2476500" indent="-225425" defTabSz="896938" fontAlgn="base">
              <a:spcBef>
                <a:spcPct val="0"/>
              </a:spcBef>
              <a:spcAft>
                <a:spcPct val="0"/>
              </a:spcAft>
              <a:defRPr>
                <a:solidFill>
                  <a:schemeClr val="tx1"/>
                </a:solidFill>
                <a:latin typeface="Arial" charset="0"/>
              </a:defRPr>
            </a:lvl6pPr>
            <a:lvl7pPr marL="2933700" indent="-225425" defTabSz="896938" fontAlgn="base">
              <a:spcBef>
                <a:spcPct val="0"/>
              </a:spcBef>
              <a:spcAft>
                <a:spcPct val="0"/>
              </a:spcAft>
              <a:defRPr>
                <a:solidFill>
                  <a:schemeClr val="tx1"/>
                </a:solidFill>
                <a:latin typeface="Arial" charset="0"/>
              </a:defRPr>
            </a:lvl7pPr>
            <a:lvl8pPr marL="3390900" indent="-225425" defTabSz="896938" fontAlgn="base">
              <a:spcBef>
                <a:spcPct val="0"/>
              </a:spcBef>
              <a:spcAft>
                <a:spcPct val="0"/>
              </a:spcAft>
              <a:defRPr>
                <a:solidFill>
                  <a:schemeClr val="tx1"/>
                </a:solidFill>
                <a:latin typeface="Arial" charset="0"/>
              </a:defRPr>
            </a:lvl8pPr>
            <a:lvl9pPr marL="3848100" indent="-225425" defTabSz="896938" fontAlgn="base">
              <a:spcBef>
                <a:spcPct val="0"/>
              </a:spcBef>
              <a:spcAft>
                <a:spcPct val="0"/>
              </a:spcAft>
              <a:defRPr>
                <a:solidFill>
                  <a:schemeClr val="tx1"/>
                </a:solidFill>
                <a:latin typeface="Arial" charset="0"/>
              </a:defRPr>
            </a:lvl9pPr>
          </a:lstStyle>
          <a:p>
            <a:pPr algn="r"/>
            <a:fld id="{82186E15-BDAB-4FD4-8212-4AB18DF0C2D9}" type="slidenum">
              <a:rPr lang="en-US" sz="1200">
                <a:latin typeface="Calibri" pitchFamily="34" charset="0"/>
              </a:rPr>
              <a:pPr algn="r"/>
              <a:t>26</a:t>
            </a:fld>
            <a:endParaRPr lang="en-US" sz="120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DD6086-A32B-410B-9CAC-0FB0609C8701}" type="slidenum">
              <a:rPr lang="en-US"/>
              <a:pPr/>
              <a:t>27</a:t>
            </a:fld>
            <a:endParaRPr lang="en-US"/>
          </a:p>
        </p:txBody>
      </p:sp>
      <p:sp>
        <p:nvSpPr>
          <p:cNvPr id="2753538" name="Rectangle 2"/>
          <p:cNvSpPr>
            <a:spLocks noRot="1" noChangeArrowheads="1" noTextEdit="1"/>
          </p:cNvSpPr>
          <p:nvPr>
            <p:ph type="sldImg"/>
          </p:nvPr>
        </p:nvSpPr>
        <p:spPr>
          <a:ln/>
        </p:spPr>
      </p:sp>
      <p:sp>
        <p:nvSpPr>
          <p:cNvPr id="275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8F43DB-C3D6-4DE0-8180-F5DF1E9E3412}" type="slidenum">
              <a:rPr lang="en-US"/>
              <a:pPr/>
              <a:t>28</a:t>
            </a:fld>
            <a:endParaRPr lang="en-US"/>
          </a:p>
        </p:txBody>
      </p:sp>
      <p:sp>
        <p:nvSpPr>
          <p:cNvPr id="1846274" name="Rectangle 2"/>
          <p:cNvSpPr>
            <a:spLocks noRot="1" noChangeArrowheads="1" noTextEdit="1"/>
          </p:cNvSpPr>
          <p:nvPr>
            <p:ph type="sldImg"/>
          </p:nvPr>
        </p:nvSpPr>
        <p:spPr>
          <a:ln/>
        </p:spPr>
      </p:sp>
      <p:sp>
        <p:nvSpPr>
          <p:cNvPr id="1846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B06488-2CDA-4B12-AE54-5A328758A9BE}" type="slidenum">
              <a:rPr lang="en-US"/>
              <a:pPr/>
              <a:t>29</a:t>
            </a:fld>
            <a:endParaRPr lang="en-US"/>
          </a:p>
        </p:txBody>
      </p:sp>
      <p:sp>
        <p:nvSpPr>
          <p:cNvPr id="1996802" name="Rectangle 2"/>
          <p:cNvSpPr>
            <a:spLocks noRot="1" noChangeArrowheads="1" noTextEdit="1"/>
          </p:cNvSpPr>
          <p:nvPr>
            <p:ph type="sldImg"/>
          </p:nvPr>
        </p:nvSpPr>
        <p:spPr>
          <a:ln/>
        </p:spPr>
      </p:sp>
      <p:sp>
        <p:nvSpPr>
          <p:cNvPr id="1996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C6B2B3-5EF3-4C76-8F4E-6774416CC68E}" type="slidenum">
              <a:rPr lang="en-US"/>
              <a:pPr/>
              <a:t>31</a:t>
            </a:fld>
            <a:endParaRPr lang="en-US"/>
          </a:p>
        </p:txBody>
      </p:sp>
      <p:sp>
        <p:nvSpPr>
          <p:cNvPr id="2867202" name="Rectangle 2"/>
          <p:cNvSpPr>
            <a:spLocks noRot="1" noChangeArrowheads="1" noTextEdit="1"/>
          </p:cNvSpPr>
          <p:nvPr>
            <p:ph type="sldImg"/>
          </p:nvPr>
        </p:nvSpPr>
        <p:spPr>
          <a:ln/>
        </p:spPr>
      </p:sp>
      <p:sp>
        <p:nvSpPr>
          <p:cNvPr id="2867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A08DD8-D2AC-4B30-84E2-6FDEB8E8BB22}" type="slidenum">
              <a:rPr lang="en-US"/>
              <a:pPr/>
              <a:t>33</a:t>
            </a:fld>
            <a:endParaRPr lang="en-US"/>
          </a:p>
        </p:txBody>
      </p:sp>
      <p:sp>
        <p:nvSpPr>
          <p:cNvPr id="2206722" name="Rectangle 2"/>
          <p:cNvSpPr>
            <a:spLocks noRot="1" noChangeArrowheads="1" noTextEdit="1"/>
          </p:cNvSpPr>
          <p:nvPr>
            <p:ph type="sldImg"/>
          </p:nvPr>
        </p:nvSpPr>
        <p:spPr>
          <a:ln/>
        </p:spPr>
      </p:sp>
      <p:sp>
        <p:nvSpPr>
          <p:cNvPr id="2206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FFD41E-7D9A-47ED-8F42-2646151668DD}" type="slidenum">
              <a:rPr lang="en-US"/>
              <a:pPr/>
              <a:t>15</a:t>
            </a:fld>
            <a:endParaRPr lang="en-US"/>
          </a:p>
        </p:txBody>
      </p:sp>
      <p:sp>
        <p:nvSpPr>
          <p:cNvPr id="1926146" name="Rectangle 2"/>
          <p:cNvSpPr>
            <a:spLocks noGrp="1" noRot="1" noChangeAspect="1" noChangeArrowheads="1" noTextEdit="1"/>
          </p:cNvSpPr>
          <p:nvPr>
            <p:ph type="sldImg"/>
          </p:nvPr>
        </p:nvSpPr>
        <p:spPr>
          <a:ln/>
        </p:spPr>
      </p:sp>
      <p:sp>
        <p:nvSpPr>
          <p:cNvPr id="1926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26EF22-5177-4B6C-8978-61723AB09E72}" type="slidenum">
              <a:rPr lang="en-US"/>
              <a:pPr/>
              <a:t>17</a:t>
            </a:fld>
            <a:endParaRPr lang="en-US"/>
          </a:p>
        </p:txBody>
      </p:sp>
      <p:sp>
        <p:nvSpPr>
          <p:cNvPr id="2735106" name="Rectangle 2"/>
          <p:cNvSpPr>
            <a:spLocks noRo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4D55BF-4798-4B3C-BAF5-D9E203DBDF41}" type="slidenum">
              <a:rPr lang="en-US"/>
              <a:pPr/>
              <a:t>20</a:t>
            </a:fld>
            <a:endParaRPr lang="en-US"/>
          </a:p>
        </p:txBody>
      </p:sp>
      <p:sp>
        <p:nvSpPr>
          <p:cNvPr id="2739202" name="Rectangle 2"/>
          <p:cNvSpPr>
            <a:spLocks noRot="1" noChangeArrowheads="1" noTextEdit="1"/>
          </p:cNvSpPr>
          <p:nvPr>
            <p:ph type="sldImg"/>
          </p:nvPr>
        </p:nvSpPr>
        <p:spPr>
          <a:ln/>
        </p:spPr>
      </p:sp>
      <p:sp>
        <p:nvSpPr>
          <p:cNvPr id="2739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CAF6DC-EF04-44F6-BADC-98AEC26C27C0}" type="slidenum">
              <a:rPr lang="en-US"/>
              <a:pPr/>
              <a:t>21</a:t>
            </a:fld>
            <a:endParaRPr lang="en-US"/>
          </a:p>
        </p:txBody>
      </p:sp>
      <p:sp>
        <p:nvSpPr>
          <p:cNvPr id="2741250" name="Rectangle 2"/>
          <p:cNvSpPr>
            <a:spLocks noRot="1" noChangeArrowheads="1" noTextEdit="1"/>
          </p:cNvSpPr>
          <p:nvPr>
            <p:ph type="sldImg"/>
          </p:nvPr>
        </p:nvSpPr>
        <p:spPr>
          <a:ln/>
        </p:spPr>
      </p:sp>
      <p:sp>
        <p:nvSpPr>
          <p:cNvPr id="2741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16A2B6-4D33-4ECB-A955-54F5438961FC}" type="slidenum">
              <a:rPr lang="en-US"/>
              <a:pPr/>
              <a:t>22</a:t>
            </a:fld>
            <a:endParaRPr lang="en-US"/>
          </a:p>
        </p:txBody>
      </p:sp>
      <p:sp>
        <p:nvSpPr>
          <p:cNvPr id="2743298"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2743299" name="Rectangle 3"/>
          <p:cNvSpPr>
            <a:spLocks noGrp="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5708D4-696E-4CC9-ABAA-ADB610773D77}" type="slidenum">
              <a:rPr lang="en-US"/>
              <a:pPr/>
              <a:t>23</a:t>
            </a:fld>
            <a:endParaRPr lang="en-US"/>
          </a:p>
        </p:txBody>
      </p:sp>
      <p:sp>
        <p:nvSpPr>
          <p:cNvPr id="2745346"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2745347" name="Rectangle 3"/>
          <p:cNvSpPr>
            <a:spLocks noGrp="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BB3F52-EFCF-4F1D-B125-87BB1C773731}" type="slidenum">
              <a:rPr lang="en-US"/>
              <a:pPr/>
              <a:t>24</a:t>
            </a:fld>
            <a:endParaRPr lang="en-US"/>
          </a:p>
        </p:txBody>
      </p:sp>
      <p:sp>
        <p:nvSpPr>
          <p:cNvPr id="2747394"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2747395" name="Rectangle 3"/>
          <p:cNvSpPr>
            <a:spLocks noGrp="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C97931-2E53-4BDA-86E3-3C86DD3909BD}" type="slidenum">
              <a:rPr lang="en-US"/>
              <a:pPr/>
              <a:t>25</a:t>
            </a:fld>
            <a:endParaRPr lang="en-US"/>
          </a:p>
        </p:txBody>
      </p:sp>
      <p:sp>
        <p:nvSpPr>
          <p:cNvPr id="2749442"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2749443" name="Rectangle 3"/>
          <p:cNvSpPr>
            <a:spLocks noGrp="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0159303-7A35-4136-BDDE-883182C2A474}" type="slidenum">
              <a:rPr lang="en-US"/>
              <a:pPr/>
              <a:t>‹#›</a:t>
            </a:fld>
            <a:endParaRPr lang="en-US"/>
          </a:p>
        </p:txBody>
      </p:sp>
    </p:spTree>
    <p:extLst>
      <p:ext uri="{BB962C8B-B14F-4D97-AF65-F5344CB8AC3E}">
        <p14:creationId xmlns:p14="http://schemas.microsoft.com/office/powerpoint/2010/main" val="615708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C287E77-8A9A-442A-B4CE-0E1F9479233F}" type="slidenum">
              <a:rPr lang="en-US"/>
              <a:pPr/>
              <a:t>‹#›</a:t>
            </a:fld>
            <a:endParaRPr lang="en-US"/>
          </a:p>
        </p:txBody>
      </p:sp>
    </p:spTree>
    <p:extLst>
      <p:ext uri="{BB962C8B-B14F-4D97-AF65-F5344CB8AC3E}">
        <p14:creationId xmlns:p14="http://schemas.microsoft.com/office/powerpoint/2010/main" val="2098865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E8F02EF-7C52-4DD7-B431-D58508659E33}" type="slidenum">
              <a:rPr lang="en-US"/>
              <a:pPr/>
              <a:t>‹#›</a:t>
            </a:fld>
            <a:endParaRPr lang="en-US"/>
          </a:p>
        </p:txBody>
      </p:sp>
    </p:spTree>
    <p:extLst>
      <p:ext uri="{BB962C8B-B14F-4D97-AF65-F5344CB8AC3E}">
        <p14:creationId xmlns:p14="http://schemas.microsoft.com/office/powerpoint/2010/main" val="748038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80159303-7A35-4136-BDDE-883182C2A474}"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3B96B6D-85E4-4F7B-8B73-8F21C2EB70F9}"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FD247BC0-7100-4116-8CD9-EE214DE9F82C}"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9E24273-D655-42CA-B9D6-12EF08AB21B0}"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79807542-DC2C-4D5C-B81B-14A6FE6CB586}"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C8AE65AC-0807-4BC3-ABA3-A51D406DE244}"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63AD2294-7079-4A6D-8DC5-13CBCB45FD53}"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A213E21-92CE-4DCE-A76E-405B6969DDB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3B96B6D-85E4-4F7B-8B73-8F21C2EB70F9}" type="slidenum">
              <a:rPr lang="en-US"/>
              <a:pPr/>
              <a:t>‹#›</a:t>
            </a:fld>
            <a:endParaRPr lang="en-US"/>
          </a:p>
        </p:txBody>
      </p:sp>
    </p:spTree>
    <p:extLst>
      <p:ext uri="{BB962C8B-B14F-4D97-AF65-F5344CB8AC3E}">
        <p14:creationId xmlns:p14="http://schemas.microsoft.com/office/powerpoint/2010/main" val="126756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90F7F3DA-E945-4440-AC29-E211425029BD}"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C287E77-8A9A-442A-B4CE-0E1F9479233F}"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E8F02EF-7C52-4DD7-B431-D58508659E3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D247BC0-7100-4116-8CD9-EE214DE9F82C}" type="slidenum">
              <a:rPr lang="en-US"/>
              <a:pPr/>
              <a:t>‹#›</a:t>
            </a:fld>
            <a:endParaRPr lang="en-US"/>
          </a:p>
        </p:txBody>
      </p:sp>
    </p:spTree>
    <p:extLst>
      <p:ext uri="{BB962C8B-B14F-4D97-AF65-F5344CB8AC3E}">
        <p14:creationId xmlns:p14="http://schemas.microsoft.com/office/powerpoint/2010/main" val="2134478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9E24273-D655-42CA-B9D6-12EF08AB21B0}" type="slidenum">
              <a:rPr lang="en-US"/>
              <a:pPr/>
              <a:t>‹#›</a:t>
            </a:fld>
            <a:endParaRPr lang="en-US"/>
          </a:p>
        </p:txBody>
      </p:sp>
    </p:spTree>
    <p:extLst>
      <p:ext uri="{BB962C8B-B14F-4D97-AF65-F5344CB8AC3E}">
        <p14:creationId xmlns:p14="http://schemas.microsoft.com/office/powerpoint/2010/main" val="619228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9807542-DC2C-4D5C-B81B-14A6FE6CB586}" type="slidenum">
              <a:rPr lang="en-US"/>
              <a:pPr/>
              <a:t>‹#›</a:t>
            </a:fld>
            <a:endParaRPr lang="en-US"/>
          </a:p>
        </p:txBody>
      </p:sp>
    </p:spTree>
    <p:extLst>
      <p:ext uri="{BB962C8B-B14F-4D97-AF65-F5344CB8AC3E}">
        <p14:creationId xmlns:p14="http://schemas.microsoft.com/office/powerpoint/2010/main" val="2855790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8AE65AC-0807-4BC3-ABA3-A51D406DE244}" type="slidenum">
              <a:rPr lang="en-US"/>
              <a:pPr/>
              <a:t>‹#›</a:t>
            </a:fld>
            <a:endParaRPr lang="en-US"/>
          </a:p>
        </p:txBody>
      </p:sp>
    </p:spTree>
    <p:extLst>
      <p:ext uri="{BB962C8B-B14F-4D97-AF65-F5344CB8AC3E}">
        <p14:creationId xmlns:p14="http://schemas.microsoft.com/office/powerpoint/2010/main" val="3100225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3AD2294-7079-4A6D-8DC5-13CBCB45FD53}" type="slidenum">
              <a:rPr lang="en-US"/>
              <a:pPr/>
              <a:t>‹#›</a:t>
            </a:fld>
            <a:endParaRPr lang="en-US"/>
          </a:p>
        </p:txBody>
      </p:sp>
    </p:spTree>
    <p:extLst>
      <p:ext uri="{BB962C8B-B14F-4D97-AF65-F5344CB8AC3E}">
        <p14:creationId xmlns:p14="http://schemas.microsoft.com/office/powerpoint/2010/main" val="1374467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A213E21-92CE-4DCE-A76E-405B6969DDB3}" type="slidenum">
              <a:rPr lang="en-US"/>
              <a:pPr/>
              <a:t>‹#›</a:t>
            </a:fld>
            <a:endParaRPr lang="en-US"/>
          </a:p>
        </p:txBody>
      </p:sp>
    </p:spTree>
    <p:extLst>
      <p:ext uri="{BB962C8B-B14F-4D97-AF65-F5344CB8AC3E}">
        <p14:creationId xmlns:p14="http://schemas.microsoft.com/office/powerpoint/2010/main" val="2874497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7F3DA-E945-4440-AC29-E211425029BD}" type="slidenum">
              <a:rPr lang="en-US"/>
              <a:pPr/>
              <a:t>‹#›</a:t>
            </a:fld>
            <a:endParaRPr lang="en-US"/>
          </a:p>
        </p:txBody>
      </p:sp>
    </p:spTree>
    <p:extLst>
      <p:ext uri="{BB962C8B-B14F-4D97-AF65-F5344CB8AC3E}">
        <p14:creationId xmlns:p14="http://schemas.microsoft.com/office/powerpoint/2010/main" val="2927914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3A4FBC8-1327-4372-B774-C30E1B8C441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1" fontAlgn="base" hangingPunct="1">
        <a:spcBef>
          <a:spcPct val="0"/>
        </a:spcBef>
        <a:spcAft>
          <a:spcPct val="0"/>
        </a:spcAft>
        <a:defRPr sz="4400">
          <a:solidFill>
            <a:srgbClr val="FFE100"/>
          </a:solidFill>
          <a:latin typeface="+mj-lt"/>
          <a:ea typeface="+mj-ea"/>
          <a:cs typeface="+mj-cs"/>
        </a:defRPr>
      </a:lvl1pPr>
      <a:lvl2pPr algn="ctr" rtl="0" eaLnBrk="1" fontAlgn="base" hangingPunct="1">
        <a:spcBef>
          <a:spcPct val="0"/>
        </a:spcBef>
        <a:spcAft>
          <a:spcPct val="0"/>
        </a:spcAft>
        <a:defRPr sz="4400">
          <a:solidFill>
            <a:srgbClr val="FFE100"/>
          </a:solidFill>
          <a:latin typeface="Arial" charset="0"/>
        </a:defRPr>
      </a:lvl2pPr>
      <a:lvl3pPr algn="ctr" rtl="0" eaLnBrk="1" fontAlgn="base" hangingPunct="1">
        <a:spcBef>
          <a:spcPct val="0"/>
        </a:spcBef>
        <a:spcAft>
          <a:spcPct val="0"/>
        </a:spcAft>
        <a:defRPr sz="4400">
          <a:solidFill>
            <a:srgbClr val="FFE100"/>
          </a:solidFill>
          <a:latin typeface="Arial" charset="0"/>
        </a:defRPr>
      </a:lvl3pPr>
      <a:lvl4pPr algn="ctr" rtl="0" eaLnBrk="1" fontAlgn="base" hangingPunct="1">
        <a:spcBef>
          <a:spcPct val="0"/>
        </a:spcBef>
        <a:spcAft>
          <a:spcPct val="0"/>
        </a:spcAft>
        <a:defRPr sz="4400">
          <a:solidFill>
            <a:srgbClr val="FFE100"/>
          </a:solidFill>
          <a:latin typeface="Arial" charset="0"/>
        </a:defRPr>
      </a:lvl4pPr>
      <a:lvl5pPr algn="ctr" rtl="0" eaLnBrk="1" fontAlgn="base" hangingPunct="1">
        <a:spcBef>
          <a:spcPct val="0"/>
        </a:spcBef>
        <a:spcAft>
          <a:spcPct val="0"/>
        </a:spcAft>
        <a:defRPr sz="4400">
          <a:solidFill>
            <a:srgbClr val="FFE100"/>
          </a:solidFill>
          <a:latin typeface="Arial" charset="0"/>
        </a:defRPr>
      </a:lvl5pPr>
      <a:lvl6pPr marL="457200" algn="ctr" rtl="0" eaLnBrk="1" fontAlgn="base" hangingPunct="1">
        <a:spcBef>
          <a:spcPct val="0"/>
        </a:spcBef>
        <a:spcAft>
          <a:spcPct val="0"/>
        </a:spcAft>
        <a:defRPr sz="4400">
          <a:solidFill>
            <a:srgbClr val="FFE100"/>
          </a:solidFill>
          <a:latin typeface="Arial" charset="0"/>
        </a:defRPr>
      </a:lvl6pPr>
      <a:lvl7pPr marL="914400" algn="ctr" rtl="0" eaLnBrk="1" fontAlgn="base" hangingPunct="1">
        <a:spcBef>
          <a:spcPct val="0"/>
        </a:spcBef>
        <a:spcAft>
          <a:spcPct val="0"/>
        </a:spcAft>
        <a:defRPr sz="4400">
          <a:solidFill>
            <a:srgbClr val="FFE100"/>
          </a:solidFill>
          <a:latin typeface="Arial" charset="0"/>
        </a:defRPr>
      </a:lvl7pPr>
      <a:lvl8pPr marL="1371600" algn="ctr" rtl="0" eaLnBrk="1" fontAlgn="base" hangingPunct="1">
        <a:spcBef>
          <a:spcPct val="0"/>
        </a:spcBef>
        <a:spcAft>
          <a:spcPct val="0"/>
        </a:spcAft>
        <a:defRPr sz="4400">
          <a:solidFill>
            <a:srgbClr val="FFE100"/>
          </a:solidFill>
          <a:latin typeface="Arial" charset="0"/>
        </a:defRPr>
      </a:lvl8pPr>
      <a:lvl9pPr marL="1828800" algn="ctr" rtl="0" eaLnBrk="1" fontAlgn="base" hangingPunct="1">
        <a:spcBef>
          <a:spcPct val="0"/>
        </a:spcBef>
        <a:spcAft>
          <a:spcPct val="0"/>
        </a:spcAft>
        <a:defRPr sz="4400">
          <a:solidFill>
            <a:srgbClr val="FFE100"/>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A3A4FBC8-1327-4372-B774-C30E1B8C441A}"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wmf"/><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jpeg"/><Relationship Id="rId3" Type="http://schemas.openxmlformats.org/officeDocument/2006/relationships/image" Target="../media/image15.jpeg"/><Relationship Id="rId7" Type="http://schemas.openxmlformats.org/officeDocument/2006/relationships/image" Target="../media/image18.jpeg"/><Relationship Id="rId12" Type="http://schemas.openxmlformats.org/officeDocument/2006/relationships/hyperlink" Target="http://outhouserag.typepad.com/photos/uncategorized/6.04" TargetMode="Externa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6.wmf"/><Relationship Id="rId9" Type="http://schemas.openxmlformats.org/officeDocument/2006/relationships/image" Target="../media/image2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6.wmf"/></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5.wmf"/><Relationship Id="rId3" Type="http://schemas.openxmlformats.org/officeDocument/2006/relationships/image" Target="../media/image28.jpeg"/><Relationship Id="rId7" Type="http://schemas.openxmlformats.org/officeDocument/2006/relationships/image" Target="../media/image30.jpeg"/><Relationship Id="rId12" Type="http://schemas.openxmlformats.org/officeDocument/2006/relationships/image" Target="../media/image34.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3.jpeg"/><Relationship Id="rId5" Type="http://schemas.openxmlformats.org/officeDocument/2006/relationships/image" Target="../media/image29.jpeg"/><Relationship Id="rId10" Type="http://schemas.openxmlformats.org/officeDocument/2006/relationships/image" Target="../media/image32.png"/><Relationship Id="rId4" Type="http://schemas.openxmlformats.org/officeDocument/2006/relationships/image" Target="../media/image6.wmf"/><Relationship Id="rId9"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4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9122" name="Picture 2" descr="ritasatellite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013"/>
            <a:ext cx="9296400" cy="697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9123" name="Text Box 3"/>
          <p:cNvSpPr txBox="1">
            <a:spLocks noChangeArrowheads="1"/>
          </p:cNvSpPr>
          <p:nvPr/>
        </p:nvSpPr>
        <p:spPr bwMode="auto">
          <a:xfrm>
            <a:off x="7086600" y="6553200"/>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Image Courtesy of NOAA</a:t>
            </a:r>
          </a:p>
        </p:txBody>
      </p:sp>
      <p:sp>
        <p:nvSpPr>
          <p:cNvPr id="2309124" name="Text Box 4"/>
          <p:cNvSpPr txBox="1">
            <a:spLocks noChangeArrowheads="1"/>
          </p:cNvSpPr>
          <p:nvPr/>
        </p:nvSpPr>
        <p:spPr bwMode="auto">
          <a:xfrm>
            <a:off x="1143000" y="1130300"/>
            <a:ext cx="693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pic>
        <p:nvPicPr>
          <p:cNvPr id="2309125" name="Picture 5" descr="lsuac4cx"/>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519738"/>
            <a:ext cx="17684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9126" name="Text Box 6"/>
          <p:cNvSpPr txBox="1">
            <a:spLocks noChangeArrowheads="1"/>
          </p:cNvSpPr>
          <p:nvPr/>
        </p:nvSpPr>
        <p:spPr bwMode="auto">
          <a:xfrm>
            <a:off x="2971800" y="5046663"/>
            <a:ext cx="3048000" cy="366712"/>
          </a:xfrm>
          <a:prstGeom prst="rect">
            <a:avLst/>
          </a:prstGeom>
          <a:noFill/>
          <a:ln>
            <a:noFill/>
          </a:ln>
          <a:effectLst>
            <a:outerShdw dist="17961" dir="2700000" algn="ctr" rotWithShape="0">
              <a:srgbClr val="FFFFFF"/>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endParaRPr lang="en-US" b="1"/>
          </a:p>
        </p:txBody>
      </p:sp>
      <p:pic>
        <p:nvPicPr>
          <p:cNvPr id="2309127" name="Picture 7" descr="LASG_logo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34263" y="5486400"/>
            <a:ext cx="1481137"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309128" name="Text Box 8"/>
          <p:cNvSpPr txBox="1">
            <a:spLocks noChangeArrowheads="1"/>
          </p:cNvSpPr>
          <p:nvPr/>
        </p:nvSpPr>
        <p:spPr bwMode="auto">
          <a:xfrm>
            <a:off x="38100" y="457200"/>
            <a:ext cx="9144000" cy="1768475"/>
          </a:xfrm>
          <a:prstGeom prst="rect">
            <a:avLst/>
          </a:prstGeom>
          <a:noFill/>
          <a:ln>
            <a:noFill/>
          </a:ln>
          <a:effectLst>
            <a:outerShdw dist="45791" dir="2021404"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6600" b="1" i="1">
                <a:solidFill>
                  <a:srgbClr val="FFE100"/>
                </a:solidFill>
              </a:rPr>
              <a:t>Storm Surge:</a:t>
            </a:r>
          </a:p>
          <a:p>
            <a:pPr algn="ctr"/>
            <a:r>
              <a:rPr lang="en-US" sz="4400" b="1" i="1">
                <a:solidFill>
                  <a:srgbClr val="FFE100"/>
                </a:solidFill>
              </a:rPr>
              <a:t>Myths, Misconceptions</a:t>
            </a:r>
            <a:r>
              <a:rPr lang="en-US" b="1">
                <a:solidFill>
                  <a:srgbClr val="FFE100"/>
                </a:solidFill>
                <a:effectLst>
                  <a:outerShdw blurRad="38100" dist="38100" dir="2700000" algn="tl">
                    <a:srgbClr val="C0C0C0"/>
                  </a:outerShdw>
                </a:effectLst>
              </a:rPr>
              <a:t>, </a:t>
            </a:r>
            <a:r>
              <a:rPr lang="en-US" sz="4400" b="1" i="1">
                <a:solidFill>
                  <a:srgbClr val="FFE100"/>
                </a:solidFill>
              </a:rPr>
              <a:t>and Facts</a:t>
            </a:r>
          </a:p>
        </p:txBody>
      </p:sp>
      <p:sp>
        <p:nvSpPr>
          <p:cNvPr id="2309131" name="Text Box 11"/>
          <p:cNvSpPr txBox="1">
            <a:spLocks noChangeArrowheads="1"/>
          </p:cNvSpPr>
          <p:nvPr/>
        </p:nvSpPr>
        <p:spPr bwMode="auto">
          <a:xfrm>
            <a:off x="152400" y="4267200"/>
            <a:ext cx="8991600" cy="10779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90000"/>
              </a:lnSpc>
            </a:pPr>
            <a:r>
              <a:rPr lang="en-US" sz="2400" b="1">
                <a:solidFill>
                  <a:srgbClr val="FFFF00"/>
                </a:solidFill>
              </a:rPr>
              <a:t>LA Department of Natural Resources</a:t>
            </a:r>
          </a:p>
          <a:p>
            <a:pPr algn="ctr">
              <a:lnSpc>
                <a:spcPct val="90000"/>
              </a:lnSpc>
            </a:pPr>
            <a:r>
              <a:rPr lang="en-US" sz="2400" b="1">
                <a:solidFill>
                  <a:srgbClr val="FFFF00"/>
                </a:solidFill>
              </a:rPr>
              <a:t>Local Coastal Programs Quarterly Meeting</a:t>
            </a:r>
          </a:p>
          <a:p>
            <a:pPr algn="ctr">
              <a:lnSpc>
                <a:spcPct val="90000"/>
              </a:lnSpc>
            </a:pPr>
            <a:r>
              <a:rPr lang="en-US" sz="2400" b="1">
                <a:solidFill>
                  <a:srgbClr val="FFFF00"/>
                </a:solidFill>
              </a:rPr>
              <a:t>Baton Rouge, LA      October 7, 2009</a:t>
            </a:r>
          </a:p>
        </p:txBody>
      </p:sp>
      <p:sp>
        <p:nvSpPr>
          <p:cNvPr id="2309135" name="Rectangle 15"/>
          <p:cNvSpPr>
            <a:spLocks noRot="1" noChangeArrowheads="1"/>
          </p:cNvSpPr>
          <p:nvPr/>
        </p:nvSpPr>
        <p:spPr bwMode="auto">
          <a:xfrm>
            <a:off x="304800" y="2743200"/>
            <a:ext cx="8839200" cy="1371600"/>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lgn="ctr">
              <a:lnSpc>
                <a:spcPct val="90000"/>
              </a:lnSpc>
            </a:pPr>
            <a:r>
              <a:rPr lang="en-US" sz="2400" b="1">
                <a:solidFill>
                  <a:srgbClr val="FF0000"/>
                </a:solidFill>
              </a:rPr>
              <a:t>Maurice Wolcott</a:t>
            </a:r>
          </a:p>
          <a:p>
            <a:pPr marL="342900" indent="-342900" algn="ctr">
              <a:lnSpc>
                <a:spcPct val="90000"/>
              </a:lnSpc>
            </a:pPr>
            <a:r>
              <a:rPr lang="en-US" sz="2400" b="1">
                <a:solidFill>
                  <a:srgbClr val="FF0000"/>
                </a:solidFill>
              </a:rPr>
              <a:t>Coastal GIS Specialist</a:t>
            </a:r>
          </a:p>
          <a:p>
            <a:pPr marL="342900" indent="-342900" algn="ctr">
              <a:lnSpc>
                <a:spcPct val="90000"/>
              </a:lnSpc>
            </a:pPr>
            <a:r>
              <a:rPr lang="en-US" sz="2400" b="1">
                <a:solidFill>
                  <a:srgbClr val="FF0000"/>
                </a:solidFill>
              </a:rPr>
              <a:t>LSU AgCenter  /   Louisiana Sea Grant Program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2114" name="Picture 2" descr="audrey_surge"/>
          <p:cNvPicPr>
            <a:picLocks noChangeAspect="1" noChangeArrowheads="1"/>
          </p:cNvPicPr>
          <p:nvPr/>
        </p:nvPicPr>
        <p:blipFill>
          <a:blip r:embed="rId2" cstate="print">
            <a:extLst>
              <a:ext uri="{28A0092B-C50C-407E-A947-70E740481C1C}">
                <a14:useLocalDpi xmlns:a14="http://schemas.microsoft.com/office/drawing/2010/main" val="0"/>
              </a:ext>
            </a:extLst>
          </a:blip>
          <a:srcRect l="9331" t="1146" r="9953"/>
          <a:stretch>
            <a:fillRect/>
          </a:stretch>
        </p:blipFill>
        <p:spPr bwMode="auto">
          <a:xfrm>
            <a:off x="0" y="0"/>
            <a:ext cx="9134475" cy="6678613"/>
          </a:xfrm>
          <a:prstGeom prst="rect">
            <a:avLst/>
          </a:prstGeom>
          <a:noFill/>
          <a:extLst>
            <a:ext uri="{909E8E84-426E-40DD-AFC4-6F175D3DCCD1}">
              <a14:hiddenFill xmlns:a14="http://schemas.microsoft.com/office/drawing/2010/main">
                <a:solidFill>
                  <a:srgbClr val="FFFFFF"/>
                </a:solidFill>
              </a14:hiddenFill>
            </a:ext>
          </a:extLst>
        </p:spPr>
      </p:pic>
      <p:grpSp>
        <p:nvGrpSpPr>
          <p:cNvPr id="2522115" name="Group 3"/>
          <p:cNvGrpSpPr>
            <a:grpSpLocks/>
          </p:cNvGrpSpPr>
          <p:nvPr/>
        </p:nvGrpSpPr>
        <p:grpSpPr bwMode="auto">
          <a:xfrm>
            <a:off x="2514600" y="4648200"/>
            <a:ext cx="1871663" cy="1828800"/>
            <a:chOff x="30" y="1872"/>
            <a:chExt cx="1179" cy="1152"/>
          </a:xfrm>
        </p:grpSpPr>
        <p:sp>
          <p:nvSpPr>
            <p:cNvPr id="2522116" name="Oval 4"/>
            <p:cNvSpPr>
              <a:spLocks noChangeAspect="1" noChangeArrowheads="1"/>
            </p:cNvSpPr>
            <p:nvPr/>
          </p:nvSpPr>
          <p:spPr bwMode="auto">
            <a:xfrm>
              <a:off x="57" y="2556"/>
              <a:ext cx="253" cy="127"/>
            </a:xfrm>
            <a:prstGeom prst="ellipse">
              <a:avLst/>
            </a:prstGeom>
            <a:solidFill>
              <a:srgbClr val="00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2117" name="Text Box 5"/>
            <p:cNvSpPr txBox="1">
              <a:spLocks noChangeArrowheads="1"/>
            </p:cNvSpPr>
            <p:nvPr/>
          </p:nvSpPr>
          <p:spPr bwMode="auto">
            <a:xfrm>
              <a:off x="249" y="2526"/>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t> </a:t>
              </a:r>
              <a:r>
                <a:rPr lang="en-US" sz="1200" b="1"/>
                <a:t>FLOOD AREA</a:t>
              </a:r>
            </a:p>
          </p:txBody>
        </p:sp>
        <p:grpSp>
          <p:nvGrpSpPr>
            <p:cNvPr id="2522118" name="Group 6"/>
            <p:cNvGrpSpPr>
              <a:grpSpLocks/>
            </p:cNvGrpSpPr>
            <p:nvPr/>
          </p:nvGrpSpPr>
          <p:grpSpPr bwMode="auto">
            <a:xfrm>
              <a:off x="65" y="2766"/>
              <a:ext cx="238" cy="124"/>
              <a:chOff x="3704" y="2466"/>
              <a:chExt cx="238" cy="124"/>
            </a:xfrm>
          </p:grpSpPr>
          <p:sp>
            <p:nvSpPr>
              <p:cNvPr id="2522119" name="Line 7"/>
              <p:cNvSpPr>
                <a:spLocks noChangeShapeType="1"/>
              </p:cNvSpPr>
              <p:nvPr/>
            </p:nvSpPr>
            <p:spPr bwMode="auto">
              <a:xfrm>
                <a:off x="3823" y="2466"/>
                <a:ext cx="0" cy="0"/>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2120" name="Freeform 8"/>
              <p:cNvSpPr>
                <a:spLocks/>
              </p:cNvSpPr>
              <p:nvPr/>
            </p:nvSpPr>
            <p:spPr bwMode="auto">
              <a:xfrm>
                <a:off x="3704" y="2466"/>
                <a:ext cx="238" cy="124"/>
              </a:xfrm>
              <a:custGeom>
                <a:avLst/>
                <a:gdLst>
                  <a:gd name="T0" fmla="*/ 131 w 238"/>
                  <a:gd name="T1" fmla="*/ 0 h 124"/>
                  <a:gd name="T2" fmla="*/ 136 w 238"/>
                  <a:gd name="T3" fmla="*/ 5 h 124"/>
                  <a:gd name="T4" fmla="*/ 148 w 238"/>
                  <a:gd name="T5" fmla="*/ 5 h 124"/>
                  <a:gd name="T6" fmla="*/ 159 w 238"/>
                  <a:gd name="T7" fmla="*/ 5 h 124"/>
                  <a:gd name="T8" fmla="*/ 165 w 238"/>
                  <a:gd name="T9" fmla="*/ 5 h 124"/>
                  <a:gd name="T10" fmla="*/ 176 w 238"/>
                  <a:gd name="T11" fmla="*/ 11 h 124"/>
                  <a:gd name="T12" fmla="*/ 187 w 238"/>
                  <a:gd name="T13" fmla="*/ 11 h 124"/>
                  <a:gd name="T14" fmla="*/ 193 w 238"/>
                  <a:gd name="T15" fmla="*/ 17 h 124"/>
                  <a:gd name="T16" fmla="*/ 204 w 238"/>
                  <a:gd name="T17" fmla="*/ 17 h 124"/>
                  <a:gd name="T18" fmla="*/ 210 w 238"/>
                  <a:gd name="T19" fmla="*/ 22 h 124"/>
                  <a:gd name="T20" fmla="*/ 221 w 238"/>
                  <a:gd name="T21" fmla="*/ 28 h 124"/>
                  <a:gd name="T22" fmla="*/ 233 w 238"/>
                  <a:gd name="T23" fmla="*/ 39 h 124"/>
                  <a:gd name="T24" fmla="*/ 238 w 238"/>
                  <a:gd name="T25" fmla="*/ 51 h 124"/>
                  <a:gd name="T26" fmla="*/ 238 w 238"/>
                  <a:gd name="T27" fmla="*/ 56 h 124"/>
                  <a:gd name="T28" fmla="*/ 238 w 238"/>
                  <a:gd name="T29" fmla="*/ 68 h 124"/>
                  <a:gd name="T30" fmla="*/ 238 w 238"/>
                  <a:gd name="T31" fmla="*/ 73 h 124"/>
                  <a:gd name="T32" fmla="*/ 233 w 238"/>
                  <a:gd name="T33" fmla="*/ 85 h 124"/>
                  <a:gd name="T34" fmla="*/ 221 w 238"/>
                  <a:gd name="T35" fmla="*/ 96 h 124"/>
                  <a:gd name="T36" fmla="*/ 210 w 238"/>
                  <a:gd name="T37" fmla="*/ 102 h 124"/>
                  <a:gd name="T38" fmla="*/ 204 w 238"/>
                  <a:gd name="T39" fmla="*/ 107 h 124"/>
                  <a:gd name="T40" fmla="*/ 193 w 238"/>
                  <a:gd name="T41" fmla="*/ 107 h 124"/>
                  <a:gd name="T42" fmla="*/ 187 w 238"/>
                  <a:gd name="T43" fmla="*/ 113 h 124"/>
                  <a:gd name="T44" fmla="*/ 176 w 238"/>
                  <a:gd name="T45" fmla="*/ 113 h 124"/>
                  <a:gd name="T46" fmla="*/ 165 w 238"/>
                  <a:gd name="T47" fmla="*/ 119 h 124"/>
                  <a:gd name="T48" fmla="*/ 159 w 238"/>
                  <a:gd name="T49" fmla="*/ 119 h 124"/>
                  <a:gd name="T50" fmla="*/ 148 w 238"/>
                  <a:gd name="T51" fmla="*/ 119 h 124"/>
                  <a:gd name="T52" fmla="*/ 136 w 238"/>
                  <a:gd name="T53" fmla="*/ 119 h 124"/>
                  <a:gd name="T54" fmla="*/ 131 w 238"/>
                  <a:gd name="T55" fmla="*/ 124 h 124"/>
                  <a:gd name="T56" fmla="*/ 119 w 238"/>
                  <a:gd name="T57" fmla="*/ 124 h 124"/>
                  <a:gd name="T58" fmla="*/ 114 w 238"/>
                  <a:gd name="T59" fmla="*/ 124 h 124"/>
                  <a:gd name="T60" fmla="*/ 102 w 238"/>
                  <a:gd name="T61" fmla="*/ 119 h 124"/>
                  <a:gd name="T62" fmla="*/ 91 w 238"/>
                  <a:gd name="T63" fmla="*/ 119 h 124"/>
                  <a:gd name="T64" fmla="*/ 85 w 238"/>
                  <a:gd name="T65" fmla="*/ 119 h 124"/>
                  <a:gd name="T66" fmla="*/ 74 w 238"/>
                  <a:gd name="T67" fmla="*/ 119 h 124"/>
                  <a:gd name="T68" fmla="*/ 63 w 238"/>
                  <a:gd name="T69" fmla="*/ 113 h 124"/>
                  <a:gd name="T70" fmla="*/ 57 w 238"/>
                  <a:gd name="T71" fmla="*/ 113 h 124"/>
                  <a:gd name="T72" fmla="*/ 46 w 238"/>
                  <a:gd name="T73" fmla="*/ 107 h 124"/>
                  <a:gd name="T74" fmla="*/ 40 w 238"/>
                  <a:gd name="T75" fmla="*/ 107 h 124"/>
                  <a:gd name="T76" fmla="*/ 29 w 238"/>
                  <a:gd name="T77" fmla="*/ 102 h 124"/>
                  <a:gd name="T78" fmla="*/ 17 w 238"/>
                  <a:gd name="T79" fmla="*/ 96 h 124"/>
                  <a:gd name="T80" fmla="*/ 12 w 238"/>
                  <a:gd name="T81" fmla="*/ 85 h 124"/>
                  <a:gd name="T82" fmla="*/ 6 w 238"/>
                  <a:gd name="T83" fmla="*/ 73 h 124"/>
                  <a:gd name="T84" fmla="*/ 0 w 238"/>
                  <a:gd name="T85" fmla="*/ 68 h 124"/>
                  <a:gd name="T86" fmla="*/ 0 w 238"/>
                  <a:gd name="T87" fmla="*/ 56 h 124"/>
                  <a:gd name="T88" fmla="*/ 6 w 238"/>
                  <a:gd name="T89" fmla="*/ 51 h 124"/>
                  <a:gd name="T90" fmla="*/ 12 w 238"/>
                  <a:gd name="T91" fmla="*/ 39 h 124"/>
                  <a:gd name="T92" fmla="*/ 17 w 238"/>
                  <a:gd name="T93" fmla="*/ 28 h 124"/>
                  <a:gd name="T94" fmla="*/ 29 w 238"/>
                  <a:gd name="T95" fmla="*/ 22 h 124"/>
                  <a:gd name="T96" fmla="*/ 40 w 238"/>
                  <a:gd name="T97" fmla="*/ 17 h 124"/>
                  <a:gd name="T98" fmla="*/ 46 w 238"/>
                  <a:gd name="T99" fmla="*/ 17 h 124"/>
                  <a:gd name="T100" fmla="*/ 57 w 238"/>
                  <a:gd name="T101" fmla="*/ 11 h 124"/>
                  <a:gd name="T102" fmla="*/ 63 w 238"/>
                  <a:gd name="T103" fmla="*/ 11 h 124"/>
                  <a:gd name="T104" fmla="*/ 74 w 238"/>
                  <a:gd name="T105" fmla="*/ 5 h 124"/>
                  <a:gd name="T106" fmla="*/ 85 w 238"/>
                  <a:gd name="T107" fmla="*/ 5 h 124"/>
                  <a:gd name="T108" fmla="*/ 91 w 238"/>
                  <a:gd name="T109" fmla="*/ 5 h 124"/>
                  <a:gd name="T110" fmla="*/ 102 w 238"/>
                  <a:gd name="T111" fmla="*/ 5 h 124"/>
                  <a:gd name="T112" fmla="*/ 114 w 238"/>
                  <a:gd name="T113" fmla="*/ 0 h 124"/>
                  <a:gd name="T114" fmla="*/ 119 w 238"/>
                  <a:gd name="T11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124">
                    <a:moveTo>
                      <a:pt x="119" y="0"/>
                    </a:moveTo>
                    <a:lnTo>
                      <a:pt x="125" y="0"/>
                    </a:lnTo>
                    <a:lnTo>
                      <a:pt x="125" y="0"/>
                    </a:lnTo>
                    <a:lnTo>
                      <a:pt x="125" y="0"/>
                    </a:lnTo>
                    <a:lnTo>
                      <a:pt x="125" y="0"/>
                    </a:lnTo>
                    <a:lnTo>
                      <a:pt x="125" y="0"/>
                    </a:lnTo>
                    <a:lnTo>
                      <a:pt x="131" y="0"/>
                    </a:lnTo>
                    <a:lnTo>
                      <a:pt x="131" y="0"/>
                    </a:lnTo>
                    <a:lnTo>
                      <a:pt x="131" y="0"/>
                    </a:lnTo>
                    <a:lnTo>
                      <a:pt x="131" y="0"/>
                    </a:lnTo>
                    <a:lnTo>
                      <a:pt x="131" y="0"/>
                    </a:lnTo>
                    <a:lnTo>
                      <a:pt x="136" y="0"/>
                    </a:lnTo>
                    <a:lnTo>
                      <a:pt x="136" y="0"/>
                    </a:lnTo>
                    <a:lnTo>
                      <a:pt x="136" y="0"/>
                    </a:lnTo>
                    <a:lnTo>
                      <a:pt x="136" y="5"/>
                    </a:lnTo>
                    <a:lnTo>
                      <a:pt x="136" y="5"/>
                    </a:lnTo>
                    <a:lnTo>
                      <a:pt x="142" y="5"/>
                    </a:lnTo>
                    <a:lnTo>
                      <a:pt x="142" y="5"/>
                    </a:lnTo>
                    <a:lnTo>
                      <a:pt x="142" y="5"/>
                    </a:lnTo>
                    <a:lnTo>
                      <a:pt x="142" y="5"/>
                    </a:lnTo>
                    <a:lnTo>
                      <a:pt x="142" y="5"/>
                    </a:lnTo>
                    <a:lnTo>
                      <a:pt x="148" y="5"/>
                    </a:lnTo>
                    <a:lnTo>
                      <a:pt x="148" y="5"/>
                    </a:lnTo>
                    <a:lnTo>
                      <a:pt x="148" y="5"/>
                    </a:lnTo>
                    <a:lnTo>
                      <a:pt x="148" y="5"/>
                    </a:lnTo>
                    <a:lnTo>
                      <a:pt x="148" y="5"/>
                    </a:lnTo>
                    <a:lnTo>
                      <a:pt x="153" y="5"/>
                    </a:lnTo>
                    <a:lnTo>
                      <a:pt x="153" y="5"/>
                    </a:lnTo>
                    <a:lnTo>
                      <a:pt x="153" y="5"/>
                    </a:lnTo>
                    <a:lnTo>
                      <a:pt x="153" y="5"/>
                    </a:lnTo>
                    <a:lnTo>
                      <a:pt x="153" y="5"/>
                    </a:lnTo>
                    <a:lnTo>
                      <a:pt x="159" y="5"/>
                    </a:lnTo>
                    <a:lnTo>
                      <a:pt x="159" y="5"/>
                    </a:lnTo>
                    <a:lnTo>
                      <a:pt x="159" y="5"/>
                    </a:lnTo>
                    <a:lnTo>
                      <a:pt x="159" y="5"/>
                    </a:lnTo>
                    <a:lnTo>
                      <a:pt x="159" y="5"/>
                    </a:lnTo>
                    <a:lnTo>
                      <a:pt x="165" y="5"/>
                    </a:lnTo>
                    <a:lnTo>
                      <a:pt x="165" y="5"/>
                    </a:lnTo>
                    <a:lnTo>
                      <a:pt x="165" y="5"/>
                    </a:lnTo>
                    <a:lnTo>
                      <a:pt x="165" y="5"/>
                    </a:lnTo>
                    <a:lnTo>
                      <a:pt x="165" y="5"/>
                    </a:lnTo>
                    <a:lnTo>
                      <a:pt x="170" y="5"/>
                    </a:lnTo>
                    <a:lnTo>
                      <a:pt x="170" y="5"/>
                    </a:lnTo>
                    <a:lnTo>
                      <a:pt x="170" y="5"/>
                    </a:lnTo>
                    <a:lnTo>
                      <a:pt x="170" y="5"/>
                    </a:lnTo>
                    <a:lnTo>
                      <a:pt x="170" y="5"/>
                    </a:lnTo>
                    <a:lnTo>
                      <a:pt x="176" y="11"/>
                    </a:lnTo>
                    <a:lnTo>
                      <a:pt x="176" y="11"/>
                    </a:lnTo>
                    <a:lnTo>
                      <a:pt x="176" y="11"/>
                    </a:lnTo>
                    <a:lnTo>
                      <a:pt x="176" y="11"/>
                    </a:lnTo>
                    <a:lnTo>
                      <a:pt x="182" y="11"/>
                    </a:lnTo>
                    <a:lnTo>
                      <a:pt x="182" y="11"/>
                    </a:lnTo>
                    <a:lnTo>
                      <a:pt x="182" y="11"/>
                    </a:lnTo>
                    <a:lnTo>
                      <a:pt x="182" y="11"/>
                    </a:lnTo>
                    <a:lnTo>
                      <a:pt x="182" y="11"/>
                    </a:lnTo>
                    <a:lnTo>
                      <a:pt x="187" y="11"/>
                    </a:lnTo>
                    <a:lnTo>
                      <a:pt x="187" y="11"/>
                    </a:lnTo>
                    <a:lnTo>
                      <a:pt x="187" y="11"/>
                    </a:lnTo>
                    <a:lnTo>
                      <a:pt x="187" y="11"/>
                    </a:lnTo>
                    <a:lnTo>
                      <a:pt x="187" y="11"/>
                    </a:lnTo>
                    <a:lnTo>
                      <a:pt x="193" y="11"/>
                    </a:lnTo>
                    <a:lnTo>
                      <a:pt x="193" y="11"/>
                    </a:lnTo>
                    <a:lnTo>
                      <a:pt x="193" y="17"/>
                    </a:lnTo>
                    <a:lnTo>
                      <a:pt x="193" y="17"/>
                    </a:lnTo>
                    <a:lnTo>
                      <a:pt x="193" y="17"/>
                    </a:lnTo>
                    <a:lnTo>
                      <a:pt x="199" y="17"/>
                    </a:lnTo>
                    <a:lnTo>
                      <a:pt x="199" y="17"/>
                    </a:lnTo>
                    <a:lnTo>
                      <a:pt x="199" y="17"/>
                    </a:lnTo>
                    <a:lnTo>
                      <a:pt x="199" y="17"/>
                    </a:lnTo>
                    <a:lnTo>
                      <a:pt x="199" y="17"/>
                    </a:lnTo>
                    <a:lnTo>
                      <a:pt x="204" y="17"/>
                    </a:lnTo>
                    <a:lnTo>
                      <a:pt x="204" y="17"/>
                    </a:lnTo>
                    <a:lnTo>
                      <a:pt x="204" y="22"/>
                    </a:lnTo>
                    <a:lnTo>
                      <a:pt x="204" y="22"/>
                    </a:lnTo>
                    <a:lnTo>
                      <a:pt x="204" y="22"/>
                    </a:lnTo>
                    <a:lnTo>
                      <a:pt x="210" y="22"/>
                    </a:lnTo>
                    <a:lnTo>
                      <a:pt x="210" y="22"/>
                    </a:lnTo>
                    <a:lnTo>
                      <a:pt x="210" y="22"/>
                    </a:lnTo>
                    <a:lnTo>
                      <a:pt x="210" y="22"/>
                    </a:lnTo>
                    <a:lnTo>
                      <a:pt x="210" y="22"/>
                    </a:lnTo>
                    <a:lnTo>
                      <a:pt x="216" y="22"/>
                    </a:lnTo>
                    <a:lnTo>
                      <a:pt x="216" y="28"/>
                    </a:lnTo>
                    <a:lnTo>
                      <a:pt x="216" y="28"/>
                    </a:lnTo>
                    <a:lnTo>
                      <a:pt x="216" y="28"/>
                    </a:lnTo>
                    <a:lnTo>
                      <a:pt x="216" y="28"/>
                    </a:lnTo>
                    <a:lnTo>
                      <a:pt x="221" y="28"/>
                    </a:lnTo>
                    <a:lnTo>
                      <a:pt x="221" y="28"/>
                    </a:lnTo>
                    <a:lnTo>
                      <a:pt x="221" y="28"/>
                    </a:lnTo>
                    <a:lnTo>
                      <a:pt x="221" y="34"/>
                    </a:lnTo>
                    <a:lnTo>
                      <a:pt x="221" y="34"/>
                    </a:lnTo>
                    <a:lnTo>
                      <a:pt x="227" y="34"/>
                    </a:lnTo>
                    <a:lnTo>
                      <a:pt x="227" y="34"/>
                    </a:lnTo>
                    <a:lnTo>
                      <a:pt x="227" y="34"/>
                    </a:lnTo>
                    <a:lnTo>
                      <a:pt x="227" y="39"/>
                    </a:lnTo>
                    <a:lnTo>
                      <a:pt x="227" y="39"/>
                    </a:lnTo>
                    <a:lnTo>
                      <a:pt x="233" y="39"/>
                    </a:lnTo>
                    <a:lnTo>
                      <a:pt x="233" y="39"/>
                    </a:lnTo>
                    <a:lnTo>
                      <a:pt x="233" y="39"/>
                    </a:lnTo>
                    <a:lnTo>
                      <a:pt x="233" y="45"/>
                    </a:lnTo>
                    <a:lnTo>
                      <a:pt x="233" y="45"/>
                    </a:lnTo>
                    <a:lnTo>
                      <a:pt x="233" y="45"/>
                    </a:lnTo>
                    <a:lnTo>
                      <a:pt x="233" y="45"/>
                    </a:lnTo>
                    <a:lnTo>
                      <a:pt x="238" y="45"/>
                    </a:lnTo>
                    <a:lnTo>
                      <a:pt x="238" y="51"/>
                    </a:lnTo>
                    <a:lnTo>
                      <a:pt x="238" y="51"/>
                    </a:lnTo>
                    <a:lnTo>
                      <a:pt x="238" y="51"/>
                    </a:lnTo>
                    <a:lnTo>
                      <a:pt x="238" y="51"/>
                    </a:lnTo>
                    <a:lnTo>
                      <a:pt x="238" y="51"/>
                    </a:lnTo>
                    <a:lnTo>
                      <a:pt x="238" y="56"/>
                    </a:lnTo>
                    <a:lnTo>
                      <a:pt x="238" y="56"/>
                    </a:lnTo>
                    <a:lnTo>
                      <a:pt x="238" y="56"/>
                    </a:lnTo>
                    <a:lnTo>
                      <a:pt x="238" y="56"/>
                    </a:lnTo>
                    <a:lnTo>
                      <a:pt x="238" y="56"/>
                    </a:lnTo>
                    <a:lnTo>
                      <a:pt x="238" y="62"/>
                    </a:lnTo>
                    <a:lnTo>
                      <a:pt x="238" y="62"/>
                    </a:lnTo>
                    <a:lnTo>
                      <a:pt x="238" y="62"/>
                    </a:lnTo>
                    <a:lnTo>
                      <a:pt x="238" y="62"/>
                    </a:lnTo>
                    <a:lnTo>
                      <a:pt x="238" y="62"/>
                    </a:lnTo>
                    <a:lnTo>
                      <a:pt x="238" y="68"/>
                    </a:lnTo>
                    <a:lnTo>
                      <a:pt x="238" y="68"/>
                    </a:lnTo>
                    <a:lnTo>
                      <a:pt x="238" y="68"/>
                    </a:lnTo>
                    <a:lnTo>
                      <a:pt x="238" y="68"/>
                    </a:lnTo>
                    <a:lnTo>
                      <a:pt x="238" y="68"/>
                    </a:lnTo>
                    <a:lnTo>
                      <a:pt x="238" y="73"/>
                    </a:lnTo>
                    <a:lnTo>
                      <a:pt x="238" y="73"/>
                    </a:lnTo>
                    <a:lnTo>
                      <a:pt x="238" y="73"/>
                    </a:lnTo>
                    <a:lnTo>
                      <a:pt x="238" y="73"/>
                    </a:lnTo>
                    <a:lnTo>
                      <a:pt x="238" y="73"/>
                    </a:lnTo>
                    <a:lnTo>
                      <a:pt x="238" y="79"/>
                    </a:lnTo>
                    <a:lnTo>
                      <a:pt x="233" y="79"/>
                    </a:lnTo>
                    <a:lnTo>
                      <a:pt x="233" y="79"/>
                    </a:lnTo>
                    <a:lnTo>
                      <a:pt x="233" y="79"/>
                    </a:lnTo>
                    <a:lnTo>
                      <a:pt x="233" y="79"/>
                    </a:lnTo>
                    <a:lnTo>
                      <a:pt x="233" y="85"/>
                    </a:lnTo>
                    <a:lnTo>
                      <a:pt x="233" y="85"/>
                    </a:lnTo>
                    <a:lnTo>
                      <a:pt x="233" y="85"/>
                    </a:lnTo>
                    <a:lnTo>
                      <a:pt x="227" y="85"/>
                    </a:lnTo>
                    <a:lnTo>
                      <a:pt x="227" y="85"/>
                    </a:lnTo>
                    <a:lnTo>
                      <a:pt x="227" y="90"/>
                    </a:lnTo>
                    <a:lnTo>
                      <a:pt x="227" y="90"/>
                    </a:lnTo>
                    <a:lnTo>
                      <a:pt x="227" y="90"/>
                    </a:lnTo>
                    <a:lnTo>
                      <a:pt x="221" y="90"/>
                    </a:lnTo>
                    <a:lnTo>
                      <a:pt x="221" y="96"/>
                    </a:lnTo>
                    <a:lnTo>
                      <a:pt x="221" y="96"/>
                    </a:lnTo>
                    <a:lnTo>
                      <a:pt x="221" y="96"/>
                    </a:lnTo>
                    <a:lnTo>
                      <a:pt x="221" y="96"/>
                    </a:lnTo>
                    <a:lnTo>
                      <a:pt x="216" y="96"/>
                    </a:lnTo>
                    <a:lnTo>
                      <a:pt x="216" y="96"/>
                    </a:lnTo>
                    <a:lnTo>
                      <a:pt x="216" y="96"/>
                    </a:lnTo>
                    <a:lnTo>
                      <a:pt x="216" y="102"/>
                    </a:lnTo>
                    <a:lnTo>
                      <a:pt x="216" y="102"/>
                    </a:lnTo>
                    <a:lnTo>
                      <a:pt x="210" y="102"/>
                    </a:lnTo>
                    <a:lnTo>
                      <a:pt x="210" y="102"/>
                    </a:lnTo>
                    <a:lnTo>
                      <a:pt x="210" y="102"/>
                    </a:lnTo>
                    <a:lnTo>
                      <a:pt x="210" y="102"/>
                    </a:lnTo>
                    <a:lnTo>
                      <a:pt x="210" y="102"/>
                    </a:lnTo>
                    <a:lnTo>
                      <a:pt x="204" y="102"/>
                    </a:lnTo>
                    <a:lnTo>
                      <a:pt x="204" y="107"/>
                    </a:lnTo>
                    <a:lnTo>
                      <a:pt x="204" y="107"/>
                    </a:lnTo>
                    <a:lnTo>
                      <a:pt x="204" y="107"/>
                    </a:lnTo>
                    <a:lnTo>
                      <a:pt x="204" y="107"/>
                    </a:lnTo>
                    <a:lnTo>
                      <a:pt x="199" y="107"/>
                    </a:lnTo>
                    <a:lnTo>
                      <a:pt x="199" y="107"/>
                    </a:lnTo>
                    <a:lnTo>
                      <a:pt x="199" y="107"/>
                    </a:lnTo>
                    <a:lnTo>
                      <a:pt x="199" y="107"/>
                    </a:lnTo>
                    <a:lnTo>
                      <a:pt x="199" y="107"/>
                    </a:lnTo>
                    <a:lnTo>
                      <a:pt x="193" y="107"/>
                    </a:lnTo>
                    <a:lnTo>
                      <a:pt x="193" y="107"/>
                    </a:lnTo>
                    <a:lnTo>
                      <a:pt x="193" y="107"/>
                    </a:lnTo>
                    <a:lnTo>
                      <a:pt x="193" y="113"/>
                    </a:lnTo>
                    <a:lnTo>
                      <a:pt x="193" y="113"/>
                    </a:lnTo>
                    <a:lnTo>
                      <a:pt x="187" y="113"/>
                    </a:lnTo>
                    <a:lnTo>
                      <a:pt x="187" y="113"/>
                    </a:lnTo>
                    <a:lnTo>
                      <a:pt x="187" y="113"/>
                    </a:lnTo>
                    <a:lnTo>
                      <a:pt x="187" y="113"/>
                    </a:lnTo>
                    <a:lnTo>
                      <a:pt x="187" y="113"/>
                    </a:lnTo>
                    <a:lnTo>
                      <a:pt x="182" y="113"/>
                    </a:lnTo>
                    <a:lnTo>
                      <a:pt x="182" y="113"/>
                    </a:lnTo>
                    <a:lnTo>
                      <a:pt x="182" y="113"/>
                    </a:lnTo>
                    <a:lnTo>
                      <a:pt x="182" y="113"/>
                    </a:lnTo>
                    <a:lnTo>
                      <a:pt x="182" y="113"/>
                    </a:lnTo>
                    <a:lnTo>
                      <a:pt x="176" y="113"/>
                    </a:lnTo>
                    <a:lnTo>
                      <a:pt x="176" y="113"/>
                    </a:lnTo>
                    <a:lnTo>
                      <a:pt x="176" y="113"/>
                    </a:lnTo>
                    <a:lnTo>
                      <a:pt x="176" y="113"/>
                    </a:lnTo>
                    <a:lnTo>
                      <a:pt x="170" y="119"/>
                    </a:lnTo>
                    <a:lnTo>
                      <a:pt x="170" y="119"/>
                    </a:lnTo>
                    <a:lnTo>
                      <a:pt x="170" y="119"/>
                    </a:lnTo>
                    <a:lnTo>
                      <a:pt x="170" y="119"/>
                    </a:lnTo>
                    <a:lnTo>
                      <a:pt x="170" y="119"/>
                    </a:lnTo>
                    <a:lnTo>
                      <a:pt x="165" y="119"/>
                    </a:lnTo>
                    <a:lnTo>
                      <a:pt x="165" y="119"/>
                    </a:lnTo>
                    <a:lnTo>
                      <a:pt x="165" y="119"/>
                    </a:lnTo>
                    <a:lnTo>
                      <a:pt x="165" y="119"/>
                    </a:lnTo>
                    <a:lnTo>
                      <a:pt x="165" y="119"/>
                    </a:lnTo>
                    <a:lnTo>
                      <a:pt x="159" y="119"/>
                    </a:lnTo>
                    <a:lnTo>
                      <a:pt x="159" y="119"/>
                    </a:lnTo>
                    <a:lnTo>
                      <a:pt x="159" y="119"/>
                    </a:lnTo>
                    <a:lnTo>
                      <a:pt x="159" y="119"/>
                    </a:lnTo>
                    <a:lnTo>
                      <a:pt x="159" y="119"/>
                    </a:lnTo>
                    <a:lnTo>
                      <a:pt x="153" y="119"/>
                    </a:lnTo>
                    <a:lnTo>
                      <a:pt x="153" y="119"/>
                    </a:lnTo>
                    <a:lnTo>
                      <a:pt x="153" y="119"/>
                    </a:lnTo>
                    <a:lnTo>
                      <a:pt x="153" y="119"/>
                    </a:lnTo>
                    <a:lnTo>
                      <a:pt x="153" y="119"/>
                    </a:lnTo>
                    <a:lnTo>
                      <a:pt x="148" y="119"/>
                    </a:lnTo>
                    <a:lnTo>
                      <a:pt x="148" y="119"/>
                    </a:lnTo>
                    <a:lnTo>
                      <a:pt x="148" y="119"/>
                    </a:lnTo>
                    <a:lnTo>
                      <a:pt x="148" y="119"/>
                    </a:lnTo>
                    <a:lnTo>
                      <a:pt x="148" y="119"/>
                    </a:lnTo>
                    <a:lnTo>
                      <a:pt x="142" y="119"/>
                    </a:lnTo>
                    <a:lnTo>
                      <a:pt x="142" y="119"/>
                    </a:lnTo>
                    <a:lnTo>
                      <a:pt x="142" y="119"/>
                    </a:lnTo>
                    <a:lnTo>
                      <a:pt x="142" y="119"/>
                    </a:lnTo>
                    <a:lnTo>
                      <a:pt x="142" y="119"/>
                    </a:lnTo>
                    <a:lnTo>
                      <a:pt x="136" y="119"/>
                    </a:lnTo>
                    <a:lnTo>
                      <a:pt x="136" y="119"/>
                    </a:lnTo>
                    <a:lnTo>
                      <a:pt x="136" y="124"/>
                    </a:lnTo>
                    <a:lnTo>
                      <a:pt x="136" y="124"/>
                    </a:lnTo>
                    <a:lnTo>
                      <a:pt x="136" y="124"/>
                    </a:lnTo>
                    <a:lnTo>
                      <a:pt x="131" y="124"/>
                    </a:lnTo>
                    <a:lnTo>
                      <a:pt x="131" y="124"/>
                    </a:lnTo>
                    <a:lnTo>
                      <a:pt x="131" y="124"/>
                    </a:lnTo>
                    <a:lnTo>
                      <a:pt x="131" y="124"/>
                    </a:lnTo>
                    <a:lnTo>
                      <a:pt x="131" y="124"/>
                    </a:lnTo>
                    <a:lnTo>
                      <a:pt x="125" y="124"/>
                    </a:lnTo>
                    <a:lnTo>
                      <a:pt x="125" y="124"/>
                    </a:lnTo>
                    <a:lnTo>
                      <a:pt x="125" y="124"/>
                    </a:lnTo>
                    <a:lnTo>
                      <a:pt x="125" y="124"/>
                    </a:lnTo>
                    <a:lnTo>
                      <a:pt x="125" y="124"/>
                    </a:lnTo>
                    <a:lnTo>
                      <a:pt x="119" y="124"/>
                    </a:lnTo>
                    <a:lnTo>
                      <a:pt x="119" y="124"/>
                    </a:lnTo>
                    <a:lnTo>
                      <a:pt x="119" y="124"/>
                    </a:lnTo>
                    <a:lnTo>
                      <a:pt x="119" y="124"/>
                    </a:lnTo>
                    <a:lnTo>
                      <a:pt x="119" y="124"/>
                    </a:lnTo>
                    <a:lnTo>
                      <a:pt x="114" y="124"/>
                    </a:lnTo>
                    <a:lnTo>
                      <a:pt x="114" y="124"/>
                    </a:lnTo>
                    <a:lnTo>
                      <a:pt x="114" y="124"/>
                    </a:lnTo>
                    <a:lnTo>
                      <a:pt x="114" y="124"/>
                    </a:lnTo>
                    <a:lnTo>
                      <a:pt x="114" y="124"/>
                    </a:lnTo>
                    <a:lnTo>
                      <a:pt x="108" y="124"/>
                    </a:lnTo>
                    <a:lnTo>
                      <a:pt x="108" y="124"/>
                    </a:lnTo>
                    <a:lnTo>
                      <a:pt x="108" y="124"/>
                    </a:lnTo>
                    <a:lnTo>
                      <a:pt x="108" y="124"/>
                    </a:lnTo>
                    <a:lnTo>
                      <a:pt x="108" y="124"/>
                    </a:lnTo>
                    <a:lnTo>
                      <a:pt x="102" y="124"/>
                    </a:lnTo>
                    <a:lnTo>
                      <a:pt x="102" y="119"/>
                    </a:lnTo>
                    <a:lnTo>
                      <a:pt x="102" y="119"/>
                    </a:lnTo>
                    <a:lnTo>
                      <a:pt x="102" y="119"/>
                    </a:lnTo>
                    <a:lnTo>
                      <a:pt x="97" y="119"/>
                    </a:lnTo>
                    <a:lnTo>
                      <a:pt x="97" y="119"/>
                    </a:lnTo>
                    <a:lnTo>
                      <a:pt x="97" y="119"/>
                    </a:lnTo>
                    <a:lnTo>
                      <a:pt x="97" y="119"/>
                    </a:lnTo>
                    <a:lnTo>
                      <a:pt x="97" y="119"/>
                    </a:lnTo>
                    <a:lnTo>
                      <a:pt x="91" y="119"/>
                    </a:lnTo>
                    <a:lnTo>
                      <a:pt x="91" y="119"/>
                    </a:lnTo>
                    <a:lnTo>
                      <a:pt x="91" y="119"/>
                    </a:lnTo>
                    <a:lnTo>
                      <a:pt x="91" y="119"/>
                    </a:lnTo>
                    <a:lnTo>
                      <a:pt x="91" y="119"/>
                    </a:lnTo>
                    <a:lnTo>
                      <a:pt x="85" y="119"/>
                    </a:lnTo>
                    <a:lnTo>
                      <a:pt x="85" y="119"/>
                    </a:lnTo>
                    <a:lnTo>
                      <a:pt x="85" y="119"/>
                    </a:lnTo>
                    <a:lnTo>
                      <a:pt x="85" y="119"/>
                    </a:lnTo>
                    <a:lnTo>
                      <a:pt x="85" y="119"/>
                    </a:lnTo>
                    <a:lnTo>
                      <a:pt x="80" y="119"/>
                    </a:lnTo>
                    <a:lnTo>
                      <a:pt x="80" y="119"/>
                    </a:lnTo>
                    <a:lnTo>
                      <a:pt x="80" y="119"/>
                    </a:lnTo>
                    <a:lnTo>
                      <a:pt x="80" y="119"/>
                    </a:lnTo>
                    <a:lnTo>
                      <a:pt x="80" y="119"/>
                    </a:lnTo>
                    <a:lnTo>
                      <a:pt x="74" y="119"/>
                    </a:lnTo>
                    <a:lnTo>
                      <a:pt x="74" y="119"/>
                    </a:lnTo>
                    <a:lnTo>
                      <a:pt x="74" y="119"/>
                    </a:lnTo>
                    <a:lnTo>
                      <a:pt x="74" y="119"/>
                    </a:lnTo>
                    <a:lnTo>
                      <a:pt x="74" y="119"/>
                    </a:lnTo>
                    <a:lnTo>
                      <a:pt x="68" y="119"/>
                    </a:lnTo>
                    <a:lnTo>
                      <a:pt x="68" y="119"/>
                    </a:lnTo>
                    <a:lnTo>
                      <a:pt x="68" y="119"/>
                    </a:lnTo>
                    <a:lnTo>
                      <a:pt x="68" y="119"/>
                    </a:lnTo>
                    <a:lnTo>
                      <a:pt x="68" y="113"/>
                    </a:lnTo>
                    <a:lnTo>
                      <a:pt x="63" y="113"/>
                    </a:lnTo>
                    <a:lnTo>
                      <a:pt x="63" y="113"/>
                    </a:lnTo>
                    <a:lnTo>
                      <a:pt x="63" y="113"/>
                    </a:lnTo>
                    <a:lnTo>
                      <a:pt x="63" y="113"/>
                    </a:lnTo>
                    <a:lnTo>
                      <a:pt x="63" y="113"/>
                    </a:lnTo>
                    <a:lnTo>
                      <a:pt x="57" y="113"/>
                    </a:lnTo>
                    <a:lnTo>
                      <a:pt x="57" y="113"/>
                    </a:lnTo>
                    <a:lnTo>
                      <a:pt x="57" y="113"/>
                    </a:lnTo>
                    <a:lnTo>
                      <a:pt x="57" y="113"/>
                    </a:lnTo>
                    <a:lnTo>
                      <a:pt x="57" y="113"/>
                    </a:lnTo>
                    <a:lnTo>
                      <a:pt x="51" y="113"/>
                    </a:lnTo>
                    <a:lnTo>
                      <a:pt x="51" y="113"/>
                    </a:lnTo>
                    <a:lnTo>
                      <a:pt x="51" y="113"/>
                    </a:lnTo>
                    <a:lnTo>
                      <a:pt x="51" y="113"/>
                    </a:lnTo>
                    <a:lnTo>
                      <a:pt x="51" y="113"/>
                    </a:lnTo>
                    <a:lnTo>
                      <a:pt x="46" y="107"/>
                    </a:lnTo>
                    <a:lnTo>
                      <a:pt x="46" y="107"/>
                    </a:lnTo>
                    <a:lnTo>
                      <a:pt x="46" y="107"/>
                    </a:lnTo>
                    <a:lnTo>
                      <a:pt x="46" y="107"/>
                    </a:lnTo>
                    <a:lnTo>
                      <a:pt x="46" y="107"/>
                    </a:lnTo>
                    <a:lnTo>
                      <a:pt x="40" y="107"/>
                    </a:lnTo>
                    <a:lnTo>
                      <a:pt x="40" y="107"/>
                    </a:lnTo>
                    <a:lnTo>
                      <a:pt x="40" y="107"/>
                    </a:lnTo>
                    <a:lnTo>
                      <a:pt x="40" y="107"/>
                    </a:lnTo>
                    <a:lnTo>
                      <a:pt x="40" y="107"/>
                    </a:lnTo>
                    <a:lnTo>
                      <a:pt x="34" y="107"/>
                    </a:lnTo>
                    <a:lnTo>
                      <a:pt x="34" y="107"/>
                    </a:lnTo>
                    <a:lnTo>
                      <a:pt x="34" y="102"/>
                    </a:lnTo>
                    <a:lnTo>
                      <a:pt x="34" y="102"/>
                    </a:lnTo>
                    <a:lnTo>
                      <a:pt x="34" y="102"/>
                    </a:lnTo>
                    <a:lnTo>
                      <a:pt x="29" y="102"/>
                    </a:lnTo>
                    <a:lnTo>
                      <a:pt x="29" y="102"/>
                    </a:lnTo>
                    <a:lnTo>
                      <a:pt x="29" y="102"/>
                    </a:lnTo>
                    <a:lnTo>
                      <a:pt x="29" y="102"/>
                    </a:lnTo>
                    <a:lnTo>
                      <a:pt x="23" y="102"/>
                    </a:lnTo>
                    <a:lnTo>
                      <a:pt x="23" y="96"/>
                    </a:lnTo>
                    <a:lnTo>
                      <a:pt x="23" y="96"/>
                    </a:lnTo>
                    <a:lnTo>
                      <a:pt x="23" y="96"/>
                    </a:lnTo>
                    <a:lnTo>
                      <a:pt x="23" y="96"/>
                    </a:lnTo>
                    <a:lnTo>
                      <a:pt x="17" y="96"/>
                    </a:lnTo>
                    <a:lnTo>
                      <a:pt x="17" y="96"/>
                    </a:lnTo>
                    <a:lnTo>
                      <a:pt x="17" y="96"/>
                    </a:lnTo>
                    <a:lnTo>
                      <a:pt x="17" y="90"/>
                    </a:lnTo>
                    <a:lnTo>
                      <a:pt x="17" y="90"/>
                    </a:lnTo>
                    <a:lnTo>
                      <a:pt x="12" y="90"/>
                    </a:lnTo>
                    <a:lnTo>
                      <a:pt x="12" y="90"/>
                    </a:lnTo>
                    <a:lnTo>
                      <a:pt x="12" y="85"/>
                    </a:lnTo>
                    <a:lnTo>
                      <a:pt x="12" y="85"/>
                    </a:lnTo>
                    <a:lnTo>
                      <a:pt x="12" y="85"/>
                    </a:lnTo>
                    <a:lnTo>
                      <a:pt x="6" y="85"/>
                    </a:lnTo>
                    <a:lnTo>
                      <a:pt x="6" y="85"/>
                    </a:lnTo>
                    <a:lnTo>
                      <a:pt x="6" y="79"/>
                    </a:lnTo>
                    <a:lnTo>
                      <a:pt x="6" y="79"/>
                    </a:lnTo>
                    <a:lnTo>
                      <a:pt x="6" y="79"/>
                    </a:lnTo>
                    <a:lnTo>
                      <a:pt x="6" y="79"/>
                    </a:lnTo>
                    <a:lnTo>
                      <a:pt x="6" y="79"/>
                    </a:lnTo>
                    <a:lnTo>
                      <a:pt x="6" y="73"/>
                    </a:lnTo>
                    <a:lnTo>
                      <a:pt x="0" y="73"/>
                    </a:lnTo>
                    <a:lnTo>
                      <a:pt x="0" y="73"/>
                    </a:lnTo>
                    <a:lnTo>
                      <a:pt x="0" y="73"/>
                    </a:lnTo>
                    <a:lnTo>
                      <a:pt x="0" y="73"/>
                    </a:lnTo>
                    <a:lnTo>
                      <a:pt x="0" y="68"/>
                    </a:lnTo>
                    <a:lnTo>
                      <a:pt x="0" y="68"/>
                    </a:lnTo>
                    <a:lnTo>
                      <a:pt x="0" y="68"/>
                    </a:lnTo>
                    <a:lnTo>
                      <a:pt x="0" y="68"/>
                    </a:lnTo>
                    <a:lnTo>
                      <a:pt x="0" y="68"/>
                    </a:lnTo>
                    <a:lnTo>
                      <a:pt x="0" y="62"/>
                    </a:lnTo>
                    <a:lnTo>
                      <a:pt x="0" y="62"/>
                    </a:lnTo>
                    <a:lnTo>
                      <a:pt x="0" y="62"/>
                    </a:lnTo>
                    <a:lnTo>
                      <a:pt x="0" y="62"/>
                    </a:lnTo>
                    <a:lnTo>
                      <a:pt x="0" y="62"/>
                    </a:lnTo>
                    <a:lnTo>
                      <a:pt x="0" y="56"/>
                    </a:lnTo>
                    <a:lnTo>
                      <a:pt x="0" y="56"/>
                    </a:lnTo>
                    <a:lnTo>
                      <a:pt x="0" y="56"/>
                    </a:lnTo>
                    <a:lnTo>
                      <a:pt x="0" y="56"/>
                    </a:lnTo>
                    <a:lnTo>
                      <a:pt x="0" y="56"/>
                    </a:lnTo>
                    <a:lnTo>
                      <a:pt x="0" y="51"/>
                    </a:lnTo>
                    <a:lnTo>
                      <a:pt x="0" y="51"/>
                    </a:lnTo>
                    <a:lnTo>
                      <a:pt x="0" y="51"/>
                    </a:lnTo>
                    <a:lnTo>
                      <a:pt x="0" y="51"/>
                    </a:lnTo>
                    <a:lnTo>
                      <a:pt x="6" y="51"/>
                    </a:lnTo>
                    <a:lnTo>
                      <a:pt x="6" y="45"/>
                    </a:lnTo>
                    <a:lnTo>
                      <a:pt x="6" y="45"/>
                    </a:lnTo>
                    <a:lnTo>
                      <a:pt x="6" y="45"/>
                    </a:lnTo>
                    <a:lnTo>
                      <a:pt x="6" y="45"/>
                    </a:lnTo>
                    <a:lnTo>
                      <a:pt x="6" y="45"/>
                    </a:lnTo>
                    <a:lnTo>
                      <a:pt x="6" y="39"/>
                    </a:lnTo>
                    <a:lnTo>
                      <a:pt x="6" y="39"/>
                    </a:lnTo>
                    <a:lnTo>
                      <a:pt x="12" y="39"/>
                    </a:lnTo>
                    <a:lnTo>
                      <a:pt x="12" y="39"/>
                    </a:lnTo>
                    <a:lnTo>
                      <a:pt x="12" y="39"/>
                    </a:lnTo>
                    <a:lnTo>
                      <a:pt x="12" y="34"/>
                    </a:lnTo>
                    <a:lnTo>
                      <a:pt x="12" y="34"/>
                    </a:lnTo>
                    <a:lnTo>
                      <a:pt x="17" y="34"/>
                    </a:lnTo>
                    <a:lnTo>
                      <a:pt x="17" y="34"/>
                    </a:lnTo>
                    <a:lnTo>
                      <a:pt x="17" y="34"/>
                    </a:lnTo>
                    <a:lnTo>
                      <a:pt x="17" y="28"/>
                    </a:lnTo>
                    <a:lnTo>
                      <a:pt x="17" y="28"/>
                    </a:lnTo>
                    <a:lnTo>
                      <a:pt x="23" y="28"/>
                    </a:lnTo>
                    <a:lnTo>
                      <a:pt x="23" y="28"/>
                    </a:lnTo>
                    <a:lnTo>
                      <a:pt x="23" y="28"/>
                    </a:lnTo>
                    <a:lnTo>
                      <a:pt x="23" y="28"/>
                    </a:lnTo>
                    <a:lnTo>
                      <a:pt x="23" y="28"/>
                    </a:lnTo>
                    <a:lnTo>
                      <a:pt x="29" y="22"/>
                    </a:lnTo>
                    <a:lnTo>
                      <a:pt x="29" y="22"/>
                    </a:lnTo>
                    <a:lnTo>
                      <a:pt x="29" y="22"/>
                    </a:lnTo>
                    <a:lnTo>
                      <a:pt x="29" y="22"/>
                    </a:lnTo>
                    <a:lnTo>
                      <a:pt x="34" y="22"/>
                    </a:lnTo>
                    <a:lnTo>
                      <a:pt x="34" y="22"/>
                    </a:lnTo>
                    <a:lnTo>
                      <a:pt x="34" y="22"/>
                    </a:lnTo>
                    <a:lnTo>
                      <a:pt x="34" y="22"/>
                    </a:lnTo>
                    <a:lnTo>
                      <a:pt x="34" y="22"/>
                    </a:lnTo>
                    <a:lnTo>
                      <a:pt x="40" y="17"/>
                    </a:lnTo>
                    <a:lnTo>
                      <a:pt x="40" y="17"/>
                    </a:lnTo>
                    <a:lnTo>
                      <a:pt x="40" y="17"/>
                    </a:lnTo>
                    <a:lnTo>
                      <a:pt x="40" y="17"/>
                    </a:lnTo>
                    <a:lnTo>
                      <a:pt x="40" y="17"/>
                    </a:lnTo>
                    <a:lnTo>
                      <a:pt x="46" y="17"/>
                    </a:lnTo>
                    <a:lnTo>
                      <a:pt x="46" y="17"/>
                    </a:lnTo>
                    <a:lnTo>
                      <a:pt x="46" y="17"/>
                    </a:lnTo>
                    <a:lnTo>
                      <a:pt x="46" y="17"/>
                    </a:lnTo>
                    <a:lnTo>
                      <a:pt x="46" y="17"/>
                    </a:lnTo>
                    <a:lnTo>
                      <a:pt x="51" y="11"/>
                    </a:lnTo>
                    <a:lnTo>
                      <a:pt x="51" y="11"/>
                    </a:lnTo>
                    <a:lnTo>
                      <a:pt x="51" y="11"/>
                    </a:lnTo>
                    <a:lnTo>
                      <a:pt x="51" y="11"/>
                    </a:lnTo>
                    <a:lnTo>
                      <a:pt x="51" y="11"/>
                    </a:lnTo>
                    <a:lnTo>
                      <a:pt x="57" y="11"/>
                    </a:lnTo>
                    <a:lnTo>
                      <a:pt x="57" y="11"/>
                    </a:lnTo>
                    <a:lnTo>
                      <a:pt x="57" y="11"/>
                    </a:lnTo>
                    <a:lnTo>
                      <a:pt x="57" y="11"/>
                    </a:lnTo>
                    <a:lnTo>
                      <a:pt x="57" y="11"/>
                    </a:lnTo>
                    <a:lnTo>
                      <a:pt x="63" y="11"/>
                    </a:lnTo>
                    <a:lnTo>
                      <a:pt x="63" y="11"/>
                    </a:lnTo>
                    <a:lnTo>
                      <a:pt x="63" y="11"/>
                    </a:lnTo>
                    <a:lnTo>
                      <a:pt x="63" y="11"/>
                    </a:lnTo>
                    <a:lnTo>
                      <a:pt x="63" y="11"/>
                    </a:lnTo>
                    <a:lnTo>
                      <a:pt x="68" y="11"/>
                    </a:lnTo>
                    <a:lnTo>
                      <a:pt x="68" y="5"/>
                    </a:lnTo>
                    <a:lnTo>
                      <a:pt x="68" y="5"/>
                    </a:lnTo>
                    <a:lnTo>
                      <a:pt x="68" y="5"/>
                    </a:lnTo>
                    <a:lnTo>
                      <a:pt x="68" y="5"/>
                    </a:lnTo>
                    <a:lnTo>
                      <a:pt x="74" y="5"/>
                    </a:lnTo>
                    <a:lnTo>
                      <a:pt x="74" y="5"/>
                    </a:lnTo>
                    <a:lnTo>
                      <a:pt x="74" y="5"/>
                    </a:lnTo>
                    <a:lnTo>
                      <a:pt x="74" y="5"/>
                    </a:lnTo>
                    <a:lnTo>
                      <a:pt x="74" y="5"/>
                    </a:lnTo>
                    <a:lnTo>
                      <a:pt x="80" y="5"/>
                    </a:lnTo>
                    <a:lnTo>
                      <a:pt x="80" y="5"/>
                    </a:lnTo>
                    <a:lnTo>
                      <a:pt x="80" y="5"/>
                    </a:lnTo>
                    <a:lnTo>
                      <a:pt x="80" y="5"/>
                    </a:lnTo>
                    <a:lnTo>
                      <a:pt x="80" y="5"/>
                    </a:lnTo>
                    <a:lnTo>
                      <a:pt x="85" y="5"/>
                    </a:lnTo>
                    <a:lnTo>
                      <a:pt x="85" y="5"/>
                    </a:lnTo>
                    <a:lnTo>
                      <a:pt x="85" y="5"/>
                    </a:lnTo>
                    <a:lnTo>
                      <a:pt x="85" y="5"/>
                    </a:lnTo>
                    <a:lnTo>
                      <a:pt x="85" y="5"/>
                    </a:lnTo>
                    <a:lnTo>
                      <a:pt x="91" y="5"/>
                    </a:lnTo>
                    <a:lnTo>
                      <a:pt x="91" y="5"/>
                    </a:lnTo>
                    <a:lnTo>
                      <a:pt x="91" y="5"/>
                    </a:lnTo>
                    <a:lnTo>
                      <a:pt x="91" y="5"/>
                    </a:lnTo>
                    <a:lnTo>
                      <a:pt x="91" y="5"/>
                    </a:lnTo>
                    <a:lnTo>
                      <a:pt x="97" y="5"/>
                    </a:lnTo>
                    <a:lnTo>
                      <a:pt x="97" y="5"/>
                    </a:lnTo>
                    <a:lnTo>
                      <a:pt x="97" y="5"/>
                    </a:lnTo>
                    <a:lnTo>
                      <a:pt x="97" y="5"/>
                    </a:lnTo>
                    <a:lnTo>
                      <a:pt x="97" y="5"/>
                    </a:lnTo>
                    <a:lnTo>
                      <a:pt x="102" y="5"/>
                    </a:lnTo>
                    <a:lnTo>
                      <a:pt x="102" y="5"/>
                    </a:lnTo>
                    <a:lnTo>
                      <a:pt x="102" y="5"/>
                    </a:lnTo>
                    <a:lnTo>
                      <a:pt x="102" y="0"/>
                    </a:lnTo>
                    <a:lnTo>
                      <a:pt x="108" y="0"/>
                    </a:lnTo>
                    <a:lnTo>
                      <a:pt x="108" y="0"/>
                    </a:lnTo>
                    <a:lnTo>
                      <a:pt x="108" y="0"/>
                    </a:lnTo>
                    <a:lnTo>
                      <a:pt x="108" y="0"/>
                    </a:lnTo>
                    <a:lnTo>
                      <a:pt x="108" y="0"/>
                    </a:lnTo>
                    <a:lnTo>
                      <a:pt x="114" y="0"/>
                    </a:lnTo>
                    <a:lnTo>
                      <a:pt x="114" y="0"/>
                    </a:lnTo>
                    <a:lnTo>
                      <a:pt x="114" y="0"/>
                    </a:lnTo>
                    <a:lnTo>
                      <a:pt x="114" y="0"/>
                    </a:lnTo>
                    <a:lnTo>
                      <a:pt x="114" y="0"/>
                    </a:lnTo>
                    <a:lnTo>
                      <a:pt x="119" y="0"/>
                    </a:lnTo>
                    <a:lnTo>
                      <a:pt x="119" y="0"/>
                    </a:lnTo>
                    <a:lnTo>
                      <a:pt x="119" y="0"/>
                    </a:lnTo>
                    <a:lnTo>
                      <a:pt x="119" y="0"/>
                    </a:lnTo>
                  </a:path>
                </a:pathLst>
              </a:custGeom>
              <a:noFill/>
              <a:ln w="36513">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2121" name="Freeform 9"/>
              <p:cNvSpPr>
                <a:spLocks/>
              </p:cNvSpPr>
              <p:nvPr/>
            </p:nvSpPr>
            <p:spPr bwMode="auto">
              <a:xfrm>
                <a:off x="3823" y="2466"/>
                <a:ext cx="46" cy="5"/>
              </a:xfrm>
              <a:custGeom>
                <a:avLst/>
                <a:gdLst>
                  <a:gd name="T0" fmla="*/ 0 w 46"/>
                  <a:gd name="T1" fmla="*/ 0 h 5"/>
                  <a:gd name="T2" fmla="*/ 6 w 46"/>
                  <a:gd name="T3" fmla="*/ 0 h 5"/>
                  <a:gd name="T4" fmla="*/ 6 w 46"/>
                  <a:gd name="T5" fmla="*/ 0 h 5"/>
                  <a:gd name="T6" fmla="*/ 6 w 46"/>
                  <a:gd name="T7" fmla="*/ 0 h 5"/>
                  <a:gd name="T8" fmla="*/ 6 w 46"/>
                  <a:gd name="T9" fmla="*/ 0 h 5"/>
                  <a:gd name="T10" fmla="*/ 6 w 46"/>
                  <a:gd name="T11" fmla="*/ 0 h 5"/>
                  <a:gd name="T12" fmla="*/ 12 w 46"/>
                  <a:gd name="T13" fmla="*/ 0 h 5"/>
                  <a:gd name="T14" fmla="*/ 12 w 46"/>
                  <a:gd name="T15" fmla="*/ 0 h 5"/>
                  <a:gd name="T16" fmla="*/ 12 w 46"/>
                  <a:gd name="T17" fmla="*/ 0 h 5"/>
                  <a:gd name="T18" fmla="*/ 12 w 46"/>
                  <a:gd name="T19" fmla="*/ 0 h 5"/>
                  <a:gd name="T20" fmla="*/ 12 w 46"/>
                  <a:gd name="T21" fmla="*/ 0 h 5"/>
                  <a:gd name="T22" fmla="*/ 17 w 46"/>
                  <a:gd name="T23" fmla="*/ 0 h 5"/>
                  <a:gd name="T24" fmla="*/ 17 w 46"/>
                  <a:gd name="T25" fmla="*/ 0 h 5"/>
                  <a:gd name="T26" fmla="*/ 17 w 46"/>
                  <a:gd name="T27" fmla="*/ 0 h 5"/>
                  <a:gd name="T28" fmla="*/ 17 w 46"/>
                  <a:gd name="T29" fmla="*/ 5 h 5"/>
                  <a:gd name="T30" fmla="*/ 17 w 46"/>
                  <a:gd name="T31" fmla="*/ 5 h 5"/>
                  <a:gd name="T32" fmla="*/ 23 w 46"/>
                  <a:gd name="T33" fmla="*/ 5 h 5"/>
                  <a:gd name="T34" fmla="*/ 23 w 46"/>
                  <a:gd name="T35" fmla="*/ 5 h 5"/>
                  <a:gd name="T36" fmla="*/ 23 w 46"/>
                  <a:gd name="T37" fmla="*/ 5 h 5"/>
                  <a:gd name="T38" fmla="*/ 23 w 46"/>
                  <a:gd name="T39" fmla="*/ 5 h 5"/>
                  <a:gd name="T40" fmla="*/ 23 w 46"/>
                  <a:gd name="T41" fmla="*/ 5 h 5"/>
                  <a:gd name="T42" fmla="*/ 29 w 46"/>
                  <a:gd name="T43" fmla="*/ 5 h 5"/>
                  <a:gd name="T44" fmla="*/ 29 w 46"/>
                  <a:gd name="T45" fmla="*/ 5 h 5"/>
                  <a:gd name="T46" fmla="*/ 29 w 46"/>
                  <a:gd name="T47" fmla="*/ 5 h 5"/>
                  <a:gd name="T48" fmla="*/ 29 w 46"/>
                  <a:gd name="T49" fmla="*/ 5 h 5"/>
                  <a:gd name="T50" fmla="*/ 29 w 46"/>
                  <a:gd name="T51" fmla="*/ 5 h 5"/>
                  <a:gd name="T52" fmla="*/ 34 w 46"/>
                  <a:gd name="T53" fmla="*/ 5 h 5"/>
                  <a:gd name="T54" fmla="*/ 34 w 46"/>
                  <a:gd name="T55" fmla="*/ 5 h 5"/>
                  <a:gd name="T56" fmla="*/ 34 w 46"/>
                  <a:gd name="T57" fmla="*/ 5 h 5"/>
                  <a:gd name="T58" fmla="*/ 34 w 46"/>
                  <a:gd name="T59" fmla="*/ 5 h 5"/>
                  <a:gd name="T60" fmla="*/ 34 w 46"/>
                  <a:gd name="T61" fmla="*/ 5 h 5"/>
                  <a:gd name="T62" fmla="*/ 40 w 46"/>
                  <a:gd name="T63" fmla="*/ 5 h 5"/>
                  <a:gd name="T64" fmla="*/ 40 w 46"/>
                  <a:gd name="T65" fmla="*/ 5 h 5"/>
                  <a:gd name="T66" fmla="*/ 40 w 46"/>
                  <a:gd name="T67" fmla="*/ 5 h 5"/>
                  <a:gd name="T68" fmla="*/ 40 w 46"/>
                  <a:gd name="T69" fmla="*/ 5 h 5"/>
                  <a:gd name="T70" fmla="*/ 40 w 46"/>
                  <a:gd name="T71" fmla="*/ 5 h 5"/>
                  <a:gd name="T72" fmla="*/ 46 w 46"/>
                  <a:gd name="T73" fmla="*/ 5 h 5"/>
                  <a:gd name="T74" fmla="*/ 46 w 46"/>
                  <a:gd name="T75" fmla="*/ 5 h 5"/>
                  <a:gd name="T76" fmla="*/ 46 w 46"/>
                  <a:gd name="T77" fmla="*/ 5 h 5"/>
                  <a:gd name="T78" fmla="*/ 46 w 46"/>
                  <a:gd name="T79" fmla="*/ 5 h 5"/>
                  <a:gd name="T80" fmla="*/ 46 w 46"/>
                  <a:gd name="T8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5">
                    <a:moveTo>
                      <a:pt x="0" y="0"/>
                    </a:moveTo>
                    <a:lnTo>
                      <a:pt x="6" y="0"/>
                    </a:lnTo>
                    <a:lnTo>
                      <a:pt x="6" y="0"/>
                    </a:lnTo>
                    <a:lnTo>
                      <a:pt x="6" y="0"/>
                    </a:lnTo>
                    <a:lnTo>
                      <a:pt x="6" y="0"/>
                    </a:lnTo>
                    <a:lnTo>
                      <a:pt x="6" y="0"/>
                    </a:lnTo>
                    <a:lnTo>
                      <a:pt x="12" y="0"/>
                    </a:lnTo>
                    <a:lnTo>
                      <a:pt x="12" y="0"/>
                    </a:lnTo>
                    <a:lnTo>
                      <a:pt x="12" y="0"/>
                    </a:lnTo>
                    <a:lnTo>
                      <a:pt x="12" y="0"/>
                    </a:lnTo>
                    <a:lnTo>
                      <a:pt x="12" y="0"/>
                    </a:lnTo>
                    <a:lnTo>
                      <a:pt x="17" y="0"/>
                    </a:lnTo>
                    <a:lnTo>
                      <a:pt x="17" y="0"/>
                    </a:lnTo>
                    <a:lnTo>
                      <a:pt x="17" y="0"/>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5"/>
                    </a:lnTo>
                    <a:lnTo>
                      <a:pt x="34" y="5"/>
                    </a:lnTo>
                    <a:lnTo>
                      <a:pt x="40" y="5"/>
                    </a:lnTo>
                    <a:lnTo>
                      <a:pt x="40" y="5"/>
                    </a:lnTo>
                    <a:lnTo>
                      <a:pt x="40" y="5"/>
                    </a:lnTo>
                    <a:lnTo>
                      <a:pt x="40" y="5"/>
                    </a:lnTo>
                    <a:lnTo>
                      <a:pt x="40" y="5"/>
                    </a:lnTo>
                    <a:lnTo>
                      <a:pt x="46" y="5"/>
                    </a:lnTo>
                    <a:lnTo>
                      <a:pt x="46" y="5"/>
                    </a:lnTo>
                    <a:lnTo>
                      <a:pt x="46" y="5"/>
                    </a:lnTo>
                    <a:lnTo>
                      <a:pt x="46" y="5"/>
                    </a:lnTo>
                    <a:lnTo>
                      <a:pt x="46" y="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2122" name="Line 10"/>
              <p:cNvSpPr>
                <a:spLocks noChangeShapeType="1"/>
              </p:cNvSpPr>
              <p:nvPr/>
            </p:nvSpPr>
            <p:spPr bwMode="auto">
              <a:xfrm>
                <a:off x="3880" y="2477"/>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2123" name="Freeform 11"/>
              <p:cNvSpPr>
                <a:spLocks/>
              </p:cNvSpPr>
              <p:nvPr/>
            </p:nvSpPr>
            <p:spPr bwMode="auto">
              <a:xfrm>
                <a:off x="3880" y="2477"/>
                <a:ext cx="23" cy="6"/>
              </a:xfrm>
              <a:custGeom>
                <a:avLst/>
                <a:gdLst>
                  <a:gd name="T0" fmla="*/ 0 w 23"/>
                  <a:gd name="T1" fmla="*/ 0 h 6"/>
                  <a:gd name="T2" fmla="*/ 0 w 23"/>
                  <a:gd name="T3" fmla="*/ 0 h 6"/>
                  <a:gd name="T4" fmla="*/ 6 w 23"/>
                  <a:gd name="T5" fmla="*/ 0 h 6"/>
                  <a:gd name="T6" fmla="*/ 6 w 23"/>
                  <a:gd name="T7" fmla="*/ 0 h 6"/>
                  <a:gd name="T8" fmla="*/ 6 w 23"/>
                  <a:gd name="T9" fmla="*/ 0 h 6"/>
                  <a:gd name="T10" fmla="*/ 6 w 23"/>
                  <a:gd name="T11" fmla="*/ 0 h 6"/>
                  <a:gd name="T12" fmla="*/ 6 w 23"/>
                  <a:gd name="T13" fmla="*/ 0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6 h 6"/>
                  <a:gd name="T30" fmla="*/ 17 w 23"/>
                  <a:gd name="T31" fmla="*/ 6 h 6"/>
                  <a:gd name="T32" fmla="*/ 17 w 23"/>
                  <a:gd name="T33" fmla="*/ 6 h 6"/>
                  <a:gd name="T34" fmla="*/ 23 w 23"/>
                  <a:gd name="T35" fmla="*/ 6 h 6"/>
                  <a:gd name="T36" fmla="*/ 23 w 23"/>
                  <a:gd name="T37" fmla="*/ 6 h 6"/>
                  <a:gd name="T38" fmla="*/ 23 w 23"/>
                  <a:gd name="T3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6">
                    <a:moveTo>
                      <a:pt x="0" y="0"/>
                    </a:moveTo>
                    <a:lnTo>
                      <a:pt x="0" y="0"/>
                    </a:lnTo>
                    <a:lnTo>
                      <a:pt x="6" y="0"/>
                    </a:lnTo>
                    <a:lnTo>
                      <a:pt x="6" y="0"/>
                    </a:lnTo>
                    <a:lnTo>
                      <a:pt x="6" y="0"/>
                    </a:lnTo>
                    <a:lnTo>
                      <a:pt x="6" y="0"/>
                    </a:lnTo>
                    <a:lnTo>
                      <a:pt x="6" y="0"/>
                    </a:lnTo>
                    <a:lnTo>
                      <a:pt x="11" y="0"/>
                    </a:lnTo>
                    <a:lnTo>
                      <a:pt x="11" y="0"/>
                    </a:lnTo>
                    <a:lnTo>
                      <a:pt x="11" y="0"/>
                    </a:lnTo>
                    <a:lnTo>
                      <a:pt x="11" y="0"/>
                    </a:lnTo>
                    <a:lnTo>
                      <a:pt x="11" y="0"/>
                    </a:lnTo>
                    <a:lnTo>
                      <a:pt x="17" y="0"/>
                    </a:lnTo>
                    <a:lnTo>
                      <a:pt x="17" y="0"/>
                    </a:lnTo>
                    <a:lnTo>
                      <a:pt x="17" y="6"/>
                    </a:lnTo>
                    <a:lnTo>
                      <a:pt x="17" y="6"/>
                    </a:lnTo>
                    <a:lnTo>
                      <a:pt x="17" y="6"/>
                    </a:lnTo>
                    <a:lnTo>
                      <a:pt x="23" y="6"/>
                    </a:lnTo>
                    <a:lnTo>
                      <a:pt x="23" y="6"/>
                    </a:lnTo>
                    <a:lnTo>
                      <a:pt x="23"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2124" name="Line 12"/>
              <p:cNvSpPr>
                <a:spLocks noChangeShapeType="1"/>
              </p:cNvSpPr>
              <p:nvPr/>
            </p:nvSpPr>
            <p:spPr bwMode="auto">
              <a:xfrm>
                <a:off x="3908" y="248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2125" name="Freeform 13"/>
              <p:cNvSpPr>
                <a:spLocks/>
              </p:cNvSpPr>
              <p:nvPr/>
            </p:nvSpPr>
            <p:spPr bwMode="auto">
              <a:xfrm>
                <a:off x="3908" y="2488"/>
                <a:ext cx="34" cy="29"/>
              </a:xfrm>
              <a:custGeom>
                <a:avLst/>
                <a:gdLst>
                  <a:gd name="T0" fmla="*/ 0 w 34"/>
                  <a:gd name="T1" fmla="*/ 0 h 29"/>
                  <a:gd name="T2" fmla="*/ 6 w 34"/>
                  <a:gd name="T3" fmla="*/ 0 h 29"/>
                  <a:gd name="T4" fmla="*/ 6 w 34"/>
                  <a:gd name="T5" fmla="*/ 0 h 29"/>
                  <a:gd name="T6" fmla="*/ 6 w 34"/>
                  <a:gd name="T7" fmla="*/ 0 h 29"/>
                  <a:gd name="T8" fmla="*/ 6 w 34"/>
                  <a:gd name="T9" fmla="*/ 0 h 29"/>
                  <a:gd name="T10" fmla="*/ 6 w 34"/>
                  <a:gd name="T11" fmla="*/ 0 h 29"/>
                  <a:gd name="T12" fmla="*/ 12 w 34"/>
                  <a:gd name="T13" fmla="*/ 0 h 29"/>
                  <a:gd name="T14" fmla="*/ 12 w 34"/>
                  <a:gd name="T15" fmla="*/ 6 h 29"/>
                  <a:gd name="T16" fmla="*/ 12 w 34"/>
                  <a:gd name="T17" fmla="*/ 6 h 29"/>
                  <a:gd name="T18" fmla="*/ 12 w 34"/>
                  <a:gd name="T19" fmla="*/ 6 h 29"/>
                  <a:gd name="T20" fmla="*/ 12 w 34"/>
                  <a:gd name="T21" fmla="*/ 6 h 29"/>
                  <a:gd name="T22" fmla="*/ 17 w 34"/>
                  <a:gd name="T23" fmla="*/ 6 h 29"/>
                  <a:gd name="T24" fmla="*/ 17 w 34"/>
                  <a:gd name="T25" fmla="*/ 6 h 29"/>
                  <a:gd name="T26" fmla="*/ 17 w 34"/>
                  <a:gd name="T27" fmla="*/ 6 h 29"/>
                  <a:gd name="T28" fmla="*/ 17 w 34"/>
                  <a:gd name="T29" fmla="*/ 12 h 29"/>
                  <a:gd name="T30" fmla="*/ 17 w 34"/>
                  <a:gd name="T31" fmla="*/ 12 h 29"/>
                  <a:gd name="T32" fmla="*/ 23 w 34"/>
                  <a:gd name="T33" fmla="*/ 12 h 29"/>
                  <a:gd name="T34" fmla="*/ 23 w 34"/>
                  <a:gd name="T35" fmla="*/ 12 h 29"/>
                  <a:gd name="T36" fmla="*/ 23 w 34"/>
                  <a:gd name="T37" fmla="*/ 12 h 29"/>
                  <a:gd name="T38" fmla="*/ 23 w 34"/>
                  <a:gd name="T39" fmla="*/ 17 h 29"/>
                  <a:gd name="T40" fmla="*/ 23 w 34"/>
                  <a:gd name="T41" fmla="*/ 17 h 29"/>
                  <a:gd name="T42" fmla="*/ 29 w 34"/>
                  <a:gd name="T43" fmla="*/ 17 h 29"/>
                  <a:gd name="T44" fmla="*/ 29 w 34"/>
                  <a:gd name="T45" fmla="*/ 17 h 29"/>
                  <a:gd name="T46" fmla="*/ 29 w 34"/>
                  <a:gd name="T47" fmla="*/ 17 h 29"/>
                  <a:gd name="T48" fmla="*/ 29 w 34"/>
                  <a:gd name="T49" fmla="*/ 23 h 29"/>
                  <a:gd name="T50" fmla="*/ 29 w 34"/>
                  <a:gd name="T51" fmla="*/ 23 h 29"/>
                  <a:gd name="T52" fmla="*/ 29 w 34"/>
                  <a:gd name="T53" fmla="*/ 23 h 29"/>
                  <a:gd name="T54" fmla="*/ 29 w 34"/>
                  <a:gd name="T55" fmla="*/ 23 h 29"/>
                  <a:gd name="T56" fmla="*/ 34 w 34"/>
                  <a:gd name="T57" fmla="*/ 23 h 29"/>
                  <a:gd name="T58" fmla="*/ 34 w 34"/>
                  <a:gd name="T59" fmla="*/ 29 h 29"/>
                  <a:gd name="T60" fmla="*/ 34 w 34"/>
                  <a:gd name="T61" fmla="*/ 29 h 29"/>
                  <a:gd name="T62" fmla="*/ 34 w 34"/>
                  <a:gd name="T63" fmla="*/ 29 h 29"/>
                  <a:gd name="T64" fmla="*/ 34 w 34"/>
                  <a:gd name="T65" fmla="*/ 29 h 29"/>
                  <a:gd name="T66" fmla="*/ 34 w 34"/>
                  <a:gd name="T6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29">
                    <a:moveTo>
                      <a:pt x="0" y="0"/>
                    </a:moveTo>
                    <a:lnTo>
                      <a:pt x="6" y="0"/>
                    </a:lnTo>
                    <a:lnTo>
                      <a:pt x="6" y="0"/>
                    </a:lnTo>
                    <a:lnTo>
                      <a:pt x="6" y="0"/>
                    </a:lnTo>
                    <a:lnTo>
                      <a:pt x="6" y="0"/>
                    </a:lnTo>
                    <a:lnTo>
                      <a:pt x="6" y="0"/>
                    </a:lnTo>
                    <a:lnTo>
                      <a:pt x="12" y="0"/>
                    </a:lnTo>
                    <a:lnTo>
                      <a:pt x="12" y="6"/>
                    </a:lnTo>
                    <a:lnTo>
                      <a:pt x="12" y="6"/>
                    </a:lnTo>
                    <a:lnTo>
                      <a:pt x="12" y="6"/>
                    </a:lnTo>
                    <a:lnTo>
                      <a:pt x="12" y="6"/>
                    </a:lnTo>
                    <a:lnTo>
                      <a:pt x="17" y="6"/>
                    </a:lnTo>
                    <a:lnTo>
                      <a:pt x="17" y="6"/>
                    </a:lnTo>
                    <a:lnTo>
                      <a:pt x="17" y="6"/>
                    </a:lnTo>
                    <a:lnTo>
                      <a:pt x="17" y="12"/>
                    </a:lnTo>
                    <a:lnTo>
                      <a:pt x="17" y="12"/>
                    </a:lnTo>
                    <a:lnTo>
                      <a:pt x="23" y="12"/>
                    </a:lnTo>
                    <a:lnTo>
                      <a:pt x="23" y="12"/>
                    </a:lnTo>
                    <a:lnTo>
                      <a:pt x="23" y="12"/>
                    </a:lnTo>
                    <a:lnTo>
                      <a:pt x="23" y="17"/>
                    </a:lnTo>
                    <a:lnTo>
                      <a:pt x="23" y="17"/>
                    </a:lnTo>
                    <a:lnTo>
                      <a:pt x="29" y="17"/>
                    </a:lnTo>
                    <a:lnTo>
                      <a:pt x="29" y="17"/>
                    </a:lnTo>
                    <a:lnTo>
                      <a:pt x="29" y="17"/>
                    </a:lnTo>
                    <a:lnTo>
                      <a:pt x="29" y="23"/>
                    </a:lnTo>
                    <a:lnTo>
                      <a:pt x="29" y="23"/>
                    </a:lnTo>
                    <a:lnTo>
                      <a:pt x="29" y="23"/>
                    </a:lnTo>
                    <a:lnTo>
                      <a:pt x="29" y="23"/>
                    </a:lnTo>
                    <a:lnTo>
                      <a:pt x="34" y="23"/>
                    </a:lnTo>
                    <a:lnTo>
                      <a:pt x="34" y="29"/>
                    </a:lnTo>
                    <a:lnTo>
                      <a:pt x="34" y="29"/>
                    </a:lnTo>
                    <a:lnTo>
                      <a:pt x="34" y="29"/>
                    </a:lnTo>
                    <a:lnTo>
                      <a:pt x="34" y="29"/>
                    </a:lnTo>
                    <a:lnTo>
                      <a:pt x="34" y="2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2126" name="Line 14"/>
              <p:cNvSpPr>
                <a:spLocks noChangeShapeType="1"/>
              </p:cNvSpPr>
              <p:nvPr/>
            </p:nvSpPr>
            <p:spPr bwMode="auto">
              <a:xfrm>
                <a:off x="3942" y="252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2127" name="Freeform 15"/>
              <p:cNvSpPr>
                <a:spLocks/>
              </p:cNvSpPr>
              <p:nvPr/>
            </p:nvSpPr>
            <p:spPr bwMode="auto">
              <a:xfrm>
                <a:off x="3937" y="2528"/>
                <a:ext cx="5" cy="23"/>
              </a:xfrm>
              <a:custGeom>
                <a:avLst/>
                <a:gdLst>
                  <a:gd name="T0" fmla="*/ 5 w 5"/>
                  <a:gd name="T1" fmla="*/ 0 h 23"/>
                  <a:gd name="T2" fmla="*/ 5 w 5"/>
                  <a:gd name="T3" fmla="*/ 0 h 23"/>
                  <a:gd name="T4" fmla="*/ 5 w 5"/>
                  <a:gd name="T5" fmla="*/ 0 h 23"/>
                  <a:gd name="T6" fmla="*/ 5 w 5"/>
                  <a:gd name="T7" fmla="*/ 6 h 23"/>
                  <a:gd name="T8" fmla="*/ 5 w 5"/>
                  <a:gd name="T9" fmla="*/ 6 h 23"/>
                  <a:gd name="T10" fmla="*/ 5 w 5"/>
                  <a:gd name="T11" fmla="*/ 6 h 23"/>
                  <a:gd name="T12" fmla="*/ 5 w 5"/>
                  <a:gd name="T13" fmla="*/ 6 h 23"/>
                  <a:gd name="T14" fmla="*/ 5 w 5"/>
                  <a:gd name="T15" fmla="*/ 6 h 23"/>
                  <a:gd name="T16" fmla="*/ 5 w 5"/>
                  <a:gd name="T17" fmla="*/ 11 h 23"/>
                  <a:gd name="T18" fmla="*/ 5 w 5"/>
                  <a:gd name="T19" fmla="*/ 11 h 23"/>
                  <a:gd name="T20" fmla="*/ 5 w 5"/>
                  <a:gd name="T21" fmla="*/ 11 h 23"/>
                  <a:gd name="T22" fmla="*/ 5 w 5"/>
                  <a:gd name="T23" fmla="*/ 11 h 23"/>
                  <a:gd name="T24" fmla="*/ 5 w 5"/>
                  <a:gd name="T25" fmla="*/ 11 h 23"/>
                  <a:gd name="T26" fmla="*/ 5 w 5"/>
                  <a:gd name="T27" fmla="*/ 17 h 23"/>
                  <a:gd name="T28" fmla="*/ 0 w 5"/>
                  <a:gd name="T29" fmla="*/ 17 h 23"/>
                  <a:gd name="T30" fmla="*/ 0 w 5"/>
                  <a:gd name="T31" fmla="*/ 17 h 23"/>
                  <a:gd name="T32" fmla="*/ 0 w 5"/>
                  <a:gd name="T33" fmla="*/ 17 h 23"/>
                  <a:gd name="T34" fmla="*/ 0 w 5"/>
                  <a:gd name="T35" fmla="*/ 17 h 23"/>
                  <a:gd name="T36" fmla="*/ 0 w 5"/>
                  <a:gd name="T3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23">
                    <a:moveTo>
                      <a:pt x="5" y="0"/>
                    </a:moveTo>
                    <a:lnTo>
                      <a:pt x="5" y="0"/>
                    </a:lnTo>
                    <a:lnTo>
                      <a:pt x="5" y="0"/>
                    </a:lnTo>
                    <a:lnTo>
                      <a:pt x="5" y="6"/>
                    </a:lnTo>
                    <a:lnTo>
                      <a:pt x="5" y="6"/>
                    </a:lnTo>
                    <a:lnTo>
                      <a:pt x="5" y="6"/>
                    </a:lnTo>
                    <a:lnTo>
                      <a:pt x="5" y="6"/>
                    </a:lnTo>
                    <a:lnTo>
                      <a:pt x="5" y="6"/>
                    </a:lnTo>
                    <a:lnTo>
                      <a:pt x="5" y="11"/>
                    </a:lnTo>
                    <a:lnTo>
                      <a:pt x="5" y="11"/>
                    </a:lnTo>
                    <a:lnTo>
                      <a:pt x="5" y="11"/>
                    </a:lnTo>
                    <a:lnTo>
                      <a:pt x="5" y="11"/>
                    </a:lnTo>
                    <a:lnTo>
                      <a:pt x="5" y="11"/>
                    </a:lnTo>
                    <a:lnTo>
                      <a:pt x="5" y="17"/>
                    </a:lnTo>
                    <a:lnTo>
                      <a:pt x="0" y="17"/>
                    </a:lnTo>
                    <a:lnTo>
                      <a:pt x="0" y="17"/>
                    </a:lnTo>
                    <a:lnTo>
                      <a:pt x="0" y="17"/>
                    </a:lnTo>
                    <a:lnTo>
                      <a:pt x="0" y="17"/>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2128" name="Line 16"/>
              <p:cNvSpPr>
                <a:spLocks noChangeShapeType="1"/>
              </p:cNvSpPr>
              <p:nvPr/>
            </p:nvSpPr>
            <p:spPr bwMode="auto">
              <a:xfrm>
                <a:off x="3931" y="2556"/>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2129" name="Freeform 17"/>
              <p:cNvSpPr>
                <a:spLocks/>
              </p:cNvSpPr>
              <p:nvPr/>
            </p:nvSpPr>
            <p:spPr bwMode="auto">
              <a:xfrm>
                <a:off x="3891" y="2556"/>
                <a:ext cx="40" cy="23"/>
              </a:xfrm>
              <a:custGeom>
                <a:avLst/>
                <a:gdLst>
                  <a:gd name="T0" fmla="*/ 40 w 40"/>
                  <a:gd name="T1" fmla="*/ 0 h 23"/>
                  <a:gd name="T2" fmla="*/ 34 w 40"/>
                  <a:gd name="T3" fmla="*/ 0 h 23"/>
                  <a:gd name="T4" fmla="*/ 34 w 40"/>
                  <a:gd name="T5" fmla="*/ 0 h 23"/>
                  <a:gd name="T6" fmla="*/ 34 w 40"/>
                  <a:gd name="T7" fmla="*/ 6 h 23"/>
                  <a:gd name="T8" fmla="*/ 34 w 40"/>
                  <a:gd name="T9" fmla="*/ 6 h 23"/>
                  <a:gd name="T10" fmla="*/ 34 w 40"/>
                  <a:gd name="T11" fmla="*/ 6 h 23"/>
                  <a:gd name="T12" fmla="*/ 29 w 40"/>
                  <a:gd name="T13" fmla="*/ 6 h 23"/>
                  <a:gd name="T14" fmla="*/ 29 w 40"/>
                  <a:gd name="T15" fmla="*/ 6 h 23"/>
                  <a:gd name="T16" fmla="*/ 29 w 40"/>
                  <a:gd name="T17" fmla="*/ 6 h 23"/>
                  <a:gd name="T18" fmla="*/ 29 w 40"/>
                  <a:gd name="T19" fmla="*/ 12 h 23"/>
                  <a:gd name="T20" fmla="*/ 29 w 40"/>
                  <a:gd name="T21" fmla="*/ 12 h 23"/>
                  <a:gd name="T22" fmla="*/ 23 w 40"/>
                  <a:gd name="T23" fmla="*/ 12 h 23"/>
                  <a:gd name="T24" fmla="*/ 23 w 40"/>
                  <a:gd name="T25" fmla="*/ 12 h 23"/>
                  <a:gd name="T26" fmla="*/ 23 w 40"/>
                  <a:gd name="T27" fmla="*/ 12 h 23"/>
                  <a:gd name="T28" fmla="*/ 23 w 40"/>
                  <a:gd name="T29" fmla="*/ 12 h 23"/>
                  <a:gd name="T30" fmla="*/ 23 w 40"/>
                  <a:gd name="T31" fmla="*/ 12 h 23"/>
                  <a:gd name="T32" fmla="*/ 17 w 40"/>
                  <a:gd name="T33" fmla="*/ 12 h 23"/>
                  <a:gd name="T34" fmla="*/ 17 w 40"/>
                  <a:gd name="T35" fmla="*/ 17 h 23"/>
                  <a:gd name="T36" fmla="*/ 17 w 40"/>
                  <a:gd name="T37" fmla="*/ 17 h 23"/>
                  <a:gd name="T38" fmla="*/ 17 w 40"/>
                  <a:gd name="T39" fmla="*/ 17 h 23"/>
                  <a:gd name="T40" fmla="*/ 17 w 40"/>
                  <a:gd name="T41" fmla="*/ 17 h 23"/>
                  <a:gd name="T42" fmla="*/ 12 w 40"/>
                  <a:gd name="T43" fmla="*/ 17 h 23"/>
                  <a:gd name="T44" fmla="*/ 12 w 40"/>
                  <a:gd name="T45" fmla="*/ 17 h 23"/>
                  <a:gd name="T46" fmla="*/ 12 w 40"/>
                  <a:gd name="T47" fmla="*/ 17 h 23"/>
                  <a:gd name="T48" fmla="*/ 12 w 40"/>
                  <a:gd name="T49" fmla="*/ 17 h 23"/>
                  <a:gd name="T50" fmla="*/ 12 w 40"/>
                  <a:gd name="T51" fmla="*/ 17 h 23"/>
                  <a:gd name="T52" fmla="*/ 6 w 40"/>
                  <a:gd name="T53" fmla="*/ 17 h 23"/>
                  <a:gd name="T54" fmla="*/ 6 w 40"/>
                  <a:gd name="T55" fmla="*/ 17 h 23"/>
                  <a:gd name="T56" fmla="*/ 6 w 40"/>
                  <a:gd name="T57" fmla="*/ 17 h 23"/>
                  <a:gd name="T58" fmla="*/ 6 w 40"/>
                  <a:gd name="T59" fmla="*/ 23 h 23"/>
                  <a:gd name="T60" fmla="*/ 6 w 40"/>
                  <a:gd name="T61" fmla="*/ 23 h 23"/>
                  <a:gd name="T62" fmla="*/ 0 w 40"/>
                  <a:gd name="T63" fmla="*/ 23 h 23"/>
                  <a:gd name="T64" fmla="*/ 0 w 40"/>
                  <a:gd name="T65" fmla="*/ 23 h 23"/>
                  <a:gd name="T66" fmla="*/ 0 w 40"/>
                  <a:gd name="T67" fmla="*/ 23 h 23"/>
                  <a:gd name="T68" fmla="*/ 0 w 40"/>
                  <a:gd name="T69" fmla="*/ 23 h 23"/>
                  <a:gd name="T70" fmla="*/ 0 w 40"/>
                  <a:gd name="T7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23">
                    <a:moveTo>
                      <a:pt x="40" y="0"/>
                    </a:moveTo>
                    <a:lnTo>
                      <a:pt x="34" y="0"/>
                    </a:lnTo>
                    <a:lnTo>
                      <a:pt x="34" y="0"/>
                    </a:lnTo>
                    <a:lnTo>
                      <a:pt x="34" y="6"/>
                    </a:lnTo>
                    <a:lnTo>
                      <a:pt x="34" y="6"/>
                    </a:lnTo>
                    <a:lnTo>
                      <a:pt x="34" y="6"/>
                    </a:lnTo>
                    <a:lnTo>
                      <a:pt x="29" y="6"/>
                    </a:lnTo>
                    <a:lnTo>
                      <a:pt x="29" y="6"/>
                    </a:lnTo>
                    <a:lnTo>
                      <a:pt x="29" y="6"/>
                    </a:lnTo>
                    <a:lnTo>
                      <a:pt x="29" y="12"/>
                    </a:lnTo>
                    <a:lnTo>
                      <a:pt x="29" y="12"/>
                    </a:lnTo>
                    <a:lnTo>
                      <a:pt x="23" y="12"/>
                    </a:lnTo>
                    <a:lnTo>
                      <a:pt x="23" y="12"/>
                    </a:lnTo>
                    <a:lnTo>
                      <a:pt x="23" y="12"/>
                    </a:lnTo>
                    <a:lnTo>
                      <a:pt x="23" y="12"/>
                    </a:lnTo>
                    <a:lnTo>
                      <a:pt x="23" y="12"/>
                    </a:lnTo>
                    <a:lnTo>
                      <a:pt x="17" y="12"/>
                    </a:lnTo>
                    <a:lnTo>
                      <a:pt x="17" y="17"/>
                    </a:lnTo>
                    <a:lnTo>
                      <a:pt x="17" y="17"/>
                    </a:lnTo>
                    <a:lnTo>
                      <a:pt x="17" y="17"/>
                    </a:lnTo>
                    <a:lnTo>
                      <a:pt x="17" y="17"/>
                    </a:lnTo>
                    <a:lnTo>
                      <a:pt x="12" y="17"/>
                    </a:lnTo>
                    <a:lnTo>
                      <a:pt x="12" y="17"/>
                    </a:lnTo>
                    <a:lnTo>
                      <a:pt x="12" y="17"/>
                    </a:lnTo>
                    <a:lnTo>
                      <a:pt x="12" y="17"/>
                    </a:lnTo>
                    <a:lnTo>
                      <a:pt x="12" y="17"/>
                    </a:lnTo>
                    <a:lnTo>
                      <a:pt x="6" y="17"/>
                    </a:lnTo>
                    <a:lnTo>
                      <a:pt x="6" y="17"/>
                    </a:lnTo>
                    <a:lnTo>
                      <a:pt x="6" y="17"/>
                    </a:lnTo>
                    <a:lnTo>
                      <a:pt x="6" y="23"/>
                    </a:lnTo>
                    <a:lnTo>
                      <a:pt x="6" y="23"/>
                    </a:lnTo>
                    <a:lnTo>
                      <a:pt x="0" y="23"/>
                    </a:lnTo>
                    <a:lnTo>
                      <a:pt x="0" y="23"/>
                    </a:lnTo>
                    <a:lnTo>
                      <a:pt x="0" y="23"/>
                    </a:lnTo>
                    <a:lnTo>
                      <a:pt x="0" y="23"/>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2130" name="Line 18"/>
              <p:cNvSpPr>
                <a:spLocks noChangeShapeType="1"/>
              </p:cNvSpPr>
              <p:nvPr/>
            </p:nvSpPr>
            <p:spPr bwMode="auto">
              <a:xfrm>
                <a:off x="3880"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2131" name="Freeform 19"/>
              <p:cNvSpPr>
                <a:spLocks/>
              </p:cNvSpPr>
              <p:nvPr/>
            </p:nvSpPr>
            <p:spPr bwMode="auto">
              <a:xfrm>
                <a:off x="3857" y="2579"/>
                <a:ext cx="23" cy="6"/>
              </a:xfrm>
              <a:custGeom>
                <a:avLst/>
                <a:gdLst>
                  <a:gd name="T0" fmla="*/ 23 w 23"/>
                  <a:gd name="T1" fmla="*/ 0 h 6"/>
                  <a:gd name="T2" fmla="*/ 23 w 23"/>
                  <a:gd name="T3" fmla="*/ 0 h 6"/>
                  <a:gd name="T4" fmla="*/ 23 w 23"/>
                  <a:gd name="T5" fmla="*/ 0 h 6"/>
                  <a:gd name="T6" fmla="*/ 17 w 23"/>
                  <a:gd name="T7" fmla="*/ 6 h 6"/>
                  <a:gd name="T8" fmla="*/ 17 w 23"/>
                  <a:gd name="T9" fmla="*/ 6 h 6"/>
                  <a:gd name="T10" fmla="*/ 17 w 23"/>
                  <a:gd name="T11" fmla="*/ 6 h 6"/>
                  <a:gd name="T12" fmla="*/ 17 w 23"/>
                  <a:gd name="T13" fmla="*/ 6 h 6"/>
                  <a:gd name="T14" fmla="*/ 17 w 23"/>
                  <a:gd name="T15" fmla="*/ 6 h 6"/>
                  <a:gd name="T16" fmla="*/ 12 w 23"/>
                  <a:gd name="T17" fmla="*/ 6 h 6"/>
                  <a:gd name="T18" fmla="*/ 12 w 23"/>
                  <a:gd name="T19" fmla="*/ 6 h 6"/>
                  <a:gd name="T20" fmla="*/ 12 w 23"/>
                  <a:gd name="T21" fmla="*/ 6 h 6"/>
                  <a:gd name="T22" fmla="*/ 12 w 23"/>
                  <a:gd name="T23" fmla="*/ 6 h 6"/>
                  <a:gd name="T24" fmla="*/ 12 w 23"/>
                  <a:gd name="T25" fmla="*/ 6 h 6"/>
                  <a:gd name="T26" fmla="*/ 6 w 23"/>
                  <a:gd name="T27" fmla="*/ 6 h 6"/>
                  <a:gd name="T28" fmla="*/ 6 w 23"/>
                  <a:gd name="T29" fmla="*/ 6 h 6"/>
                  <a:gd name="T30" fmla="*/ 6 w 23"/>
                  <a:gd name="T31" fmla="*/ 6 h 6"/>
                  <a:gd name="T32" fmla="*/ 6 w 23"/>
                  <a:gd name="T33" fmla="*/ 6 h 6"/>
                  <a:gd name="T34" fmla="*/ 6 w 23"/>
                  <a:gd name="T35" fmla="*/ 6 h 6"/>
                  <a:gd name="T36" fmla="*/ 0 w 23"/>
                  <a:gd name="T37" fmla="*/ 6 h 6"/>
                  <a:gd name="T38" fmla="*/ 0 w 23"/>
                  <a:gd name="T39" fmla="*/ 6 h 6"/>
                  <a:gd name="T40" fmla="*/ 0 w 23"/>
                  <a:gd name="T4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0"/>
                    </a:moveTo>
                    <a:lnTo>
                      <a:pt x="23" y="0"/>
                    </a:lnTo>
                    <a:lnTo>
                      <a:pt x="23" y="0"/>
                    </a:ln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2132" name="Line 20"/>
              <p:cNvSpPr>
                <a:spLocks noChangeShapeType="1"/>
              </p:cNvSpPr>
              <p:nvPr/>
            </p:nvSpPr>
            <p:spPr bwMode="auto">
              <a:xfrm flipH="1">
                <a:off x="3846" y="2585"/>
                <a:ext cx="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2133" name="Freeform 21"/>
              <p:cNvSpPr>
                <a:spLocks/>
              </p:cNvSpPr>
              <p:nvPr/>
            </p:nvSpPr>
            <p:spPr bwMode="auto">
              <a:xfrm>
                <a:off x="3801" y="2585"/>
                <a:ext cx="45" cy="5"/>
              </a:xfrm>
              <a:custGeom>
                <a:avLst/>
                <a:gdLst>
                  <a:gd name="T0" fmla="*/ 45 w 45"/>
                  <a:gd name="T1" fmla="*/ 0 h 5"/>
                  <a:gd name="T2" fmla="*/ 45 w 45"/>
                  <a:gd name="T3" fmla="*/ 0 h 5"/>
                  <a:gd name="T4" fmla="*/ 45 w 45"/>
                  <a:gd name="T5" fmla="*/ 0 h 5"/>
                  <a:gd name="T6" fmla="*/ 45 w 45"/>
                  <a:gd name="T7" fmla="*/ 0 h 5"/>
                  <a:gd name="T8" fmla="*/ 45 w 45"/>
                  <a:gd name="T9" fmla="*/ 0 h 5"/>
                  <a:gd name="T10" fmla="*/ 39 w 45"/>
                  <a:gd name="T11" fmla="*/ 0 h 5"/>
                  <a:gd name="T12" fmla="*/ 39 w 45"/>
                  <a:gd name="T13" fmla="*/ 0 h 5"/>
                  <a:gd name="T14" fmla="*/ 39 w 45"/>
                  <a:gd name="T15" fmla="*/ 5 h 5"/>
                  <a:gd name="T16" fmla="*/ 39 w 45"/>
                  <a:gd name="T17" fmla="*/ 5 h 5"/>
                  <a:gd name="T18" fmla="*/ 39 w 45"/>
                  <a:gd name="T19" fmla="*/ 5 h 5"/>
                  <a:gd name="T20" fmla="*/ 34 w 45"/>
                  <a:gd name="T21" fmla="*/ 5 h 5"/>
                  <a:gd name="T22" fmla="*/ 34 w 45"/>
                  <a:gd name="T23" fmla="*/ 5 h 5"/>
                  <a:gd name="T24" fmla="*/ 34 w 45"/>
                  <a:gd name="T25" fmla="*/ 5 h 5"/>
                  <a:gd name="T26" fmla="*/ 34 w 45"/>
                  <a:gd name="T27" fmla="*/ 5 h 5"/>
                  <a:gd name="T28" fmla="*/ 34 w 45"/>
                  <a:gd name="T29" fmla="*/ 5 h 5"/>
                  <a:gd name="T30" fmla="*/ 28 w 45"/>
                  <a:gd name="T31" fmla="*/ 5 h 5"/>
                  <a:gd name="T32" fmla="*/ 28 w 45"/>
                  <a:gd name="T33" fmla="*/ 5 h 5"/>
                  <a:gd name="T34" fmla="*/ 28 w 45"/>
                  <a:gd name="T35" fmla="*/ 5 h 5"/>
                  <a:gd name="T36" fmla="*/ 28 w 45"/>
                  <a:gd name="T37" fmla="*/ 5 h 5"/>
                  <a:gd name="T38" fmla="*/ 28 w 45"/>
                  <a:gd name="T39" fmla="*/ 5 h 5"/>
                  <a:gd name="T40" fmla="*/ 22 w 45"/>
                  <a:gd name="T41" fmla="*/ 5 h 5"/>
                  <a:gd name="T42" fmla="*/ 22 w 45"/>
                  <a:gd name="T43" fmla="*/ 5 h 5"/>
                  <a:gd name="T44" fmla="*/ 22 w 45"/>
                  <a:gd name="T45" fmla="*/ 5 h 5"/>
                  <a:gd name="T46" fmla="*/ 22 w 45"/>
                  <a:gd name="T47" fmla="*/ 5 h 5"/>
                  <a:gd name="T48" fmla="*/ 22 w 45"/>
                  <a:gd name="T49" fmla="*/ 5 h 5"/>
                  <a:gd name="T50" fmla="*/ 17 w 45"/>
                  <a:gd name="T51" fmla="*/ 5 h 5"/>
                  <a:gd name="T52" fmla="*/ 17 w 45"/>
                  <a:gd name="T53" fmla="*/ 5 h 5"/>
                  <a:gd name="T54" fmla="*/ 17 w 45"/>
                  <a:gd name="T55" fmla="*/ 5 h 5"/>
                  <a:gd name="T56" fmla="*/ 17 w 45"/>
                  <a:gd name="T57" fmla="*/ 5 h 5"/>
                  <a:gd name="T58" fmla="*/ 17 w 45"/>
                  <a:gd name="T59" fmla="*/ 5 h 5"/>
                  <a:gd name="T60" fmla="*/ 11 w 45"/>
                  <a:gd name="T61" fmla="*/ 5 h 5"/>
                  <a:gd name="T62" fmla="*/ 11 w 45"/>
                  <a:gd name="T63" fmla="*/ 5 h 5"/>
                  <a:gd name="T64" fmla="*/ 11 w 45"/>
                  <a:gd name="T65" fmla="*/ 5 h 5"/>
                  <a:gd name="T66" fmla="*/ 11 w 45"/>
                  <a:gd name="T67" fmla="*/ 5 h 5"/>
                  <a:gd name="T68" fmla="*/ 11 w 45"/>
                  <a:gd name="T69" fmla="*/ 5 h 5"/>
                  <a:gd name="T70" fmla="*/ 5 w 45"/>
                  <a:gd name="T71" fmla="*/ 5 h 5"/>
                  <a:gd name="T72" fmla="*/ 5 w 45"/>
                  <a:gd name="T73" fmla="*/ 0 h 5"/>
                  <a:gd name="T74" fmla="*/ 5 w 45"/>
                  <a:gd name="T75" fmla="*/ 0 h 5"/>
                  <a:gd name="T76" fmla="*/ 5 w 45"/>
                  <a:gd name="T77" fmla="*/ 0 h 5"/>
                  <a:gd name="T78" fmla="*/ 0 w 45"/>
                  <a:gd name="T79" fmla="*/ 0 h 5"/>
                  <a:gd name="T80" fmla="*/ 0 w 45"/>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 h="5">
                    <a:moveTo>
                      <a:pt x="45" y="0"/>
                    </a:moveTo>
                    <a:lnTo>
                      <a:pt x="45" y="0"/>
                    </a:lnTo>
                    <a:lnTo>
                      <a:pt x="45" y="0"/>
                    </a:lnTo>
                    <a:lnTo>
                      <a:pt x="45" y="0"/>
                    </a:lnTo>
                    <a:lnTo>
                      <a:pt x="45" y="0"/>
                    </a:lnTo>
                    <a:lnTo>
                      <a:pt x="39" y="0"/>
                    </a:lnTo>
                    <a:lnTo>
                      <a:pt x="39" y="0"/>
                    </a:lnTo>
                    <a:lnTo>
                      <a:pt x="39" y="5"/>
                    </a:lnTo>
                    <a:lnTo>
                      <a:pt x="39" y="5"/>
                    </a:lnTo>
                    <a:lnTo>
                      <a:pt x="39" y="5"/>
                    </a:lnTo>
                    <a:lnTo>
                      <a:pt x="34" y="5"/>
                    </a:lnTo>
                    <a:lnTo>
                      <a:pt x="34" y="5"/>
                    </a:lnTo>
                    <a:lnTo>
                      <a:pt x="34" y="5"/>
                    </a:lnTo>
                    <a:lnTo>
                      <a:pt x="34" y="5"/>
                    </a:lnTo>
                    <a:lnTo>
                      <a:pt x="34" y="5"/>
                    </a:lnTo>
                    <a:lnTo>
                      <a:pt x="28" y="5"/>
                    </a:lnTo>
                    <a:lnTo>
                      <a:pt x="28" y="5"/>
                    </a:lnTo>
                    <a:lnTo>
                      <a:pt x="28" y="5"/>
                    </a:lnTo>
                    <a:lnTo>
                      <a:pt x="28" y="5"/>
                    </a:lnTo>
                    <a:lnTo>
                      <a:pt x="28" y="5"/>
                    </a:lnTo>
                    <a:lnTo>
                      <a:pt x="22" y="5"/>
                    </a:lnTo>
                    <a:lnTo>
                      <a:pt x="22" y="5"/>
                    </a:lnTo>
                    <a:lnTo>
                      <a:pt x="22" y="5"/>
                    </a:lnTo>
                    <a:lnTo>
                      <a:pt x="22" y="5"/>
                    </a:lnTo>
                    <a:lnTo>
                      <a:pt x="22" y="5"/>
                    </a:lnTo>
                    <a:lnTo>
                      <a:pt x="17" y="5"/>
                    </a:lnTo>
                    <a:lnTo>
                      <a:pt x="17" y="5"/>
                    </a:lnTo>
                    <a:lnTo>
                      <a:pt x="17" y="5"/>
                    </a:lnTo>
                    <a:lnTo>
                      <a:pt x="17" y="5"/>
                    </a:lnTo>
                    <a:lnTo>
                      <a:pt x="17" y="5"/>
                    </a:lnTo>
                    <a:lnTo>
                      <a:pt x="11" y="5"/>
                    </a:lnTo>
                    <a:lnTo>
                      <a:pt x="11" y="5"/>
                    </a:lnTo>
                    <a:lnTo>
                      <a:pt x="11" y="5"/>
                    </a:lnTo>
                    <a:lnTo>
                      <a:pt x="11" y="5"/>
                    </a:lnTo>
                    <a:lnTo>
                      <a:pt x="11" y="5"/>
                    </a:lnTo>
                    <a:lnTo>
                      <a:pt x="5" y="5"/>
                    </a:lnTo>
                    <a:lnTo>
                      <a:pt x="5" y="0"/>
                    </a:lnTo>
                    <a:lnTo>
                      <a:pt x="5" y="0"/>
                    </a:lnTo>
                    <a:lnTo>
                      <a:pt x="5" y="0"/>
                    </a:lnTo>
                    <a:lnTo>
                      <a:pt x="0"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2134" name="Line 22"/>
              <p:cNvSpPr>
                <a:spLocks noChangeShapeType="1"/>
              </p:cNvSpPr>
              <p:nvPr/>
            </p:nvSpPr>
            <p:spPr bwMode="auto">
              <a:xfrm>
                <a:off x="3795" y="258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2135" name="Freeform 23"/>
              <p:cNvSpPr>
                <a:spLocks/>
              </p:cNvSpPr>
              <p:nvPr/>
            </p:nvSpPr>
            <p:spPr bwMode="auto">
              <a:xfrm>
                <a:off x="3772" y="2579"/>
                <a:ext cx="23" cy="6"/>
              </a:xfrm>
              <a:custGeom>
                <a:avLst/>
                <a:gdLst>
                  <a:gd name="T0" fmla="*/ 23 w 23"/>
                  <a:gd name="T1" fmla="*/ 6 h 6"/>
                  <a:gd name="T2" fmla="*/ 17 w 23"/>
                  <a:gd name="T3" fmla="*/ 6 h 6"/>
                  <a:gd name="T4" fmla="*/ 17 w 23"/>
                  <a:gd name="T5" fmla="*/ 6 h 6"/>
                  <a:gd name="T6" fmla="*/ 17 w 23"/>
                  <a:gd name="T7" fmla="*/ 6 h 6"/>
                  <a:gd name="T8" fmla="*/ 17 w 23"/>
                  <a:gd name="T9" fmla="*/ 6 h 6"/>
                  <a:gd name="T10" fmla="*/ 17 w 23"/>
                  <a:gd name="T11" fmla="*/ 6 h 6"/>
                  <a:gd name="T12" fmla="*/ 12 w 23"/>
                  <a:gd name="T13" fmla="*/ 6 h 6"/>
                  <a:gd name="T14" fmla="*/ 12 w 23"/>
                  <a:gd name="T15" fmla="*/ 6 h 6"/>
                  <a:gd name="T16" fmla="*/ 12 w 23"/>
                  <a:gd name="T17" fmla="*/ 6 h 6"/>
                  <a:gd name="T18" fmla="*/ 12 w 23"/>
                  <a:gd name="T19" fmla="*/ 6 h 6"/>
                  <a:gd name="T20" fmla="*/ 12 w 23"/>
                  <a:gd name="T21" fmla="*/ 6 h 6"/>
                  <a:gd name="T22" fmla="*/ 6 w 23"/>
                  <a:gd name="T23" fmla="*/ 6 h 6"/>
                  <a:gd name="T24" fmla="*/ 6 w 23"/>
                  <a:gd name="T25" fmla="*/ 6 h 6"/>
                  <a:gd name="T26" fmla="*/ 6 w 23"/>
                  <a:gd name="T27" fmla="*/ 6 h 6"/>
                  <a:gd name="T28" fmla="*/ 6 w 23"/>
                  <a:gd name="T29" fmla="*/ 6 h 6"/>
                  <a:gd name="T30" fmla="*/ 6 w 23"/>
                  <a:gd name="T31" fmla="*/ 6 h 6"/>
                  <a:gd name="T32" fmla="*/ 0 w 23"/>
                  <a:gd name="T33" fmla="*/ 6 h 6"/>
                  <a:gd name="T34" fmla="*/ 0 w 23"/>
                  <a:gd name="T35" fmla="*/ 6 h 6"/>
                  <a:gd name="T36" fmla="*/ 0 w 23"/>
                  <a:gd name="T37" fmla="*/ 6 h 6"/>
                  <a:gd name="T38" fmla="*/ 0 w 23"/>
                  <a:gd name="T39" fmla="*/ 6 h 6"/>
                  <a:gd name="T40" fmla="*/ 0 w 23"/>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6"/>
                    </a:move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2136" name="Line 24"/>
              <p:cNvSpPr>
                <a:spLocks noChangeShapeType="1"/>
              </p:cNvSpPr>
              <p:nvPr/>
            </p:nvSpPr>
            <p:spPr bwMode="auto">
              <a:xfrm>
                <a:off x="3761"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2137" name="Freeform 25"/>
              <p:cNvSpPr>
                <a:spLocks/>
              </p:cNvSpPr>
              <p:nvPr/>
            </p:nvSpPr>
            <p:spPr bwMode="auto">
              <a:xfrm>
                <a:off x="3721" y="2556"/>
                <a:ext cx="40" cy="23"/>
              </a:xfrm>
              <a:custGeom>
                <a:avLst/>
                <a:gdLst>
                  <a:gd name="T0" fmla="*/ 40 w 40"/>
                  <a:gd name="T1" fmla="*/ 23 h 23"/>
                  <a:gd name="T2" fmla="*/ 40 w 40"/>
                  <a:gd name="T3" fmla="*/ 23 h 23"/>
                  <a:gd name="T4" fmla="*/ 40 w 40"/>
                  <a:gd name="T5" fmla="*/ 23 h 23"/>
                  <a:gd name="T6" fmla="*/ 40 w 40"/>
                  <a:gd name="T7" fmla="*/ 23 h 23"/>
                  <a:gd name="T8" fmla="*/ 34 w 40"/>
                  <a:gd name="T9" fmla="*/ 23 h 23"/>
                  <a:gd name="T10" fmla="*/ 34 w 40"/>
                  <a:gd name="T11" fmla="*/ 23 h 23"/>
                  <a:gd name="T12" fmla="*/ 34 w 40"/>
                  <a:gd name="T13" fmla="*/ 23 h 23"/>
                  <a:gd name="T14" fmla="*/ 34 w 40"/>
                  <a:gd name="T15" fmla="*/ 23 h 23"/>
                  <a:gd name="T16" fmla="*/ 34 w 40"/>
                  <a:gd name="T17" fmla="*/ 23 h 23"/>
                  <a:gd name="T18" fmla="*/ 29 w 40"/>
                  <a:gd name="T19" fmla="*/ 17 h 23"/>
                  <a:gd name="T20" fmla="*/ 29 w 40"/>
                  <a:gd name="T21" fmla="*/ 17 h 23"/>
                  <a:gd name="T22" fmla="*/ 29 w 40"/>
                  <a:gd name="T23" fmla="*/ 17 h 23"/>
                  <a:gd name="T24" fmla="*/ 29 w 40"/>
                  <a:gd name="T25" fmla="*/ 17 h 23"/>
                  <a:gd name="T26" fmla="*/ 29 w 40"/>
                  <a:gd name="T27" fmla="*/ 17 h 23"/>
                  <a:gd name="T28" fmla="*/ 23 w 40"/>
                  <a:gd name="T29" fmla="*/ 17 h 23"/>
                  <a:gd name="T30" fmla="*/ 23 w 40"/>
                  <a:gd name="T31" fmla="*/ 17 h 23"/>
                  <a:gd name="T32" fmla="*/ 23 w 40"/>
                  <a:gd name="T33" fmla="*/ 17 h 23"/>
                  <a:gd name="T34" fmla="*/ 23 w 40"/>
                  <a:gd name="T35" fmla="*/ 17 h 23"/>
                  <a:gd name="T36" fmla="*/ 23 w 40"/>
                  <a:gd name="T37" fmla="*/ 17 h 23"/>
                  <a:gd name="T38" fmla="*/ 17 w 40"/>
                  <a:gd name="T39" fmla="*/ 17 h 23"/>
                  <a:gd name="T40" fmla="*/ 17 w 40"/>
                  <a:gd name="T41" fmla="*/ 17 h 23"/>
                  <a:gd name="T42" fmla="*/ 17 w 40"/>
                  <a:gd name="T43" fmla="*/ 12 h 23"/>
                  <a:gd name="T44" fmla="*/ 17 w 40"/>
                  <a:gd name="T45" fmla="*/ 12 h 23"/>
                  <a:gd name="T46" fmla="*/ 17 w 40"/>
                  <a:gd name="T47" fmla="*/ 12 h 23"/>
                  <a:gd name="T48" fmla="*/ 12 w 40"/>
                  <a:gd name="T49" fmla="*/ 12 h 23"/>
                  <a:gd name="T50" fmla="*/ 12 w 40"/>
                  <a:gd name="T51" fmla="*/ 12 h 23"/>
                  <a:gd name="T52" fmla="*/ 12 w 40"/>
                  <a:gd name="T53" fmla="*/ 12 h 23"/>
                  <a:gd name="T54" fmla="*/ 12 w 40"/>
                  <a:gd name="T55" fmla="*/ 12 h 23"/>
                  <a:gd name="T56" fmla="*/ 6 w 40"/>
                  <a:gd name="T57" fmla="*/ 12 h 23"/>
                  <a:gd name="T58" fmla="*/ 6 w 40"/>
                  <a:gd name="T59" fmla="*/ 6 h 23"/>
                  <a:gd name="T60" fmla="*/ 6 w 40"/>
                  <a:gd name="T61" fmla="*/ 6 h 23"/>
                  <a:gd name="T62" fmla="*/ 6 w 40"/>
                  <a:gd name="T63" fmla="*/ 6 h 23"/>
                  <a:gd name="T64" fmla="*/ 6 w 40"/>
                  <a:gd name="T65" fmla="*/ 6 h 23"/>
                  <a:gd name="T66" fmla="*/ 0 w 40"/>
                  <a:gd name="T67" fmla="*/ 6 h 23"/>
                  <a:gd name="T68" fmla="*/ 0 w 40"/>
                  <a:gd name="T6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3">
                    <a:moveTo>
                      <a:pt x="40" y="23"/>
                    </a:moveTo>
                    <a:lnTo>
                      <a:pt x="40" y="23"/>
                    </a:lnTo>
                    <a:lnTo>
                      <a:pt x="40" y="23"/>
                    </a:lnTo>
                    <a:lnTo>
                      <a:pt x="40" y="23"/>
                    </a:lnTo>
                    <a:lnTo>
                      <a:pt x="34" y="23"/>
                    </a:lnTo>
                    <a:lnTo>
                      <a:pt x="34" y="23"/>
                    </a:lnTo>
                    <a:lnTo>
                      <a:pt x="34" y="23"/>
                    </a:lnTo>
                    <a:lnTo>
                      <a:pt x="34" y="23"/>
                    </a:lnTo>
                    <a:lnTo>
                      <a:pt x="34" y="23"/>
                    </a:lnTo>
                    <a:lnTo>
                      <a:pt x="29" y="17"/>
                    </a:lnTo>
                    <a:lnTo>
                      <a:pt x="29" y="17"/>
                    </a:lnTo>
                    <a:lnTo>
                      <a:pt x="29" y="17"/>
                    </a:lnTo>
                    <a:lnTo>
                      <a:pt x="29" y="17"/>
                    </a:lnTo>
                    <a:lnTo>
                      <a:pt x="29" y="17"/>
                    </a:lnTo>
                    <a:lnTo>
                      <a:pt x="23" y="17"/>
                    </a:lnTo>
                    <a:lnTo>
                      <a:pt x="23" y="17"/>
                    </a:lnTo>
                    <a:lnTo>
                      <a:pt x="23" y="17"/>
                    </a:lnTo>
                    <a:lnTo>
                      <a:pt x="23" y="17"/>
                    </a:lnTo>
                    <a:lnTo>
                      <a:pt x="23" y="17"/>
                    </a:lnTo>
                    <a:lnTo>
                      <a:pt x="17" y="17"/>
                    </a:lnTo>
                    <a:lnTo>
                      <a:pt x="17" y="17"/>
                    </a:lnTo>
                    <a:lnTo>
                      <a:pt x="17" y="12"/>
                    </a:lnTo>
                    <a:lnTo>
                      <a:pt x="17" y="12"/>
                    </a:lnTo>
                    <a:lnTo>
                      <a:pt x="17" y="12"/>
                    </a:lnTo>
                    <a:lnTo>
                      <a:pt x="12" y="12"/>
                    </a:lnTo>
                    <a:lnTo>
                      <a:pt x="12" y="12"/>
                    </a:lnTo>
                    <a:lnTo>
                      <a:pt x="12" y="12"/>
                    </a:lnTo>
                    <a:lnTo>
                      <a:pt x="12" y="12"/>
                    </a:lnTo>
                    <a:lnTo>
                      <a:pt x="6" y="12"/>
                    </a:lnTo>
                    <a:lnTo>
                      <a:pt x="6" y="6"/>
                    </a:lnTo>
                    <a:lnTo>
                      <a:pt x="6" y="6"/>
                    </a:lnTo>
                    <a:lnTo>
                      <a:pt x="6" y="6"/>
                    </a:lnTo>
                    <a:lnTo>
                      <a:pt x="6"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2138" name="Line 26"/>
              <p:cNvSpPr>
                <a:spLocks noChangeShapeType="1"/>
              </p:cNvSpPr>
              <p:nvPr/>
            </p:nvSpPr>
            <p:spPr bwMode="auto">
              <a:xfrm>
                <a:off x="3716" y="255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2139" name="Freeform 27"/>
              <p:cNvSpPr>
                <a:spLocks/>
              </p:cNvSpPr>
              <p:nvPr/>
            </p:nvSpPr>
            <p:spPr bwMode="auto">
              <a:xfrm>
                <a:off x="3704" y="2528"/>
                <a:ext cx="12" cy="23"/>
              </a:xfrm>
              <a:custGeom>
                <a:avLst/>
                <a:gdLst>
                  <a:gd name="T0" fmla="*/ 12 w 12"/>
                  <a:gd name="T1" fmla="*/ 23 h 23"/>
                  <a:gd name="T2" fmla="*/ 6 w 12"/>
                  <a:gd name="T3" fmla="*/ 23 h 23"/>
                  <a:gd name="T4" fmla="*/ 6 w 12"/>
                  <a:gd name="T5" fmla="*/ 17 h 23"/>
                  <a:gd name="T6" fmla="*/ 6 w 12"/>
                  <a:gd name="T7" fmla="*/ 17 h 23"/>
                  <a:gd name="T8" fmla="*/ 6 w 12"/>
                  <a:gd name="T9" fmla="*/ 17 h 23"/>
                  <a:gd name="T10" fmla="*/ 6 w 12"/>
                  <a:gd name="T11" fmla="*/ 17 h 23"/>
                  <a:gd name="T12" fmla="*/ 6 w 12"/>
                  <a:gd name="T13" fmla="*/ 17 h 23"/>
                  <a:gd name="T14" fmla="*/ 6 w 12"/>
                  <a:gd name="T15" fmla="*/ 11 h 23"/>
                  <a:gd name="T16" fmla="*/ 0 w 12"/>
                  <a:gd name="T17" fmla="*/ 11 h 23"/>
                  <a:gd name="T18" fmla="*/ 0 w 12"/>
                  <a:gd name="T19" fmla="*/ 11 h 23"/>
                  <a:gd name="T20" fmla="*/ 0 w 12"/>
                  <a:gd name="T21" fmla="*/ 11 h 23"/>
                  <a:gd name="T22" fmla="*/ 0 w 12"/>
                  <a:gd name="T23" fmla="*/ 11 h 23"/>
                  <a:gd name="T24" fmla="*/ 0 w 12"/>
                  <a:gd name="T25" fmla="*/ 6 h 23"/>
                  <a:gd name="T26" fmla="*/ 0 w 12"/>
                  <a:gd name="T27" fmla="*/ 6 h 23"/>
                  <a:gd name="T28" fmla="*/ 0 w 12"/>
                  <a:gd name="T29" fmla="*/ 6 h 23"/>
                  <a:gd name="T30" fmla="*/ 0 w 12"/>
                  <a:gd name="T31" fmla="*/ 6 h 23"/>
                  <a:gd name="T32" fmla="*/ 0 w 12"/>
                  <a:gd name="T33" fmla="*/ 6 h 23"/>
                  <a:gd name="T34" fmla="*/ 0 w 12"/>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3">
                    <a:moveTo>
                      <a:pt x="12" y="23"/>
                    </a:moveTo>
                    <a:lnTo>
                      <a:pt x="6" y="23"/>
                    </a:lnTo>
                    <a:lnTo>
                      <a:pt x="6" y="17"/>
                    </a:lnTo>
                    <a:lnTo>
                      <a:pt x="6" y="17"/>
                    </a:lnTo>
                    <a:lnTo>
                      <a:pt x="6" y="17"/>
                    </a:lnTo>
                    <a:lnTo>
                      <a:pt x="6" y="17"/>
                    </a:lnTo>
                    <a:lnTo>
                      <a:pt x="6" y="17"/>
                    </a:lnTo>
                    <a:lnTo>
                      <a:pt x="6" y="11"/>
                    </a:lnTo>
                    <a:lnTo>
                      <a:pt x="0" y="11"/>
                    </a:lnTo>
                    <a:lnTo>
                      <a:pt x="0" y="11"/>
                    </a:lnTo>
                    <a:lnTo>
                      <a:pt x="0" y="11"/>
                    </a:lnTo>
                    <a:lnTo>
                      <a:pt x="0" y="11"/>
                    </a:lnTo>
                    <a:lnTo>
                      <a:pt x="0"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2140" name="Line 28"/>
              <p:cNvSpPr>
                <a:spLocks noChangeShapeType="1"/>
              </p:cNvSpPr>
              <p:nvPr/>
            </p:nvSpPr>
            <p:spPr bwMode="auto">
              <a:xfrm>
                <a:off x="3704" y="2522"/>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2141" name="Freeform 29"/>
              <p:cNvSpPr>
                <a:spLocks/>
              </p:cNvSpPr>
              <p:nvPr/>
            </p:nvSpPr>
            <p:spPr bwMode="auto">
              <a:xfrm>
                <a:off x="3704" y="2488"/>
                <a:ext cx="34" cy="34"/>
              </a:xfrm>
              <a:custGeom>
                <a:avLst/>
                <a:gdLst>
                  <a:gd name="T0" fmla="*/ 0 w 34"/>
                  <a:gd name="T1" fmla="*/ 34 h 34"/>
                  <a:gd name="T2" fmla="*/ 0 w 34"/>
                  <a:gd name="T3" fmla="*/ 34 h 34"/>
                  <a:gd name="T4" fmla="*/ 0 w 34"/>
                  <a:gd name="T5" fmla="*/ 29 h 34"/>
                  <a:gd name="T6" fmla="*/ 0 w 34"/>
                  <a:gd name="T7" fmla="*/ 29 h 34"/>
                  <a:gd name="T8" fmla="*/ 0 w 34"/>
                  <a:gd name="T9" fmla="*/ 29 h 34"/>
                  <a:gd name="T10" fmla="*/ 0 w 34"/>
                  <a:gd name="T11" fmla="*/ 29 h 34"/>
                  <a:gd name="T12" fmla="*/ 6 w 34"/>
                  <a:gd name="T13" fmla="*/ 29 h 34"/>
                  <a:gd name="T14" fmla="*/ 6 w 34"/>
                  <a:gd name="T15" fmla="*/ 23 h 34"/>
                  <a:gd name="T16" fmla="*/ 6 w 34"/>
                  <a:gd name="T17" fmla="*/ 23 h 34"/>
                  <a:gd name="T18" fmla="*/ 6 w 34"/>
                  <a:gd name="T19" fmla="*/ 23 h 34"/>
                  <a:gd name="T20" fmla="*/ 6 w 34"/>
                  <a:gd name="T21" fmla="*/ 23 h 34"/>
                  <a:gd name="T22" fmla="*/ 6 w 34"/>
                  <a:gd name="T23" fmla="*/ 23 h 34"/>
                  <a:gd name="T24" fmla="*/ 6 w 34"/>
                  <a:gd name="T25" fmla="*/ 17 h 34"/>
                  <a:gd name="T26" fmla="*/ 6 w 34"/>
                  <a:gd name="T27" fmla="*/ 17 h 34"/>
                  <a:gd name="T28" fmla="*/ 12 w 34"/>
                  <a:gd name="T29" fmla="*/ 17 h 34"/>
                  <a:gd name="T30" fmla="*/ 12 w 34"/>
                  <a:gd name="T31" fmla="*/ 17 h 34"/>
                  <a:gd name="T32" fmla="*/ 12 w 34"/>
                  <a:gd name="T33" fmla="*/ 17 h 34"/>
                  <a:gd name="T34" fmla="*/ 12 w 34"/>
                  <a:gd name="T35" fmla="*/ 12 h 34"/>
                  <a:gd name="T36" fmla="*/ 12 w 34"/>
                  <a:gd name="T37" fmla="*/ 12 h 34"/>
                  <a:gd name="T38" fmla="*/ 17 w 34"/>
                  <a:gd name="T39" fmla="*/ 12 h 34"/>
                  <a:gd name="T40" fmla="*/ 17 w 34"/>
                  <a:gd name="T41" fmla="*/ 12 h 34"/>
                  <a:gd name="T42" fmla="*/ 17 w 34"/>
                  <a:gd name="T43" fmla="*/ 12 h 34"/>
                  <a:gd name="T44" fmla="*/ 17 w 34"/>
                  <a:gd name="T45" fmla="*/ 6 h 34"/>
                  <a:gd name="T46" fmla="*/ 17 w 34"/>
                  <a:gd name="T47" fmla="*/ 6 h 34"/>
                  <a:gd name="T48" fmla="*/ 23 w 34"/>
                  <a:gd name="T49" fmla="*/ 6 h 34"/>
                  <a:gd name="T50" fmla="*/ 23 w 34"/>
                  <a:gd name="T51" fmla="*/ 6 h 34"/>
                  <a:gd name="T52" fmla="*/ 23 w 34"/>
                  <a:gd name="T53" fmla="*/ 6 h 34"/>
                  <a:gd name="T54" fmla="*/ 23 w 34"/>
                  <a:gd name="T55" fmla="*/ 6 h 34"/>
                  <a:gd name="T56" fmla="*/ 23 w 34"/>
                  <a:gd name="T57" fmla="*/ 6 h 34"/>
                  <a:gd name="T58" fmla="*/ 29 w 34"/>
                  <a:gd name="T59" fmla="*/ 0 h 34"/>
                  <a:gd name="T60" fmla="*/ 29 w 34"/>
                  <a:gd name="T61" fmla="*/ 0 h 34"/>
                  <a:gd name="T62" fmla="*/ 29 w 34"/>
                  <a:gd name="T63" fmla="*/ 0 h 34"/>
                  <a:gd name="T64" fmla="*/ 29 w 34"/>
                  <a:gd name="T65" fmla="*/ 0 h 34"/>
                  <a:gd name="T66" fmla="*/ 34 w 34"/>
                  <a:gd name="T6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34">
                    <a:moveTo>
                      <a:pt x="0" y="34"/>
                    </a:moveTo>
                    <a:lnTo>
                      <a:pt x="0" y="34"/>
                    </a:lnTo>
                    <a:lnTo>
                      <a:pt x="0" y="29"/>
                    </a:lnTo>
                    <a:lnTo>
                      <a:pt x="0" y="29"/>
                    </a:lnTo>
                    <a:lnTo>
                      <a:pt x="0" y="29"/>
                    </a:lnTo>
                    <a:lnTo>
                      <a:pt x="0" y="29"/>
                    </a:lnTo>
                    <a:lnTo>
                      <a:pt x="6" y="29"/>
                    </a:lnTo>
                    <a:lnTo>
                      <a:pt x="6" y="23"/>
                    </a:lnTo>
                    <a:lnTo>
                      <a:pt x="6" y="23"/>
                    </a:lnTo>
                    <a:lnTo>
                      <a:pt x="6" y="23"/>
                    </a:lnTo>
                    <a:lnTo>
                      <a:pt x="6" y="23"/>
                    </a:lnTo>
                    <a:lnTo>
                      <a:pt x="6" y="23"/>
                    </a:lnTo>
                    <a:lnTo>
                      <a:pt x="6" y="17"/>
                    </a:lnTo>
                    <a:lnTo>
                      <a:pt x="6" y="17"/>
                    </a:lnTo>
                    <a:lnTo>
                      <a:pt x="12" y="17"/>
                    </a:lnTo>
                    <a:lnTo>
                      <a:pt x="12" y="17"/>
                    </a:lnTo>
                    <a:lnTo>
                      <a:pt x="12" y="17"/>
                    </a:lnTo>
                    <a:lnTo>
                      <a:pt x="12" y="12"/>
                    </a:lnTo>
                    <a:lnTo>
                      <a:pt x="12" y="12"/>
                    </a:lnTo>
                    <a:lnTo>
                      <a:pt x="17" y="12"/>
                    </a:lnTo>
                    <a:lnTo>
                      <a:pt x="17" y="12"/>
                    </a:lnTo>
                    <a:lnTo>
                      <a:pt x="17" y="12"/>
                    </a:lnTo>
                    <a:lnTo>
                      <a:pt x="17" y="6"/>
                    </a:lnTo>
                    <a:lnTo>
                      <a:pt x="17" y="6"/>
                    </a:lnTo>
                    <a:lnTo>
                      <a:pt x="23" y="6"/>
                    </a:lnTo>
                    <a:lnTo>
                      <a:pt x="23" y="6"/>
                    </a:lnTo>
                    <a:lnTo>
                      <a:pt x="23" y="6"/>
                    </a:lnTo>
                    <a:lnTo>
                      <a:pt x="23" y="6"/>
                    </a:lnTo>
                    <a:lnTo>
                      <a:pt x="23" y="6"/>
                    </a:lnTo>
                    <a:lnTo>
                      <a:pt x="29" y="0"/>
                    </a:lnTo>
                    <a:lnTo>
                      <a:pt x="29" y="0"/>
                    </a:lnTo>
                    <a:lnTo>
                      <a:pt x="29" y="0"/>
                    </a:lnTo>
                    <a:lnTo>
                      <a:pt x="29" y="0"/>
                    </a:lnTo>
                    <a:lnTo>
                      <a:pt x="34"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2142" name="Line 30"/>
              <p:cNvSpPr>
                <a:spLocks noChangeShapeType="1"/>
              </p:cNvSpPr>
              <p:nvPr/>
            </p:nvSpPr>
            <p:spPr bwMode="auto">
              <a:xfrm>
                <a:off x="3744" y="2483"/>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2143" name="Freeform 31"/>
              <p:cNvSpPr>
                <a:spLocks/>
              </p:cNvSpPr>
              <p:nvPr/>
            </p:nvSpPr>
            <p:spPr bwMode="auto">
              <a:xfrm>
                <a:off x="3744" y="2477"/>
                <a:ext cx="23" cy="6"/>
              </a:xfrm>
              <a:custGeom>
                <a:avLst/>
                <a:gdLst>
                  <a:gd name="T0" fmla="*/ 0 w 23"/>
                  <a:gd name="T1" fmla="*/ 6 h 6"/>
                  <a:gd name="T2" fmla="*/ 0 w 23"/>
                  <a:gd name="T3" fmla="*/ 6 h 6"/>
                  <a:gd name="T4" fmla="*/ 6 w 23"/>
                  <a:gd name="T5" fmla="*/ 6 h 6"/>
                  <a:gd name="T6" fmla="*/ 6 w 23"/>
                  <a:gd name="T7" fmla="*/ 6 h 6"/>
                  <a:gd name="T8" fmla="*/ 6 w 23"/>
                  <a:gd name="T9" fmla="*/ 6 h 6"/>
                  <a:gd name="T10" fmla="*/ 6 w 23"/>
                  <a:gd name="T11" fmla="*/ 6 h 6"/>
                  <a:gd name="T12" fmla="*/ 6 w 23"/>
                  <a:gd name="T13" fmla="*/ 6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0 h 6"/>
                  <a:gd name="T30" fmla="*/ 17 w 23"/>
                  <a:gd name="T31" fmla="*/ 0 h 6"/>
                  <a:gd name="T32" fmla="*/ 17 w 23"/>
                  <a:gd name="T33" fmla="*/ 0 h 6"/>
                  <a:gd name="T34" fmla="*/ 23 w 23"/>
                  <a:gd name="T35" fmla="*/ 0 h 6"/>
                  <a:gd name="T36" fmla="*/ 23 w 2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6">
                    <a:moveTo>
                      <a:pt x="0" y="6"/>
                    </a:moveTo>
                    <a:lnTo>
                      <a:pt x="0" y="6"/>
                    </a:lnTo>
                    <a:lnTo>
                      <a:pt x="6" y="6"/>
                    </a:lnTo>
                    <a:lnTo>
                      <a:pt x="6" y="6"/>
                    </a:lnTo>
                    <a:lnTo>
                      <a:pt x="6" y="6"/>
                    </a:lnTo>
                    <a:lnTo>
                      <a:pt x="6" y="6"/>
                    </a:lnTo>
                    <a:lnTo>
                      <a:pt x="6" y="6"/>
                    </a:lnTo>
                    <a:lnTo>
                      <a:pt x="11" y="0"/>
                    </a:lnTo>
                    <a:lnTo>
                      <a:pt x="11" y="0"/>
                    </a:lnTo>
                    <a:lnTo>
                      <a:pt x="11" y="0"/>
                    </a:lnTo>
                    <a:lnTo>
                      <a:pt x="11" y="0"/>
                    </a:lnTo>
                    <a:lnTo>
                      <a:pt x="11" y="0"/>
                    </a:lnTo>
                    <a:lnTo>
                      <a:pt x="17" y="0"/>
                    </a:lnTo>
                    <a:lnTo>
                      <a:pt x="17" y="0"/>
                    </a:lnTo>
                    <a:lnTo>
                      <a:pt x="17" y="0"/>
                    </a:lnTo>
                    <a:lnTo>
                      <a:pt x="17" y="0"/>
                    </a:lnTo>
                    <a:lnTo>
                      <a:pt x="17" y="0"/>
                    </a:lnTo>
                    <a:lnTo>
                      <a:pt x="23" y="0"/>
                    </a:lnTo>
                    <a:lnTo>
                      <a:pt x="23"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2144" name="Line 32"/>
              <p:cNvSpPr>
                <a:spLocks noChangeShapeType="1"/>
              </p:cNvSpPr>
              <p:nvPr/>
            </p:nvSpPr>
            <p:spPr bwMode="auto">
              <a:xfrm>
                <a:off x="3772" y="247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2145" name="Freeform 33"/>
              <p:cNvSpPr>
                <a:spLocks/>
              </p:cNvSpPr>
              <p:nvPr/>
            </p:nvSpPr>
            <p:spPr bwMode="auto">
              <a:xfrm>
                <a:off x="3772" y="2466"/>
                <a:ext cx="51" cy="5"/>
              </a:xfrm>
              <a:custGeom>
                <a:avLst/>
                <a:gdLst>
                  <a:gd name="T0" fmla="*/ 0 w 51"/>
                  <a:gd name="T1" fmla="*/ 5 h 5"/>
                  <a:gd name="T2" fmla="*/ 6 w 51"/>
                  <a:gd name="T3" fmla="*/ 5 h 5"/>
                  <a:gd name="T4" fmla="*/ 6 w 51"/>
                  <a:gd name="T5" fmla="*/ 5 h 5"/>
                  <a:gd name="T6" fmla="*/ 6 w 51"/>
                  <a:gd name="T7" fmla="*/ 5 h 5"/>
                  <a:gd name="T8" fmla="*/ 6 w 51"/>
                  <a:gd name="T9" fmla="*/ 5 h 5"/>
                  <a:gd name="T10" fmla="*/ 6 w 51"/>
                  <a:gd name="T11" fmla="*/ 5 h 5"/>
                  <a:gd name="T12" fmla="*/ 12 w 51"/>
                  <a:gd name="T13" fmla="*/ 5 h 5"/>
                  <a:gd name="T14" fmla="*/ 12 w 51"/>
                  <a:gd name="T15" fmla="*/ 5 h 5"/>
                  <a:gd name="T16" fmla="*/ 12 w 51"/>
                  <a:gd name="T17" fmla="*/ 5 h 5"/>
                  <a:gd name="T18" fmla="*/ 12 w 51"/>
                  <a:gd name="T19" fmla="*/ 5 h 5"/>
                  <a:gd name="T20" fmla="*/ 12 w 51"/>
                  <a:gd name="T21" fmla="*/ 5 h 5"/>
                  <a:gd name="T22" fmla="*/ 17 w 51"/>
                  <a:gd name="T23" fmla="*/ 5 h 5"/>
                  <a:gd name="T24" fmla="*/ 17 w 51"/>
                  <a:gd name="T25" fmla="*/ 5 h 5"/>
                  <a:gd name="T26" fmla="*/ 17 w 51"/>
                  <a:gd name="T27" fmla="*/ 5 h 5"/>
                  <a:gd name="T28" fmla="*/ 17 w 51"/>
                  <a:gd name="T29" fmla="*/ 5 h 5"/>
                  <a:gd name="T30" fmla="*/ 17 w 51"/>
                  <a:gd name="T31" fmla="*/ 5 h 5"/>
                  <a:gd name="T32" fmla="*/ 23 w 51"/>
                  <a:gd name="T33" fmla="*/ 5 h 5"/>
                  <a:gd name="T34" fmla="*/ 23 w 51"/>
                  <a:gd name="T35" fmla="*/ 5 h 5"/>
                  <a:gd name="T36" fmla="*/ 23 w 51"/>
                  <a:gd name="T37" fmla="*/ 5 h 5"/>
                  <a:gd name="T38" fmla="*/ 23 w 51"/>
                  <a:gd name="T39" fmla="*/ 5 h 5"/>
                  <a:gd name="T40" fmla="*/ 23 w 51"/>
                  <a:gd name="T41" fmla="*/ 5 h 5"/>
                  <a:gd name="T42" fmla="*/ 29 w 51"/>
                  <a:gd name="T43" fmla="*/ 5 h 5"/>
                  <a:gd name="T44" fmla="*/ 29 w 51"/>
                  <a:gd name="T45" fmla="*/ 5 h 5"/>
                  <a:gd name="T46" fmla="*/ 29 w 51"/>
                  <a:gd name="T47" fmla="*/ 5 h 5"/>
                  <a:gd name="T48" fmla="*/ 29 w 51"/>
                  <a:gd name="T49" fmla="*/ 5 h 5"/>
                  <a:gd name="T50" fmla="*/ 29 w 51"/>
                  <a:gd name="T51" fmla="*/ 5 h 5"/>
                  <a:gd name="T52" fmla="*/ 34 w 51"/>
                  <a:gd name="T53" fmla="*/ 5 h 5"/>
                  <a:gd name="T54" fmla="*/ 34 w 51"/>
                  <a:gd name="T55" fmla="*/ 5 h 5"/>
                  <a:gd name="T56" fmla="*/ 34 w 51"/>
                  <a:gd name="T57" fmla="*/ 5 h 5"/>
                  <a:gd name="T58" fmla="*/ 34 w 51"/>
                  <a:gd name="T59" fmla="*/ 0 h 5"/>
                  <a:gd name="T60" fmla="*/ 40 w 51"/>
                  <a:gd name="T61" fmla="*/ 0 h 5"/>
                  <a:gd name="T62" fmla="*/ 40 w 51"/>
                  <a:gd name="T63" fmla="*/ 0 h 5"/>
                  <a:gd name="T64" fmla="*/ 40 w 51"/>
                  <a:gd name="T65" fmla="*/ 0 h 5"/>
                  <a:gd name="T66" fmla="*/ 40 w 51"/>
                  <a:gd name="T67" fmla="*/ 0 h 5"/>
                  <a:gd name="T68" fmla="*/ 40 w 51"/>
                  <a:gd name="T69" fmla="*/ 0 h 5"/>
                  <a:gd name="T70" fmla="*/ 46 w 51"/>
                  <a:gd name="T71" fmla="*/ 0 h 5"/>
                  <a:gd name="T72" fmla="*/ 46 w 51"/>
                  <a:gd name="T73" fmla="*/ 0 h 5"/>
                  <a:gd name="T74" fmla="*/ 46 w 51"/>
                  <a:gd name="T75" fmla="*/ 0 h 5"/>
                  <a:gd name="T76" fmla="*/ 46 w 51"/>
                  <a:gd name="T77" fmla="*/ 0 h 5"/>
                  <a:gd name="T78" fmla="*/ 46 w 51"/>
                  <a:gd name="T79" fmla="*/ 0 h 5"/>
                  <a:gd name="T80" fmla="*/ 51 w 51"/>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5">
                    <a:moveTo>
                      <a:pt x="0" y="5"/>
                    </a:moveTo>
                    <a:lnTo>
                      <a:pt x="6" y="5"/>
                    </a:lnTo>
                    <a:lnTo>
                      <a:pt x="6" y="5"/>
                    </a:lnTo>
                    <a:lnTo>
                      <a:pt x="6" y="5"/>
                    </a:lnTo>
                    <a:lnTo>
                      <a:pt x="6" y="5"/>
                    </a:lnTo>
                    <a:lnTo>
                      <a:pt x="6" y="5"/>
                    </a:lnTo>
                    <a:lnTo>
                      <a:pt x="12" y="5"/>
                    </a:lnTo>
                    <a:lnTo>
                      <a:pt x="12" y="5"/>
                    </a:lnTo>
                    <a:lnTo>
                      <a:pt x="12" y="5"/>
                    </a:lnTo>
                    <a:lnTo>
                      <a:pt x="12" y="5"/>
                    </a:lnTo>
                    <a:lnTo>
                      <a:pt x="12" y="5"/>
                    </a:lnTo>
                    <a:lnTo>
                      <a:pt x="17" y="5"/>
                    </a:lnTo>
                    <a:lnTo>
                      <a:pt x="17" y="5"/>
                    </a:lnTo>
                    <a:lnTo>
                      <a:pt x="17" y="5"/>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0"/>
                    </a:lnTo>
                    <a:lnTo>
                      <a:pt x="40" y="0"/>
                    </a:lnTo>
                    <a:lnTo>
                      <a:pt x="40" y="0"/>
                    </a:lnTo>
                    <a:lnTo>
                      <a:pt x="40" y="0"/>
                    </a:lnTo>
                    <a:lnTo>
                      <a:pt x="40" y="0"/>
                    </a:lnTo>
                    <a:lnTo>
                      <a:pt x="40" y="0"/>
                    </a:lnTo>
                    <a:lnTo>
                      <a:pt x="46" y="0"/>
                    </a:lnTo>
                    <a:lnTo>
                      <a:pt x="46" y="0"/>
                    </a:lnTo>
                    <a:lnTo>
                      <a:pt x="46" y="0"/>
                    </a:lnTo>
                    <a:lnTo>
                      <a:pt x="46" y="0"/>
                    </a:lnTo>
                    <a:lnTo>
                      <a:pt x="46" y="0"/>
                    </a:lnTo>
                    <a:lnTo>
                      <a:pt x="51"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22146" name="Rectangle 34"/>
            <p:cNvSpPr>
              <a:spLocks noChangeArrowheads="1"/>
            </p:cNvSpPr>
            <p:nvPr/>
          </p:nvSpPr>
          <p:spPr bwMode="auto">
            <a:xfrm>
              <a:off x="345" y="2777"/>
              <a:ext cx="72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PARISH BNDRY</a:t>
              </a:r>
              <a:endParaRPr lang="en-US" sz="1200" b="1"/>
            </a:p>
          </p:txBody>
        </p:sp>
        <p:grpSp>
          <p:nvGrpSpPr>
            <p:cNvPr id="2522147" name="Group 35"/>
            <p:cNvGrpSpPr>
              <a:grpSpLocks/>
            </p:cNvGrpSpPr>
            <p:nvPr/>
          </p:nvGrpSpPr>
          <p:grpSpPr bwMode="auto">
            <a:xfrm>
              <a:off x="153" y="2189"/>
              <a:ext cx="512" cy="115"/>
              <a:chOff x="816" y="2765"/>
              <a:chExt cx="512" cy="115"/>
            </a:xfrm>
          </p:grpSpPr>
          <p:sp>
            <p:nvSpPr>
              <p:cNvPr id="2522148" name="Rectangle 36"/>
              <p:cNvSpPr>
                <a:spLocks noChangeArrowheads="1"/>
              </p:cNvSpPr>
              <p:nvPr/>
            </p:nvSpPr>
            <p:spPr bwMode="auto">
              <a:xfrm>
                <a:off x="1018" y="2765"/>
                <a:ext cx="3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CITIES</a:t>
                </a:r>
                <a:endParaRPr lang="en-US" sz="1200" b="1"/>
              </a:p>
            </p:txBody>
          </p:sp>
          <p:grpSp>
            <p:nvGrpSpPr>
              <p:cNvPr id="2522149" name="Group 37"/>
              <p:cNvGrpSpPr>
                <a:grpSpLocks/>
              </p:cNvGrpSpPr>
              <p:nvPr/>
            </p:nvGrpSpPr>
            <p:grpSpPr bwMode="auto">
              <a:xfrm>
                <a:off x="816" y="2797"/>
                <a:ext cx="58" cy="58"/>
                <a:chOff x="2832" y="1248"/>
                <a:chExt cx="58" cy="58"/>
              </a:xfrm>
            </p:grpSpPr>
            <p:sp>
              <p:nvSpPr>
                <p:cNvPr id="2522150" name="Oval 38"/>
                <p:cNvSpPr>
                  <a:spLocks noChangeAspect="1" noChangeArrowheads="1"/>
                </p:cNvSpPr>
                <p:nvPr/>
              </p:nvSpPr>
              <p:spPr bwMode="auto">
                <a:xfrm>
                  <a:off x="2832" y="1248"/>
                  <a:ext cx="58" cy="58"/>
                </a:xfrm>
                <a:prstGeom prst="ellipse">
                  <a:avLst/>
                </a:prstGeom>
                <a:solidFill>
                  <a:srgbClr val="00FF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2151" name="Oval 39"/>
                <p:cNvSpPr>
                  <a:spLocks noChangeAspect="1" noChangeArrowheads="1"/>
                </p:cNvSpPr>
                <p:nvPr/>
              </p:nvSpPr>
              <p:spPr bwMode="auto">
                <a:xfrm>
                  <a:off x="2854" y="1270"/>
                  <a:ext cx="12" cy="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522152" name="Text Box 40"/>
            <p:cNvSpPr txBox="1">
              <a:spLocks noChangeArrowheads="1"/>
            </p:cNvSpPr>
            <p:nvPr/>
          </p:nvSpPr>
          <p:spPr bwMode="auto">
            <a:xfrm>
              <a:off x="201" y="1920"/>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t>LEGEND</a:t>
              </a:r>
            </a:p>
          </p:txBody>
        </p:sp>
        <p:sp>
          <p:nvSpPr>
            <p:cNvPr id="2522153" name="Rectangle 41"/>
            <p:cNvSpPr>
              <a:spLocks noChangeArrowheads="1"/>
            </p:cNvSpPr>
            <p:nvPr/>
          </p:nvSpPr>
          <p:spPr bwMode="auto">
            <a:xfrm>
              <a:off x="30" y="1872"/>
              <a:ext cx="1163" cy="115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22154" name="Group 42"/>
            <p:cNvGrpSpPr>
              <a:grpSpLocks/>
            </p:cNvGrpSpPr>
            <p:nvPr/>
          </p:nvGrpSpPr>
          <p:grpSpPr bwMode="auto">
            <a:xfrm>
              <a:off x="57" y="2424"/>
              <a:ext cx="238" cy="0"/>
              <a:chOff x="2211" y="2341"/>
              <a:chExt cx="238" cy="0"/>
            </a:xfrm>
          </p:grpSpPr>
          <p:sp>
            <p:nvSpPr>
              <p:cNvPr id="2522155" name="Line 43"/>
              <p:cNvSpPr>
                <a:spLocks noChangeShapeType="1"/>
              </p:cNvSpPr>
              <p:nvPr/>
            </p:nvSpPr>
            <p:spPr bwMode="auto">
              <a:xfrm>
                <a:off x="2211" y="2341"/>
                <a:ext cx="2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2156" name="Line 44"/>
              <p:cNvSpPr>
                <a:spLocks noChangeShapeType="1"/>
              </p:cNvSpPr>
              <p:nvPr/>
            </p:nvSpPr>
            <p:spPr bwMode="auto">
              <a:xfrm>
                <a:off x="2211"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2157" name="Line 45"/>
              <p:cNvSpPr>
                <a:spLocks noChangeShapeType="1"/>
              </p:cNvSpPr>
              <p:nvPr/>
            </p:nvSpPr>
            <p:spPr bwMode="auto">
              <a:xfrm>
                <a:off x="2290"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2158" name="Line 46"/>
              <p:cNvSpPr>
                <a:spLocks noChangeShapeType="1"/>
              </p:cNvSpPr>
              <p:nvPr/>
            </p:nvSpPr>
            <p:spPr bwMode="auto">
              <a:xfrm>
                <a:off x="2370" y="2341"/>
                <a:ext cx="39"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22159" name="Rectangle 47"/>
            <p:cNvSpPr>
              <a:spLocks noChangeArrowheads="1"/>
            </p:cNvSpPr>
            <p:nvPr/>
          </p:nvSpPr>
          <p:spPr bwMode="auto">
            <a:xfrm>
              <a:off x="345" y="2369"/>
              <a:ext cx="8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PRIMARY ROADS</a:t>
              </a:r>
              <a:endParaRPr lang="en-US" sz="1200" b="1"/>
            </a:p>
          </p:txBody>
        </p:sp>
      </p:grpSp>
      <p:sp>
        <p:nvSpPr>
          <p:cNvPr id="2522160" name="Text Box 48"/>
          <p:cNvSpPr txBox="1">
            <a:spLocks noChangeArrowheads="1"/>
          </p:cNvSpPr>
          <p:nvPr/>
        </p:nvSpPr>
        <p:spPr bwMode="auto">
          <a:xfrm>
            <a:off x="152400" y="609600"/>
            <a:ext cx="868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b="1"/>
              <a:t>Hurricane Audrey Storm Surge</a:t>
            </a:r>
          </a:p>
        </p:txBody>
      </p:sp>
      <p:grpSp>
        <p:nvGrpSpPr>
          <p:cNvPr id="2522161" name="Group 49"/>
          <p:cNvGrpSpPr>
            <a:grpSpLocks/>
          </p:cNvGrpSpPr>
          <p:nvPr/>
        </p:nvGrpSpPr>
        <p:grpSpPr bwMode="auto">
          <a:xfrm>
            <a:off x="231775" y="1762125"/>
            <a:ext cx="1619250" cy="3589338"/>
            <a:chOff x="132" y="1120"/>
            <a:chExt cx="1020" cy="2261"/>
          </a:xfrm>
        </p:grpSpPr>
        <p:sp>
          <p:nvSpPr>
            <p:cNvPr id="2522162" name="Text Box 50"/>
            <p:cNvSpPr txBox="1">
              <a:spLocks noChangeArrowheads="1"/>
            </p:cNvSpPr>
            <p:nvPr/>
          </p:nvSpPr>
          <p:spPr bwMode="auto">
            <a:xfrm>
              <a:off x="336" y="2832"/>
              <a:ext cx="81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t>Audrey</a:t>
              </a:r>
            </a:p>
            <a:p>
              <a:pPr algn="ctr"/>
              <a:r>
                <a:rPr lang="en-US" sz="2400" b="1"/>
                <a:t>1957</a:t>
              </a:r>
            </a:p>
          </p:txBody>
        </p:sp>
        <p:grpSp>
          <p:nvGrpSpPr>
            <p:cNvPr id="2522163" name="Group 51"/>
            <p:cNvGrpSpPr>
              <a:grpSpLocks/>
            </p:cNvGrpSpPr>
            <p:nvPr/>
          </p:nvGrpSpPr>
          <p:grpSpPr bwMode="auto">
            <a:xfrm>
              <a:off x="132" y="1120"/>
              <a:ext cx="302" cy="2261"/>
              <a:chOff x="141" y="1129"/>
              <a:chExt cx="302" cy="2261"/>
            </a:xfrm>
          </p:grpSpPr>
          <p:sp>
            <p:nvSpPr>
              <p:cNvPr id="2522164" name="Line 52"/>
              <p:cNvSpPr>
                <a:spLocks noChangeShapeType="1"/>
              </p:cNvSpPr>
              <p:nvPr/>
            </p:nvSpPr>
            <p:spPr bwMode="auto">
              <a:xfrm rot="20820000" flipV="1">
                <a:off x="162" y="2545"/>
                <a:ext cx="106" cy="432"/>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2165" name="Line 53"/>
              <p:cNvSpPr>
                <a:spLocks noChangeShapeType="1"/>
              </p:cNvSpPr>
              <p:nvPr/>
            </p:nvSpPr>
            <p:spPr bwMode="auto">
              <a:xfrm rot="20760000" flipV="1">
                <a:off x="153" y="2184"/>
                <a:ext cx="188" cy="408"/>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2166" name="Line 54"/>
              <p:cNvSpPr>
                <a:spLocks noChangeShapeType="1"/>
              </p:cNvSpPr>
              <p:nvPr/>
            </p:nvSpPr>
            <p:spPr bwMode="auto">
              <a:xfrm rot="660000" flipV="1">
                <a:off x="439" y="1129"/>
                <a:ext cx="4" cy="583"/>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2167" name="Line 55"/>
              <p:cNvSpPr>
                <a:spLocks noChangeShapeType="1"/>
              </p:cNvSpPr>
              <p:nvPr/>
            </p:nvSpPr>
            <p:spPr bwMode="auto">
              <a:xfrm rot="20460000" flipV="1">
                <a:off x="141" y="2968"/>
                <a:ext cx="140" cy="422"/>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2168" name="Line 56"/>
              <p:cNvSpPr>
                <a:spLocks noChangeShapeType="1"/>
              </p:cNvSpPr>
              <p:nvPr/>
            </p:nvSpPr>
            <p:spPr bwMode="auto">
              <a:xfrm rot="120000" flipV="1">
                <a:off x="290" y="1632"/>
                <a:ext cx="94" cy="612"/>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2522169" name="Picture 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5695950"/>
            <a:ext cx="7810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22170" name="Group 58"/>
          <p:cNvGrpSpPr>
            <a:grpSpLocks/>
          </p:cNvGrpSpPr>
          <p:nvPr/>
        </p:nvGrpSpPr>
        <p:grpSpPr bwMode="auto">
          <a:xfrm>
            <a:off x="569913" y="1412875"/>
            <a:ext cx="8256587" cy="2921000"/>
            <a:chOff x="335" y="896"/>
            <a:chExt cx="5201" cy="1840"/>
          </a:xfrm>
        </p:grpSpPr>
        <p:sp>
          <p:nvSpPr>
            <p:cNvPr id="2522171" name="Text Box 59"/>
            <p:cNvSpPr txBox="1">
              <a:spLocks noChangeArrowheads="1"/>
            </p:cNvSpPr>
            <p:nvPr/>
          </p:nvSpPr>
          <p:spPr bwMode="auto">
            <a:xfrm>
              <a:off x="431" y="1748"/>
              <a:ext cx="1173"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Cameron</a:t>
              </a:r>
            </a:p>
          </p:txBody>
        </p:sp>
        <p:sp>
          <p:nvSpPr>
            <p:cNvPr id="2522172" name="Text Box 60"/>
            <p:cNvSpPr txBox="1">
              <a:spLocks noChangeArrowheads="1"/>
            </p:cNvSpPr>
            <p:nvPr/>
          </p:nvSpPr>
          <p:spPr bwMode="auto">
            <a:xfrm>
              <a:off x="335" y="1463"/>
              <a:ext cx="864"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Calcasieu</a:t>
              </a:r>
            </a:p>
          </p:txBody>
        </p:sp>
        <p:sp>
          <p:nvSpPr>
            <p:cNvPr id="2522173" name="Text Box 61"/>
            <p:cNvSpPr txBox="1">
              <a:spLocks noChangeArrowheads="1"/>
            </p:cNvSpPr>
            <p:nvPr/>
          </p:nvSpPr>
          <p:spPr bwMode="auto">
            <a:xfrm>
              <a:off x="1487" y="1931"/>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Vermilion</a:t>
              </a:r>
            </a:p>
          </p:txBody>
        </p:sp>
        <p:sp>
          <p:nvSpPr>
            <p:cNvPr id="2522174" name="Text Box 62"/>
            <p:cNvSpPr txBox="1">
              <a:spLocks noChangeArrowheads="1"/>
            </p:cNvSpPr>
            <p:nvPr/>
          </p:nvSpPr>
          <p:spPr bwMode="auto">
            <a:xfrm rot="-2029569">
              <a:off x="2132" y="1559"/>
              <a:ext cx="947" cy="212"/>
            </a:xfrm>
            <a:prstGeom prst="rect">
              <a:avLst/>
            </a:prstGeom>
            <a:noFill/>
            <a:ln>
              <a:noFill/>
            </a:ln>
            <a:effectLst>
              <a:outerShdw dist="254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Iberia</a:t>
              </a:r>
            </a:p>
          </p:txBody>
        </p:sp>
        <p:sp>
          <p:nvSpPr>
            <p:cNvPr id="2522175" name="Text Box 63"/>
            <p:cNvSpPr txBox="1">
              <a:spLocks noChangeArrowheads="1"/>
            </p:cNvSpPr>
            <p:nvPr/>
          </p:nvSpPr>
          <p:spPr bwMode="auto">
            <a:xfrm>
              <a:off x="2447" y="2037"/>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Mary</a:t>
              </a:r>
            </a:p>
          </p:txBody>
        </p:sp>
        <p:sp>
          <p:nvSpPr>
            <p:cNvPr id="2522176" name="Text Box 64"/>
            <p:cNvSpPr txBox="1">
              <a:spLocks noChangeArrowheads="1"/>
            </p:cNvSpPr>
            <p:nvPr/>
          </p:nvSpPr>
          <p:spPr bwMode="auto">
            <a:xfrm>
              <a:off x="3071" y="2484"/>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Terrebonne</a:t>
              </a:r>
            </a:p>
          </p:txBody>
        </p:sp>
        <p:sp>
          <p:nvSpPr>
            <p:cNvPr id="2522177" name="Text Box 65"/>
            <p:cNvSpPr txBox="1">
              <a:spLocks noChangeArrowheads="1"/>
            </p:cNvSpPr>
            <p:nvPr/>
          </p:nvSpPr>
          <p:spPr bwMode="auto">
            <a:xfrm rot="2520000">
              <a:off x="3543" y="2131"/>
              <a:ext cx="816" cy="21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Lafourche</a:t>
              </a:r>
            </a:p>
          </p:txBody>
        </p:sp>
        <p:sp>
          <p:nvSpPr>
            <p:cNvPr id="2522178" name="Text Box 66"/>
            <p:cNvSpPr txBox="1">
              <a:spLocks noChangeArrowheads="1"/>
            </p:cNvSpPr>
            <p:nvPr/>
          </p:nvSpPr>
          <p:spPr bwMode="auto">
            <a:xfrm>
              <a:off x="2255" y="125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St </a:t>
              </a:r>
            </a:p>
            <a:p>
              <a:r>
                <a:rPr lang="en-US" sz="1400" b="1">
                  <a:solidFill>
                    <a:schemeClr val="bg1"/>
                  </a:solidFill>
                </a:rPr>
                <a:t>Martin</a:t>
              </a:r>
            </a:p>
          </p:txBody>
        </p:sp>
        <p:sp>
          <p:nvSpPr>
            <p:cNvPr id="2522179" name="Text Box 67"/>
            <p:cNvSpPr txBox="1">
              <a:spLocks noChangeArrowheads="1"/>
            </p:cNvSpPr>
            <p:nvPr/>
          </p:nvSpPr>
          <p:spPr bwMode="auto">
            <a:xfrm>
              <a:off x="4736" y="1729"/>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Bernard</a:t>
              </a:r>
            </a:p>
          </p:txBody>
        </p:sp>
        <p:sp>
          <p:nvSpPr>
            <p:cNvPr id="2522180" name="Text Box 68"/>
            <p:cNvSpPr txBox="1">
              <a:spLocks noChangeArrowheads="1"/>
            </p:cNvSpPr>
            <p:nvPr/>
          </p:nvSpPr>
          <p:spPr bwMode="auto">
            <a:xfrm rot="2654166">
              <a:off x="3615" y="1864"/>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St Charles</a:t>
              </a:r>
            </a:p>
          </p:txBody>
        </p:sp>
        <p:sp>
          <p:nvSpPr>
            <p:cNvPr id="2522181" name="Text Box 69"/>
            <p:cNvSpPr txBox="1">
              <a:spLocks noChangeArrowheads="1"/>
            </p:cNvSpPr>
            <p:nvPr/>
          </p:nvSpPr>
          <p:spPr bwMode="auto">
            <a:xfrm>
              <a:off x="1050" y="122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Jeff</a:t>
              </a:r>
            </a:p>
            <a:p>
              <a:r>
                <a:rPr lang="en-US" sz="1400" b="1">
                  <a:solidFill>
                    <a:schemeClr val="bg1"/>
                  </a:solidFill>
                </a:rPr>
                <a:t>Davis</a:t>
              </a:r>
            </a:p>
          </p:txBody>
        </p:sp>
        <p:sp>
          <p:nvSpPr>
            <p:cNvPr id="2522182" name="Text Box 70"/>
            <p:cNvSpPr txBox="1">
              <a:spLocks noChangeArrowheads="1"/>
            </p:cNvSpPr>
            <p:nvPr/>
          </p:nvSpPr>
          <p:spPr bwMode="auto">
            <a:xfrm rot="4440000">
              <a:off x="3907" y="2259"/>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Jefferson</a:t>
              </a:r>
            </a:p>
          </p:txBody>
        </p:sp>
        <p:sp>
          <p:nvSpPr>
            <p:cNvPr id="2522183" name="Text Box 71"/>
            <p:cNvSpPr txBox="1">
              <a:spLocks noChangeArrowheads="1"/>
            </p:cNvSpPr>
            <p:nvPr/>
          </p:nvSpPr>
          <p:spPr bwMode="auto">
            <a:xfrm rot="3540000">
              <a:off x="1796" y="1582"/>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Lafayette</a:t>
              </a:r>
            </a:p>
          </p:txBody>
        </p:sp>
        <p:sp>
          <p:nvSpPr>
            <p:cNvPr id="2522184" name="Text Box 72"/>
            <p:cNvSpPr txBox="1">
              <a:spLocks noChangeArrowheads="1"/>
            </p:cNvSpPr>
            <p:nvPr/>
          </p:nvSpPr>
          <p:spPr bwMode="auto">
            <a:xfrm rot="2251936">
              <a:off x="4400" y="2292"/>
              <a:ext cx="1019" cy="212"/>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Plaquemines</a:t>
              </a:r>
            </a:p>
          </p:txBody>
        </p:sp>
        <p:sp>
          <p:nvSpPr>
            <p:cNvPr id="2522185" name="Text Box 73"/>
            <p:cNvSpPr txBox="1">
              <a:spLocks noChangeArrowheads="1"/>
            </p:cNvSpPr>
            <p:nvPr/>
          </p:nvSpPr>
          <p:spPr bwMode="auto">
            <a:xfrm>
              <a:off x="1475" y="1222"/>
              <a:ext cx="533" cy="19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Acadia</a:t>
              </a:r>
            </a:p>
          </p:txBody>
        </p:sp>
        <p:sp>
          <p:nvSpPr>
            <p:cNvPr id="2522186" name="Text Box 74"/>
            <p:cNvSpPr txBox="1">
              <a:spLocks noChangeArrowheads="1"/>
            </p:cNvSpPr>
            <p:nvPr/>
          </p:nvSpPr>
          <p:spPr bwMode="auto">
            <a:xfrm rot="3540000">
              <a:off x="2837" y="1925"/>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Assumption</a:t>
              </a:r>
            </a:p>
          </p:txBody>
        </p:sp>
        <p:sp>
          <p:nvSpPr>
            <p:cNvPr id="2522187" name="Text Box 75"/>
            <p:cNvSpPr txBox="1">
              <a:spLocks noChangeArrowheads="1"/>
            </p:cNvSpPr>
            <p:nvPr/>
          </p:nvSpPr>
          <p:spPr bwMode="auto">
            <a:xfrm rot="2654166">
              <a:off x="2584" y="1462"/>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Iberville</a:t>
              </a:r>
            </a:p>
          </p:txBody>
        </p:sp>
        <p:sp>
          <p:nvSpPr>
            <p:cNvPr id="2522188" name="Text Box 76"/>
            <p:cNvSpPr txBox="1">
              <a:spLocks noChangeArrowheads="1"/>
            </p:cNvSpPr>
            <p:nvPr/>
          </p:nvSpPr>
          <p:spPr bwMode="auto">
            <a:xfrm>
              <a:off x="3122" y="1414"/>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Ascension</a:t>
              </a:r>
            </a:p>
          </p:txBody>
        </p:sp>
        <p:sp>
          <p:nvSpPr>
            <p:cNvPr id="2522189" name="Text Box 77"/>
            <p:cNvSpPr txBox="1">
              <a:spLocks noChangeArrowheads="1"/>
            </p:cNvSpPr>
            <p:nvPr/>
          </p:nvSpPr>
          <p:spPr bwMode="auto">
            <a:xfrm>
              <a:off x="3302" y="158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James</a:t>
              </a:r>
            </a:p>
          </p:txBody>
        </p:sp>
        <p:sp>
          <p:nvSpPr>
            <p:cNvPr id="2522190" name="Text Box 78"/>
            <p:cNvSpPr txBox="1">
              <a:spLocks noChangeArrowheads="1"/>
            </p:cNvSpPr>
            <p:nvPr/>
          </p:nvSpPr>
          <p:spPr bwMode="auto">
            <a:xfrm>
              <a:off x="3602" y="146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John</a:t>
              </a:r>
            </a:p>
          </p:txBody>
        </p:sp>
        <p:sp>
          <p:nvSpPr>
            <p:cNvPr id="2522191" name="Text Box 79"/>
            <p:cNvSpPr txBox="1">
              <a:spLocks noChangeArrowheads="1"/>
            </p:cNvSpPr>
            <p:nvPr/>
          </p:nvSpPr>
          <p:spPr bwMode="auto">
            <a:xfrm>
              <a:off x="4203" y="1001"/>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Tammany</a:t>
              </a:r>
            </a:p>
          </p:txBody>
        </p:sp>
        <p:sp>
          <p:nvSpPr>
            <p:cNvPr id="2522192" name="Text Box 80"/>
            <p:cNvSpPr txBox="1">
              <a:spLocks noChangeArrowheads="1"/>
            </p:cNvSpPr>
            <p:nvPr/>
          </p:nvSpPr>
          <p:spPr bwMode="auto">
            <a:xfrm>
              <a:off x="3327" y="1144"/>
              <a:ext cx="462"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Livingston</a:t>
              </a:r>
            </a:p>
          </p:txBody>
        </p:sp>
        <p:sp>
          <p:nvSpPr>
            <p:cNvPr id="2522193" name="Text Box 81"/>
            <p:cNvSpPr txBox="1">
              <a:spLocks noChangeArrowheads="1"/>
            </p:cNvSpPr>
            <p:nvPr/>
          </p:nvSpPr>
          <p:spPr bwMode="auto">
            <a:xfrm rot="3540000">
              <a:off x="3602" y="1228"/>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Tangipahoa</a:t>
              </a:r>
            </a:p>
          </p:txBody>
        </p:sp>
        <p:sp>
          <p:nvSpPr>
            <p:cNvPr id="2522194" name="Text Box 82"/>
            <p:cNvSpPr txBox="1">
              <a:spLocks noChangeArrowheads="1"/>
            </p:cNvSpPr>
            <p:nvPr/>
          </p:nvSpPr>
          <p:spPr bwMode="auto">
            <a:xfrm>
              <a:off x="2975" y="1009"/>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E.B.R.</a:t>
              </a:r>
            </a:p>
          </p:txBody>
        </p:sp>
        <p:sp>
          <p:nvSpPr>
            <p:cNvPr id="2522195" name="Text Box 83"/>
            <p:cNvSpPr txBox="1">
              <a:spLocks noChangeArrowheads="1"/>
            </p:cNvSpPr>
            <p:nvPr/>
          </p:nvSpPr>
          <p:spPr bwMode="auto">
            <a:xfrm>
              <a:off x="2720" y="1087"/>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W.B.R.</a:t>
              </a:r>
            </a:p>
          </p:txBody>
        </p:sp>
        <p:sp>
          <p:nvSpPr>
            <p:cNvPr id="2522196" name="Text Box 84"/>
            <p:cNvSpPr txBox="1">
              <a:spLocks noChangeArrowheads="1"/>
            </p:cNvSpPr>
            <p:nvPr/>
          </p:nvSpPr>
          <p:spPr bwMode="auto">
            <a:xfrm>
              <a:off x="2058" y="1019"/>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Landry</a:t>
              </a:r>
            </a:p>
          </p:txBody>
        </p:sp>
        <p:sp>
          <p:nvSpPr>
            <p:cNvPr id="2522197" name="Text Box 85"/>
            <p:cNvSpPr txBox="1">
              <a:spLocks noChangeArrowheads="1"/>
            </p:cNvSpPr>
            <p:nvPr/>
          </p:nvSpPr>
          <p:spPr bwMode="auto">
            <a:xfrm>
              <a:off x="366" y="996"/>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Beauregard</a:t>
              </a:r>
            </a:p>
          </p:txBody>
        </p:sp>
        <p:sp>
          <p:nvSpPr>
            <p:cNvPr id="2522198" name="Text Box 86"/>
            <p:cNvSpPr txBox="1">
              <a:spLocks noChangeArrowheads="1"/>
            </p:cNvSpPr>
            <p:nvPr/>
          </p:nvSpPr>
          <p:spPr bwMode="auto">
            <a:xfrm>
              <a:off x="1056" y="1008"/>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Allen</a:t>
              </a:r>
            </a:p>
          </p:txBody>
        </p:sp>
        <p:sp>
          <p:nvSpPr>
            <p:cNvPr id="2522199" name="Text Box 87"/>
            <p:cNvSpPr txBox="1">
              <a:spLocks noChangeArrowheads="1"/>
            </p:cNvSpPr>
            <p:nvPr/>
          </p:nvSpPr>
          <p:spPr bwMode="auto">
            <a:xfrm>
              <a:off x="1452" y="969"/>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Evangeline</a:t>
              </a:r>
            </a:p>
          </p:txBody>
        </p:sp>
      </p:grpSp>
    </p:spTree>
    <p:extLst>
      <p:ext uri="{BB962C8B-B14F-4D97-AF65-F5344CB8AC3E}">
        <p14:creationId xmlns:p14="http://schemas.microsoft.com/office/powerpoint/2010/main" val="41784424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3138" name="Picture 2" descr="flossy_surge"/>
          <p:cNvPicPr>
            <a:picLocks noChangeAspect="1" noChangeArrowheads="1"/>
          </p:cNvPicPr>
          <p:nvPr/>
        </p:nvPicPr>
        <p:blipFill>
          <a:blip r:embed="rId2" cstate="print">
            <a:extLst>
              <a:ext uri="{28A0092B-C50C-407E-A947-70E740481C1C}">
                <a14:useLocalDpi xmlns:a14="http://schemas.microsoft.com/office/drawing/2010/main" val="0"/>
              </a:ext>
            </a:extLst>
          </a:blip>
          <a:srcRect l="9331" t="1146" r="9953"/>
          <a:stretch>
            <a:fillRect/>
          </a:stretch>
        </p:blipFill>
        <p:spPr bwMode="auto">
          <a:xfrm>
            <a:off x="0" y="0"/>
            <a:ext cx="9134475" cy="6678613"/>
          </a:xfrm>
          <a:prstGeom prst="rect">
            <a:avLst/>
          </a:prstGeom>
          <a:noFill/>
          <a:extLst>
            <a:ext uri="{909E8E84-426E-40DD-AFC4-6F175D3DCCD1}">
              <a14:hiddenFill xmlns:a14="http://schemas.microsoft.com/office/drawing/2010/main">
                <a:solidFill>
                  <a:srgbClr val="FFFFFF"/>
                </a:solidFill>
              </a14:hiddenFill>
            </a:ext>
          </a:extLst>
        </p:spPr>
      </p:pic>
      <p:grpSp>
        <p:nvGrpSpPr>
          <p:cNvPr id="2523139" name="Group 3"/>
          <p:cNvGrpSpPr>
            <a:grpSpLocks/>
          </p:cNvGrpSpPr>
          <p:nvPr/>
        </p:nvGrpSpPr>
        <p:grpSpPr bwMode="auto">
          <a:xfrm>
            <a:off x="2514600" y="4648200"/>
            <a:ext cx="1871663" cy="1828800"/>
            <a:chOff x="30" y="1872"/>
            <a:chExt cx="1179" cy="1152"/>
          </a:xfrm>
        </p:grpSpPr>
        <p:sp>
          <p:nvSpPr>
            <p:cNvPr id="2523140" name="Oval 4"/>
            <p:cNvSpPr>
              <a:spLocks noChangeAspect="1" noChangeArrowheads="1"/>
            </p:cNvSpPr>
            <p:nvPr/>
          </p:nvSpPr>
          <p:spPr bwMode="auto">
            <a:xfrm>
              <a:off x="57" y="2556"/>
              <a:ext cx="253" cy="127"/>
            </a:xfrm>
            <a:prstGeom prst="ellipse">
              <a:avLst/>
            </a:prstGeom>
            <a:solidFill>
              <a:srgbClr val="00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3141" name="Text Box 5"/>
            <p:cNvSpPr txBox="1">
              <a:spLocks noChangeArrowheads="1"/>
            </p:cNvSpPr>
            <p:nvPr/>
          </p:nvSpPr>
          <p:spPr bwMode="auto">
            <a:xfrm>
              <a:off x="249" y="2526"/>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t> </a:t>
              </a:r>
              <a:r>
                <a:rPr lang="en-US" sz="1200" b="1"/>
                <a:t>FLOOD AREA</a:t>
              </a:r>
            </a:p>
          </p:txBody>
        </p:sp>
        <p:grpSp>
          <p:nvGrpSpPr>
            <p:cNvPr id="2523142" name="Group 6"/>
            <p:cNvGrpSpPr>
              <a:grpSpLocks/>
            </p:cNvGrpSpPr>
            <p:nvPr/>
          </p:nvGrpSpPr>
          <p:grpSpPr bwMode="auto">
            <a:xfrm>
              <a:off x="65" y="2766"/>
              <a:ext cx="238" cy="124"/>
              <a:chOff x="3704" y="2466"/>
              <a:chExt cx="238" cy="124"/>
            </a:xfrm>
          </p:grpSpPr>
          <p:sp>
            <p:nvSpPr>
              <p:cNvPr id="2523143" name="Line 7"/>
              <p:cNvSpPr>
                <a:spLocks noChangeShapeType="1"/>
              </p:cNvSpPr>
              <p:nvPr/>
            </p:nvSpPr>
            <p:spPr bwMode="auto">
              <a:xfrm>
                <a:off x="3823" y="2466"/>
                <a:ext cx="0" cy="0"/>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3144" name="Freeform 8"/>
              <p:cNvSpPr>
                <a:spLocks/>
              </p:cNvSpPr>
              <p:nvPr/>
            </p:nvSpPr>
            <p:spPr bwMode="auto">
              <a:xfrm>
                <a:off x="3704" y="2466"/>
                <a:ext cx="238" cy="124"/>
              </a:xfrm>
              <a:custGeom>
                <a:avLst/>
                <a:gdLst>
                  <a:gd name="T0" fmla="*/ 131 w 238"/>
                  <a:gd name="T1" fmla="*/ 0 h 124"/>
                  <a:gd name="T2" fmla="*/ 136 w 238"/>
                  <a:gd name="T3" fmla="*/ 5 h 124"/>
                  <a:gd name="T4" fmla="*/ 148 w 238"/>
                  <a:gd name="T5" fmla="*/ 5 h 124"/>
                  <a:gd name="T6" fmla="*/ 159 w 238"/>
                  <a:gd name="T7" fmla="*/ 5 h 124"/>
                  <a:gd name="T8" fmla="*/ 165 w 238"/>
                  <a:gd name="T9" fmla="*/ 5 h 124"/>
                  <a:gd name="T10" fmla="*/ 176 w 238"/>
                  <a:gd name="T11" fmla="*/ 11 h 124"/>
                  <a:gd name="T12" fmla="*/ 187 w 238"/>
                  <a:gd name="T13" fmla="*/ 11 h 124"/>
                  <a:gd name="T14" fmla="*/ 193 w 238"/>
                  <a:gd name="T15" fmla="*/ 17 h 124"/>
                  <a:gd name="T16" fmla="*/ 204 w 238"/>
                  <a:gd name="T17" fmla="*/ 17 h 124"/>
                  <a:gd name="T18" fmla="*/ 210 w 238"/>
                  <a:gd name="T19" fmla="*/ 22 h 124"/>
                  <a:gd name="T20" fmla="*/ 221 w 238"/>
                  <a:gd name="T21" fmla="*/ 28 h 124"/>
                  <a:gd name="T22" fmla="*/ 233 w 238"/>
                  <a:gd name="T23" fmla="*/ 39 h 124"/>
                  <a:gd name="T24" fmla="*/ 238 w 238"/>
                  <a:gd name="T25" fmla="*/ 51 h 124"/>
                  <a:gd name="T26" fmla="*/ 238 w 238"/>
                  <a:gd name="T27" fmla="*/ 56 h 124"/>
                  <a:gd name="T28" fmla="*/ 238 w 238"/>
                  <a:gd name="T29" fmla="*/ 68 h 124"/>
                  <a:gd name="T30" fmla="*/ 238 w 238"/>
                  <a:gd name="T31" fmla="*/ 73 h 124"/>
                  <a:gd name="T32" fmla="*/ 233 w 238"/>
                  <a:gd name="T33" fmla="*/ 85 h 124"/>
                  <a:gd name="T34" fmla="*/ 221 w 238"/>
                  <a:gd name="T35" fmla="*/ 96 h 124"/>
                  <a:gd name="T36" fmla="*/ 210 w 238"/>
                  <a:gd name="T37" fmla="*/ 102 h 124"/>
                  <a:gd name="T38" fmla="*/ 204 w 238"/>
                  <a:gd name="T39" fmla="*/ 107 h 124"/>
                  <a:gd name="T40" fmla="*/ 193 w 238"/>
                  <a:gd name="T41" fmla="*/ 107 h 124"/>
                  <a:gd name="T42" fmla="*/ 187 w 238"/>
                  <a:gd name="T43" fmla="*/ 113 h 124"/>
                  <a:gd name="T44" fmla="*/ 176 w 238"/>
                  <a:gd name="T45" fmla="*/ 113 h 124"/>
                  <a:gd name="T46" fmla="*/ 165 w 238"/>
                  <a:gd name="T47" fmla="*/ 119 h 124"/>
                  <a:gd name="T48" fmla="*/ 159 w 238"/>
                  <a:gd name="T49" fmla="*/ 119 h 124"/>
                  <a:gd name="T50" fmla="*/ 148 w 238"/>
                  <a:gd name="T51" fmla="*/ 119 h 124"/>
                  <a:gd name="T52" fmla="*/ 136 w 238"/>
                  <a:gd name="T53" fmla="*/ 119 h 124"/>
                  <a:gd name="T54" fmla="*/ 131 w 238"/>
                  <a:gd name="T55" fmla="*/ 124 h 124"/>
                  <a:gd name="T56" fmla="*/ 119 w 238"/>
                  <a:gd name="T57" fmla="*/ 124 h 124"/>
                  <a:gd name="T58" fmla="*/ 114 w 238"/>
                  <a:gd name="T59" fmla="*/ 124 h 124"/>
                  <a:gd name="T60" fmla="*/ 102 w 238"/>
                  <a:gd name="T61" fmla="*/ 119 h 124"/>
                  <a:gd name="T62" fmla="*/ 91 w 238"/>
                  <a:gd name="T63" fmla="*/ 119 h 124"/>
                  <a:gd name="T64" fmla="*/ 85 w 238"/>
                  <a:gd name="T65" fmla="*/ 119 h 124"/>
                  <a:gd name="T66" fmla="*/ 74 w 238"/>
                  <a:gd name="T67" fmla="*/ 119 h 124"/>
                  <a:gd name="T68" fmla="*/ 63 w 238"/>
                  <a:gd name="T69" fmla="*/ 113 h 124"/>
                  <a:gd name="T70" fmla="*/ 57 w 238"/>
                  <a:gd name="T71" fmla="*/ 113 h 124"/>
                  <a:gd name="T72" fmla="*/ 46 w 238"/>
                  <a:gd name="T73" fmla="*/ 107 h 124"/>
                  <a:gd name="T74" fmla="*/ 40 w 238"/>
                  <a:gd name="T75" fmla="*/ 107 h 124"/>
                  <a:gd name="T76" fmla="*/ 29 w 238"/>
                  <a:gd name="T77" fmla="*/ 102 h 124"/>
                  <a:gd name="T78" fmla="*/ 17 w 238"/>
                  <a:gd name="T79" fmla="*/ 96 h 124"/>
                  <a:gd name="T80" fmla="*/ 12 w 238"/>
                  <a:gd name="T81" fmla="*/ 85 h 124"/>
                  <a:gd name="T82" fmla="*/ 6 w 238"/>
                  <a:gd name="T83" fmla="*/ 73 h 124"/>
                  <a:gd name="T84" fmla="*/ 0 w 238"/>
                  <a:gd name="T85" fmla="*/ 68 h 124"/>
                  <a:gd name="T86" fmla="*/ 0 w 238"/>
                  <a:gd name="T87" fmla="*/ 56 h 124"/>
                  <a:gd name="T88" fmla="*/ 6 w 238"/>
                  <a:gd name="T89" fmla="*/ 51 h 124"/>
                  <a:gd name="T90" fmla="*/ 12 w 238"/>
                  <a:gd name="T91" fmla="*/ 39 h 124"/>
                  <a:gd name="T92" fmla="*/ 17 w 238"/>
                  <a:gd name="T93" fmla="*/ 28 h 124"/>
                  <a:gd name="T94" fmla="*/ 29 w 238"/>
                  <a:gd name="T95" fmla="*/ 22 h 124"/>
                  <a:gd name="T96" fmla="*/ 40 w 238"/>
                  <a:gd name="T97" fmla="*/ 17 h 124"/>
                  <a:gd name="T98" fmla="*/ 46 w 238"/>
                  <a:gd name="T99" fmla="*/ 17 h 124"/>
                  <a:gd name="T100" fmla="*/ 57 w 238"/>
                  <a:gd name="T101" fmla="*/ 11 h 124"/>
                  <a:gd name="T102" fmla="*/ 63 w 238"/>
                  <a:gd name="T103" fmla="*/ 11 h 124"/>
                  <a:gd name="T104" fmla="*/ 74 w 238"/>
                  <a:gd name="T105" fmla="*/ 5 h 124"/>
                  <a:gd name="T106" fmla="*/ 85 w 238"/>
                  <a:gd name="T107" fmla="*/ 5 h 124"/>
                  <a:gd name="T108" fmla="*/ 91 w 238"/>
                  <a:gd name="T109" fmla="*/ 5 h 124"/>
                  <a:gd name="T110" fmla="*/ 102 w 238"/>
                  <a:gd name="T111" fmla="*/ 5 h 124"/>
                  <a:gd name="T112" fmla="*/ 114 w 238"/>
                  <a:gd name="T113" fmla="*/ 0 h 124"/>
                  <a:gd name="T114" fmla="*/ 119 w 238"/>
                  <a:gd name="T11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124">
                    <a:moveTo>
                      <a:pt x="119" y="0"/>
                    </a:moveTo>
                    <a:lnTo>
                      <a:pt x="125" y="0"/>
                    </a:lnTo>
                    <a:lnTo>
                      <a:pt x="125" y="0"/>
                    </a:lnTo>
                    <a:lnTo>
                      <a:pt x="125" y="0"/>
                    </a:lnTo>
                    <a:lnTo>
                      <a:pt x="125" y="0"/>
                    </a:lnTo>
                    <a:lnTo>
                      <a:pt x="125" y="0"/>
                    </a:lnTo>
                    <a:lnTo>
                      <a:pt x="131" y="0"/>
                    </a:lnTo>
                    <a:lnTo>
                      <a:pt x="131" y="0"/>
                    </a:lnTo>
                    <a:lnTo>
                      <a:pt x="131" y="0"/>
                    </a:lnTo>
                    <a:lnTo>
                      <a:pt x="131" y="0"/>
                    </a:lnTo>
                    <a:lnTo>
                      <a:pt x="131" y="0"/>
                    </a:lnTo>
                    <a:lnTo>
                      <a:pt x="136" y="0"/>
                    </a:lnTo>
                    <a:lnTo>
                      <a:pt x="136" y="0"/>
                    </a:lnTo>
                    <a:lnTo>
                      <a:pt x="136" y="0"/>
                    </a:lnTo>
                    <a:lnTo>
                      <a:pt x="136" y="5"/>
                    </a:lnTo>
                    <a:lnTo>
                      <a:pt x="136" y="5"/>
                    </a:lnTo>
                    <a:lnTo>
                      <a:pt x="142" y="5"/>
                    </a:lnTo>
                    <a:lnTo>
                      <a:pt x="142" y="5"/>
                    </a:lnTo>
                    <a:lnTo>
                      <a:pt x="142" y="5"/>
                    </a:lnTo>
                    <a:lnTo>
                      <a:pt x="142" y="5"/>
                    </a:lnTo>
                    <a:lnTo>
                      <a:pt x="142" y="5"/>
                    </a:lnTo>
                    <a:lnTo>
                      <a:pt x="148" y="5"/>
                    </a:lnTo>
                    <a:lnTo>
                      <a:pt x="148" y="5"/>
                    </a:lnTo>
                    <a:lnTo>
                      <a:pt x="148" y="5"/>
                    </a:lnTo>
                    <a:lnTo>
                      <a:pt x="148" y="5"/>
                    </a:lnTo>
                    <a:lnTo>
                      <a:pt x="148" y="5"/>
                    </a:lnTo>
                    <a:lnTo>
                      <a:pt x="153" y="5"/>
                    </a:lnTo>
                    <a:lnTo>
                      <a:pt x="153" y="5"/>
                    </a:lnTo>
                    <a:lnTo>
                      <a:pt x="153" y="5"/>
                    </a:lnTo>
                    <a:lnTo>
                      <a:pt x="153" y="5"/>
                    </a:lnTo>
                    <a:lnTo>
                      <a:pt x="153" y="5"/>
                    </a:lnTo>
                    <a:lnTo>
                      <a:pt x="159" y="5"/>
                    </a:lnTo>
                    <a:lnTo>
                      <a:pt x="159" y="5"/>
                    </a:lnTo>
                    <a:lnTo>
                      <a:pt x="159" y="5"/>
                    </a:lnTo>
                    <a:lnTo>
                      <a:pt x="159" y="5"/>
                    </a:lnTo>
                    <a:lnTo>
                      <a:pt x="159" y="5"/>
                    </a:lnTo>
                    <a:lnTo>
                      <a:pt x="165" y="5"/>
                    </a:lnTo>
                    <a:lnTo>
                      <a:pt x="165" y="5"/>
                    </a:lnTo>
                    <a:lnTo>
                      <a:pt x="165" y="5"/>
                    </a:lnTo>
                    <a:lnTo>
                      <a:pt x="165" y="5"/>
                    </a:lnTo>
                    <a:lnTo>
                      <a:pt x="165" y="5"/>
                    </a:lnTo>
                    <a:lnTo>
                      <a:pt x="170" y="5"/>
                    </a:lnTo>
                    <a:lnTo>
                      <a:pt x="170" y="5"/>
                    </a:lnTo>
                    <a:lnTo>
                      <a:pt x="170" y="5"/>
                    </a:lnTo>
                    <a:lnTo>
                      <a:pt x="170" y="5"/>
                    </a:lnTo>
                    <a:lnTo>
                      <a:pt x="170" y="5"/>
                    </a:lnTo>
                    <a:lnTo>
                      <a:pt x="176" y="11"/>
                    </a:lnTo>
                    <a:lnTo>
                      <a:pt x="176" y="11"/>
                    </a:lnTo>
                    <a:lnTo>
                      <a:pt x="176" y="11"/>
                    </a:lnTo>
                    <a:lnTo>
                      <a:pt x="176" y="11"/>
                    </a:lnTo>
                    <a:lnTo>
                      <a:pt x="182" y="11"/>
                    </a:lnTo>
                    <a:lnTo>
                      <a:pt x="182" y="11"/>
                    </a:lnTo>
                    <a:lnTo>
                      <a:pt x="182" y="11"/>
                    </a:lnTo>
                    <a:lnTo>
                      <a:pt x="182" y="11"/>
                    </a:lnTo>
                    <a:lnTo>
                      <a:pt x="182" y="11"/>
                    </a:lnTo>
                    <a:lnTo>
                      <a:pt x="187" y="11"/>
                    </a:lnTo>
                    <a:lnTo>
                      <a:pt x="187" y="11"/>
                    </a:lnTo>
                    <a:lnTo>
                      <a:pt x="187" y="11"/>
                    </a:lnTo>
                    <a:lnTo>
                      <a:pt x="187" y="11"/>
                    </a:lnTo>
                    <a:lnTo>
                      <a:pt x="187" y="11"/>
                    </a:lnTo>
                    <a:lnTo>
                      <a:pt x="193" y="11"/>
                    </a:lnTo>
                    <a:lnTo>
                      <a:pt x="193" y="11"/>
                    </a:lnTo>
                    <a:lnTo>
                      <a:pt x="193" y="17"/>
                    </a:lnTo>
                    <a:lnTo>
                      <a:pt x="193" y="17"/>
                    </a:lnTo>
                    <a:lnTo>
                      <a:pt x="193" y="17"/>
                    </a:lnTo>
                    <a:lnTo>
                      <a:pt x="199" y="17"/>
                    </a:lnTo>
                    <a:lnTo>
                      <a:pt x="199" y="17"/>
                    </a:lnTo>
                    <a:lnTo>
                      <a:pt x="199" y="17"/>
                    </a:lnTo>
                    <a:lnTo>
                      <a:pt x="199" y="17"/>
                    </a:lnTo>
                    <a:lnTo>
                      <a:pt x="199" y="17"/>
                    </a:lnTo>
                    <a:lnTo>
                      <a:pt x="204" y="17"/>
                    </a:lnTo>
                    <a:lnTo>
                      <a:pt x="204" y="17"/>
                    </a:lnTo>
                    <a:lnTo>
                      <a:pt x="204" y="22"/>
                    </a:lnTo>
                    <a:lnTo>
                      <a:pt x="204" y="22"/>
                    </a:lnTo>
                    <a:lnTo>
                      <a:pt x="204" y="22"/>
                    </a:lnTo>
                    <a:lnTo>
                      <a:pt x="210" y="22"/>
                    </a:lnTo>
                    <a:lnTo>
                      <a:pt x="210" y="22"/>
                    </a:lnTo>
                    <a:lnTo>
                      <a:pt x="210" y="22"/>
                    </a:lnTo>
                    <a:lnTo>
                      <a:pt x="210" y="22"/>
                    </a:lnTo>
                    <a:lnTo>
                      <a:pt x="210" y="22"/>
                    </a:lnTo>
                    <a:lnTo>
                      <a:pt x="216" y="22"/>
                    </a:lnTo>
                    <a:lnTo>
                      <a:pt x="216" y="28"/>
                    </a:lnTo>
                    <a:lnTo>
                      <a:pt x="216" y="28"/>
                    </a:lnTo>
                    <a:lnTo>
                      <a:pt x="216" y="28"/>
                    </a:lnTo>
                    <a:lnTo>
                      <a:pt x="216" y="28"/>
                    </a:lnTo>
                    <a:lnTo>
                      <a:pt x="221" y="28"/>
                    </a:lnTo>
                    <a:lnTo>
                      <a:pt x="221" y="28"/>
                    </a:lnTo>
                    <a:lnTo>
                      <a:pt x="221" y="28"/>
                    </a:lnTo>
                    <a:lnTo>
                      <a:pt x="221" y="34"/>
                    </a:lnTo>
                    <a:lnTo>
                      <a:pt x="221" y="34"/>
                    </a:lnTo>
                    <a:lnTo>
                      <a:pt x="227" y="34"/>
                    </a:lnTo>
                    <a:lnTo>
                      <a:pt x="227" y="34"/>
                    </a:lnTo>
                    <a:lnTo>
                      <a:pt x="227" y="34"/>
                    </a:lnTo>
                    <a:lnTo>
                      <a:pt x="227" y="39"/>
                    </a:lnTo>
                    <a:lnTo>
                      <a:pt x="227" y="39"/>
                    </a:lnTo>
                    <a:lnTo>
                      <a:pt x="233" y="39"/>
                    </a:lnTo>
                    <a:lnTo>
                      <a:pt x="233" y="39"/>
                    </a:lnTo>
                    <a:lnTo>
                      <a:pt x="233" y="39"/>
                    </a:lnTo>
                    <a:lnTo>
                      <a:pt x="233" y="45"/>
                    </a:lnTo>
                    <a:lnTo>
                      <a:pt x="233" y="45"/>
                    </a:lnTo>
                    <a:lnTo>
                      <a:pt x="233" y="45"/>
                    </a:lnTo>
                    <a:lnTo>
                      <a:pt x="233" y="45"/>
                    </a:lnTo>
                    <a:lnTo>
                      <a:pt x="238" y="45"/>
                    </a:lnTo>
                    <a:lnTo>
                      <a:pt x="238" y="51"/>
                    </a:lnTo>
                    <a:lnTo>
                      <a:pt x="238" y="51"/>
                    </a:lnTo>
                    <a:lnTo>
                      <a:pt x="238" y="51"/>
                    </a:lnTo>
                    <a:lnTo>
                      <a:pt x="238" y="51"/>
                    </a:lnTo>
                    <a:lnTo>
                      <a:pt x="238" y="51"/>
                    </a:lnTo>
                    <a:lnTo>
                      <a:pt x="238" y="56"/>
                    </a:lnTo>
                    <a:lnTo>
                      <a:pt x="238" y="56"/>
                    </a:lnTo>
                    <a:lnTo>
                      <a:pt x="238" y="56"/>
                    </a:lnTo>
                    <a:lnTo>
                      <a:pt x="238" y="56"/>
                    </a:lnTo>
                    <a:lnTo>
                      <a:pt x="238" y="56"/>
                    </a:lnTo>
                    <a:lnTo>
                      <a:pt x="238" y="62"/>
                    </a:lnTo>
                    <a:lnTo>
                      <a:pt x="238" y="62"/>
                    </a:lnTo>
                    <a:lnTo>
                      <a:pt x="238" y="62"/>
                    </a:lnTo>
                    <a:lnTo>
                      <a:pt x="238" y="62"/>
                    </a:lnTo>
                    <a:lnTo>
                      <a:pt x="238" y="62"/>
                    </a:lnTo>
                    <a:lnTo>
                      <a:pt x="238" y="68"/>
                    </a:lnTo>
                    <a:lnTo>
                      <a:pt x="238" y="68"/>
                    </a:lnTo>
                    <a:lnTo>
                      <a:pt x="238" y="68"/>
                    </a:lnTo>
                    <a:lnTo>
                      <a:pt x="238" y="68"/>
                    </a:lnTo>
                    <a:lnTo>
                      <a:pt x="238" y="68"/>
                    </a:lnTo>
                    <a:lnTo>
                      <a:pt x="238" y="73"/>
                    </a:lnTo>
                    <a:lnTo>
                      <a:pt x="238" y="73"/>
                    </a:lnTo>
                    <a:lnTo>
                      <a:pt x="238" y="73"/>
                    </a:lnTo>
                    <a:lnTo>
                      <a:pt x="238" y="73"/>
                    </a:lnTo>
                    <a:lnTo>
                      <a:pt x="238" y="73"/>
                    </a:lnTo>
                    <a:lnTo>
                      <a:pt x="238" y="79"/>
                    </a:lnTo>
                    <a:lnTo>
                      <a:pt x="233" y="79"/>
                    </a:lnTo>
                    <a:lnTo>
                      <a:pt x="233" y="79"/>
                    </a:lnTo>
                    <a:lnTo>
                      <a:pt x="233" y="79"/>
                    </a:lnTo>
                    <a:lnTo>
                      <a:pt x="233" y="79"/>
                    </a:lnTo>
                    <a:lnTo>
                      <a:pt x="233" y="85"/>
                    </a:lnTo>
                    <a:lnTo>
                      <a:pt x="233" y="85"/>
                    </a:lnTo>
                    <a:lnTo>
                      <a:pt x="233" y="85"/>
                    </a:lnTo>
                    <a:lnTo>
                      <a:pt x="227" y="85"/>
                    </a:lnTo>
                    <a:lnTo>
                      <a:pt x="227" y="85"/>
                    </a:lnTo>
                    <a:lnTo>
                      <a:pt x="227" y="90"/>
                    </a:lnTo>
                    <a:lnTo>
                      <a:pt x="227" y="90"/>
                    </a:lnTo>
                    <a:lnTo>
                      <a:pt x="227" y="90"/>
                    </a:lnTo>
                    <a:lnTo>
                      <a:pt x="221" y="90"/>
                    </a:lnTo>
                    <a:lnTo>
                      <a:pt x="221" y="96"/>
                    </a:lnTo>
                    <a:lnTo>
                      <a:pt x="221" y="96"/>
                    </a:lnTo>
                    <a:lnTo>
                      <a:pt x="221" y="96"/>
                    </a:lnTo>
                    <a:lnTo>
                      <a:pt x="221" y="96"/>
                    </a:lnTo>
                    <a:lnTo>
                      <a:pt x="216" y="96"/>
                    </a:lnTo>
                    <a:lnTo>
                      <a:pt x="216" y="96"/>
                    </a:lnTo>
                    <a:lnTo>
                      <a:pt x="216" y="96"/>
                    </a:lnTo>
                    <a:lnTo>
                      <a:pt x="216" y="102"/>
                    </a:lnTo>
                    <a:lnTo>
                      <a:pt x="216" y="102"/>
                    </a:lnTo>
                    <a:lnTo>
                      <a:pt x="210" y="102"/>
                    </a:lnTo>
                    <a:lnTo>
                      <a:pt x="210" y="102"/>
                    </a:lnTo>
                    <a:lnTo>
                      <a:pt x="210" y="102"/>
                    </a:lnTo>
                    <a:lnTo>
                      <a:pt x="210" y="102"/>
                    </a:lnTo>
                    <a:lnTo>
                      <a:pt x="210" y="102"/>
                    </a:lnTo>
                    <a:lnTo>
                      <a:pt x="204" y="102"/>
                    </a:lnTo>
                    <a:lnTo>
                      <a:pt x="204" y="107"/>
                    </a:lnTo>
                    <a:lnTo>
                      <a:pt x="204" y="107"/>
                    </a:lnTo>
                    <a:lnTo>
                      <a:pt x="204" y="107"/>
                    </a:lnTo>
                    <a:lnTo>
                      <a:pt x="204" y="107"/>
                    </a:lnTo>
                    <a:lnTo>
                      <a:pt x="199" y="107"/>
                    </a:lnTo>
                    <a:lnTo>
                      <a:pt x="199" y="107"/>
                    </a:lnTo>
                    <a:lnTo>
                      <a:pt x="199" y="107"/>
                    </a:lnTo>
                    <a:lnTo>
                      <a:pt x="199" y="107"/>
                    </a:lnTo>
                    <a:lnTo>
                      <a:pt x="199" y="107"/>
                    </a:lnTo>
                    <a:lnTo>
                      <a:pt x="193" y="107"/>
                    </a:lnTo>
                    <a:lnTo>
                      <a:pt x="193" y="107"/>
                    </a:lnTo>
                    <a:lnTo>
                      <a:pt x="193" y="107"/>
                    </a:lnTo>
                    <a:lnTo>
                      <a:pt x="193" y="113"/>
                    </a:lnTo>
                    <a:lnTo>
                      <a:pt x="193" y="113"/>
                    </a:lnTo>
                    <a:lnTo>
                      <a:pt x="187" y="113"/>
                    </a:lnTo>
                    <a:lnTo>
                      <a:pt x="187" y="113"/>
                    </a:lnTo>
                    <a:lnTo>
                      <a:pt x="187" y="113"/>
                    </a:lnTo>
                    <a:lnTo>
                      <a:pt x="187" y="113"/>
                    </a:lnTo>
                    <a:lnTo>
                      <a:pt x="187" y="113"/>
                    </a:lnTo>
                    <a:lnTo>
                      <a:pt x="182" y="113"/>
                    </a:lnTo>
                    <a:lnTo>
                      <a:pt x="182" y="113"/>
                    </a:lnTo>
                    <a:lnTo>
                      <a:pt x="182" y="113"/>
                    </a:lnTo>
                    <a:lnTo>
                      <a:pt x="182" y="113"/>
                    </a:lnTo>
                    <a:lnTo>
                      <a:pt x="182" y="113"/>
                    </a:lnTo>
                    <a:lnTo>
                      <a:pt x="176" y="113"/>
                    </a:lnTo>
                    <a:lnTo>
                      <a:pt x="176" y="113"/>
                    </a:lnTo>
                    <a:lnTo>
                      <a:pt x="176" y="113"/>
                    </a:lnTo>
                    <a:lnTo>
                      <a:pt x="176" y="113"/>
                    </a:lnTo>
                    <a:lnTo>
                      <a:pt x="170" y="119"/>
                    </a:lnTo>
                    <a:lnTo>
                      <a:pt x="170" y="119"/>
                    </a:lnTo>
                    <a:lnTo>
                      <a:pt x="170" y="119"/>
                    </a:lnTo>
                    <a:lnTo>
                      <a:pt x="170" y="119"/>
                    </a:lnTo>
                    <a:lnTo>
                      <a:pt x="170" y="119"/>
                    </a:lnTo>
                    <a:lnTo>
                      <a:pt x="165" y="119"/>
                    </a:lnTo>
                    <a:lnTo>
                      <a:pt x="165" y="119"/>
                    </a:lnTo>
                    <a:lnTo>
                      <a:pt x="165" y="119"/>
                    </a:lnTo>
                    <a:lnTo>
                      <a:pt x="165" y="119"/>
                    </a:lnTo>
                    <a:lnTo>
                      <a:pt x="165" y="119"/>
                    </a:lnTo>
                    <a:lnTo>
                      <a:pt x="159" y="119"/>
                    </a:lnTo>
                    <a:lnTo>
                      <a:pt x="159" y="119"/>
                    </a:lnTo>
                    <a:lnTo>
                      <a:pt x="159" y="119"/>
                    </a:lnTo>
                    <a:lnTo>
                      <a:pt x="159" y="119"/>
                    </a:lnTo>
                    <a:lnTo>
                      <a:pt x="159" y="119"/>
                    </a:lnTo>
                    <a:lnTo>
                      <a:pt x="153" y="119"/>
                    </a:lnTo>
                    <a:lnTo>
                      <a:pt x="153" y="119"/>
                    </a:lnTo>
                    <a:lnTo>
                      <a:pt x="153" y="119"/>
                    </a:lnTo>
                    <a:lnTo>
                      <a:pt x="153" y="119"/>
                    </a:lnTo>
                    <a:lnTo>
                      <a:pt x="153" y="119"/>
                    </a:lnTo>
                    <a:lnTo>
                      <a:pt x="148" y="119"/>
                    </a:lnTo>
                    <a:lnTo>
                      <a:pt x="148" y="119"/>
                    </a:lnTo>
                    <a:lnTo>
                      <a:pt x="148" y="119"/>
                    </a:lnTo>
                    <a:lnTo>
                      <a:pt x="148" y="119"/>
                    </a:lnTo>
                    <a:lnTo>
                      <a:pt x="148" y="119"/>
                    </a:lnTo>
                    <a:lnTo>
                      <a:pt x="142" y="119"/>
                    </a:lnTo>
                    <a:lnTo>
                      <a:pt x="142" y="119"/>
                    </a:lnTo>
                    <a:lnTo>
                      <a:pt x="142" y="119"/>
                    </a:lnTo>
                    <a:lnTo>
                      <a:pt x="142" y="119"/>
                    </a:lnTo>
                    <a:lnTo>
                      <a:pt x="142" y="119"/>
                    </a:lnTo>
                    <a:lnTo>
                      <a:pt x="136" y="119"/>
                    </a:lnTo>
                    <a:lnTo>
                      <a:pt x="136" y="119"/>
                    </a:lnTo>
                    <a:lnTo>
                      <a:pt x="136" y="124"/>
                    </a:lnTo>
                    <a:lnTo>
                      <a:pt x="136" y="124"/>
                    </a:lnTo>
                    <a:lnTo>
                      <a:pt x="136" y="124"/>
                    </a:lnTo>
                    <a:lnTo>
                      <a:pt x="131" y="124"/>
                    </a:lnTo>
                    <a:lnTo>
                      <a:pt x="131" y="124"/>
                    </a:lnTo>
                    <a:lnTo>
                      <a:pt x="131" y="124"/>
                    </a:lnTo>
                    <a:lnTo>
                      <a:pt x="131" y="124"/>
                    </a:lnTo>
                    <a:lnTo>
                      <a:pt x="131" y="124"/>
                    </a:lnTo>
                    <a:lnTo>
                      <a:pt x="125" y="124"/>
                    </a:lnTo>
                    <a:lnTo>
                      <a:pt x="125" y="124"/>
                    </a:lnTo>
                    <a:lnTo>
                      <a:pt x="125" y="124"/>
                    </a:lnTo>
                    <a:lnTo>
                      <a:pt x="125" y="124"/>
                    </a:lnTo>
                    <a:lnTo>
                      <a:pt x="125" y="124"/>
                    </a:lnTo>
                    <a:lnTo>
                      <a:pt x="119" y="124"/>
                    </a:lnTo>
                    <a:lnTo>
                      <a:pt x="119" y="124"/>
                    </a:lnTo>
                    <a:lnTo>
                      <a:pt x="119" y="124"/>
                    </a:lnTo>
                    <a:lnTo>
                      <a:pt x="119" y="124"/>
                    </a:lnTo>
                    <a:lnTo>
                      <a:pt x="119" y="124"/>
                    </a:lnTo>
                    <a:lnTo>
                      <a:pt x="114" y="124"/>
                    </a:lnTo>
                    <a:lnTo>
                      <a:pt x="114" y="124"/>
                    </a:lnTo>
                    <a:lnTo>
                      <a:pt x="114" y="124"/>
                    </a:lnTo>
                    <a:lnTo>
                      <a:pt x="114" y="124"/>
                    </a:lnTo>
                    <a:lnTo>
                      <a:pt x="114" y="124"/>
                    </a:lnTo>
                    <a:lnTo>
                      <a:pt x="108" y="124"/>
                    </a:lnTo>
                    <a:lnTo>
                      <a:pt x="108" y="124"/>
                    </a:lnTo>
                    <a:lnTo>
                      <a:pt x="108" y="124"/>
                    </a:lnTo>
                    <a:lnTo>
                      <a:pt x="108" y="124"/>
                    </a:lnTo>
                    <a:lnTo>
                      <a:pt x="108" y="124"/>
                    </a:lnTo>
                    <a:lnTo>
                      <a:pt x="102" y="124"/>
                    </a:lnTo>
                    <a:lnTo>
                      <a:pt x="102" y="119"/>
                    </a:lnTo>
                    <a:lnTo>
                      <a:pt x="102" y="119"/>
                    </a:lnTo>
                    <a:lnTo>
                      <a:pt x="102" y="119"/>
                    </a:lnTo>
                    <a:lnTo>
                      <a:pt x="97" y="119"/>
                    </a:lnTo>
                    <a:lnTo>
                      <a:pt x="97" y="119"/>
                    </a:lnTo>
                    <a:lnTo>
                      <a:pt x="97" y="119"/>
                    </a:lnTo>
                    <a:lnTo>
                      <a:pt x="97" y="119"/>
                    </a:lnTo>
                    <a:lnTo>
                      <a:pt x="97" y="119"/>
                    </a:lnTo>
                    <a:lnTo>
                      <a:pt x="91" y="119"/>
                    </a:lnTo>
                    <a:lnTo>
                      <a:pt x="91" y="119"/>
                    </a:lnTo>
                    <a:lnTo>
                      <a:pt x="91" y="119"/>
                    </a:lnTo>
                    <a:lnTo>
                      <a:pt x="91" y="119"/>
                    </a:lnTo>
                    <a:lnTo>
                      <a:pt x="91" y="119"/>
                    </a:lnTo>
                    <a:lnTo>
                      <a:pt x="85" y="119"/>
                    </a:lnTo>
                    <a:lnTo>
                      <a:pt x="85" y="119"/>
                    </a:lnTo>
                    <a:lnTo>
                      <a:pt x="85" y="119"/>
                    </a:lnTo>
                    <a:lnTo>
                      <a:pt x="85" y="119"/>
                    </a:lnTo>
                    <a:lnTo>
                      <a:pt x="85" y="119"/>
                    </a:lnTo>
                    <a:lnTo>
                      <a:pt x="80" y="119"/>
                    </a:lnTo>
                    <a:lnTo>
                      <a:pt x="80" y="119"/>
                    </a:lnTo>
                    <a:lnTo>
                      <a:pt x="80" y="119"/>
                    </a:lnTo>
                    <a:lnTo>
                      <a:pt x="80" y="119"/>
                    </a:lnTo>
                    <a:lnTo>
                      <a:pt x="80" y="119"/>
                    </a:lnTo>
                    <a:lnTo>
                      <a:pt x="74" y="119"/>
                    </a:lnTo>
                    <a:lnTo>
                      <a:pt x="74" y="119"/>
                    </a:lnTo>
                    <a:lnTo>
                      <a:pt x="74" y="119"/>
                    </a:lnTo>
                    <a:lnTo>
                      <a:pt x="74" y="119"/>
                    </a:lnTo>
                    <a:lnTo>
                      <a:pt x="74" y="119"/>
                    </a:lnTo>
                    <a:lnTo>
                      <a:pt x="68" y="119"/>
                    </a:lnTo>
                    <a:lnTo>
                      <a:pt x="68" y="119"/>
                    </a:lnTo>
                    <a:lnTo>
                      <a:pt x="68" y="119"/>
                    </a:lnTo>
                    <a:lnTo>
                      <a:pt x="68" y="119"/>
                    </a:lnTo>
                    <a:lnTo>
                      <a:pt x="68" y="113"/>
                    </a:lnTo>
                    <a:lnTo>
                      <a:pt x="63" y="113"/>
                    </a:lnTo>
                    <a:lnTo>
                      <a:pt x="63" y="113"/>
                    </a:lnTo>
                    <a:lnTo>
                      <a:pt x="63" y="113"/>
                    </a:lnTo>
                    <a:lnTo>
                      <a:pt x="63" y="113"/>
                    </a:lnTo>
                    <a:lnTo>
                      <a:pt x="63" y="113"/>
                    </a:lnTo>
                    <a:lnTo>
                      <a:pt x="57" y="113"/>
                    </a:lnTo>
                    <a:lnTo>
                      <a:pt x="57" y="113"/>
                    </a:lnTo>
                    <a:lnTo>
                      <a:pt x="57" y="113"/>
                    </a:lnTo>
                    <a:lnTo>
                      <a:pt x="57" y="113"/>
                    </a:lnTo>
                    <a:lnTo>
                      <a:pt x="57" y="113"/>
                    </a:lnTo>
                    <a:lnTo>
                      <a:pt x="51" y="113"/>
                    </a:lnTo>
                    <a:lnTo>
                      <a:pt x="51" y="113"/>
                    </a:lnTo>
                    <a:lnTo>
                      <a:pt x="51" y="113"/>
                    </a:lnTo>
                    <a:lnTo>
                      <a:pt x="51" y="113"/>
                    </a:lnTo>
                    <a:lnTo>
                      <a:pt x="51" y="113"/>
                    </a:lnTo>
                    <a:lnTo>
                      <a:pt x="46" y="107"/>
                    </a:lnTo>
                    <a:lnTo>
                      <a:pt x="46" y="107"/>
                    </a:lnTo>
                    <a:lnTo>
                      <a:pt x="46" y="107"/>
                    </a:lnTo>
                    <a:lnTo>
                      <a:pt x="46" y="107"/>
                    </a:lnTo>
                    <a:lnTo>
                      <a:pt x="46" y="107"/>
                    </a:lnTo>
                    <a:lnTo>
                      <a:pt x="40" y="107"/>
                    </a:lnTo>
                    <a:lnTo>
                      <a:pt x="40" y="107"/>
                    </a:lnTo>
                    <a:lnTo>
                      <a:pt x="40" y="107"/>
                    </a:lnTo>
                    <a:lnTo>
                      <a:pt x="40" y="107"/>
                    </a:lnTo>
                    <a:lnTo>
                      <a:pt x="40" y="107"/>
                    </a:lnTo>
                    <a:lnTo>
                      <a:pt x="34" y="107"/>
                    </a:lnTo>
                    <a:lnTo>
                      <a:pt x="34" y="107"/>
                    </a:lnTo>
                    <a:lnTo>
                      <a:pt x="34" y="102"/>
                    </a:lnTo>
                    <a:lnTo>
                      <a:pt x="34" y="102"/>
                    </a:lnTo>
                    <a:lnTo>
                      <a:pt x="34" y="102"/>
                    </a:lnTo>
                    <a:lnTo>
                      <a:pt x="29" y="102"/>
                    </a:lnTo>
                    <a:lnTo>
                      <a:pt x="29" y="102"/>
                    </a:lnTo>
                    <a:lnTo>
                      <a:pt x="29" y="102"/>
                    </a:lnTo>
                    <a:lnTo>
                      <a:pt x="29" y="102"/>
                    </a:lnTo>
                    <a:lnTo>
                      <a:pt x="23" y="102"/>
                    </a:lnTo>
                    <a:lnTo>
                      <a:pt x="23" y="96"/>
                    </a:lnTo>
                    <a:lnTo>
                      <a:pt x="23" y="96"/>
                    </a:lnTo>
                    <a:lnTo>
                      <a:pt x="23" y="96"/>
                    </a:lnTo>
                    <a:lnTo>
                      <a:pt x="23" y="96"/>
                    </a:lnTo>
                    <a:lnTo>
                      <a:pt x="17" y="96"/>
                    </a:lnTo>
                    <a:lnTo>
                      <a:pt x="17" y="96"/>
                    </a:lnTo>
                    <a:lnTo>
                      <a:pt x="17" y="96"/>
                    </a:lnTo>
                    <a:lnTo>
                      <a:pt x="17" y="90"/>
                    </a:lnTo>
                    <a:lnTo>
                      <a:pt x="17" y="90"/>
                    </a:lnTo>
                    <a:lnTo>
                      <a:pt x="12" y="90"/>
                    </a:lnTo>
                    <a:lnTo>
                      <a:pt x="12" y="90"/>
                    </a:lnTo>
                    <a:lnTo>
                      <a:pt x="12" y="85"/>
                    </a:lnTo>
                    <a:lnTo>
                      <a:pt x="12" y="85"/>
                    </a:lnTo>
                    <a:lnTo>
                      <a:pt x="12" y="85"/>
                    </a:lnTo>
                    <a:lnTo>
                      <a:pt x="6" y="85"/>
                    </a:lnTo>
                    <a:lnTo>
                      <a:pt x="6" y="85"/>
                    </a:lnTo>
                    <a:lnTo>
                      <a:pt x="6" y="79"/>
                    </a:lnTo>
                    <a:lnTo>
                      <a:pt x="6" y="79"/>
                    </a:lnTo>
                    <a:lnTo>
                      <a:pt x="6" y="79"/>
                    </a:lnTo>
                    <a:lnTo>
                      <a:pt x="6" y="79"/>
                    </a:lnTo>
                    <a:lnTo>
                      <a:pt x="6" y="79"/>
                    </a:lnTo>
                    <a:lnTo>
                      <a:pt x="6" y="73"/>
                    </a:lnTo>
                    <a:lnTo>
                      <a:pt x="0" y="73"/>
                    </a:lnTo>
                    <a:lnTo>
                      <a:pt x="0" y="73"/>
                    </a:lnTo>
                    <a:lnTo>
                      <a:pt x="0" y="73"/>
                    </a:lnTo>
                    <a:lnTo>
                      <a:pt x="0" y="73"/>
                    </a:lnTo>
                    <a:lnTo>
                      <a:pt x="0" y="68"/>
                    </a:lnTo>
                    <a:lnTo>
                      <a:pt x="0" y="68"/>
                    </a:lnTo>
                    <a:lnTo>
                      <a:pt x="0" y="68"/>
                    </a:lnTo>
                    <a:lnTo>
                      <a:pt x="0" y="68"/>
                    </a:lnTo>
                    <a:lnTo>
                      <a:pt x="0" y="68"/>
                    </a:lnTo>
                    <a:lnTo>
                      <a:pt x="0" y="62"/>
                    </a:lnTo>
                    <a:lnTo>
                      <a:pt x="0" y="62"/>
                    </a:lnTo>
                    <a:lnTo>
                      <a:pt x="0" y="62"/>
                    </a:lnTo>
                    <a:lnTo>
                      <a:pt x="0" y="62"/>
                    </a:lnTo>
                    <a:lnTo>
                      <a:pt x="0" y="62"/>
                    </a:lnTo>
                    <a:lnTo>
                      <a:pt x="0" y="56"/>
                    </a:lnTo>
                    <a:lnTo>
                      <a:pt x="0" y="56"/>
                    </a:lnTo>
                    <a:lnTo>
                      <a:pt x="0" y="56"/>
                    </a:lnTo>
                    <a:lnTo>
                      <a:pt x="0" y="56"/>
                    </a:lnTo>
                    <a:lnTo>
                      <a:pt x="0" y="56"/>
                    </a:lnTo>
                    <a:lnTo>
                      <a:pt x="0" y="51"/>
                    </a:lnTo>
                    <a:lnTo>
                      <a:pt x="0" y="51"/>
                    </a:lnTo>
                    <a:lnTo>
                      <a:pt x="0" y="51"/>
                    </a:lnTo>
                    <a:lnTo>
                      <a:pt x="0" y="51"/>
                    </a:lnTo>
                    <a:lnTo>
                      <a:pt x="6" y="51"/>
                    </a:lnTo>
                    <a:lnTo>
                      <a:pt x="6" y="45"/>
                    </a:lnTo>
                    <a:lnTo>
                      <a:pt x="6" y="45"/>
                    </a:lnTo>
                    <a:lnTo>
                      <a:pt x="6" y="45"/>
                    </a:lnTo>
                    <a:lnTo>
                      <a:pt x="6" y="45"/>
                    </a:lnTo>
                    <a:lnTo>
                      <a:pt x="6" y="45"/>
                    </a:lnTo>
                    <a:lnTo>
                      <a:pt x="6" y="39"/>
                    </a:lnTo>
                    <a:lnTo>
                      <a:pt x="6" y="39"/>
                    </a:lnTo>
                    <a:lnTo>
                      <a:pt x="12" y="39"/>
                    </a:lnTo>
                    <a:lnTo>
                      <a:pt x="12" y="39"/>
                    </a:lnTo>
                    <a:lnTo>
                      <a:pt x="12" y="39"/>
                    </a:lnTo>
                    <a:lnTo>
                      <a:pt x="12" y="34"/>
                    </a:lnTo>
                    <a:lnTo>
                      <a:pt x="12" y="34"/>
                    </a:lnTo>
                    <a:lnTo>
                      <a:pt x="17" y="34"/>
                    </a:lnTo>
                    <a:lnTo>
                      <a:pt x="17" y="34"/>
                    </a:lnTo>
                    <a:lnTo>
                      <a:pt x="17" y="34"/>
                    </a:lnTo>
                    <a:lnTo>
                      <a:pt x="17" y="28"/>
                    </a:lnTo>
                    <a:lnTo>
                      <a:pt x="17" y="28"/>
                    </a:lnTo>
                    <a:lnTo>
                      <a:pt x="23" y="28"/>
                    </a:lnTo>
                    <a:lnTo>
                      <a:pt x="23" y="28"/>
                    </a:lnTo>
                    <a:lnTo>
                      <a:pt x="23" y="28"/>
                    </a:lnTo>
                    <a:lnTo>
                      <a:pt x="23" y="28"/>
                    </a:lnTo>
                    <a:lnTo>
                      <a:pt x="23" y="28"/>
                    </a:lnTo>
                    <a:lnTo>
                      <a:pt x="29" y="22"/>
                    </a:lnTo>
                    <a:lnTo>
                      <a:pt x="29" y="22"/>
                    </a:lnTo>
                    <a:lnTo>
                      <a:pt x="29" y="22"/>
                    </a:lnTo>
                    <a:lnTo>
                      <a:pt x="29" y="22"/>
                    </a:lnTo>
                    <a:lnTo>
                      <a:pt x="34" y="22"/>
                    </a:lnTo>
                    <a:lnTo>
                      <a:pt x="34" y="22"/>
                    </a:lnTo>
                    <a:lnTo>
                      <a:pt x="34" y="22"/>
                    </a:lnTo>
                    <a:lnTo>
                      <a:pt x="34" y="22"/>
                    </a:lnTo>
                    <a:lnTo>
                      <a:pt x="34" y="22"/>
                    </a:lnTo>
                    <a:lnTo>
                      <a:pt x="40" y="17"/>
                    </a:lnTo>
                    <a:lnTo>
                      <a:pt x="40" y="17"/>
                    </a:lnTo>
                    <a:lnTo>
                      <a:pt x="40" y="17"/>
                    </a:lnTo>
                    <a:lnTo>
                      <a:pt x="40" y="17"/>
                    </a:lnTo>
                    <a:lnTo>
                      <a:pt x="40" y="17"/>
                    </a:lnTo>
                    <a:lnTo>
                      <a:pt x="46" y="17"/>
                    </a:lnTo>
                    <a:lnTo>
                      <a:pt x="46" y="17"/>
                    </a:lnTo>
                    <a:lnTo>
                      <a:pt x="46" y="17"/>
                    </a:lnTo>
                    <a:lnTo>
                      <a:pt x="46" y="17"/>
                    </a:lnTo>
                    <a:lnTo>
                      <a:pt x="46" y="17"/>
                    </a:lnTo>
                    <a:lnTo>
                      <a:pt x="51" y="11"/>
                    </a:lnTo>
                    <a:lnTo>
                      <a:pt x="51" y="11"/>
                    </a:lnTo>
                    <a:lnTo>
                      <a:pt x="51" y="11"/>
                    </a:lnTo>
                    <a:lnTo>
                      <a:pt x="51" y="11"/>
                    </a:lnTo>
                    <a:lnTo>
                      <a:pt x="51" y="11"/>
                    </a:lnTo>
                    <a:lnTo>
                      <a:pt x="57" y="11"/>
                    </a:lnTo>
                    <a:lnTo>
                      <a:pt x="57" y="11"/>
                    </a:lnTo>
                    <a:lnTo>
                      <a:pt x="57" y="11"/>
                    </a:lnTo>
                    <a:lnTo>
                      <a:pt x="57" y="11"/>
                    </a:lnTo>
                    <a:lnTo>
                      <a:pt x="57" y="11"/>
                    </a:lnTo>
                    <a:lnTo>
                      <a:pt x="63" y="11"/>
                    </a:lnTo>
                    <a:lnTo>
                      <a:pt x="63" y="11"/>
                    </a:lnTo>
                    <a:lnTo>
                      <a:pt x="63" y="11"/>
                    </a:lnTo>
                    <a:lnTo>
                      <a:pt x="63" y="11"/>
                    </a:lnTo>
                    <a:lnTo>
                      <a:pt x="63" y="11"/>
                    </a:lnTo>
                    <a:lnTo>
                      <a:pt x="68" y="11"/>
                    </a:lnTo>
                    <a:lnTo>
                      <a:pt x="68" y="5"/>
                    </a:lnTo>
                    <a:lnTo>
                      <a:pt x="68" y="5"/>
                    </a:lnTo>
                    <a:lnTo>
                      <a:pt x="68" y="5"/>
                    </a:lnTo>
                    <a:lnTo>
                      <a:pt x="68" y="5"/>
                    </a:lnTo>
                    <a:lnTo>
                      <a:pt x="74" y="5"/>
                    </a:lnTo>
                    <a:lnTo>
                      <a:pt x="74" y="5"/>
                    </a:lnTo>
                    <a:lnTo>
                      <a:pt x="74" y="5"/>
                    </a:lnTo>
                    <a:lnTo>
                      <a:pt x="74" y="5"/>
                    </a:lnTo>
                    <a:lnTo>
                      <a:pt x="74" y="5"/>
                    </a:lnTo>
                    <a:lnTo>
                      <a:pt x="80" y="5"/>
                    </a:lnTo>
                    <a:lnTo>
                      <a:pt x="80" y="5"/>
                    </a:lnTo>
                    <a:lnTo>
                      <a:pt x="80" y="5"/>
                    </a:lnTo>
                    <a:lnTo>
                      <a:pt x="80" y="5"/>
                    </a:lnTo>
                    <a:lnTo>
                      <a:pt x="80" y="5"/>
                    </a:lnTo>
                    <a:lnTo>
                      <a:pt x="85" y="5"/>
                    </a:lnTo>
                    <a:lnTo>
                      <a:pt x="85" y="5"/>
                    </a:lnTo>
                    <a:lnTo>
                      <a:pt x="85" y="5"/>
                    </a:lnTo>
                    <a:lnTo>
                      <a:pt x="85" y="5"/>
                    </a:lnTo>
                    <a:lnTo>
                      <a:pt x="85" y="5"/>
                    </a:lnTo>
                    <a:lnTo>
                      <a:pt x="91" y="5"/>
                    </a:lnTo>
                    <a:lnTo>
                      <a:pt x="91" y="5"/>
                    </a:lnTo>
                    <a:lnTo>
                      <a:pt x="91" y="5"/>
                    </a:lnTo>
                    <a:lnTo>
                      <a:pt x="91" y="5"/>
                    </a:lnTo>
                    <a:lnTo>
                      <a:pt x="91" y="5"/>
                    </a:lnTo>
                    <a:lnTo>
                      <a:pt x="97" y="5"/>
                    </a:lnTo>
                    <a:lnTo>
                      <a:pt x="97" y="5"/>
                    </a:lnTo>
                    <a:lnTo>
                      <a:pt x="97" y="5"/>
                    </a:lnTo>
                    <a:lnTo>
                      <a:pt x="97" y="5"/>
                    </a:lnTo>
                    <a:lnTo>
                      <a:pt x="97" y="5"/>
                    </a:lnTo>
                    <a:lnTo>
                      <a:pt x="102" y="5"/>
                    </a:lnTo>
                    <a:lnTo>
                      <a:pt x="102" y="5"/>
                    </a:lnTo>
                    <a:lnTo>
                      <a:pt x="102" y="5"/>
                    </a:lnTo>
                    <a:lnTo>
                      <a:pt x="102" y="0"/>
                    </a:lnTo>
                    <a:lnTo>
                      <a:pt x="108" y="0"/>
                    </a:lnTo>
                    <a:lnTo>
                      <a:pt x="108" y="0"/>
                    </a:lnTo>
                    <a:lnTo>
                      <a:pt x="108" y="0"/>
                    </a:lnTo>
                    <a:lnTo>
                      <a:pt x="108" y="0"/>
                    </a:lnTo>
                    <a:lnTo>
                      <a:pt x="108" y="0"/>
                    </a:lnTo>
                    <a:lnTo>
                      <a:pt x="114" y="0"/>
                    </a:lnTo>
                    <a:lnTo>
                      <a:pt x="114" y="0"/>
                    </a:lnTo>
                    <a:lnTo>
                      <a:pt x="114" y="0"/>
                    </a:lnTo>
                    <a:lnTo>
                      <a:pt x="114" y="0"/>
                    </a:lnTo>
                    <a:lnTo>
                      <a:pt x="114" y="0"/>
                    </a:lnTo>
                    <a:lnTo>
                      <a:pt x="119" y="0"/>
                    </a:lnTo>
                    <a:lnTo>
                      <a:pt x="119" y="0"/>
                    </a:lnTo>
                    <a:lnTo>
                      <a:pt x="119" y="0"/>
                    </a:lnTo>
                    <a:lnTo>
                      <a:pt x="119" y="0"/>
                    </a:lnTo>
                  </a:path>
                </a:pathLst>
              </a:custGeom>
              <a:noFill/>
              <a:ln w="36513">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3145" name="Freeform 9"/>
              <p:cNvSpPr>
                <a:spLocks/>
              </p:cNvSpPr>
              <p:nvPr/>
            </p:nvSpPr>
            <p:spPr bwMode="auto">
              <a:xfrm>
                <a:off x="3823" y="2466"/>
                <a:ext cx="46" cy="5"/>
              </a:xfrm>
              <a:custGeom>
                <a:avLst/>
                <a:gdLst>
                  <a:gd name="T0" fmla="*/ 0 w 46"/>
                  <a:gd name="T1" fmla="*/ 0 h 5"/>
                  <a:gd name="T2" fmla="*/ 6 w 46"/>
                  <a:gd name="T3" fmla="*/ 0 h 5"/>
                  <a:gd name="T4" fmla="*/ 6 w 46"/>
                  <a:gd name="T5" fmla="*/ 0 h 5"/>
                  <a:gd name="T6" fmla="*/ 6 w 46"/>
                  <a:gd name="T7" fmla="*/ 0 h 5"/>
                  <a:gd name="T8" fmla="*/ 6 w 46"/>
                  <a:gd name="T9" fmla="*/ 0 h 5"/>
                  <a:gd name="T10" fmla="*/ 6 w 46"/>
                  <a:gd name="T11" fmla="*/ 0 h 5"/>
                  <a:gd name="T12" fmla="*/ 12 w 46"/>
                  <a:gd name="T13" fmla="*/ 0 h 5"/>
                  <a:gd name="T14" fmla="*/ 12 w 46"/>
                  <a:gd name="T15" fmla="*/ 0 h 5"/>
                  <a:gd name="T16" fmla="*/ 12 w 46"/>
                  <a:gd name="T17" fmla="*/ 0 h 5"/>
                  <a:gd name="T18" fmla="*/ 12 w 46"/>
                  <a:gd name="T19" fmla="*/ 0 h 5"/>
                  <a:gd name="T20" fmla="*/ 12 w 46"/>
                  <a:gd name="T21" fmla="*/ 0 h 5"/>
                  <a:gd name="T22" fmla="*/ 17 w 46"/>
                  <a:gd name="T23" fmla="*/ 0 h 5"/>
                  <a:gd name="T24" fmla="*/ 17 w 46"/>
                  <a:gd name="T25" fmla="*/ 0 h 5"/>
                  <a:gd name="T26" fmla="*/ 17 w 46"/>
                  <a:gd name="T27" fmla="*/ 0 h 5"/>
                  <a:gd name="T28" fmla="*/ 17 w 46"/>
                  <a:gd name="T29" fmla="*/ 5 h 5"/>
                  <a:gd name="T30" fmla="*/ 17 w 46"/>
                  <a:gd name="T31" fmla="*/ 5 h 5"/>
                  <a:gd name="T32" fmla="*/ 23 w 46"/>
                  <a:gd name="T33" fmla="*/ 5 h 5"/>
                  <a:gd name="T34" fmla="*/ 23 w 46"/>
                  <a:gd name="T35" fmla="*/ 5 h 5"/>
                  <a:gd name="T36" fmla="*/ 23 w 46"/>
                  <a:gd name="T37" fmla="*/ 5 h 5"/>
                  <a:gd name="T38" fmla="*/ 23 w 46"/>
                  <a:gd name="T39" fmla="*/ 5 h 5"/>
                  <a:gd name="T40" fmla="*/ 23 w 46"/>
                  <a:gd name="T41" fmla="*/ 5 h 5"/>
                  <a:gd name="T42" fmla="*/ 29 w 46"/>
                  <a:gd name="T43" fmla="*/ 5 h 5"/>
                  <a:gd name="T44" fmla="*/ 29 w 46"/>
                  <a:gd name="T45" fmla="*/ 5 h 5"/>
                  <a:gd name="T46" fmla="*/ 29 w 46"/>
                  <a:gd name="T47" fmla="*/ 5 h 5"/>
                  <a:gd name="T48" fmla="*/ 29 w 46"/>
                  <a:gd name="T49" fmla="*/ 5 h 5"/>
                  <a:gd name="T50" fmla="*/ 29 w 46"/>
                  <a:gd name="T51" fmla="*/ 5 h 5"/>
                  <a:gd name="T52" fmla="*/ 34 w 46"/>
                  <a:gd name="T53" fmla="*/ 5 h 5"/>
                  <a:gd name="T54" fmla="*/ 34 w 46"/>
                  <a:gd name="T55" fmla="*/ 5 h 5"/>
                  <a:gd name="T56" fmla="*/ 34 w 46"/>
                  <a:gd name="T57" fmla="*/ 5 h 5"/>
                  <a:gd name="T58" fmla="*/ 34 w 46"/>
                  <a:gd name="T59" fmla="*/ 5 h 5"/>
                  <a:gd name="T60" fmla="*/ 34 w 46"/>
                  <a:gd name="T61" fmla="*/ 5 h 5"/>
                  <a:gd name="T62" fmla="*/ 40 w 46"/>
                  <a:gd name="T63" fmla="*/ 5 h 5"/>
                  <a:gd name="T64" fmla="*/ 40 w 46"/>
                  <a:gd name="T65" fmla="*/ 5 h 5"/>
                  <a:gd name="T66" fmla="*/ 40 w 46"/>
                  <a:gd name="T67" fmla="*/ 5 h 5"/>
                  <a:gd name="T68" fmla="*/ 40 w 46"/>
                  <a:gd name="T69" fmla="*/ 5 h 5"/>
                  <a:gd name="T70" fmla="*/ 40 w 46"/>
                  <a:gd name="T71" fmla="*/ 5 h 5"/>
                  <a:gd name="T72" fmla="*/ 46 w 46"/>
                  <a:gd name="T73" fmla="*/ 5 h 5"/>
                  <a:gd name="T74" fmla="*/ 46 w 46"/>
                  <a:gd name="T75" fmla="*/ 5 h 5"/>
                  <a:gd name="T76" fmla="*/ 46 w 46"/>
                  <a:gd name="T77" fmla="*/ 5 h 5"/>
                  <a:gd name="T78" fmla="*/ 46 w 46"/>
                  <a:gd name="T79" fmla="*/ 5 h 5"/>
                  <a:gd name="T80" fmla="*/ 46 w 46"/>
                  <a:gd name="T8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5">
                    <a:moveTo>
                      <a:pt x="0" y="0"/>
                    </a:moveTo>
                    <a:lnTo>
                      <a:pt x="6" y="0"/>
                    </a:lnTo>
                    <a:lnTo>
                      <a:pt x="6" y="0"/>
                    </a:lnTo>
                    <a:lnTo>
                      <a:pt x="6" y="0"/>
                    </a:lnTo>
                    <a:lnTo>
                      <a:pt x="6" y="0"/>
                    </a:lnTo>
                    <a:lnTo>
                      <a:pt x="6" y="0"/>
                    </a:lnTo>
                    <a:lnTo>
                      <a:pt x="12" y="0"/>
                    </a:lnTo>
                    <a:lnTo>
                      <a:pt x="12" y="0"/>
                    </a:lnTo>
                    <a:lnTo>
                      <a:pt x="12" y="0"/>
                    </a:lnTo>
                    <a:lnTo>
                      <a:pt x="12" y="0"/>
                    </a:lnTo>
                    <a:lnTo>
                      <a:pt x="12" y="0"/>
                    </a:lnTo>
                    <a:lnTo>
                      <a:pt x="17" y="0"/>
                    </a:lnTo>
                    <a:lnTo>
                      <a:pt x="17" y="0"/>
                    </a:lnTo>
                    <a:lnTo>
                      <a:pt x="17" y="0"/>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5"/>
                    </a:lnTo>
                    <a:lnTo>
                      <a:pt x="34" y="5"/>
                    </a:lnTo>
                    <a:lnTo>
                      <a:pt x="40" y="5"/>
                    </a:lnTo>
                    <a:lnTo>
                      <a:pt x="40" y="5"/>
                    </a:lnTo>
                    <a:lnTo>
                      <a:pt x="40" y="5"/>
                    </a:lnTo>
                    <a:lnTo>
                      <a:pt x="40" y="5"/>
                    </a:lnTo>
                    <a:lnTo>
                      <a:pt x="40" y="5"/>
                    </a:lnTo>
                    <a:lnTo>
                      <a:pt x="46" y="5"/>
                    </a:lnTo>
                    <a:lnTo>
                      <a:pt x="46" y="5"/>
                    </a:lnTo>
                    <a:lnTo>
                      <a:pt x="46" y="5"/>
                    </a:lnTo>
                    <a:lnTo>
                      <a:pt x="46" y="5"/>
                    </a:lnTo>
                    <a:lnTo>
                      <a:pt x="46" y="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3146" name="Line 10"/>
              <p:cNvSpPr>
                <a:spLocks noChangeShapeType="1"/>
              </p:cNvSpPr>
              <p:nvPr/>
            </p:nvSpPr>
            <p:spPr bwMode="auto">
              <a:xfrm>
                <a:off x="3880" y="2477"/>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3147" name="Freeform 11"/>
              <p:cNvSpPr>
                <a:spLocks/>
              </p:cNvSpPr>
              <p:nvPr/>
            </p:nvSpPr>
            <p:spPr bwMode="auto">
              <a:xfrm>
                <a:off x="3880" y="2477"/>
                <a:ext cx="23" cy="6"/>
              </a:xfrm>
              <a:custGeom>
                <a:avLst/>
                <a:gdLst>
                  <a:gd name="T0" fmla="*/ 0 w 23"/>
                  <a:gd name="T1" fmla="*/ 0 h 6"/>
                  <a:gd name="T2" fmla="*/ 0 w 23"/>
                  <a:gd name="T3" fmla="*/ 0 h 6"/>
                  <a:gd name="T4" fmla="*/ 6 w 23"/>
                  <a:gd name="T5" fmla="*/ 0 h 6"/>
                  <a:gd name="T6" fmla="*/ 6 w 23"/>
                  <a:gd name="T7" fmla="*/ 0 h 6"/>
                  <a:gd name="T8" fmla="*/ 6 w 23"/>
                  <a:gd name="T9" fmla="*/ 0 h 6"/>
                  <a:gd name="T10" fmla="*/ 6 w 23"/>
                  <a:gd name="T11" fmla="*/ 0 h 6"/>
                  <a:gd name="T12" fmla="*/ 6 w 23"/>
                  <a:gd name="T13" fmla="*/ 0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6 h 6"/>
                  <a:gd name="T30" fmla="*/ 17 w 23"/>
                  <a:gd name="T31" fmla="*/ 6 h 6"/>
                  <a:gd name="T32" fmla="*/ 17 w 23"/>
                  <a:gd name="T33" fmla="*/ 6 h 6"/>
                  <a:gd name="T34" fmla="*/ 23 w 23"/>
                  <a:gd name="T35" fmla="*/ 6 h 6"/>
                  <a:gd name="T36" fmla="*/ 23 w 23"/>
                  <a:gd name="T37" fmla="*/ 6 h 6"/>
                  <a:gd name="T38" fmla="*/ 23 w 23"/>
                  <a:gd name="T3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6">
                    <a:moveTo>
                      <a:pt x="0" y="0"/>
                    </a:moveTo>
                    <a:lnTo>
                      <a:pt x="0" y="0"/>
                    </a:lnTo>
                    <a:lnTo>
                      <a:pt x="6" y="0"/>
                    </a:lnTo>
                    <a:lnTo>
                      <a:pt x="6" y="0"/>
                    </a:lnTo>
                    <a:lnTo>
                      <a:pt x="6" y="0"/>
                    </a:lnTo>
                    <a:lnTo>
                      <a:pt x="6" y="0"/>
                    </a:lnTo>
                    <a:lnTo>
                      <a:pt x="6" y="0"/>
                    </a:lnTo>
                    <a:lnTo>
                      <a:pt x="11" y="0"/>
                    </a:lnTo>
                    <a:lnTo>
                      <a:pt x="11" y="0"/>
                    </a:lnTo>
                    <a:lnTo>
                      <a:pt x="11" y="0"/>
                    </a:lnTo>
                    <a:lnTo>
                      <a:pt x="11" y="0"/>
                    </a:lnTo>
                    <a:lnTo>
                      <a:pt x="11" y="0"/>
                    </a:lnTo>
                    <a:lnTo>
                      <a:pt x="17" y="0"/>
                    </a:lnTo>
                    <a:lnTo>
                      <a:pt x="17" y="0"/>
                    </a:lnTo>
                    <a:lnTo>
                      <a:pt x="17" y="6"/>
                    </a:lnTo>
                    <a:lnTo>
                      <a:pt x="17" y="6"/>
                    </a:lnTo>
                    <a:lnTo>
                      <a:pt x="17" y="6"/>
                    </a:lnTo>
                    <a:lnTo>
                      <a:pt x="23" y="6"/>
                    </a:lnTo>
                    <a:lnTo>
                      <a:pt x="23" y="6"/>
                    </a:lnTo>
                    <a:lnTo>
                      <a:pt x="23"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3148" name="Line 12"/>
              <p:cNvSpPr>
                <a:spLocks noChangeShapeType="1"/>
              </p:cNvSpPr>
              <p:nvPr/>
            </p:nvSpPr>
            <p:spPr bwMode="auto">
              <a:xfrm>
                <a:off x="3908" y="248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3149" name="Freeform 13"/>
              <p:cNvSpPr>
                <a:spLocks/>
              </p:cNvSpPr>
              <p:nvPr/>
            </p:nvSpPr>
            <p:spPr bwMode="auto">
              <a:xfrm>
                <a:off x="3908" y="2488"/>
                <a:ext cx="34" cy="29"/>
              </a:xfrm>
              <a:custGeom>
                <a:avLst/>
                <a:gdLst>
                  <a:gd name="T0" fmla="*/ 0 w 34"/>
                  <a:gd name="T1" fmla="*/ 0 h 29"/>
                  <a:gd name="T2" fmla="*/ 6 w 34"/>
                  <a:gd name="T3" fmla="*/ 0 h 29"/>
                  <a:gd name="T4" fmla="*/ 6 w 34"/>
                  <a:gd name="T5" fmla="*/ 0 h 29"/>
                  <a:gd name="T6" fmla="*/ 6 w 34"/>
                  <a:gd name="T7" fmla="*/ 0 h 29"/>
                  <a:gd name="T8" fmla="*/ 6 w 34"/>
                  <a:gd name="T9" fmla="*/ 0 h 29"/>
                  <a:gd name="T10" fmla="*/ 6 w 34"/>
                  <a:gd name="T11" fmla="*/ 0 h 29"/>
                  <a:gd name="T12" fmla="*/ 12 w 34"/>
                  <a:gd name="T13" fmla="*/ 0 h 29"/>
                  <a:gd name="T14" fmla="*/ 12 w 34"/>
                  <a:gd name="T15" fmla="*/ 6 h 29"/>
                  <a:gd name="T16" fmla="*/ 12 w 34"/>
                  <a:gd name="T17" fmla="*/ 6 h 29"/>
                  <a:gd name="T18" fmla="*/ 12 w 34"/>
                  <a:gd name="T19" fmla="*/ 6 h 29"/>
                  <a:gd name="T20" fmla="*/ 12 w 34"/>
                  <a:gd name="T21" fmla="*/ 6 h 29"/>
                  <a:gd name="T22" fmla="*/ 17 w 34"/>
                  <a:gd name="T23" fmla="*/ 6 h 29"/>
                  <a:gd name="T24" fmla="*/ 17 w 34"/>
                  <a:gd name="T25" fmla="*/ 6 h 29"/>
                  <a:gd name="T26" fmla="*/ 17 w 34"/>
                  <a:gd name="T27" fmla="*/ 6 h 29"/>
                  <a:gd name="T28" fmla="*/ 17 w 34"/>
                  <a:gd name="T29" fmla="*/ 12 h 29"/>
                  <a:gd name="T30" fmla="*/ 17 w 34"/>
                  <a:gd name="T31" fmla="*/ 12 h 29"/>
                  <a:gd name="T32" fmla="*/ 23 w 34"/>
                  <a:gd name="T33" fmla="*/ 12 h 29"/>
                  <a:gd name="T34" fmla="*/ 23 w 34"/>
                  <a:gd name="T35" fmla="*/ 12 h 29"/>
                  <a:gd name="T36" fmla="*/ 23 w 34"/>
                  <a:gd name="T37" fmla="*/ 12 h 29"/>
                  <a:gd name="T38" fmla="*/ 23 w 34"/>
                  <a:gd name="T39" fmla="*/ 17 h 29"/>
                  <a:gd name="T40" fmla="*/ 23 w 34"/>
                  <a:gd name="T41" fmla="*/ 17 h 29"/>
                  <a:gd name="T42" fmla="*/ 29 w 34"/>
                  <a:gd name="T43" fmla="*/ 17 h 29"/>
                  <a:gd name="T44" fmla="*/ 29 w 34"/>
                  <a:gd name="T45" fmla="*/ 17 h 29"/>
                  <a:gd name="T46" fmla="*/ 29 w 34"/>
                  <a:gd name="T47" fmla="*/ 17 h 29"/>
                  <a:gd name="T48" fmla="*/ 29 w 34"/>
                  <a:gd name="T49" fmla="*/ 23 h 29"/>
                  <a:gd name="T50" fmla="*/ 29 w 34"/>
                  <a:gd name="T51" fmla="*/ 23 h 29"/>
                  <a:gd name="T52" fmla="*/ 29 w 34"/>
                  <a:gd name="T53" fmla="*/ 23 h 29"/>
                  <a:gd name="T54" fmla="*/ 29 w 34"/>
                  <a:gd name="T55" fmla="*/ 23 h 29"/>
                  <a:gd name="T56" fmla="*/ 34 w 34"/>
                  <a:gd name="T57" fmla="*/ 23 h 29"/>
                  <a:gd name="T58" fmla="*/ 34 w 34"/>
                  <a:gd name="T59" fmla="*/ 29 h 29"/>
                  <a:gd name="T60" fmla="*/ 34 w 34"/>
                  <a:gd name="T61" fmla="*/ 29 h 29"/>
                  <a:gd name="T62" fmla="*/ 34 w 34"/>
                  <a:gd name="T63" fmla="*/ 29 h 29"/>
                  <a:gd name="T64" fmla="*/ 34 w 34"/>
                  <a:gd name="T65" fmla="*/ 29 h 29"/>
                  <a:gd name="T66" fmla="*/ 34 w 34"/>
                  <a:gd name="T6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29">
                    <a:moveTo>
                      <a:pt x="0" y="0"/>
                    </a:moveTo>
                    <a:lnTo>
                      <a:pt x="6" y="0"/>
                    </a:lnTo>
                    <a:lnTo>
                      <a:pt x="6" y="0"/>
                    </a:lnTo>
                    <a:lnTo>
                      <a:pt x="6" y="0"/>
                    </a:lnTo>
                    <a:lnTo>
                      <a:pt x="6" y="0"/>
                    </a:lnTo>
                    <a:lnTo>
                      <a:pt x="6" y="0"/>
                    </a:lnTo>
                    <a:lnTo>
                      <a:pt x="12" y="0"/>
                    </a:lnTo>
                    <a:lnTo>
                      <a:pt x="12" y="6"/>
                    </a:lnTo>
                    <a:lnTo>
                      <a:pt x="12" y="6"/>
                    </a:lnTo>
                    <a:lnTo>
                      <a:pt x="12" y="6"/>
                    </a:lnTo>
                    <a:lnTo>
                      <a:pt x="12" y="6"/>
                    </a:lnTo>
                    <a:lnTo>
                      <a:pt x="17" y="6"/>
                    </a:lnTo>
                    <a:lnTo>
                      <a:pt x="17" y="6"/>
                    </a:lnTo>
                    <a:lnTo>
                      <a:pt x="17" y="6"/>
                    </a:lnTo>
                    <a:lnTo>
                      <a:pt x="17" y="12"/>
                    </a:lnTo>
                    <a:lnTo>
                      <a:pt x="17" y="12"/>
                    </a:lnTo>
                    <a:lnTo>
                      <a:pt x="23" y="12"/>
                    </a:lnTo>
                    <a:lnTo>
                      <a:pt x="23" y="12"/>
                    </a:lnTo>
                    <a:lnTo>
                      <a:pt x="23" y="12"/>
                    </a:lnTo>
                    <a:lnTo>
                      <a:pt x="23" y="17"/>
                    </a:lnTo>
                    <a:lnTo>
                      <a:pt x="23" y="17"/>
                    </a:lnTo>
                    <a:lnTo>
                      <a:pt x="29" y="17"/>
                    </a:lnTo>
                    <a:lnTo>
                      <a:pt x="29" y="17"/>
                    </a:lnTo>
                    <a:lnTo>
                      <a:pt x="29" y="17"/>
                    </a:lnTo>
                    <a:lnTo>
                      <a:pt x="29" y="23"/>
                    </a:lnTo>
                    <a:lnTo>
                      <a:pt x="29" y="23"/>
                    </a:lnTo>
                    <a:lnTo>
                      <a:pt x="29" y="23"/>
                    </a:lnTo>
                    <a:lnTo>
                      <a:pt x="29" y="23"/>
                    </a:lnTo>
                    <a:lnTo>
                      <a:pt x="34" y="23"/>
                    </a:lnTo>
                    <a:lnTo>
                      <a:pt x="34" y="29"/>
                    </a:lnTo>
                    <a:lnTo>
                      <a:pt x="34" y="29"/>
                    </a:lnTo>
                    <a:lnTo>
                      <a:pt x="34" y="29"/>
                    </a:lnTo>
                    <a:lnTo>
                      <a:pt x="34" y="29"/>
                    </a:lnTo>
                    <a:lnTo>
                      <a:pt x="34" y="2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3150" name="Line 14"/>
              <p:cNvSpPr>
                <a:spLocks noChangeShapeType="1"/>
              </p:cNvSpPr>
              <p:nvPr/>
            </p:nvSpPr>
            <p:spPr bwMode="auto">
              <a:xfrm>
                <a:off x="3942" y="252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3151" name="Freeform 15"/>
              <p:cNvSpPr>
                <a:spLocks/>
              </p:cNvSpPr>
              <p:nvPr/>
            </p:nvSpPr>
            <p:spPr bwMode="auto">
              <a:xfrm>
                <a:off x="3937" y="2528"/>
                <a:ext cx="5" cy="23"/>
              </a:xfrm>
              <a:custGeom>
                <a:avLst/>
                <a:gdLst>
                  <a:gd name="T0" fmla="*/ 5 w 5"/>
                  <a:gd name="T1" fmla="*/ 0 h 23"/>
                  <a:gd name="T2" fmla="*/ 5 w 5"/>
                  <a:gd name="T3" fmla="*/ 0 h 23"/>
                  <a:gd name="T4" fmla="*/ 5 w 5"/>
                  <a:gd name="T5" fmla="*/ 0 h 23"/>
                  <a:gd name="T6" fmla="*/ 5 w 5"/>
                  <a:gd name="T7" fmla="*/ 6 h 23"/>
                  <a:gd name="T8" fmla="*/ 5 w 5"/>
                  <a:gd name="T9" fmla="*/ 6 h 23"/>
                  <a:gd name="T10" fmla="*/ 5 w 5"/>
                  <a:gd name="T11" fmla="*/ 6 h 23"/>
                  <a:gd name="T12" fmla="*/ 5 w 5"/>
                  <a:gd name="T13" fmla="*/ 6 h 23"/>
                  <a:gd name="T14" fmla="*/ 5 w 5"/>
                  <a:gd name="T15" fmla="*/ 6 h 23"/>
                  <a:gd name="T16" fmla="*/ 5 w 5"/>
                  <a:gd name="T17" fmla="*/ 11 h 23"/>
                  <a:gd name="T18" fmla="*/ 5 w 5"/>
                  <a:gd name="T19" fmla="*/ 11 h 23"/>
                  <a:gd name="T20" fmla="*/ 5 w 5"/>
                  <a:gd name="T21" fmla="*/ 11 h 23"/>
                  <a:gd name="T22" fmla="*/ 5 w 5"/>
                  <a:gd name="T23" fmla="*/ 11 h 23"/>
                  <a:gd name="T24" fmla="*/ 5 w 5"/>
                  <a:gd name="T25" fmla="*/ 11 h 23"/>
                  <a:gd name="T26" fmla="*/ 5 w 5"/>
                  <a:gd name="T27" fmla="*/ 17 h 23"/>
                  <a:gd name="T28" fmla="*/ 0 w 5"/>
                  <a:gd name="T29" fmla="*/ 17 h 23"/>
                  <a:gd name="T30" fmla="*/ 0 w 5"/>
                  <a:gd name="T31" fmla="*/ 17 h 23"/>
                  <a:gd name="T32" fmla="*/ 0 w 5"/>
                  <a:gd name="T33" fmla="*/ 17 h 23"/>
                  <a:gd name="T34" fmla="*/ 0 w 5"/>
                  <a:gd name="T35" fmla="*/ 17 h 23"/>
                  <a:gd name="T36" fmla="*/ 0 w 5"/>
                  <a:gd name="T3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23">
                    <a:moveTo>
                      <a:pt x="5" y="0"/>
                    </a:moveTo>
                    <a:lnTo>
                      <a:pt x="5" y="0"/>
                    </a:lnTo>
                    <a:lnTo>
                      <a:pt x="5" y="0"/>
                    </a:lnTo>
                    <a:lnTo>
                      <a:pt x="5" y="6"/>
                    </a:lnTo>
                    <a:lnTo>
                      <a:pt x="5" y="6"/>
                    </a:lnTo>
                    <a:lnTo>
                      <a:pt x="5" y="6"/>
                    </a:lnTo>
                    <a:lnTo>
                      <a:pt x="5" y="6"/>
                    </a:lnTo>
                    <a:lnTo>
                      <a:pt x="5" y="6"/>
                    </a:lnTo>
                    <a:lnTo>
                      <a:pt x="5" y="11"/>
                    </a:lnTo>
                    <a:lnTo>
                      <a:pt x="5" y="11"/>
                    </a:lnTo>
                    <a:lnTo>
                      <a:pt x="5" y="11"/>
                    </a:lnTo>
                    <a:lnTo>
                      <a:pt x="5" y="11"/>
                    </a:lnTo>
                    <a:lnTo>
                      <a:pt x="5" y="11"/>
                    </a:lnTo>
                    <a:lnTo>
                      <a:pt x="5" y="17"/>
                    </a:lnTo>
                    <a:lnTo>
                      <a:pt x="0" y="17"/>
                    </a:lnTo>
                    <a:lnTo>
                      <a:pt x="0" y="17"/>
                    </a:lnTo>
                    <a:lnTo>
                      <a:pt x="0" y="17"/>
                    </a:lnTo>
                    <a:lnTo>
                      <a:pt x="0" y="17"/>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3152" name="Line 16"/>
              <p:cNvSpPr>
                <a:spLocks noChangeShapeType="1"/>
              </p:cNvSpPr>
              <p:nvPr/>
            </p:nvSpPr>
            <p:spPr bwMode="auto">
              <a:xfrm>
                <a:off x="3931" y="2556"/>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3153" name="Freeform 17"/>
              <p:cNvSpPr>
                <a:spLocks/>
              </p:cNvSpPr>
              <p:nvPr/>
            </p:nvSpPr>
            <p:spPr bwMode="auto">
              <a:xfrm>
                <a:off x="3891" y="2556"/>
                <a:ext cx="40" cy="23"/>
              </a:xfrm>
              <a:custGeom>
                <a:avLst/>
                <a:gdLst>
                  <a:gd name="T0" fmla="*/ 40 w 40"/>
                  <a:gd name="T1" fmla="*/ 0 h 23"/>
                  <a:gd name="T2" fmla="*/ 34 w 40"/>
                  <a:gd name="T3" fmla="*/ 0 h 23"/>
                  <a:gd name="T4" fmla="*/ 34 w 40"/>
                  <a:gd name="T5" fmla="*/ 0 h 23"/>
                  <a:gd name="T6" fmla="*/ 34 w 40"/>
                  <a:gd name="T7" fmla="*/ 6 h 23"/>
                  <a:gd name="T8" fmla="*/ 34 w 40"/>
                  <a:gd name="T9" fmla="*/ 6 h 23"/>
                  <a:gd name="T10" fmla="*/ 34 w 40"/>
                  <a:gd name="T11" fmla="*/ 6 h 23"/>
                  <a:gd name="T12" fmla="*/ 29 w 40"/>
                  <a:gd name="T13" fmla="*/ 6 h 23"/>
                  <a:gd name="T14" fmla="*/ 29 w 40"/>
                  <a:gd name="T15" fmla="*/ 6 h 23"/>
                  <a:gd name="T16" fmla="*/ 29 w 40"/>
                  <a:gd name="T17" fmla="*/ 6 h 23"/>
                  <a:gd name="T18" fmla="*/ 29 w 40"/>
                  <a:gd name="T19" fmla="*/ 12 h 23"/>
                  <a:gd name="T20" fmla="*/ 29 w 40"/>
                  <a:gd name="T21" fmla="*/ 12 h 23"/>
                  <a:gd name="T22" fmla="*/ 23 w 40"/>
                  <a:gd name="T23" fmla="*/ 12 h 23"/>
                  <a:gd name="T24" fmla="*/ 23 w 40"/>
                  <a:gd name="T25" fmla="*/ 12 h 23"/>
                  <a:gd name="T26" fmla="*/ 23 w 40"/>
                  <a:gd name="T27" fmla="*/ 12 h 23"/>
                  <a:gd name="T28" fmla="*/ 23 w 40"/>
                  <a:gd name="T29" fmla="*/ 12 h 23"/>
                  <a:gd name="T30" fmla="*/ 23 w 40"/>
                  <a:gd name="T31" fmla="*/ 12 h 23"/>
                  <a:gd name="T32" fmla="*/ 17 w 40"/>
                  <a:gd name="T33" fmla="*/ 12 h 23"/>
                  <a:gd name="T34" fmla="*/ 17 w 40"/>
                  <a:gd name="T35" fmla="*/ 17 h 23"/>
                  <a:gd name="T36" fmla="*/ 17 w 40"/>
                  <a:gd name="T37" fmla="*/ 17 h 23"/>
                  <a:gd name="T38" fmla="*/ 17 w 40"/>
                  <a:gd name="T39" fmla="*/ 17 h 23"/>
                  <a:gd name="T40" fmla="*/ 17 w 40"/>
                  <a:gd name="T41" fmla="*/ 17 h 23"/>
                  <a:gd name="T42" fmla="*/ 12 w 40"/>
                  <a:gd name="T43" fmla="*/ 17 h 23"/>
                  <a:gd name="T44" fmla="*/ 12 w 40"/>
                  <a:gd name="T45" fmla="*/ 17 h 23"/>
                  <a:gd name="T46" fmla="*/ 12 w 40"/>
                  <a:gd name="T47" fmla="*/ 17 h 23"/>
                  <a:gd name="T48" fmla="*/ 12 w 40"/>
                  <a:gd name="T49" fmla="*/ 17 h 23"/>
                  <a:gd name="T50" fmla="*/ 12 w 40"/>
                  <a:gd name="T51" fmla="*/ 17 h 23"/>
                  <a:gd name="T52" fmla="*/ 6 w 40"/>
                  <a:gd name="T53" fmla="*/ 17 h 23"/>
                  <a:gd name="T54" fmla="*/ 6 w 40"/>
                  <a:gd name="T55" fmla="*/ 17 h 23"/>
                  <a:gd name="T56" fmla="*/ 6 w 40"/>
                  <a:gd name="T57" fmla="*/ 17 h 23"/>
                  <a:gd name="T58" fmla="*/ 6 w 40"/>
                  <a:gd name="T59" fmla="*/ 23 h 23"/>
                  <a:gd name="T60" fmla="*/ 6 w 40"/>
                  <a:gd name="T61" fmla="*/ 23 h 23"/>
                  <a:gd name="T62" fmla="*/ 0 w 40"/>
                  <a:gd name="T63" fmla="*/ 23 h 23"/>
                  <a:gd name="T64" fmla="*/ 0 w 40"/>
                  <a:gd name="T65" fmla="*/ 23 h 23"/>
                  <a:gd name="T66" fmla="*/ 0 w 40"/>
                  <a:gd name="T67" fmla="*/ 23 h 23"/>
                  <a:gd name="T68" fmla="*/ 0 w 40"/>
                  <a:gd name="T69" fmla="*/ 23 h 23"/>
                  <a:gd name="T70" fmla="*/ 0 w 40"/>
                  <a:gd name="T7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23">
                    <a:moveTo>
                      <a:pt x="40" y="0"/>
                    </a:moveTo>
                    <a:lnTo>
                      <a:pt x="34" y="0"/>
                    </a:lnTo>
                    <a:lnTo>
                      <a:pt x="34" y="0"/>
                    </a:lnTo>
                    <a:lnTo>
                      <a:pt x="34" y="6"/>
                    </a:lnTo>
                    <a:lnTo>
                      <a:pt x="34" y="6"/>
                    </a:lnTo>
                    <a:lnTo>
                      <a:pt x="34" y="6"/>
                    </a:lnTo>
                    <a:lnTo>
                      <a:pt x="29" y="6"/>
                    </a:lnTo>
                    <a:lnTo>
                      <a:pt x="29" y="6"/>
                    </a:lnTo>
                    <a:lnTo>
                      <a:pt x="29" y="6"/>
                    </a:lnTo>
                    <a:lnTo>
                      <a:pt x="29" y="12"/>
                    </a:lnTo>
                    <a:lnTo>
                      <a:pt x="29" y="12"/>
                    </a:lnTo>
                    <a:lnTo>
                      <a:pt x="23" y="12"/>
                    </a:lnTo>
                    <a:lnTo>
                      <a:pt x="23" y="12"/>
                    </a:lnTo>
                    <a:lnTo>
                      <a:pt x="23" y="12"/>
                    </a:lnTo>
                    <a:lnTo>
                      <a:pt x="23" y="12"/>
                    </a:lnTo>
                    <a:lnTo>
                      <a:pt x="23" y="12"/>
                    </a:lnTo>
                    <a:lnTo>
                      <a:pt x="17" y="12"/>
                    </a:lnTo>
                    <a:lnTo>
                      <a:pt x="17" y="17"/>
                    </a:lnTo>
                    <a:lnTo>
                      <a:pt x="17" y="17"/>
                    </a:lnTo>
                    <a:lnTo>
                      <a:pt x="17" y="17"/>
                    </a:lnTo>
                    <a:lnTo>
                      <a:pt x="17" y="17"/>
                    </a:lnTo>
                    <a:lnTo>
                      <a:pt x="12" y="17"/>
                    </a:lnTo>
                    <a:lnTo>
                      <a:pt x="12" y="17"/>
                    </a:lnTo>
                    <a:lnTo>
                      <a:pt x="12" y="17"/>
                    </a:lnTo>
                    <a:lnTo>
                      <a:pt x="12" y="17"/>
                    </a:lnTo>
                    <a:lnTo>
                      <a:pt x="12" y="17"/>
                    </a:lnTo>
                    <a:lnTo>
                      <a:pt x="6" y="17"/>
                    </a:lnTo>
                    <a:lnTo>
                      <a:pt x="6" y="17"/>
                    </a:lnTo>
                    <a:lnTo>
                      <a:pt x="6" y="17"/>
                    </a:lnTo>
                    <a:lnTo>
                      <a:pt x="6" y="23"/>
                    </a:lnTo>
                    <a:lnTo>
                      <a:pt x="6" y="23"/>
                    </a:lnTo>
                    <a:lnTo>
                      <a:pt x="0" y="23"/>
                    </a:lnTo>
                    <a:lnTo>
                      <a:pt x="0" y="23"/>
                    </a:lnTo>
                    <a:lnTo>
                      <a:pt x="0" y="23"/>
                    </a:lnTo>
                    <a:lnTo>
                      <a:pt x="0" y="23"/>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3154" name="Line 18"/>
              <p:cNvSpPr>
                <a:spLocks noChangeShapeType="1"/>
              </p:cNvSpPr>
              <p:nvPr/>
            </p:nvSpPr>
            <p:spPr bwMode="auto">
              <a:xfrm>
                <a:off x="3880"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3155" name="Freeform 19"/>
              <p:cNvSpPr>
                <a:spLocks/>
              </p:cNvSpPr>
              <p:nvPr/>
            </p:nvSpPr>
            <p:spPr bwMode="auto">
              <a:xfrm>
                <a:off x="3857" y="2579"/>
                <a:ext cx="23" cy="6"/>
              </a:xfrm>
              <a:custGeom>
                <a:avLst/>
                <a:gdLst>
                  <a:gd name="T0" fmla="*/ 23 w 23"/>
                  <a:gd name="T1" fmla="*/ 0 h 6"/>
                  <a:gd name="T2" fmla="*/ 23 w 23"/>
                  <a:gd name="T3" fmla="*/ 0 h 6"/>
                  <a:gd name="T4" fmla="*/ 23 w 23"/>
                  <a:gd name="T5" fmla="*/ 0 h 6"/>
                  <a:gd name="T6" fmla="*/ 17 w 23"/>
                  <a:gd name="T7" fmla="*/ 6 h 6"/>
                  <a:gd name="T8" fmla="*/ 17 w 23"/>
                  <a:gd name="T9" fmla="*/ 6 h 6"/>
                  <a:gd name="T10" fmla="*/ 17 w 23"/>
                  <a:gd name="T11" fmla="*/ 6 h 6"/>
                  <a:gd name="T12" fmla="*/ 17 w 23"/>
                  <a:gd name="T13" fmla="*/ 6 h 6"/>
                  <a:gd name="T14" fmla="*/ 17 w 23"/>
                  <a:gd name="T15" fmla="*/ 6 h 6"/>
                  <a:gd name="T16" fmla="*/ 12 w 23"/>
                  <a:gd name="T17" fmla="*/ 6 h 6"/>
                  <a:gd name="T18" fmla="*/ 12 w 23"/>
                  <a:gd name="T19" fmla="*/ 6 h 6"/>
                  <a:gd name="T20" fmla="*/ 12 w 23"/>
                  <a:gd name="T21" fmla="*/ 6 h 6"/>
                  <a:gd name="T22" fmla="*/ 12 w 23"/>
                  <a:gd name="T23" fmla="*/ 6 h 6"/>
                  <a:gd name="T24" fmla="*/ 12 w 23"/>
                  <a:gd name="T25" fmla="*/ 6 h 6"/>
                  <a:gd name="T26" fmla="*/ 6 w 23"/>
                  <a:gd name="T27" fmla="*/ 6 h 6"/>
                  <a:gd name="T28" fmla="*/ 6 w 23"/>
                  <a:gd name="T29" fmla="*/ 6 h 6"/>
                  <a:gd name="T30" fmla="*/ 6 w 23"/>
                  <a:gd name="T31" fmla="*/ 6 h 6"/>
                  <a:gd name="T32" fmla="*/ 6 w 23"/>
                  <a:gd name="T33" fmla="*/ 6 h 6"/>
                  <a:gd name="T34" fmla="*/ 6 w 23"/>
                  <a:gd name="T35" fmla="*/ 6 h 6"/>
                  <a:gd name="T36" fmla="*/ 0 w 23"/>
                  <a:gd name="T37" fmla="*/ 6 h 6"/>
                  <a:gd name="T38" fmla="*/ 0 w 23"/>
                  <a:gd name="T39" fmla="*/ 6 h 6"/>
                  <a:gd name="T40" fmla="*/ 0 w 23"/>
                  <a:gd name="T4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0"/>
                    </a:moveTo>
                    <a:lnTo>
                      <a:pt x="23" y="0"/>
                    </a:lnTo>
                    <a:lnTo>
                      <a:pt x="23" y="0"/>
                    </a:ln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3156" name="Line 20"/>
              <p:cNvSpPr>
                <a:spLocks noChangeShapeType="1"/>
              </p:cNvSpPr>
              <p:nvPr/>
            </p:nvSpPr>
            <p:spPr bwMode="auto">
              <a:xfrm flipH="1">
                <a:off x="3846" y="2585"/>
                <a:ext cx="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3157" name="Freeform 21"/>
              <p:cNvSpPr>
                <a:spLocks/>
              </p:cNvSpPr>
              <p:nvPr/>
            </p:nvSpPr>
            <p:spPr bwMode="auto">
              <a:xfrm>
                <a:off x="3801" y="2585"/>
                <a:ext cx="45" cy="5"/>
              </a:xfrm>
              <a:custGeom>
                <a:avLst/>
                <a:gdLst>
                  <a:gd name="T0" fmla="*/ 45 w 45"/>
                  <a:gd name="T1" fmla="*/ 0 h 5"/>
                  <a:gd name="T2" fmla="*/ 45 w 45"/>
                  <a:gd name="T3" fmla="*/ 0 h 5"/>
                  <a:gd name="T4" fmla="*/ 45 w 45"/>
                  <a:gd name="T5" fmla="*/ 0 h 5"/>
                  <a:gd name="T6" fmla="*/ 45 w 45"/>
                  <a:gd name="T7" fmla="*/ 0 h 5"/>
                  <a:gd name="T8" fmla="*/ 45 w 45"/>
                  <a:gd name="T9" fmla="*/ 0 h 5"/>
                  <a:gd name="T10" fmla="*/ 39 w 45"/>
                  <a:gd name="T11" fmla="*/ 0 h 5"/>
                  <a:gd name="T12" fmla="*/ 39 w 45"/>
                  <a:gd name="T13" fmla="*/ 0 h 5"/>
                  <a:gd name="T14" fmla="*/ 39 w 45"/>
                  <a:gd name="T15" fmla="*/ 5 h 5"/>
                  <a:gd name="T16" fmla="*/ 39 w 45"/>
                  <a:gd name="T17" fmla="*/ 5 h 5"/>
                  <a:gd name="T18" fmla="*/ 39 w 45"/>
                  <a:gd name="T19" fmla="*/ 5 h 5"/>
                  <a:gd name="T20" fmla="*/ 34 w 45"/>
                  <a:gd name="T21" fmla="*/ 5 h 5"/>
                  <a:gd name="T22" fmla="*/ 34 w 45"/>
                  <a:gd name="T23" fmla="*/ 5 h 5"/>
                  <a:gd name="T24" fmla="*/ 34 w 45"/>
                  <a:gd name="T25" fmla="*/ 5 h 5"/>
                  <a:gd name="T26" fmla="*/ 34 w 45"/>
                  <a:gd name="T27" fmla="*/ 5 h 5"/>
                  <a:gd name="T28" fmla="*/ 34 w 45"/>
                  <a:gd name="T29" fmla="*/ 5 h 5"/>
                  <a:gd name="T30" fmla="*/ 28 w 45"/>
                  <a:gd name="T31" fmla="*/ 5 h 5"/>
                  <a:gd name="T32" fmla="*/ 28 w 45"/>
                  <a:gd name="T33" fmla="*/ 5 h 5"/>
                  <a:gd name="T34" fmla="*/ 28 w 45"/>
                  <a:gd name="T35" fmla="*/ 5 h 5"/>
                  <a:gd name="T36" fmla="*/ 28 w 45"/>
                  <a:gd name="T37" fmla="*/ 5 h 5"/>
                  <a:gd name="T38" fmla="*/ 28 w 45"/>
                  <a:gd name="T39" fmla="*/ 5 h 5"/>
                  <a:gd name="T40" fmla="*/ 22 w 45"/>
                  <a:gd name="T41" fmla="*/ 5 h 5"/>
                  <a:gd name="T42" fmla="*/ 22 w 45"/>
                  <a:gd name="T43" fmla="*/ 5 h 5"/>
                  <a:gd name="T44" fmla="*/ 22 w 45"/>
                  <a:gd name="T45" fmla="*/ 5 h 5"/>
                  <a:gd name="T46" fmla="*/ 22 w 45"/>
                  <a:gd name="T47" fmla="*/ 5 h 5"/>
                  <a:gd name="T48" fmla="*/ 22 w 45"/>
                  <a:gd name="T49" fmla="*/ 5 h 5"/>
                  <a:gd name="T50" fmla="*/ 17 w 45"/>
                  <a:gd name="T51" fmla="*/ 5 h 5"/>
                  <a:gd name="T52" fmla="*/ 17 w 45"/>
                  <a:gd name="T53" fmla="*/ 5 h 5"/>
                  <a:gd name="T54" fmla="*/ 17 w 45"/>
                  <a:gd name="T55" fmla="*/ 5 h 5"/>
                  <a:gd name="T56" fmla="*/ 17 w 45"/>
                  <a:gd name="T57" fmla="*/ 5 h 5"/>
                  <a:gd name="T58" fmla="*/ 17 w 45"/>
                  <a:gd name="T59" fmla="*/ 5 h 5"/>
                  <a:gd name="T60" fmla="*/ 11 w 45"/>
                  <a:gd name="T61" fmla="*/ 5 h 5"/>
                  <a:gd name="T62" fmla="*/ 11 w 45"/>
                  <a:gd name="T63" fmla="*/ 5 h 5"/>
                  <a:gd name="T64" fmla="*/ 11 w 45"/>
                  <a:gd name="T65" fmla="*/ 5 h 5"/>
                  <a:gd name="T66" fmla="*/ 11 w 45"/>
                  <a:gd name="T67" fmla="*/ 5 h 5"/>
                  <a:gd name="T68" fmla="*/ 11 w 45"/>
                  <a:gd name="T69" fmla="*/ 5 h 5"/>
                  <a:gd name="T70" fmla="*/ 5 w 45"/>
                  <a:gd name="T71" fmla="*/ 5 h 5"/>
                  <a:gd name="T72" fmla="*/ 5 w 45"/>
                  <a:gd name="T73" fmla="*/ 0 h 5"/>
                  <a:gd name="T74" fmla="*/ 5 w 45"/>
                  <a:gd name="T75" fmla="*/ 0 h 5"/>
                  <a:gd name="T76" fmla="*/ 5 w 45"/>
                  <a:gd name="T77" fmla="*/ 0 h 5"/>
                  <a:gd name="T78" fmla="*/ 0 w 45"/>
                  <a:gd name="T79" fmla="*/ 0 h 5"/>
                  <a:gd name="T80" fmla="*/ 0 w 45"/>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 h="5">
                    <a:moveTo>
                      <a:pt x="45" y="0"/>
                    </a:moveTo>
                    <a:lnTo>
                      <a:pt x="45" y="0"/>
                    </a:lnTo>
                    <a:lnTo>
                      <a:pt x="45" y="0"/>
                    </a:lnTo>
                    <a:lnTo>
                      <a:pt x="45" y="0"/>
                    </a:lnTo>
                    <a:lnTo>
                      <a:pt x="45" y="0"/>
                    </a:lnTo>
                    <a:lnTo>
                      <a:pt x="39" y="0"/>
                    </a:lnTo>
                    <a:lnTo>
                      <a:pt x="39" y="0"/>
                    </a:lnTo>
                    <a:lnTo>
                      <a:pt x="39" y="5"/>
                    </a:lnTo>
                    <a:lnTo>
                      <a:pt x="39" y="5"/>
                    </a:lnTo>
                    <a:lnTo>
                      <a:pt x="39" y="5"/>
                    </a:lnTo>
                    <a:lnTo>
                      <a:pt x="34" y="5"/>
                    </a:lnTo>
                    <a:lnTo>
                      <a:pt x="34" y="5"/>
                    </a:lnTo>
                    <a:lnTo>
                      <a:pt x="34" y="5"/>
                    </a:lnTo>
                    <a:lnTo>
                      <a:pt x="34" y="5"/>
                    </a:lnTo>
                    <a:lnTo>
                      <a:pt x="34" y="5"/>
                    </a:lnTo>
                    <a:lnTo>
                      <a:pt x="28" y="5"/>
                    </a:lnTo>
                    <a:lnTo>
                      <a:pt x="28" y="5"/>
                    </a:lnTo>
                    <a:lnTo>
                      <a:pt x="28" y="5"/>
                    </a:lnTo>
                    <a:lnTo>
                      <a:pt x="28" y="5"/>
                    </a:lnTo>
                    <a:lnTo>
                      <a:pt x="28" y="5"/>
                    </a:lnTo>
                    <a:lnTo>
                      <a:pt x="22" y="5"/>
                    </a:lnTo>
                    <a:lnTo>
                      <a:pt x="22" y="5"/>
                    </a:lnTo>
                    <a:lnTo>
                      <a:pt x="22" y="5"/>
                    </a:lnTo>
                    <a:lnTo>
                      <a:pt x="22" y="5"/>
                    </a:lnTo>
                    <a:lnTo>
                      <a:pt x="22" y="5"/>
                    </a:lnTo>
                    <a:lnTo>
                      <a:pt x="17" y="5"/>
                    </a:lnTo>
                    <a:lnTo>
                      <a:pt x="17" y="5"/>
                    </a:lnTo>
                    <a:lnTo>
                      <a:pt x="17" y="5"/>
                    </a:lnTo>
                    <a:lnTo>
                      <a:pt x="17" y="5"/>
                    </a:lnTo>
                    <a:lnTo>
                      <a:pt x="17" y="5"/>
                    </a:lnTo>
                    <a:lnTo>
                      <a:pt x="11" y="5"/>
                    </a:lnTo>
                    <a:lnTo>
                      <a:pt x="11" y="5"/>
                    </a:lnTo>
                    <a:lnTo>
                      <a:pt x="11" y="5"/>
                    </a:lnTo>
                    <a:lnTo>
                      <a:pt x="11" y="5"/>
                    </a:lnTo>
                    <a:lnTo>
                      <a:pt x="11" y="5"/>
                    </a:lnTo>
                    <a:lnTo>
                      <a:pt x="5" y="5"/>
                    </a:lnTo>
                    <a:lnTo>
                      <a:pt x="5" y="0"/>
                    </a:lnTo>
                    <a:lnTo>
                      <a:pt x="5" y="0"/>
                    </a:lnTo>
                    <a:lnTo>
                      <a:pt x="5" y="0"/>
                    </a:lnTo>
                    <a:lnTo>
                      <a:pt x="0"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3158" name="Line 22"/>
              <p:cNvSpPr>
                <a:spLocks noChangeShapeType="1"/>
              </p:cNvSpPr>
              <p:nvPr/>
            </p:nvSpPr>
            <p:spPr bwMode="auto">
              <a:xfrm>
                <a:off x="3795" y="258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3159" name="Freeform 23"/>
              <p:cNvSpPr>
                <a:spLocks/>
              </p:cNvSpPr>
              <p:nvPr/>
            </p:nvSpPr>
            <p:spPr bwMode="auto">
              <a:xfrm>
                <a:off x="3772" y="2579"/>
                <a:ext cx="23" cy="6"/>
              </a:xfrm>
              <a:custGeom>
                <a:avLst/>
                <a:gdLst>
                  <a:gd name="T0" fmla="*/ 23 w 23"/>
                  <a:gd name="T1" fmla="*/ 6 h 6"/>
                  <a:gd name="T2" fmla="*/ 17 w 23"/>
                  <a:gd name="T3" fmla="*/ 6 h 6"/>
                  <a:gd name="T4" fmla="*/ 17 w 23"/>
                  <a:gd name="T5" fmla="*/ 6 h 6"/>
                  <a:gd name="T6" fmla="*/ 17 w 23"/>
                  <a:gd name="T7" fmla="*/ 6 h 6"/>
                  <a:gd name="T8" fmla="*/ 17 w 23"/>
                  <a:gd name="T9" fmla="*/ 6 h 6"/>
                  <a:gd name="T10" fmla="*/ 17 w 23"/>
                  <a:gd name="T11" fmla="*/ 6 h 6"/>
                  <a:gd name="T12" fmla="*/ 12 w 23"/>
                  <a:gd name="T13" fmla="*/ 6 h 6"/>
                  <a:gd name="T14" fmla="*/ 12 w 23"/>
                  <a:gd name="T15" fmla="*/ 6 h 6"/>
                  <a:gd name="T16" fmla="*/ 12 w 23"/>
                  <a:gd name="T17" fmla="*/ 6 h 6"/>
                  <a:gd name="T18" fmla="*/ 12 w 23"/>
                  <a:gd name="T19" fmla="*/ 6 h 6"/>
                  <a:gd name="T20" fmla="*/ 12 w 23"/>
                  <a:gd name="T21" fmla="*/ 6 h 6"/>
                  <a:gd name="T22" fmla="*/ 6 w 23"/>
                  <a:gd name="T23" fmla="*/ 6 h 6"/>
                  <a:gd name="T24" fmla="*/ 6 w 23"/>
                  <a:gd name="T25" fmla="*/ 6 h 6"/>
                  <a:gd name="T26" fmla="*/ 6 w 23"/>
                  <a:gd name="T27" fmla="*/ 6 h 6"/>
                  <a:gd name="T28" fmla="*/ 6 w 23"/>
                  <a:gd name="T29" fmla="*/ 6 h 6"/>
                  <a:gd name="T30" fmla="*/ 6 w 23"/>
                  <a:gd name="T31" fmla="*/ 6 h 6"/>
                  <a:gd name="T32" fmla="*/ 0 w 23"/>
                  <a:gd name="T33" fmla="*/ 6 h 6"/>
                  <a:gd name="T34" fmla="*/ 0 w 23"/>
                  <a:gd name="T35" fmla="*/ 6 h 6"/>
                  <a:gd name="T36" fmla="*/ 0 w 23"/>
                  <a:gd name="T37" fmla="*/ 6 h 6"/>
                  <a:gd name="T38" fmla="*/ 0 w 23"/>
                  <a:gd name="T39" fmla="*/ 6 h 6"/>
                  <a:gd name="T40" fmla="*/ 0 w 23"/>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6"/>
                    </a:move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3160" name="Line 24"/>
              <p:cNvSpPr>
                <a:spLocks noChangeShapeType="1"/>
              </p:cNvSpPr>
              <p:nvPr/>
            </p:nvSpPr>
            <p:spPr bwMode="auto">
              <a:xfrm>
                <a:off x="3761"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3161" name="Freeform 25"/>
              <p:cNvSpPr>
                <a:spLocks/>
              </p:cNvSpPr>
              <p:nvPr/>
            </p:nvSpPr>
            <p:spPr bwMode="auto">
              <a:xfrm>
                <a:off x="3721" y="2556"/>
                <a:ext cx="40" cy="23"/>
              </a:xfrm>
              <a:custGeom>
                <a:avLst/>
                <a:gdLst>
                  <a:gd name="T0" fmla="*/ 40 w 40"/>
                  <a:gd name="T1" fmla="*/ 23 h 23"/>
                  <a:gd name="T2" fmla="*/ 40 w 40"/>
                  <a:gd name="T3" fmla="*/ 23 h 23"/>
                  <a:gd name="T4" fmla="*/ 40 w 40"/>
                  <a:gd name="T5" fmla="*/ 23 h 23"/>
                  <a:gd name="T6" fmla="*/ 40 w 40"/>
                  <a:gd name="T7" fmla="*/ 23 h 23"/>
                  <a:gd name="T8" fmla="*/ 34 w 40"/>
                  <a:gd name="T9" fmla="*/ 23 h 23"/>
                  <a:gd name="T10" fmla="*/ 34 w 40"/>
                  <a:gd name="T11" fmla="*/ 23 h 23"/>
                  <a:gd name="T12" fmla="*/ 34 w 40"/>
                  <a:gd name="T13" fmla="*/ 23 h 23"/>
                  <a:gd name="T14" fmla="*/ 34 w 40"/>
                  <a:gd name="T15" fmla="*/ 23 h 23"/>
                  <a:gd name="T16" fmla="*/ 34 w 40"/>
                  <a:gd name="T17" fmla="*/ 23 h 23"/>
                  <a:gd name="T18" fmla="*/ 29 w 40"/>
                  <a:gd name="T19" fmla="*/ 17 h 23"/>
                  <a:gd name="T20" fmla="*/ 29 w 40"/>
                  <a:gd name="T21" fmla="*/ 17 h 23"/>
                  <a:gd name="T22" fmla="*/ 29 w 40"/>
                  <a:gd name="T23" fmla="*/ 17 h 23"/>
                  <a:gd name="T24" fmla="*/ 29 w 40"/>
                  <a:gd name="T25" fmla="*/ 17 h 23"/>
                  <a:gd name="T26" fmla="*/ 29 w 40"/>
                  <a:gd name="T27" fmla="*/ 17 h 23"/>
                  <a:gd name="T28" fmla="*/ 23 w 40"/>
                  <a:gd name="T29" fmla="*/ 17 h 23"/>
                  <a:gd name="T30" fmla="*/ 23 w 40"/>
                  <a:gd name="T31" fmla="*/ 17 h 23"/>
                  <a:gd name="T32" fmla="*/ 23 w 40"/>
                  <a:gd name="T33" fmla="*/ 17 h 23"/>
                  <a:gd name="T34" fmla="*/ 23 w 40"/>
                  <a:gd name="T35" fmla="*/ 17 h 23"/>
                  <a:gd name="T36" fmla="*/ 23 w 40"/>
                  <a:gd name="T37" fmla="*/ 17 h 23"/>
                  <a:gd name="T38" fmla="*/ 17 w 40"/>
                  <a:gd name="T39" fmla="*/ 17 h 23"/>
                  <a:gd name="T40" fmla="*/ 17 w 40"/>
                  <a:gd name="T41" fmla="*/ 17 h 23"/>
                  <a:gd name="T42" fmla="*/ 17 w 40"/>
                  <a:gd name="T43" fmla="*/ 12 h 23"/>
                  <a:gd name="T44" fmla="*/ 17 w 40"/>
                  <a:gd name="T45" fmla="*/ 12 h 23"/>
                  <a:gd name="T46" fmla="*/ 17 w 40"/>
                  <a:gd name="T47" fmla="*/ 12 h 23"/>
                  <a:gd name="T48" fmla="*/ 12 w 40"/>
                  <a:gd name="T49" fmla="*/ 12 h 23"/>
                  <a:gd name="T50" fmla="*/ 12 w 40"/>
                  <a:gd name="T51" fmla="*/ 12 h 23"/>
                  <a:gd name="T52" fmla="*/ 12 w 40"/>
                  <a:gd name="T53" fmla="*/ 12 h 23"/>
                  <a:gd name="T54" fmla="*/ 12 w 40"/>
                  <a:gd name="T55" fmla="*/ 12 h 23"/>
                  <a:gd name="T56" fmla="*/ 6 w 40"/>
                  <a:gd name="T57" fmla="*/ 12 h 23"/>
                  <a:gd name="T58" fmla="*/ 6 w 40"/>
                  <a:gd name="T59" fmla="*/ 6 h 23"/>
                  <a:gd name="T60" fmla="*/ 6 w 40"/>
                  <a:gd name="T61" fmla="*/ 6 h 23"/>
                  <a:gd name="T62" fmla="*/ 6 w 40"/>
                  <a:gd name="T63" fmla="*/ 6 h 23"/>
                  <a:gd name="T64" fmla="*/ 6 w 40"/>
                  <a:gd name="T65" fmla="*/ 6 h 23"/>
                  <a:gd name="T66" fmla="*/ 0 w 40"/>
                  <a:gd name="T67" fmla="*/ 6 h 23"/>
                  <a:gd name="T68" fmla="*/ 0 w 40"/>
                  <a:gd name="T6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3">
                    <a:moveTo>
                      <a:pt x="40" y="23"/>
                    </a:moveTo>
                    <a:lnTo>
                      <a:pt x="40" y="23"/>
                    </a:lnTo>
                    <a:lnTo>
                      <a:pt x="40" y="23"/>
                    </a:lnTo>
                    <a:lnTo>
                      <a:pt x="40" y="23"/>
                    </a:lnTo>
                    <a:lnTo>
                      <a:pt x="34" y="23"/>
                    </a:lnTo>
                    <a:lnTo>
                      <a:pt x="34" y="23"/>
                    </a:lnTo>
                    <a:lnTo>
                      <a:pt x="34" y="23"/>
                    </a:lnTo>
                    <a:lnTo>
                      <a:pt x="34" y="23"/>
                    </a:lnTo>
                    <a:lnTo>
                      <a:pt x="34" y="23"/>
                    </a:lnTo>
                    <a:lnTo>
                      <a:pt x="29" y="17"/>
                    </a:lnTo>
                    <a:lnTo>
                      <a:pt x="29" y="17"/>
                    </a:lnTo>
                    <a:lnTo>
                      <a:pt x="29" y="17"/>
                    </a:lnTo>
                    <a:lnTo>
                      <a:pt x="29" y="17"/>
                    </a:lnTo>
                    <a:lnTo>
                      <a:pt x="29" y="17"/>
                    </a:lnTo>
                    <a:lnTo>
                      <a:pt x="23" y="17"/>
                    </a:lnTo>
                    <a:lnTo>
                      <a:pt x="23" y="17"/>
                    </a:lnTo>
                    <a:lnTo>
                      <a:pt x="23" y="17"/>
                    </a:lnTo>
                    <a:lnTo>
                      <a:pt x="23" y="17"/>
                    </a:lnTo>
                    <a:lnTo>
                      <a:pt x="23" y="17"/>
                    </a:lnTo>
                    <a:lnTo>
                      <a:pt x="17" y="17"/>
                    </a:lnTo>
                    <a:lnTo>
                      <a:pt x="17" y="17"/>
                    </a:lnTo>
                    <a:lnTo>
                      <a:pt x="17" y="12"/>
                    </a:lnTo>
                    <a:lnTo>
                      <a:pt x="17" y="12"/>
                    </a:lnTo>
                    <a:lnTo>
                      <a:pt x="17" y="12"/>
                    </a:lnTo>
                    <a:lnTo>
                      <a:pt x="12" y="12"/>
                    </a:lnTo>
                    <a:lnTo>
                      <a:pt x="12" y="12"/>
                    </a:lnTo>
                    <a:lnTo>
                      <a:pt x="12" y="12"/>
                    </a:lnTo>
                    <a:lnTo>
                      <a:pt x="12" y="12"/>
                    </a:lnTo>
                    <a:lnTo>
                      <a:pt x="6" y="12"/>
                    </a:lnTo>
                    <a:lnTo>
                      <a:pt x="6" y="6"/>
                    </a:lnTo>
                    <a:lnTo>
                      <a:pt x="6" y="6"/>
                    </a:lnTo>
                    <a:lnTo>
                      <a:pt x="6" y="6"/>
                    </a:lnTo>
                    <a:lnTo>
                      <a:pt x="6"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3162" name="Line 26"/>
              <p:cNvSpPr>
                <a:spLocks noChangeShapeType="1"/>
              </p:cNvSpPr>
              <p:nvPr/>
            </p:nvSpPr>
            <p:spPr bwMode="auto">
              <a:xfrm>
                <a:off x="3716" y="255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3163" name="Freeform 27"/>
              <p:cNvSpPr>
                <a:spLocks/>
              </p:cNvSpPr>
              <p:nvPr/>
            </p:nvSpPr>
            <p:spPr bwMode="auto">
              <a:xfrm>
                <a:off x="3704" y="2528"/>
                <a:ext cx="12" cy="23"/>
              </a:xfrm>
              <a:custGeom>
                <a:avLst/>
                <a:gdLst>
                  <a:gd name="T0" fmla="*/ 12 w 12"/>
                  <a:gd name="T1" fmla="*/ 23 h 23"/>
                  <a:gd name="T2" fmla="*/ 6 w 12"/>
                  <a:gd name="T3" fmla="*/ 23 h 23"/>
                  <a:gd name="T4" fmla="*/ 6 w 12"/>
                  <a:gd name="T5" fmla="*/ 17 h 23"/>
                  <a:gd name="T6" fmla="*/ 6 w 12"/>
                  <a:gd name="T7" fmla="*/ 17 h 23"/>
                  <a:gd name="T8" fmla="*/ 6 w 12"/>
                  <a:gd name="T9" fmla="*/ 17 h 23"/>
                  <a:gd name="T10" fmla="*/ 6 w 12"/>
                  <a:gd name="T11" fmla="*/ 17 h 23"/>
                  <a:gd name="T12" fmla="*/ 6 w 12"/>
                  <a:gd name="T13" fmla="*/ 17 h 23"/>
                  <a:gd name="T14" fmla="*/ 6 w 12"/>
                  <a:gd name="T15" fmla="*/ 11 h 23"/>
                  <a:gd name="T16" fmla="*/ 0 w 12"/>
                  <a:gd name="T17" fmla="*/ 11 h 23"/>
                  <a:gd name="T18" fmla="*/ 0 w 12"/>
                  <a:gd name="T19" fmla="*/ 11 h 23"/>
                  <a:gd name="T20" fmla="*/ 0 w 12"/>
                  <a:gd name="T21" fmla="*/ 11 h 23"/>
                  <a:gd name="T22" fmla="*/ 0 w 12"/>
                  <a:gd name="T23" fmla="*/ 11 h 23"/>
                  <a:gd name="T24" fmla="*/ 0 w 12"/>
                  <a:gd name="T25" fmla="*/ 6 h 23"/>
                  <a:gd name="T26" fmla="*/ 0 w 12"/>
                  <a:gd name="T27" fmla="*/ 6 h 23"/>
                  <a:gd name="T28" fmla="*/ 0 w 12"/>
                  <a:gd name="T29" fmla="*/ 6 h 23"/>
                  <a:gd name="T30" fmla="*/ 0 w 12"/>
                  <a:gd name="T31" fmla="*/ 6 h 23"/>
                  <a:gd name="T32" fmla="*/ 0 w 12"/>
                  <a:gd name="T33" fmla="*/ 6 h 23"/>
                  <a:gd name="T34" fmla="*/ 0 w 12"/>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3">
                    <a:moveTo>
                      <a:pt x="12" y="23"/>
                    </a:moveTo>
                    <a:lnTo>
                      <a:pt x="6" y="23"/>
                    </a:lnTo>
                    <a:lnTo>
                      <a:pt x="6" y="17"/>
                    </a:lnTo>
                    <a:lnTo>
                      <a:pt x="6" y="17"/>
                    </a:lnTo>
                    <a:lnTo>
                      <a:pt x="6" y="17"/>
                    </a:lnTo>
                    <a:lnTo>
                      <a:pt x="6" y="17"/>
                    </a:lnTo>
                    <a:lnTo>
                      <a:pt x="6" y="17"/>
                    </a:lnTo>
                    <a:lnTo>
                      <a:pt x="6" y="11"/>
                    </a:lnTo>
                    <a:lnTo>
                      <a:pt x="0" y="11"/>
                    </a:lnTo>
                    <a:lnTo>
                      <a:pt x="0" y="11"/>
                    </a:lnTo>
                    <a:lnTo>
                      <a:pt x="0" y="11"/>
                    </a:lnTo>
                    <a:lnTo>
                      <a:pt x="0" y="11"/>
                    </a:lnTo>
                    <a:lnTo>
                      <a:pt x="0"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3164" name="Line 28"/>
              <p:cNvSpPr>
                <a:spLocks noChangeShapeType="1"/>
              </p:cNvSpPr>
              <p:nvPr/>
            </p:nvSpPr>
            <p:spPr bwMode="auto">
              <a:xfrm>
                <a:off x="3704" y="2522"/>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3165" name="Freeform 29"/>
              <p:cNvSpPr>
                <a:spLocks/>
              </p:cNvSpPr>
              <p:nvPr/>
            </p:nvSpPr>
            <p:spPr bwMode="auto">
              <a:xfrm>
                <a:off x="3704" y="2488"/>
                <a:ext cx="34" cy="34"/>
              </a:xfrm>
              <a:custGeom>
                <a:avLst/>
                <a:gdLst>
                  <a:gd name="T0" fmla="*/ 0 w 34"/>
                  <a:gd name="T1" fmla="*/ 34 h 34"/>
                  <a:gd name="T2" fmla="*/ 0 w 34"/>
                  <a:gd name="T3" fmla="*/ 34 h 34"/>
                  <a:gd name="T4" fmla="*/ 0 w 34"/>
                  <a:gd name="T5" fmla="*/ 29 h 34"/>
                  <a:gd name="T6" fmla="*/ 0 w 34"/>
                  <a:gd name="T7" fmla="*/ 29 h 34"/>
                  <a:gd name="T8" fmla="*/ 0 w 34"/>
                  <a:gd name="T9" fmla="*/ 29 h 34"/>
                  <a:gd name="T10" fmla="*/ 0 w 34"/>
                  <a:gd name="T11" fmla="*/ 29 h 34"/>
                  <a:gd name="T12" fmla="*/ 6 w 34"/>
                  <a:gd name="T13" fmla="*/ 29 h 34"/>
                  <a:gd name="T14" fmla="*/ 6 w 34"/>
                  <a:gd name="T15" fmla="*/ 23 h 34"/>
                  <a:gd name="T16" fmla="*/ 6 w 34"/>
                  <a:gd name="T17" fmla="*/ 23 h 34"/>
                  <a:gd name="T18" fmla="*/ 6 w 34"/>
                  <a:gd name="T19" fmla="*/ 23 h 34"/>
                  <a:gd name="T20" fmla="*/ 6 w 34"/>
                  <a:gd name="T21" fmla="*/ 23 h 34"/>
                  <a:gd name="T22" fmla="*/ 6 w 34"/>
                  <a:gd name="T23" fmla="*/ 23 h 34"/>
                  <a:gd name="T24" fmla="*/ 6 w 34"/>
                  <a:gd name="T25" fmla="*/ 17 h 34"/>
                  <a:gd name="T26" fmla="*/ 6 w 34"/>
                  <a:gd name="T27" fmla="*/ 17 h 34"/>
                  <a:gd name="T28" fmla="*/ 12 w 34"/>
                  <a:gd name="T29" fmla="*/ 17 h 34"/>
                  <a:gd name="T30" fmla="*/ 12 w 34"/>
                  <a:gd name="T31" fmla="*/ 17 h 34"/>
                  <a:gd name="T32" fmla="*/ 12 w 34"/>
                  <a:gd name="T33" fmla="*/ 17 h 34"/>
                  <a:gd name="T34" fmla="*/ 12 w 34"/>
                  <a:gd name="T35" fmla="*/ 12 h 34"/>
                  <a:gd name="T36" fmla="*/ 12 w 34"/>
                  <a:gd name="T37" fmla="*/ 12 h 34"/>
                  <a:gd name="T38" fmla="*/ 17 w 34"/>
                  <a:gd name="T39" fmla="*/ 12 h 34"/>
                  <a:gd name="T40" fmla="*/ 17 w 34"/>
                  <a:gd name="T41" fmla="*/ 12 h 34"/>
                  <a:gd name="T42" fmla="*/ 17 w 34"/>
                  <a:gd name="T43" fmla="*/ 12 h 34"/>
                  <a:gd name="T44" fmla="*/ 17 w 34"/>
                  <a:gd name="T45" fmla="*/ 6 h 34"/>
                  <a:gd name="T46" fmla="*/ 17 w 34"/>
                  <a:gd name="T47" fmla="*/ 6 h 34"/>
                  <a:gd name="T48" fmla="*/ 23 w 34"/>
                  <a:gd name="T49" fmla="*/ 6 h 34"/>
                  <a:gd name="T50" fmla="*/ 23 w 34"/>
                  <a:gd name="T51" fmla="*/ 6 h 34"/>
                  <a:gd name="T52" fmla="*/ 23 w 34"/>
                  <a:gd name="T53" fmla="*/ 6 h 34"/>
                  <a:gd name="T54" fmla="*/ 23 w 34"/>
                  <a:gd name="T55" fmla="*/ 6 h 34"/>
                  <a:gd name="T56" fmla="*/ 23 w 34"/>
                  <a:gd name="T57" fmla="*/ 6 h 34"/>
                  <a:gd name="T58" fmla="*/ 29 w 34"/>
                  <a:gd name="T59" fmla="*/ 0 h 34"/>
                  <a:gd name="T60" fmla="*/ 29 w 34"/>
                  <a:gd name="T61" fmla="*/ 0 h 34"/>
                  <a:gd name="T62" fmla="*/ 29 w 34"/>
                  <a:gd name="T63" fmla="*/ 0 h 34"/>
                  <a:gd name="T64" fmla="*/ 29 w 34"/>
                  <a:gd name="T65" fmla="*/ 0 h 34"/>
                  <a:gd name="T66" fmla="*/ 34 w 34"/>
                  <a:gd name="T6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34">
                    <a:moveTo>
                      <a:pt x="0" y="34"/>
                    </a:moveTo>
                    <a:lnTo>
                      <a:pt x="0" y="34"/>
                    </a:lnTo>
                    <a:lnTo>
                      <a:pt x="0" y="29"/>
                    </a:lnTo>
                    <a:lnTo>
                      <a:pt x="0" y="29"/>
                    </a:lnTo>
                    <a:lnTo>
                      <a:pt x="0" y="29"/>
                    </a:lnTo>
                    <a:lnTo>
                      <a:pt x="0" y="29"/>
                    </a:lnTo>
                    <a:lnTo>
                      <a:pt x="6" y="29"/>
                    </a:lnTo>
                    <a:lnTo>
                      <a:pt x="6" y="23"/>
                    </a:lnTo>
                    <a:lnTo>
                      <a:pt x="6" y="23"/>
                    </a:lnTo>
                    <a:lnTo>
                      <a:pt x="6" y="23"/>
                    </a:lnTo>
                    <a:lnTo>
                      <a:pt x="6" y="23"/>
                    </a:lnTo>
                    <a:lnTo>
                      <a:pt x="6" y="23"/>
                    </a:lnTo>
                    <a:lnTo>
                      <a:pt x="6" y="17"/>
                    </a:lnTo>
                    <a:lnTo>
                      <a:pt x="6" y="17"/>
                    </a:lnTo>
                    <a:lnTo>
                      <a:pt x="12" y="17"/>
                    </a:lnTo>
                    <a:lnTo>
                      <a:pt x="12" y="17"/>
                    </a:lnTo>
                    <a:lnTo>
                      <a:pt x="12" y="17"/>
                    </a:lnTo>
                    <a:lnTo>
                      <a:pt x="12" y="12"/>
                    </a:lnTo>
                    <a:lnTo>
                      <a:pt x="12" y="12"/>
                    </a:lnTo>
                    <a:lnTo>
                      <a:pt x="17" y="12"/>
                    </a:lnTo>
                    <a:lnTo>
                      <a:pt x="17" y="12"/>
                    </a:lnTo>
                    <a:lnTo>
                      <a:pt x="17" y="12"/>
                    </a:lnTo>
                    <a:lnTo>
                      <a:pt x="17" y="6"/>
                    </a:lnTo>
                    <a:lnTo>
                      <a:pt x="17" y="6"/>
                    </a:lnTo>
                    <a:lnTo>
                      <a:pt x="23" y="6"/>
                    </a:lnTo>
                    <a:lnTo>
                      <a:pt x="23" y="6"/>
                    </a:lnTo>
                    <a:lnTo>
                      <a:pt x="23" y="6"/>
                    </a:lnTo>
                    <a:lnTo>
                      <a:pt x="23" y="6"/>
                    </a:lnTo>
                    <a:lnTo>
                      <a:pt x="23" y="6"/>
                    </a:lnTo>
                    <a:lnTo>
                      <a:pt x="29" y="0"/>
                    </a:lnTo>
                    <a:lnTo>
                      <a:pt x="29" y="0"/>
                    </a:lnTo>
                    <a:lnTo>
                      <a:pt x="29" y="0"/>
                    </a:lnTo>
                    <a:lnTo>
                      <a:pt x="29" y="0"/>
                    </a:lnTo>
                    <a:lnTo>
                      <a:pt x="34"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3166" name="Line 30"/>
              <p:cNvSpPr>
                <a:spLocks noChangeShapeType="1"/>
              </p:cNvSpPr>
              <p:nvPr/>
            </p:nvSpPr>
            <p:spPr bwMode="auto">
              <a:xfrm>
                <a:off x="3744" y="2483"/>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3167" name="Freeform 31"/>
              <p:cNvSpPr>
                <a:spLocks/>
              </p:cNvSpPr>
              <p:nvPr/>
            </p:nvSpPr>
            <p:spPr bwMode="auto">
              <a:xfrm>
                <a:off x="3744" y="2477"/>
                <a:ext cx="23" cy="6"/>
              </a:xfrm>
              <a:custGeom>
                <a:avLst/>
                <a:gdLst>
                  <a:gd name="T0" fmla="*/ 0 w 23"/>
                  <a:gd name="T1" fmla="*/ 6 h 6"/>
                  <a:gd name="T2" fmla="*/ 0 w 23"/>
                  <a:gd name="T3" fmla="*/ 6 h 6"/>
                  <a:gd name="T4" fmla="*/ 6 w 23"/>
                  <a:gd name="T5" fmla="*/ 6 h 6"/>
                  <a:gd name="T6" fmla="*/ 6 w 23"/>
                  <a:gd name="T7" fmla="*/ 6 h 6"/>
                  <a:gd name="T8" fmla="*/ 6 w 23"/>
                  <a:gd name="T9" fmla="*/ 6 h 6"/>
                  <a:gd name="T10" fmla="*/ 6 w 23"/>
                  <a:gd name="T11" fmla="*/ 6 h 6"/>
                  <a:gd name="T12" fmla="*/ 6 w 23"/>
                  <a:gd name="T13" fmla="*/ 6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0 h 6"/>
                  <a:gd name="T30" fmla="*/ 17 w 23"/>
                  <a:gd name="T31" fmla="*/ 0 h 6"/>
                  <a:gd name="T32" fmla="*/ 17 w 23"/>
                  <a:gd name="T33" fmla="*/ 0 h 6"/>
                  <a:gd name="T34" fmla="*/ 23 w 23"/>
                  <a:gd name="T35" fmla="*/ 0 h 6"/>
                  <a:gd name="T36" fmla="*/ 23 w 2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6">
                    <a:moveTo>
                      <a:pt x="0" y="6"/>
                    </a:moveTo>
                    <a:lnTo>
                      <a:pt x="0" y="6"/>
                    </a:lnTo>
                    <a:lnTo>
                      <a:pt x="6" y="6"/>
                    </a:lnTo>
                    <a:lnTo>
                      <a:pt x="6" y="6"/>
                    </a:lnTo>
                    <a:lnTo>
                      <a:pt x="6" y="6"/>
                    </a:lnTo>
                    <a:lnTo>
                      <a:pt x="6" y="6"/>
                    </a:lnTo>
                    <a:lnTo>
                      <a:pt x="6" y="6"/>
                    </a:lnTo>
                    <a:lnTo>
                      <a:pt x="11" y="0"/>
                    </a:lnTo>
                    <a:lnTo>
                      <a:pt x="11" y="0"/>
                    </a:lnTo>
                    <a:lnTo>
                      <a:pt x="11" y="0"/>
                    </a:lnTo>
                    <a:lnTo>
                      <a:pt x="11" y="0"/>
                    </a:lnTo>
                    <a:lnTo>
                      <a:pt x="11" y="0"/>
                    </a:lnTo>
                    <a:lnTo>
                      <a:pt x="17" y="0"/>
                    </a:lnTo>
                    <a:lnTo>
                      <a:pt x="17" y="0"/>
                    </a:lnTo>
                    <a:lnTo>
                      <a:pt x="17" y="0"/>
                    </a:lnTo>
                    <a:lnTo>
                      <a:pt x="17" y="0"/>
                    </a:lnTo>
                    <a:lnTo>
                      <a:pt x="17" y="0"/>
                    </a:lnTo>
                    <a:lnTo>
                      <a:pt x="23" y="0"/>
                    </a:lnTo>
                    <a:lnTo>
                      <a:pt x="23"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3168" name="Line 32"/>
              <p:cNvSpPr>
                <a:spLocks noChangeShapeType="1"/>
              </p:cNvSpPr>
              <p:nvPr/>
            </p:nvSpPr>
            <p:spPr bwMode="auto">
              <a:xfrm>
                <a:off x="3772" y="247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3169" name="Freeform 33"/>
              <p:cNvSpPr>
                <a:spLocks/>
              </p:cNvSpPr>
              <p:nvPr/>
            </p:nvSpPr>
            <p:spPr bwMode="auto">
              <a:xfrm>
                <a:off x="3772" y="2466"/>
                <a:ext cx="51" cy="5"/>
              </a:xfrm>
              <a:custGeom>
                <a:avLst/>
                <a:gdLst>
                  <a:gd name="T0" fmla="*/ 0 w 51"/>
                  <a:gd name="T1" fmla="*/ 5 h 5"/>
                  <a:gd name="T2" fmla="*/ 6 w 51"/>
                  <a:gd name="T3" fmla="*/ 5 h 5"/>
                  <a:gd name="T4" fmla="*/ 6 w 51"/>
                  <a:gd name="T5" fmla="*/ 5 h 5"/>
                  <a:gd name="T6" fmla="*/ 6 w 51"/>
                  <a:gd name="T7" fmla="*/ 5 h 5"/>
                  <a:gd name="T8" fmla="*/ 6 w 51"/>
                  <a:gd name="T9" fmla="*/ 5 h 5"/>
                  <a:gd name="T10" fmla="*/ 6 w 51"/>
                  <a:gd name="T11" fmla="*/ 5 h 5"/>
                  <a:gd name="T12" fmla="*/ 12 w 51"/>
                  <a:gd name="T13" fmla="*/ 5 h 5"/>
                  <a:gd name="T14" fmla="*/ 12 w 51"/>
                  <a:gd name="T15" fmla="*/ 5 h 5"/>
                  <a:gd name="T16" fmla="*/ 12 w 51"/>
                  <a:gd name="T17" fmla="*/ 5 h 5"/>
                  <a:gd name="T18" fmla="*/ 12 w 51"/>
                  <a:gd name="T19" fmla="*/ 5 h 5"/>
                  <a:gd name="T20" fmla="*/ 12 w 51"/>
                  <a:gd name="T21" fmla="*/ 5 h 5"/>
                  <a:gd name="T22" fmla="*/ 17 w 51"/>
                  <a:gd name="T23" fmla="*/ 5 h 5"/>
                  <a:gd name="T24" fmla="*/ 17 w 51"/>
                  <a:gd name="T25" fmla="*/ 5 h 5"/>
                  <a:gd name="T26" fmla="*/ 17 w 51"/>
                  <a:gd name="T27" fmla="*/ 5 h 5"/>
                  <a:gd name="T28" fmla="*/ 17 w 51"/>
                  <a:gd name="T29" fmla="*/ 5 h 5"/>
                  <a:gd name="T30" fmla="*/ 17 w 51"/>
                  <a:gd name="T31" fmla="*/ 5 h 5"/>
                  <a:gd name="T32" fmla="*/ 23 w 51"/>
                  <a:gd name="T33" fmla="*/ 5 h 5"/>
                  <a:gd name="T34" fmla="*/ 23 w 51"/>
                  <a:gd name="T35" fmla="*/ 5 h 5"/>
                  <a:gd name="T36" fmla="*/ 23 w 51"/>
                  <a:gd name="T37" fmla="*/ 5 h 5"/>
                  <a:gd name="T38" fmla="*/ 23 w 51"/>
                  <a:gd name="T39" fmla="*/ 5 h 5"/>
                  <a:gd name="T40" fmla="*/ 23 w 51"/>
                  <a:gd name="T41" fmla="*/ 5 h 5"/>
                  <a:gd name="T42" fmla="*/ 29 w 51"/>
                  <a:gd name="T43" fmla="*/ 5 h 5"/>
                  <a:gd name="T44" fmla="*/ 29 w 51"/>
                  <a:gd name="T45" fmla="*/ 5 h 5"/>
                  <a:gd name="T46" fmla="*/ 29 w 51"/>
                  <a:gd name="T47" fmla="*/ 5 h 5"/>
                  <a:gd name="T48" fmla="*/ 29 w 51"/>
                  <a:gd name="T49" fmla="*/ 5 h 5"/>
                  <a:gd name="T50" fmla="*/ 29 w 51"/>
                  <a:gd name="T51" fmla="*/ 5 h 5"/>
                  <a:gd name="T52" fmla="*/ 34 w 51"/>
                  <a:gd name="T53" fmla="*/ 5 h 5"/>
                  <a:gd name="T54" fmla="*/ 34 w 51"/>
                  <a:gd name="T55" fmla="*/ 5 h 5"/>
                  <a:gd name="T56" fmla="*/ 34 w 51"/>
                  <a:gd name="T57" fmla="*/ 5 h 5"/>
                  <a:gd name="T58" fmla="*/ 34 w 51"/>
                  <a:gd name="T59" fmla="*/ 0 h 5"/>
                  <a:gd name="T60" fmla="*/ 40 w 51"/>
                  <a:gd name="T61" fmla="*/ 0 h 5"/>
                  <a:gd name="T62" fmla="*/ 40 w 51"/>
                  <a:gd name="T63" fmla="*/ 0 h 5"/>
                  <a:gd name="T64" fmla="*/ 40 w 51"/>
                  <a:gd name="T65" fmla="*/ 0 h 5"/>
                  <a:gd name="T66" fmla="*/ 40 w 51"/>
                  <a:gd name="T67" fmla="*/ 0 h 5"/>
                  <a:gd name="T68" fmla="*/ 40 w 51"/>
                  <a:gd name="T69" fmla="*/ 0 h 5"/>
                  <a:gd name="T70" fmla="*/ 46 w 51"/>
                  <a:gd name="T71" fmla="*/ 0 h 5"/>
                  <a:gd name="T72" fmla="*/ 46 w 51"/>
                  <a:gd name="T73" fmla="*/ 0 h 5"/>
                  <a:gd name="T74" fmla="*/ 46 w 51"/>
                  <a:gd name="T75" fmla="*/ 0 h 5"/>
                  <a:gd name="T76" fmla="*/ 46 w 51"/>
                  <a:gd name="T77" fmla="*/ 0 h 5"/>
                  <a:gd name="T78" fmla="*/ 46 w 51"/>
                  <a:gd name="T79" fmla="*/ 0 h 5"/>
                  <a:gd name="T80" fmla="*/ 51 w 51"/>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5">
                    <a:moveTo>
                      <a:pt x="0" y="5"/>
                    </a:moveTo>
                    <a:lnTo>
                      <a:pt x="6" y="5"/>
                    </a:lnTo>
                    <a:lnTo>
                      <a:pt x="6" y="5"/>
                    </a:lnTo>
                    <a:lnTo>
                      <a:pt x="6" y="5"/>
                    </a:lnTo>
                    <a:lnTo>
                      <a:pt x="6" y="5"/>
                    </a:lnTo>
                    <a:lnTo>
                      <a:pt x="6" y="5"/>
                    </a:lnTo>
                    <a:lnTo>
                      <a:pt x="12" y="5"/>
                    </a:lnTo>
                    <a:lnTo>
                      <a:pt x="12" y="5"/>
                    </a:lnTo>
                    <a:lnTo>
                      <a:pt x="12" y="5"/>
                    </a:lnTo>
                    <a:lnTo>
                      <a:pt x="12" y="5"/>
                    </a:lnTo>
                    <a:lnTo>
                      <a:pt x="12" y="5"/>
                    </a:lnTo>
                    <a:lnTo>
                      <a:pt x="17" y="5"/>
                    </a:lnTo>
                    <a:lnTo>
                      <a:pt x="17" y="5"/>
                    </a:lnTo>
                    <a:lnTo>
                      <a:pt x="17" y="5"/>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0"/>
                    </a:lnTo>
                    <a:lnTo>
                      <a:pt x="40" y="0"/>
                    </a:lnTo>
                    <a:lnTo>
                      <a:pt x="40" y="0"/>
                    </a:lnTo>
                    <a:lnTo>
                      <a:pt x="40" y="0"/>
                    </a:lnTo>
                    <a:lnTo>
                      <a:pt x="40" y="0"/>
                    </a:lnTo>
                    <a:lnTo>
                      <a:pt x="40" y="0"/>
                    </a:lnTo>
                    <a:lnTo>
                      <a:pt x="46" y="0"/>
                    </a:lnTo>
                    <a:lnTo>
                      <a:pt x="46" y="0"/>
                    </a:lnTo>
                    <a:lnTo>
                      <a:pt x="46" y="0"/>
                    </a:lnTo>
                    <a:lnTo>
                      <a:pt x="46" y="0"/>
                    </a:lnTo>
                    <a:lnTo>
                      <a:pt x="46" y="0"/>
                    </a:lnTo>
                    <a:lnTo>
                      <a:pt x="51"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23170" name="Rectangle 34"/>
            <p:cNvSpPr>
              <a:spLocks noChangeArrowheads="1"/>
            </p:cNvSpPr>
            <p:nvPr/>
          </p:nvSpPr>
          <p:spPr bwMode="auto">
            <a:xfrm>
              <a:off x="345" y="2777"/>
              <a:ext cx="72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PARISH BNDRY</a:t>
              </a:r>
              <a:endParaRPr lang="en-US" sz="1200" b="1"/>
            </a:p>
          </p:txBody>
        </p:sp>
        <p:grpSp>
          <p:nvGrpSpPr>
            <p:cNvPr id="2523171" name="Group 35"/>
            <p:cNvGrpSpPr>
              <a:grpSpLocks/>
            </p:cNvGrpSpPr>
            <p:nvPr/>
          </p:nvGrpSpPr>
          <p:grpSpPr bwMode="auto">
            <a:xfrm>
              <a:off x="153" y="2189"/>
              <a:ext cx="512" cy="115"/>
              <a:chOff x="816" y="2765"/>
              <a:chExt cx="512" cy="115"/>
            </a:xfrm>
          </p:grpSpPr>
          <p:sp>
            <p:nvSpPr>
              <p:cNvPr id="2523172" name="Rectangle 36"/>
              <p:cNvSpPr>
                <a:spLocks noChangeArrowheads="1"/>
              </p:cNvSpPr>
              <p:nvPr/>
            </p:nvSpPr>
            <p:spPr bwMode="auto">
              <a:xfrm>
                <a:off x="1018" y="2765"/>
                <a:ext cx="3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CITIES</a:t>
                </a:r>
                <a:endParaRPr lang="en-US" sz="1200" b="1"/>
              </a:p>
            </p:txBody>
          </p:sp>
          <p:grpSp>
            <p:nvGrpSpPr>
              <p:cNvPr id="2523173" name="Group 37"/>
              <p:cNvGrpSpPr>
                <a:grpSpLocks/>
              </p:cNvGrpSpPr>
              <p:nvPr/>
            </p:nvGrpSpPr>
            <p:grpSpPr bwMode="auto">
              <a:xfrm>
                <a:off x="816" y="2797"/>
                <a:ext cx="58" cy="58"/>
                <a:chOff x="2832" y="1248"/>
                <a:chExt cx="58" cy="58"/>
              </a:xfrm>
            </p:grpSpPr>
            <p:sp>
              <p:nvSpPr>
                <p:cNvPr id="2523174" name="Oval 38"/>
                <p:cNvSpPr>
                  <a:spLocks noChangeAspect="1" noChangeArrowheads="1"/>
                </p:cNvSpPr>
                <p:nvPr/>
              </p:nvSpPr>
              <p:spPr bwMode="auto">
                <a:xfrm>
                  <a:off x="2832" y="1248"/>
                  <a:ext cx="58" cy="58"/>
                </a:xfrm>
                <a:prstGeom prst="ellipse">
                  <a:avLst/>
                </a:prstGeom>
                <a:solidFill>
                  <a:srgbClr val="00FF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3175" name="Oval 39"/>
                <p:cNvSpPr>
                  <a:spLocks noChangeAspect="1" noChangeArrowheads="1"/>
                </p:cNvSpPr>
                <p:nvPr/>
              </p:nvSpPr>
              <p:spPr bwMode="auto">
                <a:xfrm>
                  <a:off x="2854" y="1270"/>
                  <a:ext cx="12" cy="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523176" name="Text Box 40"/>
            <p:cNvSpPr txBox="1">
              <a:spLocks noChangeArrowheads="1"/>
            </p:cNvSpPr>
            <p:nvPr/>
          </p:nvSpPr>
          <p:spPr bwMode="auto">
            <a:xfrm>
              <a:off x="201" y="1920"/>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t>LEGEND</a:t>
              </a:r>
            </a:p>
          </p:txBody>
        </p:sp>
        <p:sp>
          <p:nvSpPr>
            <p:cNvPr id="2523177" name="Rectangle 41"/>
            <p:cNvSpPr>
              <a:spLocks noChangeArrowheads="1"/>
            </p:cNvSpPr>
            <p:nvPr/>
          </p:nvSpPr>
          <p:spPr bwMode="auto">
            <a:xfrm>
              <a:off x="30" y="1872"/>
              <a:ext cx="1163" cy="115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23178" name="Group 42"/>
            <p:cNvGrpSpPr>
              <a:grpSpLocks/>
            </p:cNvGrpSpPr>
            <p:nvPr/>
          </p:nvGrpSpPr>
          <p:grpSpPr bwMode="auto">
            <a:xfrm>
              <a:off x="57" y="2424"/>
              <a:ext cx="238" cy="0"/>
              <a:chOff x="2211" y="2341"/>
              <a:chExt cx="238" cy="0"/>
            </a:xfrm>
          </p:grpSpPr>
          <p:sp>
            <p:nvSpPr>
              <p:cNvPr id="2523179" name="Line 43"/>
              <p:cNvSpPr>
                <a:spLocks noChangeShapeType="1"/>
              </p:cNvSpPr>
              <p:nvPr/>
            </p:nvSpPr>
            <p:spPr bwMode="auto">
              <a:xfrm>
                <a:off x="2211" y="2341"/>
                <a:ext cx="2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3180" name="Line 44"/>
              <p:cNvSpPr>
                <a:spLocks noChangeShapeType="1"/>
              </p:cNvSpPr>
              <p:nvPr/>
            </p:nvSpPr>
            <p:spPr bwMode="auto">
              <a:xfrm>
                <a:off x="2211"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3181" name="Line 45"/>
              <p:cNvSpPr>
                <a:spLocks noChangeShapeType="1"/>
              </p:cNvSpPr>
              <p:nvPr/>
            </p:nvSpPr>
            <p:spPr bwMode="auto">
              <a:xfrm>
                <a:off x="2290"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3182" name="Line 46"/>
              <p:cNvSpPr>
                <a:spLocks noChangeShapeType="1"/>
              </p:cNvSpPr>
              <p:nvPr/>
            </p:nvSpPr>
            <p:spPr bwMode="auto">
              <a:xfrm>
                <a:off x="2370" y="2341"/>
                <a:ext cx="39"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23183" name="Rectangle 47"/>
            <p:cNvSpPr>
              <a:spLocks noChangeArrowheads="1"/>
            </p:cNvSpPr>
            <p:nvPr/>
          </p:nvSpPr>
          <p:spPr bwMode="auto">
            <a:xfrm>
              <a:off x="345" y="2369"/>
              <a:ext cx="8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PRIMARY ROADS</a:t>
              </a:r>
              <a:endParaRPr lang="en-US" sz="1200" b="1"/>
            </a:p>
          </p:txBody>
        </p:sp>
      </p:grpSp>
      <p:sp>
        <p:nvSpPr>
          <p:cNvPr id="2523184" name="Text Box 48"/>
          <p:cNvSpPr txBox="1">
            <a:spLocks noChangeArrowheads="1"/>
          </p:cNvSpPr>
          <p:nvPr/>
        </p:nvSpPr>
        <p:spPr bwMode="auto">
          <a:xfrm>
            <a:off x="152400" y="609600"/>
            <a:ext cx="868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b="1"/>
              <a:t>Hurricane Flossy Storm Surge</a:t>
            </a:r>
          </a:p>
        </p:txBody>
      </p:sp>
      <p:grpSp>
        <p:nvGrpSpPr>
          <p:cNvPr id="2523185" name="Group 49"/>
          <p:cNvGrpSpPr>
            <a:grpSpLocks/>
          </p:cNvGrpSpPr>
          <p:nvPr/>
        </p:nvGrpSpPr>
        <p:grpSpPr bwMode="auto">
          <a:xfrm>
            <a:off x="5334000" y="3733800"/>
            <a:ext cx="3527425" cy="2930525"/>
            <a:chOff x="3360" y="2352"/>
            <a:chExt cx="2222" cy="1846"/>
          </a:xfrm>
        </p:grpSpPr>
        <p:grpSp>
          <p:nvGrpSpPr>
            <p:cNvPr id="2523186" name="Group 50"/>
            <p:cNvGrpSpPr>
              <a:grpSpLocks/>
            </p:cNvGrpSpPr>
            <p:nvPr/>
          </p:nvGrpSpPr>
          <p:grpSpPr bwMode="auto">
            <a:xfrm>
              <a:off x="3727" y="2352"/>
              <a:ext cx="1855" cy="1846"/>
              <a:chOff x="3727" y="2352"/>
              <a:chExt cx="1855" cy="1846"/>
            </a:xfrm>
          </p:grpSpPr>
          <p:sp>
            <p:nvSpPr>
              <p:cNvPr id="2523187" name="Line 51"/>
              <p:cNvSpPr>
                <a:spLocks noChangeShapeType="1"/>
              </p:cNvSpPr>
              <p:nvPr/>
            </p:nvSpPr>
            <p:spPr bwMode="auto">
              <a:xfrm rot="20653920" flipV="1">
                <a:off x="3740" y="3962"/>
                <a:ext cx="117" cy="23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3188" name="Line 52"/>
              <p:cNvSpPr>
                <a:spLocks noChangeShapeType="1"/>
              </p:cNvSpPr>
              <p:nvPr/>
            </p:nvSpPr>
            <p:spPr bwMode="auto">
              <a:xfrm rot="20700000" flipV="1">
                <a:off x="3918" y="3465"/>
                <a:ext cx="435" cy="290"/>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3189" name="Line 53"/>
              <p:cNvSpPr>
                <a:spLocks noChangeShapeType="1"/>
              </p:cNvSpPr>
              <p:nvPr/>
            </p:nvSpPr>
            <p:spPr bwMode="auto">
              <a:xfrm rot="2220000" flipV="1">
                <a:off x="5016" y="2532"/>
                <a:ext cx="136" cy="432"/>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3190" name="Line 54"/>
              <p:cNvSpPr>
                <a:spLocks noChangeShapeType="1"/>
              </p:cNvSpPr>
              <p:nvPr/>
            </p:nvSpPr>
            <p:spPr bwMode="auto">
              <a:xfrm rot="20340000" flipV="1">
                <a:off x="3727" y="3781"/>
                <a:ext cx="357" cy="191"/>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3191" name="Line 55"/>
              <p:cNvSpPr>
                <a:spLocks noChangeShapeType="1"/>
              </p:cNvSpPr>
              <p:nvPr/>
            </p:nvSpPr>
            <p:spPr bwMode="auto">
              <a:xfrm rot="21360000" flipV="1">
                <a:off x="4260" y="3054"/>
                <a:ext cx="384" cy="384"/>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3192" name="Line 56"/>
              <p:cNvSpPr>
                <a:spLocks noChangeShapeType="1"/>
              </p:cNvSpPr>
              <p:nvPr/>
            </p:nvSpPr>
            <p:spPr bwMode="auto">
              <a:xfrm rot="1440000" flipV="1">
                <a:off x="4668" y="2754"/>
                <a:ext cx="240" cy="384"/>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3193" name="Line 57"/>
              <p:cNvSpPr>
                <a:spLocks noChangeShapeType="1"/>
              </p:cNvSpPr>
              <p:nvPr/>
            </p:nvSpPr>
            <p:spPr bwMode="auto">
              <a:xfrm rot="660000" flipV="1">
                <a:off x="5250" y="2352"/>
                <a:ext cx="332" cy="333"/>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23194" name="Text Box 58"/>
            <p:cNvSpPr txBox="1">
              <a:spLocks noChangeArrowheads="1"/>
            </p:cNvSpPr>
            <p:nvPr/>
          </p:nvSpPr>
          <p:spPr bwMode="auto">
            <a:xfrm>
              <a:off x="3360" y="3178"/>
              <a:ext cx="81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t>Flossy</a:t>
              </a:r>
            </a:p>
            <a:p>
              <a:pPr algn="ctr"/>
              <a:r>
                <a:rPr lang="en-US" sz="2400" b="1"/>
                <a:t>1956</a:t>
              </a:r>
            </a:p>
          </p:txBody>
        </p:sp>
      </p:grpSp>
      <p:pic>
        <p:nvPicPr>
          <p:cNvPr id="2523195"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5695950"/>
            <a:ext cx="7810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23196" name="Group 60"/>
          <p:cNvGrpSpPr>
            <a:grpSpLocks/>
          </p:cNvGrpSpPr>
          <p:nvPr/>
        </p:nvGrpSpPr>
        <p:grpSpPr bwMode="auto">
          <a:xfrm>
            <a:off x="569913" y="1412875"/>
            <a:ext cx="8256587" cy="2921000"/>
            <a:chOff x="335" y="896"/>
            <a:chExt cx="5201" cy="1840"/>
          </a:xfrm>
        </p:grpSpPr>
        <p:sp>
          <p:nvSpPr>
            <p:cNvPr id="2523197" name="Text Box 61"/>
            <p:cNvSpPr txBox="1">
              <a:spLocks noChangeArrowheads="1"/>
            </p:cNvSpPr>
            <p:nvPr/>
          </p:nvSpPr>
          <p:spPr bwMode="auto">
            <a:xfrm>
              <a:off x="431" y="1748"/>
              <a:ext cx="1173"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Cameron</a:t>
              </a:r>
            </a:p>
          </p:txBody>
        </p:sp>
        <p:sp>
          <p:nvSpPr>
            <p:cNvPr id="2523198" name="Text Box 62"/>
            <p:cNvSpPr txBox="1">
              <a:spLocks noChangeArrowheads="1"/>
            </p:cNvSpPr>
            <p:nvPr/>
          </p:nvSpPr>
          <p:spPr bwMode="auto">
            <a:xfrm>
              <a:off x="335" y="1463"/>
              <a:ext cx="864"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Calcasieu</a:t>
              </a:r>
            </a:p>
          </p:txBody>
        </p:sp>
        <p:sp>
          <p:nvSpPr>
            <p:cNvPr id="2523199" name="Text Box 63"/>
            <p:cNvSpPr txBox="1">
              <a:spLocks noChangeArrowheads="1"/>
            </p:cNvSpPr>
            <p:nvPr/>
          </p:nvSpPr>
          <p:spPr bwMode="auto">
            <a:xfrm>
              <a:off x="1487" y="1931"/>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Vermilion</a:t>
              </a:r>
            </a:p>
          </p:txBody>
        </p:sp>
        <p:sp>
          <p:nvSpPr>
            <p:cNvPr id="2523200" name="Text Box 64"/>
            <p:cNvSpPr txBox="1">
              <a:spLocks noChangeArrowheads="1"/>
            </p:cNvSpPr>
            <p:nvPr/>
          </p:nvSpPr>
          <p:spPr bwMode="auto">
            <a:xfrm rot="-2029569">
              <a:off x="2132" y="1559"/>
              <a:ext cx="947" cy="212"/>
            </a:xfrm>
            <a:prstGeom prst="rect">
              <a:avLst/>
            </a:prstGeom>
            <a:noFill/>
            <a:ln>
              <a:noFill/>
            </a:ln>
            <a:effectLst>
              <a:outerShdw dist="254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Iberia</a:t>
              </a:r>
            </a:p>
          </p:txBody>
        </p:sp>
        <p:sp>
          <p:nvSpPr>
            <p:cNvPr id="2523201" name="Text Box 65"/>
            <p:cNvSpPr txBox="1">
              <a:spLocks noChangeArrowheads="1"/>
            </p:cNvSpPr>
            <p:nvPr/>
          </p:nvSpPr>
          <p:spPr bwMode="auto">
            <a:xfrm>
              <a:off x="2447" y="2037"/>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Mary</a:t>
              </a:r>
            </a:p>
          </p:txBody>
        </p:sp>
        <p:sp>
          <p:nvSpPr>
            <p:cNvPr id="2523202" name="Text Box 66"/>
            <p:cNvSpPr txBox="1">
              <a:spLocks noChangeArrowheads="1"/>
            </p:cNvSpPr>
            <p:nvPr/>
          </p:nvSpPr>
          <p:spPr bwMode="auto">
            <a:xfrm>
              <a:off x="3071" y="2484"/>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Terrebonne</a:t>
              </a:r>
            </a:p>
          </p:txBody>
        </p:sp>
        <p:sp>
          <p:nvSpPr>
            <p:cNvPr id="2523203" name="Text Box 67"/>
            <p:cNvSpPr txBox="1">
              <a:spLocks noChangeArrowheads="1"/>
            </p:cNvSpPr>
            <p:nvPr/>
          </p:nvSpPr>
          <p:spPr bwMode="auto">
            <a:xfrm rot="2520000">
              <a:off x="3543" y="2131"/>
              <a:ext cx="816" cy="21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Lafourche</a:t>
              </a:r>
            </a:p>
          </p:txBody>
        </p:sp>
        <p:sp>
          <p:nvSpPr>
            <p:cNvPr id="2523204" name="Text Box 68"/>
            <p:cNvSpPr txBox="1">
              <a:spLocks noChangeArrowheads="1"/>
            </p:cNvSpPr>
            <p:nvPr/>
          </p:nvSpPr>
          <p:spPr bwMode="auto">
            <a:xfrm>
              <a:off x="2255" y="125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St </a:t>
              </a:r>
            </a:p>
            <a:p>
              <a:r>
                <a:rPr lang="en-US" sz="1400" b="1">
                  <a:solidFill>
                    <a:schemeClr val="bg1"/>
                  </a:solidFill>
                </a:rPr>
                <a:t>Martin</a:t>
              </a:r>
            </a:p>
          </p:txBody>
        </p:sp>
        <p:sp>
          <p:nvSpPr>
            <p:cNvPr id="2523205" name="Text Box 69"/>
            <p:cNvSpPr txBox="1">
              <a:spLocks noChangeArrowheads="1"/>
            </p:cNvSpPr>
            <p:nvPr/>
          </p:nvSpPr>
          <p:spPr bwMode="auto">
            <a:xfrm>
              <a:off x="4736" y="1729"/>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Bernard</a:t>
              </a:r>
            </a:p>
          </p:txBody>
        </p:sp>
        <p:sp>
          <p:nvSpPr>
            <p:cNvPr id="2523206" name="Text Box 70"/>
            <p:cNvSpPr txBox="1">
              <a:spLocks noChangeArrowheads="1"/>
            </p:cNvSpPr>
            <p:nvPr/>
          </p:nvSpPr>
          <p:spPr bwMode="auto">
            <a:xfrm rot="2654166">
              <a:off x="3615" y="1864"/>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St Charles</a:t>
              </a:r>
            </a:p>
          </p:txBody>
        </p:sp>
        <p:sp>
          <p:nvSpPr>
            <p:cNvPr id="2523207" name="Text Box 71"/>
            <p:cNvSpPr txBox="1">
              <a:spLocks noChangeArrowheads="1"/>
            </p:cNvSpPr>
            <p:nvPr/>
          </p:nvSpPr>
          <p:spPr bwMode="auto">
            <a:xfrm>
              <a:off x="1050" y="122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Jeff</a:t>
              </a:r>
            </a:p>
            <a:p>
              <a:r>
                <a:rPr lang="en-US" sz="1400" b="1">
                  <a:solidFill>
                    <a:schemeClr val="bg1"/>
                  </a:solidFill>
                </a:rPr>
                <a:t>Davis</a:t>
              </a:r>
            </a:p>
          </p:txBody>
        </p:sp>
        <p:sp>
          <p:nvSpPr>
            <p:cNvPr id="2523208" name="Text Box 72"/>
            <p:cNvSpPr txBox="1">
              <a:spLocks noChangeArrowheads="1"/>
            </p:cNvSpPr>
            <p:nvPr/>
          </p:nvSpPr>
          <p:spPr bwMode="auto">
            <a:xfrm rot="4440000">
              <a:off x="3907" y="2259"/>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Jefferson</a:t>
              </a:r>
            </a:p>
          </p:txBody>
        </p:sp>
        <p:sp>
          <p:nvSpPr>
            <p:cNvPr id="2523209" name="Text Box 73"/>
            <p:cNvSpPr txBox="1">
              <a:spLocks noChangeArrowheads="1"/>
            </p:cNvSpPr>
            <p:nvPr/>
          </p:nvSpPr>
          <p:spPr bwMode="auto">
            <a:xfrm rot="3540000">
              <a:off x="1796" y="1582"/>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Lafayette</a:t>
              </a:r>
            </a:p>
          </p:txBody>
        </p:sp>
        <p:sp>
          <p:nvSpPr>
            <p:cNvPr id="2523210" name="Text Box 74"/>
            <p:cNvSpPr txBox="1">
              <a:spLocks noChangeArrowheads="1"/>
            </p:cNvSpPr>
            <p:nvPr/>
          </p:nvSpPr>
          <p:spPr bwMode="auto">
            <a:xfrm rot="2251936">
              <a:off x="4400" y="2292"/>
              <a:ext cx="1019" cy="212"/>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Plaquemines</a:t>
              </a:r>
            </a:p>
          </p:txBody>
        </p:sp>
        <p:sp>
          <p:nvSpPr>
            <p:cNvPr id="2523211" name="Text Box 75"/>
            <p:cNvSpPr txBox="1">
              <a:spLocks noChangeArrowheads="1"/>
            </p:cNvSpPr>
            <p:nvPr/>
          </p:nvSpPr>
          <p:spPr bwMode="auto">
            <a:xfrm>
              <a:off x="1475" y="1222"/>
              <a:ext cx="533" cy="19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Acadia</a:t>
              </a:r>
            </a:p>
          </p:txBody>
        </p:sp>
        <p:sp>
          <p:nvSpPr>
            <p:cNvPr id="2523212" name="Text Box 76"/>
            <p:cNvSpPr txBox="1">
              <a:spLocks noChangeArrowheads="1"/>
            </p:cNvSpPr>
            <p:nvPr/>
          </p:nvSpPr>
          <p:spPr bwMode="auto">
            <a:xfrm rot="3540000">
              <a:off x="2837" y="1925"/>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Assumption</a:t>
              </a:r>
            </a:p>
          </p:txBody>
        </p:sp>
        <p:sp>
          <p:nvSpPr>
            <p:cNvPr id="2523213" name="Text Box 77"/>
            <p:cNvSpPr txBox="1">
              <a:spLocks noChangeArrowheads="1"/>
            </p:cNvSpPr>
            <p:nvPr/>
          </p:nvSpPr>
          <p:spPr bwMode="auto">
            <a:xfrm rot="2654166">
              <a:off x="2584" y="1462"/>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Iberville</a:t>
              </a:r>
            </a:p>
          </p:txBody>
        </p:sp>
        <p:sp>
          <p:nvSpPr>
            <p:cNvPr id="2523214" name="Text Box 78"/>
            <p:cNvSpPr txBox="1">
              <a:spLocks noChangeArrowheads="1"/>
            </p:cNvSpPr>
            <p:nvPr/>
          </p:nvSpPr>
          <p:spPr bwMode="auto">
            <a:xfrm>
              <a:off x="3122" y="1414"/>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Ascension</a:t>
              </a:r>
            </a:p>
          </p:txBody>
        </p:sp>
        <p:sp>
          <p:nvSpPr>
            <p:cNvPr id="2523215" name="Text Box 79"/>
            <p:cNvSpPr txBox="1">
              <a:spLocks noChangeArrowheads="1"/>
            </p:cNvSpPr>
            <p:nvPr/>
          </p:nvSpPr>
          <p:spPr bwMode="auto">
            <a:xfrm>
              <a:off x="3302" y="158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James</a:t>
              </a:r>
            </a:p>
          </p:txBody>
        </p:sp>
        <p:sp>
          <p:nvSpPr>
            <p:cNvPr id="2523216" name="Text Box 80"/>
            <p:cNvSpPr txBox="1">
              <a:spLocks noChangeArrowheads="1"/>
            </p:cNvSpPr>
            <p:nvPr/>
          </p:nvSpPr>
          <p:spPr bwMode="auto">
            <a:xfrm>
              <a:off x="3602" y="146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John</a:t>
              </a:r>
            </a:p>
          </p:txBody>
        </p:sp>
        <p:sp>
          <p:nvSpPr>
            <p:cNvPr id="2523217" name="Text Box 81"/>
            <p:cNvSpPr txBox="1">
              <a:spLocks noChangeArrowheads="1"/>
            </p:cNvSpPr>
            <p:nvPr/>
          </p:nvSpPr>
          <p:spPr bwMode="auto">
            <a:xfrm>
              <a:off x="4203" y="1001"/>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Tammany</a:t>
              </a:r>
            </a:p>
          </p:txBody>
        </p:sp>
        <p:sp>
          <p:nvSpPr>
            <p:cNvPr id="2523218" name="Text Box 82"/>
            <p:cNvSpPr txBox="1">
              <a:spLocks noChangeArrowheads="1"/>
            </p:cNvSpPr>
            <p:nvPr/>
          </p:nvSpPr>
          <p:spPr bwMode="auto">
            <a:xfrm>
              <a:off x="3327" y="1144"/>
              <a:ext cx="462"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Livingston</a:t>
              </a:r>
            </a:p>
          </p:txBody>
        </p:sp>
        <p:sp>
          <p:nvSpPr>
            <p:cNvPr id="2523219" name="Text Box 83"/>
            <p:cNvSpPr txBox="1">
              <a:spLocks noChangeArrowheads="1"/>
            </p:cNvSpPr>
            <p:nvPr/>
          </p:nvSpPr>
          <p:spPr bwMode="auto">
            <a:xfrm rot="3540000">
              <a:off x="3602" y="1228"/>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Tangipahoa</a:t>
              </a:r>
            </a:p>
          </p:txBody>
        </p:sp>
        <p:sp>
          <p:nvSpPr>
            <p:cNvPr id="2523220" name="Text Box 84"/>
            <p:cNvSpPr txBox="1">
              <a:spLocks noChangeArrowheads="1"/>
            </p:cNvSpPr>
            <p:nvPr/>
          </p:nvSpPr>
          <p:spPr bwMode="auto">
            <a:xfrm>
              <a:off x="2975" y="1009"/>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E.B.R.</a:t>
              </a:r>
            </a:p>
          </p:txBody>
        </p:sp>
        <p:sp>
          <p:nvSpPr>
            <p:cNvPr id="2523221" name="Text Box 85"/>
            <p:cNvSpPr txBox="1">
              <a:spLocks noChangeArrowheads="1"/>
            </p:cNvSpPr>
            <p:nvPr/>
          </p:nvSpPr>
          <p:spPr bwMode="auto">
            <a:xfrm>
              <a:off x="2720" y="1087"/>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W.B.R.</a:t>
              </a:r>
            </a:p>
          </p:txBody>
        </p:sp>
        <p:sp>
          <p:nvSpPr>
            <p:cNvPr id="2523222" name="Text Box 86"/>
            <p:cNvSpPr txBox="1">
              <a:spLocks noChangeArrowheads="1"/>
            </p:cNvSpPr>
            <p:nvPr/>
          </p:nvSpPr>
          <p:spPr bwMode="auto">
            <a:xfrm>
              <a:off x="2058" y="1019"/>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Landry</a:t>
              </a:r>
            </a:p>
          </p:txBody>
        </p:sp>
        <p:sp>
          <p:nvSpPr>
            <p:cNvPr id="2523223" name="Text Box 87"/>
            <p:cNvSpPr txBox="1">
              <a:spLocks noChangeArrowheads="1"/>
            </p:cNvSpPr>
            <p:nvPr/>
          </p:nvSpPr>
          <p:spPr bwMode="auto">
            <a:xfrm>
              <a:off x="366" y="996"/>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Beauregard</a:t>
              </a:r>
            </a:p>
          </p:txBody>
        </p:sp>
        <p:sp>
          <p:nvSpPr>
            <p:cNvPr id="2523224" name="Text Box 88"/>
            <p:cNvSpPr txBox="1">
              <a:spLocks noChangeArrowheads="1"/>
            </p:cNvSpPr>
            <p:nvPr/>
          </p:nvSpPr>
          <p:spPr bwMode="auto">
            <a:xfrm>
              <a:off x="1056" y="1008"/>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Allen</a:t>
              </a:r>
            </a:p>
          </p:txBody>
        </p:sp>
        <p:sp>
          <p:nvSpPr>
            <p:cNvPr id="2523225" name="Text Box 89"/>
            <p:cNvSpPr txBox="1">
              <a:spLocks noChangeArrowheads="1"/>
            </p:cNvSpPr>
            <p:nvPr/>
          </p:nvSpPr>
          <p:spPr bwMode="auto">
            <a:xfrm>
              <a:off x="1452" y="969"/>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Evangeline</a:t>
              </a:r>
            </a:p>
          </p:txBody>
        </p:sp>
      </p:grpSp>
    </p:spTree>
    <p:extLst>
      <p:ext uri="{BB962C8B-B14F-4D97-AF65-F5344CB8AC3E}">
        <p14:creationId xmlns:p14="http://schemas.microsoft.com/office/powerpoint/2010/main" val="12538346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4162" name="Picture 2" descr="august_1940_surge"/>
          <p:cNvPicPr>
            <a:picLocks noChangeAspect="1" noChangeArrowheads="1"/>
          </p:cNvPicPr>
          <p:nvPr/>
        </p:nvPicPr>
        <p:blipFill>
          <a:blip r:embed="rId2" cstate="print">
            <a:extLst>
              <a:ext uri="{28A0092B-C50C-407E-A947-70E740481C1C}">
                <a14:useLocalDpi xmlns:a14="http://schemas.microsoft.com/office/drawing/2010/main" val="0"/>
              </a:ext>
            </a:extLst>
          </a:blip>
          <a:srcRect l="9331" t="1146" r="9953"/>
          <a:stretch>
            <a:fillRect/>
          </a:stretch>
        </p:blipFill>
        <p:spPr bwMode="auto">
          <a:xfrm>
            <a:off x="0" y="0"/>
            <a:ext cx="9134475" cy="6678613"/>
          </a:xfrm>
          <a:prstGeom prst="rect">
            <a:avLst/>
          </a:prstGeom>
          <a:noFill/>
          <a:extLst>
            <a:ext uri="{909E8E84-426E-40DD-AFC4-6F175D3DCCD1}">
              <a14:hiddenFill xmlns:a14="http://schemas.microsoft.com/office/drawing/2010/main">
                <a:solidFill>
                  <a:srgbClr val="FFFFFF"/>
                </a:solidFill>
              </a14:hiddenFill>
            </a:ext>
          </a:extLst>
        </p:spPr>
      </p:pic>
      <p:grpSp>
        <p:nvGrpSpPr>
          <p:cNvPr id="2524163" name="Group 3"/>
          <p:cNvGrpSpPr>
            <a:grpSpLocks/>
          </p:cNvGrpSpPr>
          <p:nvPr/>
        </p:nvGrpSpPr>
        <p:grpSpPr bwMode="auto">
          <a:xfrm>
            <a:off x="5867400" y="4876800"/>
            <a:ext cx="1871663" cy="1828800"/>
            <a:chOff x="30" y="1872"/>
            <a:chExt cx="1179" cy="1152"/>
          </a:xfrm>
        </p:grpSpPr>
        <p:sp>
          <p:nvSpPr>
            <p:cNvPr id="2524164" name="Oval 4"/>
            <p:cNvSpPr>
              <a:spLocks noChangeAspect="1" noChangeArrowheads="1"/>
            </p:cNvSpPr>
            <p:nvPr/>
          </p:nvSpPr>
          <p:spPr bwMode="auto">
            <a:xfrm>
              <a:off x="57" y="2556"/>
              <a:ext cx="253" cy="127"/>
            </a:xfrm>
            <a:prstGeom prst="ellipse">
              <a:avLst/>
            </a:prstGeom>
            <a:solidFill>
              <a:srgbClr val="00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4165" name="Text Box 5"/>
            <p:cNvSpPr txBox="1">
              <a:spLocks noChangeArrowheads="1"/>
            </p:cNvSpPr>
            <p:nvPr/>
          </p:nvSpPr>
          <p:spPr bwMode="auto">
            <a:xfrm>
              <a:off x="249" y="2526"/>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t> </a:t>
              </a:r>
              <a:r>
                <a:rPr lang="en-US" sz="1200" b="1"/>
                <a:t>FLOOD AREA</a:t>
              </a:r>
            </a:p>
          </p:txBody>
        </p:sp>
        <p:grpSp>
          <p:nvGrpSpPr>
            <p:cNvPr id="2524166" name="Group 6"/>
            <p:cNvGrpSpPr>
              <a:grpSpLocks/>
            </p:cNvGrpSpPr>
            <p:nvPr/>
          </p:nvGrpSpPr>
          <p:grpSpPr bwMode="auto">
            <a:xfrm>
              <a:off x="65" y="2766"/>
              <a:ext cx="238" cy="124"/>
              <a:chOff x="3704" y="2466"/>
              <a:chExt cx="238" cy="124"/>
            </a:xfrm>
          </p:grpSpPr>
          <p:sp>
            <p:nvSpPr>
              <p:cNvPr id="2524167" name="Line 7"/>
              <p:cNvSpPr>
                <a:spLocks noChangeShapeType="1"/>
              </p:cNvSpPr>
              <p:nvPr/>
            </p:nvSpPr>
            <p:spPr bwMode="auto">
              <a:xfrm>
                <a:off x="3823" y="2466"/>
                <a:ext cx="0" cy="0"/>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4168" name="Freeform 8"/>
              <p:cNvSpPr>
                <a:spLocks/>
              </p:cNvSpPr>
              <p:nvPr/>
            </p:nvSpPr>
            <p:spPr bwMode="auto">
              <a:xfrm>
                <a:off x="3704" y="2466"/>
                <a:ext cx="238" cy="124"/>
              </a:xfrm>
              <a:custGeom>
                <a:avLst/>
                <a:gdLst>
                  <a:gd name="T0" fmla="*/ 131 w 238"/>
                  <a:gd name="T1" fmla="*/ 0 h 124"/>
                  <a:gd name="T2" fmla="*/ 136 w 238"/>
                  <a:gd name="T3" fmla="*/ 5 h 124"/>
                  <a:gd name="T4" fmla="*/ 148 w 238"/>
                  <a:gd name="T5" fmla="*/ 5 h 124"/>
                  <a:gd name="T6" fmla="*/ 159 w 238"/>
                  <a:gd name="T7" fmla="*/ 5 h 124"/>
                  <a:gd name="T8" fmla="*/ 165 w 238"/>
                  <a:gd name="T9" fmla="*/ 5 h 124"/>
                  <a:gd name="T10" fmla="*/ 176 w 238"/>
                  <a:gd name="T11" fmla="*/ 11 h 124"/>
                  <a:gd name="T12" fmla="*/ 187 w 238"/>
                  <a:gd name="T13" fmla="*/ 11 h 124"/>
                  <a:gd name="T14" fmla="*/ 193 w 238"/>
                  <a:gd name="T15" fmla="*/ 17 h 124"/>
                  <a:gd name="T16" fmla="*/ 204 w 238"/>
                  <a:gd name="T17" fmla="*/ 17 h 124"/>
                  <a:gd name="T18" fmla="*/ 210 w 238"/>
                  <a:gd name="T19" fmla="*/ 22 h 124"/>
                  <a:gd name="T20" fmla="*/ 221 w 238"/>
                  <a:gd name="T21" fmla="*/ 28 h 124"/>
                  <a:gd name="T22" fmla="*/ 233 w 238"/>
                  <a:gd name="T23" fmla="*/ 39 h 124"/>
                  <a:gd name="T24" fmla="*/ 238 w 238"/>
                  <a:gd name="T25" fmla="*/ 51 h 124"/>
                  <a:gd name="T26" fmla="*/ 238 w 238"/>
                  <a:gd name="T27" fmla="*/ 56 h 124"/>
                  <a:gd name="T28" fmla="*/ 238 w 238"/>
                  <a:gd name="T29" fmla="*/ 68 h 124"/>
                  <a:gd name="T30" fmla="*/ 238 w 238"/>
                  <a:gd name="T31" fmla="*/ 73 h 124"/>
                  <a:gd name="T32" fmla="*/ 233 w 238"/>
                  <a:gd name="T33" fmla="*/ 85 h 124"/>
                  <a:gd name="T34" fmla="*/ 221 w 238"/>
                  <a:gd name="T35" fmla="*/ 96 h 124"/>
                  <a:gd name="T36" fmla="*/ 210 w 238"/>
                  <a:gd name="T37" fmla="*/ 102 h 124"/>
                  <a:gd name="T38" fmla="*/ 204 w 238"/>
                  <a:gd name="T39" fmla="*/ 107 h 124"/>
                  <a:gd name="T40" fmla="*/ 193 w 238"/>
                  <a:gd name="T41" fmla="*/ 107 h 124"/>
                  <a:gd name="T42" fmla="*/ 187 w 238"/>
                  <a:gd name="T43" fmla="*/ 113 h 124"/>
                  <a:gd name="T44" fmla="*/ 176 w 238"/>
                  <a:gd name="T45" fmla="*/ 113 h 124"/>
                  <a:gd name="T46" fmla="*/ 165 w 238"/>
                  <a:gd name="T47" fmla="*/ 119 h 124"/>
                  <a:gd name="T48" fmla="*/ 159 w 238"/>
                  <a:gd name="T49" fmla="*/ 119 h 124"/>
                  <a:gd name="T50" fmla="*/ 148 w 238"/>
                  <a:gd name="T51" fmla="*/ 119 h 124"/>
                  <a:gd name="T52" fmla="*/ 136 w 238"/>
                  <a:gd name="T53" fmla="*/ 119 h 124"/>
                  <a:gd name="T54" fmla="*/ 131 w 238"/>
                  <a:gd name="T55" fmla="*/ 124 h 124"/>
                  <a:gd name="T56" fmla="*/ 119 w 238"/>
                  <a:gd name="T57" fmla="*/ 124 h 124"/>
                  <a:gd name="T58" fmla="*/ 114 w 238"/>
                  <a:gd name="T59" fmla="*/ 124 h 124"/>
                  <a:gd name="T60" fmla="*/ 102 w 238"/>
                  <a:gd name="T61" fmla="*/ 119 h 124"/>
                  <a:gd name="T62" fmla="*/ 91 w 238"/>
                  <a:gd name="T63" fmla="*/ 119 h 124"/>
                  <a:gd name="T64" fmla="*/ 85 w 238"/>
                  <a:gd name="T65" fmla="*/ 119 h 124"/>
                  <a:gd name="T66" fmla="*/ 74 w 238"/>
                  <a:gd name="T67" fmla="*/ 119 h 124"/>
                  <a:gd name="T68" fmla="*/ 63 w 238"/>
                  <a:gd name="T69" fmla="*/ 113 h 124"/>
                  <a:gd name="T70" fmla="*/ 57 w 238"/>
                  <a:gd name="T71" fmla="*/ 113 h 124"/>
                  <a:gd name="T72" fmla="*/ 46 w 238"/>
                  <a:gd name="T73" fmla="*/ 107 h 124"/>
                  <a:gd name="T74" fmla="*/ 40 w 238"/>
                  <a:gd name="T75" fmla="*/ 107 h 124"/>
                  <a:gd name="T76" fmla="*/ 29 w 238"/>
                  <a:gd name="T77" fmla="*/ 102 h 124"/>
                  <a:gd name="T78" fmla="*/ 17 w 238"/>
                  <a:gd name="T79" fmla="*/ 96 h 124"/>
                  <a:gd name="T80" fmla="*/ 12 w 238"/>
                  <a:gd name="T81" fmla="*/ 85 h 124"/>
                  <a:gd name="T82" fmla="*/ 6 w 238"/>
                  <a:gd name="T83" fmla="*/ 73 h 124"/>
                  <a:gd name="T84" fmla="*/ 0 w 238"/>
                  <a:gd name="T85" fmla="*/ 68 h 124"/>
                  <a:gd name="T86" fmla="*/ 0 w 238"/>
                  <a:gd name="T87" fmla="*/ 56 h 124"/>
                  <a:gd name="T88" fmla="*/ 6 w 238"/>
                  <a:gd name="T89" fmla="*/ 51 h 124"/>
                  <a:gd name="T90" fmla="*/ 12 w 238"/>
                  <a:gd name="T91" fmla="*/ 39 h 124"/>
                  <a:gd name="T92" fmla="*/ 17 w 238"/>
                  <a:gd name="T93" fmla="*/ 28 h 124"/>
                  <a:gd name="T94" fmla="*/ 29 w 238"/>
                  <a:gd name="T95" fmla="*/ 22 h 124"/>
                  <a:gd name="T96" fmla="*/ 40 w 238"/>
                  <a:gd name="T97" fmla="*/ 17 h 124"/>
                  <a:gd name="T98" fmla="*/ 46 w 238"/>
                  <a:gd name="T99" fmla="*/ 17 h 124"/>
                  <a:gd name="T100" fmla="*/ 57 w 238"/>
                  <a:gd name="T101" fmla="*/ 11 h 124"/>
                  <a:gd name="T102" fmla="*/ 63 w 238"/>
                  <a:gd name="T103" fmla="*/ 11 h 124"/>
                  <a:gd name="T104" fmla="*/ 74 w 238"/>
                  <a:gd name="T105" fmla="*/ 5 h 124"/>
                  <a:gd name="T106" fmla="*/ 85 w 238"/>
                  <a:gd name="T107" fmla="*/ 5 h 124"/>
                  <a:gd name="T108" fmla="*/ 91 w 238"/>
                  <a:gd name="T109" fmla="*/ 5 h 124"/>
                  <a:gd name="T110" fmla="*/ 102 w 238"/>
                  <a:gd name="T111" fmla="*/ 5 h 124"/>
                  <a:gd name="T112" fmla="*/ 114 w 238"/>
                  <a:gd name="T113" fmla="*/ 0 h 124"/>
                  <a:gd name="T114" fmla="*/ 119 w 238"/>
                  <a:gd name="T11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124">
                    <a:moveTo>
                      <a:pt x="119" y="0"/>
                    </a:moveTo>
                    <a:lnTo>
                      <a:pt x="125" y="0"/>
                    </a:lnTo>
                    <a:lnTo>
                      <a:pt x="125" y="0"/>
                    </a:lnTo>
                    <a:lnTo>
                      <a:pt x="125" y="0"/>
                    </a:lnTo>
                    <a:lnTo>
                      <a:pt x="125" y="0"/>
                    </a:lnTo>
                    <a:lnTo>
                      <a:pt x="125" y="0"/>
                    </a:lnTo>
                    <a:lnTo>
                      <a:pt x="131" y="0"/>
                    </a:lnTo>
                    <a:lnTo>
                      <a:pt x="131" y="0"/>
                    </a:lnTo>
                    <a:lnTo>
                      <a:pt x="131" y="0"/>
                    </a:lnTo>
                    <a:lnTo>
                      <a:pt x="131" y="0"/>
                    </a:lnTo>
                    <a:lnTo>
                      <a:pt x="131" y="0"/>
                    </a:lnTo>
                    <a:lnTo>
                      <a:pt x="136" y="0"/>
                    </a:lnTo>
                    <a:lnTo>
                      <a:pt x="136" y="0"/>
                    </a:lnTo>
                    <a:lnTo>
                      <a:pt x="136" y="0"/>
                    </a:lnTo>
                    <a:lnTo>
                      <a:pt x="136" y="5"/>
                    </a:lnTo>
                    <a:lnTo>
                      <a:pt x="136" y="5"/>
                    </a:lnTo>
                    <a:lnTo>
                      <a:pt x="142" y="5"/>
                    </a:lnTo>
                    <a:lnTo>
                      <a:pt x="142" y="5"/>
                    </a:lnTo>
                    <a:lnTo>
                      <a:pt x="142" y="5"/>
                    </a:lnTo>
                    <a:lnTo>
                      <a:pt x="142" y="5"/>
                    </a:lnTo>
                    <a:lnTo>
                      <a:pt x="142" y="5"/>
                    </a:lnTo>
                    <a:lnTo>
                      <a:pt x="148" y="5"/>
                    </a:lnTo>
                    <a:lnTo>
                      <a:pt x="148" y="5"/>
                    </a:lnTo>
                    <a:lnTo>
                      <a:pt x="148" y="5"/>
                    </a:lnTo>
                    <a:lnTo>
                      <a:pt x="148" y="5"/>
                    </a:lnTo>
                    <a:lnTo>
                      <a:pt x="148" y="5"/>
                    </a:lnTo>
                    <a:lnTo>
                      <a:pt x="153" y="5"/>
                    </a:lnTo>
                    <a:lnTo>
                      <a:pt x="153" y="5"/>
                    </a:lnTo>
                    <a:lnTo>
                      <a:pt x="153" y="5"/>
                    </a:lnTo>
                    <a:lnTo>
                      <a:pt x="153" y="5"/>
                    </a:lnTo>
                    <a:lnTo>
                      <a:pt x="153" y="5"/>
                    </a:lnTo>
                    <a:lnTo>
                      <a:pt x="159" y="5"/>
                    </a:lnTo>
                    <a:lnTo>
                      <a:pt x="159" y="5"/>
                    </a:lnTo>
                    <a:lnTo>
                      <a:pt x="159" y="5"/>
                    </a:lnTo>
                    <a:lnTo>
                      <a:pt x="159" y="5"/>
                    </a:lnTo>
                    <a:lnTo>
                      <a:pt x="159" y="5"/>
                    </a:lnTo>
                    <a:lnTo>
                      <a:pt x="165" y="5"/>
                    </a:lnTo>
                    <a:lnTo>
                      <a:pt x="165" y="5"/>
                    </a:lnTo>
                    <a:lnTo>
                      <a:pt x="165" y="5"/>
                    </a:lnTo>
                    <a:lnTo>
                      <a:pt x="165" y="5"/>
                    </a:lnTo>
                    <a:lnTo>
                      <a:pt x="165" y="5"/>
                    </a:lnTo>
                    <a:lnTo>
                      <a:pt x="170" y="5"/>
                    </a:lnTo>
                    <a:lnTo>
                      <a:pt x="170" y="5"/>
                    </a:lnTo>
                    <a:lnTo>
                      <a:pt x="170" y="5"/>
                    </a:lnTo>
                    <a:lnTo>
                      <a:pt x="170" y="5"/>
                    </a:lnTo>
                    <a:lnTo>
                      <a:pt x="170" y="5"/>
                    </a:lnTo>
                    <a:lnTo>
                      <a:pt x="176" y="11"/>
                    </a:lnTo>
                    <a:lnTo>
                      <a:pt x="176" y="11"/>
                    </a:lnTo>
                    <a:lnTo>
                      <a:pt x="176" y="11"/>
                    </a:lnTo>
                    <a:lnTo>
                      <a:pt x="176" y="11"/>
                    </a:lnTo>
                    <a:lnTo>
                      <a:pt x="182" y="11"/>
                    </a:lnTo>
                    <a:lnTo>
                      <a:pt x="182" y="11"/>
                    </a:lnTo>
                    <a:lnTo>
                      <a:pt x="182" y="11"/>
                    </a:lnTo>
                    <a:lnTo>
                      <a:pt x="182" y="11"/>
                    </a:lnTo>
                    <a:lnTo>
                      <a:pt x="182" y="11"/>
                    </a:lnTo>
                    <a:lnTo>
                      <a:pt x="187" y="11"/>
                    </a:lnTo>
                    <a:lnTo>
                      <a:pt x="187" y="11"/>
                    </a:lnTo>
                    <a:lnTo>
                      <a:pt x="187" y="11"/>
                    </a:lnTo>
                    <a:lnTo>
                      <a:pt x="187" y="11"/>
                    </a:lnTo>
                    <a:lnTo>
                      <a:pt x="187" y="11"/>
                    </a:lnTo>
                    <a:lnTo>
                      <a:pt x="193" y="11"/>
                    </a:lnTo>
                    <a:lnTo>
                      <a:pt x="193" y="11"/>
                    </a:lnTo>
                    <a:lnTo>
                      <a:pt x="193" y="17"/>
                    </a:lnTo>
                    <a:lnTo>
                      <a:pt x="193" y="17"/>
                    </a:lnTo>
                    <a:lnTo>
                      <a:pt x="193" y="17"/>
                    </a:lnTo>
                    <a:lnTo>
                      <a:pt x="199" y="17"/>
                    </a:lnTo>
                    <a:lnTo>
                      <a:pt x="199" y="17"/>
                    </a:lnTo>
                    <a:lnTo>
                      <a:pt x="199" y="17"/>
                    </a:lnTo>
                    <a:lnTo>
                      <a:pt x="199" y="17"/>
                    </a:lnTo>
                    <a:lnTo>
                      <a:pt x="199" y="17"/>
                    </a:lnTo>
                    <a:lnTo>
                      <a:pt x="204" y="17"/>
                    </a:lnTo>
                    <a:lnTo>
                      <a:pt x="204" y="17"/>
                    </a:lnTo>
                    <a:lnTo>
                      <a:pt x="204" y="22"/>
                    </a:lnTo>
                    <a:lnTo>
                      <a:pt x="204" y="22"/>
                    </a:lnTo>
                    <a:lnTo>
                      <a:pt x="204" y="22"/>
                    </a:lnTo>
                    <a:lnTo>
                      <a:pt x="210" y="22"/>
                    </a:lnTo>
                    <a:lnTo>
                      <a:pt x="210" y="22"/>
                    </a:lnTo>
                    <a:lnTo>
                      <a:pt x="210" y="22"/>
                    </a:lnTo>
                    <a:lnTo>
                      <a:pt x="210" y="22"/>
                    </a:lnTo>
                    <a:lnTo>
                      <a:pt x="210" y="22"/>
                    </a:lnTo>
                    <a:lnTo>
                      <a:pt x="216" y="22"/>
                    </a:lnTo>
                    <a:lnTo>
                      <a:pt x="216" y="28"/>
                    </a:lnTo>
                    <a:lnTo>
                      <a:pt x="216" y="28"/>
                    </a:lnTo>
                    <a:lnTo>
                      <a:pt x="216" y="28"/>
                    </a:lnTo>
                    <a:lnTo>
                      <a:pt x="216" y="28"/>
                    </a:lnTo>
                    <a:lnTo>
                      <a:pt x="221" y="28"/>
                    </a:lnTo>
                    <a:lnTo>
                      <a:pt x="221" y="28"/>
                    </a:lnTo>
                    <a:lnTo>
                      <a:pt x="221" y="28"/>
                    </a:lnTo>
                    <a:lnTo>
                      <a:pt x="221" y="34"/>
                    </a:lnTo>
                    <a:lnTo>
                      <a:pt x="221" y="34"/>
                    </a:lnTo>
                    <a:lnTo>
                      <a:pt x="227" y="34"/>
                    </a:lnTo>
                    <a:lnTo>
                      <a:pt x="227" y="34"/>
                    </a:lnTo>
                    <a:lnTo>
                      <a:pt x="227" y="34"/>
                    </a:lnTo>
                    <a:lnTo>
                      <a:pt x="227" y="39"/>
                    </a:lnTo>
                    <a:lnTo>
                      <a:pt x="227" y="39"/>
                    </a:lnTo>
                    <a:lnTo>
                      <a:pt x="233" y="39"/>
                    </a:lnTo>
                    <a:lnTo>
                      <a:pt x="233" y="39"/>
                    </a:lnTo>
                    <a:lnTo>
                      <a:pt x="233" y="39"/>
                    </a:lnTo>
                    <a:lnTo>
                      <a:pt x="233" y="45"/>
                    </a:lnTo>
                    <a:lnTo>
                      <a:pt x="233" y="45"/>
                    </a:lnTo>
                    <a:lnTo>
                      <a:pt x="233" y="45"/>
                    </a:lnTo>
                    <a:lnTo>
                      <a:pt x="233" y="45"/>
                    </a:lnTo>
                    <a:lnTo>
                      <a:pt x="238" y="45"/>
                    </a:lnTo>
                    <a:lnTo>
                      <a:pt x="238" y="51"/>
                    </a:lnTo>
                    <a:lnTo>
                      <a:pt x="238" y="51"/>
                    </a:lnTo>
                    <a:lnTo>
                      <a:pt x="238" y="51"/>
                    </a:lnTo>
                    <a:lnTo>
                      <a:pt x="238" y="51"/>
                    </a:lnTo>
                    <a:lnTo>
                      <a:pt x="238" y="51"/>
                    </a:lnTo>
                    <a:lnTo>
                      <a:pt x="238" y="56"/>
                    </a:lnTo>
                    <a:lnTo>
                      <a:pt x="238" y="56"/>
                    </a:lnTo>
                    <a:lnTo>
                      <a:pt x="238" y="56"/>
                    </a:lnTo>
                    <a:lnTo>
                      <a:pt x="238" y="56"/>
                    </a:lnTo>
                    <a:lnTo>
                      <a:pt x="238" y="56"/>
                    </a:lnTo>
                    <a:lnTo>
                      <a:pt x="238" y="62"/>
                    </a:lnTo>
                    <a:lnTo>
                      <a:pt x="238" y="62"/>
                    </a:lnTo>
                    <a:lnTo>
                      <a:pt x="238" y="62"/>
                    </a:lnTo>
                    <a:lnTo>
                      <a:pt x="238" y="62"/>
                    </a:lnTo>
                    <a:lnTo>
                      <a:pt x="238" y="62"/>
                    </a:lnTo>
                    <a:lnTo>
                      <a:pt x="238" y="68"/>
                    </a:lnTo>
                    <a:lnTo>
                      <a:pt x="238" y="68"/>
                    </a:lnTo>
                    <a:lnTo>
                      <a:pt x="238" y="68"/>
                    </a:lnTo>
                    <a:lnTo>
                      <a:pt x="238" y="68"/>
                    </a:lnTo>
                    <a:lnTo>
                      <a:pt x="238" y="68"/>
                    </a:lnTo>
                    <a:lnTo>
                      <a:pt x="238" y="73"/>
                    </a:lnTo>
                    <a:lnTo>
                      <a:pt x="238" y="73"/>
                    </a:lnTo>
                    <a:lnTo>
                      <a:pt x="238" y="73"/>
                    </a:lnTo>
                    <a:lnTo>
                      <a:pt x="238" y="73"/>
                    </a:lnTo>
                    <a:lnTo>
                      <a:pt x="238" y="73"/>
                    </a:lnTo>
                    <a:lnTo>
                      <a:pt x="238" y="79"/>
                    </a:lnTo>
                    <a:lnTo>
                      <a:pt x="233" y="79"/>
                    </a:lnTo>
                    <a:lnTo>
                      <a:pt x="233" y="79"/>
                    </a:lnTo>
                    <a:lnTo>
                      <a:pt x="233" y="79"/>
                    </a:lnTo>
                    <a:lnTo>
                      <a:pt x="233" y="79"/>
                    </a:lnTo>
                    <a:lnTo>
                      <a:pt x="233" y="85"/>
                    </a:lnTo>
                    <a:lnTo>
                      <a:pt x="233" y="85"/>
                    </a:lnTo>
                    <a:lnTo>
                      <a:pt x="233" y="85"/>
                    </a:lnTo>
                    <a:lnTo>
                      <a:pt x="227" y="85"/>
                    </a:lnTo>
                    <a:lnTo>
                      <a:pt x="227" y="85"/>
                    </a:lnTo>
                    <a:lnTo>
                      <a:pt x="227" y="90"/>
                    </a:lnTo>
                    <a:lnTo>
                      <a:pt x="227" y="90"/>
                    </a:lnTo>
                    <a:lnTo>
                      <a:pt x="227" y="90"/>
                    </a:lnTo>
                    <a:lnTo>
                      <a:pt x="221" y="90"/>
                    </a:lnTo>
                    <a:lnTo>
                      <a:pt x="221" y="96"/>
                    </a:lnTo>
                    <a:lnTo>
                      <a:pt x="221" y="96"/>
                    </a:lnTo>
                    <a:lnTo>
                      <a:pt x="221" y="96"/>
                    </a:lnTo>
                    <a:lnTo>
                      <a:pt x="221" y="96"/>
                    </a:lnTo>
                    <a:lnTo>
                      <a:pt x="216" y="96"/>
                    </a:lnTo>
                    <a:lnTo>
                      <a:pt x="216" y="96"/>
                    </a:lnTo>
                    <a:lnTo>
                      <a:pt x="216" y="96"/>
                    </a:lnTo>
                    <a:lnTo>
                      <a:pt x="216" y="102"/>
                    </a:lnTo>
                    <a:lnTo>
                      <a:pt x="216" y="102"/>
                    </a:lnTo>
                    <a:lnTo>
                      <a:pt x="210" y="102"/>
                    </a:lnTo>
                    <a:lnTo>
                      <a:pt x="210" y="102"/>
                    </a:lnTo>
                    <a:lnTo>
                      <a:pt x="210" y="102"/>
                    </a:lnTo>
                    <a:lnTo>
                      <a:pt x="210" y="102"/>
                    </a:lnTo>
                    <a:lnTo>
                      <a:pt x="210" y="102"/>
                    </a:lnTo>
                    <a:lnTo>
                      <a:pt x="204" y="102"/>
                    </a:lnTo>
                    <a:lnTo>
                      <a:pt x="204" y="107"/>
                    </a:lnTo>
                    <a:lnTo>
                      <a:pt x="204" y="107"/>
                    </a:lnTo>
                    <a:lnTo>
                      <a:pt x="204" y="107"/>
                    </a:lnTo>
                    <a:lnTo>
                      <a:pt x="204" y="107"/>
                    </a:lnTo>
                    <a:lnTo>
                      <a:pt x="199" y="107"/>
                    </a:lnTo>
                    <a:lnTo>
                      <a:pt x="199" y="107"/>
                    </a:lnTo>
                    <a:lnTo>
                      <a:pt x="199" y="107"/>
                    </a:lnTo>
                    <a:lnTo>
                      <a:pt x="199" y="107"/>
                    </a:lnTo>
                    <a:lnTo>
                      <a:pt x="199" y="107"/>
                    </a:lnTo>
                    <a:lnTo>
                      <a:pt x="193" y="107"/>
                    </a:lnTo>
                    <a:lnTo>
                      <a:pt x="193" y="107"/>
                    </a:lnTo>
                    <a:lnTo>
                      <a:pt x="193" y="107"/>
                    </a:lnTo>
                    <a:lnTo>
                      <a:pt x="193" y="113"/>
                    </a:lnTo>
                    <a:lnTo>
                      <a:pt x="193" y="113"/>
                    </a:lnTo>
                    <a:lnTo>
                      <a:pt x="187" y="113"/>
                    </a:lnTo>
                    <a:lnTo>
                      <a:pt x="187" y="113"/>
                    </a:lnTo>
                    <a:lnTo>
                      <a:pt x="187" y="113"/>
                    </a:lnTo>
                    <a:lnTo>
                      <a:pt x="187" y="113"/>
                    </a:lnTo>
                    <a:lnTo>
                      <a:pt x="187" y="113"/>
                    </a:lnTo>
                    <a:lnTo>
                      <a:pt x="182" y="113"/>
                    </a:lnTo>
                    <a:lnTo>
                      <a:pt x="182" y="113"/>
                    </a:lnTo>
                    <a:lnTo>
                      <a:pt x="182" y="113"/>
                    </a:lnTo>
                    <a:lnTo>
                      <a:pt x="182" y="113"/>
                    </a:lnTo>
                    <a:lnTo>
                      <a:pt x="182" y="113"/>
                    </a:lnTo>
                    <a:lnTo>
                      <a:pt x="176" y="113"/>
                    </a:lnTo>
                    <a:lnTo>
                      <a:pt x="176" y="113"/>
                    </a:lnTo>
                    <a:lnTo>
                      <a:pt x="176" y="113"/>
                    </a:lnTo>
                    <a:lnTo>
                      <a:pt x="176" y="113"/>
                    </a:lnTo>
                    <a:lnTo>
                      <a:pt x="170" y="119"/>
                    </a:lnTo>
                    <a:lnTo>
                      <a:pt x="170" y="119"/>
                    </a:lnTo>
                    <a:lnTo>
                      <a:pt x="170" y="119"/>
                    </a:lnTo>
                    <a:lnTo>
                      <a:pt x="170" y="119"/>
                    </a:lnTo>
                    <a:lnTo>
                      <a:pt x="170" y="119"/>
                    </a:lnTo>
                    <a:lnTo>
                      <a:pt x="165" y="119"/>
                    </a:lnTo>
                    <a:lnTo>
                      <a:pt x="165" y="119"/>
                    </a:lnTo>
                    <a:lnTo>
                      <a:pt x="165" y="119"/>
                    </a:lnTo>
                    <a:lnTo>
                      <a:pt x="165" y="119"/>
                    </a:lnTo>
                    <a:lnTo>
                      <a:pt x="165" y="119"/>
                    </a:lnTo>
                    <a:lnTo>
                      <a:pt x="159" y="119"/>
                    </a:lnTo>
                    <a:lnTo>
                      <a:pt x="159" y="119"/>
                    </a:lnTo>
                    <a:lnTo>
                      <a:pt x="159" y="119"/>
                    </a:lnTo>
                    <a:lnTo>
                      <a:pt x="159" y="119"/>
                    </a:lnTo>
                    <a:lnTo>
                      <a:pt x="159" y="119"/>
                    </a:lnTo>
                    <a:lnTo>
                      <a:pt x="153" y="119"/>
                    </a:lnTo>
                    <a:lnTo>
                      <a:pt x="153" y="119"/>
                    </a:lnTo>
                    <a:lnTo>
                      <a:pt x="153" y="119"/>
                    </a:lnTo>
                    <a:lnTo>
                      <a:pt x="153" y="119"/>
                    </a:lnTo>
                    <a:lnTo>
                      <a:pt x="153" y="119"/>
                    </a:lnTo>
                    <a:lnTo>
                      <a:pt x="148" y="119"/>
                    </a:lnTo>
                    <a:lnTo>
                      <a:pt x="148" y="119"/>
                    </a:lnTo>
                    <a:lnTo>
                      <a:pt x="148" y="119"/>
                    </a:lnTo>
                    <a:lnTo>
                      <a:pt x="148" y="119"/>
                    </a:lnTo>
                    <a:lnTo>
                      <a:pt x="148" y="119"/>
                    </a:lnTo>
                    <a:lnTo>
                      <a:pt x="142" y="119"/>
                    </a:lnTo>
                    <a:lnTo>
                      <a:pt x="142" y="119"/>
                    </a:lnTo>
                    <a:lnTo>
                      <a:pt x="142" y="119"/>
                    </a:lnTo>
                    <a:lnTo>
                      <a:pt x="142" y="119"/>
                    </a:lnTo>
                    <a:lnTo>
                      <a:pt x="142" y="119"/>
                    </a:lnTo>
                    <a:lnTo>
                      <a:pt x="136" y="119"/>
                    </a:lnTo>
                    <a:lnTo>
                      <a:pt x="136" y="119"/>
                    </a:lnTo>
                    <a:lnTo>
                      <a:pt x="136" y="124"/>
                    </a:lnTo>
                    <a:lnTo>
                      <a:pt x="136" y="124"/>
                    </a:lnTo>
                    <a:lnTo>
                      <a:pt x="136" y="124"/>
                    </a:lnTo>
                    <a:lnTo>
                      <a:pt x="131" y="124"/>
                    </a:lnTo>
                    <a:lnTo>
                      <a:pt x="131" y="124"/>
                    </a:lnTo>
                    <a:lnTo>
                      <a:pt x="131" y="124"/>
                    </a:lnTo>
                    <a:lnTo>
                      <a:pt x="131" y="124"/>
                    </a:lnTo>
                    <a:lnTo>
                      <a:pt x="131" y="124"/>
                    </a:lnTo>
                    <a:lnTo>
                      <a:pt x="125" y="124"/>
                    </a:lnTo>
                    <a:lnTo>
                      <a:pt x="125" y="124"/>
                    </a:lnTo>
                    <a:lnTo>
                      <a:pt x="125" y="124"/>
                    </a:lnTo>
                    <a:lnTo>
                      <a:pt x="125" y="124"/>
                    </a:lnTo>
                    <a:lnTo>
                      <a:pt x="125" y="124"/>
                    </a:lnTo>
                    <a:lnTo>
                      <a:pt x="119" y="124"/>
                    </a:lnTo>
                    <a:lnTo>
                      <a:pt x="119" y="124"/>
                    </a:lnTo>
                    <a:lnTo>
                      <a:pt x="119" y="124"/>
                    </a:lnTo>
                    <a:lnTo>
                      <a:pt x="119" y="124"/>
                    </a:lnTo>
                    <a:lnTo>
                      <a:pt x="119" y="124"/>
                    </a:lnTo>
                    <a:lnTo>
                      <a:pt x="114" y="124"/>
                    </a:lnTo>
                    <a:lnTo>
                      <a:pt x="114" y="124"/>
                    </a:lnTo>
                    <a:lnTo>
                      <a:pt x="114" y="124"/>
                    </a:lnTo>
                    <a:lnTo>
                      <a:pt x="114" y="124"/>
                    </a:lnTo>
                    <a:lnTo>
                      <a:pt x="114" y="124"/>
                    </a:lnTo>
                    <a:lnTo>
                      <a:pt x="108" y="124"/>
                    </a:lnTo>
                    <a:lnTo>
                      <a:pt x="108" y="124"/>
                    </a:lnTo>
                    <a:lnTo>
                      <a:pt x="108" y="124"/>
                    </a:lnTo>
                    <a:lnTo>
                      <a:pt x="108" y="124"/>
                    </a:lnTo>
                    <a:lnTo>
                      <a:pt x="108" y="124"/>
                    </a:lnTo>
                    <a:lnTo>
                      <a:pt x="102" y="124"/>
                    </a:lnTo>
                    <a:lnTo>
                      <a:pt x="102" y="119"/>
                    </a:lnTo>
                    <a:lnTo>
                      <a:pt x="102" y="119"/>
                    </a:lnTo>
                    <a:lnTo>
                      <a:pt x="102" y="119"/>
                    </a:lnTo>
                    <a:lnTo>
                      <a:pt x="97" y="119"/>
                    </a:lnTo>
                    <a:lnTo>
                      <a:pt x="97" y="119"/>
                    </a:lnTo>
                    <a:lnTo>
                      <a:pt x="97" y="119"/>
                    </a:lnTo>
                    <a:lnTo>
                      <a:pt x="97" y="119"/>
                    </a:lnTo>
                    <a:lnTo>
                      <a:pt x="97" y="119"/>
                    </a:lnTo>
                    <a:lnTo>
                      <a:pt x="91" y="119"/>
                    </a:lnTo>
                    <a:lnTo>
                      <a:pt x="91" y="119"/>
                    </a:lnTo>
                    <a:lnTo>
                      <a:pt x="91" y="119"/>
                    </a:lnTo>
                    <a:lnTo>
                      <a:pt x="91" y="119"/>
                    </a:lnTo>
                    <a:lnTo>
                      <a:pt x="91" y="119"/>
                    </a:lnTo>
                    <a:lnTo>
                      <a:pt x="85" y="119"/>
                    </a:lnTo>
                    <a:lnTo>
                      <a:pt x="85" y="119"/>
                    </a:lnTo>
                    <a:lnTo>
                      <a:pt x="85" y="119"/>
                    </a:lnTo>
                    <a:lnTo>
                      <a:pt x="85" y="119"/>
                    </a:lnTo>
                    <a:lnTo>
                      <a:pt x="85" y="119"/>
                    </a:lnTo>
                    <a:lnTo>
                      <a:pt x="80" y="119"/>
                    </a:lnTo>
                    <a:lnTo>
                      <a:pt x="80" y="119"/>
                    </a:lnTo>
                    <a:lnTo>
                      <a:pt x="80" y="119"/>
                    </a:lnTo>
                    <a:lnTo>
                      <a:pt x="80" y="119"/>
                    </a:lnTo>
                    <a:lnTo>
                      <a:pt x="80" y="119"/>
                    </a:lnTo>
                    <a:lnTo>
                      <a:pt x="74" y="119"/>
                    </a:lnTo>
                    <a:lnTo>
                      <a:pt x="74" y="119"/>
                    </a:lnTo>
                    <a:lnTo>
                      <a:pt x="74" y="119"/>
                    </a:lnTo>
                    <a:lnTo>
                      <a:pt x="74" y="119"/>
                    </a:lnTo>
                    <a:lnTo>
                      <a:pt x="74" y="119"/>
                    </a:lnTo>
                    <a:lnTo>
                      <a:pt x="68" y="119"/>
                    </a:lnTo>
                    <a:lnTo>
                      <a:pt x="68" y="119"/>
                    </a:lnTo>
                    <a:lnTo>
                      <a:pt x="68" y="119"/>
                    </a:lnTo>
                    <a:lnTo>
                      <a:pt x="68" y="119"/>
                    </a:lnTo>
                    <a:lnTo>
                      <a:pt x="68" y="113"/>
                    </a:lnTo>
                    <a:lnTo>
                      <a:pt x="63" y="113"/>
                    </a:lnTo>
                    <a:lnTo>
                      <a:pt x="63" y="113"/>
                    </a:lnTo>
                    <a:lnTo>
                      <a:pt x="63" y="113"/>
                    </a:lnTo>
                    <a:lnTo>
                      <a:pt x="63" y="113"/>
                    </a:lnTo>
                    <a:lnTo>
                      <a:pt x="63" y="113"/>
                    </a:lnTo>
                    <a:lnTo>
                      <a:pt x="57" y="113"/>
                    </a:lnTo>
                    <a:lnTo>
                      <a:pt x="57" y="113"/>
                    </a:lnTo>
                    <a:lnTo>
                      <a:pt x="57" y="113"/>
                    </a:lnTo>
                    <a:lnTo>
                      <a:pt x="57" y="113"/>
                    </a:lnTo>
                    <a:lnTo>
                      <a:pt x="57" y="113"/>
                    </a:lnTo>
                    <a:lnTo>
                      <a:pt x="51" y="113"/>
                    </a:lnTo>
                    <a:lnTo>
                      <a:pt x="51" y="113"/>
                    </a:lnTo>
                    <a:lnTo>
                      <a:pt x="51" y="113"/>
                    </a:lnTo>
                    <a:lnTo>
                      <a:pt x="51" y="113"/>
                    </a:lnTo>
                    <a:lnTo>
                      <a:pt x="51" y="113"/>
                    </a:lnTo>
                    <a:lnTo>
                      <a:pt x="46" y="107"/>
                    </a:lnTo>
                    <a:lnTo>
                      <a:pt x="46" y="107"/>
                    </a:lnTo>
                    <a:lnTo>
                      <a:pt x="46" y="107"/>
                    </a:lnTo>
                    <a:lnTo>
                      <a:pt x="46" y="107"/>
                    </a:lnTo>
                    <a:lnTo>
                      <a:pt x="46" y="107"/>
                    </a:lnTo>
                    <a:lnTo>
                      <a:pt x="40" y="107"/>
                    </a:lnTo>
                    <a:lnTo>
                      <a:pt x="40" y="107"/>
                    </a:lnTo>
                    <a:lnTo>
                      <a:pt x="40" y="107"/>
                    </a:lnTo>
                    <a:lnTo>
                      <a:pt x="40" y="107"/>
                    </a:lnTo>
                    <a:lnTo>
                      <a:pt x="40" y="107"/>
                    </a:lnTo>
                    <a:lnTo>
                      <a:pt x="34" y="107"/>
                    </a:lnTo>
                    <a:lnTo>
                      <a:pt x="34" y="107"/>
                    </a:lnTo>
                    <a:lnTo>
                      <a:pt x="34" y="102"/>
                    </a:lnTo>
                    <a:lnTo>
                      <a:pt x="34" y="102"/>
                    </a:lnTo>
                    <a:lnTo>
                      <a:pt x="34" y="102"/>
                    </a:lnTo>
                    <a:lnTo>
                      <a:pt x="29" y="102"/>
                    </a:lnTo>
                    <a:lnTo>
                      <a:pt x="29" y="102"/>
                    </a:lnTo>
                    <a:lnTo>
                      <a:pt x="29" y="102"/>
                    </a:lnTo>
                    <a:lnTo>
                      <a:pt x="29" y="102"/>
                    </a:lnTo>
                    <a:lnTo>
                      <a:pt x="23" y="102"/>
                    </a:lnTo>
                    <a:lnTo>
                      <a:pt x="23" y="96"/>
                    </a:lnTo>
                    <a:lnTo>
                      <a:pt x="23" y="96"/>
                    </a:lnTo>
                    <a:lnTo>
                      <a:pt x="23" y="96"/>
                    </a:lnTo>
                    <a:lnTo>
                      <a:pt x="23" y="96"/>
                    </a:lnTo>
                    <a:lnTo>
                      <a:pt x="17" y="96"/>
                    </a:lnTo>
                    <a:lnTo>
                      <a:pt x="17" y="96"/>
                    </a:lnTo>
                    <a:lnTo>
                      <a:pt x="17" y="96"/>
                    </a:lnTo>
                    <a:lnTo>
                      <a:pt x="17" y="90"/>
                    </a:lnTo>
                    <a:lnTo>
                      <a:pt x="17" y="90"/>
                    </a:lnTo>
                    <a:lnTo>
                      <a:pt x="12" y="90"/>
                    </a:lnTo>
                    <a:lnTo>
                      <a:pt x="12" y="90"/>
                    </a:lnTo>
                    <a:lnTo>
                      <a:pt x="12" y="85"/>
                    </a:lnTo>
                    <a:lnTo>
                      <a:pt x="12" y="85"/>
                    </a:lnTo>
                    <a:lnTo>
                      <a:pt x="12" y="85"/>
                    </a:lnTo>
                    <a:lnTo>
                      <a:pt x="6" y="85"/>
                    </a:lnTo>
                    <a:lnTo>
                      <a:pt x="6" y="85"/>
                    </a:lnTo>
                    <a:lnTo>
                      <a:pt x="6" y="79"/>
                    </a:lnTo>
                    <a:lnTo>
                      <a:pt x="6" y="79"/>
                    </a:lnTo>
                    <a:lnTo>
                      <a:pt x="6" y="79"/>
                    </a:lnTo>
                    <a:lnTo>
                      <a:pt x="6" y="79"/>
                    </a:lnTo>
                    <a:lnTo>
                      <a:pt x="6" y="79"/>
                    </a:lnTo>
                    <a:lnTo>
                      <a:pt x="6" y="73"/>
                    </a:lnTo>
                    <a:lnTo>
                      <a:pt x="0" y="73"/>
                    </a:lnTo>
                    <a:lnTo>
                      <a:pt x="0" y="73"/>
                    </a:lnTo>
                    <a:lnTo>
                      <a:pt x="0" y="73"/>
                    </a:lnTo>
                    <a:lnTo>
                      <a:pt x="0" y="73"/>
                    </a:lnTo>
                    <a:lnTo>
                      <a:pt x="0" y="68"/>
                    </a:lnTo>
                    <a:lnTo>
                      <a:pt x="0" y="68"/>
                    </a:lnTo>
                    <a:lnTo>
                      <a:pt x="0" y="68"/>
                    </a:lnTo>
                    <a:lnTo>
                      <a:pt x="0" y="68"/>
                    </a:lnTo>
                    <a:lnTo>
                      <a:pt x="0" y="68"/>
                    </a:lnTo>
                    <a:lnTo>
                      <a:pt x="0" y="62"/>
                    </a:lnTo>
                    <a:lnTo>
                      <a:pt x="0" y="62"/>
                    </a:lnTo>
                    <a:lnTo>
                      <a:pt x="0" y="62"/>
                    </a:lnTo>
                    <a:lnTo>
                      <a:pt x="0" y="62"/>
                    </a:lnTo>
                    <a:lnTo>
                      <a:pt x="0" y="62"/>
                    </a:lnTo>
                    <a:lnTo>
                      <a:pt x="0" y="56"/>
                    </a:lnTo>
                    <a:lnTo>
                      <a:pt x="0" y="56"/>
                    </a:lnTo>
                    <a:lnTo>
                      <a:pt x="0" y="56"/>
                    </a:lnTo>
                    <a:lnTo>
                      <a:pt x="0" y="56"/>
                    </a:lnTo>
                    <a:lnTo>
                      <a:pt x="0" y="56"/>
                    </a:lnTo>
                    <a:lnTo>
                      <a:pt x="0" y="51"/>
                    </a:lnTo>
                    <a:lnTo>
                      <a:pt x="0" y="51"/>
                    </a:lnTo>
                    <a:lnTo>
                      <a:pt x="0" y="51"/>
                    </a:lnTo>
                    <a:lnTo>
                      <a:pt x="0" y="51"/>
                    </a:lnTo>
                    <a:lnTo>
                      <a:pt x="6" y="51"/>
                    </a:lnTo>
                    <a:lnTo>
                      <a:pt x="6" y="45"/>
                    </a:lnTo>
                    <a:lnTo>
                      <a:pt x="6" y="45"/>
                    </a:lnTo>
                    <a:lnTo>
                      <a:pt x="6" y="45"/>
                    </a:lnTo>
                    <a:lnTo>
                      <a:pt x="6" y="45"/>
                    </a:lnTo>
                    <a:lnTo>
                      <a:pt x="6" y="45"/>
                    </a:lnTo>
                    <a:lnTo>
                      <a:pt x="6" y="39"/>
                    </a:lnTo>
                    <a:lnTo>
                      <a:pt x="6" y="39"/>
                    </a:lnTo>
                    <a:lnTo>
                      <a:pt x="12" y="39"/>
                    </a:lnTo>
                    <a:lnTo>
                      <a:pt x="12" y="39"/>
                    </a:lnTo>
                    <a:lnTo>
                      <a:pt x="12" y="39"/>
                    </a:lnTo>
                    <a:lnTo>
                      <a:pt x="12" y="34"/>
                    </a:lnTo>
                    <a:lnTo>
                      <a:pt x="12" y="34"/>
                    </a:lnTo>
                    <a:lnTo>
                      <a:pt x="17" y="34"/>
                    </a:lnTo>
                    <a:lnTo>
                      <a:pt x="17" y="34"/>
                    </a:lnTo>
                    <a:lnTo>
                      <a:pt x="17" y="34"/>
                    </a:lnTo>
                    <a:lnTo>
                      <a:pt x="17" y="28"/>
                    </a:lnTo>
                    <a:lnTo>
                      <a:pt x="17" y="28"/>
                    </a:lnTo>
                    <a:lnTo>
                      <a:pt x="23" y="28"/>
                    </a:lnTo>
                    <a:lnTo>
                      <a:pt x="23" y="28"/>
                    </a:lnTo>
                    <a:lnTo>
                      <a:pt x="23" y="28"/>
                    </a:lnTo>
                    <a:lnTo>
                      <a:pt x="23" y="28"/>
                    </a:lnTo>
                    <a:lnTo>
                      <a:pt x="23" y="28"/>
                    </a:lnTo>
                    <a:lnTo>
                      <a:pt x="29" y="22"/>
                    </a:lnTo>
                    <a:lnTo>
                      <a:pt x="29" y="22"/>
                    </a:lnTo>
                    <a:lnTo>
                      <a:pt x="29" y="22"/>
                    </a:lnTo>
                    <a:lnTo>
                      <a:pt x="29" y="22"/>
                    </a:lnTo>
                    <a:lnTo>
                      <a:pt x="34" y="22"/>
                    </a:lnTo>
                    <a:lnTo>
                      <a:pt x="34" y="22"/>
                    </a:lnTo>
                    <a:lnTo>
                      <a:pt x="34" y="22"/>
                    </a:lnTo>
                    <a:lnTo>
                      <a:pt x="34" y="22"/>
                    </a:lnTo>
                    <a:lnTo>
                      <a:pt x="34" y="22"/>
                    </a:lnTo>
                    <a:lnTo>
                      <a:pt x="40" y="17"/>
                    </a:lnTo>
                    <a:lnTo>
                      <a:pt x="40" y="17"/>
                    </a:lnTo>
                    <a:lnTo>
                      <a:pt x="40" y="17"/>
                    </a:lnTo>
                    <a:lnTo>
                      <a:pt x="40" y="17"/>
                    </a:lnTo>
                    <a:lnTo>
                      <a:pt x="40" y="17"/>
                    </a:lnTo>
                    <a:lnTo>
                      <a:pt x="46" y="17"/>
                    </a:lnTo>
                    <a:lnTo>
                      <a:pt x="46" y="17"/>
                    </a:lnTo>
                    <a:lnTo>
                      <a:pt x="46" y="17"/>
                    </a:lnTo>
                    <a:lnTo>
                      <a:pt x="46" y="17"/>
                    </a:lnTo>
                    <a:lnTo>
                      <a:pt x="46" y="17"/>
                    </a:lnTo>
                    <a:lnTo>
                      <a:pt x="51" y="11"/>
                    </a:lnTo>
                    <a:lnTo>
                      <a:pt x="51" y="11"/>
                    </a:lnTo>
                    <a:lnTo>
                      <a:pt x="51" y="11"/>
                    </a:lnTo>
                    <a:lnTo>
                      <a:pt x="51" y="11"/>
                    </a:lnTo>
                    <a:lnTo>
                      <a:pt x="51" y="11"/>
                    </a:lnTo>
                    <a:lnTo>
                      <a:pt x="57" y="11"/>
                    </a:lnTo>
                    <a:lnTo>
                      <a:pt x="57" y="11"/>
                    </a:lnTo>
                    <a:lnTo>
                      <a:pt x="57" y="11"/>
                    </a:lnTo>
                    <a:lnTo>
                      <a:pt x="57" y="11"/>
                    </a:lnTo>
                    <a:lnTo>
                      <a:pt x="57" y="11"/>
                    </a:lnTo>
                    <a:lnTo>
                      <a:pt x="63" y="11"/>
                    </a:lnTo>
                    <a:lnTo>
                      <a:pt x="63" y="11"/>
                    </a:lnTo>
                    <a:lnTo>
                      <a:pt x="63" y="11"/>
                    </a:lnTo>
                    <a:lnTo>
                      <a:pt x="63" y="11"/>
                    </a:lnTo>
                    <a:lnTo>
                      <a:pt x="63" y="11"/>
                    </a:lnTo>
                    <a:lnTo>
                      <a:pt x="68" y="11"/>
                    </a:lnTo>
                    <a:lnTo>
                      <a:pt x="68" y="5"/>
                    </a:lnTo>
                    <a:lnTo>
                      <a:pt x="68" y="5"/>
                    </a:lnTo>
                    <a:lnTo>
                      <a:pt x="68" y="5"/>
                    </a:lnTo>
                    <a:lnTo>
                      <a:pt x="68" y="5"/>
                    </a:lnTo>
                    <a:lnTo>
                      <a:pt x="74" y="5"/>
                    </a:lnTo>
                    <a:lnTo>
                      <a:pt x="74" y="5"/>
                    </a:lnTo>
                    <a:lnTo>
                      <a:pt x="74" y="5"/>
                    </a:lnTo>
                    <a:lnTo>
                      <a:pt x="74" y="5"/>
                    </a:lnTo>
                    <a:lnTo>
                      <a:pt x="74" y="5"/>
                    </a:lnTo>
                    <a:lnTo>
                      <a:pt x="80" y="5"/>
                    </a:lnTo>
                    <a:lnTo>
                      <a:pt x="80" y="5"/>
                    </a:lnTo>
                    <a:lnTo>
                      <a:pt x="80" y="5"/>
                    </a:lnTo>
                    <a:lnTo>
                      <a:pt x="80" y="5"/>
                    </a:lnTo>
                    <a:lnTo>
                      <a:pt x="80" y="5"/>
                    </a:lnTo>
                    <a:lnTo>
                      <a:pt x="85" y="5"/>
                    </a:lnTo>
                    <a:lnTo>
                      <a:pt x="85" y="5"/>
                    </a:lnTo>
                    <a:lnTo>
                      <a:pt x="85" y="5"/>
                    </a:lnTo>
                    <a:lnTo>
                      <a:pt x="85" y="5"/>
                    </a:lnTo>
                    <a:lnTo>
                      <a:pt x="85" y="5"/>
                    </a:lnTo>
                    <a:lnTo>
                      <a:pt x="91" y="5"/>
                    </a:lnTo>
                    <a:lnTo>
                      <a:pt x="91" y="5"/>
                    </a:lnTo>
                    <a:lnTo>
                      <a:pt x="91" y="5"/>
                    </a:lnTo>
                    <a:lnTo>
                      <a:pt x="91" y="5"/>
                    </a:lnTo>
                    <a:lnTo>
                      <a:pt x="91" y="5"/>
                    </a:lnTo>
                    <a:lnTo>
                      <a:pt x="97" y="5"/>
                    </a:lnTo>
                    <a:lnTo>
                      <a:pt x="97" y="5"/>
                    </a:lnTo>
                    <a:lnTo>
                      <a:pt x="97" y="5"/>
                    </a:lnTo>
                    <a:lnTo>
                      <a:pt x="97" y="5"/>
                    </a:lnTo>
                    <a:lnTo>
                      <a:pt x="97" y="5"/>
                    </a:lnTo>
                    <a:lnTo>
                      <a:pt x="102" y="5"/>
                    </a:lnTo>
                    <a:lnTo>
                      <a:pt x="102" y="5"/>
                    </a:lnTo>
                    <a:lnTo>
                      <a:pt x="102" y="5"/>
                    </a:lnTo>
                    <a:lnTo>
                      <a:pt x="102" y="0"/>
                    </a:lnTo>
                    <a:lnTo>
                      <a:pt x="108" y="0"/>
                    </a:lnTo>
                    <a:lnTo>
                      <a:pt x="108" y="0"/>
                    </a:lnTo>
                    <a:lnTo>
                      <a:pt x="108" y="0"/>
                    </a:lnTo>
                    <a:lnTo>
                      <a:pt x="108" y="0"/>
                    </a:lnTo>
                    <a:lnTo>
                      <a:pt x="108" y="0"/>
                    </a:lnTo>
                    <a:lnTo>
                      <a:pt x="114" y="0"/>
                    </a:lnTo>
                    <a:lnTo>
                      <a:pt x="114" y="0"/>
                    </a:lnTo>
                    <a:lnTo>
                      <a:pt x="114" y="0"/>
                    </a:lnTo>
                    <a:lnTo>
                      <a:pt x="114" y="0"/>
                    </a:lnTo>
                    <a:lnTo>
                      <a:pt x="114" y="0"/>
                    </a:lnTo>
                    <a:lnTo>
                      <a:pt x="119" y="0"/>
                    </a:lnTo>
                    <a:lnTo>
                      <a:pt x="119" y="0"/>
                    </a:lnTo>
                    <a:lnTo>
                      <a:pt x="119" y="0"/>
                    </a:lnTo>
                    <a:lnTo>
                      <a:pt x="119" y="0"/>
                    </a:lnTo>
                  </a:path>
                </a:pathLst>
              </a:custGeom>
              <a:noFill/>
              <a:ln w="36513">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4169" name="Freeform 9"/>
              <p:cNvSpPr>
                <a:spLocks/>
              </p:cNvSpPr>
              <p:nvPr/>
            </p:nvSpPr>
            <p:spPr bwMode="auto">
              <a:xfrm>
                <a:off x="3823" y="2466"/>
                <a:ext cx="46" cy="5"/>
              </a:xfrm>
              <a:custGeom>
                <a:avLst/>
                <a:gdLst>
                  <a:gd name="T0" fmla="*/ 0 w 46"/>
                  <a:gd name="T1" fmla="*/ 0 h 5"/>
                  <a:gd name="T2" fmla="*/ 6 w 46"/>
                  <a:gd name="T3" fmla="*/ 0 h 5"/>
                  <a:gd name="T4" fmla="*/ 6 w 46"/>
                  <a:gd name="T5" fmla="*/ 0 h 5"/>
                  <a:gd name="T6" fmla="*/ 6 w 46"/>
                  <a:gd name="T7" fmla="*/ 0 h 5"/>
                  <a:gd name="T8" fmla="*/ 6 w 46"/>
                  <a:gd name="T9" fmla="*/ 0 h 5"/>
                  <a:gd name="T10" fmla="*/ 6 w 46"/>
                  <a:gd name="T11" fmla="*/ 0 h 5"/>
                  <a:gd name="T12" fmla="*/ 12 w 46"/>
                  <a:gd name="T13" fmla="*/ 0 h 5"/>
                  <a:gd name="T14" fmla="*/ 12 w 46"/>
                  <a:gd name="T15" fmla="*/ 0 h 5"/>
                  <a:gd name="T16" fmla="*/ 12 w 46"/>
                  <a:gd name="T17" fmla="*/ 0 h 5"/>
                  <a:gd name="T18" fmla="*/ 12 w 46"/>
                  <a:gd name="T19" fmla="*/ 0 h 5"/>
                  <a:gd name="T20" fmla="*/ 12 w 46"/>
                  <a:gd name="T21" fmla="*/ 0 h 5"/>
                  <a:gd name="T22" fmla="*/ 17 w 46"/>
                  <a:gd name="T23" fmla="*/ 0 h 5"/>
                  <a:gd name="T24" fmla="*/ 17 w 46"/>
                  <a:gd name="T25" fmla="*/ 0 h 5"/>
                  <a:gd name="T26" fmla="*/ 17 w 46"/>
                  <a:gd name="T27" fmla="*/ 0 h 5"/>
                  <a:gd name="T28" fmla="*/ 17 w 46"/>
                  <a:gd name="T29" fmla="*/ 5 h 5"/>
                  <a:gd name="T30" fmla="*/ 17 w 46"/>
                  <a:gd name="T31" fmla="*/ 5 h 5"/>
                  <a:gd name="T32" fmla="*/ 23 w 46"/>
                  <a:gd name="T33" fmla="*/ 5 h 5"/>
                  <a:gd name="T34" fmla="*/ 23 w 46"/>
                  <a:gd name="T35" fmla="*/ 5 h 5"/>
                  <a:gd name="T36" fmla="*/ 23 w 46"/>
                  <a:gd name="T37" fmla="*/ 5 h 5"/>
                  <a:gd name="T38" fmla="*/ 23 w 46"/>
                  <a:gd name="T39" fmla="*/ 5 h 5"/>
                  <a:gd name="T40" fmla="*/ 23 w 46"/>
                  <a:gd name="T41" fmla="*/ 5 h 5"/>
                  <a:gd name="T42" fmla="*/ 29 w 46"/>
                  <a:gd name="T43" fmla="*/ 5 h 5"/>
                  <a:gd name="T44" fmla="*/ 29 w 46"/>
                  <a:gd name="T45" fmla="*/ 5 h 5"/>
                  <a:gd name="T46" fmla="*/ 29 w 46"/>
                  <a:gd name="T47" fmla="*/ 5 h 5"/>
                  <a:gd name="T48" fmla="*/ 29 w 46"/>
                  <a:gd name="T49" fmla="*/ 5 h 5"/>
                  <a:gd name="T50" fmla="*/ 29 w 46"/>
                  <a:gd name="T51" fmla="*/ 5 h 5"/>
                  <a:gd name="T52" fmla="*/ 34 w 46"/>
                  <a:gd name="T53" fmla="*/ 5 h 5"/>
                  <a:gd name="T54" fmla="*/ 34 w 46"/>
                  <a:gd name="T55" fmla="*/ 5 h 5"/>
                  <a:gd name="T56" fmla="*/ 34 w 46"/>
                  <a:gd name="T57" fmla="*/ 5 h 5"/>
                  <a:gd name="T58" fmla="*/ 34 w 46"/>
                  <a:gd name="T59" fmla="*/ 5 h 5"/>
                  <a:gd name="T60" fmla="*/ 34 w 46"/>
                  <a:gd name="T61" fmla="*/ 5 h 5"/>
                  <a:gd name="T62" fmla="*/ 40 w 46"/>
                  <a:gd name="T63" fmla="*/ 5 h 5"/>
                  <a:gd name="T64" fmla="*/ 40 w 46"/>
                  <a:gd name="T65" fmla="*/ 5 h 5"/>
                  <a:gd name="T66" fmla="*/ 40 w 46"/>
                  <a:gd name="T67" fmla="*/ 5 h 5"/>
                  <a:gd name="T68" fmla="*/ 40 w 46"/>
                  <a:gd name="T69" fmla="*/ 5 h 5"/>
                  <a:gd name="T70" fmla="*/ 40 w 46"/>
                  <a:gd name="T71" fmla="*/ 5 h 5"/>
                  <a:gd name="T72" fmla="*/ 46 w 46"/>
                  <a:gd name="T73" fmla="*/ 5 h 5"/>
                  <a:gd name="T74" fmla="*/ 46 w 46"/>
                  <a:gd name="T75" fmla="*/ 5 h 5"/>
                  <a:gd name="T76" fmla="*/ 46 w 46"/>
                  <a:gd name="T77" fmla="*/ 5 h 5"/>
                  <a:gd name="T78" fmla="*/ 46 w 46"/>
                  <a:gd name="T79" fmla="*/ 5 h 5"/>
                  <a:gd name="T80" fmla="*/ 46 w 46"/>
                  <a:gd name="T8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5">
                    <a:moveTo>
                      <a:pt x="0" y="0"/>
                    </a:moveTo>
                    <a:lnTo>
                      <a:pt x="6" y="0"/>
                    </a:lnTo>
                    <a:lnTo>
                      <a:pt x="6" y="0"/>
                    </a:lnTo>
                    <a:lnTo>
                      <a:pt x="6" y="0"/>
                    </a:lnTo>
                    <a:lnTo>
                      <a:pt x="6" y="0"/>
                    </a:lnTo>
                    <a:lnTo>
                      <a:pt x="6" y="0"/>
                    </a:lnTo>
                    <a:lnTo>
                      <a:pt x="12" y="0"/>
                    </a:lnTo>
                    <a:lnTo>
                      <a:pt x="12" y="0"/>
                    </a:lnTo>
                    <a:lnTo>
                      <a:pt x="12" y="0"/>
                    </a:lnTo>
                    <a:lnTo>
                      <a:pt x="12" y="0"/>
                    </a:lnTo>
                    <a:lnTo>
                      <a:pt x="12" y="0"/>
                    </a:lnTo>
                    <a:lnTo>
                      <a:pt x="17" y="0"/>
                    </a:lnTo>
                    <a:lnTo>
                      <a:pt x="17" y="0"/>
                    </a:lnTo>
                    <a:lnTo>
                      <a:pt x="17" y="0"/>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5"/>
                    </a:lnTo>
                    <a:lnTo>
                      <a:pt x="34" y="5"/>
                    </a:lnTo>
                    <a:lnTo>
                      <a:pt x="40" y="5"/>
                    </a:lnTo>
                    <a:lnTo>
                      <a:pt x="40" y="5"/>
                    </a:lnTo>
                    <a:lnTo>
                      <a:pt x="40" y="5"/>
                    </a:lnTo>
                    <a:lnTo>
                      <a:pt x="40" y="5"/>
                    </a:lnTo>
                    <a:lnTo>
                      <a:pt x="40" y="5"/>
                    </a:lnTo>
                    <a:lnTo>
                      <a:pt x="46" y="5"/>
                    </a:lnTo>
                    <a:lnTo>
                      <a:pt x="46" y="5"/>
                    </a:lnTo>
                    <a:lnTo>
                      <a:pt x="46" y="5"/>
                    </a:lnTo>
                    <a:lnTo>
                      <a:pt x="46" y="5"/>
                    </a:lnTo>
                    <a:lnTo>
                      <a:pt x="46" y="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4170" name="Line 10"/>
              <p:cNvSpPr>
                <a:spLocks noChangeShapeType="1"/>
              </p:cNvSpPr>
              <p:nvPr/>
            </p:nvSpPr>
            <p:spPr bwMode="auto">
              <a:xfrm>
                <a:off x="3880" y="2477"/>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4171" name="Freeform 11"/>
              <p:cNvSpPr>
                <a:spLocks/>
              </p:cNvSpPr>
              <p:nvPr/>
            </p:nvSpPr>
            <p:spPr bwMode="auto">
              <a:xfrm>
                <a:off x="3880" y="2477"/>
                <a:ext cx="23" cy="6"/>
              </a:xfrm>
              <a:custGeom>
                <a:avLst/>
                <a:gdLst>
                  <a:gd name="T0" fmla="*/ 0 w 23"/>
                  <a:gd name="T1" fmla="*/ 0 h 6"/>
                  <a:gd name="T2" fmla="*/ 0 w 23"/>
                  <a:gd name="T3" fmla="*/ 0 h 6"/>
                  <a:gd name="T4" fmla="*/ 6 w 23"/>
                  <a:gd name="T5" fmla="*/ 0 h 6"/>
                  <a:gd name="T6" fmla="*/ 6 w 23"/>
                  <a:gd name="T7" fmla="*/ 0 h 6"/>
                  <a:gd name="T8" fmla="*/ 6 w 23"/>
                  <a:gd name="T9" fmla="*/ 0 h 6"/>
                  <a:gd name="T10" fmla="*/ 6 w 23"/>
                  <a:gd name="T11" fmla="*/ 0 h 6"/>
                  <a:gd name="T12" fmla="*/ 6 w 23"/>
                  <a:gd name="T13" fmla="*/ 0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6 h 6"/>
                  <a:gd name="T30" fmla="*/ 17 w 23"/>
                  <a:gd name="T31" fmla="*/ 6 h 6"/>
                  <a:gd name="T32" fmla="*/ 17 w 23"/>
                  <a:gd name="T33" fmla="*/ 6 h 6"/>
                  <a:gd name="T34" fmla="*/ 23 w 23"/>
                  <a:gd name="T35" fmla="*/ 6 h 6"/>
                  <a:gd name="T36" fmla="*/ 23 w 23"/>
                  <a:gd name="T37" fmla="*/ 6 h 6"/>
                  <a:gd name="T38" fmla="*/ 23 w 23"/>
                  <a:gd name="T3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6">
                    <a:moveTo>
                      <a:pt x="0" y="0"/>
                    </a:moveTo>
                    <a:lnTo>
                      <a:pt x="0" y="0"/>
                    </a:lnTo>
                    <a:lnTo>
                      <a:pt x="6" y="0"/>
                    </a:lnTo>
                    <a:lnTo>
                      <a:pt x="6" y="0"/>
                    </a:lnTo>
                    <a:lnTo>
                      <a:pt x="6" y="0"/>
                    </a:lnTo>
                    <a:lnTo>
                      <a:pt x="6" y="0"/>
                    </a:lnTo>
                    <a:lnTo>
                      <a:pt x="6" y="0"/>
                    </a:lnTo>
                    <a:lnTo>
                      <a:pt x="11" y="0"/>
                    </a:lnTo>
                    <a:lnTo>
                      <a:pt x="11" y="0"/>
                    </a:lnTo>
                    <a:lnTo>
                      <a:pt x="11" y="0"/>
                    </a:lnTo>
                    <a:lnTo>
                      <a:pt x="11" y="0"/>
                    </a:lnTo>
                    <a:lnTo>
                      <a:pt x="11" y="0"/>
                    </a:lnTo>
                    <a:lnTo>
                      <a:pt x="17" y="0"/>
                    </a:lnTo>
                    <a:lnTo>
                      <a:pt x="17" y="0"/>
                    </a:lnTo>
                    <a:lnTo>
                      <a:pt x="17" y="6"/>
                    </a:lnTo>
                    <a:lnTo>
                      <a:pt x="17" y="6"/>
                    </a:lnTo>
                    <a:lnTo>
                      <a:pt x="17" y="6"/>
                    </a:lnTo>
                    <a:lnTo>
                      <a:pt x="23" y="6"/>
                    </a:lnTo>
                    <a:lnTo>
                      <a:pt x="23" y="6"/>
                    </a:lnTo>
                    <a:lnTo>
                      <a:pt x="23"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4172" name="Line 12"/>
              <p:cNvSpPr>
                <a:spLocks noChangeShapeType="1"/>
              </p:cNvSpPr>
              <p:nvPr/>
            </p:nvSpPr>
            <p:spPr bwMode="auto">
              <a:xfrm>
                <a:off x="3908" y="248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4173" name="Freeform 13"/>
              <p:cNvSpPr>
                <a:spLocks/>
              </p:cNvSpPr>
              <p:nvPr/>
            </p:nvSpPr>
            <p:spPr bwMode="auto">
              <a:xfrm>
                <a:off x="3908" y="2488"/>
                <a:ext cx="34" cy="29"/>
              </a:xfrm>
              <a:custGeom>
                <a:avLst/>
                <a:gdLst>
                  <a:gd name="T0" fmla="*/ 0 w 34"/>
                  <a:gd name="T1" fmla="*/ 0 h 29"/>
                  <a:gd name="T2" fmla="*/ 6 w 34"/>
                  <a:gd name="T3" fmla="*/ 0 h 29"/>
                  <a:gd name="T4" fmla="*/ 6 w 34"/>
                  <a:gd name="T5" fmla="*/ 0 h 29"/>
                  <a:gd name="T6" fmla="*/ 6 w 34"/>
                  <a:gd name="T7" fmla="*/ 0 h 29"/>
                  <a:gd name="T8" fmla="*/ 6 w 34"/>
                  <a:gd name="T9" fmla="*/ 0 h 29"/>
                  <a:gd name="T10" fmla="*/ 6 w 34"/>
                  <a:gd name="T11" fmla="*/ 0 h 29"/>
                  <a:gd name="T12" fmla="*/ 12 w 34"/>
                  <a:gd name="T13" fmla="*/ 0 h 29"/>
                  <a:gd name="T14" fmla="*/ 12 w 34"/>
                  <a:gd name="T15" fmla="*/ 6 h 29"/>
                  <a:gd name="T16" fmla="*/ 12 w 34"/>
                  <a:gd name="T17" fmla="*/ 6 h 29"/>
                  <a:gd name="T18" fmla="*/ 12 w 34"/>
                  <a:gd name="T19" fmla="*/ 6 h 29"/>
                  <a:gd name="T20" fmla="*/ 12 w 34"/>
                  <a:gd name="T21" fmla="*/ 6 h 29"/>
                  <a:gd name="T22" fmla="*/ 17 w 34"/>
                  <a:gd name="T23" fmla="*/ 6 h 29"/>
                  <a:gd name="T24" fmla="*/ 17 w 34"/>
                  <a:gd name="T25" fmla="*/ 6 h 29"/>
                  <a:gd name="T26" fmla="*/ 17 w 34"/>
                  <a:gd name="T27" fmla="*/ 6 h 29"/>
                  <a:gd name="T28" fmla="*/ 17 w 34"/>
                  <a:gd name="T29" fmla="*/ 12 h 29"/>
                  <a:gd name="T30" fmla="*/ 17 w 34"/>
                  <a:gd name="T31" fmla="*/ 12 h 29"/>
                  <a:gd name="T32" fmla="*/ 23 w 34"/>
                  <a:gd name="T33" fmla="*/ 12 h 29"/>
                  <a:gd name="T34" fmla="*/ 23 w 34"/>
                  <a:gd name="T35" fmla="*/ 12 h 29"/>
                  <a:gd name="T36" fmla="*/ 23 w 34"/>
                  <a:gd name="T37" fmla="*/ 12 h 29"/>
                  <a:gd name="T38" fmla="*/ 23 w 34"/>
                  <a:gd name="T39" fmla="*/ 17 h 29"/>
                  <a:gd name="T40" fmla="*/ 23 w 34"/>
                  <a:gd name="T41" fmla="*/ 17 h 29"/>
                  <a:gd name="T42" fmla="*/ 29 w 34"/>
                  <a:gd name="T43" fmla="*/ 17 h 29"/>
                  <a:gd name="T44" fmla="*/ 29 w 34"/>
                  <a:gd name="T45" fmla="*/ 17 h 29"/>
                  <a:gd name="T46" fmla="*/ 29 w 34"/>
                  <a:gd name="T47" fmla="*/ 17 h 29"/>
                  <a:gd name="T48" fmla="*/ 29 w 34"/>
                  <a:gd name="T49" fmla="*/ 23 h 29"/>
                  <a:gd name="T50" fmla="*/ 29 w 34"/>
                  <a:gd name="T51" fmla="*/ 23 h 29"/>
                  <a:gd name="T52" fmla="*/ 29 w 34"/>
                  <a:gd name="T53" fmla="*/ 23 h 29"/>
                  <a:gd name="T54" fmla="*/ 29 w 34"/>
                  <a:gd name="T55" fmla="*/ 23 h 29"/>
                  <a:gd name="T56" fmla="*/ 34 w 34"/>
                  <a:gd name="T57" fmla="*/ 23 h 29"/>
                  <a:gd name="T58" fmla="*/ 34 w 34"/>
                  <a:gd name="T59" fmla="*/ 29 h 29"/>
                  <a:gd name="T60" fmla="*/ 34 w 34"/>
                  <a:gd name="T61" fmla="*/ 29 h 29"/>
                  <a:gd name="T62" fmla="*/ 34 w 34"/>
                  <a:gd name="T63" fmla="*/ 29 h 29"/>
                  <a:gd name="T64" fmla="*/ 34 w 34"/>
                  <a:gd name="T65" fmla="*/ 29 h 29"/>
                  <a:gd name="T66" fmla="*/ 34 w 34"/>
                  <a:gd name="T6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29">
                    <a:moveTo>
                      <a:pt x="0" y="0"/>
                    </a:moveTo>
                    <a:lnTo>
                      <a:pt x="6" y="0"/>
                    </a:lnTo>
                    <a:lnTo>
                      <a:pt x="6" y="0"/>
                    </a:lnTo>
                    <a:lnTo>
                      <a:pt x="6" y="0"/>
                    </a:lnTo>
                    <a:lnTo>
                      <a:pt x="6" y="0"/>
                    </a:lnTo>
                    <a:lnTo>
                      <a:pt x="6" y="0"/>
                    </a:lnTo>
                    <a:lnTo>
                      <a:pt x="12" y="0"/>
                    </a:lnTo>
                    <a:lnTo>
                      <a:pt x="12" y="6"/>
                    </a:lnTo>
                    <a:lnTo>
                      <a:pt x="12" y="6"/>
                    </a:lnTo>
                    <a:lnTo>
                      <a:pt x="12" y="6"/>
                    </a:lnTo>
                    <a:lnTo>
                      <a:pt x="12" y="6"/>
                    </a:lnTo>
                    <a:lnTo>
                      <a:pt x="17" y="6"/>
                    </a:lnTo>
                    <a:lnTo>
                      <a:pt x="17" y="6"/>
                    </a:lnTo>
                    <a:lnTo>
                      <a:pt x="17" y="6"/>
                    </a:lnTo>
                    <a:lnTo>
                      <a:pt x="17" y="12"/>
                    </a:lnTo>
                    <a:lnTo>
                      <a:pt x="17" y="12"/>
                    </a:lnTo>
                    <a:lnTo>
                      <a:pt x="23" y="12"/>
                    </a:lnTo>
                    <a:lnTo>
                      <a:pt x="23" y="12"/>
                    </a:lnTo>
                    <a:lnTo>
                      <a:pt x="23" y="12"/>
                    </a:lnTo>
                    <a:lnTo>
                      <a:pt x="23" y="17"/>
                    </a:lnTo>
                    <a:lnTo>
                      <a:pt x="23" y="17"/>
                    </a:lnTo>
                    <a:lnTo>
                      <a:pt x="29" y="17"/>
                    </a:lnTo>
                    <a:lnTo>
                      <a:pt x="29" y="17"/>
                    </a:lnTo>
                    <a:lnTo>
                      <a:pt x="29" y="17"/>
                    </a:lnTo>
                    <a:lnTo>
                      <a:pt x="29" y="23"/>
                    </a:lnTo>
                    <a:lnTo>
                      <a:pt x="29" y="23"/>
                    </a:lnTo>
                    <a:lnTo>
                      <a:pt x="29" y="23"/>
                    </a:lnTo>
                    <a:lnTo>
                      <a:pt x="29" y="23"/>
                    </a:lnTo>
                    <a:lnTo>
                      <a:pt x="34" y="23"/>
                    </a:lnTo>
                    <a:lnTo>
                      <a:pt x="34" y="29"/>
                    </a:lnTo>
                    <a:lnTo>
                      <a:pt x="34" y="29"/>
                    </a:lnTo>
                    <a:lnTo>
                      <a:pt x="34" y="29"/>
                    </a:lnTo>
                    <a:lnTo>
                      <a:pt x="34" y="29"/>
                    </a:lnTo>
                    <a:lnTo>
                      <a:pt x="34" y="2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4174" name="Line 14"/>
              <p:cNvSpPr>
                <a:spLocks noChangeShapeType="1"/>
              </p:cNvSpPr>
              <p:nvPr/>
            </p:nvSpPr>
            <p:spPr bwMode="auto">
              <a:xfrm>
                <a:off x="3942" y="252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4175" name="Freeform 15"/>
              <p:cNvSpPr>
                <a:spLocks/>
              </p:cNvSpPr>
              <p:nvPr/>
            </p:nvSpPr>
            <p:spPr bwMode="auto">
              <a:xfrm>
                <a:off x="3937" y="2528"/>
                <a:ext cx="5" cy="23"/>
              </a:xfrm>
              <a:custGeom>
                <a:avLst/>
                <a:gdLst>
                  <a:gd name="T0" fmla="*/ 5 w 5"/>
                  <a:gd name="T1" fmla="*/ 0 h 23"/>
                  <a:gd name="T2" fmla="*/ 5 w 5"/>
                  <a:gd name="T3" fmla="*/ 0 h 23"/>
                  <a:gd name="T4" fmla="*/ 5 w 5"/>
                  <a:gd name="T5" fmla="*/ 0 h 23"/>
                  <a:gd name="T6" fmla="*/ 5 w 5"/>
                  <a:gd name="T7" fmla="*/ 6 h 23"/>
                  <a:gd name="T8" fmla="*/ 5 w 5"/>
                  <a:gd name="T9" fmla="*/ 6 h 23"/>
                  <a:gd name="T10" fmla="*/ 5 w 5"/>
                  <a:gd name="T11" fmla="*/ 6 h 23"/>
                  <a:gd name="T12" fmla="*/ 5 w 5"/>
                  <a:gd name="T13" fmla="*/ 6 h 23"/>
                  <a:gd name="T14" fmla="*/ 5 w 5"/>
                  <a:gd name="T15" fmla="*/ 6 h 23"/>
                  <a:gd name="T16" fmla="*/ 5 w 5"/>
                  <a:gd name="T17" fmla="*/ 11 h 23"/>
                  <a:gd name="T18" fmla="*/ 5 w 5"/>
                  <a:gd name="T19" fmla="*/ 11 h 23"/>
                  <a:gd name="T20" fmla="*/ 5 w 5"/>
                  <a:gd name="T21" fmla="*/ 11 h 23"/>
                  <a:gd name="T22" fmla="*/ 5 w 5"/>
                  <a:gd name="T23" fmla="*/ 11 h 23"/>
                  <a:gd name="T24" fmla="*/ 5 w 5"/>
                  <a:gd name="T25" fmla="*/ 11 h 23"/>
                  <a:gd name="T26" fmla="*/ 5 w 5"/>
                  <a:gd name="T27" fmla="*/ 17 h 23"/>
                  <a:gd name="T28" fmla="*/ 0 w 5"/>
                  <a:gd name="T29" fmla="*/ 17 h 23"/>
                  <a:gd name="T30" fmla="*/ 0 w 5"/>
                  <a:gd name="T31" fmla="*/ 17 h 23"/>
                  <a:gd name="T32" fmla="*/ 0 w 5"/>
                  <a:gd name="T33" fmla="*/ 17 h 23"/>
                  <a:gd name="T34" fmla="*/ 0 w 5"/>
                  <a:gd name="T35" fmla="*/ 17 h 23"/>
                  <a:gd name="T36" fmla="*/ 0 w 5"/>
                  <a:gd name="T3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23">
                    <a:moveTo>
                      <a:pt x="5" y="0"/>
                    </a:moveTo>
                    <a:lnTo>
                      <a:pt x="5" y="0"/>
                    </a:lnTo>
                    <a:lnTo>
                      <a:pt x="5" y="0"/>
                    </a:lnTo>
                    <a:lnTo>
                      <a:pt x="5" y="6"/>
                    </a:lnTo>
                    <a:lnTo>
                      <a:pt x="5" y="6"/>
                    </a:lnTo>
                    <a:lnTo>
                      <a:pt x="5" y="6"/>
                    </a:lnTo>
                    <a:lnTo>
                      <a:pt x="5" y="6"/>
                    </a:lnTo>
                    <a:lnTo>
                      <a:pt x="5" y="6"/>
                    </a:lnTo>
                    <a:lnTo>
                      <a:pt x="5" y="11"/>
                    </a:lnTo>
                    <a:lnTo>
                      <a:pt x="5" y="11"/>
                    </a:lnTo>
                    <a:lnTo>
                      <a:pt x="5" y="11"/>
                    </a:lnTo>
                    <a:lnTo>
                      <a:pt x="5" y="11"/>
                    </a:lnTo>
                    <a:lnTo>
                      <a:pt x="5" y="11"/>
                    </a:lnTo>
                    <a:lnTo>
                      <a:pt x="5" y="17"/>
                    </a:lnTo>
                    <a:lnTo>
                      <a:pt x="0" y="17"/>
                    </a:lnTo>
                    <a:lnTo>
                      <a:pt x="0" y="17"/>
                    </a:lnTo>
                    <a:lnTo>
                      <a:pt x="0" y="17"/>
                    </a:lnTo>
                    <a:lnTo>
                      <a:pt x="0" y="17"/>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4176" name="Line 16"/>
              <p:cNvSpPr>
                <a:spLocks noChangeShapeType="1"/>
              </p:cNvSpPr>
              <p:nvPr/>
            </p:nvSpPr>
            <p:spPr bwMode="auto">
              <a:xfrm>
                <a:off x="3931" y="2556"/>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4177" name="Freeform 17"/>
              <p:cNvSpPr>
                <a:spLocks/>
              </p:cNvSpPr>
              <p:nvPr/>
            </p:nvSpPr>
            <p:spPr bwMode="auto">
              <a:xfrm>
                <a:off x="3891" y="2556"/>
                <a:ext cx="40" cy="23"/>
              </a:xfrm>
              <a:custGeom>
                <a:avLst/>
                <a:gdLst>
                  <a:gd name="T0" fmla="*/ 40 w 40"/>
                  <a:gd name="T1" fmla="*/ 0 h 23"/>
                  <a:gd name="T2" fmla="*/ 34 w 40"/>
                  <a:gd name="T3" fmla="*/ 0 h 23"/>
                  <a:gd name="T4" fmla="*/ 34 w 40"/>
                  <a:gd name="T5" fmla="*/ 0 h 23"/>
                  <a:gd name="T6" fmla="*/ 34 w 40"/>
                  <a:gd name="T7" fmla="*/ 6 h 23"/>
                  <a:gd name="T8" fmla="*/ 34 w 40"/>
                  <a:gd name="T9" fmla="*/ 6 h 23"/>
                  <a:gd name="T10" fmla="*/ 34 w 40"/>
                  <a:gd name="T11" fmla="*/ 6 h 23"/>
                  <a:gd name="T12" fmla="*/ 29 w 40"/>
                  <a:gd name="T13" fmla="*/ 6 h 23"/>
                  <a:gd name="T14" fmla="*/ 29 w 40"/>
                  <a:gd name="T15" fmla="*/ 6 h 23"/>
                  <a:gd name="T16" fmla="*/ 29 w 40"/>
                  <a:gd name="T17" fmla="*/ 6 h 23"/>
                  <a:gd name="T18" fmla="*/ 29 w 40"/>
                  <a:gd name="T19" fmla="*/ 12 h 23"/>
                  <a:gd name="T20" fmla="*/ 29 w 40"/>
                  <a:gd name="T21" fmla="*/ 12 h 23"/>
                  <a:gd name="T22" fmla="*/ 23 w 40"/>
                  <a:gd name="T23" fmla="*/ 12 h 23"/>
                  <a:gd name="T24" fmla="*/ 23 w 40"/>
                  <a:gd name="T25" fmla="*/ 12 h 23"/>
                  <a:gd name="T26" fmla="*/ 23 w 40"/>
                  <a:gd name="T27" fmla="*/ 12 h 23"/>
                  <a:gd name="T28" fmla="*/ 23 w 40"/>
                  <a:gd name="T29" fmla="*/ 12 h 23"/>
                  <a:gd name="T30" fmla="*/ 23 w 40"/>
                  <a:gd name="T31" fmla="*/ 12 h 23"/>
                  <a:gd name="T32" fmla="*/ 17 w 40"/>
                  <a:gd name="T33" fmla="*/ 12 h 23"/>
                  <a:gd name="T34" fmla="*/ 17 w 40"/>
                  <a:gd name="T35" fmla="*/ 17 h 23"/>
                  <a:gd name="T36" fmla="*/ 17 w 40"/>
                  <a:gd name="T37" fmla="*/ 17 h 23"/>
                  <a:gd name="T38" fmla="*/ 17 w 40"/>
                  <a:gd name="T39" fmla="*/ 17 h 23"/>
                  <a:gd name="T40" fmla="*/ 17 w 40"/>
                  <a:gd name="T41" fmla="*/ 17 h 23"/>
                  <a:gd name="T42" fmla="*/ 12 w 40"/>
                  <a:gd name="T43" fmla="*/ 17 h 23"/>
                  <a:gd name="T44" fmla="*/ 12 w 40"/>
                  <a:gd name="T45" fmla="*/ 17 h 23"/>
                  <a:gd name="T46" fmla="*/ 12 w 40"/>
                  <a:gd name="T47" fmla="*/ 17 h 23"/>
                  <a:gd name="T48" fmla="*/ 12 w 40"/>
                  <a:gd name="T49" fmla="*/ 17 h 23"/>
                  <a:gd name="T50" fmla="*/ 12 w 40"/>
                  <a:gd name="T51" fmla="*/ 17 h 23"/>
                  <a:gd name="T52" fmla="*/ 6 w 40"/>
                  <a:gd name="T53" fmla="*/ 17 h 23"/>
                  <a:gd name="T54" fmla="*/ 6 w 40"/>
                  <a:gd name="T55" fmla="*/ 17 h 23"/>
                  <a:gd name="T56" fmla="*/ 6 w 40"/>
                  <a:gd name="T57" fmla="*/ 17 h 23"/>
                  <a:gd name="T58" fmla="*/ 6 w 40"/>
                  <a:gd name="T59" fmla="*/ 23 h 23"/>
                  <a:gd name="T60" fmla="*/ 6 w 40"/>
                  <a:gd name="T61" fmla="*/ 23 h 23"/>
                  <a:gd name="T62" fmla="*/ 0 w 40"/>
                  <a:gd name="T63" fmla="*/ 23 h 23"/>
                  <a:gd name="T64" fmla="*/ 0 w 40"/>
                  <a:gd name="T65" fmla="*/ 23 h 23"/>
                  <a:gd name="T66" fmla="*/ 0 w 40"/>
                  <a:gd name="T67" fmla="*/ 23 h 23"/>
                  <a:gd name="T68" fmla="*/ 0 w 40"/>
                  <a:gd name="T69" fmla="*/ 23 h 23"/>
                  <a:gd name="T70" fmla="*/ 0 w 40"/>
                  <a:gd name="T7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23">
                    <a:moveTo>
                      <a:pt x="40" y="0"/>
                    </a:moveTo>
                    <a:lnTo>
                      <a:pt x="34" y="0"/>
                    </a:lnTo>
                    <a:lnTo>
                      <a:pt x="34" y="0"/>
                    </a:lnTo>
                    <a:lnTo>
                      <a:pt x="34" y="6"/>
                    </a:lnTo>
                    <a:lnTo>
                      <a:pt x="34" y="6"/>
                    </a:lnTo>
                    <a:lnTo>
                      <a:pt x="34" y="6"/>
                    </a:lnTo>
                    <a:lnTo>
                      <a:pt x="29" y="6"/>
                    </a:lnTo>
                    <a:lnTo>
                      <a:pt x="29" y="6"/>
                    </a:lnTo>
                    <a:lnTo>
                      <a:pt x="29" y="6"/>
                    </a:lnTo>
                    <a:lnTo>
                      <a:pt x="29" y="12"/>
                    </a:lnTo>
                    <a:lnTo>
                      <a:pt x="29" y="12"/>
                    </a:lnTo>
                    <a:lnTo>
                      <a:pt x="23" y="12"/>
                    </a:lnTo>
                    <a:lnTo>
                      <a:pt x="23" y="12"/>
                    </a:lnTo>
                    <a:lnTo>
                      <a:pt x="23" y="12"/>
                    </a:lnTo>
                    <a:lnTo>
                      <a:pt x="23" y="12"/>
                    </a:lnTo>
                    <a:lnTo>
                      <a:pt x="23" y="12"/>
                    </a:lnTo>
                    <a:lnTo>
                      <a:pt x="17" y="12"/>
                    </a:lnTo>
                    <a:lnTo>
                      <a:pt x="17" y="17"/>
                    </a:lnTo>
                    <a:lnTo>
                      <a:pt x="17" y="17"/>
                    </a:lnTo>
                    <a:lnTo>
                      <a:pt x="17" y="17"/>
                    </a:lnTo>
                    <a:lnTo>
                      <a:pt x="17" y="17"/>
                    </a:lnTo>
                    <a:lnTo>
                      <a:pt x="12" y="17"/>
                    </a:lnTo>
                    <a:lnTo>
                      <a:pt x="12" y="17"/>
                    </a:lnTo>
                    <a:lnTo>
                      <a:pt x="12" y="17"/>
                    </a:lnTo>
                    <a:lnTo>
                      <a:pt x="12" y="17"/>
                    </a:lnTo>
                    <a:lnTo>
                      <a:pt x="12" y="17"/>
                    </a:lnTo>
                    <a:lnTo>
                      <a:pt x="6" y="17"/>
                    </a:lnTo>
                    <a:lnTo>
                      <a:pt x="6" y="17"/>
                    </a:lnTo>
                    <a:lnTo>
                      <a:pt x="6" y="17"/>
                    </a:lnTo>
                    <a:lnTo>
                      <a:pt x="6" y="23"/>
                    </a:lnTo>
                    <a:lnTo>
                      <a:pt x="6" y="23"/>
                    </a:lnTo>
                    <a:lnTo>
                      <a:pt x="0" y="23"/>
                    </a:lnTo>
                    <a:lnTo>
                      <a:pt x="0" y="23"/>
                    </a:lnTo>
                    <a:lnTo>
                      <a:pt x="0" y="23"/>
                    </a:lnTo>
                    <a:lnTo>
                      <a:pt x="0" y="23"/>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4178" name="Line 18"/>
              <p:cNvSpPr>
                <a:spLocks noChangeShapeType="1"/>
              </p:cNvSpPr>
              <p:nvPr/>
            </p:nvSpPr>
            <p:spPr bwMode="auto">
              <a:xfrm>
                <a:off x="3880"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4179" name="Freeform 19"/>
              <p:cNvSpPr>
                <a:spLocks/>
              </p:cNvSpPr>
              <p:nvPr/>
            </p:nvSpPr>
            <p:spPr bwMode="auto">
              <a:xfrm>
                <a:off x="3857" y="2579"/>
                <a:ext cx="23" cy="6"/>
              </a:xfrm>
              <a:custGeom>
                <a:avLst/>
                <a:gdLst>
                  <a:gd name="T0" fmla="*/ 23 w 23"/>
                  <a:gd name="T1" fmla="*/ 0 h 6"/>
                  <a:gd name="T2" fmla="*/ 23 w 23"/>
                  <a:gd name="T3" fmla="*/ 0 h 6"/>
                  <a:gd name="T4" fmla="*/ 23 w 23"/>
                  <a:gd name="T5" fmla="*/ 0 h 6"/>
                  <a:gd name="T6" fmla="*/ 17 w 23"/>
                  <a:gd name="T7" fmla="*/ 6 h 6"/>
                  <a:gd name="T8" fmla="*/ 17 w 23"/>
                  <a:gd name="T9" fmla="*/ 6 h 6"/>
                  <a:gd name="T10" fmla="*/ 17 w 23"/>
                  <a:gd name="T11" fmla="*/ 6 h 6"/>
                  <a:gd name="T12" fmla="*/ 17 w 23"/>
                  <a:gd name="T13" fmla="*/ 6 h 6"/>
                  <a:gd name="T14" fmla="*/ 17 w 23"/>
                  <a:gd name="T15" fmla="*/ 6 h 6"/>
                  <a:gd name="T16" fmla="*/ 12 w 23"/>
                  <a:gd name="T17" fmla="*/ 6 h 6"/>
                  <a:gd name="T18" fmla="*/ 12 w 23"/>
                  <a:gd name="T19" fmla="*/ 6 h 6"/>
                  <a:gd name="T20" fmla="*/ 12 w 23"/>
                  <a:gd name="T21" fmla="*/ 6 h 6"/>
                  <a:gd name="T22" fmla="*/ 12 w 23"/>
                  <a:gd name="T23" fmla="*/ 6 h 6"/>
                  <a:gd name="T24" fmla="*/ 12 w 23"/>
                  <a:gd name="T25" fmla="*/ 6 h 6"/>
                  <a:gd name="T26" fmla="*/ 6 w 23"/>
                  <a:gd name="T27" fmla="*/ 6 h 6"/>
                  <a:gd name="T28" fmla="*/ 6 w 23"/>
                  <a:gd name="T29" fmla="*/ 6 h 6"/>
                  <a:gd name="T30" fmla="*/ 6 w 23"/>
                  <a:gd name="T31" fmla="*/ 6 h 6"/>
                  <a:gd name="T32" fmla="*/ 6 w 23"/>
                  <a:gd name="T33" fmla="*/ 6 h 6"/>
                  <a:gd name="T34" fmla="*/ 6 w 23"/>
                  <a:gd name="T35" fmla="*/ 6 h 6"/>
                  <a:gd name="T36" fmla="*/ 0 w 23"/>
                  <a:gd name="T37" fmla="*/ 6 h 6"/>
                  <a:gd name="T38" fmla="*/ 0 w 23"/>
                  <a:gd name="T39" fmla="*/ 6 h 6"/>
                  <a:gd name="T40" fmla="*/ 0 w 23"/>
                  <a:gd name="T4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0"/>
                    </a:moveTo>
                    <a:lnTo>
                      <a:pt x="23" y="0"/>
                    </a:lnTo>
                    <a:lnTo>
                      <a:pt x="23" y="0"/>
                    </a:ln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4180" name="Line 20"/>
              <p:cNvSpPr>
                <a:spLocks noChangeShapeType="1"/>
              </p:cNvSpPr>
              <p:nvPr/>
            </p:nvSpPr>
            <p:spPr bwMode="auto">
              <a:xfrm flipH="1">
                <a:off x="3846" y="2585"/>
                <a:ext cx="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4181" name="Freeform 21"/>
              <p:cNvSpPr>
                <a:spLocks/>
              </p:cNvSpPr>
              <p:nvPr/>
            </p:nvSpPr>
            <p:spPr bwMode="auto">
              <a:xfrm>
                <a:off x="3801" y="2585"/>
                <a:ext cx="45" cy="5"/>
              </a:xfrm>
              <a:custGeom>
                <a:avLst/>
                <a:gdLst>
                  <a:gd name="T0" fmla="*/ 45 w 45"/>
                  <a:gd name="T1" fmla="*/ 0 h 5"/>
                  <a:gd name="T2" fmla="*/ 45 w 45"/>
                  <a:gd name="T3" fmla="*/ 0 h 5"/>
                  <a:gd name="T4" fmla="*/ 45 w 45"/>
                  <a:gd name="T5" fmla="*/ 0 h 5"/>
                  <a:gd name="T6" fmla="*/ 45 w 45"/>
                  <a:gd name="T7" fmla="*/ 0 h 5"/>
                  <a:gd name="T8" fmla="*/ 45 w 45"/>
                  <a:gd name="T9" fmla="*/ 0 h 5"/>
                  <a:gd name="T10" fmla="*/ 39 w 45"/>
                  <a:gd name="T11" fmla="*/ 0 h 5"/>
                  <a:gd name="T12" fmla="*/ 39 w 45"/>
                  <a:gd name="T13" fmla="*/ 0 h 5"/>
                  <a:gd name="T14" fmla="*/ 39 w 45"/>
                  <a:gd name="T15" fmla="*/ 5 h 5"/>
                  <a:gd name="T16" fmla="*/ 39 w 45"/>
                  <a:gd name="T17" fmla="*/ 5 h 5"/>
                  <a:gd name="T18" fmla="*/ 39 w 45"/>
                  <a:gd name="T19" fmla="*/ 5 h 5"/>
                  <a:gd name="T20" fmla="*/ 34 w 45"/>
                  <a:gd name="T21" fmla="*/ 5 h 5"/>
                  <a:gd name="T22" fmla="*/ 34 w 45"/>
                  <a:gd name="T23" fmla="*/ 5 h 5"/>
                  <a:gd name="T24" fmla="*/ 34 w 45"/>
                  <a:gd name="T25" fmla="*/ 5 h 5"/>
                  <a:gd name="T26" fmla="*/ 34 w 45"/>
                  <a:gd name="T27" fmla="*/ 5 h 5"/>
                  <a:gd name="T28" fmla="*/ 34 w 45"/>
                  <a:gd name="T29" fmla="*/ 5 h 5"/>
                  <a:gd name="T30" fmla="*/ 28 w 45"/>
                  <a:gd name="T31" fmla="*/ 5 h 5"/>
                  <a:gd name="T32" fmla="*/ 28 w 45"/>
                  <a:gd name="T33" fmla="*/ 5 h 5"/>
                  <a:gd name="T34" fmla="*/ 28 w 45"/>
                  <a:gd name="T35" fmla="*/ 5 h 5"/>
                  <a:gd name="T36" fmla="*/ 28 w 45"/>
                  <a:gd name="T37" fmla="*/ 5 h 5"/>
                  <a:gd name="T38" fmla="*/ 28 w 45"/>
                  <a:gd name="T39" fmla="*/ 5 h 5"/>
                  <a:gd name="T40" fmla="*/ 22 w 45"/>
                  <a:gd name="T41" fmla="*/ 5 h 5"/>
                  <a:gd name="T42" fmla="*/ 22 w 45"/>
                  <a:gd name="T43" fmla="*/ 5 h 5"/>
                  <a:gd name="T44" fmla="*/ 22 w 45"/>
                  <a:gd name="T45" fmla="*/ 5 h 5"/>
                  <a:gd name="T46" fmla="*/ 22 w 45"/>
                  <a:gd name="T47" fmla="*/ 5 h 5"/>
                  <a:gd name="T48" fmla="*/ 22 w 45"/>
                  <a:gd name="T49" fmla="*/ 5 h 5"/>
                  <a:gd name="T50" fmla="*/ 17 w 45"/>
                  <a:gd name="T51" fmla="*/ 5 h 5"/>
                  <a:gd name="T52" fmla="*/ 17 w 45"/>
                  <a:gd name="T53" fmla="*/ 5 h 5"/>
                  <a:gd name="T54" fmla="*/ 17 w 45"/>
                  <a:gd name="T55" fmla="*/ 5 h 5"/>
                  <a:gd name="T56" fmla="*/ 17 w 45"/>
                  <a:gd name="T57" fmla="*/ 5 h 5"/>
                  <a:gd name="T58" fmla="*/ 17 w 45"/>
                  <a:gd name="T59" fmla="*/ 5 h 5"/>
                  <a:gd name="T60" fmla="*/ 11 w 45"/>
                  <a:gd name="T61" fmla="*/ 5 h 5"/>
                  <a:gd name="T62" fmla="*/ 11 w 45"/>
                  <a:gd name="T63" fmla="*/ 5 h 5"/>
                  <a:gd name="T64" fmla="*/ 11 w 45"/>
                  <a:gd name="T65" fmla="*/ 5 h 5"/>
                  <a:gd name="T66" fmla="*/ 11 w 45"/>
                  <a:gd name="T67" fmla="*/ 5 h 5"/>
                  <a:gd name="T68" fmla="*/ 11 w 45"/>
                  <a:gd name="T69" fmla="*/ 5 h 5"/>
                  <a:gd name="T70" fmla="*/ 5 w 45"/>
                  <a:gd name="T71" fmla="*/ 5 h 5"/>
                  <a:gd name="T72" fmla="*/ 5 w 45"/>
                  <a:gd name="T73" fmla="*/ 0 h 5"/>
                  <a:gd name="T74" fmla="*/ 5 w 45"/>
                  <a:gd name="T75" fmla="*/ 0 h 5"/>
                  <a:gd name="T76" fmla="*/ 5 w 45"/>
                  <a:gd name="T77" fmla="*/ 0 h 5"/>
                  <a:gd name="T78" fmla="*/ 0 w 45"/>
                  <a:gd name="T79" fmla="*/ 0 h 5"/>
                  <a:gd name="T80" fmla="*/ 0 w 45"/>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 h="5">
                    <a:moveTo>
                      <a:pt x="45" y="0"/>
                    </a:moveTo>
                    <a:lnTo>
                      <a:pt x="45" y="0"/>
                    </a:lnTo>
                    <a:lnTo>
                      <a:pt x="45" y="0"/>
                    </a:lnTo>
                    <a:lnTo>
                      <a:pt x="45" y="0"/>
                    </a:lnTo>
                    <a:lnTo>
                      <a:pt x="45" y="0"/>
                    </a:lnTo>
                    <a:lnTo>
                      <a:pt x="39" y="0"/>
                    </a:lnTo>
                    <a:lnTo>
                      <a:pt x="39" y="0"/>
                    </a:lnTo>
                    <a:lnTo>
                      <a:pt x="39" y="5"/>
                    </a:lnTo>
                    <a:lnTo>
                      <a:pt x="39" y="5"/>
                    </a:lnTo>
                    <a:lnTo>
                      <a:pt x="39" y="5"/>
                    </a:lnTo>
                    <a:lnTo>
                      <a:pt x="34" y="5"/>
                    </a:lnTo>
                    <a:lnTo>
                      <a:pt x="34" y="5"/>
                    </a:lnTo>
                    <a:lnTo>
                      <a:pt x="34" y="5"/>
                    </a:lnTo>
                    <a:lnTo>
                      <a:pt x="34" y="5"/>
                    </a:lnTo>
                    <a:lnTo>
                      <a:pt x="34" y="5"/>
                    </a:lnTo>
                    <a:lnTo>
                      <a:pt x="28" y="5"/>
                    </a:lnTo>
                    <a:lnTo>
                      <a:pt x="28" y="5"/>
                    </a:lnTo>
                    <a:lnTo>
                      <a:pt x="28" y="5"/>
                    </a:lnTo>
                    <a:lnTo>
                      <a:pt x="28" y="5"/>
                    </a:lnTo>
                    <a:lnTo>
                      <a:pt x="28" y="5"/>
                    </a:lnTo>
                    <a:lnTo>
                      <a:pt x="22" y="5"/>
                    </a:lnTo>
                    <a:lnTo>
                      <a:pt x="22" y="5"/>
                    </a:lnTo>
                    <a:lnTo>
                      <a:pt x="22" y="5"/>
                    </a:lnTo>
                    <a:lnTo>
                      <a:pt x="22" y="5"/>
                    </a:lnTo>
                    <a:lnTo>
                      <a:pt x="22" y="5"/>
                    </a:lnTo>
                    <a:lnTo>
                      <a:pt x="17" y="5"/>
                    </a:lnTo>
                    <a:lnTo>
                      <a:pt x="17" y="5"/>
                    </a:lnTo>
                    <a:lnTo>
                      <a:pt x="17" y="5"/>
                    </a:lnTo>
                    <a:lnTo>
                      <a:pt x="17" y="5"/>
                    </a:lnTo>
                    <a:lnTo>
                      <a:pt x="17" y="5"/>
                    </a:lnTo>
                    <a:lnTo>
                      <a:pt x="11" y="5"/>
                    </a:lnTo>
                    <a:lnTo>
                      <a:pt x="11" y="5"/>
                    </a:lnTo>
                    <a:lnTo>
                      <a:pt x="11" y="5"/>
                    </a:lnTo>
                    <a:lnTo>
                      <a:pt x="11" y="5"/>
                    </a:lnTo>
                    <a:lnTo>
                      <a:pt x="11" y="5"/>
                    </a:lnTo>
                    <a:lnTo>
                      <a:pt x="5" y="5"/>
                    </a:lnTo>
                    <a:lnTo>
                      <a:pt x="5" y="0"/>
                    </a:lnTo>
                    <a:lnTo>
                      <a:pt x="5" y="0"/>
                    </a:lnTo>
                    <a:lnTo>
                      <a:pt x="5" y="0"/>
                    </a:lnTo>
                    <a:lnTo>
                      <a:pt x="0"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4182" name="Line 22"/>
              <p:cNvSpPr>
                <a:spLocks noChangeShapeType="1"/>
              </p:cNvSpPr>
              <p:nvPr/>
            </p:nvSpPr>
            <p:spPr bwMode="auto">
              <a:xfrm>
                <a:off x="3795" y="258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4183" name="Freeform 23"/>
              <p:cNvSpPr>
                <a:spLocks/>
              </p:cNvSpPr>
              <p:nvPr/>
            </p:nvSpPr>
            <p:spPr bwMode="auto">
              <a:xfrm>
                <a:off x="3772" y="2579"/>
                <a:ext cx="23" cy="6"/>
              </a:xfrm>
              <a:custGeom>
                <a:avLst/>
                <a:gdLst>
                  <a:gd name="T0" fmla="*/ 23 w 23"/>
                  <a:gd name="T1" fmla="*/ 6 h 6"/>
                  <a:gd name="T2" fmla="*/ 17 w 23"/>
                  <a:gd name="T3" fmla="*/ 6 h 6"/>
                  <a:gd name="T4" fmla="*/ 17 w 23"/>
                  <a:gd name="T5" fmla="*/ 6 h 6"/>
                  <a:gd name="T6" fmla="*/ 17 w 23"/>
                  <a:gd name="T7" fmla="*/ 6 h 6"/>
                  <a:gd name="T8" fmla="*/ 17 w 23"/>
                  <a:gd name="T9" fmla="*/ 6 h 6"/>
                  <a:gd name="T10" fmla="*/ 17 w 23"/>
                  <a:gd name="T11" fmla="*/ 6 h 6"/>
                  <a:gd name="T12" fmla="*/ 12 w 23"/>
                  <a:gd name="T13" fmla="*/ 6 h 6"/>
                  <a:gd name="T14" fmla="*/ 12 w 23"/>
                  <a:gd name="T15" fmla="*/ 6 h 6"/>
                  <a:gd name="T16" fmla="*/ 12 w 23"/>
                  <a:gd name="T17" fmla="*/ 6 h 6"/>
                  <a:gd name="T18" fmla="*/ 12 w 23"/>
                  <a:gd name="T19" fmla="*/ 6 h 6"/>
                  <a:gd name="T20" fmla="*/ 12 w 23"/>
                  <a:gd name="T21" fmla="*/ 6 h 6"/>
                  <a:gd name="T22" fmla="*/ 6 w 23"/>
                  <a:gd name="T23" fmla="*/ 6 h 6"/>
                  <a:gd name="T24" fmla="*/ 6 w 23"/>
                  <a:gd name="T25" fmla="*/ 6 h 6"/>
                  <a:gd name="T26" fmla="*/ 6 w 23"/>
                  <a:gd name="T27" fmla="*/ 6 h 6"/>
                  <a:gd name="T28" fmla="*/ 6 w 23"/>
                  <a:gd name="T29" fmla="*/ 6 h 6"/>
                  <a:gd name="T30" fmla="*/ 6 w 23"/>
                  <a:gd name="T31" fmla="*/ 6 h 6"/>
                  <a:gd name="T32" fmla="*/ 0 w 23"/>
                  <a:gd name="T33" fmla="*/ 6 h 6"/>
                  <a:gd name="T34" fmla="*/ 0 w 23"/>
                  <a:gd name="T35" fmla="*/ 6 h 6"/>
                  <a:gd name="T36" fmla="*/ 0 w 23"/>
                  <a:gd name="T37" fmla="*/ 6 h 6"/>
                  <a:gd name="T38" fmla="*/ 0 w 23"/>
                  <a:gd name="T39" fmla="*/ 6 h 6"/>
                  <a:gd name="T40" fmla="*/ 0 w 23"/>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6"/>
                    </a:move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4184" name="Line 24"/>
              <p:cNvSpPr>
                <a:spLocks noChangeShapeType="1"/>
              </p:cNvSpPr>
              <p:nvPr/>
            </p:nvSpPr>
            <p:spPr bwMode="auto">
              <a:xfrm>
                <a:off x="3761"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4185" name="Freeform 25"/>
              <p:cNvSpPr>
                <a:spLocks/>
              </p:cNvSpPr>
              <p:nvPr/>
            </p:nvSpPr>
            <p:spPr bwMode="auto">
              <a:xfrm>
                <a:off x="3721" y="2556"/>
                <a:ext cx="40" cy="23"/>
              </a:xfrm>
              <a:custGeom>
                <a:avLst/>
                <a:gdLst>
                  <a:gd name="T0" fmla="*/ 40 w 40"/>
                  <a:gd name="T1" fmla="*/ 23 h 23"/>
                  <a:gd name="T2" fmla="*/ 40 w 40"/>
                  <a:gd name="T3" fmla="*/ 23 h 23"/>
                  <a:gd name="T4" fmla="*/ 40 w 40"/>
                  <a:gd name="T5" fmla="*/ 23 h 23"/>
                  <a:gd name="T6" fmla="*/ 40 w 40"/>
                  <a:gd name="T7" fmla="*/ 23 h 23"/>
                  <a:gd name="T8" fmla="*/ 34 w 40"/>
                  <a:gd name="T9" fmla="*/ 23 h 23"/>
                  <a:gd name="T10" fmla="*/ 34 w 40"/>
                  <a:gd name="T11" fmla="*/ 23 h 23"/>
                  <a:gd name="T12" fmla="*/ 34 w 40"/>
                  <a:gd name="T13" fmla="*/ 23 h 23"/>
                  <a:gd name="T14" fmla="*/ 34 w 40"/>
                  <a:gd name="T15" fmla="*/ 23 h 23"/>
                  <a:gd name="T16" fmla="*/ 34 w 40"/>
                  <a:gd name="T17" fmla="*/ 23 h 23"/>
                  <a:gd name="T18" fmla="*/ 29 w 40"/>
                  <a:gd name="T19" fmla="*/ 17 h 23"/>
                  <a:gd name="T20" fmla="*/ 29 w 40"/>
                  <a:gd name="T21" fmla="*/ 17 h 23"/>
                  <a:gd name="T22" fmla="*/ 29 w 40"/>
                  <a:gd name="T23" fmla="*/ 17 h 23"/>
                  <a:gd name="T24" fmla="*/ 29 w 40"/>
                  <a:gd name="T25" fmla="*/ 17 h 23"/>
                  <a:gd name="T26" fmla="*/ 29 w 40"/>
                  <a:gd name="T27" fmla="*/ 17 h 23"/>
                  <a:gd name="T28" fmla="*/ 23 w 40"/>
                  <a:gd name="T29" fmla="*/ 17 h 23"/>
                  <a:gd name="T30" fmla="*/ 23 w 40"/>
                  <a:gd name="T31" fmla="*/ 17 h 23"/>
                  <a:gd name="T32" fmla="*/ 23 w 40"/>
                  <a:gd name="T33" fmla="*/ 17 h 23"/>
                  <a:gd name="T34" fmla="*/ 23 w 40"/>
                  <a:gd name="T35" fmla="*/ 17 h 23"/>
                  <a:gd name="T36" fmla="*/ 23 w 40"/>
                  <a:gd name="T37" fmla="*/ 17 h 23"/>
                  <a:gd name="T38" fmla="*/ 17 w 40"/>
                  <a:gd name="T39" fmla="*/ 17 h 23"/>
                  <a:gd name="T40" fmla="*/ 17 w 40"/>
                  <a:gd name="T41" fmla="*/ 17 h 23"/>
                  <a:gd name="T42" fmla="*/ 17 w 40"/>
                  <a:gd name="T43" fmla="*/ 12 h 23"/>
                  <a:gd name="T44" fmla="*/ 17 w 40"/>
                  <a:gd name="T45" fmla="*/ 12 h 23"/>
                  <a:gd name="T46" fmla="*/ 17 w 40"/>
                  <a:gd name="T47" fmla="*/ 12 h 23"/>
                  <a:gd name="T48" fmla="*/ 12 w 40"/>
                  <a:gd name="T49" fmla="*/ 12 h 23"/>
                  <a:gd name="T50" fmla="*/ 12 w 40"/>
                  <a:gd name="T51" fmla="*/ 12 h 23"/>
                  <a:gd name="T52" fmla="*/ 12 w 40"/>
                  <a:gd name="T53" fmla="*/ 12 h 23"/>
                  <a:gd name="T54" fmla="*/ 12 w 40"/>
                  <a:gd name="T55" fmla="*/ 12 h 23"/>
                  <a:gd name="T56" fmla="*/ 6 w 40"/>
                  <a:gd name="T57" fmla="*/ 12 h 23"/>
                  <a:gd name="T58" fmla="*/ 6 w 40"/>
                  <a:gd name="T59" fmla="*/ 6 h 23"/>
                  <a:gd name="T60" fmla="*/ 6 w 40"/>
                  <a:gd name="T61" fmla="*/ 6 h 23"/>
                  <a:gd name="T62" fmla="*/ 6 w 40"/>
                  <a:gd name="T63" fmla="*/ 6 h 23"/>
                  <a:gd name="T64" fmla="*/ 6 w 40"/>
                  <a:gd name="T65" fmla="*/ 6 h 23"/>
                  <a:gd name="T66" fmla="*/ 0 w 40"/>
                  <a:gd name="T67" fmla="*/ 6 h 23"/>
                  <a:gd name="T68" fmla="*/ 0 w 40"/>
                  <a:gd name="T6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3">
                    <a:moveTo>
                      <a:pt x="40" y="23"/>
                    </a:moveTo>
                    <a:lnTo>
                      <a:pt x="40" y="23"/>
                    </a:lnTo>
                    <a:lnTo>
                      <a:pt x="40" y="23"/>
                    </a:lnTo>
                    <a:lnTo>
                      <a:pt x="40" y="23"/>
                    </a:lnTo>
                    <a:lnTo>
                      <a:pt x="34" y="23"/>
                    </a:lnTo>
                    <a:lnTo>
                      <a:pt x="34" y="23"/>
                    </a:lnTo>
                    <a:lnTo>
                      <a:pt x="34" y="23"/>
                    </a:lnTo>
                    <a:lnTo>
                      <a:pt x="34" y="23"/>
                    </a:lnTo>
                    <a:lnTo>
                      <a:pt x="34" y="23"/>
                    </a:lnTo>
                    <a:lnTo>
                      <a:pt x="29" y="17"/>
                    </a:lnTo>
                    <a:lnTo>
                      <a:pt x="29" y="17"/>
                    </a:lnTo>
                    <a:lnTo>
                      <a:pt x="29" y="17"/>
                    </a:lnTo>
                    <a:lnTo>
                      <a:pt x="29" y="17"/>
                    </a:lnTo>
                    <a:lnTo>
                      <a:pt x="29" y="17"/>
                    </a:lnTo>
                    <a:lnTo>
                      <a:pt x="23" y="17"/>
                    </a:lnTo>
                    <a:lnTo>
                      <a:pt x="23" y="17"/>
                    </a:lnTo>
                    <a:lnTo>
                      <a:pt x="23" y="17"/>
                    </a:lnTo>
                    <a:lnTo>
                      <a:pt x="23" y="17"/>
                    </a:lnTo>
                    <a:lnTo>
                      <a:pt x="23" y="17"/>
                    </a:lnTo>
                    <a:lnTo>
                      <a:pt x="17" y="17"/>
                    </a:lnTo>
                    <a:lnTo>
                      <a:pt x="17" y="17"/>
                    </a:lnTo>
                    <a:lnTo>
                      <a:pt x="17" y="12"/>
                    </a:lnTo>
                    <a:lnTo>
                      <a:pt x="17" y="12"/>
                    </a:lnTo>
                    <a:lnTo>
                      <a:pt x="17" y="12"/>
                    </a:lnTo>
                    <a:lnTo>
                      <a:pt x="12" y="12"/>
                    </a:lnTo>
                    <a:lnTo>
                      <a:pt x="12" y="12"/>
                    </a:lnTo>
                    <a:lnTo>
                      <a:pt x="12" y="12"/>
                    </a:lnTo>
                    <a:lnTo>
                      <a:pt x="12" y="12"/>
                    </a:lnTo>
                    <a:lnTo>
                      <a:pt x="6" y="12"/>
                    </a:lnTo>
                    <a:lnTo>
                      <a:pt x="6" y="6"/>
                    </a:lnTo>
                    <a:lnTo>
                      <a:pt x="6" y="6"/>
                    </a:lnTo>
                    <a:lnTo>
                      <a:pt x="6" y="6"/>
                    </a:lnTo>
                    <a:lnTo>
                      <a:pt x="6"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4186" name="Line 26"/>
              <p:cNvSpPr>
                <a:spLocks noChangeShapeType="1"/>
              </p:cNvSpPr>
              <p:nvPr/>
            </p:nvSpPr>
            <p:spPr bwMode="auto">
              <a:xfrm>
                <a:off x="3716" y="255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4187" name="Freeform 27"/>
              <p:cNvSpPr>
                <a:spLocks/>
              </p:cNvSpPr>
              <p:nvPr/>
            </p:nvSpPr>
            <p:spPr bwMode="auto">
              <a:xfrm>
                <a:off x="3704" y="2528"/>
                <a:ext cx="12" cy="23"/>
              </a:xfrm>
              <a:custGeom>
                <a:avLst/>
                <a:gdLst>
                  <a:gd name="T0" fmla="*/ 12 w 12"/>
                  <a:gd name="T1" fmla="*/ 23 h 23"/>
                  <a:gd name="T2" fmla="*/ 6 w 12"/>
                  <a:gd name="T3" fmla="*/ 23 h 23"/>
                  <a:gd name="T4" fmla="*/ 6 w 12"/>
                  <a:gd name="T5" fmla="*/ 17 h 23"/>
                  <a:gd name="T6" fmla="*/ 6 w 12"/>
                  <a:gd name="T7" fmla="*/ 17 h 23"/>
                  <a:gd name="T8" fmla="*/ 6 w 12"/>
                  <a:gd name="T9" fmla="*/ 17 h 23"/>
                  <a:gd name="T10" fmla="*/ 6 w 12"/>
                  <a:gd name="T11" fmla="*/ 17 h 23"/>
                  <a:gd name="T12" fmla="*/ 6 w 12"/>
                  <a:gd name="T13" fmla="*/ 17 h 23"/>
                  <a:gd name="T14" fmla="*/ 6 w 12"/>
                  <a:gd name="T15" fmla="*/ 11 h 23"/>
                  <a:gd name="T16" fmla="*/ 0 w 12"/>
                  <a:gd name="T17" fmla="*/ 11 h 23"/>
                  <a:gd name="T18" fmla="*/ 0 w 12"/>
                  <a:gd name="T19" fmla="*/ 11 h 23"/>
                  <a:gd name="T20" fmla="*/ 0 w 12"/>
                  <a:gd name="T21" fmla="*/ 11 h 23"/>
                  <a:gd name="T22" fmla="*/ 0 w 12"/>
                  <a:gd name="T23" fmla="*/ 11 h 23"/>
                  <a:gd name="T24" fmla="*/ 0 w 12"/>
                  <a:gd name="T25" fmla="*/ 6 h 23"/>
                  <a:gd name="T26" fmla="*/ 0 w 12"/>
                  <a:gd name="T27" fmla="*/ 6 h 23"/>
                  <a:gd name="T28" fmla="*/ 0 w 12"/>
                  <a:gd name="T29" fmla="*/ 6 h 23"/>
                  <a:gd name="T30" fmla="*/ 0 w 12"/>
                  <a:gd name="T31" fmla="*/ 6 h 23"/>
                  <a:gd name="T32" fmla="*/ 0 w 12"/>
                  <a:gd name="T33" fmla="*/ 6 h 23"/>
                  <a:gd name="T34" fmla="*/ 0 w 12"/>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3">
                    <a:moveTo>
                      <a:pt x="12" y="23"/>
                    </a:moveTo>
                    <a:lnTo>
                      <a:pt x="6" y="23"/>
                    </a:lnTo>
                    <a:lnTo>
                      <a:pt x="6" y="17"/>
                    </a:lnTo>
                    <a:lnTo>
                      <a:pt x="6" y="17"/>
                    </a:lnTo>
                    <a:lnTo>
                      <a:pt x="6" y="17"/>
                    </a:lnTo>
                    <a:lnTo>
                      <a:pt x="6" y="17"/>
                    </a:lnTo>
                    <a:lnTo>
                      <a:pt x="6" y="17"/>
                    </a:lnTo>
                    <a:lnTo>
                      <a:pt x="6" y="11"/>
                    </a:lnTo>
                    <a:lnTo>
                      <a:pt x="0" y="11"/>
                    </a:lnTo>
                    <a:lnTo>
                      <a:pt x="0" y="11"/>
                    </a:lnTo>
                    <a:lnTo>
                      <a:pt x="0" y="11"/>
                    </a:lnTo>
                    <a:lnTo>
                      <a:pt x="0" y="11"/>
                    </a:lnTo>
                    <a:lnTo>
                      <a:pt x="0"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4188" name="Line 28"/>
              <p:cNvSpPr>
                <a:spLocks noChangeShapeType="1"/>
              </p:cNvSpPr>
              <p:nvPr/>
            </p:nvSpPr>
            <p:spPr bwMode="auto">
              <a:xfrm>
                <a:off x="3704" y="2522"/>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4189" name="Freeform 29"/>
              <p:cNvSpPr>
                <a:spLocks/>
              </p:cNvSpPr>
              <p:nvPr/>
            </p:nvSpPr>
            <p:spPr bwMode="auto">
              <a:xfrm>
                <a:off x="3704" y="2488"/>
                <a:ext cx="34" cy="34"/>
              </a:xfrm>
              <a:custGeom>
                <a:avLst/>
                <a:gdLst>
                  <a:gd name="T0" fmla="*/ 0 w 34"/>
                  <a:gd name="T1" fmla="*/ 34 h 34"/>
                  <a:gd name="T2" fmla="*/ 0 w 34"/>
                  <a:gd name="T3" fmla="*/ 34 h 34"/>
                  <a:gd name="T4" fmla="*/ 0 w 34"/>
                  <a:gd name="T5" fmla="*/ 29 h 34"/>
                  <a:gd name="T6" fmla="*/ 0 w 34"/>
                  <a:gd name="T7" fmla="*/ 29 h 34"/>
                  <a:gd name="T8" fmla="*/ 0 w 34"/>
                  <a:gd name="T9" fmla="*/ 29 h 34"/>
                  <a:gd name="T10" fmla="*/ 0 w 34"/>
                  <a:gd name="T11" fmla="*/ 29 h 34"/>
                  <a:gd name="T12" fmla="*/ 6 w 34"/>
                  <a:gd name="T13" fmla="*/ 29 h 34"/>
                  <a:gd name="T14" fmla="*/ 6 w 34"/>
                  <a:gd name="T15" fmla="*/ 23 h 34"/>
                  <a:gd name="T16" fmla="*/ 6 w 34"/>
                  <a:gd name="T17" fmla="*/ 23 h 34"/>
                  <a:gd name="T18" fmla="*/ 6 w 34"/>
                  <a:gd name="T19" fmla="*/ 23 h 34"/>
                  <a:gd name="T20" fmla="*/ 6 w 34"/>
                  <a:gd name="T21" fmla="*/ 23 h 34"/>
                  <a:gd name="T22" fmla="*/ 6 w 34"/>
                  <a:gd name="T23" fmla="*/ 23 h 34"/>
                  <a:gd name="T24" fmla="*/ 6 w 34"/>
                  <a:gd name="T25" fmla="*/ 17 h 34"/>
                  <a:gd name="T26" fmla="*/ 6 w 34"/>
                  <a:gd name="T27" fmla="*/ 17 h 34"/>
                  <a:gd name="T28" fmla="*/ 12 w 34"/>
                  <a:gd name="T29" fmla="*/ 17 h 34"/>
                  <a:gd name="T30" fmla="*/ 12 w 34"/>
                  <a:gd name="T31" fmla="*/ 17 h 34"/>
                  <a:gd name="T32" fmla="*/ 12 w 34"/>
                  <a:gd name="T33" fmla="*/ 17 h 34"/>
                  <a:gd name="T34" fmla="*/ 12 w 34"/>
                  <a:gd name="T35" fmla="*/ 12 h 34"/>
                  <a:gd name="T36" fmla="*/ 12 w 34"/>
                  <a:gd name="T37" fmla="*/ 12 h 34"/>
                  <a:gd name="T38" fmla="*/ 17 w 34"/>
                  <a:gd name="T39" fmla="*/ 12 h 34"/>
                  <a:gd name="T40" fmla="*/ 17 w 34"/>
                  <a:gd name="T41" fmla="*/ 12 h 34"/>
                  <a:gd name="T42" fmla="*/ 17 w 34"/>
                  <a:gd name="T43" fmla="*/ 12 h 34"/>
                  <a:gd name="T44" fmla="*/ 17 w 34"/>
                  <a:gd name="T45" fmla="*/ 6 h 34"/>
                  <a:gd name="T46" fmla="*/ 17 w 34"/>
                  <a:gd name="T47" fmla="*/ 6 h 34"/>
                  <a:gd name="T48" fmla="*/ 23 w 34"/>
                  <a:gd name="T49" fmla="*/ 6 h 34"/>
                  <a:gd name="T50" fmla="*/ 23 w 34"/>
                  <a:gd name="T51" fmla="*/ 6 h 34"/>
                  <a:gd name="T52" fmla="*/ 23 w 34"/>
                  <a:gd name="T53" fmla="*/ 6 h 34"/>
                  <a:gd name="T54" fmla="*/ 23 w 34"/>
                  <a:gd name="T55" fmla="*/ 6 h 34"/>
                  <a:gd name="T56" fmla="*/ 23 w 34"/>
                  <a:gd name="T57" fmla="*/ 6 h 34"/>
                  <a:gd name="T58" fmla="*/ 29 w 34"/>
                  <a:gd name="T59" fmla="*/ 0 h 34"/>
                  <a:gd name="T60" fmla="*/ 29 w 34"/>
                  <a:gd name="T61" fmla="*/ 0 h 34"/>
                  <a:gd name="T62" fmla="*/ 29 w 34"/>
                  <a:gd name="T63" fmla="*/ 0 h 34"/>
                  <a:gd name="T64" fmla="*/ 29 w 34"/>
                  <a:gd name="T65" fmla="*/ 0 h 34"/>
                  <a:gd name="T66" fmla="*/ 34 w 34"/>
                  <a:gd name="T6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34">
                    <a:moveTo>
                      <a:pt x="0" y="34"/>
                    </a:moveTo>
                    <a:lnTo>
                      <a:pt x="0" y="34"/>
                    </a:lnTo>
                    <a:lnTo>
                      <a:pt x="0" y="29"/>
                    </a:lnTo>
                    <a:lnTo>
                      <a:pt x="0" y="29"/>
                    </a:lnTo>
                    <a:lnTo>
                      <a:pt x="0" y="29"/>
                    </a:lnTo>
                    <a:lnTo>
                      <a:pt x="0" y="29"/>
                    </a:lnTo>
                    <a:lnTo>
                      <a:pt x="6" y="29"/>
                    </a:lnTo>
                    <a:lnTo>
                      <a:pt x="6" y="23"/>
                    </a:lnTo>
                    <a:lnTo>
                      <a:pt x="6" y="23"/>
                    </a:lnTo>
                    <a:lnTo>
                      <a:pt x="6" y="23"/>
                    </a:lnTo>
                    <a:lnTo>
                      <a:pt x="6" y="23"/>
                    </a:lnTo>
                    <a:lnTo>
                      <a:pt x="6" y="23"/>
                    </a:lnTo>
                    <a:lnTo>
                      <a:pt x="6" y="17"/>
                    </a:lnTo>
                    <a:lnTo>
                      <a:pt x="6" y="17"/>
                    </a:lnTo>
                    <a:lnTo>
                      <a:pt x="12" y="17"/>
                    </a:lnTo>
                    <a:lnTo>
                      <a:pt x="12" y="17"/>
                    </a:lnTo>
                    <a:lnTo>
                      <a:pt x="12" y="17"/>
                    </a:lnTo>
                    <a:lnTo>
                      <a:pt x="12" y="12"/>
                    </a:lnTo>
                    <a:lnTo>
                      <a:pt x="12" y="12"/>
                    </a:lnTo>
                    <a:lnTo>
                      <a:pt x="17" y="12"/>
                    </a:lnTo>
                    <a:lnTo>
                      <a:pt x="17" y="12"/>
                    </a:lnTo>
                    <a:lnTo>
                      <a:pt x="17" y="12"/>
                    </a:lnTo>
                    <a:lnTo>
                      <a:pt x="17" y="6"/>
                    </a:lnTo>
                    <a:lnTo>
                      <a:pt x="17" y="6"/>
                    </a:lnTo>
                    <a:lnTo>
                      <a:pt x="23" y="6"/>
                    </a:lnTo>
                    <a:lnTo>
                      <a:pt x="23" y="6"/>
                    </a:lnTo>
                    <a:lnTo>
                      <a:pt x="23" y="6"/>
                    </a:lnTo>
                    <a:lnTo>
                      <a:pt x="23" y="6"/>
                    </a:lnTo>
                    <a:lnTo>
                      <a:pt x="23" y="6"/>
                    </a:lnTo>
                    <a:lnTo>
                      <a:pt x="29" y="0"/>
                    </a:lnTo>
                    <a:lnTo>
                      <a:pt x="29" y="0"/>
                    </a:lnTo>
                    <a:lnTo>
                      <a:pt x="29" y="0"/>
                    </a:lnTo>
                    <a:lnTo>
                      <a:pt x="29" y="0"/>
                    </a:lnTo>
                    <a:lnTo>
                      <a:pt x="34"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4190" name="Line 30"/>
              <p:cNvSpPr>
                <a:spLocks noChangeShapeType="1"/>
              </p:cNvSpPr>
              <p:nvPr/>
            </p:nvSpPr>
            <p:spPr bwMode="auto">
              <a:xfrm>
                <a:off x="3744" y="2483"/>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4191" name="Freeform 31"/>
              <p:cNvSpPr>
                <a:spLocks/>
              </p:cNvSpPr>
              <p:nvPr/>
            </p:nvSpPr>
            <p:spPr bwMode="auto">
              <a:xfrm>
                <a:off x="3744" y="2477"/>
                <a:ext cx="23" cy="6"/>
              </a:xfrm>
              <a:custGeom>
                <a:avLst/>
                <a:gdLst>
                  <a:gd name="T0" fmla="*/ 0 w 23"/>
                  <a:gd name="T1" fmla="*/ 6 h 6"/>
                  <a:gd name="T2" fmla="*/ 0 w 23"/>
                  <a:gd name="T3" fmla="*/ 6 h 6"/>
                  <a:gd name="T4" fmla="*/ 6 w 23"/>
                  <a:gd name="T5" fmla="*/ 6 h 6"/>
                  <a:gd name="T6" fmla="*/ 6 w 23"/>
                  <a:gd name="T7" fmla="*/ 6 h 6"/>
                  <a:gd name="T8" fmla="*/ 6 w 23"/>
                  <a:gd name="T9" fmla="*/ 6 h 6"/>
                  <a:gd name="T10" fmla="*/ 6 w 23"/>
                  <a:gd name="T11" fmla="*/ 6 h 6"/>
                  <a:gd name="T12" fmla="*/ 6 w 23"/>
                  <a:gd name="T13" fmla="*/ 6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0 h 6"/>
                  <a:gd name="T30" fmla="*/ 17 w 23"/>
                  <a:gd name="T31" fmla="*/ 0 h 6"/>
                  <a:gd name="T32" fmla="*/ 17 w 23"/>
                  <a:gd name="T33" fmla="*/ 0 h 6"/>
                  <a:gd name="T34" fmla="*/ 23 w 23"/>
                  <a:gd name="T35" fmla="*/ 0 h 6"/>
                  <a:gd name="T36" fmla="*/ 23 w 2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6">
                    <a:moveTo>
                      <a:pt x="0" y="6"/>
                    </a:moveTo>
                    <a:lnTo>
                      <a:pt x="0" y="6"/>
                    </a:lnTo>
                    <a:lnTo>
                      <a:pt x="6" y="6"/>
                    </a:lnTo>
                    <a:lnTo>
                      <a:pt x="6" y="6"/>
                    </a:lnTo>
                    <a:lnTo>
                      <a:pt x="6" y="6"/>
                    </a:lnTo>
                    <a:lnTo>
                      <a:pt x="6" y="6"/>
                    </a:lnTo>
                    <a:lnTo>
                      <a:pt x="6" y="6"/>
                    </a:lnTo>
                    <a:lnTo>
                      <a:pt x="11" y="0"/>
                    </a:lnTo>
                    <a:lnTo>
                      <a:pt x="11" y="0"/>
                    </a:lnTo>
                    <a:lnTo>
                      <a:pt x="11" y="0"/>
                    </a:lnTo>
                    <a:lnTo>
                      <a:pt x="11" y="0"/>
                    </a:lnTo>
                    <a:lnTo>
                      <a:pt x="11" y="0"/>
                    </a:lnTo>
                    <a:lnTo>
                      <a:pt x="17" y="0"/>
                    </a:lnTo>
                    <a:lnTo>
                      <a:pt x="17" y="0"/>
                    </a:lnTo>
                    <a:lnTo>
                      <a:pt x="17" y="0"/>
                    </a:lnTo>
                    <a:lnTo>
                      <a:pt x="17" y="0"/>
                    </a:lnTo>
                    <a:lnTo>
                      <a:pt x="17" y="0"/>
                    </a:lnTo>
                    <a:lnTo>
                      <a:pt x="23" y="0"/>
                    </a:lnTo>
                    <a:lnTo>
                      <a:pt x="23"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4192" name="Line 32"/>
              <p:cNvSpPr>
                <a:spLocks noChangeShapeType="1"/>
              </p:cNvSpPr>
              <p:nvPr/>
            </p:nvSpPr>
            <p:spPr bwMode="auto">
              <a:xfrm>
                <a:off x="3772" y="247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4193" name="Freeform 33"/>
              <p:cNvSpPr>
                <a:spLocks/>
              </p:cNvSpPr>
              <p:nvPr/>
            </p:nvSpPr>
            <p:spPr bwMode="auto">
              <a:xfrm>
                <a:off x="3772" y="2466"/>
                <a:ext cx="51" cy="5"/>
              </a:xfrm>
              <a:custGeom>
                <a:avLst/>
                <a:gdLst>
                  <a:gd name="T0" fmla="*/ 0 w 51"/>
                  <a:gd name="T1" fmla="*/ 5 h 5"/>
                  <a:gd name="T2" fmla="*/ 6 w 51"/>
                  <a:gd name="T3" fmla="*/ 5 h 5"/>
                  <a:gd name="T4" fmla="*/ 6 w 51"/>
                  <a:gd name="T5" fmla="*/ 5 h 5"/>
                  <a:gd name="T6" fmla="*/ 6 w 51"/>
                  <a:gd name="T7" fmla="*/ 5 h 5"/>
                  <a:gd name="T8" fmla="*/ 6 w 51"/>
                  <a:gd name="T9" fmla="*/ 5 h 5"/>
                  <a:gd name="T10" fmla="*/ 6 w 51"/>
                  <a:gd name="T11" fmla="*/ 5 h 5"/>
                  <a:gd name="T12" fmla="*/ 12 w 51"/>
                  <a:gd name="T13" fmla="*/ 5 h 5"/>
                  <a:gd name="T14" fmla="*/ 12 w 51"/>
                  <a:gd name="T15" fmla="*/ 5 h 5"/>
                  <a:gd name="T16" fmla="*/ 12 w 51"/>
                  <a:gd name="T17" fmla="*/ 5 h 5"/>
                  <a:gd name="T18" fmla="*/ 12 w 51"/>
                  <a:gd name="T19" fmla="*/ 5 h 5"/>
                  <a:gd name="T20" fmla="*/ 12 w 51"/>
                  <a:gd name="T21" fmla="*/ 5 h 5"/>
                  <a:gd name="T22" fmla="*/ 17 w 51"/>
                  <a:gd name="T23" fmla="*/ 5 h 5"/>
                  <a:gd name="T24" fmla="*/ 17 w 51"/>
                  <a:gd name="T25" fmla="*/ 5 h 5"/>
                  <a:gd name="T26" fmla="*/ 17 w 51"/>
                  <a:gd name="T27" fmla="*/ 5 h 5"/>
                  <a:gd name="T28" fmla="*/ 17 w 51"/>
                  <a:gd name="T29" fmla="*/ 5 h 5"/>
                  <a:gd name="T30" fmla="*/ 17 w 51"/>
                  <a:gd name="T31" fmla="*/ 5 h 5"/>
                  <a:gd name="T32" fmla="*/ 23 w 51"/>
                  <a:gd name="T33" fmla="*/ 5 h 5"/>
                  <a:gd name="T34" fmla="*/ 23 w 51"/>
                  <a:gd name="T35" fmla="*/ 5 h 5"/>
                  <a:gd name="T36" fmla="*/ 23 w 51"/>
                  <a:gd name="T37" fmla="*/ 5 h 5"/>
                  <a:gd name="T38" fmla="*/ 23 w 51"/>
                  <a:gd name="T39" fmla="*/ 5 h 5"/>
                  <a:gd name="T40" fmla="*/ 23 w 51"/>
                  <a:gd name="T41" fmla="*/ 5 h 5"/>
                  <a:gd name="T42" fmla="*/ 29 w 51"/>
                  <a:gd name="T43" fmla="*/ 5 h 5"/>
                  <a:gd name="T44" fmla="*/ 29 w 51"/>
                  <a:gd name="T45" fmla="*/ 5 h 5"/>
                  <a:gd name="T46" fmla="*/ 29 w 51"/>
                  <a:gd name="T47" fmla="*/ 5 h 5"/>
                  <a:gd name="T48" fmla="*/ 29 w 51"/>
                  <a:gd name="T49" fmla="*/ 5 h 5"/>
                  <a:gd name="T50" fmla="*/ 29 w 51"/>
                  <a:gd name="T51" fmla="*/ 5 h 5"/>
                  <a:gd name="T52" fmla="*/ 34 w 51"/>
                  <a:gd name="T53" fmla="*/ 5 h 5"/>
                  <a:gd name="T54" fmla="*/ 34 w 51"/>
                  <a:gd name="T55" fmla="*/ 5 h 5"/>
                  <a:gd name="T56" fmla="*/ 34 w 51"/>
                  <a:gd name="T57" fmla="*/ 5 h 5"/>
                  <a:gd name="T58" fmla="*/ 34 w 51"/>
                  <a:gd name="T59" fmla="*/ 0 h 5"/>
                  <a:gd name="T60" fmla="*/ 40 w 51"/>
                  <a:gd name="T61" fmla="*/ 0 h 5"/>
                  <a:gd name="T62" fmla="*/ 40 w 51"/>
                  <a:gd name="T63" fmla="*/ 0 h 5"/>
                  <a:gd name="T64" fmla="*/ 40 w 51"/>
                  <a:gd name="T65" fmla="*/ 0 h 5"/>
                  <a:gd name="T66" fmla="*/ 40 w 51"/>
                  <a:gd name="T67" fmla="*/ 0 h 5"/>
                  <a:gd name="T68" fmla="*/ 40 w 51"/>
                  <a:gd name="T69" fmla="*/ 0 h 5"/>
                  <a:gd name="T70" fmla="*/ 46 w 51"/>
                  <a:gd name="T71" fmla="*/ 0 h 5"/>
                  <a:gd name="T72" fmla="*/ 46 w 51"/>
                  <a:gd name="T73" fmla="*/ 0 h 5"/>
                  <a:gd name="T74" fmla="*/ 46 w 51"/>
                  <a:gd name="T75" fmla="*/ 0 h 5"/>
                  <a:gd name="T76" fmla="*/ 46 w 51"/>
                  <a:gd name="T77" fmla="*/ 0 h 5"/>
                  <a:gd name="T78" fmla="*/ 46 w 51"/>
                  <a:gd name="T79" fmla="*/ 0 h 5"/>
                  <a:gd name="T80" fmla="*/ 51 w 51"/>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5">
                    <a:moveTo>
                      <a:pt x="0" y="5"/>
                    </a:moveTo>
                    <a:lnTo>
                      <a:pt x="6" y="5"/>
                    </a:lnTo>
                    <a:lnTo>
                      <a:pt x="6" y="5"/>
                    </a:lnTo>
                    <a:lnTo>
                      <a:pt x="6" y="5"/>
                    </a:lnTo>
                    <a:lnTo>
                      <a:pt x="6" y="5"/>
                    </a:lnTo>
                    <a:lnTo>
                      <a:pt x="6" y="5"/>
                    </a:lnTo>
                    <a:lnTo>
                      <a:pt x="12" y="5"/>
                    </a:lnTo>
                    <a:lnTo>
                      <a:pt x="12" y="5"/>
                    </a:lnTo>
                    <a:lnTo>
                      <a:pt x="12" y="5"/>
                    </a:lnTo>
                    <a:lnTo>
                      <a:pt x="12" y="5"/>
                    </a:lnTo>
                    <a:lnTo>
                      <a:pt x="12" y="5"/>
                    </a:lnTo>
                    <a:lnTo>
                      <a:pt x="17" y="5"/>
                    </a:lnTo>
                    <a:lnTo>
                      <a:pt x="17" y="5"/>
                    </a:lnTo>
                    <a:lnTo>
                      <a:pt x="17" y="5"/>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0"/>
                    </a:lnTo>
                    <a:lnTo>
                      <a:pt x="40" y="0"/>
                    </a:lnTo>
                    <a:lnTo>
                      <a:pt x="40" y="0"/>
                    </a:lnTo>
                    <a:lnTo>
                      <a:pt x="40" y="0"/>
                    </a:lnTo>
                    <a:lnTo>
                      <a:pt x="40" y="0"/>
                    </a:lnTo>
                    <a:lnTo>
                      <a:pt x="40" y="0"/>
                    </a:lnTo>
                    <a:lnTo>
                      <a:pt x="46" y="0"/>
                    </a:lnTo>
                    <a:lnTo>
                      <a:pt x="46" y="0"/>
                    </a:lnTo>
                    <a:lnTo>
                      <a:pt x="46" y="0"/>
                    </a:lnTo>
                    <a:lnTo>
                      <a:pt x="46" y="0"/>
                    </a:lnTo>
                    <a:lnTo>
                      <a:pt x="46" y="0"/>
                    </a:lnTo>
                    <a:lnTo>
                      <a:pt x="51"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24194" name="Rectangle 34"/>
            <p:cNvSpPr>
              <a:spLocks noChangeArrowheads="1"/>
            </p:cNvSpPr>
            <p:nvPr/>
          </p:nvSpPr>
          <p:spPr bwMode="auto">
            <a:xfrm>
              <a:off x="345" y="2777"/>
              <a:ext cx="72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PARISH BNDRY</a:t>
              </a:r>
              <a:endParaRPr lang="en-US" sz="1200" b="1"/>
            </a:p>
          </p:txBody>
        </p:sp>
        <p:grpSp>
          <p:nvGrpSpPr>
            <p:cNvPr id="2524195" name="Group 35"/>
            <p:cNvGrpSpPr>
              <a:grpSpLocks/>
            </p:cNvGrpSpPr>
            <p:nvPr/>
          </p:nvGrpSpPr>
          <p:grpSpPr bwMode="auto">
            <a:xfrm>
              <a:off x="153" y="2189"/>
              <a:ext cx="512" cy="115"/>
              <a:chOff x="816" y="2765"/>
              <a:chExt cx="512" cy="115"/>
            </a:xfrm>
          </p:grpSpPr>
          <p:sp>
            <p:nvSpPr>
              <p:cNvPr id="2524196" name="Rectangle 36"/>
              <p:cNvSpPr>
                <a:spLocks noChangeArrowheads="1"/>
              </p:cNvSpPr>
              <p:nvPr/>
            </p:nvSpPr>
            <p:spPr bwMode="auto">
              <a:xfrm>
                <a:off x="1018" y="2765"/>
                <a:ext cx="3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CITIES</a:t>
                </a:r>
                <a:endParaRPr lang="en-US" sz="1200" b="1"/>
              </a:p>
            </p:txBody>
          </p:sp>
          <p:grpSp>
            <p:nvGrpSpPr>
              <p:cNvPr id="2524197" name="Group 37"/>
              <p:cNvGrpSpPr>
                <a:grpSpLocks/>
              </p:cNvGrpSpPr>
              <p:nvPr/>
            </p:nvGrpSpPr>
            <p:grpSpPr bwMode="auto">
              <a:xfrm>
                <a:off x="816" y="2797"/>
                <a:ext cx="58" cy="58"/>
                <a:chOff x="2832" y="1248"/>
                <a:chExt cx="58" cy="58"/>
              </a:xfrm>
            </p:grpSpPr>
            <p:sp>
              <p:nvSpPr>
                <p:cNvPr id="2524198" name="Oval 38"/>
                <p:cNvSpPr>
                  <a:spLocks noChangeAspect="1" noChangeArrowheads="1"/>
                </p:cNvSpPr>
                <p:nvPr/>
              </p:nvSpPr>
              <p:spPr bwMode="auto">
                <a:xfrm>
                  <a:off x="2832" y="1248"/>
                  <a:ext cx="58" cy="58"/>
                </a:xfrm>
                <a:prstGeom prst="ellipse">
                  <a:avLst/>
                </a:prstGeom>
                <a:solidFill>
                  <a:srgbClr val="00FF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4199" name="Oval 39"/>
                <p:cNvSpPr>
                  <a:spLocks noChangeAspect="1" noChangeArrowheads="1"/>
                </p:cNvSpPr>
                <p:nvPr/>
              </p:nvSpPr>
              <p:spPr bwMode="auto">
                <a:xfrm>
                  <a:off x="2854" y="1270"/>
                  <a:ext cx="12" cy="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524200" name="Text Box 40"/>
            <p:cNvSpPr txBox="1">
              <a:spLocks noChangeArrowheads="1"/>
            </p:cNvSpPr>
            <p:nvPr/>
          </p:nvSpPr>
          <p:spPr bwMode="auto">
            <a:xfrm>
              <a:off x="201" y="1920"/>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t>LEGEND</a:t>
              </a:r>
            </a:p>
          </p:txBody>
        </p:sp>
        <p:sp>
          <p:nvSpPr>
            <p:cNvPr id="2524201" name="Rectangle 41"/>
            <p:cNvSpPr>
              <a:spLocks noChangeArrowheads="1"/>
            </p:cNvSpPr>
            <p:nvPr/>
          </p:nvSpPr>
          <p:spPr bwMode="auto">
            <a:xfrm>
              <a:off x="30" y="1872"/>
              <a:ext cx="1163" cy="115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24202" name="Group 42"/>
            <p:cNvGrpSpPr>
              <a:grpSpLocks/>
            </p:cNvGrpSpPr>
            <p:nvPr/>
          </p:nvGrpSpPr>
          <p:grpSpPr bwMode="auto">
            <a:xfrm>
              <a:off x="57" y="2424"/>
              <a:ext cx="238" cy="0"/>
              <a:chOff x="2211" y="2341"/>
              <a:chExt cx="238" cy="0"/>
            </a:xfrm>
          </p:grpSpPr>
          <p:sp>
            <p:nvSpPr>
              <p:cNvPr id="2524203" name="Line 43"/>
              <p:cNvSpPr>
                <a:spLocks noChangeShapeType="1"/>
              </p:cNvSpPr>
              <p:nvPr/>
            </p:nvSpPr>
            <p:spPr bwMode="auto">
              <a:xfrm>
                <a:off x="2211" y="2341"/>
                <a:ext cx="2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4204" name="Line 44"/>
              <p:cNvSpPr>
                <a:spLocks noChangeShapeType="1"/>
              </p:cNvSpPr>
              <p:nvPr/>
            </p:nvSpPr>
            <p:spPr bwMode="auto">
              <a:xfrm>
                <a:off x="2211"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4205" name="Line 45"/>
              <p:cNvSpPr>
                <a:spLocks noChangeShapeType="1"/>
              </p:cNvSpPr>
              <p:nvPr/>
            </p:nvSpPr>
            <p:spPr bwMode="auto">
              <a:xfrm>
                <a:off x="2290"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4206" name="Line 46"/>
              <p:cNvSpPr>
                <a:spLocks noChangeShapeType="1"/>
              </p:cNvSpPr>
              <p:nvPr/>
            </p:nvSpPr>
            <p:spPr bwMode="auto">
              <a:xfrm>
                <a:off x="2370" y="2341"/>
                <a:ext cx="39"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24207" name="Rectangle 47"/>
            <p:cNvSpPr>
              <a:spLocks noChangeArrowheads="1"/>
            </p:cNvSpPr>
            <p:nvPr/>
          </p:nvSpPr>
          <p:spPr bwMode="auto">
            <a:xfrm>
              <a:off x="345" y="2369"/>
              <a:ext cx="8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PRIMARY ROADS</a:t>
              </a:r>
              <a:endParaRPr lang="en-US" sz="1200" b="1"/>
            </a:p>
          </p:txBody>
        </p:sp>
      </p:grpSp>
      <p:sp>
        <p:nvSpPr>
          <p:cNvPr id="2524208" name="Text Box 48"/>
          <p:cNvSpPr txBox="1">
            <a:spLocks noChangeArrowheads="1"/>
          </p:cNvSpPr>
          <p:nvPr/>
        </p:nvSpPr>
        <p:spPr bwMode="auto">
          <a:xfrm>
            <a:off x="0" y="609600"/>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b="1"/>
              <a:t>August 1940 Hurricane Storm Surge</a:t>
            </a:r>
          </a:p>
        </p:txBody>
      </p:sp>
      <p:grpSp>
        <p:nvGrpSpPr>
          <p:cNvPr id="2524209" name="Group 49"/>
          <p:cNvGrpSpPr>
            <a:grpSpLocks/>
          </p:cNvGrpSpPr>
          <p:nvPr/>
        </p:nvGrpSpPr>
        <p:grpSpPr bwMode="auto">
          <a:xfrm>
            <a:off x="523875" y="2990850"/>
            <a:ext cx="5276850" cy="3503613"/>
            <a:chOff x="330" y="1884"/>
            <a:chExt cx="3324" cy="2207"/>
          </a:xfrm>
        </p:grpSpPr>
        <p:sp>
          <p:nvSpPr>
            <p:cNvPr id="2524210" name="Line 50"/>
            <p:cNvSpPr>
              <a:spLocks noChangeShapeType="1"/>
            </p:cNvSpPr>
            <p:nvPr/>
          </p:nvSpPr>
          <p:spPr bwMode="auto">
            <a:xfrm rot="20160000" flipH="1" flipV="1">
              <a:off x="3090" y="3672"/>
              <a:ext cx="240" cy="284"/>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4211" name="Line 51"/>
            <p:cNvSpPr>
              <a:spLocks noChangeShapeType="1"/>
            </p:cNvSpPr>
            <p:nvPr/>
          </p:nvSpPr>
          <p:spPr bwMode="auto">
            <a:xfrm rot="420000" flipH="1" flipV="1">
              <a:off x="330" y="1884"/>
              <a:ext cx="318" cy="299"/>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4212" name="Line 52"/>
            <p:cNvSpPr>
              <a:spLocks noChangeShapeType="1"/>
            </p:cNvSpPr>
            <p:nvPr/>
          </p:nvSpPr>
          <p:spPr bwMode="auto">
            <a:xfrm rot="2580000" flipH="1">
              <a:off x="559" y="2342"/>
              <a:ext cx="480" cy="12"/>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4213" name="Line 53"/>
            <p:cNvSpPr>
              <a:spLocks noChangeShapeType="1"/>
            </p:cNvSpPr>
            <p:nvPr/>
          </p:nvSpPr>
          <p:spPr bwMode="auto">
            <a:xfrm rot="20100000" flipH="1" flipV="1">
              <a:off x="3366" y="3804"/>
              <a:ext cx="288" cy="287"/>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4214" name="Line 54"/>
            <p:cNvSpPr>
              <a:spLocks noChangeShapeType="1"/>
            </p:cNvSpPr>
            <p:nvPr/>
          </p:nvSpPr>
          <p:spPr bwMode="auto">
            <a:xfrm flipH="1" flipV="1">
              <a:off x="2700" y="3576"/>
              <a:ext cx="372" cy="174"/>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4215" name="Line 55"/>
            <p:cNvSpPr>
              <a:spLocks noChangeShapeType="1"/>
            </p:cNvSpPr>
            <p:nvPr/>
          </p:nvSpPr>
          <p:spPr bwMode="auto">
            <a:xfrm rot="1440000" flipH="1" flipV="1">
              <a:off x="1238" y="2829"/>
              <a:ext cx="336" cy="9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4216" name="Line 56"/>
            <p:cNvSpPr>
              <a:spLocks noChangeShapeType="1"/>
            </p:cNvSpPr>
            <p:nvPr/>
          </p:nvSpPr>
          <p:spPr bwMode="auto">
            <a:xfrm rot="360000" flipH="1" flipV="1">
              <a:off x="948" y="2517"/>
              <a:ext cx="394" cy="269"/>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4217" name="Line 57"/>
            <p:cNvSpPr>
              <a:spLocks noChangeShapeType="1"/>
            </p:cNvSpPr>
            <p:nvPr/>
          </p:nvSpPr>
          <p:spPr bwMode="auto">
            <a:xfrm rot="20160000" flipH="1" flipV="1">
              <a:off x="1548" y="2904"/>
              <a:ext cx="288" cy="287"/>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4218" name="Line 58"/>
            <p:cNvSpPr>
              <a:spLocks noChangeShapeType="1"/>
            </p:cNvSpPr>
            <p:nvPr/>
          </p:nvSpPr>
          <p:spPr bwMode="auto">
            <a:xfrm rot="20100000" flipH="1" flipV="1">
              <a:off x="1872" y="3024"/>
              <a:ext cx="288" cy="287"/>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4219" name="Line 59"/>
            <p:cNvSpPr>
              <a:spLocks noChangeShapeType="1"/>
            </p:cNvSpPr>
            <p:nvPr/>
          </p:nvSpPr>
          <p:spPr bwMode="auto">
            <a:xfrm rot="20940000" flipH="1" flipV="1">
              <a:off x="2202" y="3180"/>
              <a:ext cx="288" cy="287"/>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4220" name="Line 60"/>
            <p:cNvSpPr>
              <a:spLocks noChangeShapeType="1"/>
            </p:cNvSpPr>
            <p:nvPr/>
          </p:nvSpPr>
          <p:spPr bwMode="auto">
            <a:xfrm rot="20100000" flipH="1" flipV="1">
              <a:off x="2502" y="3354"/>
              <a:ext cx="173" cy="287"/>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524221" name="Picture 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5695950"/>
            <a:ext cx="7810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24222" name="Group 62"/>
          <p:cNvGrpSpPr>
            <a:grpSpLocks/>
          </p:cNvGrpSpPr>
          <p:nvPr/>
        </p:nvGrpSpPr>
        <p:grpSpPr bwMode="auto">
          <a:xfrm>
            <a:off x="569913" y="1412875"/>
            <a:ext cx="8256587" cy="2921000"/>
            <a:chOff x="335" y="896"/>
            <a:chExt cx="5201" cy="1840"/>
          </a:xfrm>
        </p:grpSpPr>
        <p:sp>
          <p:nvSpPr>
            <p:cNvPr id="2524223" name="Text Box 63"/>
            <p:cNvSpPr txBox="1">
              <a:spLocks noChangeArrowheads="1"/>
            </p:cNvSpPr>
            <p:nvPr/>
          </p:nvSpPr>
          <p:spPr bwMode="auto">
            <a:xfrm>
              <a:off x="431" y="1748"/>
              <a:ext cx="1173"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Cameron</a:t>
              </a:r>
            </a:p>
          </p:txBody>
        </p:sp>
        <p:sp>
          <p:nvSpPr>
            <p:cNvPr id="2524224" name="Text Box 64"/>
            <p:cNvSpPr txBox="1">
              <a:spLocks noChangeArrowheads="1"/>
            </p:cNvSpPr>
            <p:nvPr/>
          </p:nvSpPr>
          <p:spPr bwMode="auto">
            <a:xfrm>
              <a:off x="335" y="1463"/>
              <a:ext cx="864"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Calcasieu</a:t>
              </a:r>
            </a:p>
          </p:txBody>
        </p:sp>
        <p:sp>
          <p:nvSpPr>
            <p:cNvPr id="2524225" name="Text Box 65"/>
            <p:cNvSpPr txBox="1">
              <a:spLocks noChangeArrowheads="1"/>
            </p:cNvSpPr>
            <p:nvPr/>
          </p:nvSpPr>
          <p:spPr bwMode="auto">
            <a:xfrm>
              <a:off x="1487" y="1931"/>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Vermilion</a:t>
              </a:r>
            </a:p>
          </p:txBody>
        </p:sp>
        <p:sp>
          <p:nvSpPr>
            <p:cNvPr id="2524226" name="Text Box 66"/>
            <p:cNvSpPr txBox="1">
              <a:spLocks noChangeArrowheads="1"/>
            </p:cNvSpPr>
            <p:nvPr/>
          </p:nvSpPr>
          <p:spPr bwMode="auto">
            <a:xfrm rot="-2029569">
              <a:off x="2132" y="1559"/>
              <a:ext cx="947" cy="212"/>
            </a:xfrm>
            <a:prstGeom prst="rect">
              <a:avLst/>
            </a:prstGeom>
            <a:noFill/>
            <a:ln>
              <a:noFill/>
            </a:ln>
            <a:effectLst>
              <a:outerShdw dist="254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Iberia</a:t>
              </a:r>
            </a:p>
          </p:txBody>
        </p:sp>
        <p:sp>
          <p:nvSpPr>
            <p:cNvPr id="2524227" name="Text Box 67"/>
            <p:cNvSpPr txBox="1">
              <a:spLocks noChangeArrowheads="1"/>
            </p:cNvSpPr>
            <p:nvPr/>
          </p:nvSpPr>
          <p:spPr bwMode="auto">
            <a:xfrm>
              <a:off x="2447" y="2037"/>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Mary</a:t>
              </a:r>
            </a:p>
          </p:txBody>
        </p:sp>
        <p:sp>
          <p:nvSpPr>
            <p:cNvPr id="2524228" name="Text Box 68"/>
            <p:cNvSpPr txBox="1">
              <a:spLocks noChangeArrowheads="1"/>
            </p:cNvSpPr>
            <p:nvPr/>
          </p:nvSpPr>
          <p:spPr bwMode="auto">
            <a:xfrm>
              <a:off x="3071" y="2484"/>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Terrebonne</a:t>
              </a:r>
            </a:p>
          </p:txBody>
        </p:sp>
        <p:sp>
          <p:nvSpPr>
            <p:cNvPr id="2524229" name="Text Box 69"/>
            <p:cNvSpPr txBox="1">
              <a:spLocks noChangeArrowheads="1"/>
            </p:cNvSpPr>
            <p:nvPr/>
          </p:nvSpPr>
          <p:spPr bwMode="auto">
            <a:xfrm rot="2520000">
              <a:off x="3543" y="2131"/>
              <a:ext cx="816" cy="21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Lafourche</a:t>
              </a:r>
            </a:p>
          </p:txBody>
        </p:sp>
        <p:sp>
          <p:nvSpPr>
            <p:cNvPr id="2524230" name="Text Box 70"/>
            <p:cNvSpPr txBox="1">
              <a:spLocks noChangeArrowheads="1"/>
            </p:cNvSpPr>
            <p:nvPr/>
          </p:nvSpPr>
          <p:spPr bwMode="auto">
            <a:xfrm>
              <a:off x="2255" y="125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St </a:t>
              </a:r>
            </a:p>
            <a:p>
              <a:r>
                <a:rPr lang="en-US" sz="1400" b="1">
                  <a:solidFill>
                    <a:schemeClr val="bg1"/>
                  </a:solidFill>
                </a:rPr>
                <a:t>Martin</a:t>
              </a:r>
            </a:p>
          </p:txBody>
        </p:sp>
        <p:sp>
          <p:nvSpPr>
            <p:cNvPr id="2524231" name="Text Box 71"/>
            <p:cNvSpPr txBox="1">
              <a:spLocks noChangeArrowheads="1"/>
            </p:cNvSpPr>
            <p:nvPr/>
          </p:nvSpPr>
          <p:spPr bwMode="auto">
            <a:xfrm>
              <a:off x="4736" y="1729"/>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Bernard</a:t>
              </a:r>
            </a:p>
          </p:txBody>
        </p:sp>
        <p:sp>
          <p:nvSpPr>
            <p:cNvPr id="2524232" name="Text Box 72"/>
            <p:cNvSpPr txBox="1">
              <a:spLocks noChangeArrowheads="1"/>
            </p:cNvSpPr>
            <p:nvPr/>
          </p:nvSpPr>
          <p:spPr bwMode="auto">
            <a:xfrm rot="2654166">
              <a:off x="3615" y="1864"/>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St Charles</a:t>
              </a:r>
            </a:p>
          </p:txBody>
        </p:sp>
        <p:sp>
          <p:nvSpPr>
            <p:cNvPr id="2524233" name="Text Box 73"/>
            <p:cNvSpPr txBox="1">
              <a:spLocks noChangeArrowheads="1"/>
            </p:cNvSpPr>
            <p:nvPr/>
          </p:nvSpPr>
          <p:spPr bwMode="auto">
            <a:xfrm>
              <a:off x="1050" y="122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Jeff</a:t>
              </a:r>
            </a:p>
            <a:p>
              <a:r>
                <a:rPr lang="en-US" sz="1400" b="1">
                  <a:solidFill>
                    <a:schemeClr val="bg1"/>
                  </a:solidFill>
                </a:rPr>
                <a:t>Davis</a:t>
              </a:r>
            </a:p>
          </p:txBody>
        </p:sp>
        <p:sp>
          <p:nvSpPr>
            <p:cNvPr id="2524234" name="Text Box 74"/>
            <p:cNvSpPr txBox="1">
              <a:spLocks noChangeArrowheads="1"/>
            </p:cNvSpPr>
            <p:nvPr/>
          </p:nvSpPr>
          <p:spPr bwMode="auto">
            <a:xfrm rot="4440000">
              <a:off x="3907" y="2259"/>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Jefferson</a:t>
              </a:r>
            </a:p>
          </p:txBody>
        </p:sp>
        <p:sp>
          <p:nvSpPr>
            <p:cNvPr id="2524235" name="Text Box 75"/>
            <p:cNvSpPr txBox="1">
              <a:spLocks noChangeArrowheads="1"/>
            </p:cNvSpPr>
            <p:nvPr/>
          </p:nvSpPr>
          <p:spPr bwMode="auto">
            <a:xfrm rot="3540000">
              <a:off x="1796" y="1582"/>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Lafayette</a:t>
              </a:r>
            </a:p>
          </p:txBody>
        </p:sp>
        <p:sp>
          <p:nvSpPr>
            <p:cNvPr id="2524236" name="Text Box 76"/>
            <p:cNvSpPr txBox="1">
              <a:spLocks noChangeArrowheads="1"/>
            </p:cNvSpPr>
            <p:nvPr/>
          </p:nvSpPr>
          <p:spPr bwMode="auto">
            <a:xfrm rot="2251936">
              <a:off x="4400" y="2292"/>
              <a:ext cx="1019" cy="212"/>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Plaquemines</a:t>
              </a:r>
            </a:p>
          </p:txBody>
        </p:sp>
        <p:sp>
          <p:nvSpPr>
            <p:cNvPr id="2524237" name="Text Box 77"/>
            <p:cNvSpPr txBox="1">
              <a:spLocks noChangeArrowheads="1"/>
            </p:cNvSpPr>
            <p:nvPr/>
          </p:nvSpPr>
          <p:spPr bwMode="auto">
            <a:xfrm>
              <a:off x="1475" y="1222"/>
              <a:ext cx="533" cy="19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Acadia</a:t>
              </a:r>
            </a:p>
          </p:txBody>
        </p:sp>
        <p:sp>
          <p:nvSpPr>
            <p:cNvPr id="2524238" name="Text Box 78"/>
            <p:cNvSpPr txBox="1">
              <a:spLocks noChangeArrowheads="1"/>
            </p:cNvSpPr>
            <p:nvPr/>
          </p:nvSpPr>
          <p:spPr bwMode="auto">
            <a:xfrm rot="3540000">
              <a:off x="2837" y="1925"/>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Assumption</a:t>
              </a:r>
            </a:p>
          </p:txBody>
        </p:sp>
        <p:sp>
          <p:nvSpPr>
            <p:cNvPr id="2524239" name="Text Box 79"/>
            <p:cNvSpPr txBox="1">
              <a:spLocks noChangeArrowheads="1"/>
            </p:cNvSpPr>
            <p:nvPr/>
          </p:nvSpPr>
          <p:spPr bwMode="auto">
            <a:xfrm rot="2654166">
              <a:off x="2584" y="1462"/>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Iberville</a:t>
              </a:r>
            </a:p>
          </p:txBody>
        </p:sp>
        <p:sp>
          <p:nvSpPr>
            <p:cNvPr id="2524240" name="Text Box 80"/>
            <p:cNvSpPr txBox="1">
              <a:spLocks noChangeArrowheads="1"/>
            </p:cNvSpPr>
            <p:nvPr/>
          </p:nvSpPr>
          <p:spPr bwMode="auto">
            <a:xfrm>
              <a:off x="3122" y="1414"/>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Ascension</a:t>
              </a:r>
            </a:p>
          </p:txBody>
        </p:sp>
        <p:sp>
          <p:nvSpPr>
            <p:cNvPr id="2524241" name="Text Box 81"/>
            <p:cNvSpPr txBox="1">
              <a:spLocks noChangeArrowheads="1"/>
            </p:cNvSpPr>
            <p:nvPr/>
          </p:nvSpPr>
          <p:spPr bwMode="auto">
            <a:xfrm>
              <a:off x="3302" y="158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James</a:t>
              </a:r>
            </a:p>
          </p:txBody>
        </p:sp>
        <p:sp>
          <p:nvSpPr>
            <p:cNvPr id="2524242" name="Text Box 82"/>
            <p:cNvSpPr txBox="1">
              <a:spLocks noChangeArrowheads="1"/>
            </p:cNvSpPr>
            <p:nvPr/>
          </p:nvSpPr>
          <p:spPr bwMode="auto">
            <a:xfrm>
              <a:off x="3602" y="146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John</a:t>
              </a:r>
            </a:p>
          </p:txBody>
        </p:sp>
        <p:sp>
          <p:nvSpPr>
            <p:cNvPr id="2524243" name="Text Box 83"/>
            <p:cNvSpPr txBox="1">
              <a:spLocks noChangeArrowheads="1"/>
            </p:cNvSpPr>
            <p:nvPr/>
          </p:nvSpPr>
          <p:spPr bwMode="auto">
            <a:xfrm>
              <a:off x="4203" y="1001"/>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Tammany</a:t>
              </a:r>
            </a:p>
          </p:txBody>
        </p:sp>
        <p:sp>
          <p:nvSpPr>
            <p:cNvPr id="2524244" name="Text Box 84"/>
            <p:cNvSpPr txBox="1">
              <a:spLocks noChangeArrowheads="1"/>
            </p:cNvSpPr>
            <p:nvPr/>
          </p:nvSpPr>
          <p:spPr bwMode="auto">
            <a:xfrm>
              <a:off x="3327" y="1144"/>
              <a:ext cx="462"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Livingston</a:t>
              </a:r>
            </a:p>
          </p:txBody>
        </p:sp>
        <p:sp>
          <p:nvSpPr>
            <p:cNvPr id="2524245" name="Text Box 85"/>
            <p:cNvSpPr txBox="1">
              <a:spLocks noChangeArrowheads="1"/>
            </p:cNvSpPr>
            <p:nvPr/>
          </p:nvSpPr>
          <p:spPr bwMode="auto">
            <a:xfrm rot="3540000">
              <a:off x="3602" y="1228"/>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Tangipahoa</a:t>
              </a:r>
            </a:p>
          </p:txBody>
        </p:sp>
        <p:sp>
          <p:nvSpPr>
            <p:cNvPr id="2524246" name="Text Box 86"/>
            <p:cNvSpPr txBox="1">
              <a:spLocks noChangeArrowheads="1"/>
            </p:cNvSpPr>
            <p:nvPr/>
          </p:nvSpPr>
          <p:spPr bwMode="auto">
            <a:xfrm>
              <a:off x="2975" y="1009"/>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E.B.R.</a:t>
              </a:r>
            </a:p>
          </p:txBody>
        </p:sp>
        <p:sp>
          <p:nvSpPr>
            <p:cNvPr id="2524247" name="Text Box 87"/>
            <p:cNvSpPr txBox="1">
              <a:spLocks noChangeArrowheads="1"/>
            </p:cNvSpPr>
            <p:nvPr/>
          </p:nvSpPr>
          <p:spPr bwMode="auto">
            <a:xfrm>
              <a:off x="2720" y="1087"/>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W.B.R.</a:t>
              </a:r>
            </a:p>
          </p:txBody>
        </p:sp>
        <p:sp>
          <p:nvSpPr>
            <p:cNvPr id="2524248" name="Text Box 88"/>
            <p:cNvSpPr txBox="1">
              <a:spLocks noChangeArrowheads="1"/>
            </p:cNvSpPr>
            <p:nvPr/>
          </p:nvSpPr>
          <p:spPr bwMode="auto">
            <a:xfrm>
              <a:off x="2058" y="1019"/>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Landry</a:t>
              </a:r>
            </a:p>
          </p:txBody>
        </p:sp>
        <p:sp>
          <p:nvSpPr>
            <p:cNvPr id="2524249" name="Text Box 89"/>
            <p:cNvSpPr txBox="1">
              <a:spLocks noChangeArrowheads="1"/>
            </p:cNvSpPr>
            <p:nvPr/>
          </p:nvSpPr>
          <p:spPr bwMode="auto">
            <a:xfrm>
              <a:off x="366" y="996"/>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Beauregard</a:t>
              </a:r>
            </a:p>
          </p:txBody>
        </p:sp>
        <p:sp>
          <p:nvSpPr>
            <p:cNvPr id="2524250" name="Text Box 90"/>
            <p:cNvSpPr txBox="1">
              <a:spLocks noChangeArrowheads="1"/>
            </p:cNvSpPr>
            <p:nvPr/>
          </p:nvSpPr>
          <p:spPr bwMode="auto">
            <a:xfrm>
              <a:off x="1056" y="1008"/>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Allen</a:t>
              </a:r>
            </a:p>
          </p:txBody>
        </p:sp>
        <p:sp>
          <p:nvSpPr>
            <p:cNvPr id="2524251" name="Text Box 91"/>
            <p:cNvSpPr txBox="1">
              <a:spLocks noChangeArrowheads="1"/>
            </p:cNvSpPr>
            <p:nvPr/>
          </p:nvSpPr>
          <p:spPr bwMode="auto">
            <a:xfrm>
              <a:off x="1452" y="969"/>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Evangeline</a:t>
              </a:r>
            </a:p>
          </p:txBody>
        </p:sp>
      </p:grpSp>
    </p:spTree>
    <p:extLst>
      <p:ext uri="{BB962C8B-B14F-4D97-AF65-F5344CB8AC3E}">
        <p14:creationId xmlns:p14="http://schemas.microsoft.com/office/powerpoint/2010/main" val="42027927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5186" name="Picture 2" descr="august_1915_surge"/>
          <p:cNvPicPr>
            <a:picLocks noChangeAspect="1" noChangeArrowheads="1"/>
          </p:cNvPicPr>
          <p:nvPr/>
        </p:nvPicPr>
        <p:blipFill>
          <a:blip r:embed="rId2" cstate="print">
            <a:extLst>
              <a:ext uri="{28A0092B-C50C-407E-A947-70E740481C1C}">
                <a14:useLocalDpi xmlns:a14="http://schemas.microsoft.com/office/drawing/2010/main" val="0"/>
              </a:ext>
            </a:extLst>
          </a:blip>
          <a:srcRect l="9331" t="1146" r="9953"/>
          <a:stretch>
            <a:fillRect/>
          </a:stretch>
        </p:blipFill>
        <p:spPr bwMode="auto">
          <a:xfrm>
            <a:off x="0" y="0"/>
            <a:ext cx="9134475" cy="6678613"/>
          </a:xfrm>
          <a:prstGeom prst="rect">
            <a:avLst/>
          </a:prstGeom>
          <a:noFill/>
          <a:extLst>
            <a:ext uri="{909E8E84-426E-40DD-AFC4-6F175D3DCCD1}">
              <a14:hiddenFill xmlns:a14="http://schemas.microsoft.com/office/drawing/2010/main">
                <a:solidFill>
                  <a:srgbClr val="FFFFFF"/>
                </a:solidFill>
              </a14:hiddenFill>
            </a:ext>
          </a:extLst>
        </p:spPr>
      </p:pic>
      <p:sp>
        <p:nvSpPr>
          <p:cNvPr id="2525187" name="Text Box 3"/>
          <p:cNvSpPr txBox="1">
            <a:spLocks noChangeArrowheads="1"/>
          </p:cNvSpPr>
          <p:nvPr/>
        </p:nvSpPr>
        <p:spPr bwMode="auto">
          <a:xfrm>
            <a:off x="0" y="609600"/>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b="1"/>
              <a:t>August 1915 Hurricane Storm Surge</a:t>
            </a:r>
          </a:p>
        </p:txBody>
      </p:sp>
      <p:grpSp>
        <p:nvGrpSpPr>
          <p:cNvPr id="2525188" name="Group 4"/>
          <p:cNvGrpSpPr>
            <a:grpSpLocks/>
          </p:cNvGrpSpPr>
          <p:nvPr/>
        </p:nvGrpSpPr>
        <p:grpSpPr bwMode="auto">
          <a:xfrm>
            <a:off x="533400" y="4191000"/>
            <a:ext cx="1871663" cy="1828800"/>
            <a:chOff x="30" y="1872"/>
            <a:chExt cx="1179" cy="1152"/>
          </a:xfrm>
        </p:grpSpPr>
        <p:sp>
          <p:nvSpPr>
            <p:cNvPr id="2525189" name="Oval 5"/>
            <p:cNvSpPr>
              <a:spLocks noChangeAspect="1" noChangeArrowheads="1"/>
            </p:cNvSpPr>
            <p:nvPr/>
          </p:nvSpPr>
          <p:spPr bwMode="auto">
            <a:xfrm>
              <a:off x="57" y="2556"/>
              <a:ext cx="253" cy="127"/>
            </a:xfrm>
            <a:prstGeom prst="ellipse">
              <a:avLst/>
            </a:prstGeom>
            <a:solidFill>
              <a:srgbClr val="00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5190" name="Text Box 6"/>
            <p:cNvSpPr txBox="1">
              <a:spLocks noChangeArrowheads="1"/>
            </p:cNvSpPr>
            <p:nvPr/>
          </p:nvSpPr>
          <p:spPr bwMode="auto">
            <a:xfrm>
              <a:off x="249" y="2526"/>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t> </a:t>
              </a:r>
              <a:r>
                <a:rPr lang="en-US" sz="1200" b="1"/>
                <a:t>FLOOD AREA</a:t>
              </a:r>
            </a:p>
          </p:txBody>
        </p:sp>
        <p:grpSp>
          <p:nvGrpSpPr>
            <p:cNvPr id="2525191" name="Group 7"/>
            <p:cNvGrpSpPr>
              <a:grpSpLocks/>
            </p:cNvGrpSpPr>
            <p:nvPr/>
          </p:nvGrpSpPr>
          <p:grpSpPr bwMode="auto">
            <a:xfrm>
              <a:off x="65" y="2766"/>
              <a:ext cx="238" cy="124"/>
              <a:chOff x="3704" y="2466"/>
              <a:chExt cx="238" cy="124"/>
            </a:xfrm>
          </p:grpSpPr>
          <p:sp>
            <p:nvSpPr>
              <p:cNvPr id="2525192" name="Line 8"/>
              <p:cNvSpPr>
                <a:spLocks noChangeShapeType="1"/>
              </p:cNvSpPr>
              <p:nvPr/>
            </p:nvSpPr>
            <p:spPr bwMode="auto">
              <a:xfrm>
                <a:off x="3823" y="2466"/>
                <a:ext cx="0" cy="0"/>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5193" name="Freeform 9"/>
              <p:cNvSpPr>
                <a:spLocks/>
              </p:cNvSpPr>
              <p:nvPr/>
            </p:nvSpPr>
            <p:spPr bwMode="auto">
              <a:xfrm>
                <a:off x="3704" y="2466"/>
                <a:ext cx="238" cy="124"/>
              </a:xfrm>
              <a:custGeom>
                <a:avLst/>
                <a:gdLst>
                  <a:gd name="T0" fmla="*/ 131 w 238"/>
                  <a:gd name="T1" fmla="*/ 0 h 124"/>
                  <a:gd name="T2" fmla="*/ 136 w 238"/>
                  <a:gd name="T3" fmla="*/ 5 h 124"/>
                  <a:gd name="T4" fmla="*/ 148 w 238"/>
                  <a:gd name="T5" fmla="*/ 5 h 124"/>
                  <a:gd name="T6" fmla="*/ 159 w 238"/>
                  <a:gd name="T7" fmla="*/ 5 h 124"/>
                  <a:gd name="T8" fmla="*/ 165 w 238"/>
                  <a:gd name="T9" fmla="*/ 5 h 124"/>
                  <a:gd name="T10" fmla="*/ 176 w 238"/>
                  <a:gd name="T11" fmla="*/ 11 h 124"/>
                  <a:gd name="T12" fmla="*/ 187 w 238"/>
                  <a:gd name="T13" fmla="*/ 11 h 124"/>
                  <a:gd name="T14" fmla="*/ 193 w 238"/>
                  <a:gd name="T15" fmla="*/ 17 h 124"/>
                  <a:gd name="T16" fmla="*/ 204 w 238"/>
                  <a:gd name="T17" fmla="*/ 17 h 124"/>
                  <a:gd name="T18" fmla="*/ 210 w 238"/>
                  <a:gd name="T19" fmla="*/ 22 h 124"/>
                  <a:gd name="T20" fmla="*/ 221 w 238"/>
                  <a:gd name="T21" fmla="*/ 28 h 124"/>
                  <a:gd name="T22" fmla="*/ 233 w 238"/>
                  <a:gd name="T23" fmla="*/ 39 h 124"/>
                  <a:gd name="T24" fmla="*/ 238 w 238"/>
                  <a:gd name="T25" fmla="*/ 51 h 124"/>
                  <a:gd name="T26" fmla="*/ 238 w 238"/>
                  <a:gd name="T27" fmla="*/ 56 h 124"/>
                  <a:gd name="T28" fmla="*/ 238 w 238"/>
                  <a:gd name="T29" fmla="*/ 68 h 124"/>
                  <a:gd name="T30" fmla="*/ 238 w 238"/>
                  <a:gd name="T31" fmla="*/ 73 h 124"/>
                  <a:gd name="T32" fmla="*/ 233 w 238"/>
                  <a:gd name="T33" fmla="*/ 85 h 124"/>
                  <a:gd name="T34" fmla="*/ 221 w 238"/>
                  <a:gd name="T35" fmla="*/ 96 h 124"/>
                  <a:gd name="T36" fmla="*/ 210 w 238"/>
                  <a:gd name="T37" fmla="*/ 102 h 124"/>
                  <a:gd name="T38" fmla="*/ 204 w 238"/>
                  <a:gd name="T39" fmla="*/ 107 h 124"/>
                  <a:gd name="T40" fmla="*/ 193 w 238"/>
                  <a:gd name="T41" fmla="*/ 107 h 124"/>
                  <a:gd name="T42" fmla="*/ 187 w 238"/>
                  <a:gd name="T43" fmla="*/ 113 h 124"/>
                  <a:gd name="T44" fmla="*/ 176 w 238"/>
                  <a:gd name="T45" fmla="*/ 113 h 124"/>
                  <a:gd name="T46" fmla="*/ 165 w 238"/>
                  <a:gd name="T47" fmla="*/ 119 h 124"/>
                  <a:gd name="T48" fmla="*/ 159 w 238"/>
                  <a:gd name="T49" fmla="*/ 119 h 124"/>
                  <a:gd name="T50" fmla="*/ 148 w 238"/>
                  <a:gd name="T51" fmla="*/ 119 h 124"/>
                  <a:gd name="T52" fmla="*/ 136 w 238"/>
                  <a:gd name="T53" fmla="*/ 119 h 124"/>
                  <a:gd name="T54" fmla="*/ 131 w 238"/>
                  <a:gd name="T55" fmla="*/ 124 h 124"/>
                  <a:gd name="T56" fmla="*/ 119 w 238"/>
                  <a:gd name="T57" fmla="*/ 124 h 124"/>
                  <a:gd name="T58" fmla="*/ 114 w 238"/>
                  <a:gd name="T59" fmla="*/ 124 h 124"/>
                  <a:gd name="T60" fmla="*/ 102 w 238"/>
                  <a:gd name="T61" fmla="*/ 119 h 124"/>
                  <a:gd name="T62" fmla="*/ 91 w 238"/>
                  <a:gd name="T63" fmla="*/ 119 h 124"/>
                  <a:gd name="T64" fmla="*/ 85 w 238"/>
                  <a:gd name="T65" fmla="*/ 119 h 124"/>
                  <a:gd name="T66" fmla="*/ 74 w 238"/>
                  <a:gd name="T67" fmla="*/ 119 h 124"/>
                  <a:gd name="T68" fmla="*/ 63 w 238"/>
                  <a:gd name="T69" fmla="*/ 113 h 124"/>
                  <a:gd name="T70" fmla="*/ 57 w 238"/>
                  <a:gd name="T71" fmla="*/ 113 h 124"/>
                  <a:gd name="T72" fmla="*/ 46 w 238"/>
                  <a:gd name="T73" fmla="*/ 107 h 124"/>
                  <a:gd name="T74" fmla="*/ 40 w 238"/>
                  <a:gd name="T75" fmla="*/ 107 h 124"/>
                  <a:gd name="T76" fmla="*/ 29 w 238"/>
                  <a:gd name="T77" fmla="*/ 102 h 124"/>
                  <a:gd name="T78" fmla="*/ 17 w 238"/>
                  <a:gd name="T79" fmla="*/ 96 h 124"/>
                  <a:gd name="T80" fmla="*/ 12 w 238"/>
                  <a:gd name="T81" fmla="*/ 85 h 124"/>
                  <a:gd name="T82" fmla="*/ 6 w 238"/>
                  <a:gd name="T83" fmla="*/ 73 h 124"/>
                  <a:gd name="T84" fmla="*/ 0 w 238"/>
                  <a:gd name="T85" fmla="*/ 68 h 124"/>
                  <a:gd name="T86" fmla="*/ 0 w 238"/>
                  <a:gd name="T87" fmla="*/ 56 h 124"/>
                  <a:gd name="T88" fmla="*/ 6 w 238"/>
                  <a:gd name="T89" fmla="*/ 51 h 124"/>
                  <a:gd name="T90" fmla="*/ 12 w 238"/>
                  <a:gd name="T91" fmla="*/ 39 h 124"/>
                  <a:gd name="T92" fmla="*/ 17 w 238"/>
                  <a:gd name="T93" fmla="*/ 28 h 124"/>
                  <a:gd name="T94" fmla="*/ 29 w 238"/>
                  <a:gd name="T95" fmla="*/ 22 h 124"/>
                  <a:gd name="T96" fmla="*/ 40 w 238"/>
                  <a:gd name="T97" fmla="*/ 17 h 124"/>
                  <a:gd name="T98" fmla="*/ 46 w 238"/>
                  <a:gd name="T99" fmla="*/ 17 h 124"/>
                  <a:gd name="T100" fmla="*/ 57 w 238"/>
                  <a:gd name="T101" fmla="*/ 11 h 124"/>
                  <a:gd name="T102" fmla="*/ 63 w 238"/>
                  <a:gd name="T103" fmla="*/ 11 h 124"/>
                  <a:gd name="T104" fmla="*/ 74 w 238"/>
                  <a:gd name="T105" fmla="*/ 5 h 124"/>
                  <a:gd name="T106" fmla="*/ 85 w 238"/>
                  <a:gd name="T107" fmla="*/ 5 h 124"/>
                  <a:gd name="T108" fmla="*/ 91 w 238"/>
                  <a:gd name="T109" fmla="*/ 5 h 124"/>
                  <a:gd name="T110" fmla="*/ 102 w 238"/>
                  <a:gd name="T111" fmla="*/ 5 h 124"/>
                  <a:gd name="T112" fmla="*/ 114 w 238"/>
                  <a:gd name="T113" fmla="*/ 0 h 124"/>
                  <a:gd name="T114" fmla="*/ 119 w 238"/>
                  <a:gd name="T11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124">
                    <a:moveTo>
                      <a:pt x="119" y="0"/>
                    </a:moveTo>
                    <a:lnTo>
                      <a:pt x="125" y="0"/>
                    </a:lnTo>
                    <a:lnTo>
                      <a:pt x="125" y="0"/>
                    </a:lnTo>
                    <a:lnTo>
                      <a:pt x="125" y="0"/>
                    </a:lnTo>
                    <a:lnTo>
                      <a:pt x="125" y="0"/>
                    </a:lnTo>
                    <a:lnTo>
                      <a:pt x="125" y="0"/>
                    </a:lnTo>
                    <a:lnTo>
                      <a:pt x="131" y="0"/>
                    </a:lnTo>
                    <a:lnTo>
                      <a:pt x="131" y="0"/>
                    </a:lnTo>
                    <a:lnTo>
                      <a:pt x="131" y="0"/>
                    </a:lnTo>
                    <a:lnTo>
                      <a:pt x="131" y="0"/>
                    </a:lnTo>
                    <a:lnTo>
                      <a:pt x="131" y="0"/>
                    </a:lnTo>
                    <a:lnTo>
                      <a:pt x="136" y="0"/>
                    </a:lnTo>
                    <a:lnTo>
                      <a:pt x="136" y="0"/>
                    </a:lnTo>
                    <a:lnTo>
                      <a:pt x="136" y="0"/>
                    </a:lnTo>
                    <a:lnTo>
                      <a:pt x="136" y="5"/>
                    </a:lnTo>
                    <a:lnTo>
                      <a:pt x="136" y="5"/>
                    </a:lnTo>
                    <a:lnTo>
                      <a:pt x="142" y="5"/>
                    </a:lnTo>
                    <a:lnTo>
                      <a:pt x="142" y="5"/>
                    </a:lnTo>
                    <a:lnTo>
                      <a:pt x="142" y="5"/>
                    </a:lnTo>
                    <a:lnTo>
                      <a:pt x="142" y="5"/>
                    </a:lnTo>
                    <a:lnTo>
                      <a:pt x="142" y="5"/>
                    </a:lnTo>
                    <a:lnTo>
                      <a:pt x="148" y="5"/>
                    </a:lnTo>
                    <a:lnTo>
                      <a:pt x="148" y="5"/>
                    </a:lnTo>
                    <a:lnTo>
                      <a:pt x="148" y="5"/>
                    </a:lnTo>
                    <a:lnTo>
                      <a:pt x="148" y="5"/>
                    </a:lnTo>
                    <a:lnTo>
                      <a:pt x="148" y="5"/>
                    </a:lnTo>
                    <a:lnTo>
                      <a:pt x="153" y="5"/>
                    </a:lnTo>
                    <a:lnTo>
                      <a:pt x="153" y="5"/>
                    </a:lnTo>
                    <a:lnTo>
                      <a:pt x="153" y="5"/>
                    </a:lnTo>
                    <a:lnTo>
                      <a:pt x="153" y="5"/>
                    </a:lnTo>
                    <a:lnTo>
                      <a:pt x="153" y="5"/>
                    </a:lnTo>
                    <a:lnTo>
                      <a:pt x="159" y="5"/>
                    </a:lnTo>
                    <a:lnTo>
                      <a:pt x="159" y="5"/>
                    </a:lnTo>
                    <a:lnTo>
                      <a:pt x="159" y="5"/>
                    </a:lnTo>
                    <a:lnTo>
                      <a:pt x="159" y="5"/>
                    </a:lnTo>
                    <a:lnTo>
                      <a:pt x="159" y="5"/>
                    </a:lnTo>
                    <a:lnTo>
                      <a:pt x="165" y="5"/>
                    </a:lnTo>
                    <a:lnTo>
                      <a:pt x="165" y="5"/>
                    </a:lnTo>
                    <a:lnTo>
                      <a:pt x="165" y="5"/>
                    </a:lnTo>
                    <a:lnTo>
                      <a:pt x="165" y="5"/>
                    </a:lnTo>
                    <a:lnTo>
                      <a:pt x="165" y="5"/>
                    </a:lnTo>
                    <a:lnTo>
                      <a:pt x="170" y="5"/>
                    </a:lnTo>
                    <a:lnTo>
                      <a:pt x="170" y="5"/>
                    </a:lnTo>
                    <a:lnTo>
                      <a:pt x="170" y="5"/>
                    </a:lnTo>
                    <a:lnTo>
                      <a:pt x="170" y="5"/>
                    </a:lnTo>
                    <a:lnTo>
                      <a:pt x="170" y="5"/>
                    </a:lnTo>
                    <a:lnTo>
                      <a:pt x="176" y="11"/>
                    </a:lnTo>
                    <a:lnTo>
                      <a:pt x="176" y="11"/>
                    </a:lnTo>
                    <a:lnTo>
                      <a:pt x="176" y="11"/>
                    </a:lnTo>
                    <a:lnTo>
                      <a:pt x="176" y="11"/>
                    </a:lnTo>
                    <a:lnTo>
                      <a:pt x="182" y="11"/>
                    </a:lnTo>
                    <a:lnTo>
                      <a:pt x="182" y="11"/>
                    </a:lnTo>
                    <a:lnTo>
                      <a:pt x="182" y="11"/>
                    </a:lnTo>
                    <a:lnTo>
                      <a:pt x="182" y="11"/>
                    </a:lnTo>
                    <a:lnTo>
                      <a:pt x="182" y="11"/>
                    </a:lnTo>
                    <a:lnTo>
                      <a:pt x="187" y="11"/>
                    </a:lnTo>
                    <a:lnTo>
                      <a:pt x="187" y="11"/>
                    </a:lnTo>
                    <a:lnTo>
                      <a:pt x="187" y="11"/>
                    </a:lnTo>
                    <a:lnTo>
                      <a:pt x="187" y="11"/>
                    </a:lnTo>
                    <a:lnTo>
                      <a:pt x="187" y="11"/>
                    </a:lnTo>
                    <a:lnTo>
                      <a:pt x="193" y="11"/>
                    </a:lnTo>
                    <a:lnTo>
                      <a:pt x="193" y="11"/>
                    </a:lnTo>
                    <a:lnTo>
                      <a:pt x="193" y="17"/>
                    </a:lnTo>
                    <a:lnTo>
                      <a:pt x="193" y="17"/>
                    </a:lnTo>
                    <a:lnTo>
                      <a:pt x="193" y="17"/>
                    </a:lnTo>
                    <a:lnTo>
                      <a:pt x="199" y="17"/>
                    </a:lnTo>
                    <a:lnTo>
                      <a:pt x="199" y="17"/>
                    </a:lnTo>
                    <a:lnTo>
                      <a:pt x="199" y="17"/>
                    </a:lnTo>
                    <a:lnTo>
                      <a:pt x="199" y="17"/>
                    </a:lnTo>
                    <a:lnTo>
                      <a:pt x="199" y="17"/>
                    </a:lnTo>
                    <a:lnTo>
                      <a:pt x="204" y="17"/>
                    </a:lnTo>
                    <a:lnTo>
                      <a:pt x="204" y="17"/>
                    </a:lnTo>
                    <a:lnTo>
                      <a:pt x="204" y="22"/>
                    </a:lnTo>
                    <a:lnTo>
                      <a:pt x="204" y="22"/>
                    </a:lnTo>
                    <a:lnTo>
                      <a:pt x="204" y="22"/>
                    </a:lnTo>
                    <a:lnTo>
                      <a:pt x="210" y="22"/>
                    </a:lnTo>
                    <a:lnTo>
                      <a:pt x="210" y="22"/>
                    </a:lnTo>
                    <a:lnTo>
                      <a:pt x="210" y="22"/>
                    </a:lnTo>
                    <a:lnTo>
                      <a:pt x="210" y="22"/>
                    </a:lnTo>
                    <a:lnTo>
                      <a:pt x="210" y="22"/>
                    </a:lnTo>
                    <a:lnTo>
                      <a:pt x="216" y="22"/>
                    </a:lnTo>
                    <a:lnTo>
                      <a:pt x="216" y="28"/>
                    </a:lnTo>
                    <a:lnTo>
                      <a:pt x="216" y="28"/>
                    </a:lnTo>
                    <a:lnTo>
                      <a:pt x="216" y="28"/>
                    </a:lnTo>
                    <a:lnTo>
                      <a:pt x="216" y="28"/>
                    </a:lnTo>
                    <a:lnTo>
                      <a:pt x="221" y="28"/>
                    </a:lnTo>
                    <a:lnTo>
                      <a:pt x="221" y="28"/>
                    </a:lnTo>
                    <a:lnTo>
                      <a:pt x="221" y="28"/>
                    </a:lnTo>
                    <a:lnTo>
                      <a:pt x="221" y="34"/>
                    </a:lnTo>
                    <a:lnTo>
                      <a:pt x="221" y="34"/>
                    </a:lnTo>
                    <a:lnTo>
                      <a:pt x="227" y="34"/>
                    </a:lnTo>
                    <a:lnTo>
                      <a:pt x="227" y="34"/>
                    </a:lnTo>
                    <a:lnTo>
                      <a:pt x="227" y="34"/>
                    </a:lnTo>
                    <a:lnTo>
                      <a:pt x="227" y="39"/>
                    </a:lnTo>
                    <a:lnTo>
                      <a:pt x="227" y="39"/>
                    </a:lnTo>
                    <a:lnTo>
                      <a:pt x="233" y="39"/>
                    </a:lnTo>
                    <a:lnTo>
                      <a:pt x="233" y="39"/>
                    </a:lnTo>
                    <a:lnTo>
                      <a:pt x="233" y="39"/>
                    </a:lnTo>
                    <a:lnTo>
                      <a:pt x="233" y="45"/>
                    </a:lnTo>
                    <a:lnTo>
                      <a:pt x="233" y="45"/>
                    </a:lnTo>
                    <a:lnTo>
                      <a:pt x="233" y="45"/>
                    </a:lnTo>
                    <a:lnTo>
                      <a:pt x="233" y="45"/>
                    </a:lnTo>
                    <a:lnTo>
                      <a:pt x="238" y="45"/>
                    </a:lnTo>
                    <a:lnTo>
                      <a:pt x="238" y="51"/>
                    </a:lnTo>
                    <a:lnTo>
                      <a:pt x="238" y="51"/>
                    </a:lnTo>
                    <a:lnTo>
                      <a:pt x="238" y="51"/>
                    </a:lnTo>
                    <a:lnTo>
                      <a:pt x="238" y="51"/>
                    </a:lnTo>
                    <a:lnTo>
                      <a:pt x="238" y="51"/>
                    </a:lnTo>
                    <a:lnTo>
                      <a:pt x="238" y="56"/>
                    </a:lnTo>
                    <a:lnTo>
                      <a:pt x="238" y="56"/>
                    </a:lnTo>
                    <a:lnTo>
                      <a:pt x="238" y="56"/>
                    </a:lnTo>
                    <a:lnTo>
                      <a:pt x="238" y="56"/>
                    </a:lnTo>
                    <a:lnTo>
                      <a:pt x="238" y="56"/>
                    </a:lnTo>
                    <a:lnTo>
                      <a:pt x="238" y="62"/>
                    </a:lnTo>
                    <a:lnTo>
                      <a:pt x="238" y="62"/>
                    </a:lnTo>
                    <a:lnTo>
                      <a:pt x="238" y="62"/>
                    </a:lnTo>
                    <a:lnTo>
                      <a:pt x="238" y="62"/>
                    </a:lnTo>
                    <a:lnTo>
                      <a:pt x="238" y="62"/>
                    </a:lnTo>
                    <a:lnTo>
                      <a:pt x="238" y="68"/>
                    </a:lnTo>
                    <a:lnTo>
                      <a:pt x="238" y="68"/>
                    </a:lnTo>
                    <a:lnTo>
                      <a:pt x="238" y="68"/>
                    </a:lnTo>
                    <a:lnTo>
                      <a:pt x="238" y="68"/>
                    </a:lnTo>
                    <a:lnTo>
                      <a:pt x="238" y="68"/>
                    </a:lnTo>
                    <a:lnTo>
                      <a:pt x="238" y="73"/>
                    </a:lnTo>
                    <a:lnTo>
                      <a:pt x="238" y="73"/>
                    </a:lnTo>
                    <a:lnTo>
                      <a:pt x="238" y="73"/>
                    </a:lnTo>
                    <a:lnTo>
                      <a:pt x="238" y="73"/>
                    </a:lnTo>
                    <a:lnTo>
                      <a:pt x="238" y="73"/>
                    </a:lnTo>
                    <a:lnTo>
                      <a:pt x="238" y="79"/>
                    </a:lnTo>
                    <a:lnTo>
                      <a:pt x="233" y="79"/>
                    </a:lnTo>
                    <a:lnTo>
                      <a:pt x="233" y="79"/>
                    </a:lnTo>
                    <a:lnTo>
                      <a:pt x="233" y="79"/>
                    </a:lnTo>
                    <a:lnTo>
                      <a:pt x="233" y="79"/>
                    </a:lnTo>
                    <a:lnTo>
                      <a:pt x="233" y="85"/>
                    </a:lnTo>
                    <a:lnTo>
                      <a:pt x="233" y="85"/>
                    </a:lnTo>
                    <a:lnTo>
                      <a:pt x="233" y="85"/>
                    </a:lnTo>
                    <a:lnTo>
                      <a:pt x="227" y="85"/>
                    </a:lnTo>
                    <a:lnTo>
                      <a:pt x="227" y="85"/>
                    </a:lnTo>
                    <a:lnTo>
                      <a:pt x="227" y="90"/>
                    </a:lnTo>
                    <a:lnTo>
                      <a:pt x="227" y="90"/>
                    </a:lnTo>
                    <a:lnTo>
                      <a:pt x="227" y="90"/>
                    </a:lnTo>
                    <a:lnTo>
                      <a:pt x="221" y="90"/>
                    </a:lnTo>
                    <a:lnTo>
                      <a:pt x="221" y="96"/>
                    </a:lnTo>
                    <a:lnTo>
                      <a:pt x="221" y="96"/>
                    </a:lnTo>
                    <a:lnTo>
                      <a:pt x="221" y="96"/>
                    </a:lnTo>
                    <a:lnTo>
                      <a:pt x="221" y="96"/>
                    </a:lnTo>
                    <a:lnTo>
                      <a:pt x="216" y="96"/>
                    </a:lnTo>
                    <a:lnTo>
                      <a:pt x="216" y="96"/>
                    </a:lnTo>
                    <a:lnTo>
                      <a:pt x="216" y="96"/>
                    </a:lnTo>
                    <a:lnTo>
                      <a:pt x="216" y="102"/>
                    </a:lnTo>
                    <a:lnTo>
                      <a:pt x="216" y="102"/>
                    </a:lnTo>
                    <a:lnTo>
                      <a:pt x="210" y="102"/>
                    </a:lnTo>
                    <a:lnTo>
                      <a:pt x="210" y="102"/>
                    </a:lnTo>
                    <a:lnTo>
                      <a:pt x="210" y="102"/>
                    </a:lnTo>
                    <a:lnTo>
                      <a:pt x="210" y="102"/>
                    </a:lnTo>
                    <a:lnTo>
                      <a:pt x="210" y="102"/>
                    </a:lnTo>
                    <a:lnTo>
                      <a:pt x="204" y="102"/>
                    </a:lnTo>
                    <a:lnTo>
                      <a:pt x="204" y="107"/>
                    </a:lnTo>
                    <a:lnTo>
                      <a:pt x="204" y="107"/>
                    </a:lnTo>
                    <a:lnTo>
                      <a:pt x="204" y="107"/>
                    </a:lnTo>
                    <a:lnTo>
                      <a:pt x="204" y="107"/>
                    </a:lnTo>
                    <a:lnTo>
                      <a:pt x="199" y="107"/>
                    </a:lnTo>
                    <a:lnTo>
                      <a:pt x="199" y="107"/>
                    </a:lnTo>
                    <a:lnTo>
                      <a:pt x="199" y="107"/>
                    </a:lnTo>
                    <a:lnTo>
                      <a:pt x="199" y="107"/>
                    </a:lnTo>
                    <a:lnTo>
                      <a:pt x="199" y="107"/>
                    </a:lnTo>
                    <a:lnTo>
                      <a:pt x="193" y="107"/>
                    </a:lnTo>
                    <a:lnTo>
                      <a:pt x="193" y="107"/>
                    </a:lnTo>
                    <a:lnTo>
                      <a:pt x="193" y="107"/>
                    </a:lnTo>
                    <a:lnTo>
                      <a:pt x="193" y="113"/>
                    </a:lnTo>
                    <a:lnTo>
                      <a:pt x="193" y="113"/>
                    </a:lnTo>
                    <a:lnTo>
                      <a:pt x="187" y="113"/>
                    </a:lnTo>
                    <a:lnTo>
                      <a:pt x="187" y="113"/>
                    </a:lnTo>
                    <a:lnTo>
                      <a:pt x="187" y="113"/>
                    </a:lnTo>
                    <a:lnTo>
                      <a:pt x="187" y="113"/>
                    </a:lnTo>
                    <a:lnTo>
                      <a:pt x="187" y="113"/>
                    </a:lnTo>
                    <a:lnTo>
                      <a:pt x="182" y="113"/>
                    </a:lnTo>
                    <a:lnTo>
                      <a:pt x="182" y="113"/>
                    </a:lnTo>
                    <a:lnTo>
                      <a:pt x="182" y="113"/>
                    </a:lnTo>
                    <a:lnTo>
                      <a:pt x="182" y="113"/>
                    </a:lnTo>
                    <a:lnTo>
                      <a:pt x="182" y="113"/>
                    </a:lnTo>
                    <a:lnTo>
                      <a:pt x="176" y="113"/>
                    </a:lnTo>
                    <a:lnTo>
                      <a:pt x="176" y="113"/>
                    </a:lnTo>
                    <a:lnTo>
                      <a:pt x="176" y="113"/>
                    </a:lnTo>
                    <a:lnTo>
                      <a:pt x="176" y="113"/>
                    </a:lnTo>
                    <a:lnTo>
                      <a:pt x="170" y="119"/>
                    </a:lnTo>
                    <a:lnTo>
                      <a:pt x="170" y="119"/>
                    </a:lnTo>
                    <a:lnTo>
                      <a:pt x="170" y="119"/>
                    </a:lnTo>
                    <a:lnTo>
                      <a:pt x="170" y="119"/>
                    </a:lnTo>
                    <a:lnTo>
                      <a:pt x="170" y="119"/>
                    </a:lnTo>
                    <a:lnTo>
                      <a:pt x="165" y="119"/>
                    </a:lnTo>
                    <a:lnTo>
                      <a:pt x="165" y="119"/>
                    </a:lnTo>
                    <a:lnTo>
                      <a:pt x="165" y="119"/>
                    </a:lnTo>
                    <a:lnTo>
                      <a:pt x="165" y="119"/>
                    </a:lnTo>
                    <a:lnTo>
                      <a:pt x="165" y="119"/>
                    </a:lnTo>
                    <a:lnTo>
                      <a:pt x="159" y="119"/>
                    </a:lnTo>
                    <a:lnTo>
                      <a:pt x="159" y="119"/>
                    </a:lnTo>
                    <a:lnTo>
                      <a:pt x="159" y="119"/>
                    </a:lnTo>
                    <a:lnTo>
                      <a:pt x="159" y="119"/>
                    </a:lnTo>
                    <a:lnTo>
                      <a:pt x="159" y="119"/>
                    </a:lnTo>
                    <a:lnTo>
                      <a:pt x="153" y="119"/>
                    </a:lnTo>
                    <a:lnTo>
                      <a:pt x="153" y="119"/>
                    </a:lnTo>
                    <a:lnTo>
                      <a:pt x="153" y="119"/>
                    </a:lnTo>
                    <a:lnTo>
                      <a:pt x="153" y="119"/>
                    </a:lnTo>
                    <a:lnTo>
                      <a:pt x="153" y="119"/>
                    </a:lnTo>
                    <a:lnTo>
                      <a:pt x="148" y="119"/>
                    </a:lnTo>
                    <a:lnTo>
                      <a:pt x="148" y="119"/>
                    </a:lnTo>
                    <a:lnTo>
                      <a:pt x="148" y="119"/>
                    </a:lnTo>
                    <a:lnTo>
                      <a:pt x="148" y="119"/>
                    </a:lnTo>
                    <a:lnTo>
                      <a:pt x="148" y="119"/>
                    </a:lnTo>
                    <a:lnTo>
                      <a:pt x="142" y="119"/>
                    </a:lnTo>
                    <a:lnTo>
                      <a:pt x="142" y="119"/>
                    </a:lnTo>
                    <a:lnTo>
                      <a:pt x="142" y="119"/>
                    </a:lnTo>
                    <a:lnTo>
                      <a:pt x="142" y="119"/>
                    </a:lnTo>
                    <a:lnTo>
                      <a:pt x="142" y="119"/>
                    </a:lnTo>
                    <a:lnTo>
                      <a:pt x="136" y="119"/>
                    </a:lnTo>
                    <a:lnTo>
                      <a:pt x="136" y="119"/>
                    </a:lnTo>
                    <a:lnTo>
                      <a:pt x="136" y="124"/>
                    </a:lnTo>
                    <a:lnTo>
                      <a:pt x="136" y="124"/>
                    </a:lnTo>
                    <a:lnTo>
                      <a:pt x="136" y="124"/>
                    </a:lnTo>
                    <a:lnTo>
                      <a:pt x="131" y="124"/>
                    </a:lnTo>
                    <a:lnTo>
                      <a:pt x="131" y="124"/>
                    </a:lnTo>
                    <a:lnTo>
                      <a:pt x="131" y="124"/>
                    </a:lnTo>
                    <a:lnTo>
                      <a:pt x="131" y="124"/>
                    </a:lnTo>
                    <a:lnTo>
                      <a:pt x="131" y="124"/>
                    </a:lnTo>
                    <a:lnTo>
                      <a:pt x="125" y="124"/>
                    </a:lnTo>
                    <a:lnTo>
                      <a:pt x="125" y="124"/>
                    </a:lnTo>
                    <a:lnTo>
                      <a:pt x="125" y="124"/>
                    </a:lnTo>
                    <a:lnTo>
                      <a:pt x="125" y="124"/>
                    </a:lnTo>
                    <a:lnTo>
                      <a:pt x="125" y="124"/>
                    </a:lnTo>
                    <a:lnTo>
                      <a:pt x="119" y="124"/>
                    </a:lnTo>
                    <a:lnTo>
                      <a:pt x="119" y="124"/>
                    </a:lnTo>
                    <a:lnTo>
                      <a:pt x="119" y="124"/>
                    </a:lnTo>
                    <a:lnTo>
                      <a:pt x="119" y="124"/>
                    </a:lnTo>
                    <a:lnTo>
                      <a:pt x="119" y="124"/>
                    </a:lnTo>
                    <a:lnTo>
                      <a:pt x="114" y="124"/>
                    </a:lnTo>
                    <a:lnTo>
                      <a:pt x="114" y="124"/>
                    </a:lnTo>
                    <a:lnTo>
                      <a:pt x="114" y="124"/>
                    </a:lnTo>
                    <a:lnTo>
                      <a:pt x="114" y="124"/>
                    </a:lnTo>
                    <a:lnTo>
                      <a:pt x="114" y="124"/>
                    </a:lnTo>
                    <a:lnTo>
                      <a:pt x="108" y="124"/>
                    </a:lnTo>
                    <a:lnTo>
                      <a:pt x="108" y="124"/>
                    </a:lnTo>
                    <a:lnTo>
                      <a:pt x="108" y="124"/>
                    </a:lnTo>
                    <a:lnTo>
                      <a:pt x="108" y="124"/>
                    </a:lnTo>
                    <a:lnTo>
                      <a:pt x="108" y="124"/>
                    </a:lnTo>
                    <a:lnTo>
                      <a:pt x="102" y="124"/>
                    </a:lnTo>
                    <a:lnTo>
                      <a:pt x="102" y="119"/>
                    </a:lnTo>
                    <a:lnTo>
                      <a:pt x="102" y="119"/>
                    </a:lnTo>
                    <a:lnTo>
                      <a:pt x="102" y="119"/>
                    </a:lnTo>
                    <a:lnTo>
                      <a:pt x="97" y="119"/>
                    </a:lnTo>
                    <a:lnTo>
                      <a:pt x="97" y="119"/>
                    </a:lnTo>
                    <a:lnTo>
                      <a:pt x="97" y="119"/>
                    </a:lnTo>
                    <a:lnTo>
                      <a:pt x="97" y="119"/>
                    </a:lnTo>
                    <a:lnTo>
                      <a:pt x="97" y="119"/>
                    </a:lnTo>
                    <a:lnTo>
                      <a:pt x="91" y="119"/>
                    </a:lnTo>
                    <a:lnTo>
                      <a:pt x="91" y="119"/>
                    </a:lnTo>
                    <a:lnTo>
                      <a:pt x="91" y="119"/>
                    </a:lnTo>
                    <a:lnTo>
                      <a:pt x="91" y="119"/>
                    </a:lnTo>
                    <a:lnTo>
                      <a:pt x="91" y="119"/>
                    </a:lnTo>
                    <a:lnTo>
                      <a:pt x="85" y="119"/>
                    </a:lnTo>
                    <a:lnTo>
                      <a:pt x="85" y="119"/>
                    </a:lnTo>
                    <a:lnTo>
                      <a:pt x="85" y="119"/>
                    </a:lnTo>
                    <a:lnTo>
                      <a:pt x="85" y="119"/>
                    </a:lnTo>
                    <a:lnTo>
                      <a:pt x="85" y="119"/>
                    </a:lnTo>
                    <a:lnTo>
                      <a:pt x="80" y="119"/>
                    </a:lnTo>
                    <a:lnTo>
                      <a:pt x="80" y="119"/>
                    </a:lnTo>
                    <a:lnTo>
                      <a:pt x="80" y="119"/>
                    </a:lnTo>
                    <a:lnTo>
                      <a:pt x="80" y="119"/>
                    </a:lnTo>
                    <a:lnTo>
                      <a:pt x="80" y="119"/>
                    </a:lnTo>
                    <a:lnTo>
                      <a:pt x="74" y="119"/>
                    </a:lnTo>
                    <a:lnTo>
                      <a:pt x="74" y="119"/>
                    </a:lnTo>
                    <a:lnTo>
                      <a:pt x="74" y="119"/>
                    </a:lnTo>
                    <a:lnTo>
                      <a:pt x="74" y="119"/>
                    </a:lnTo>
                    <a:lnTo>
                      <a:pt x="74" y="119"/>
                    </a:lnTo>
                    <a:lnTo>
                      <a:pt x="68" y="119"/>
                    </a:lnTo>
                    <a:lnTo>
                      <a:pt x="68" y="119"/>
                    </a:lnTo>
                    <a:lnTo>
                      <a:pt x="68" y="119"/>
                    </a:lnTo>
                    <a:lnTo>
                      <a:pt x="68" y="119"/>
                    </a:lnTo>
                    <a:lnTo>
                      <a:pt x="68" y="113"/>
                    </a:lnTo>
                    <a:lnTo>
                      <a:pt x="63" y="113"/>
                    </a:lnTo>
                    <a:lnTo>
                      <a:pt x="63" y="113"/>
                    </a:lnTo>
                    <a:lnTo>
                      <a:pt x="63" y="113"/>
                    </a:lnTo>
                    <a:lnTo>
                      <a:pt x="63" y="113"/>
                    </a:lnTo>
                    <a:lnTo>
                      <a:pt x="63" y="113"/>
                    </a:lnTo>
                    <a:lnTo>
                      <a:pt x="57" y="113"/>
                    </a:lnTo>
                    <a:lnTo>
                      <a:pt x="57" y="113"/>
                    </a:lnTo>
                    <a:lnTo>
                      <a:pt x="57" y="113"/>
                    </a:lnTo>
                    <a:lnTo>
                      <a:pt x="57" y="113"/>
                    </a:lnTo>
                    <a:lnTo>
                      <a:pt x="57" y="113"/>
                    </a:lnTo>
                    <a:lnTo>
                      <a:pt x="51" y="113"/>
                    </a:lnTo>
                    <a:lnTo>
                      <a:pt x="51" y="113"/>
                    </a:lnTo>
                    <a:lnTo>
                      <a:pt x="51" y="113"/>
                    </a:lnTo>
                    <a:lnTo>
                      <a:pt x="51" y="113"/>
                    </a:lnTo>
                    <a:lnTo>
                      <a:pt x="51" y="113"/>
                    </a:lnTo>
                    <a:lnTo>
                      <a:pt x="46" y="107"/>
                    </a:lnTo>
                    <a:lnTo>
                      <a:pt x="46" y="107"/>
                    </a:lnTo>
                    <a:lnTo>
                      <a:pt x="46" y="107"/>
                    </a:lnTo>
                    <a:lnTo>
                      <a:pt x="46" y="107"/>
                    </a:lnTo>
                    <a:lnTo>
                      <a:pt x="46" y="107"/>
                    </a:lnTo>
                    <a:lnTo>
                      <a:pt x="40" y="107"/>
                    </a:lnTo>
                    <a:lnTo>
                      <a:pt x="40" y="107"/>
                    </a:lnTo>
                    <a:lnTo>
                      <a:pt x="40" y="107"/>
                    </a:lnTo>
                    <a:lnTo>
                      <a:pt x="40" y="107"/>
                    </a:lnTo>
                    <a:lnTo>
                      <a:pt x="40" y="107"/>
                    </a:lnTo>
                    <a:lnTo>
                      <a:pt x="34" y="107"/>
                    </a:lnTo>
                    <a:lnTo>
                      <a:pt x="34" y="107"/>
                    </a:lnTo>
                    <a:lnTo>
                      <a:pt x="34" y="102"/>
                    </a:lnTo>
                    <a:lnTo>
                      <a:pt x="34" y="102"/>
                    </a:lnTo>
                    <a:lnTo>
                      <a:pt x="34" y="102"/>
                    </a:lnTo>
                    <a:lnTo>
                      <a:pt x="29" y="102"/>
                    </a:lnTo>
                    <a:lnTo>
                      <a:pt x="29" y="102"/>
                    </a:lnTo>
                    <a:lnTo>
                      <a:pt x="29" y="102"/>
                    </a:lnTo>
                    <a:lnTo>
                      <a:pt x="29" y="102"/>
                    </a:lnTo>
                    <a:lnTo>
                      <a:pt x="23" y="102"/>
                    </a:lnTo>
                    <a:lnTo>
                      <a:pt x="23" y="96"/>
                    </a:lnTo>
                    <a:lnTo>
                      <a:pt x="23" y="96"/>
                    </a:lnTo>
                    <a:lnTo>
                      <a:pt x="23" y="96"/>
                    </a:lnTo>
                    <a:lnTo>
                      <a:pt x="23" y="96"/>
                    </a:lnTo>
                    <a:lnTo>
                      <a:pt x="17" y="96"/>
                    </a:lnTo>
                    <a:lnTo>
                      <a:pt x="17" y="96"/>
                    </a:lnTo>
                    <a:lnTo>
                      <a:pt x="17" y="96"/>
                    </a:lnTo>
                    <a:lnTo>
                      <a:pt x="17" y="90"/>
                    </a:lnTo>
                    <a:lnTo>
                      <a:pt x="17" y="90"/>
                    </a:lnTo>
                    <a:lnTo>
                      <a:pt x="12" y="90"/>
                    </a:lnTo>
                    <a:lnTo>
                      <a:pt x="12" y="90"/>
                    </a:lnTo>
                    <a:lnTo>
                      <a:pt x="12" y="85"/>
                    </a:lnTo>
                    <a:lnTo>
                      <a:pt x="12" y="85"/>
                    </a:lnTo>
                    <a:lnTo>
                      <a:pt x="12" y="85"/>
                    </a:lnTo>
                    <a:lnTo>
                      <a:pt x="6" y="85"/>
                    </a:lnTo>
                    <a:lnTo>
                      <a:pt x="6" y="85"/>
                    </a:lnTo>
                    <a:lnTo>
                      <a:pt x="6" y="79"/>
                    </a:lnTo>
                    <a:lnTo>
                      <a:pt x="6" y="79"/>
                    </a:lnTo>
                    <a:lnTo>
                      <a:pt x="6" y="79"/>
                    </a:lnTo>
                    <a:lnTo>
                      <a:pt x="6" y="79"/>
                    </a:lnTo>
                    <a:lnTo>
                      <a:pt x="6" y="79"/>
                    </a:lnTo>
                    <a:lnTo>
                      <a:pt x="6" y="73"/>
                    </a:lnTo>
                    <a:lnTo>
                      <a:pt x="0" y="73"/>
                    </a:lnTo>
                    <a:lnTo>
                      <a:pt x="0" y="73"/>
                    </a:lnTo>
                    <a:lnTo>
                      <a:pt x="0" y="73"/>
                    </a:lnTo>
                    <a:lnTo>
                      <a:pt x="0" y="73"/>
                    </a:lnTo>
                    <a:lnTo>
                      <a:pt x="0" y="68"/>
                    </a:lnTo>
                    <a:lnTo>
                      <a:pt x="0" y="68"/>
                    </a:lnTo>
                    <a:lnTo>
                      <a:pt x="0" y="68"/>
                    </a:lnTo>
                    <a:lnTo>
                      <a:pt x="0" y="68"/>
                    </a:lnTo>
                    <a:lnTo>
                      <a:pt x="0" y="68"/>
                    </a:lnTo>
                    <a:lnTo>
                      <a:pt x="0" y="62"/>
                    </a:lnTo>
                    <a:lnTo>
                      <a:pt x="0" y="62"/>
                    </a:lnTo>
                    <a:lnTo>
                      <a:pt x="0" y="62"/>
                    </a:lnTo>
                    <a:lnTo>
                      <a:pt x="0" y="62"/>
                    </a:lnTo>
                    <a:lnTo>
                      <a:pt x="0" y="62"/>
                    </a:lnTo>
                    <a:lnTo>
                      <a:pt x="0" y="56"/>
                    </a:lnTo>
                    <a:lnTo>
                      <a:pt x="0" y="56"/>
                    </a:lnTo>
                    <a:lnTo>
                      <a:pt x="0" y="56"/>
                    </a:lnTo>
                    <a:lnTo>
                      <a:pt x="0" y="56"/>
                    </a:lnTo>
                    <a:lnTo>
                      <a:pt x="0" y="56"/>
                    </a:lnTo>
                    <a:lnTo>
                      <a:pt x="0" y="51"/>
                    </a:lnTo>
                    <a:lnTo>
                      <a:pt x="0" y="51"/>
                    </a:lnTo>
                    <a:lnTo>
                      <a:pt x="0" y="51"/>
                    </a:lnTo>
                    <a:lnTo>
                      <a:pt x="0" y="51"/>
                    </a:lnTo>
                    <a:lnTo>
                      <a:pt x="6" y="51"/>
                    </a:lnTo>
                    <a:lnTo>
                      <a:pt x="6" y="45"/>
                    </a:lnTo>
                    <a:lnTo>
                      <a:pt x="6" y="45"/>
                    </a:lnTo>
                    <a:lnTo>
                      <a:pt x="6" y="45"/>
                    </a:lnTo>
                    <a:lnTo>
                      <a:pt x="6" y="45"/>
                    </a:lnTo>
                    <a:lnTo>
                      <a:pt x="6" y="45"/>
                    </a:lnTo>
                    <a:lnTo>
                      <a:pt x="6" y="39"/>
                    </a:lnTo>
                    <a:lnTo>
                      <a:pt x="6" y="39"/>
                    </a:lnTo>
                    <a:lnTo>
                      <a:pt x="12" y="39"/>
                    </a:lnTo>
                    <a:lnTo>
                      <a:pt x="12" y="39"/>
                    </a:lnTo>
                    <a:lnTo>
                      <a:pt x="12" y="39"/>
                    </a:lnTo>
                    <a:lnTo>
                      <a:pt x="12" y="34"/>
                    </a:lnTo>
                    <a:lnTo>
                      <a:pt x="12" y="34"/>
                    </a:lnTo>
                    <a:lnTo>
                      <a:pt x="17" y="34"/>
                    </a:lnTo>
                    <a:lnTo>
                      <a:pt x="17" y="34"/>
                    </a:lnTo>
                    <a:lnTo>
                      <a:pt x="17" y="34"/>
                    </a:lnTo>
                    <a:lnTo>
                      <a:pt x="17" y="28"/>
                    </a:lnTo>
                    <a:lnTo>
                      <a:pt x="17" y="28"/>
                    </a:lnTo>
                    <a:lnTo>
                      <a:pt x="23" y="28"/>
                    </a:lnTo>
                    <a:lnTo>
                      <a:pt x="23" y="28"/>
                    </a:lnTo>
                    <a:lnTo>
                      <a:pt x="23" y="28"/>
                    </a:lnTo>
                    <a:lnTo>
                      <a:pt x="23" y="28"/>
                    </a:lnTo>
                    <a:lnTo>
                      <a:pt x="23" y="28"/>
                    </a:lnTo>
                    <a:lnTo>
                      <a:pt x="29" y="22"/>
                    </a:lnTo>
                    <a:lnTo>
                      <a:pt x="29" y="22"/>
                    </a:lnTo>
                    <a:lnTo>
                      <a:pt x="29" y="22"/>
                    </a:lnTo>
                    <a:lnTo>
                      <a:pt x="29" y="22"/>
                    </a:lnTo>
                    <a:lnTo>
                      <a:pt x="34" y="22"/>
                    </a:lnTo>
                    <a:lnTo>
                      <a:pt x="34" y="22"/>
                    </a:lnTo>
                    <a:lnTo>
                      <a:pt x="34" y="22"/>
                    </a:lnTo>
                    <a:lnTo>
                      <a:pt x="34" y="22"/>
                    </a:lnTo>
                    <a:lnTo>
                      <a:pt x="34" y="22"/>
                    </a:lnTo>
                    <a:lnTo>
                      <a:pt x="40" y="17"/>
                    </a:lnTo>
                    <a:lnTo>
                      <a:pt x="40" y="17"/>
                    </a:lnTo>
                    <a:lnTo>
                      <a:pt x="40" y="17"/>
                    </a:lnTo>
                    <a:lnTo>
                      <a:pt x="40" y="17"/>
                    </a:lnTo>
                    <a:lnTo>
                      <a:pt x="40" y="17"/>
                    </a:lnTo>
                    <a:lnTo>
                      <a:pt x="46" y="17"/>
                    </a:lnTo>
                    <a:lnTo>
                      <a:pt x="46" y="17"/>
                    </a:lnTo>
                    <a:lnTo>
                      <a:pt x="46" y="17"/>
                    </a:lnTo>
                    <a:lnTo>
                      <a:pt x="46" y="17"/>
                    </a:lnTo>
                    <a:lnTo>
                      <a:pt x="46" y="17"/>
                    </a:lnTo>
                    <a:lnTo>
                      <a:pt x="51" y="11"/>
                    </a:lnTo>
                    <a:lnTo>
                      <a:pt x="51" y="11"/>
                    </a:lnTo>
                    <a:lnTo>
                      <a:pt x="51" y="11"/>
                    </a:lnTo>
                    <a:lnTo>
                      <a:pt x="51" y="11"/>
                    </a:lnTo>
                    <a:lnTo>
                      <a:pt x="51" y="11"/>
                    </a:lnTo>
                    <a:lnTo>
                      <a:pt x="57" y="11"/>
                    </a:lnTo>
                    <a:lnTo>
                      <a:pt x="57" y="11"/>
                    </a:lnTo>
                    <a:lnTo>
                      <a:pt x="57" y="11"/>
                    </a:lnTo>
                    <a:lnTo>
                      <a:pt x="57" y="11"/>
                    </a:lnTo>
                    <a:lnTo>
                      <a:pt x="57" y="11"/>
                    </a:lnTo>
                    <a:lnTo>
                      <a:pt x="63" y="11"/>
                    </a:lnTo>
                    <a:lnTo>
                      <a:pt x="63" y="11"/>
                    </a:lnTo>
                    <a:lnTo>
                      <a:pt x="63" y="11"/>
                    </a:lnTo>
                    <a:lnTo>
                      <a:pt x="63" y="11"/>
                    </a:lnTo>
                    <a:lnTo>
                      <a:pt x="63" y="11"/>
                    </a:lnTo>
                    <a:lnTo>
                      <a:pt x="68" y="11"/>
                    </a:lnTo>
                    <a:lnTo>
                      <a:pt x="68" y="5"/>
                    </a:lnTo>
                    <a:lnTo>
                      <a:pt x="68" y="5"/>
                    </a:lnTo>
                    <a:lnTo>
                      <a:pt x="68" y="5"/>
                    </a:lnTo>
                    <a:lnTo>
                      <a:pt x="68" y="5"/>
                    </a:lnTo>
                    <a:lnTo>
                      <a:pt x="74" y="5"/>
                    </a:lnTo>
                    <a:lnTo>
                      <a:pt x="74" y="5"/>
                    </a:lnTo>
                    <a:lnTo>
                      <a:pt x="74" y="5"/>
                    </a:lnTo>
                    <a:lnTo>
                      <a:pt x="74" y="5"/>
                    </a:lnTo>
                    <a:lnTo>
                      <a:pt x="74" y="5"/>
                    </a:lnTo>
                    <a:lnTo>
                      <a:pt x="80" y="5"/>
                    </a:lnTo>
                    <a:lnTo>
                      <a:pt x="80" y="5"/>
                    </a:lnTo>
                    <a:lnTo>
                      <a:pt x="80" y="5"/>
                    </a:lnTo>
                    <a:lnTo>
                      <a:pt x="80" y="5"/>
                    </a:lnTo>
                    <a:lnTo>
                      <a:pt x="80" y="5"/>
                    </a:lnTo>
                    <a:lnTo>
                      <a:pt x="85" y="5"/>
                    </a:lnTo>
                    <a:lnTo>
                      <a:pt x="85" y="5"/>
                    </a:lnTo>
                    <a:lnTo>
                      <a:pt x="85" y="5"/>
                    </a:lnTo>
                    <a:lnTo>
                      <a:pt x="85" y="5"/>
                    </a:lnTo>
                    <a:lnTo>
                      <a:pt x="85" y="5"/>
                    </a:lnTo>
                    <a:lnTo>
                      <a:pt x="91" y="5"/>
                    </a:lnTo>
                    <a:lnTo>
                      <a:pt x="91" y="5"/>
                    </a:lnTo>
                    <a:lnTo>
                      <a:pt x="91" y="5"/>
                    </a:lnTo>
                    <a:lnTo>
                      <a:pt x="91" y="5"/>
                    </a:lnTo>
                    <a:lnTo>
                      <a:pt x="91" y="5"/>
                    </a:lnTo>
                    <a:lnTo>
                      <a:pt x="97" y="5"/>
                    </a:lnTo>
                    <a:lnTo>
                      <a:pt x="97" y="5"/>
                    </a:lnTo>
                    <a:lnTo>
                      <a:pt x="97" y="5"/>
                    </a:lnTo>
                    <a:lnTo>
                      <a:pt x="97" y="5"/>
                    </a:lnTo>
                    <a:lnTo>
                      <a:pt x="97" y="5"/>
                    </a:lnTo>
                    <a:lnTo>
                      <a:pt x="102" y="5"/>
                    </a:lnTo>
                    <a:lnTo>
                      <a:pt x="102" y="5"/>
                    </a:lnTo>
                    <a:lnTo>
                      <a:pt x="102" y="5"/>
                    </a:lnTo>
                    <a:lnTo>
                      <a:pt x="102" y="0"/>
                    </a:lnTo>
                    <a:lnTo>
                      <a:pt x="108" y="0"/>
                    </a:lnTo>
                    <a:lnTo>
                      <a:pt x="108" y="0"/>
                    </a:lnTo>
                    <a:lnTo>
                      <a:pt x="108" y="0"/>
                    </a:lnTo>
                    <a:lnTo>
                      <a:pt x="108" y="0"/>
                    </a:lnTo>
                    <a:lnTo>
                      <a:pt x="108" y="0"/>
                    </a:lnTo>
                    <a:lnTo>
                      <a:pt x="114" y="0"/>
                    </a:lnTo>
                    <a:lnTo>
                      <a:pt x="114" y="0"/>
                    </a:lnTo>
                    <a:lnTo>
                      <a:pt x="114" y="0"/>
                    </a:lnTo>
                    <a:lnTo>
                      <a:pt x="114" y="0"/>
                    </a:lnTo>
                    <a:lnTo>
                      <a:pt x="114" y="0"/>
                    </a:lnTo>
                    <a:lnTo>
                      <a:pt x="119" y="0"/>
                    </a:lnTo>
                    <a:lnTo>
                      <a:pt x="119" y="0"/>
                    </a:lnTo>
                    <a:lnTo>
                      <a:pt x="119" y="0"/>
                    </a:lnTo>
                    <a:lnTo>
                      <a:pt x="119" y="0"/>
                    </a:lnTo>
                  </a:path>
                </a:pathLst>
              </a:custGeom>
              <a:noFill/>
              <a:ln w="36513">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5194" name="Freeform 10"/>
              <p:cNvSpPr>
                <a:spLocks/>
              </p:cNvSpPr>
              <p:nvPr/>
            </p:nvSpPr>
            <p:spPr bwMode="auto">
              <a:xfrm>
                <a:off x="3823" y="2466"/>
                <a:ext cx="46" cy="5"/>
              </a:xfrm>
              <a:custGeom>
                <a:avLst/>
                <a:gdLst>
                  <a:gd name="T0" fmla="*/ 0 w 46"/>
                  <a:gd name="T1" fmla="*/ 0 h 5"/>
                  <a:gd name="T2" fmla="*/ 6 w 46"/>
                  <a:gd name="T3" fmla="*/ 0 h 5"/>
                  <a:gd name="T4" fmla="*/ 6 w 46"/>
                  <a:gd name="T5" fmla="*/ 0 h 5"/>
                  <a:gd name="T6" fmla="*/ 6 w 46"/>
                  <a:gd name="T7" fmla="*/ 0 h 5"/>
                  <a:gd name="T8" fmla="*/ 6 w 46"/>
                  <a:gd name="T9" fmla="*/ 0 h 5"/>
                  <a:gd name="T10" fmla="*/ 6 w 46"/>
                  <a:gd name="T11" fmla="*/ 0 h 5"/>
                  <a:gd name="T12" fmla="*/ 12 w 46"/>
                  <a:gd name="T13" fmla="*/ 0 h 5"/>
                  <a:gd name="T14" fmla="*/ 12 w 46"/>
                  <a:gd name="T15" fmla="*/ 0 h 5"/>
                  <a:gd name="T16" fmla="*/ 12 w 46"/>
                  <a:gd name="T17" fmla="*/ 0 h 5"/>
                  <a:gd name="T18" fmla="*/ 12 w 46"/>
                  <a:gd name="T19" fmla="*/ 0 h 5"/>
                  <a:gd name="T20" fmla="*/ 12 w 46"/>
                  <a:gd name="T21" fmla="*/ 0 h 5"/>
                  <a:gd name="T22" fmla="*/ 17 w 46"/>
                  <a:gd name="T23" fmla="*/ 0 h 5"/>
                  <a:gd name="T24" fmla="*/ 17 w 46"/>
                  <a:gd name="T25" fmla="*/ 0 h 5"/>
                  <a:gd name="T26" fmla="*/ 17 w 46"/>
                  <a:gd name="T27" fmla="*/ 0 h 5"/>
                  <a:gd name="T28" fmla="*/ 17 w 46"/>
                  <a:gd name="T29" fmla="*/ 5 h 5"/>
                  <a:gd name="T30" fmla="*/ 17 w 46"/>
                  <a:gd name="T31" fmla="*/ 5 h 5"/>
                  <a:gd name="T32" fmla="*/ 23 w 46"/>
                  <a:gd name="T33" fmla="*/ 5 h 5"/>
                  <a:gd name="T34" fmla="*/ 23 w 46"/>
                  <a:gd name="T35" fmla="*/ 5 h 5"/>
                  <a:gd name="T36" fmla="*/ 23 w 46"/>
                  <a:gd name="T37" fmla="*/ 5 h 5"/>
                  <a:gd name="T38" fmla="*/ 23 w 46"/>
                  <a:gd name="T39" fmla="*/ 5 h 5"/>
                  <a:gd name="T40" fmla="*/ 23 w 46"/>
                  <a:gd name="T41" fmla="*/ 5 h 5"/>
                  <a:gd name="T42" fmla="*/ 29 w 46"/>
                  <a:gd name="T43" fmla="*/ 5 h 5"/>
                  <a:gd name="T44" fmla="*/ 29 w 46"/>
                  <a:gd name="T45" fmla="*/ 5 h 5"/>
                  <a:gd name="T46" fmla="*/ 29 w 46"/>
                  <a:gd name="T47" fmla="*/ 5 h 5"/>
                  <a:gd name="T48" fmla="*/ 29 w 46"/>
                  <a:gd name="T49" fmla="*/ 5 h 5"/>
                  <a:gd name="T50" fmla="*/ 29 w 46"/>
                  <a:gd name="T51" fmla="*/ 5 h 5"/>
                  <a:gd name="T52" fmla="*/ 34 w 46"/>
                  <a:gd name="T53" fmla="*/ 5 h 5"/>
                  <a:gd name="T54" fmla="*/ 34 w 46"/>
                  <a:gd name="T55" fmla="*/ 5 h 5"/>
                  <a:gd name="T56" fmla="*/ 34 w 46"/>
                  <a:gd name="T57" fmla="*/ 5 h 5"/>
                  <a:gd name="T58" fmla="*/ 34 w 46"/>
                  <a:gd name="T59" fmla="*/ 5 h 5"/>
                  <a:gd name="T60" fmla="*/ 34 w 46"/>
                  <a:gd name="T61" fmla="*/ 5 h 5"/>
                  <a:gd name="T62" fmla="*/ 40 w 46"/>
                  <a:gd name="T63" fmla="*/ 5 h 5"/>
                  <a:gd name="T64" fmla="*/ 40 w 46"/>
                  <a:gd name="T65" fmla="*/ 5 h 5"/>
                  <a:gd name="T66" fmla="*/ 40 w 46"/>
                  <a:gd name="T67" fmla="*/ 5 h 5"/>
                  <a:gd name="T68" fmla="*/ 40 w 46"/>
                  <a:gd name="T69" fmla="*/ 5 h 5"/>
                  <a:gd name="T70" fmla="*/ 40 w 46"/>
                  <a:gd name="T71" fmla="*/ 5 h 5"/>
                  <a:gd name="T72" fmla="*/ 46 w 46"/>
                  <a:gd name="T73" fmla="*/ 5 h 5"/>
                  <a:gd name="T74" fmla="*/ 46 w 46"/>
                  <a:gd name="T75" fmla="*/ 5 h 5"/>
                  <a:gd name="T76" fmla="*/ 46 w 46"/>
                  <a:gd name="T77" fmla="*/ 5 h 5"/>
                  <a:gd name="T78" fmla="*/ 46 w 46"/>
                  <a:gd name="T79" fmla="*/ 5 h 5"/>
                  <a:gd name="T80" fmla="*/ 46 w 46"/>
                  <a:gd name="T8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5">
                    <a:moveTo>
                      <a:pt x="0" y="0"/>
                    </a:moveTo>
                    <a:lnTo>
                      <a:pt x="6" y="0"/>
                    </a:lnTo>
                    <a:lnTo>
                      <a:pt x="6" y="0"/>
                    </a:lnTo>
                    <a:lnTo>
                      <a:pt x="6" y="0"/>
                    </a:lnTo>
                    <a:lnTo>
                      <a:pt x="6" y="0"/>
                    </a:lnTo>
                    <a:lnTo>
                      <a:pt x="6" y="0"/>
                    </a:lnTo>
                    <a:lnTo>
                      <a:pt x="12" y="0"/>
                    </a:lnTo>
                    <a:lnTo>
                      <a:pt x="12" y="0"/>
                    </a:lnTo>
                    <a:lnTo>
                      <a:pt x="12" y="0"/>
                    </a:lnTo>
                    <a:lnTo>
                      <a:pt x="12" y="0"/>
                    </a:lnTo>
                    <a:lnTo>
                      <a:pt x="12" y="0"/>
                    </a:lnTo>
                    <a:lnTo>
                      <a:pt x="17" y="0"/>
                    </a:lnTo>
                    <a:lnTo>
                      <a:pt x="17" y="0"/>
                    </a:lnTo>
                    <a:lnTo>
                      <a:pt x="17" y="0"/>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5"/>
                    </a:lnTo>
                    <a:lnTo>
                      <a:pt x="34" y="5"/>
                    </a:lnTo>
                    <a:lnTo>
                      <a:pt x="40" y="5"/>
                    </a:lnTo>
                    <a:lnTo>
                      <a:pt x="40" y="5"/>
                    </a:lnTo>
                    <a:lnTo>
                      <a:pt x="40" y="5"/>
                    </a:lnTo>
                    <a:lnTo>
                      <a:pt x="40" y="5"/>
                    </a:lnTo>
                    <a:lnTo>
                      <a:pt x="40" y="5"/>
                    </a:lnTo>
                    <a:lnTo>
                      <a:pt x="46" y="5"/>
                    </a:lnTo>
                    <a:lnTo>
                      <a:pt x="46" y="5"/>
                    </a:lnTo>
                    <a:lnTo>
                      <a:pt x="46" y="5"/>
                    </a:lnTo>
                    <a:lnTo>
                      <a:pt x="46" y="5"/>
                    </a:lnTo>
                    <a:lnTo>
                      <a:pt x="46" y="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5195" name="Line 11"/>
              <p:cNvSpPr>
                <a:spLocks noChangeShapeType="1"/>
              </p:cNvSpPr>
              <p:nvPr/>
            </p:nvSpPr>
            <p:spPr bwMode="auto">
              <a:xfrm>
                <a:off x="3880" y="2477"/>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5196" name="Freeform 12"/>
              <p:cNvSpPr>
                <a:spLocks/>
              </p:cNvSpPr>
              <p:nvPr/>
            </p:nvSpPr>
            <p:spPr bwMode="auto">
              <a:xfrm>
                <a:off x="3880" y="2477"/>
                <a:ext cx="23" cy="6"/>
              </a:xfrm>
              <a:custGeom>
                <a:avLst/>
                <a:gdLst>
                  <a:gd name="T0" fmla="*/ 0 w 23"/>
                  <a:gd name="T1" fmla="*/ 0 h 6"/>
                  <a:gd name="T2" fmla="*/ 0 w 23"/>
                  <a:gd name="T3" fmla="*/ 0 h 6"/>
                  <a:gd name="T4" fmla="*/ 6 w 23"/>
                  <a:gd name="T5" fmla="*/ 0 h 6"/>
                  <a:gd name="T6" fmla="*/ 6 w 23"/>
                  <a:gd name="T7" fmla="*/ 0 h 6"/>
                  <a:gd name="T8" fmla="*/ 6 w 23"/>
                  <a:gd name="T9" fmla="*/ 0 h 6"/>
                  <a:gd name="T10" fmla="*/ 6 w 23"/>
                  <a:gd name="T11" fmla="*/ 0 h 6"/>
                  <a:gd name="T12" fmla="*/ 6 w 23"/>
                  <a:gd name="T13" fmla="*/ 0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6 h 6"/>
                  <a:gd name="T30" fmla="*/ 17 w 23"/>
                  <a:gd name="T31" fmla="*/ 6 h 6"/>
                  <a:gd name="T32" fmla="*/ 17 w 23"/>
                  <a:gd name="T33" fmla="*/ 6 h 6"/>
                  <a:gd name="T34" fmla="*/ 23 w 23"/>
                  <a:gd name="T35" fmla="*/ 6 h 6"/>
                  <a:gd name="T36" fmla="*/ 23 w 23"/>
                  <a:gd name="T37" fmla="*/ 6 h 6"/>
                  <a:gd name="T38" fmla="*/ 23 w 23"/>
                  <a:gd name="T3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6">
                    <a:moveTo>
                      <a:pt x="0" y="0"/>
                    </a:moveTo>
                    <a:lnTo>
                      <a:pt x="0" y="0"/>
                    </a:lnTo>
                    <a:lnTo>
                      <a:pt x="6" y="0"/>
                    </a:lnTo>
                    <a:lnTo>
                      <a:pt x="6" y="0"/>
                    </a:lnTo>
                    <a:lnTo>
                      <a:pt x="6" y="0"/>
                    </a:lnTo>
                    <a:lnTo>
                      <a:pt x="6" y="0"/>
                    </a:lnTo>
                    <a:lnTo>
                      <a:pt x="6" y="0"/>
                    </a:lnTo>
                    <a:lnTo>
                      <a:pt x="11" y="0"/>
                    </a:lnTo>
                    <a:lnTo>
                      <a:pt x="11" y="0"/>
                    </a:lnTo>
                    <a:lnTo>
                      <a:pt x="11" y="0"/>
                    </a:lnTo>
                    <a:lnTo>
                      <a:pt x="11" y="0"/>
                    </a:lnTo>
                    <a:lnTo>
                      <a:pt x="11" y="0"/>
                    </a:lnTo>
                    <a:lnTo>
                      <a:pt x="17" y="0"/>
                    </a:lnTo>
                    <a:lnTo>
                      <a:pt x="17" y="0"/>
                    </a:lnTo>
                    <a:lnTo>
                      <a:pt x="17" y="6"/>
                    </a:lnTo>
                    <a:lnTo>
                      <a:pt x="17" y="6"/>
                    </a:lnTo>
                    <a:lnTo>
                      <a:pt x="17" y="6"/>
                    </a:lnTo>
                    <a:lnTo>
                      <a:pt x="23" y="6"/>
                    </a:lnTo>
                    <a:lnTo>
                      <a:pt x="23" y="6"/>
                    </a:lnTo>
                    <a:lnTo>
                      <a:pt x="23"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5197" name="Line 13"/>
              <p:cNvSpPr>
                <a:spLocks noChangeShapeType="1"/>
              </p:cNvSpPr>
              <p:nvPr/>
            </p:nvSpPr>
            <p:spPr bwMode="auto">
              <a:xfrm>
                <a:off x="3908" y="248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5198" name="Freeform 14"/>
              <p:cNvSpPr>
                <a:spLocks/>
              </p:cNvSpPr>
              <p:nvPr/>
            </p:nvSpPr>
            <p:spPr bwMode="auto">
              <a:xfrm>
                <a:off x="3908" y="2488"/>
                <a:ext cx="34" cy="29"/>
              </a:xfrm>
              <a:custGeom>
                <a:avLst/>
                <a:gdLst>
                  <a:gd name="T0" fmla="*/ 0 w 34"/>
                  <a:gd name="T1" fmla="*/ 0 h 29"/>
                  <a:gd name="T2" fmla="*/ 6 w 34"/>
                  <a:gd name="T3" fmla="*/ 0 h 29"/>
                  <a:gd name="T4" fmla="*/ 6 w 34"/>
                  <a:gd name="T5" fmla="*/ 0 h 29"/>
                  <a:gd name="T6" fmla="*/ 6 w 34"/>
                  <a:gd name="T7" fmla="*/ 0 h 29"/>
                  <a:gd name="T8" fmla="*/ 6 w 34"/>
                  <a:gd name="T9" fmla="*/ 0 h 29"/>
                  <a:gd name="T10" fmla="*/ 6 w 34"/>
                  <a:gd name="T11" fmla="*/ 0 h 29"/>
                  <a:gd name="T12" fmla="*/ 12 w 34"/>
                  <a:gd name="T13" fmla="*/ 0 h 29"/>
                  <a:gd name="T14" fmla="*/ 12 w 34"/>
                  <a:gd name="T15" fmla="*/ 6 h 29"/>
                  <a:gd name="T16" fmla="*/ 12 w 34"/>
                  <a:gd name="T17" fmla="*/ 6 h 29"/>
                  <a:gd name="T18" fmla="*/ 12 w 34"/>
                  <a:gd name="T19" fmla="*/ 6 h 29"/>
                  <a:gd name="T20" fmla="*/ 12 w 34"/>
                  <a:gd name="T21" fmla="*/ 6 h 29"/>
                  <a:gd name="T22" fmla="*/ 17 w 34"/>
                  <a:gd name="T23" fmla="*/ 6 h 29"/>
                  <a:gd name="T24" fmla="*/ 17 w 34"/>
                  <a:gd name="T25" fmla="*/ 6 h 29"/>
                  <a:gd name="T26" fmla="*/ 17 w 34"/>
                  <a:gd name="T27" fmla="*/ 6 h 29"/>
                  <a:gd name="T28" fmla="*/ 17 w 34"/>
                  <a:gd name="T29" fmla="*/ 12 h 29"/>
                  <a:gd name="T30" fmla="*/ 17 w 34"/>
                  <a:gd name="T31" fmla="*/ 12 h 29"/>
                  <a:gd name="T32" fmla="*/ 23 w 34"/>
                  <a:gd name="T33" fmla="*/ 12 h 29"/>
                  <a:gd name="T34" fmla="*/ 23 w 34"/>
                  <a:gd name="T35" fmla="*/ 12 h 29"/>
                  <a:gd name="T36" fmla="*/ 23 w 34"/>
                  <a:gd name="T37" fmla="*/ 12 h 29"/>
                  <a:gd name="T38" fmla="*/ 23 w 34"/>
                  <a:gd name="T39" fmla="*/ 17 h 29"/>
                  <a:gd name="T40" fmla="*/ 23 w 34"/>
                  <a:gd name="T41" fmla="*/ 17 h 29"/>
                  <a:gd name="T42" fmla="*/ 29 w 34"/>
                  <a:gd name="T43" fmla="*/ 17 h 29"/>
                  <a:gd name="T44" fmla="*/ 29 w 34"/>
                  <a:gd name="T45" fmla="*/ 17 h 29"/>
                  <a:gd name="T46" fmla="*/ 29 w 34"/>
                  <a:gd name="T47" fmla="*/ 17 h 29"/>
                  <a:gd name="T48" fmla="*/ 29 w 34"/>
                  <a:gd name="T49" fmla="*/ 23 h 29"/>
                  <a:gd name="T50" fmla="*/ 29 w 34"/>
                  <a:gd name="T51" fmla="*/ 23 h 29"/>
                  <a:gd name="T52" fmla="*/ 29 w 34"/>
                  <a:gd name="T53" fmla="*/ 23 h 29"/>
                  <a:gd name="T54" fmla="*/ 29 w 34"/>
                  <a:gd name="T55" fmla="*/ 23 h 29"/>
                  <a:gd name="T56" fmla="*/ 34 w 34"/>
                  <a:gd name="T57" fmla="*/ 23 h 29"/>
                  <a:gd name="T58" fmla="*/ 34 w 34"/>
                  <a:gd name="T59" fmla="*/ 29 h 29"/>
                  <a:gd name="T60" fmla="*/ 34 w 34"/>
                  <a:gd name="T61" fmla="*/ 29 h 29"/>
                  <a:gd name="T62" fmla="*/ 34 w 34"/>
                  <a:gd name="T63" fmla="*/ 29 h 29"/>
                  <a:gd name="T64" fmla="*/ 34 w 34"/>
                  <a:gd name="T65" fmla="*/ 29 h 29"/>
                  <a:gd name="T66" fmla="*/ 34 w 34"/>
                  <a:gd name="T6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29">
                    <a:moveTo>
                      <a:pt x="0" y="0"/>
                    </a:moveTo>
                    <a:lnTo>
                      <a:pt x="6" y="0"/>
                    </a:lnTo>
                    <a:lnTo>
                      <a:pt x="6" y="0"/>
                    </a:lnTo>
                    <a:lnTo>
                      <a:pt x="6" y="0"/>
                    </a:lnTo>
                    <a:lnTo>
                      <a:pt x="6" y="0"/>
                    </a:lnTo>
                    <a:lnTo>
                      <a:pt x="6" y="0"/>
                    </a:lnTo>
                    <a:lnTo>
                      <a:pt x="12" y="0"/>
                    </a:lnTo>
                    <a:lnTo>
                      <a:pt x="12" y="6"/>
                    </a:lnTo>
                    <a:lnTo>
                      <a:pt x="12" y="6"/>
                    </a:lnTo>
                    <a:lnTo>
                      <a:pt x="12" y="6"/>
                    </a:lnTo>
                    <a:lnTo>
                      <a:pt x="12" y="6"/>
                    </a:lnTo>
                    <a:lnTo>
                      <a:pt x="17" y="6"/>
                    </a:lnTo>
                    <a:lnTo>
                      <a:pt x="17" y="6"/>
                    </a:lnTo>
                    <a:lnTo>
                      <a:pt x="17" y="6"/>
                    </a:lnTo>
                    <a:lnTo>
                      <a:pt x="17" y="12"/>
                    </a:lnTo>
                    <a:lnTo>
                      <a:pt x="17" y="12"/>
                    </a:lnTo>
                    <a:lnTo>
                      <a:pt x="23" y="12"/>
                    </a:lnTo>
                    <a:lnTo>
                      <a:pt x="23" y="12"/>
                    </a:lnTo>
                    <a:lnTo>
                      <a:pt x="23" y="12"/>
                    </a:lnTo>
                    <a:lnTo>
                      <a:pt x="23" y="17"/>
                    </a:lnTo>
                    <a:lnTo>
                      <a:pt x="23" y="17"/>
                    </a:lnTo>
                    <a:lnTo>
                      <a:pt x="29" y="17"/>
                    </a:lnTo>
                    <a:lnTo>
                      <a:pt x="29" y="17"/>
                    </a:lnTo>
                    <a:lnTo>
                      <a:pt x="29" y="17"/>
                    </a:lnTo>
                    <a:lnTo>
                      <a:pt x="29" y="23"/>
                    </a:lnTo>
                    <a:lnTo>
                      <a:pt x="29" y="23"/>
                    </a:lnTo>
                    <a:lnTo>
                      <a:pt x="29" y="23"/>
                    </a:lnTo>
                    <a:lnTo>
                      <a:pt x="29" y="23"/>
                    </a:lnTo>
                    <a:lnTo>
                      <a:pt x="34" y="23"/>
                    </a:lnTo>
                    <a:lnTo>
                      <a:pt x="34" y="29"/>
                    </a:lnTo>
                    <a:lnTo>
                      <a:pt x="34" y="29"/>
                    </a:lnTo>
                    <a:lnTo>
                      <a:pt x="34" y="29"/>
                    </a:lnTo>
                    <a:lnTo>
                      <a:pt x="34" y="29"/>
                    </a:lnTo>
                    <a:lnTo>
                      <a:pt x="34" y="2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5199" name="Line 15"/>
              <p:cNvSpPr>
                <a:spLocks noChangeShapeType="1"/>
              </p:cNvSpPr>
              <p:nvPr/>
            </p:nvSpPr>
            <p:spPr bwMode="auto">
              <a:xfrm>
                <a:off x="3942" y="252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5200" name="Freeform 16"/>
              <p:cNvSpPr>
                <a:spLocks/>
              </p:cNvSpPr>
              <p:nvPr/>
            </p:nvSpPr>
            <p:spPr bwMode="auto">
              <a:xfrm>
                <a:off x="3937" y="2528"/>
                <a:ext cx="5" cy="23"/>
              </a:xfrm>
              <a:custGeom>
                <a:avLst/>
                <a:gdLst>
                  <a:gd name="T0" fmla="*/ 5 w 5"/>
                  <a:gd name="T1" fmla="*/ 0 h 23"/>
                  <a:gd name="T2" fmla="*/ 5 w 5"/>
                  <a:gd name="T3" fmla="*/ 0 h 23"/>
                  <a:gd name="T4" fmla="*/ 5 w 5"/>
                  <a:gd name="T5" fmla="*/ 0 h 23"/>
                  <a:gd name="T6" fmla="*/ 5 w 5"/>
                  <a:gd name="T7" fmla="*/ 6 h 23"/>
                  <a:gd name="T8" fmla="*/ 5 w 5"/>
                  <a:gd name="T9" fmla="*/ 6 h 23"/>
                  <a:gd name="T10" fmla="*/ 5 w 5"/>
                  <a:gd name="T11" fmla="*/ 6 h 23"/>
                  <a:gd name="T12" fmla="*/ 5 w 5"/>
                  <a:gd name="T13" fmla="*/ 6 h 23"/>
                  <a:gd name="T14" fmla="*/ 5 w 5"/>
                  <a:gd name="T15" fmla="*/ 6 h 23"/>
                  <a:gd name="T16" fmla="*/ 5 w 5"/>
                  <a:gd name="T17" fmla="*/ 11 h 23"/>
                  <a:gd name="T18" fmla="*/ 5 w 5"/>
                  <a:gd name="T19" fmla="*/ 11 h 23"/>
                  <a:gd name="T20" fmla="*/ 5 w 5"/>
                  <a:gd name="T21" fmla="*/ 11 h 23"/>
                  <a:gd name="T22" fmla="*/ 5 w 5"/>
                  <a:gd name="T23" fmla="*/ 11 h 23"/>
                  <a:gd name="T24" fmla="*/ 5 w 5"/>
                  <a:gd name="T25" fmla="*/ 11 h 23"/>
                  <a:gd name="T26" fmla="*/ 5 w 5"/>
                  <a:gd name="T27" fmla="*/ 17 h 23"/>
                  <a:gd name="T28" fmla="*/ 0 w 5"/>
                  <a:gd name="T29" fmla="*/ 17 h 23"/>
                  <a:gd name="T30" fmla="*/ 0 w 5"/>
                  <a:gd name="T31" fmla="*/ 17 h 23"/>
                  <a:gd name="T32" fmla="*/ 0 w 5"/>
                  <a:gd name="T33" fmla="*/ 17 h 23"/>
                  <a:gd name="T34" fmla="*/ 0 w 5"/>
                  <a:gd name="T35" fmla="*/ 17 h 23"/>
                  <a:gd name="T36" fmla="*/ 0 w 5"/>
                  <a:gd name="T3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23">
                    <a:moveTo>
                      <a:pt x="5" y="0"/>
                    </a:moveTo>
                    <a:lnTo>
                      <a:pt x="5" y="0"/>
                    </a:lnTo>
                    <a:lnTo>
                      <a:pt x="5" y="0"/>
                    </a:lnTo>
                    <a:lnTo>
                      <a:pt x="5" y="6"/>
                    </a:lnTo>
                    <a:lnTo>
                      <a:pt x="5" y="6"/>
                    </a:lnTo>
                    <a:lnTo>
                      <a:pt x="5" y="6"/>
                    </a:lnTo>
                    <a:lnTo>
                      <a:pt x="5" y="6"/>
                    </a:lnTo>
                    <a:lnTo>
                      <a:pt x="5" y="6"/>
                    </a:lnTo>
                    <a:lnTo>
                      <a:pt x="5" y="11"/>
                    </a:lnTo>
                    <a:lnTo>
                      <a:pt x="5" y="11"/>
                    </a:lnTo>
                    <a:lnTo>
                      <a:pt x="5" y="11"/>
                    </a:lnTo>
                    <a:lnTo>
                      <a:pt x="5" y="11"/>
                    </a:lnTo>
                    <a:lnTo>
                      <a:pt x="5" y="11"/>
                    </a:lnTo>
                    <a:lnTo>
                      <a:pt x="5" y="17"/>
                    </a:lnTo>
                    <a:lnTo>
                      <a:pt x="0" y="17"/>
                    </a:lnTo>
                    <a:lnTo>
                      <a:pt x="0" y="17"/>
                    </a:lnTo>
                    <a:lnTo>
                      <a:pt x="0" y="17"/>
                    </a:lnTo>
                    <a:lnTo>
                      <a:pt x="0" y="17"/>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5201" name="Line 17"/>
              <p:cNvSpPr>
                <a:spLocks noChangeShapeType="1"/>
              </p:cNvSpPr>
              <p:nvPr/>
            </p:nvSpPr>
            <p:spPr bwMode="auto">
              <a:xfrm>
                <a:off x="3931" y="2556"/>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5202" name="Freeform 18"/>
              <p:cNvSpPr>
                <a:spLocks/>
              </p:cNvSpPr>
              <p:nvPr/>
            </p:nvSpPr>
            <p:spPr bwMode="auto">
              <a:xfrm>
                <a:off x="3891" y="2556"/>
                <a:ext cx="40" cy="23"/>
              </a:xfrm>
              <a:custGeom>
                <a:avLst/>
                <a:gdLst>
                  <a:gd name="T0" fmla="*/ 40 w 40"/>
                  <a:gd name="T1" fmla="*/ 0 h 23"/>
                  <a:gd name="T2" fmla="*/ 34 w 40"/>
                  <a:gd name="T3" fmla="*/ 0 h 23"/>
                  <a:gd name="T4" fmla="*/ 34 w 40"/>
                  <a:gd name="T5" fmla="*/ 0 h 23"/>
                  <a:gd name="T6" fmla="*/ 34 w 40"/>
                  <a:gd name="T7" fmla="*/ 6 h 23"/>
                  <a:gd name="T8" fmla="*/ 34 w 40"/>
                  <a:gd name="T9" fmla="*/ 6 h 23"/>
                  <a:gd name="T10" fmla="*/ 34 w 40"/>
                  <a:gd name="T11" fmla="*/ 6 h 23"/>
                  <a:gd name="T12" fmla="*/ 29 w 40"/>
                  <a:gd name="T13" fmla="*/ 6 h 23"/>
                  <a:gd name="T14" fmla="*/ 29 w 40"/>
                  <a:gd name="T15" fmla="*/ 6 h 23"/>
                  <a:gd name="T16" fmla="*/ 29 w 40"/>
                  <a:gd name="T17" fmla="*/ 6 h 23"/>
                  <a:gd name="T18" fmla="*/ 29 w 40"/>
                  <a:gd name="T19" fmla="*/ 12 h 23"/>
                  <a:gd name="T20" fmla="*/ 29 w 40"/>
                  <a:gd name="T21" fmla="*/ 12 h 23"/>
                  <a:gd name="T22" fmla="*/ 23 w 40"/>
                  <a:gd name="T23" fmla="*/ 12 h 23"/>
                  <a:gd name="T24" fmla="*/ 23 w 40"/>
                  <a:gd name="T25" fmla="*/ 12 h 23"/>
                  <a:gd name="T26" fmla="*/ 23 w 40"/>
                  <a:gd name="T27" fmla="*/ 12 h 23"/>
                  <a:gd name="T28" fmla="*/ 23 w 40"/>
                  <a:gd name="T29" fmla="*/ 12 h 23"/>
                  <a:gd name="T30" fmla="*/ 23 w 40"/>
                  <a:gd name="T31" fmla="*/ 12 h 23"/>
                  <a:gd name="T32" fmla="*/ 17 w 40"/>
                  <a:gd name="T33" fmla="*/ 12 h 23"/>
                  <a:gd name="T34" fmla="*/ 17 w 40"/>
                  <a:gd name="T35" fmla="*/ 17 h 23"/>
                  <a:gd name="T36" fmla="*/ 17 w 40"/>
                  <a:gd name="T37" fmla="*/ 17 h 23"/>
                  <a:gd name="T38" fmla="*/ 17 w 40"/>
                  <a:gd name="T39" fmla="*/ 17 h 23"/>
                  <a:gd name="T40" fmla="*/ 17 w 40"/>
                  <a:gd name="T41" fmla="*/ 17 h 23"/>
                  <a:gd name="T42" fmla="*/ 12 w 40"/>
                  <a:gd name="T43" fmla="*/ 17 h 23"/>
                  <a:gd name="T44" fmla="*/ 12 w 40"/>
                  <a:gd name="T45" fmla="*/ 17 h 23"/>
                  <a:gd name="T46" fmla="*/ 12 w 40"/>
                  <a:gd name="T47" fmla="*/ 17 h 23"/>
                  <a:gd name="T48" fmla="*/ 12 w 40"/>
                  <a:gd name="T49" fmla="*/ 17 h 23"/>
                  <a:gd name="T50" fmla="*/ 12 w 40"/>
                  <a:gd name="T51" fmla="*/ 17 h 23"/>
                  <a:gd name="T52" fmla="*/ 6 w 40"/>
                  <a:gd name="T53" fmla="*/ 17 h 23"/>
                  <a:gd name="T54" fmla="*/ 6 w 40"/>
                  <a:gd name="T55" fmla="*/ 17 h 23"/>
                  <a:gd name="T56" fmla="*/ 6 w 40"/>
                  <a:gd name="T57" fmla="*/ 17 h 23"/>
                  <a:gd name="T58" fmla="*/ 6 w 40"/>
                  <a:gd name="T59" fmla="*/ 23 h 23"/>
                  <a:gd name="T60" fmla="*/ 6 w 40"/>
                  <a:gd name="T61" fmla="*/ 23 h 23"/>
                  <a:gd name="T62" fmla="*/ 0 w 40"/>
                  <a:gd name="T63" fmla="*/ 23 h 23"/>
                  <a:gd name="T64" fmla="*/ 0 w 40"/>
                  <a:gd name="T65" fmla="*/ 23 h 23"/>
                  <a:gd name="T66" fmla="*/ 0 w 40"/>
                  <a:gd name="T67" fmla="*/ 23 h 23"/>
                  <a:gd name="T68" fmla="*/ 0 w 40"/>
                  <a:gd name="T69" fmla="*/ 23 h 23"/>
                  <a:gd name="T70" fmla="*/ 0 w 40"/>
                  <a:gd name="T7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23">
                    <a:moveTo>
                      <a:pt x="40" y="0"/>
                    </a:moveTo>
                    <a:lnTo>
                      <a:pt x="34" y="0"/>
                    </a:lnTo>
                    <a:lnTo>
                      <a:pt x="34" y="0"/>
                    </a:lnTo>
                    <a:lnTo>
                      <a:pt x="34" y="6"/>
                    </a:lnTo>
                    <a:lnTo>
                      <a:pt x="34" y="6"/>
                    </a:lnTo>
                    <a:lnTo>
                      <a:pt x="34" y="6"/>
                    </a:lnTo>
                    <a:lnTo>
                      <a:pt x="29" y="6"/>
                    </a:lnTo>
                    <a:lnTo>
                      <a:pt x="29" y="6"/>
                    </a:lnTo>
                    <a:lnTo>
                      <a:pt x="29" y="6"/>
                    </a:lnTo>
                    <a:lnTo>
                      <a:pt x="29" y="12"/>
                    </a:lnTo>
                    <a:lnTo>
                      <a:pt x="29" y="12"/>
                    </a:lnTo>
                    <a:lnTo>
                      <a:pt x="23" y="12"/>
                    </a:lnTo>
                    <a:lnTo>
                      <a:pt x="23" y="12"/>
                    </a:lnTo>
                    <a:lnTo>
                      <a:pt x="23" y="12"/>
                    </a:lnTo>
                    <a:lnTo>
                      <a:pt x="23" y="12"/>
                    </a:lnTo>
                    <a:lnTo>
                      <a:pt x="23" y="12"/>
                    </a:lnTo>
                    <a:lnTo>
                      <a:pt x="17" y="12"/>
                    </a:lnTo>
                    <a:lnTo>
                      <a:pt x="17" y="17"/>
                    </a:lnTo>
                    <a:lnTo>
                      <a:pt x="17" y="17"/>
                    </a:lnTo>
                    <a:lnTo>
                      <a:pt x="17" y="17"/>
                    </a:lnTo>
                    <a:lnTo>
                      <a:pt x="17" y="17"/>
                    </a:lnTo>
                    <a:lnTo>
                      <a:pt x="12" y="17"/>
                    </a:lnTo>
                    <a:lnTo>
                      <a:pt x="12" y="17"/>
                    </a:lnTo>
                    <a:lnTo>
                      <a:pt x="12" y="17"/>
                    </a:lnTo>
                    <a:lnTo>
                      <a:pt x="12" y="17"/>
                    </a:lnTo>
                    <a:lnTo>
                      <a:pt x="12" y="17"/>
                    </a:lnTo>
                    <a:lnTo>
                      <a:pt x="6" y="17"/>
                    </a:lnTo>
                    <a:lnTo>
                      <a:pt x="6" y="17"/>
                    </a:lnTo>
                    <a:lnTo>
                      <a:pt x="6" y="17"/>
                    </a:lnTo>
                    <a:lnTo>
                      <a:pt x="6" y="23"/>
                    </a:lnTo>
                    <a:lnTo>
                      <a:pt x="6" y="23"/>
                    </a:lnTo>
                    <a:lnTo>
                      <a:pt x="0" y="23"/>
                    </a:lnTo>
                    <a:lnTo>
                      <a:pt x="0" y="23"/>
                    </a:lnTo>
                    <a:lnTo>
                      <a:pt x="0" y="23"/>
                    </a:lnTo>
                    <a:lnTo>
                      <a:pt x="0" y="23"/>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5203" name="Line 19"/>
              <p:cNvSpPr>
                <a:spLocks noChangeShapeType="1"/>
              </p:cNvSpPr>
              <p:nvPr/>
            </p:nvSpPr>
            <p:spPr bwMode="auto">
              <a:xfrm>
                <a:off x="3880"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5204" name="Freeform 20"/>
              <p:cNvSpPr>
                <a:spLocks/>
              </p:cNvSpPr>
              <p:nvPr/>
            </p:nvSpPr>
            <p:spPr bwMode="auto">
              <a:xfrm>
                <a:off x="3857" y="2579"/>
                <a:ext cx="23" cy="6"/>
              </a:xfrm>
              <a:custGeom>
                <a:avLst/>
                <a:gdLst>
                  <a:gd name="T0" fmla="*/ 23 w 23"/>
                  <a:gd name="T1" fmla="*/ 0 h 6"/>
                  <a:gd name="T2" fmla="*/ 23 w 23"/>
                  <a:gd name="T3" fmla="*/ 0 h 6"/>
                  <a:gd name="T4" fmla="*/ 23 w 23"/>
                  <a:gd name="T5" fmla="*/ 0 h 6"/>
                  <a:gd name="T6" fmla="*/ 17 w 23"/>
                  <a:gd name="T7" fmla="*/ 6 h 6"/>
                  <a:gd name="T8" fmla="*/ 17 w 23"/>
                  <a:gd name="T9" fmla="*/ 6 h 6"/>
                  <a:gd name="T10" fmla="*/ 17 w 23"/>
                  <a:gd name="T11" fmla="*/ 6 h 6"/>
                  <a:gd name="T12" fmla="*/ 17 w 23"/>
                  <a:gd name="T13" fmla="*/ 6 h 6"/>
                  <a:gd name="T14" fmla="*/ 17 w 23"/>
                  <a:gd name="T15" fmla="*/ 6 h 6"/>
                  <a:gd name="T16" fmla="*/ 12 w 23"/>
                  <a:gd name="T17" fmla="*/ 6 h 6"/>
                  <a:gd name="T18" fmla="*/ 12 w 23"/>
                  <a:gd name="T19" fmla="*/ 6 h 6"/>
                  <a:gd name="T20" fmla="*/ 12 w 23"/>
                  <a:gd name="T21" fmla="*/ 6 h 6"/>
                  <a:gd name="T22" fmla="*/ 12 w 23"/>
                  <a:gd name="T23" fmla="*/ 6 h 6"/>
                  <a:gd name="T24" fmla="*/ 12 w 23"/>
                  <a:gd name="T25" fmla="*/ 6 h 6"/>
                  <a:gd name="T26" fmla="*/ 6 w 23"/>
                  <a:gd name="T27" fmla="*/ 6 h 6"/>
                  <a:gd name="T28" fmla="*/ 6 w 23"/>
                  <a:gd name="T29" fmla="*/ 6 h 6"/>
                  <a:gd name="T30" fmla="*/ 6 w 23"/>
                  <a:gd name="T31" fmla="*/ 6 h 6"/>
                  <a:gd name="T32" fmla="*/ 6 w 23"/>
                  <a:gd name="T33" fmla="*/ 6 h 6"/>
                  <a:gd name="T34" fmla="*/ 6 w 23"/>
                  <a:gd name="T35" fmla="*/ 6 h 6"/>
                  <a:gd name="T36" fmla="*/ 0 w 23"/>
                  <a:gd name="T37" fmla="*/ 6 h 6"/>
                  <a:gd name="T38" fmla="*/ 0 w 23"/>
                  <a:gd name="T39" fmla="*/ 6 h 6"/>
                  <a:gd name="T40" fmla="*/ 0 w 23"/>
                  <a:gd name="T4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0"/>
                    </a:moveTo>
                    <a:lnTo>
                      <a:pt x="23" y="0"/>
                    </a:lnTo>
                    <a:lnTo>
                      <a:pt x="23" y="0"/>
                    </a:ln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5205" name="Line 21"/>
              <p:cNvSpPr>
                <a:spLocks noChangeShapeType="1"/>
              </p:cNvSpPr>
              <p:nvPr/>
            </p:nvSpPr>
            <p:spPr bwMode="auto">
              <a:xfrm flipH="1">
                <a:off x="3846" y="2585"/>
                <a:ext cx="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5206" name="Freeform 22"/>
              <p:cNvSpPr>
                <a:spLocks/>
              </p:cNvSpPr>
              <p:nvPr/>
            </p:nvSpPr>
            <p:spPr bwMode="auto">
              <a:xfrm>
                <a:off x="3801" y="2585"/>
                <a:ext cx="45" cy="5"/>
              </a:xfrm>
              <a:custGeom>
                <a:avLst/>
                <a:gdLst>
                  <a:gd name="T0" fmla="*/ 45 w 45"/>
                  <a:gd name="T1" fmla="*/ 0 h 5"/>
                  <a:gd name="T2" fmla="*/ 45 w 45"/>
                  <a:gd name="T3" fmla="*/ 0 h 5"/>
                  <a:gd name="T4" fmla="*/ 45 w 45"/>
                  <a:gd name="T5" fmla="*/ 0 h 5"/>
                  <a:gd name="T6" fmla="*/ 45 w 45"/>
                  <a:gd name="T7" fmla="*/ 0 h 5"/>
                  <a:gd name="T8" fmla="*/ 45 w 45"/>
                  <a:gd name="T9" fmla="*/ 0 h 5"/>
                  <a:gd name="T10" fmla="*/ 39 w 45"/>
                  <a:gd name="T11" fmla="*/ 0 h 5"/>
                  <a:gd name="T12" fmla="*/ 39 w 45"/>
                  <a:gd name="T13" fmla="*/ 0 h 5"/>
                  <a:gd name="T14" fmla="*/ 39 w 45"/>
                  <a:gd name="T15" fmla="*/ 5 h 5"/>
                  <a:gd name="T16" fmla="*/ 39 w 45"/>
                  <a:gd name="T17" fmla="*/ 5 h 5"/>
                  <a:gd name="T18" fmla="*/ 39 w 45"/>
                  <a:gd name="T19" fmla="*/ 5 h 5"/>
                  <a:gd name="T20" fmla="*/ 34 w 45"/>
                  <a:gd name="T21" fmla="*/ 5 h 5"/>
                  <a:gd name="T22" fmla="*/ 34 w 45"/>
                  <a:gd name="T23" fmla="*/ 5 h 5"/>
                  <a:gd name="T24" fmla="*/ 34 w 45"/>
                  <a:gd name="T25" fmla="*/ 5 h 5"/>
                  <a:gd name="T26" fmla="*/ 34 w 45"/>
                  <a:gd name="T27" fmla="*/ 5 h 5"/>
                  <a:gd name="T28" fmla="*/ 34 w 45"/>
                  <a:gd name="T29" fmla="*/ 5 h 5"/>
                  <a:gd name="T30" fmla="*/ 28 w 45"/>
                  <a:gd name="T31" fmla="*/ 5 h 5"/>
                  <a:gd name="T32" fmla="*/ 28 w 45"/>
                  <a:gd name="T33" fmla="*/ 5 h 5"/>
                  <a:gd name="T34" fmla="*/ 28 w 45"/>
                  <a:gd name="T35" fmla="*/ 5 h 5"/>
                  <a:gd name="T36" fmla="*/ 28 w 45"/>
                  <a:gd name="T37" fmla="*/ 5 h 5"/>
                  <a:gd name="T38" fmla="*/ 28 w 45"/>
                  <a:gd name="T39" fmla="*/ 5 h 5"/>
                  <a:gd name="T40" fmla="*/ 22 w 45"/>
                  <a:gd name="T41" fmla="*/ 5 h 5"/>
                  <a:gd name="T42" fmla="*/ 22 w 45"/>
                  <a:gd name="T43" fmla="*/ 5 h 5"/>
                  <a:gd name="T44" fmla="*/ 22 w 45"/>
                  <a:gd name="T45" fmla="*/ 5 h 5"/>
                  <a:gd name="T46" fmla="*/ 22 w 45"/>
                  <a:gd name="T47" fmla="*/ 5 h 5"/>
                  <a:gd name="T48" fmla="*/ 22 w 45"/>
                  <a:gd name="T49" fmla="*/ 5 h 5"/>
                  <a:gd name="T50" fmla="*/ 17 w 45"/>
                  <a:gd name="T51" fmla="*/ 5 h 5"/>
                  <a:gd name="T52" fmla="*/ 17 w 45"/>
                  <a:gd name="T53" fmla="*/ 5 h 5"/>
                  <a:gd name="T54" fmla="*/ 17 w 45"/>
                  <a:gd name="T55" fmla="*/ 5 h 5"/>
                  <a:gd name="T56" fmla="*/ 17 w 45"/>
                  <a:gd name="T57" fmla="*/ 5 h 5"/>
                  <a:gd name="T58" fmla="*/ 17 w 45"/>
                  <a:gd name="T59" fmla="*/ 5 h 5"/>
                  <a:gd name="T60" fmla="*/ 11 w 45"/>
                  <a:gd name="T61" fmla="*/ 5 h 5"/>
                  <a:gd name="T62" fmla="*/ 11 w 45"/>
                  <a:gd name="T63" fmla="*/ 5 h 5"/>
                  <a:gd name="T64" fmla="*/ 11 w 45"/>
                  <a:gd name="T65" fmla="*/ 5 h 5"/>
                  <a:gd name="T66" fmla="*/ 11 w 45"/>
                  <a:gd name="T67" fmla="*/ 5 h 5"/>
                  <a:gd name="T68" fmla="*/ 11 w 45"/>
                  <a:gd name="T69" fmla="*/ 5 h 5"/>
                  <a:gd name="T70" fmla="*/ 5 w 45"/>
                  <a:gd name="T71" fmla="*/ 5 h 5"/>
                  <a:gd name="T72" fmla="*/ 5 w 45"/>
                  <a:gd name="T73" fmla="*/ 0 h 5"/>
                  <a:gd name="T74" fmla="*/ 5 w 45"/>
                  <a:gd name="T75" fmla="*/ 0 h 5"/>
                  <a:gd name="T76" fmla="*/ 5 w 45"/>
                  <a:gd name="T77" fmla="*/ 0 h 5"/>
                  <a:gd name="T78" fmla="*/ 0 w 45"/>
                  <a:gd name="T79" fmla="*/ 0 h 5"/>
                  <a:gd name="T80" fmla="*/ 0 w 45"/>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 h="5">
                    <a:moveTo>
                      <a:pt x="45" y="0"/>
                    </a:moveTo>
                    <a:lnTo>
                      <a:pt x="45" y="0"/>
                    </a:lnTo>
                    <a:lnTo>
                      <a:pt x="45" y="0"/>
                    </a:lnTo>
                    <a:lnTo>
                      <a:pt x="45" y="0"/>
                    </a:lnTo>
                    <a:lnTo>
                      <a:pt x="45" y="0"/>
                    </a:lnTo>
                    <a:lnTo>
                      <a:pt x="39" y="0"/>
                    </a:lnTo>
                    <a:lnTo>
                      <a:pt x="39" y="0"/>
                    </a:lnTo>
                    <a:lnTo>
                      <a:pt x="39" y="5"/>
                    </a:lnTo>
                    <a:lnTo>
                      <a:pt x="39" y="5"/>
                    </a:lnTo>
                    <a:lnTo>
                      <a:pt x="39" y="5"/>
                    </a:lnTo>
                    <a:lnTo>
                      <a:pt x="34" y="5"/>
                    </a:lnTo>
                    <a:lnTo>
                      <a:pt x="34" y="5"/>
                    </a:lnTo>
                    <a:lnTo>
                      <a:pt x="34" y="5"/>
                    </a:lnTo>
                    <a:lnTo>
                      <a:pt x="34" y="5"/>
                    </a:lnTo>
                    <a:lnTo>
                      <a:pt x="34" y="5"/>
                    </a:lnTo>
                    <a:lnTo>
                      <a:pt x="28" y="5"/>
                    </a:lnTo>
                    <a:lnTo>
                      <a:pt x="28" y="5"/>
                    </a:lnTo>
                    <a:lnTo>
                      <a:pt x="28" y="5"/>
                    </a:lnTo>
                    <a:lnTo>
                      <a:pt x="28" y="5"/>
                    </a:lnTo>
                    <a:lnTo>
                      <a:pt x="28" y="5"/>
                    </a:lnTo>
                    <a:lnTo>
                      <a:pt x="22" y="5"/>
                    </a:lnTo>
                    <a:lnTo>
                      <a:pt x="22" y="5"/>
                    </a:lnTo>
                    <a:lnTo>
                      <a:pt x="22" y="5"/>
                    </a:lnTo>
                    <a:lnTo>
                      <a:pt x="22" y="5"/>
                    </a:lnTo>
                    <a:lnTo>
                      <a:pt x="22" y="5"/>
                    </a:lnTo>
                    <a:lnTo>
                      <a:pt x="17" y="5"/>
                    </a:lnTo>
                    <a:lnTo>
                      <a:pt x="17" y="5"/>
                    </a:lnTo>
                    <a:lnTo>
                      <a:pt x="17" y="5"/>
                    </a:lnTo>
                    <a:lnTo>
                      <a:pt x="17" y="5"/>
                    </a:lnTo>
                    <a:lnTo>
                      <a:pt x="17" y="5"/>
                    </a:lnTo>
                    <a:lnTo>
                      <a:pt x="11" y="5"/>
                    </a:lnTo>
                    <a:lnTo>
                      <a:pt x="11" y="5"/>
                    </a:lnTo>
                    <a:lnTo>
                      <a:pt x="11" y="5"/>
                    </a:lnTo>
                    <a:lnTo>
                      <a:pt x="11" y="5"/>
                    </a:lnTo>
                    <a:lnTo>
                      <a:pt x="11" y="5"/>
                    </a:lnTo>
                    <a:lnTo>
                      <a:pt x="5" y="5"/>
                    </a:lnTo>
                    <a:lnTo>
                      <a:pt x="5" y="0"/>
                    </a:lnTo>
                    <a:lnTo>
                      <a:pt x="5" y="0"/>
                    </a:lnTo>
                    <a:lnTo>
                      <a:pt x="5" y="0"/>
                    </a:lnTo>
                    <a:lnTo>
                      <a:pt x="0"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5207" name="Line 23"/>
              <p:cNvSpPr>
                <a:spLocks noChangeShapeType="1"/>
              </p:cNvSpPr>
              <p:nvPr/>
            </p:nvSpPr>
            <p:spPr bwMode="auto">
              <a:xfrm>
                <a:off x="3795" y="258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5208" name="Freeform 24"/>
              <p:cNvSpPr>
                <a:spLocks/>
              </p:cNvSpPr>
              <p:nvPr/>
            </p:nvSpPr>
            <p:spPr bwMode="auto">
              <a:xfrm>
                <a:off x="3772" y="2579"/>
                <a:ext cx="23" cy="6"/>
              </a:xfrm>
              <a:custGeom>
                <a:avLst/>
                <a:gdLst>
                  <a:gd name="T0" fmla="*/ 23 w 23"/>
                  <a:gd name="T1" fmla="*/ 6 h 6"/>
                  <a:gd name="T2" fmla="*/ 17 w 23"/>
                  <a:gd name="T3" fmla="*/ 6 h 6"/>
                  <a:gd name="T4" fmla="*/ 17 w 23"/>
                  <a:gd name="T5" fmla="*/ 6 h 6"/>
                  <a:gd name="T6" fmla="*/ 17 w 23"/>
                  <a:gd name="T7" fmla="*/ 6 h 6"/>
                  <a:gd name="T8" fmla="*/ 17 w 23"/>
                  <a:gd name="T9" fmla="*/ 6 h 6"/>
                  <a:gd name="T10" fmla="*/ 17 w 23"/>
                  <a:gd name="T11" fmla="*/ 6 h 6"/>
                  <a:gd name="T12" fmla="*/ 12 w 23"/>
                  <a:gd name="T13" fmla="*/ 6 h 6"/>
                  <a:gd name="T14" fmla="*/ 12 w 23"/>
                  <a:gd name="T15" fmla="*/ 6 h 6"/>
                  <a:gd name="T16" fmla="*/ 12 w 23"/>
                  <a:gd name="T17" fmla="*/ 6 h 6"/>
                  <a:gd name="T18" fmla="*/ 12 w 23"/>
                  <a:gd name="T19" fmla="*/ 6 h 6"/>
                  <a:gd name="T20" fmla="*/ 12 w 23"/>
                  <a:gd name="T21" fmla="*/ 6 h 6"/>
                  <a:gd name="T22" fmla="*/ 6 w 23"/>
                  <a:gd name="T23" fmla="*/ 6 h 6"/>
                  <a:gd name="T24" fmla="*/ 6 w 23"/>
                  <a:gd name="T25" fmla="*/ 6 h 6"/>
                  <a:gd name="T26" fmla="*/ 6 w 23"/>
                  <a:gd name="T27" fmla="*/ 6 h 6"/>
                  <a:gd name="T28" fmla="*/ 6 w 23"/>
                  <a:gd name="T29" fmla="*/ 6 h 6"/>
                  <a:gd name="T30" fmla="*/ 6 w 23"/>
                  <a:gd name="T31" fmla="*/ 6 h 6"/>
                  <a:gd name="T32" fmla="*/ 0 w 23"/>
                  <a:gd name="T33" fmla="*/ 6 h 6"/>
                  <a:gd name="T34" fmla="*/ 0 w 23"/>
                  <a:gd name="T35" fmla="*/ 6 h 6"/>
                  <a:gd name="T36" fmla="*/ 0 w 23"/>
                  <a:gd name="T37" fmla="*/ 6 h 6"/>
                  <a:gd name="T38" fmla="*/ 0 w 23"/>
                  <a:gd name="T39" fmla="*/ 6 h 6"/>
                  <a:gd name="T40" fmla="*/ 0 w 23"/>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6"/>
                    </a:move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5209" name="Line 25"/>
              <p:cNvSpPr>
                <a:spLocks noChangeShapeType="1"/>
              </p:cNvSpPr>
              <p:nvPr/>
            </p:nvSpPr>
            <p:spPr bwMode="auto">
              <a:xfrm>
                <a:off x="3761"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5210" name="Freeform 26"/>
              <p:cNvSpPr>
                <a:spLocks/>
              </p:cNvSpPr>
              <p:nvPr/>
            </p:nvSpPr>
            <p:spPr bwMode="auto">
              <a:xfrm>
                <a:off x="3721" y="2556"/>
                <a:ext cx="40" cy="23"/>
              </a:xfrm>
              <a:custGeom>
                <a:avLst/>
                <a:gdLst>
                  <a:gd name="T0" fmla="*/ 40 w 40"/>
                  <a:gd name="T1" fmla="*/ 23 h 23"/>
                  <a:gd name="T2" fmla="*/ 40 w 40"/>
                  <a:gd name="T3" fmla="*/ 23 h 23"/>
                  <a:gd name="T4" fmla="*/ 40 w 40"/>
                  <a:gd name="T5" fmla="*/ 23 h 23"/>
                  <a:gd name="T6" fmla="*/ 40 w 40"/>
                  <a:gd name="T7" fmla="*/ 23 h 23"/>
                  <a:gd name="T8" fmla="*/ 34 w 40"/>
                  <a:gd name="T9" fmla="*/ 23 h 23"/>
                  <a:gd name="T10" fmla="*/ 34 w 40"/>
                  <a:gd name="T11" fmla="*/ 23 h 23"/>
                  <a:gd name="T12" fmla="*/ 34 w 40"/>
                  <a:gd name="T13" fmla="*/ 23 h 23"/>
                  <a:gd name="T14" fmla="*/ 34 w 40"/>
                  <a:gd name="T15" fmla="*/ 23 h 23"/>
                  <a:gd name="T16" fmla="*/ 34 w 40"/>
                  <a:gd name="T17" fmla="*/ 23 h 23"/>
                  <a:gd name="T18" fmla="*/ 29 w 40"/>
                  <a:gd name="T19" fmla="*/ 17 h 23"/>
                  <a:gd name="T20" fmla="*/ 29 w 40"/>
                  <a:gd name="T21" fmla="*/ 17 h 23"/>
                  <a:gd name="T22" fmla="*/ 29 w 40"/>
                  <a:gd name="T23" fmla="*/ 17 h 23"/>
                  <a:gd name="T24" fmla="*/ 29 w 40"/>
                  <a:gd name="T25" fmla="*/ 17 h 23"/>
                  <a:gd name="T26" fmla="*/ 29 w 40"/>
                  <a:gd name="T27" fmla="*/ 17 h 23"/>
                  <a:gd name="T28" fmla="*/ 23 w 40"/>
                  <a:gd name="T29" fmla="*/ 17 h 23"/>
                  <a:gd name="T30" fmla="*/ 23 w 40"/>
                  <a:gd name="T31" fmla="*/ 17 h 23"/>
                  <a:gd name="T32" fmla="*/ 23 w 40"/>
                  <a:gd name="T33" fmla="*/ 17 h 23"/>
                  <a:gd name="T34" fmla="*/ 23 w 40"/>
                  <a:gd name="T35" fmla="*/ 17 h 23"/>
                  <a:gd name="T36" fmla="*/ 23 w 40"/>
                  <a:gd name="T37" fmla="*/ 17 h 23"/>
                  <a:gd name="T38" fmla="*/ 17 w 40"/>
                  <a:gd name="T39" fmla="*/ 17 h 23"/>
                  <a:gd name="T40" fmla="*/ 17 w 40"/>
                  <a:gd name="T41" fmla="*/ 17 h 23"/>
                  <a:gd name="T42" fmla="*/ 17 w 40"/>
                  <a:gd name="T43" fmla="*/ 12 h 23"/>
                  <a:gd name="T44" fmla="*/ 17 w 40"/>
                  <a:gd name="T45" fmla="*/ 12 h 23"/>
                  <a:gd name="T46" fmla="*/ 17 w 40"/>
                  <a:gd name="T47" fmla="*/ 12 h 23"/>
                  <a:gd name="T48" fmla="*/ 12 w 40"/>
                  <a:gd name="T49" fmla="*/ 12 h 23"/>
                  <a:gd name="T50" fmla="*/ 12 w 40"/>
                  <a:gd name="T51" fmla="*/ 12 h 23"/>
                  <a:gd name="T52" fmla="*/ 12 w 40"/>
                  <a:gd name="T53" fmla="*/ 12 h 23"/>
                  <a:gd name="T54" fmla="*/ 12 w 40"/>
                  <a:gd name="T55" fmla="*/ 12 h 23"/>
                  <a:gd name="T56" fmla="*/ 6 w 40"/>
                  <a:gd name="T57" fmla="*/ 12 h 23"/>
                  <a:gd name="T58" fmla="*/ 6 w 40"/>
                  <a:gd name="T59" fmla="*/ 6 h 23"/>
                  <a:gd name="T60" fmla="*/ 6 w 40"/>
                  <a:gd name="T61" fmla="*/ 6 h 23"/>
                  <a:gd name="T62" fmla="*/ 6 w 40"/>
                  <a:gd name="T63" fmla="*/ 6 h 23"/>
                  <a:gd name="T64" fmla="*/ 6 w 40"/>
                  <a:gd name="T65" fmla="*/ 6 h 23"/>
                  <a:gd name="T66" fmla="*/ 0 w 40"/>
                  <a:gd name="T67" fmla="*/ 6 h 23"/>
                  <a:gd name="T68" fmla="*/ 0 w 40"/>
                  <a:gd name="T6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3">
                    <a:moveTo>
                      <a:pt x="40" y="23"/>
                    </a:moveTo>
                    <a:lnTo>
                      <a:pt x="40" y="23"/>
                    </a:lnTo>
                    <a:lnTo>
                      <a:pt x="40" y="23"/>
                    </a:lnTo>
                    <a:lnTo>
                      <a:pt x="40" y="23"/>
                    </a:lnTo>
                    <a:lnTo>
                      <a:pt x="34" y="23"/>
                    </a:lnTo>
                    <a:lnTo>
                      <a:pt x="34" y="23"/>
                    </a:lnTo>
                    <a:lnTo>
                      <a:pt x="34" y="23"/>
                    </a:lnTo>
                    <a:lnTo>
                      <a:pt x="34" y="23"/>
                    </a:lnTo>
                    <a:lnTo>
                      <a:pt x="34" y="23"/>
                    </a:lnTo>
                    <a:lnTo>
                      <a:pt x="29" y="17"/>
                    </a:lnTo>
                    <a:lnTo>
                      <a:pt x="29" y="17"/>
                    </a:lnTo>
                    <a:lnTo>
                      <a:pt x="29" y="17"/>
                    </a:lnTo>
                    <a:lnTo>
                      <a:pt x="29" y="17"/>
                    </a:lnTo>
                    <a:lnTo>
                      <a:pt x="29" y="17"/>
                    </a:lnTo>
                    <a:lnTo>
                      <a:pt x="23" y="17"/>
                    </a:lnTo>
                    <a:lnTo>
                      <a:pt x="23" y="17"/>
                    </a:lnTo>
                    <a:lnTo>
                      <a:pt x="23" y="17"/>
                    </a:lnTo>
                    <a:lnTo>
                      <a:pt x="23" y="17"/>
                    </a:lnTo>
                    <a:lnTo>
                      <a:pt x="23" y="17"/>
                    </a:lnTo>
                    <a:lnTo>
                      <a:pt x="17" y="17"/>
                    </a:lnTo>
                    <a:lnTo>
                      <a:pt x="17" y="17"/>
                    </a:lnTo>
                    <a:lnTo>
                      <a:pt x="17" y="12"/>
                    </a:lnTo>
                    <a:lnTo>
                      <a:pt x="17" y="12"/>
                    </a:lnTo>
                    <a:lnTo>
                      <a:pt x="17" y="12"/>
                    </a:lnTo>
                    <a:lnTo>
                      <a:pt x="12" y="12"/>
                    </a:lnTo>
                    <a:lnTo>
                      <a:pt x="12" y="12"/>
                    </a:lnTo>
                    <a:lnTo>
                      <a:pt x="12" y="12"/>
                    </a:lnTo>
                    <a:lnTo>
                      <a:pt x="12" y="12"/>
                    </a:lnTo>
                    <a:lnTo>
                      <a:pt x="6" y="12"/>
                    </a:lnTo>
                    <a:lnTo>
                      <a:pt x="6" y="6"/>
                    </a:lnTo>
                    <a:lnTo>
                      <a:pt x="6" y="6"/>
                    </a:lnTo>
                    <a:lnTo>
                      <a:pt x="6" y="6"/>
                    </a:lnTo>
                    <a:lnTo>
                      <a:pt x="6"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5211" name="Line 27"/>
              <p:cNvSpPr>
                <a:spLocks noChangeShapeType="1"/>
              </p:cNvSpPr>
              <p:nvPr/>
            </p:nvSpPr>
            <p:spPr bwMode="auto">
              <a:xfrm>
                <a:off x="3716" y="255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5212" name="Freeform 28"/>
              <p:cNvSpPr>
                <a:spLocks/>
              </p:cNvSpPr>
              <p:nvPr/>
            </p:nvSpPr>
            <p:spPr bwMode="auto">
              <a:xfrm>
                <a:off x="3704" y="2528"/>
                <a:ext cx="12" cy="23"/>
              </a:xfrm>
              <a:custGeom>
                <a:avLst/>
                <a:gdLst>
                  <a:gd name="T0" fmla="*/ 12 w 12"/>
                  <a:gd name="T1" fmla="*/ 23 h 23"/>
                  <a:gd name="T2" fmla="*/ 6 w 12"/>
                  <a:gd name="T3" fmla="*/ 23 h 23"/>
                  <a:gd name="T4" fmla="*/ 6 w 12"/>
                  <a:gd name="T5" fmla="*/ 17 h 23"/>
                  <a:gd name="T6" fmla="*/ 6 w 12"/>
                  <a:gd name="T7" fmla="*/ 17 h 23"/>
                  <a:gd name="T8" fmla="*/ 6 w 12"/>
                  <a:gd name="T9" fmla="*/ 17 h 23"/>
                  <a:gd name="T10" fmla="*/ 6 w 12"/>
                  <a:gd name="T11" fmla="*/ 17 h 23"/>
                  <a:gd name="T12" fmla="*/ 6 w 12"/>
                  <a:gd name="T13" fmla="*/ 17 h 23"/>
                  <a:gd name="T14" fmla="*/ 6 w 12"/>
                  <a:gd name="T15" fmla="*/ 11 h 23"/>
                  <a:gd name="T16" fmla="*/ 0 w 12"/>
                  <a:gd name="T17" fmla="*/ 11 h 23"/>
                  <a:gd name="T18" fmla="*/ 0 w 12"/>
                  <a:gd name="T19" fmla="*/ 11 h 23"/>
                  <a:gd name="T20" fmla="*/ 0 w 12"/>
                  <a:gd name="T21" fmla="*/ 11 h 23"/>
                  <a:gd name="T22" fmla="*/ 0 w 12"/>
                  <a:gd name="T23" fmla="*/ 11 h 23"/>
                  <a:gd name="T24" fmla="*/ 0 w 12"/>
                  <a:gd name="T25" fmla="*/ 6 h 23"/>
                  <a:gd name="T26" fmla="*/ 0 w 12"/>
                  <a:gd name="T27" fmla="*/ 6 h 23"/>
                  <a:gd name="T28" fmla="*/ 0 w 12"/>
                  <a:gd name="T29" fmla="*/ 6 h 23"/>
                  <a:gd name="T30" fmla="*/ 0 w 12"/>
                  <a:gd name="T31" fmla="*/ 6 h 23"/>
                  <a:gd name="T32" fmla="*/ 0 w 12"/>
                  <a:gd name="T33" fmla="*/ 6 h 23"/>
                  <a:gd name="T34" fmla="*/ 0 w 12"/>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3">
                    <a:moveTo>
                      <a:pt x="12" y="23"/>
                    </a:moveTo>
                    <a:lnTo>
                      <a:pt x="6" y="23"/>
                    </a:lnTo>
                    <a:lnTo>
                      <a:pt x="6" y="17"/>
                    </a:lnTo>
                    <a:lnTo>
                      <a:pt x="6" y="17"/>
                    </a:lnTo>
                    <a:lnTo>
                      <a:pt x="6" y="17"/>
                    </a:lnTo>
                    <a:lnTo>
                      <a:pt x="6" y="17"/>
                    </a:lnTo>
                    <a:lnTo>
                      <a:pt x="6" y="17"/>
                    </a:lnTo>
                    <a:lnTo>
                      <a:pt x="6" y="11"/>
                    </a:lnTo>
                    <a:lnTo>
                      <a:pt x="0" y="11"/>
                    </a:lnTo>
                    <a:lnTo>
                      <a:pt x="0" y="11"/>
                    </a:lnTo>
                    <a:lnTo>
                      <a:pt x="0" y="11"/>
                    </a:lnTo>
                    <a:lnTo>
                      <a:pt x="0" y="11"/>
                    </a:lnTo>
                    <a:lnTo>
                      <a:pt x="0"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5213" name="Line 29"/>
              <p:cNvSpPr>
                <a:spLocks noChangeShapeType="1"/>
              </p:cNvSpPr>
              <p:nvPr/>
            </p:nvSpPr>
            <p:spPr bwMode="auto">
              <a:xfrm>
                <a:off x="3704" y="2522"/>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5214" name="Freeform 30"/>
              <p:cNvSpPr>
                <a:spLocks/>
              </p:cNvSpPr>
              <p:nvPr/>
            </p:nvSpPr>
            <p:spPr bwMode="auto">
              <a:xfrm>
                <a:off x="3704" y="2488"/>
                <a:ext cx="34" cy="34"/>
              </a:xfrm>
              <a:custGeom>
                <a:avLst/>
                <a:gdLst>
                  <a:gd name="T0" fmla="*/ 0 w 34"/>
                  <a:gd name="T1" fmla="*/ 34 h 34"/>
                  <a:gd name="T2" fmla="*/ 0 w 34"/>
                  <a:gd name="T3" fmla="*/ 34 h 34"/>
                  <a:gd name="T4" fmla="*/ 0 w 34"/>
                  <a:gd name="T5" fmla="*/ 29 h 34"/>
                  <a:gd name="T6" fmla="*/ 0 w 34"/>
                  <a:gd name="T7" fmla="*/ 29 h 34"/>
                  <a:gd name="T8" fmla="*/ 0 w 34"/>
                  <a:gd name="T9" fmla="*/ 29 h 34"/>
                  <a:gd name="T10" fmla="*/ 0 w 34"/>
                  <a:gd name="T11" fmla="*/ 29 h 34"/>
                  <a:gd name="T12" fmla="*/ 6 w 34"/>
                  <a:gd name="T13" fmla="*/ 29 h 34"/>
                  <a:gd name="T14" fmla="*/ 6 w 34"/>
                  <a:gd name="T15" fmla="*/ 23 h 34"/>
                  <a:gd name="T16" fmla="*/ 6 w 34"/>
                  <a:gd name="T17" fmla="*/ 23 h 34"/>
                  <a:gd name="T18" fmla="*/ 6 w 34"/>
                  <a:gd name="T19" fmla="*/ 23 h 34"/>
                  <a:gd name="T20" fmla="*/ 6 w 34"/>
                  <a:gd name="T21" fmla="*/ 23 h 34"/>
                  <a:gd name="T22" fmla="*/ 6 w 34"/>
                  <a:gd name="T23" fmla="*/ 23 h 34"/>
                  <a:gd name="T24" fmla="*/ 6 w 34"/>
                  <a:gd name="T25" fmla="*/ 17 h 34"/>
                  <a:gd name="T26" fmla="*/ 6 w 34"/>
                  <a:gd name="T27" fmla="*/ 17 h 34"/>
                  <a:gd name="T28" fmla="*/ 12 w 34"/>
                  <a:gd name="T29" fmla="*/ 17 h 34"/>
                  <a:gd name="T30" fmla="*/ 12 w 34"/>
                  <a:gd name="T31" fmla="*/ 17 h 34"/>
                  <a:gd name="T32" fmla="*/ 12 w 34"/>
                  <a:gd name="T33" fmla="*/ 17 h 34"/>
                  <a:gd name="T34" fmla="*/ 12 w 34"/>
                  <a:gd name="T35" fmla="*/ 12 h 34"/>
                  <a:gd name="T36" fmla="*/ 12 w 34"/>
                  <a:gd name="T37" fmla="*/ 12 h 34"/>
                  <a:gd name="T38" fmla="*/ 17 w 34"/>
                  <a:gd name="T39" fmla="*/ 12 h 34"/>
                  <a:gd name="T40" fmla="*/ 17 w 34"/>
                  <a:gd name="T41" fmla="*/ 12 h 34"/>
                  <a:gd name="T42" fmla="*/ 17 w 34"/>
                  <a:gd name="T43" fmla="*/ 12 h 34"/>
                  <a:gd name="T44" fmla="*/ 17 w 34"/>
                  <a:gd name="T45" fmla="*/ 6 h 34"/>
                  <a:gd name="T46" fmla="*/ 17 w 34"/>
                  <a:gd name="T47" fmla="*/ 6 h 34"/>
                  <a:gd name="T48" fmla="*/ 23 w 34"/>
                  <a:gd name="T49" fmla="*/ 6 h 34"/>
                  <a:gd name="T50" fmla="*/ 23 w 34"/>
                  <a:gd name="T51" fmla="*/ 6 h 34"/>
                  <a:gd name="T52" fmla="*/ 23 w 34"/>
                  <a:gd name="T53" fmla="*/ 6 h 34"/>
                  <a:gd name="T54" fmla="*/ 23 w 34"/>
                  <a:gd name="T55" fmla="*/ 6 h 34"/>
                  <a:gd name="T56" fmla="*/ 23 w 34"/>
                  <a:gd name="T57" fmla="*/ 6 h 34"/>
                  <a:gd name="T58" fmla="*/ 29 w 34"/>
                  <a:gd name="T59" fmla="*/ 0 h 34"/>
                  <a:gd name="T60" fmla="*/ 29 w 34"/>
                  <a:gd name="T61" fmla="*/ 0 h 34"/>
                  <a:gd name="T62" fmla="*/ 29 w 34"/>
                  <a:gd name="T63" fmla="*/ 0 h 34"/>
                  <a:gd name="T64" fmla="*/ 29 w 34"/>
                  <a:gd name="T65" fmla="*/ 0 h 34"/>
                  <a:gd name="T66" fmla="*/ 34 w 34"/>
                  <a:gd name="T6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34">
                    <a:moveTo>
                      <a:pt x="0" y="34"/>
                    </a:moveTo>
                    <a:lnTo>
                      <a:pt x="0" y="34"/>
                    </a:lnTo>
                    <a:lnTo>
                      <a:pt x="0" y="29"/>
                    </a:lnTo>
                    <a:lnTo>
                      <a:pt x="0" y="29"/>
                    </a:lnTo>
                    <a:lnTo>
                      <a:pt x="0" y="29"/>
                    </a:lnTo>
                    <a:lnTo>
                      <a:pt x="0" y="29"/>
                    </a:lnTo>
                    <a:lnTo>
                      <a:pt x="6" y="29"/>
                    </a:lnTo>
                    <a:lnTo>
                      <a:pt x="6" y="23"/>
                    </a:lnTo>
                    <a:lnTo>
                      <a:pt x="6" y="23"/>
                    </a:lnTo>
                    <a:lnTo>
                      <a:pt x="6" y="23"/>
                    </a:lnTo>
                    <a:lnTo>
                      <a:pt x="6" y="23"/>
                    </a:lnTo>
                    <a:lnTo>
                      <a:pt x="6" y="23"/>
                    </a:lnTo>
                    <a:lnTo>
                      <a:pt x="6" y="17"/>
                    </a:lnTo>
                    <a:lnTo>
                      <a:pt x="6" y="17"/>
                    </a:lnTo>
                    <a:lnTo>
                      <a:pt x="12" y="17"/>
                    </a:lnTo>
                    <a:lnTo>
                      <a:pt x="12" y="17"/>
                    </a:lnTo>
                    <a:lnTo>
                      <a:pt x="12" y="17"/>
                    </a:lnTo>
                    <a:lnTo>
                      <a:pt x="12" y="12"/>
                    </a:lnTo>
                    <a:lnTo>
                      <a:pt x="12" y="12"/>
                    </a:lnTo>
                    <a:lnTo>
                      <a:pt x="17" y="12"/>
                    </a:lnTo>
                    <a:lnTo>
                      <a:pt x="17" y="12"/>
                    </a:lnTo>
                    <a:lnTo>
                      <a:pt x="17" y="12"/>
                    </a:lnTo>
                    <a:lnTo>
                      <a:pt x="17" y="6"/>
                    </a:lnTo>
                    <a:lnTo>
                      <a:pt x="17" y="6"/>
                    </a:lnTo>
                    <a:lnTo>
                      <a:pt x="23" y="6"/>
                    </a:lnTo>
                    <a:lnTo>
                      <a:pt x="23" y="6"/>
                    </a:lnTo>
                    <a:lnTo>
                      <a:pt x="23" y="6"/>
                    </a:lnTo>
                    <a:lnTo>
                      <a:pt x="23" y="6"/>
                    </a:lnTo>
                    <a:lnTo>
                      <a:pt x="23" y="6"/>
                    </a:lnTo>
                    <a:lnTo>
                      <a:pt x="29" y="0"/>
                    </a:lnTo>
                    <a:lnTo>
                      <a:pt x="29" y="0"/>
                    </a:lnTo>
                    <a:lnTo>
                      <a:pt x="29" y="0"/>
                    </a:lnTo>
                    <a:lnTo>
                      <a:pt x="29" y="0"/>
                    </a:lnTo>
                    <a:lnTo>
                      <a:pt x="34"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5215" name="Line 31"/>
              <p:cNvSpPr>
                <a:spLocks noChangeShapeType="1"/>
              </p:cNvSpPr>
              <p:nvPr/>
            </p:nvSpPr>
            <p:spPr bwMode="auto">
              <a:xfrm>
                <a:off x="3744" y="2483"/>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5216" name="Freeform 32"/>
              <p:cNvSpPr>
                <a:spLocks/>
              </p:cNvSpPr>
              <p:nvPr/>
            </p:nvSpPr>
            <p:spPr bwMode="auto">
              <a:xfrm>
                <a:off x="3744" y="2477"/>
                <a:ext cx="23" cy="6"/>
              </a:xfrm>
              <a:custGeom>
                <a:avLst/>
                <a:gdLst>
                  <a:gd name="T0" fmla="*/ 0 w 23"/>
                  <a:gd name="T1" fmla="*/ 6 h 6"/>
                  <a:gd name="T2" fmla="*/ 0 w 23"/>
                  <a:gd name="T3" fmla="*/ 6 h 6"/>
                  <a:gd name="T4" fmla="*/ 6 w 23"/>
                  <a:gd name="T5" fmla="*/ 6 h 6"/>
                  <a:gd name="T6" fmla="*/ 6 w 23"/>
                  <a:gd name="T7" fmla="*/ 6 h 6"/>
                  <a:gd name="T8" fmla="*/ 6 w 23"/>
                  <a:gd name="T9" fmla="*/ 6 h 6"/>
                  <a:gd name="T10" fmla="*/ 6 w 23"/>
                  <a:gd name="T11" fmla="*/ 6 h 6"/>
                  <a:gd name="T12" fmla="*/ 6 w 23"/>
                  <a:gd name="T13" fmla="*/ 6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0 h 6"/>
                  <a:gd name="T30" fmla="*/ 17 w 23"/>
                  <a:gd name="T31" fmla="*/ 0 h 6"/>
                  <a:gd name="T32" fmla="*/ 17 w 23"/>
                  <a:gd name="T33" fmla="*/ 0 h 6"/>
                  <a:gd name="T34" fmla="*/ 23 w 23"/>
                  <a:gd name="T35" fmla="*/ 0 h 6"/>
                  <a:gd name="T36" fmla="*/ 23 w 2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6">
                    <a:moveTo>
                      <a:pt x="0" y="6"/>
                    </a:moveTo>
                    <a:lnTo>
                      <a:pt x="0" y="6"/>
                    </a:lnTo>
                    <a:lnTo>
                      <a:pt x="6" y="6"/>
                    </a:lnTo>
                    <a:lnTo>
                      <a:pt x="6" y="6"/>
                    </a:lnTo>
                    <a:lnTo>
                      <a:pt x="6" y="6"/>
                    </a:lnTo>
                    <a:lnTo>
                      <a:pt x="6" y="6"/>
                    </a:lnTo>
                    <a:lnTo>
                      <a:pt x="6" y="6"/>
                    </a:lnTo>
                    <a:lnTo>
                      <a:pt x="11" y="0"/>
                    </a:lnTo>
                    <a:lnTo>
                      <a:pt x="11" y="0"/>
                    </a:lnTo>
                    <a:lnTo>
                      <a:pt x="11" y="0"/>
                    </a:lnTo>
                    <a:lnTo>
                      <a:pt x="11" y="0"/>
                    </a:lnTo>
                    <a:lnTo>
                      <a:pt x="11" y="0"/>
                    </a:lnTo>
                    <a:lnTo>
                      <a:pt x="17" y="0"/>
                    </a:lnTo>
                    <a:lnTo>
                      <a:pt x="17" y="0"/>
                    </a:lnTo>
                    <a:lnTo>
                      <a:pt x="17" y="0"/>
                    </a:lnTo>
                    <a:lnTo>
                      <a:pt x="17" y="0"/>
                    </a:lnTo>
                    <a:lnTo>
                      <a:pt x="17" y="0"/>
                    </a:lnTo>
                    <a:lnTo>
                      <a:pt x="23" y="0"/>
                    </a:lnTo>
                    <a:lnTo>
                      <a:pt x="23"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5217" name="Line 33"/>
              <p:cNvSpPr>
                <a:spLocks noChangeShapeType="1"/>
              </p:cNvSpPr>
              <p:nvPr/>
            </p:nvSpPr>
            <p:spPr bwMode="auto">
              <a:xfrm>
                <a:off x="3772" y="247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5218" name="Freeform 34"/>
              <p:cNvSpPr>
                <a:spLocks/>
              </p:cNvSpPr>
              <p:nvPr/>
            </p:nvSpPr>
            <p:spPr bwMode="auto">
              <a:xfrm>
                <a:off x="3772" y="2466"/>
                <a:ext cx="51" cy="5"/>
              </a:xfrm>
              <a:custGeom>
                <a:avLst/>
                <a:gdLst>
                  <a:gd name="T0" fmla="*/ 0 w 51"/>
                  <a:gd name="T1" fmla="*/ 5 h 5"/>
                  <a:gd name="T2" fmla="*/ 6 w 51"/>
                  <a:gd name="T3" fmla="*/ 5 h 5"/>
                  <a:gd name="T4" fmla="*/ 6 w 51"/>
                  <a:gd name="T5" fmla="*/ 5 h 5"/>
                  <a:gd name="T6" fmla="*/ 6 w 51"/>
                  <a:gd name="T7" fmla="*/ 5 h 5"/>
                  <a:gd name="T8" fmla="*/ 6 w 51"/>
                  <a:gd name="T9" fmla="*/ 5 h 5"/>
                  <a:gd name="T10" fmla="*/ 6 w 51"/>
                  <a:gd name="T11" fmla="*/ 5 h 5"/>
                  <a:gd name="T12" fmla="*/ 12 w 51"/>
                  <a:gd name="T13" fmla="*/ 5 h 5"/>
                  <a:gd name="T14" fmla="*/ 12 w 51"/>
                  <a:gd name="T15" fmla="*/ 5 h 5"/>
                  <a:gd name="T16" fmla="*/ 12 w 51"/>
                  <a:gd name="T17" fmla="*/ 5 h 5"/>
                  <a:gd name="T18" fmla="*/ 12 w 51"/>
                  <a:gd name="T19" fmla="*/ 5 h 5"/>
                  <a:gd name="T20" fmla="*/ 12 w 51"/>
                  <a:gd name="T21" fmla="*/ 5 h 5"/>
                  <a:gd name="T22" fmla="*/ 17 w 51"/>
                  <a:gd name="T23" fmla="*/ 5 h 5"/>
                  <a:gd name="T24" fmla="*/ 17 w 51"/>
                  <a:gd name="T25" fmla="*/ 5 h 5"/>
                  <a:gd name="T26" fmla="*/ 17 w 51"/>
                  <a:gd name="T27" fmla="*/ 5 h 5"/>
                  <a:gd name="T28" fmla="*/ 17 w 51"/>
                  <a:gd name="T29" fmla="*/ 5 h 5"/>
                  <a:gd name="T30" fmla="*/ 17 w 51"/>
                  <a:gd name="T31" fmla="*/ 5 h 5"/>
                  <a:gd name="T32" fmla="*/ 23 w 51"/>
                  <a:gd name="T33" fmla="*/ 5 h 5"/>
                  <a:gd name="T34" fmla="*/ 23 w 51"/>
                  <a:gd name="T35" fmla="*/ 5 h 5"/>
                  <a:gd name="T36" fmla="*/ 23 w 51"/>
                  <a:gd name="T37" fmla="*/ 5 h 5"/>
                  <a:gd name="T38" fmla="*/ 23 w 51"/>
                  <a:gd name="T39" fmla="*/ 5 h 5"/>
                  <a:gd name="T40" fmla="*/ 23 w 51"/>
                  <a:gd name="T41" fmla="*/ 5 h 5"/>
                  <a:gd name="T42" fmla="*/ 29 w 51"/>
                  <a:gd name="T43" fmla="*/ 5 h 5"/>
                  <a:gd name="T44" fmla="*/ 29 w 51"/>
                  <a:gd name="T45" fmla="*/ 5 h 5"/>
                  <a:gd name="T46" fmla="*/ 29 w 51"/>
                  <a:gd name="T47" fmla="*/ 5 h 5"/>
                  <a:gd name="T48" fmla="*/ 29 w 51"/>
                  <a:gd name="T49" fmla="*/ 5 h 5"/>
                  <a:gd name="T50" fmla="*/ 29 w 51"/>
                  <a:gd name="T51" fmla="*/ 5 h 5"/>
                  <a:gd name="T52" fmla="*/ 34 w 51"/>
                  <a:gd name="T53" fmla="*/ 5 h 5"/>
                  <a:gd name="T54" fmla="*/ 34 w 51"/>
                  <a:gd name="T55" fmla="*/ 5 h 5"/>
                  <a:gd name="T56" fmla="*/ 34 w 51"/>
                  <a:gd name="T57" fmla="*/ 5 h 5"/>
                  <a:gd name="T58" fmla="*/ 34 w 51"/>
                  <a:gd name="T59" fmla="*/ 0 h 5"/>
                  <a:gd name="T60" fmla="*/ 40 w 51"/>
                  <a:gd name="T61" fmla="*/ 0 h 5"/>
                  <a:gd name="T62" fmla="*/ 40 w 51"/>
                  <a:gd name="T63" fmla="*/ 0 h 5"/>
                  <a:gd name="T64" fmla="*/ 40 w 51"/>
                  <a:gd name="T65" fmla="*/ 0 h 5"/>
                  <a:gd name="T66" fmla="*/ 40 w 51"/>
                  <a:gd name="T67" fmla="*/ 0 h 5"/>
                  <a:gd name="T68" fmla="*/ 40 w 51"/>
                  <a:gd name="T69" fmla="*/ 0 h 5"/>
                  <a:gd name="T70" fmla="*/ 46 w 51"/>
                  <a:gd name="T71" fmla="*/ 0 h 5"/>
                  <a:gd name="T72" fmla="*/ 46 w 51"/>
                  <a:gd name="T73" fmla="*/ 0 h 5"/>
                  <a:gd name="T74" fmla="*/ 46 w 51"/>
                  <a:gd name="T75" fmla="*/ 0 h 5"/>
                  <a:gd name="T76" fmla="*/ 46 w 51"/>
                  <a:gd name="T77" fmla="*/ 0 h 5"/>
                  <a:gd name="T78" fmla="*/ 46 w 51"/>
                  <a:gd name="T79" fmla="*/ 0 h 5"/>
                  <a:gd name="T80" fmla="*/ 51 w 51"/>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5">
                    <a:moveTo>
                      <a:pt x="0" y="5"/>
                    </a:moveTo>
                    <a:lnTo>
                      <a:pt x="6" y="5"/>
                    </a:lnTo>
                    <a:lnTo>
                      <a:pt x="6" y="5"/>
                    </a:lnTo>
                    <a:lnTo>
                      <a:pt x="6" y="5"/>
                    </a:lnTo>
                    <a:lnTo>
                      <a:pt x="6" y="5"/>
                    </a:lnTo>
                    <a:lnTo>
                      <a:pt x="6" y="5"/>
                    </a:lnTo>
                    <a:lnTo>
                      <a:pt x="12" y="5"/>
                    </a:lnTo>
                    <a:lnTo>
                      <a:pt x="12" y="5"/>
                    </a:lnTo>
                    <a:lnTo>
                      <a:pt x="12" y="5"/>
                    </a:lnTo>
                    <a:lnTo>
                      <a:pt x="12" y="5"/>
                    </a:lnTo>
                    <a:lnTo>
                      <a:pt x="12" y="5"/>
                    </a:lnTo>
                    <a:lnTo>
                      <a:pt x="17" y="5"/>
                    </a:lnTo>
                    <a:lnTo>
                      <a:pt x="17" y="5"/>
                    </a:lnTo>
                    <a:lnTo>
                      <a:pt x="17" y="5"/>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0"/>
                    </a:lnTo>
                    <a:lnTo>
                      <a:pt x="40" y="0"/>
                    </a:lnTo>
                    <a:lnTo>
                      <a:pt x="40" y="0"/>
                    </a:lnTo>
                    <a:lnTo>
                      <a:pt x="40" y="0"/>
                    </a:lnTo>
                    <a:lnTo>
                      <a:pt x="40" y="0"/>
                    </a:lnTo>
                    <a:lnTo>
                      <a:pt x="40" y="0"/>
                    </a:lnTo>
                    <a:lnTo>
                      <a:pt x="46" y="0"/>
                    </a:lnTo>
                    <a:lnTo>
                      <a:pt x="46" y="0"/>
                    </a:lnTo>
                    <a:lnTo>
                      <a:pt x="46" y="0"/>
                    </a:lnTo>
                    <a:lnTo>
                      <a:pt x="46" y="0"/>
                    </a:lnTo>
                    <a:lnTo>
                      <a:pt x="46" y="0"/>
                    </a:lnTo>
                    <a:lnTo>
                      <a:pt x="51"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25219" name="Rectangle 35"/>
            <p:cNvSpPr>
              <a:spLocks noChangeArrowheads="1"/>
            </p:cNvSpPr>
            <p:nvPr/>
          </p:nvSpPr>
          <p:spPr bwMode="auto">
            <a:xfrm>
              <a:off x="345" y="2777"/>
              <a:ext cx="72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PARISH BNDRY</a:t>
              </a:r>
              <a:endParaRPr lang="en-US" sz="1200" b="1"/>
            </a:p>
          </p:txBody>
        </p:sp>
        <p:grpSp>
          <p:nvGrpSpPr>
            <p:cNvPr id="2525220" name="Group 36"/>
            <p:cNvGrpSpPr>
              <a:grpSpLocks/>
            </p:cNvGrpSpPr>
            <p:nvPr/>
          </p:nvGrpSpPr>
          <p:grpSpPr bwMode="auto">
            <a:xfrm>
              <a:off x="153" y="2189"/>
              <a:ext cx="512" cy="115"/>
              <a:chOff x="816" y="2765"/>
              <a:chExt cx="512" cy="115"/>
            </a:xfrm>
          </p:grpSpPr>
          <p:sp>
            <p:nvSpPr>
              <p:cNvPr id="2525221" name="Rectangle 37"/>
              <p:cNvSpPr>
                <a:spLocks noChangeArrowheads="1"/>
              </p:cNvSpPr>
              <p:nvPr/>
            </p:nvSpPr>
            <p:spPr bwMode="auto">
              <a:xfrm>
                <a:off x="1018" y="2765"/>
                <a:ext cx="3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CITIES</a:t>
                </a:r>
                <a:endParaRPr lang="en-US" sz="1200" b="1"/>
              </a:p>
            </p:txBody>
          </p:sp>
          <p:grpSp>
            <p:nvGrpSpPr>
              <p:cNvPr id="2525222" name="Group 38"/>
              <p:cNvGrpSpPr>
                <a:grpSpLocks/>
              </p:cNvGrpSpPr>
              <p:nvPr/>
            </p:nvGrpSpPr>
            <p:grpSpPr bwMode="auto">
              <a:xfrm>
                <a:off x="816" y="2797"/>
                <a:ext cx="58" cy="58"/>
                <a:chOff x="2832" y="1248"/>
                <a:chExt cx="58" cy="58"/>
              </a:xfrm>
            </p:grpSpPr>
            <p:sp>
              <p:nvSpPr>
                <p:cNvPr id="2525223" name="Oval 39"/>
                <p:cNvSpPr>
                  <a:spLocks noChangeAspect="1" noChangeArrowheads="1"/>
                </p:cNvSpPr>
                <p:nvPr/>
              </p:nvSpPr>
              <p:spPr bwMode="auto">
                <a:xfrm>
                  <a:off x="2832" y="1248"/>
                  <a:ext cx="58" cy="58"/>
                </a:xfrm>
                <a:prstGeom prst="ellipse">
                  <a:avLst/>
                </a:prstGeom>
                <a:solidFill>
                  <a:srgbClr val="00FF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5224" name="Oval 40"/>
                <p:cNvSpPr>
                  <a:spLocks noChangeAspect="1" noChangeArrowheads="1"/>
                </p:cNvSpPr>
                <p:nvPr/>
              </p:nvSpPr>
              <p:spPr bwMode="auto">
                <a:xfrm>
                  <a:off x="2854" y="1270"/>
                  <a:ext cx="12" cy="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525225" name="Text Box 41"/>
            <p:cNvSpPr txBox="1">
              <a:spLocks noChangeArrowheads="1"/>
            </p:cNvSpPr>
            <p:nvPr/>
          </p:nvSpPr>
          <p:spPr bwMode="auto">
            <a:xfrm>
              <a:off x="201" y="1920"/>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t>LEGEND</a:t>
              </a:r>
            </a:p>
          </p:txBody>
        </p:sp>
        <p:sp>
          <p:nvSpPr>
            <p:cNvPr id="2525226" name="Rectangle 42"/>
            <p:cNvSpPr>
              <a:spLocks noChangeArrowheads="1"/>
            </p:cNvSpPr>
            <p:nvPr/>
          </p:nvSpPr>
          <p:spPr bwMode="auto">
            <a:xfrm>
              <a:off x="30" y="1872"/>
              <a:ext cx="1163" cy="115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25227" name="Group 43"/>
            <p:cNvGrpSpPr>
              <a:grpSpLocks/>
            </p:cNvGrpSpPr>
            <p:nvPr/>
          </p:nvGrpSpPr>
          <p:grpSpPr bwMode="auto">
            <a:xfrm>
              <a:off x="57" y="2424"/>
              <a:ext cx="238" cy="0"/>
              <a:chOff x="2211" y="2341"/>
              <a:chExt cx="238" cy="0"/>
            </a:xfrm>
          </p:grpSpPr>
          <p:sp>
            <p:nvSpPr>
              <p:cNvPr id="2525228" name="Line 44"/>
              <p:cNvSpPr>
                <a:spLocks noChangeShapeType="1"/>
              </p:cNvSpPr>
              <p:nvPr/>
            </p:nvSpPr>
            <p:spPr bwMode="auto">
              <a:xfrm>
                <a:off x="2211" y="2341"/>
                <a:ext cx="2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5229" name="Line 45"/>
              <p:cNvSpPr>
                <a:spLocks noChangeShapeType="1"/>
              </p:cNvSpPr>
              <p:nvPr/>
            </p:nvSpPr>
            <p:spPr bwMode="auto">
              <a:xfrm>
                <a:off x="2211"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5230" name="Line 46"/>
              <p:cNvSpPr>
                <a:spLocks noChangeShapeType="1"/>
              </p:cNvSpPr>
              <p:nvPr/>
            </p:nvSpPr>
            <p:spPr bwMode="auto">
              <a:xfrm>
                <a:off x="2290"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5231" name="Line 47"/>
              <p:cNvSpPr>
                <a:spLocks noChangeShapeType="1"/>
              </p:cNvSpPr>
              <p:nvPr/>
            </p:nvSpPr>
            <p:spPr bwMode="auto">
              <a:xfrm>
                <a:off x="2370" y="2341"/>
                <a:ext cx="39"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25232" name="Rectangle 48"/>
            <p:cNvSpPr>
              <a:spLocks noChangeArrowheads="1"/>
            </p:cNvSpPr>
            <p:nvPr/>
          </p:nvSpPr>
          <p:spPr bwMode="auto">
            <a:xfrm>
              <a:off x="345" y="2369"/>
              <a:ext cx="8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PRIMARY ROADS</a:t>
              </a:r>
              <a:endParaRPr lang="en-US" sz="1200" b="1"/>
            </a:p>
          </p:txBody>
        </p:sp>
      </p:grpSp>
      <p:sp>
        <p:nvSpPr>
          <p:cNvPr id="2525233" name="Text Box 49"/>
          <p:cNvSpPr txBox="1">
            <a:spLocks noChangeArrowheads="1"/>
          </p:cNvSpPr>
          <p:nvPr/>
        </p:nvSpPr>
        <p:spPr bwMode="auto">
          <a:xfrm>
            <a:off x="2819400" y="4984750"/>
            <a:ext cx="2692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t>Hurricane of August 1915</a:t>
            </a:r>
          </a:p>
          <a:p>
            <a:pPr algn="ctr"/>
            <a:r>
              <a:rPr lang="en-US" sz="2400" b="1"/>
              <a:t>Texas Landfall</a:t>
            </a:r>
          </a:p>
        </p:txBody>
      </p:sp>
      <p:pic>
        <p:nvPicPr>
          <p:cNvPr id="2525234" name="Picture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5695950"/>
            <a:ext cx="7810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25235" name="Group 51"/>
          <p:cNvGrpSpPr>
            <a:grpSpLocks/>
          </p:cNvGrpSpPr>
          <p:nvPr/>
        </p:nvGrpSpPr>
        <p:grpSpPr bwMode="auto">
          <a:xfrm>
            <a:off x="569913" y="1412875"/>
            <a:ext cx="8256587" cy="2921000"/>
            <a:chOff x="335" y="896"/>
            <a:chExt cx="5201" cy="1840"/>
          </a:xfrm>
        </p:grpSpPr>
        <p:sp>
          <p:nvSpPr>
            <p:cNvPr id="2525236" name="Text Box 52"/>
            <p:cNvSpPr txBox="1">
              <a:spLocks noChangeArrowheads="1"/>
            </p:cNvSpPr>
            <p:nvPr/>
          </p:nvSpPr>
          <p:spPr bwMode="auto">
            <a:xfrm>
              <a:off x="431" y="1748"/>
              <a:ext cx="1173"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Cameron</a:t>
              </a:r>
            </a:p>
          </p:txBody>
        </p:sp>
        <p:sp>
          <p:nvSpPr>
            <p:cNvPr id="2525237" name="Text Box 53"/>
            <p:cNvSpPr txBox="1">
              <a:spLocks noChangeArrowheads="1"/>
            </p:cNvSpPr>
            <p:nvPr/>
          </p:nvSpPr>
          <p:spPr bwMode="auto">
            <a:xfrm>
              <a:off x="335" y="1463"/>
              <a:ext cx="864"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Calcasieu</a:t>
              </a:r>
            </a:p>
          </p:txBody>
        </p:sp>
        <p:sp>
          <p:nvSpPr>
            <p:cNvPr id="2525238" name="Text Box 54"/>
            <p:cNvSpPr txBox="1">
              <a:spLocks noChangeArrowheads="1"/>
            </p:cNvSpPr>
            <p:nvPr/>
          </p:nvSpPr>
          <p:spPr bwMode="auto">
            <a:xfrm>
              <a:off x="1487" y="1931"/>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Vermilion</a:t>
              </a:r>
            </a:p>
          </p:txBody>
        </p:sp>
        <p:sp>
          <p:nvSpPr>
            <p:cNvPr id="2525239" name="Text Box 55"/>
            <p:cNvSpPr txBox="1">
              <a:spLocks noChangeArrowheads="1"/>
            </p:cNvSpPr>
            <p:nvPr/>
          </p:nvSpPr>
          <p:spPr bwMode="auto">
            <a:xfrm rot="-2029569">
              <a:off x="2132" y="1559"/>
              <a:ext cx="947" cy="212"/>
            </a:xfrm>
            <a:prstGeom prst="rect">
              <a:avLst/>
            </a:prstGeom>
            <a:noFill/>
            <a:ln>
              <a:noFill/>
            </a:ln>
            <a:effectLst>
              <a:outerShdw dist="254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Iberia</a:t>
              </a:r>
            </a:p>
          </p:txBody>
        </p:sp>
        <p:sp>
          <p:nvSpPr>
            <p:cNvPr id="2525240" name="Text Box 56"/>
            <p:cNvSpPr txBox="1">
              <a:spLocks noChangeArrowheads="1"/>
            </p:cNvSpPr>
            <p:nvPr/>
          </p:nvSpPr>
          <p:spPr bwMode="auto">
            <a:xfrm>
              <a:off x="2447" y="2037"/>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Mary</a:t>
              </a:r>
            </a:p>
          </p:txBody>
        </p:sp>
        <p:sp>
          <p:nvSpPr>
            <p:cNvPr id="2525241" name="Text Box 57"/>
            <p:cNvSpPr txBox="1">
              <a:spLocks noChangeArrowheads="1"/>
            </p:cNvSpPr>
            <p:nvPr/>
          </p:nvSpPr>
          <p:spPr bwMode="auto">
            <a:xfrm>
              <a:off x="3071" y="2484"/>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Terrebonne</a:t>
              </a:r>
            </a:p>
          </p:txBody>
        </p:sp>
        <p:sp>
          <p:nvSpPr>
            <p:cNvPr id="2525242" name="Text Box 58"/>
            <p:cNvSpPr txBox="1">
              <a:spLocks noChangeArrowheads="1"/>
            </p:cNvSpPr>
            <p:nvPr/>
          </p:nvSpPr>
          <p:spPr bwMode="auto">
            <a:xfrm rot="2520000">
              <a:off x="3543" y="2131"/>
              <a:ext cx="816" cy="21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Lafourche</a:t>
              </a:r>
            </a:p>
          </p:txBody>
        </p:sp>
        <p:sp>
          <p:nvSpPr>
            <p:cNvPr id="2525243" name="Text Box 59"/>
            <p:cNvSpPr txBox="1">
              <a:spLocks noChangeArrowheads="1"/>
            </p:cNvSpPr>
            <p:nvPr/>
          </p:nvSpPr>
          <p:spPr bwMode="auto">
            <a:xfrm>
              <a:off x="2255" y="125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St </a:t>
              </a:r>
            </a:p>
            <a:p>
              <a:r>
                <a:rPr lang="en-US" sz="1400" b="1">
                  <a:solidFill>
                    <a:schemeClr val="bg1"/>
                  </a:solidFill>
                </a:rPr>
                <a:t>Martin</a:t>
              </a:r>
            </a:p>
          </p:txBody>
        </p:sp>
        <p:sp>
          <p:nvSpPr>
            <p:cNvPr id="2525244" name="Text Box 60"/>
            <p:cNvSpPr txBox="1">
              <a:spLocks noChangeArrowheads="1"/>
            </p:cNvSpPr>
            <p:nvPr/>
          </p:nvSpPr>
          <p:spPr bwMode="auto">
            <a:xfrm>
              <a:off x="4736" y="1729"/>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Bernard</a:t>
              </a:r>
            </a:p>
          </p:txBody>
        </p:sp>
        <p:sp>
          <p:nvSpPr>
            <p:cNvPr id="2525245" name="Text Box 61"/>
            <p:cNvSpPr txBox="1">
              <a:spLocks noChangeArrowheads="1"/>
            </p:cNvSpPr>
            <p:nvPr/>
          </p:nvSpPr>
          <p:spPr bwMode="auto">
            <a:xfrm rot="2654166">
              <a:off x="3615" y="1864"/>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St Charles</a:t>
              </a:r>
            </a:p>
          </p:txBody>
        </p:sp>
        <p:sp>
          <p:nvSpPr>
            <p:cNvPr id="2525246" name="Text Box 62"/>
            <p:cNvSpPr txBox="1">
              <a:spLocks noChangeArrowheads="1"/>
            </p:cNvSpPr>
            <p:nvPr/>
          </p:nvSpPr>
          <p:spPr bwMode="auto">
            <a:xfrm>
              <a:off x="1050" y="122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Jeff</a:t>
              </a:r>
            </a:p>
            <a:p>
              <a:r>
                <a:rPr lang="en-US" sz="1400" b="1">
                  <a:solidFill>
                    <a:schemeClr val="bg1"/>
                  </a:solidFill>
                </a:rPr>
                <a:t>Davis</a:t>
              </a:r>
            </a:p>
          </p:txBody>
        </p:sp>
        <p:sp>
          <p:nvSpPr>
            <p:cNvPr id="2525247" name="Text Box 63"/>
            <p:cNvSpPr txBox="1">
              <a:spLocks noChangeArrowheads="1"/>
            </p:cNvSpPr>
            <p:nvPr/>
          </p:nvSpPr>
          <p:spPr bwMode="auto">
            <a:xfrm rot="4440000">
              <a:off x="3907" y="2259"/>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Jefferson</a:t>
              </a:r>
            </a:p>
          </p:txBody>
        </p:sp>
        <p:sp>
          <p:nvSpPr>
            <p:cNvPr id="2525248" name="Text Box 64"/>
            <p:cNvSpPr txBox="1">
              <a:spLocks noChangeArrowheads="1"/>
            </p:cNvSpPr>
            <p:nvPr/>
          </p:nvSpPr>
          <p:spPr bwMode="auto">
            <a:xfrm rot="3540000">
              <a:off x="1796" y="1582"/>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Lafayette</a:t>
              </a:r>
            </a:p>
          </p:txBody>
        </p:sp>
        <p:sp>
          <p:nvSpPr>
            <p:cNvPr id="2525249" name="Text Box 65"/>
            <p:cNvSpPr txBox="1">
              <a:spLocks noChangeArrowheads="1"/>
            </p:cNvSpPr>
            <p:nvPr/>
          </p:nvSpPr>
          <p:spPr bwMode="auto">
            <a:xfrm rot="2251936">
              <a:off x="4400" y="2292"/>
              <a:ext cx="1019" cy="212"/>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Plaquemines</a:t>
              </a:r>
            </a:p>
          </p:txBody>
        </p:sp>
        <p:sp>
          <p:nvSpPr>
            <p:cNvPr id="2525250" name="Text Box 66"/>
            <p:cNvSpPr txBox="1">
              <a:spLocks noChangeArrowheads="1"/>
            </p:cNvSpPr>
            <p:nvPr/>
          </p:nvSpPr>
          <p:spPr bwMode="auto">
            <a:xfrm>
              <a:off x="1475" y="1222"/>
              <a:ext cx="533" cy="19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Acadia</a:t>
              </a:r>
            </a:p>
          </p:txBody>
        </p:sp>
        <p:sp>
          <p:nvSpPr>
            <p:cNvPr id="2525251" name="Text Box 67"/>
            <p:cNvSpPr txBox="1">
              <a:spLocks noChangeArrowheads="1"/>
            </p:cNvSpPr>
            <p:nvPr/>
          </p:nvSpPr>
          <p:spPr bwMode="auto">
            <a:xfrm rot="3540000">
              <a:off x="2837" y="1925"/>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Assumption</a:t>
              </a:r>
            </a:p>
          </p:txBody>
        </p:sp>
        <p:sp>
          <p:nvSpPr>
            <p:cNvPr id="2525252" name="Text Box 68"/>
            <p:cNvSpPr txBox="1">
              <a:spLocks noChangeArrowheads="1"/>
            </p:cNvSpPr>
            <p:nvPr/>
          </p:nvSpPr>
          <p:spPr bwMode="auto">
            <a:xfrm rot="2654166">
              <a:off x="2584" y="1462"/>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Iberville</a:t>
              </a:r>
            </a:p>
          </p:txBody>
        </p:sp>
        <p:sp>
          <p:nvSpPr>
            <p:cNvPr id="2525253" name="Text Box 69"/>
            <p:cNvSpPr txBox="1">
              <a:spLocks noChangeArrowheads="1"/>
            </p:cNvSpPr>
            <p:nvPr/>
          </p:nvSpPr>
          <p:spPr bwMode="auto">
            <a:xfrm>
              <a:off x="3122" y="1414"/>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Ascension</a:t>
              </a:r>
            </a:p>
          </p:txBody>
        </p:sp>
        <p:sp>
          <p:nvSpPr>
            <p:cNvPr id="2525254" name="Text Box 70"/>
            <p:cNvSpPr txBox="1">
              <a:spLocks noChangeArrowheads="1"/>
            </p:cNvSpPr>
            <p:nvPr/>
          </p:nvSpPr>
          <p:spPr bwMode="auto">
            <a:xfrm>
              <a:off x="3302" y="158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James</a:t>
              </a:r>
            </a:p>
          </p:txBody>
        </p:sp>
        <p:sp>
          <p:nvSpPr>
            <p:cNvPr id="2525255" name="Text Box 71"/>
            <p:cNvSpPr txBox="1">
              <a:spLocks noChangeArrowheads="1"/>
            </p:cNvSpPr>
            <p:nvPr/>
          </p:nvSpPr>
          <p:spPr bwMode="auto">
            <a:xfrm>
              <a:off x="3602" y="146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John</a:t>
              </a:r>
            </a:p>
          </p:txBody>
        </p:sp>
        <p:sp>
          <p:nvSpPr>
            <p:cNvPr id="2525256" name="Text Box 72"/>
            <p:cNvSpPr txBox="1">
              <a:spLocks noChangeArrowheads="1"/>
            </p:cNvSpPr>
            <p:nvPr/>
          </p:nvSpPr>
          <p:spPr bwMode="auto">
            <a:xfrm>
              <a:off x="4203" y="1001"/>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Tammany</a:t>
              </a:r>
            </a:p>
          </p:txBody>
        </p:sp>
        <p:sp>
          <p:nvSpPr>
            <p:cNvPr id="2525257" name="Text Box 73"/>
            <p:cNvSpPr txBox="1">
              <a:spLocks noChangeArrowheads="1"/>
            </p:cNvSpPr>
            <p:nvPr/>
          </p:nvSpPr>
          <p:spPr bwMode="auto">
            <a:xfrm>
              <a:off x="3327" y="1144"/>
              <a:ext cx="462"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Livingston</a:t>
              </a:r>
            </a:p>
          </p:txBody>
        </p:sp>
        <p:sp>
          <p:nvSpPr>
            <p:cNvPr id="2525258" name="Text Box 74"/>
            <p:cNvSpPr txBox="1">
              <a:spLocks noChangeArrowheads="1"/>
            </p:cNvSpPr>
            <p:nvPr/>
          </p:nvSpPr>
          <p:spPr bwMode="auto">
            <a:xfrm rot="3540000">
              <a:off x="3602" y="1228"/>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Tangipahoa</a:t>
              </a:r>
            </a:p>
          </p:txBody>
        </p:sp>
        <p:sp>
          <p:nvSpPr>
            <p:cNvPr id="2525259" name="Text Box 75"/>
            <p:cNvSpPr txBox="1">
              <a:spLocks noChangeArrowheads="1"/>
            </p:cNvSpPr>
            <p:nvPr/>
          </p:nvSpPr>
          <p:spPr bwMode="auto">
            <a:xfrm>
              <a:off x="2975" y="1009"/>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E.B.R.</a:t>
              </a:r>
            </a:p>
          </p:txBody>
        </p:sp>
        <p:sp>
          <p:nvSpPr>
            <p:cNvPr id="2525260" name="Text Box 76"/>
            <p:cNvSpPr txBox="1">
              <a:spLocks noChangeArrowheads="1"/>
            </p:cNvSpPr>
            <p:nvPr/>
          </p:nvSpPr>
          <p:spPr bwMode="auto">
            <a:xfrm>
              <a:off x="2720" y="1087"/>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W.B.R.</a:t>
              </a:r>
            </a:p>
          </p:txBody>
        </p:sp>
        <p:sp>
          <p:nvSpPr>
            <p:cNvPr id="2525261" name="Text Box 77"/>
            <p:cNvSpPr txBox="1">
              <a:spLocks noChangeArrowheads="1"/>
            </p:cNvSpPr>
            <p:nvPr/>
          </p:nvSpPr>
          <p:spPr bwMode="auto">
            <a:xfrm>
              <a:off x="2058" y="1019"/>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Landry</a:t>
              </a:r>
            </a:p>
          </p:txBody>
        </p:sp>
        <p:sp>
          <p:nvSpPr>
            <p:cNvPr id="2525262" name="Text Box 78"/>
            <p:cNvSpPr txBox="1">
              <a:spLocks noChangeArrowheads="1"/>
            </p:cNvSpPr>
            <p:nvPr/>
          </p:nvSpPr>
          <p:spPr bwMode="auto">
            <a:xfrm>
              <a:off x="366" y="996"/>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Beauregard</a:t>
              </a:r>
            </a:p>
          </p:txBody>
        </p:sp>
        <p:sp>
          <p:nvSpPr>
            <p:cNvPr id="2525263" name="Text Box 79"/>
            <p:cNvSpPr txBox="1">
              <a:spLocks noChangeArrowheads="1"/>
            </p:cNvSpPr>
            <p:nvPr/>
          </p:nvSpPr>
          <p:spPr bwMode="auto">
            <a:xfrm>
              <a:off x="1056" y="1008"/>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Allen</a:t>
              </a:r>
            </a:p>
          </p:txBody>
        </p:sp>
        <p:sp>
          <p:nvSpPr>
            <p:cNvPr id="2525264" name="Text Box 80"/>
            <p:cNvSpPr txBox="1">
              <a:spLocks noChangeArrowheads="1"/>
            </p:cNvSpPr>
            <p:nvPr/>
          </p:nvSpPr>
          <p:spPr bwMode="auto">
            <a:xfrm>
              <a:off x="1452" y="969"/>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Evangeline</a:t>
              </a:r>
            </a:p>
          </p:txBody>
        </p:sp>
      </p:grpSp>
    </p:spTree>
    <p:extLst>
      <p:ext uri="{BB962C8B-B14F-4D97-AF65-F5344CB8AC3E}">
        <p14:creationId xmlns:p14="http://schemas.microsoft.com/office/powerpoint/2010/main" val="36507938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6210" name="Picture 2" descr="sept_1915_surge"/>
          <p:cNvPicPr>
            <a:picLocks noChangeAspect="1" noChangeArrowheads="1"/>
          </p:cNvPicPr>
          <p:nvPr/>
        </p:nvPicPr>
        <p:blipFill>
          <a:blip r:embed="rId2" cstate="print">
            <a:extLst>
              <a:ext uri="{28A0092B-C50C-407E-A947-70E740481C1C}">
                <a14:useLocalDpi xmlns:a14="http://schemas.microsoft.com/office/drawing/2010/main" val="0"/>
              </a:ext>
            </a:extLst>
          </a:blip>
          <a:srcRect l="9331" t="1146" r="9953"/>
          <a:stretch>
            <a:fillRect/>
          </a:stretch>
        </p:blipFill>
        <p:spPr bwMode="auto">
          <a:xfrm>
            <a:off x="0" y="0"/>
            <a:ext cx="9134475" cy="6678613"/>
          </a:xfrm>
          <a:prstGeom prst="rect">
            <a:avLst/>
          </a:prstGeom>
          <a:noFill/>
          <a:extLst>
            <a:ext uri="{909E8E84-426E-40DD-AFC4-6F175D3DCCD1}">
              <a14:hiddenFill xmlns:a14="http://schemas.microsoft.com/office/drawing/2010/main">
                <a:solidFill>
                  <a:srgbClr val="FFFFFF"/>
                </a:solidFill>
              </a14:hiddenFill>
            </a:ext>
          </a:extLst>
        </p:spPr>
      </p:pic>
      <p:sp>
        <p:nvSpPr>
          <p:cNvPr id="2526211" name="Text Box 3"/>
          <p:cNvSpPr txBox="1">
            <a:spLocks noChangeArrowheads="1"/>
          </p:cNvSpPr>
          <p:nvPr/>
        </p:nvSpPr>
        <p:spPr bwMode="auto">
          <a:xfrm>
            <a:off x="0" y="609600"/>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b="1"/>
              <a:t>Sept. 1915 Hurricane Storm Surge</a:t>
            </a:r>
          </a:p>
        </p:txBody>
      </p:sp>
      <p:grpSp>
        <p:nvGrpSpPr>
          <p:cNvPr id="2526212" name="Group 4"/>
          <p:cNvGrpSpPr>
            <a:grpSpLocks/>
          </p:cNvGrpSpPr>
          <p:nvPr/>
        </p:nvGrpSpPr>
        <p:grpSpPr bwMode="auto">
          <a:xfrm>
            <a:off x="6313488" y="1500188"/>
            <a:ext cx="706437" cy="4918075"/>
            <a:chOff x="3977" y="945"/>
            <a:chExt cx="445" cy="3098"/>
          </a:xfrm>
        </p:grpSpPr>
        <p:sp>
          <p:nvSpPr>
            <p:cNvPr id="2526213" name="Line 5"/>
            <p:cNvSpPr>
              <a:spLocks noChangeShapeType="1"/>
            </p:cNvSpPr>
            <p:nvPr/>
          </p:nvSpPr>
          <p:spPr bwMode="auto">
            <a:xfrm rot="19920000" flipV="1">
              <a:off x="4254" y="3252"/>
              <a:ext cx="30" cy="432"/>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6214" name="Line 6"/>
            <p:cNvSpPr>
              <a:spLocks noChangeShapeType="1"/>
            </p:cNvSpPr>
            <p:nvPr/>
          </p:nvSpPr>
          <p:spPr bwMode="auto">
            <a:xfrm rot="1200000" flipH="1" flipV="1">
              <a:off x="4132" y="945"/>
              <a:ext cx="96" cy="432"/>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6215" name="Line 7"/>
            <p:cNvSpPr>
              <a:spLocks noChangeShapeType="1"/>
            </p:cNvSpPr>
            <p:nvPr/>
          </p:nvSpPr>
          <p:spPr bwMode="auto">
            <a:xfrm rot="2580000" flipH="1" flipV="1">
              <a:off x="4014" y="1380"/>
              <a:ext cx="240" cy="33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6216" name="Line 8"/>
            <p:cNvSpPr>
              <a:spLocks noChangeShapeType="1"/>
            </p:cNvSpPr>
            <p:nvPr/>
          </p:nvSpPr>
          <p:spPr bwMode="auto">
            <a:xfrm rot="20280000" flipH="1" flipV="1">
              <a:off x="4416" y="3600"/>
              <a:ext cx="6" cy="443"/>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6217" name="Line 9"/>
            <p:cNvSpPr>
              <a:spLocks noChangeShapeType="1"/>
            </p:cNvSpPr>
            <p:nvPr/>
          </p:nvSpPr>
          <p:spPr bwMode="auto">
            <a:xfrm rot="180000" flipH="1" flipV="1">
              <a:off x="4026" y="2928"/>
              <a:ext cx="192" cy="384"/>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6218" name="Line 10"/>
            <p:cNvSpPr>
              <a:spLocks noChangeShapeType="1"/>
            </p:cNvSpPr>
            <p:nvPr/>
          </p:nvSpPr>
          <p:spPr bwMode="auto">
            <a:xfrm rot="1320000" flipH="1" flipV="1">
              <a:off x="3990" y="2556"/>
              <a:ext cx="134" cy="384"/>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6219" name="Line 11"/>
            <p:cNvSpPr>
              <a:spLocks noChangeShapeType="1"/>
            </p:cNvSpPr>
            <p:nvPr/>
          </p:nvSpPr>
          <p:spPr bwMode="auto">
            <a:xfrm rot="240000" flipH="1" flipV="1">
              <a:off x="4095" y="1724"/>
              <a:ext cx="10" cy="480"/>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6220" name="Line 12"/>
            <p:cNvSpPr>
              <a:spLocks noChangeShapeType="1"/>
            </p:cNvSpPr>
            <p:nvPr/>
          </p:nvSpPr>
          <p:spPr bwMode="auto">
            <a:xfrm rot="20160000" flipV="1">
              <a:off x="3977" y="2181"/>
              <a:ext cx="206" cy="392"/>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526221" name="Group 13"/>
          <p:cNvGrpSpPr>
            <a:grpSpLocks/>
          </p:cNvGrpSpPr>
          <p:nvPr/>
        </p:nvGrpSpPr>
        <p:grpSpPr bwMode="auto">
          <a:xfrm>
            <a:off x="533400" y="4191000"/>
            <a:ext cx="1871663" cy="1828800"/>
            <a:chOff x="30" y="1872"/>
            <a:chExt cx="1179" cy="1152"/>
          </a:xfrm>
        </p:grpSpPr>
        <p:sp>
          <p:nvSpPr>
            <p:cNvPr id="2526222" name="Oval 14"/>
            <p:cNvSpPr>
              <a:spLocks noChangeAspect="1" noChangeArrowheads="1"/>
            </p:cNvSpPr>
            <p:nvPr/>
          </p:nvSpPr>
          <p:spPr bwMode="auto">
            <a:xfrm>
              <a:off x="57" y="2556"/>
              <a:ext cx="253" cy="127"/>
            </a:xfrm>
            <a:prstGeom prst="ellipse">
              <a:avLst/>
            </a:prstGeom>
            <a:solidFill>
              <a:srgbClr val="00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6223" name="Text Box 15"/>
            <p:cNvSpPr txBox="1">
              <a:spLocks noChangeArrowheads="1"/>
            </p:cNvSpPr>
            <p:nvPr/>
          </p:nvSpPr>
          <p:spPr bwMode="auto">
            <a:xfrm>
              <a:off x="249" y="2526"/>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t> </a:t>
              </a:r>
              <a:r>
                <a:rPr lang="en-US" sz="1200" b="1"/>
                <a:t>FLOOD AREA</a:t>
              </a:r>
            </a:p>
          </p:txBody>
        </p:sp>
        <p:grpSp>
          <p:nvGrpSpPr>
            <p:cNvPr id="2526224" name="Group 16"/>
            <p:cNvGrpSpPr>
              <a:grpSpLocks/>
            </p:cNvGrpSpPr>
            <p:nvPr/>
          </p:nvGrpSpPr>
          <p:grpSpPr bwMode="auto">
            <a:xfrm>
              <a:off x="65" y="2766"/>
              <a:ext cx="238" cy="124"/>
              <a:chOff x="3704" y="2466"/>
              <a:chExt cx="238" cy="124"/>
            </a:xfrm>
          </p:grpSpPr>
          <p:sp>
            <p:nvSpPr>
              <p:cNvPr id="2526225" name="Line 17"/>
              <p:cNvSpPr>
                <a:spLocks noChangeShapeType="1"/>
              </p:cNvSpPr>
              <p:nvPr/>
            </p:nvSpPr>
            <p:spPr bwMode="auto">
              <a:xfrm>
                <a:off x="3823" y="2466"/>
                <a:ext cx="0" cy="0"/>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6226" name="Freeform 18"/>
              <p:cNvSpPr>
                <a:spLocks/>
              </p:cNvSpPr>
              <p:nvPr/>
            </p:nvSpPr>
            <p:spPr bwMode="auto">
              <a:xfrm>
                <a:off x="3704" y="2466"/>
                <a:ext cx="238" cy="124"/>
              </a:xfrm>
              <a:custGeom>
                <a:avLst/>
                <a:gdLst>
                  <a:gd name="T0" fmla="*/ 131 w 238"/>
                  <a:gd name="T1" fmla="*/ 0 h 124"/>
                  <a:gd name="T2" fmla="*/ 136 w 238"/>
                  <a:gd name="T3" fmla="*/ 5 h 124"/>
                  <a:gd name="T4" fmla="*/ 148 w 238"/>
                  <a:gd name="T5" fmla="*/ 5 h 124"/>
                  <a:gd name="T6" fmla="*/ 159 w 238"/>
                  <a:gd name="T7" fmla="*/ 5 h 124"/>
                  <a:gd name="T8" fmla="*/ 165 w 238"/>
                  <a:gd name="T9" fmla="*/ 5 h 124"/>
                  <a:gd name="T10" fmla="*/ 176 w 238"/>
                  <a:gd name="T11" fmla="*/ 11 h 124"/>
                  <a:gd name="T12" fmla="*/ 187 w 238"/>
                  <a:gd name="T13" fmla="*/ 11 h 124"/>
                  <a:gd name="T14" fmla="*/ 193 w 238"/>
                  <a:gd name="T15" fmla="*/ 17 h 124"/>
                  <a:gd name="T16" fmla="*/ 204 w 238"/>
                  <a:gd name="T17" fmla="*/ 17 h 124"/>
                  <a:gd name="T18" fmla="*/ 210 w 238"/>
                  <a:gd name="T19" fmla="*/ 22 h 124"/>
                  <a:gd name="T20" fmla="*/ 221 w 238"/>
                  <a:gd name="T21" fmla="*/ 28 h 124"/>
                  <a:gd name="T22" fmla="*/ 233 w 238"/>
                  <a:gd name="T23" fmla="*/ 39 h 124"/>
                  <a:gd name="T24" fmla="*/ 238 w 238"/>
                  <a:gd name="T25" fmla="*/ 51 h 124"/>
                  <a:gd name="T26" fmla="*/ 238 w 238"/>
                  <a:gd name="T27" fmla="*/ 56 h 124"/>
                  <a:gd name="T28" fmla="*/ 238 w 238"/>
                  <a:gd name="T29" fmla="*/ 68 h 124"/>
                  <a:gd name="T30" fmla="*/ 238 w 238"/>
                  <a:gd name="T31" fmla="*/ 73 h 124"/>
                  <a:gd name="T32" fmla="*/ 233 w 238"/>
                  <a:gd name="T33" fmla="*/ 85 h 124"/>
                  <a:gd name="T34" fmla="*/ 221 w 238"/>
                  <a:gd name="T35" fmla="*/ 96 h 124"/>
                  <a:gd name="T36" fmla="*/ 210 w 238"/>
                  <a:gd name="T37" fmla="*/ 102 h 124"/>
                  <a:gd name="T38" fmla="*/ 204 w 238"/>
                  <a:gd name="T39" fmla="*/ 107 h 124"/>
                  <a:gd name="T40" fmla="*/ 193 w 238"/>
                  <a:gd name="T41" fmla="*/ 107 h 124"/>
                  <a:gd name="T42" fmla="*/ 187 w 238"/>
                  <a:gd name="T43" fmla="*/ 113 h 124"/>
                  <a:gd name="T44" fmla="*/ 176 w 238"/>
                  <a:gd name="T45" fmla="*/ 113 h 124"/>
                  <a:gd name="T46" fmla="*/ 165 w 238"/>
                  <a:gd name="T47" fmla="*/ 119 h 124"/>
                  <a:gd name="T48" fmla="*/ 159 w 238"/>
                  <a:gd name="T49" fmla="*/ 119 h 124"/>
                  <a:gd name="T50" fmla="*/ 148 w 238"/>
                  <a:gd name="T51" fmla="*/ 119 h 124"/>
                  <a:gd name="T52" fmla="*/ 136 w 238"/>
                  <a:gd name="T53" fmla="*/ 119 h 124"/>
                  <a:gd name="T54" fmla="*/ 131 w 238"/>
                  <a:gd name="T55" fmla="*/ 124 h 124"/>
                  <a:gd name="T56" fmla="*/ 119 w 238"/>
                  <a:gd name="T57" fmla="*/ 124 h 124"/>
                  <a:gd name="T58" fmla="*/ 114 w 238"/>
                  <a:gd name="T59" fmla="*/ 124 h 124"/>
                  <a:gd name="T60" fmla="*/ 102 w 238"/>
                  <a:gd name="T61" fmla="*/ 119 h 124"/>
                  <a:gd name="T62" fmla="*/ 91 w 238"/>
                  <a:gd name="T63" fmla="*/ 119 h 124"/>
                  <a:gd name="T64" fmla="*/ 85 w 238"/>
                  <a:gd name="T65" fmla="*/ 119 h 124"/>
                  <a:gd name="T66" fmla="*/ 74 w 238"/>
                  <a:gd name="T67" fmla="*/ 119 h 124"/>
                  <a:gd name="T68" fmla="*/ 63 w 238"/>
                  <a:gd name="T69" fmla="*/ 113 h 124"/>
                  <a:gd name="T70" fmla="*/ 57 w 238"/>
                  <a:gd name="T71" fmla="*/ 113 h 124"/>
                  <a:gd name="T72" fmla="*/ 46 w 238"/>
                  <a:gd name="T73" fmla="*/ 107 h 124"/>
                  <a:gd name="T74" fmla="*/ 40 w 238"/>
                  <a:gd name="T75" fmla="*/ 107 h 124"/>
                  <a:gd name="T76" fmla="*/ 29 w 238"/>
                  <a:gd name="T77" fmla="*/ 102 h 124"/>
                  <a:gd name="T78" fmla="*/ 17 w 238"/>
                  <a:gd name="T79" fmla="*/ 96 h 124"/>
                  <a:gd name="T80" fmla="*/ 12 w 238"/>
                  <a:gd name="T81" fmla="*/ 85 h 124"/>
                  <a:gd name="T82" fmla="*/ 6 w 238"/>
                  <a:gd name="T83" fmla="*/ 73 h 124"/>
                  <a:gd name="T84" fmla="*/ 0 w 238"/>
                  <a:gd name="T85" fmla="*/ 68 h 124"/>
                  <a:gd name="T86" fmla="*/ 0 w 238"/>
                  <a:gd name="T87" fmla="*/ 56 h 124"/>
                  <a:gd name="T88" fmla="*/ 6 w 238"/>
                  <a:gd name="T89" fmla="*/ 51 h 124"/>
                  <a:gd name="T90" fmla="*/ 12 w 238"/>
                  <a:gd name="T91" fmla="*/ 39 h 124"/>
                  <a:gd name="T92" fmla="*/ 17 w 238"/>
                  <a:gd name="T93" fmla="*/ 28 h 124"/>
                  <a:gd name="T94" fmla="*/ 29 w 238"/>
                  <a:gd name="T95" fmla="*/ 22 h 124"/>
                  <a:gd name="T96" fmla="*/ 40 w 238"/>
                  <a:gd name="T97" fmla="*/ 17 h 124"/>
                  <a:gd name="T98" fmla="*/ 46 w 238"/>
                  <a:gd name="T99" fmla="*/ 17 h 124"/>
                  <a:gd name="T100" fmla="*/ 57 w 238"/>
                  <a:gd name="T101" fmla="*/ 11 h 124"/>
                  <a:gd name="T102" fmla="*/ 63 w 238"/>
                  <a:gd name="T103" fmla="*/ 11 h 124"/>
                  <a:gd name="T104" fmla="*/ 74 w 238"/>
                  <a:gd name="T105" fmla="*/ 5 h 124"/>
                  <a:gd name="T106" fmla="*/ 85 w 238"/>
                  <a:gd name="T107" fmla="*/ 5 h 124"/>
                  <a:gd name="T108" fmla="*/ 91 w 238"/>
                  <a:gd name="T109" fmla="*/ 5 h 124"/>
                  <a:gd name="T110" fmla="*/ 102 w 238"/>
                  <a:gd name="T111" fmla="*/ 5 h 124"/>
                  <a:gd name="T112" fmla="*/ 114 w 238"/>
                  <a:gd name="T113" fmla="*/ 0 h 124"/>
                  <a:gd name="T114" fmla="*/ 119 w 238"/>
                  <a:gd name="T11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124">
                    <a:moveTo>
                      <a:pt x="119" y="0"/>
                    </a:moveTo>
                    <a:lnTo>
                      <a:pt x="125" y="0"/>
                    </a:lnTo>
                    <a:lnTo>
                      <a:pt x="125" y="0"/>
                    </a:lnTo>
                    <a:lnTo>
                      <a:pt x="125" y="0"/>
                    </a:lnTo>
                    <a:lnTo>
                      <a:pt x="125" y="0"/>
                    </a:lnTo>
                    <a:lnTo>
                      <a:pt x="125" y="0"/>
                    </a:lnTo>
                    <a:lnTo>
                      <a:pt x="131" y="0"/>
                    </a:lnTo>
                    <a:lnTo>
                      <a:pt x="131" y="0"/>
                    </a:lnTo>
                    <a:lnTo>
                      <a:pt x="131" y="0"/>
                    </a:lnTo>
                    <a:lnTo>
                      <a:pt x="131" y="0"/>
                    </a:lnTo>
                    <a:lnTo>
                      <a:pt x="131" y="0"/>
                    </a:lnTo>
                    <a:lnTo>
                      <a:pt x="136" y="0"/>
                    </a:lnTo>
                    <a:lnTo>
                      <a:pt x="136" y="0"/>
                    </a:lnTo>
                    <a:lnTo>
                      <a:pt x="136" y="0"/>
                    </a:lnTo>
                    <a:lnTo>
                      <a:pt x="136" y="5"/>
                    </a:lnTo>
                    <a:lnTo>
                      <a:pt x="136" y="5"/>
                    </a:lnTo>
                    <a:lnTo>
                      <a:pt x="142" y="5"/>
                    </a:lnTo>
                    <a:lnTo>
                      <a:pt x="142" y="5"/>
                    </a:lnTo>
                    <a:lnTo>
                      <a:pt x="142" y="5"/>
                    </a:lnTo>
                    <a:lnTo>
                      <a:pt x="142" y="5"/>
                    </a:lnTo>
                    <a:lnTo>
                      <a:pt x="142" y="5"/>
                    </a:lnTo>
                    <a:lnTo>
                      <a:pt x="148" y="5"/>
                    </a:lnTo>
                    <a:lnTo>
                      <a:pt x="148" y="5"/>
                    </a:lnTo>
                    <a:lnTo>
                      <a:pt x="148" y="5"/>
                    </a:lnTo>
                    <a:lnTo>
                      <a:pt x="148" y="5"/>
                    </a:lnTo>
                    <a:lnTo>
                      <a:pt x="148" y="5"/>
                    </a:lnTo>
                    <a:lnTo>
                      <a:pt x="153" y="5"/>
                    </a:lnTo>
                    <a:lnTo>
                      <a:pt x="153" y="5"/>
                    </a:lnTo>
                    <a:lnTo>
                      <a:pt x="153" y="5"/>
                    </a:lnTo>
                    <a:lnTo>
                      <a:pt x="153" y="5"/>
                    </a:lnTo>
                    <a:lnTo>
                      <a:pt x="153" y="5"/>
                    </a:lnTo>
                    <a:lnTo>
                      <a:pt x="159" y="5"/>
                    </a:lnTo>
                    <a:lnTo>
                      <a:pt x="159" y="5"/>
                    </a:lnTo>
                    <a:lnTo>
                      <a:pt x="159" y="5"/>
                    </a:lnTo>
                    <a:lnTo>
                      <a:pt x="159" y="5"/>
                    </a:lnTo>
                    <a:lnTo>
                      <a:pt x="159" y="5"/>
                    </a:lnTo>
                    <a:lnTo>
                      <a:pt x="165" y="5"/>
                    </a:lnTo>
                    <a:lnTo>
                      <a:pt x="165" y="5"/>
                    </a:lnTo>
                    <a:lnTo>
                      <a:pt x="165" y="5"/>
                    </a:lnTo>
                    <a:lnTo>
                      <a:pt x="165" y="5"/>
                    </a:lnTo>
                    <a:lnTo>
                      <a:pt x="165" y="5"/>
                    </a:lnTo>
                    <a:lnTo>
                      <a:pt x="170" y="5"/>
                    </a:lnTo>
                    <a:lnTo>
                      <a:pt x="170" y="5"/>
                    </a:lnTo>
                    <a:lnTo>
                      <a:pt x="170" y="5"/>
                    </a:lnTo>
                    <a:lnTo>
                      <a:pt x="170" y="5"/>
                    </a:lnTo>
                    <a:lnTo>
                      <a:pt x="170" y="5"/>
                    </a:lnTo>
                    <a:lnTo>
                      <a:pt x="176" y="11"/>
                    </a:lnTo>
                    <a:lnTo>
                      <a:pt x="176" y="11"/>
                    </a:lnTo>
                    <a:lnTo>
                      <a:pt x="176" y="11"/>
                    </a:lnTo>
                    <a:lnTo>
                      <a:pt x="176" y="11"/>
                    </a:lnTo>
                    <a:lnTo>
                      <a:pt x="182" y="11"/>
                    </a:lnTo>
                    <a:lnTo>
                      <a:pt x="182" y="11"/>
                    </a:lnTo>
                    <a:lnTo>
                      <a:pt x="182" y="11"/>
                    </a:lnTo>
                    <a:lnTo>
                      <a:pt x="182" y="11"/>
                    </a:lnTo>
                    <a:lnTo>
                      <a:pt x="182" y="11"/>
                    </a:lnTo>
                    <a:lnTo>
                      <a:pt x="187" y="11"/>
                    </a:lnTo>
                    <a:lnTo>
                      <a:pt x="187" y="11"/>
                    </a:lnTo>
                    <a:lnTo>
                      <a:pt x="187" y="11"/>
                    </a:lnTo>
                    <a:lnTo>
                      <a:pt x="187" y="11"/>
                    </a:lnTo>
                    <a:lnTo>
                      <a:pt x="187" y="11"/>
                    </a:lnTo>
                    <a:lnTo>
                      <a:pt x="193" y="11"/>
                    </a:lnTo>
                    <a:lnTo>
                      <a:pt x="193" y="11"/>
                    </a:lnTo>
                    <a:lnTo>
                      <a:pt x="193" y="17"/>
                    </a:lnTo>
                    <a:lnTo>
                      <a:pt x="193" y="17"/>
                    </a:lnTo>
                    <a:lnTo>
                      <a:pt x="193" y="17"/>
                    </a:lnTo>
                    <a:lnTo>
                      <a:pt x="199" y="17"/>
                    </a:lnTo>
                    <a:lnTo>
                      <a:pt x="199" y="17"/>
                    </a:lnTo>
                    <a:lnTo>
                      <a:pt x="199" y="17"/>
                    </a:lnTo>
                    <a:lnTo>
                      <a:pt x="199" y="17"/>
                    </a:lnTo>
                    <a:lnTo>
                      <a:pt x="199" y="17"/>
                    </a:lnTo>
                    <a:lnTo>
                      <a:pt x="204" y="17"/>
                    </a:lnTo>
                    <a:lnTo>
                      <a:pt x="204" y="17"/>
                    </a:lnTo>
                    <a:lnTo>
                      <a:pt x="204" y="22"/>
                    </a:lnTo>
                    <a:lnTo>
                      <a:pt x="204" y="22"/>
                    </a:lnTo>
                    <a:lnTo>
                      <a:pt x="204" y="22"/>
                    </a:lnTo>
                    <a:lnTo>
                      <a:pt x="210" y="22"/>
                    </a:lnTo>
                    <a:lnTo>
                      <a:pt x="210" y="22"/>
                    </a:lnTo>
                    <a:lnTo>
                      <a:pt x="210" y="22"/>
                    </a:lnTo>
                    <a:lnTo>
                      <a:pt x="210" y="22"/>
                    </a:lnTo>
                    <a:lnTo>
                      <a:pt x="210" y="22"/>
                    </a:lnTo>
                    <a:lnTo>
                      <a:pt x="216" y="22"/>
                    </a:lnTo>
                    <a:lnTo>
                      <a:pt x="216" y="28"/>
                    </a:lnTo>
                    <a:lnTo>
                      <a:pt x="216" y="28"/>
                    </a:lnTo>
                    <a:lnTo>
                      <a:pt x="216" y="28"/>
                    </a:lnTo>
                    <a:lnTo>
                      <a:pt x="216" y="28"/>
                    </a:lnTo>
                    <a:lnTo>
                      <a:pt x="221" y="28"/>
                    </a:lnTo>
                    <a:lnTo>
                      <a:pt x="221" y="28"/>
                    </a:lnTo>
                    <a:lnTo>
                      <a:pt x="221" y="28"/>
                    </a:lnTo>
                    <a:lnTo>
                      <a:pt x="221" y="34"/>
                    </a:lnTo>
                    <a:lnTo>
                      <a:pt x="221" y="34"/>
                    </a:lnTo>
                    <a:lnTo>
                      <a:pt x="227" y="34"/>
                    </a:lnTo>
                    <a:lnTo>
                      <a:pt x="227" y="34"/>
                    </a:lnTo>
                    <a:lnTo>
                      <a:pt x="227" y="34"/>
                    </a:lnTo>
                    <a:lnTo>
                      <a:pt x="227" y="39"/>
                    </a:lnTo>
                    <a:lnTo>
                      <a:pt x="227" y="39"/>
                    </a:lnTo>
                    <a:lnTo>
                      <a:pt x="233" y="39"/>
                    </a:lnTo>
                    <a:lnTo>
                      <a:pt x="233" y="39"/>
                    </a:lnTo>
                    <a:lnTo>
                      <a:pt x="233" y="39"/>
                    </a:lnTo>
                    <a:lnTo>
                      <a:pt x="233" y="45"/>
                    </a:lnTo>
                    <a:lnTo>
                      <a:pt x="233" y="45"/>
                    </a:lnTo>
                    <a:lnTo>
                      <a:pt x="233" y="45"/>
                    </a:lnTo>
                    <a:lnTo>
                      <a:pt x="233" y="45"/>
                    </a:lnTo>
                    <a:lnTo>
                      <a:pt x="238" y="45"/>
                    </a:lnTo>
                    <a:lnTo>
                      <a:pt x="238" y="51"/>
                    </a:lnTo>
                    <a:lnTo>
                      <a:pt x="238" y="51"/>
                    </a:lnTo>
                    <a:lnTo>
                      <a:pt x="238" y="51"/>
                    </a:lnTo>
                    <a:lnTo>
                      <a:pt x="238" y="51"/>
                    </a:lnTo>
                    <a:lnTo>
                      <a:pt x="238" y="51"/>
                    </a:lnTo>
                    <a:lnTo>
                      <a:pt x="238" y="56"/>
                    </a:lnTo>
                    <a:lnTo>
                      <a:pt x="238" y="56"/>
                    </a:lnTo>
                    <a:lnTo>
                      <a:pt x="238" y="56"/>
                    </a:lnTo>
                    <a:lnTo>
                      <a:pt x="238" y="56"/>
                    </a:lnTo>
                    <a:lnTo>
                      <a:pt x="238" y="56"/>
                    </a:lnTo>
                    <a:lnTo>
                      <a:pt x="238" y="62"/>
                    </a:lnTo>
                    <a:lnTo>
                      <a:pt x="238" y="62"/>
                    </a:lnTo>
                    <a:lnTo>
                      <a:pt x="238" y="62"/>
                    </a:lnTo>
                    <a:lnTo>
                      <a:pt x="238" y="62"/>
                    </a:lnTo>
                    <a:lnTo>
                      <a:pt x="238" y="62"/>
                    </a:lnTo>
                    <a:lnTo>
                      <a:pt x="238" y="68"/>
                    </a:lnTo>
                    <a:lnTo>
                      <a:pt x="238" y="68"/>
                    </a:lnTo>
                    <a:lnTo>
                      <a:pt x="238" y="68"/>
                    </a:lnTo>
                    <a:lnTo>
                      <a:pt x="238" y="68"/>
                    </a:lnTo>
                    <a:lnTo>
                      <a:pt x="238" y="68"/>
                    </a:lnTo>
                    <a:lnTo>
                      <a:pt x="238" y="73"/>
                    </a:lnTo>
                    <a:lnTo>
                      <a:pt x="238" y="73"/>
                    </a:lnTo>
                    <a:lnTo>
                      <a:pt x="238" y="73"/>
                    </a:lnTo>
                    <a:lnTo>
                      <a:pt x="238" y="73"/>
                    </a:lnTo>
                    <a:lnTo>
                      <a:pt x="238" y="73"/>
                    </a:lnTo>
                    <a:lnTo>
                      <a:pt x="238" y="79"/>
                    </a:lnTo>
                    <a:lnTo>
                      <a:pt x="233" y="79"/>
                    </a:lnTo>
                    <a:lnTo>
                      <a:pt x="233" y="79"/>
                    </a:lnTo>
                    <a:lnTo>
                      <a:pt x="233" y="79"/>
                    </a:lnTo>
                    <a:lnTo>
                      <a:pt x="233" y="79"/>
                    </a:lnTo>
                    <a:lnTo>
                      <a:pt x="233" y="85"/>
                    </a:lnTo>
                    <a:lnTo>
                      <a:pt x="233" y="85"/>
                    </a:lnTo>
                    <a:lnTo>
                      <a:pt x="233" y="85"/>
                    </a:lnTo>
                    <a:lnTo>
                      <a:pt x="227" y="85"/>
                    </a:lnTo>
                    <a:lnTo>
                      <a:pt x="227" y="85"/>
                    </a:lnTo>
                    <a:lnTo>
                      <a:pt x="227" y="90"/>
                    </a:lnTo>
                    <a:lnTo>
                      <a:pt x="227" y="90"/>
                    </a:lnTo>
                    <a:lnTo>
                      <a:pt x="227" y="90"/>
                    </a:lnTo>
                    <a:lnTo>
                      <a:pt x="221" y="90"/>
                    </a:lnTo>
                    <a:lnTo>
                      <a:pt x="221" y="96"/>
                    </a:lnTo>
                    <a:lnTo>
                      <a:pt x="221" y="96"/>
                    </a:lnTo>
                    <a:lnTo>
                      <a:pt x="221" y="96"/>
                    </a:lnTo>
                    <a:lnTo>
                      <a:pt x="221" y="96"/>
                    </a:lnTo>
                    <a:lnTo>
                      <a:pt x="216" y="96"/>
                    </a:lnTo>
                    <a:lnTo>
                      <a:pt x="216" y="96"/>
                    </a:lnTo>
                    <a:lnTo>
                      <a:pt x="216" y="96"/>
                    </a:lnTo>
                    <a:lnTo>
                      <a:pt x="216" y="102"/>
                    </a:lnTo>
                    <a:lnTo>
                      <a:pt x="216" y="102"/>
                    </a:lnTo>
                    <a:lnTo>
                      <a:pt x="210" y="102"/>
                    </a:lnTo>
                    <a:lnTo>
                      <a:pt x="210" y="102"/>
                    </a:lnTo>
                    <a:lnTo>
                      <a:pt x="210" y="102"/>
                    </a:lnTo>
                    <a:lnTo>
                      <a:pt x="210" y="102"/>
                    </a:lnTo>
                    <a:lnTo>
                      <a:pt x="210" y="102"/>
                    </a:lnTo>
                    <a:lnTo>
                      <a:pt x="204" y="102"/>
                    </a:lnTo>
                    <a:lnTo>
                      <a:pt x="204" y="107"/>
                    </a:lnTo>
                    <a:lnTo>
                      <a:pt x="204" y="107"/>
                    </a:lnTo>
                    <a:lnTo>
                      <a:pt x="204" y="107"/>
                    </a:lnTo>
                    <a:lnTo>
                      <a:pt x="204" y="107"/>
                    </a:lnTo>
                    <a:lnTo>
                      <a:pt x="199" y="107"/>
                    </a:lnTo>
                    <a:lnTo>
                      <a:pt x="199" y="107"/>
                    </a:lnTo>
                    <a:lnTo>
                      <a:pt x="199" y="107"/>
                    </a:lnTo>
                    <a:lnTo>
                      <a:pt x="199" y="107"/>
                    </a:lnTo>
                    <a:lnTo>
                      <a:pt x="199" y="107"/>
                    </a:lnTo>
                    <a:lnTo>
                      <a:pt x="193" y="107"/>
                    </a:lnTo>
                    <a:lnTo>
                      <a:pt x="193" y="107"/>
                    </a:lnTo>
                    <a:lnTo>
                      <a:pt x="193" y="107"/>
                    </a:lnTo>
                    <a:lnTo>
                      <a:pt x="193" y="113"/>
                    </a:lnTo>
                    <a:lnTo>
                      <a:pt x="193" y="113"/>
                    </a:lnTo>
                    <a:lnTo>
                      <a:pt x="187" y="113"/>
                    </a:lnTo>
                    <a:lnTo>
                      <a:pt x="187" y="113"/>
                    </a:lnTo>
                    <a:lnTo>
                      <a:pt x="187" y="113"/>
                    </a:lnTo>
                    <a:lnTo>
                      <a:pt x="187" y="113"/>
                    </a:lnTo>
                    <a:lnTo>
                      <a:pt x="187" y="113"/>
                    </a:lnTo>
                    <a:lnTo>
                      <a:pt x="182" y="113"/>
                    </a:lnTo>
                    <a:lnTo>
                      <a:pt x="182" y="113"/>
                    </a:lnTo>
                    <a:lnTo>
                      <a:pt x="182" y="113"/>
                    </a:lnTo>
                    <a:lnTo>
                      <a:pt x="182" y="113"/>
                    </a:lnTo>
                    <a:lnTo>
                      <a:pt x="182" y="113"/>
                    </a:lnTo>
                    <a:lnTo>
                      <a:pt x="176" y="113"/>
                    </a:lnTo>
                    <a:lnTo>
                      <a:pt x="176" y="113"/>
                    </a:lnTo>
                    <a:lnTo>
                      <a:pt x="176" y="113"/>
                    </a:lnTo>
                    <a:lnTo>
                      <a:pt x="176" y="113"/>
                    </a:lnTo>
                    <a:lnTo>
                      <a:pt x="170" y="119"/>
                    </a:lnTo>
                    <a:lnTo>
                      <a:pt x="170" y="119"/>
                    </a:lnTo>
                    <a:lnTo>
                      <a:pt x="170" y="119"/>
                    </a:lnTo>
                    <a:lnTo>
                      <a:pt x="170" y="119"/>
                    </a:lnTo>
                    <a:lnTo>
                      <a:pt x="170" y="119"/>
                    </a:lnTo>
                    <a:lnTo>
                      <a:pt x="165" y="119"/>
                    </a:lnTo>
                    <a:lnTo>
                      <a:pt x="165" y="119"/>
                    </a:lnTo>
                    <a:lnTo>
                      <a:pt x="165" y="119"/>
                    </a:lnTo>
                    <a:lnTo>
                      <a:pt x="165" y="119"/>
                    </a:lnTo>
                    <a:lnTo>
                      <a:pt x="165" y="119"/>
                    </a:lnTo>
                    <a:lnTo>
                      <a:pt x="159" y="119"/>
                    </a:lnTo>
                    <a:lnTo>
                      <a:pt x="159" y="119"/>
                    </a:lnTo>
                    <a:lnTo>
                      <a:pt x="159" y="119"/>
                    </a:lnTo>
                    <a:lnTo>
                      <a:pt x="159" y="119"/>
                    </a:lnTo>
                    <a:lnTo>
                      <a:pt x="159" y="119"/>
                    </a:lnTo>
                    <a:lnTo>
                      <a:pt x="153" y="119"/>
                    </a:lnTo>
                    <a:lnTo>
                      <a:pt x="153" y="119"/>
                    </a:lnTo>
                    <a:lnTo>
                      <a:pt x="153" y="119"/>
                    </a:lnTo>
                    <a:lnTo>
                      <a:pt x="153" y="119"/>
                    </a:lnTo>
                    <a:lnTo>
                      <a:pt x="153" y="119"/>
                    </a:lnTo>
                    <a:lnTo>
                      <a:pt x="148" y="119"/>
                    </a:lnTo>
                    <a:lnTo>
                      <a:pt x="148" y="119"/>
                    </a:lnTo>
                    <a:lnTo>
                      <a:pt x="148" y="119"/>
                    </a:lnTo>
                    <a:lnTo>
                      <a:pt x="148" y="119"/>
                    </a:lnTo>
                    <a:lnTo>
                      <a:pt x="148" y="119"/>
                    </a:lnTo>
                    <a:lnTo>
                      <a:pt x="142" y="119"/>
                    </a:lnTo>
                    <a:lnTo>
                      <a:pt x="142" y="119"/>
                    </a:lnTo>
                    <a:lnTo>
                      <a:pt x="142" y="119"/>
                    </a:lnTo>
                    <a:lnTo>
                      <a:pt x="142" y="119"/>
                    </a:lnTo>
                    <a:lnTo>
                      <a:pt x="142" y="119"/>
                    </a:lnTo>
                    <a:lnTo>
                      <a:pt x="136" y="119"/>
                    </a:lnTo>
                    <a:lnTo>
                      <a:pt x="136" y="119"/>
                    </a:lnTo>
                    <a:lnTo>
                      <a:pt x="136" y="124"/>
                    </a:lnTo>
                    <a:lnTo>
                      <a:pt x="136" y="124"/>
                    </a:lnTo>
                    <a:lnTo>
                      <a:pt x="136" y="124"/>
                    </a:lnTo>
                    <a:lnTo>
                      <a:pt x="131" y="124"/>
                    </a:lnTo>
                    <a:lnTo>
                      <a:pt x="131" y="124"/>
                    </a:lnTo>
                    <a:lnTo>
                      <a:pt x="131" y="124"/>
                    </a:lnTo>
                    <a:lnTo>
                      <a:pt x="131" y="124"/>
                    </a:lnTo>
                    <a:lnTo>
                      <a:pt x="131" y="124"/>
                    </a:lnTo>
                    <a:lnTo>
                      <a:pt x="125" y="124"/>
                    </a:lnTo>
                    <a:lnTo>
                      <a:pt x="125" y="124"/>
                    </a:lnTo>
                    <a:lnTo>
                      <a:pt x="125" y="124"/>
                    </a:lnTo>
                    <a:lnTo>
                      <a:pt x="125" y="124"/>
                    </a:lnTo>
                    <a:lnTo>
                      <a:pt x="125" y="124"/>
                    </a:lnTo>
                    <a:lnTo>
                      <a:pt x="119" y="124"/>
                    </a:lnTo>
                    <a:lnTo>
                      <a:pt x="119" y="124"/>
                    </a:lnTo>
                    <a:lnTo>
                      <a:pt x="119" y="124"/>
                    </a:lnTo>
                    <a:lnTo>
                      <a:pt x="119" y="124"/>
                    </a:lnTo>
                    <a:lnTo>
                      <a:pt x="119" y="124"/>
                    </a:lnTo>
                    <a:lnTo>
                      <a:pt x="114" y="124"/>
                    </a:lnTo>
                    <a:lnTo>
                      <a:pt x="114" y="124"/>
                    </a:lnTo>
                    <a:lnTo>
                      <a:pt x="114" y="124"/>
                    </a:lnTo>
                    <a:lnTo>
                      <a:pt x="114" y="124"/>
                    </a:lnTo>
                    <a:lnTo>
                      <a:pt x="114" y="124"/>
                    </a:lnTo>
                    <a:lnTo>
                      <a:pt x="108" y="124"/>
                    </a:lnTo>
                    <a:lnTo>
                      <a:pt x="108" y="124"/>
                    </a:lnTo>
                    <a:lnTo>
                      <a:pt x="108" y="124"/>
                    </a:lnTo>
                    <a:lnTo>
                      <a:pt x="108" y="124"/>
                    </a:lnTo>
                    <a:lnTo>
                      <a:pt x="108" y="124"/>
                    </a:lnTo>
                    <a:lnTo>
                      <a:pt x="102" y="124"/>
                    </a:lnTo>
                    <a:lnTo>
                      <a:pt x="102" y="119"/>
                    </a:lnTo>
                    <a:lnTo>
                      <a:pt x="102" y="119"/>
                    </a:lnTo>
                    <a:lnTo>
                      <a:pt x="102" y="119"/>
                    </a:lnTo>
                    <a:lnTo>
                      <a:pt x="97" y="119"/>
                    </a:lnTo>
                    <a:lnTo>
                      <a:pt x="97" y="119"/>
                    </a:lnTo>
                    <a:lnTo>
                      <a:pt x="97" y="119"/>
                    </a:lnTo>
                    <a:lnTo>
                      <a:pt x="97" y="119"/>
                    </a:lnTo>
                    <a:lnTo>
                      <a:pt x="97" y="119"/>
                    </a:lnTo>
                    <a:lnTo>
                      <a:pt x="91" y="119"/>
                    </a:lnTo>
                    <a:lnTo>
                      <a:pt x="91" y="119"/>
                    </a:lnTo>
                    <a:lnTo>
                      <a:pt x="91" y="119"/>
                    </a:lnTo>
                    <a:lnTo>
                      <a:pt x="91" y="119"/>
                    </a:lnTo>
                    <a:lnTo>
                      <a:pt x="91" y="119"/>
                    </a:lnTo>
                    <a:lnTo>
                      <a:pt x="85" y="119"/>
                    </a:lnTo>
                    <a:lnTo>
                      <a:pt x="85" y="119"/>
                    </a:lnTo>
                    <a:lnTo>
                      <a:pt x="85" y="119"/>
                    </a:lnTo>
                    <a:lnTo>
                      <a:pt x="85" y="119"/>
                    </a:lnTo>
                    <a:lnTo>
                      <a:pt x="85" y="119"/>
                    </a:lnTo>
                    <a:lnTo>
                      <a:pt x="80" y="119"/>
                    </a:lnTo>
                    <a:lnTo>
                      <a:pt x="80" y="119"/>
                    </a:lnTo>
                    <a:lnTo>
                      <a:pt x="80" y="119"/>
                    </a:lnTo>
                    <a:lnTo>
                      <a:pt x="80" y="119"/>
                    </a:lnTo>
                    <a:lnTo>
                      <a:pt x="80" y="119"/>
                    </a:lnTo>
                    <a:lnTo>
                      <a:pt x="74" y="119"/>
                    </a:lnTo>
                    <a:lnTo>
                      <a:pt x="74" y="119"/>
                    </a:lnTo>
                    <a:lnTo>
                      <a:pt x="74" y="119"/>
                    </a:lnTo>
                    <a:lnTo>
                      <a:pt x="74" y="119"/>
                    </a:lnTo>
                    <a:lnTo>
                      <a:pt x="74" y="119"/>
                    </a:lnTo>
                    <a:lnTo>
                      <a:pt x="68" y="119"/>
                    </a:lnTo>
                    <a:lnTo>
                      <a:pt x="68" y="119"/>
                    </a:lnTo>
                    <a:lnTo>
                      <a:pt x="68" y="119"/>
                    </a:lnTo>
                    <a:lnTo>
                      <a:pt x="68" y="119"/>
                    </a:lnTo>
                    <a:lnTo>
                      <a:pt x="68" y="113"/>
                    </a:lnTo>
                    <a:lnTo>
                      <a:pt x="63" y="113"/>
                    </a:lnTo>
                    <a:lnTo>
                      <a:pt x="63" y="113"/>
                    </a:lnTo>
                    <a:lnTo>
                      <a:pt x="63" y="113"/>
                    </a:lnTo>
                    <a:lnTo>
                      <a:pt x="63" y="113"/>
                    </a:lnTo>
                    <a:lnTo>
                      <a:pt x="63" y="113"/>
                    </a:lnTo>
                    <a:lnTo>
                      <a:pt x="57" y="113"/>
                    </a:lnTo>
                    <a:lnTo>
                      <a:pt x="57" y="113"/>
                    </a:lnTo>
                    <a:lnTo>
                      <a:pt x="57" y="113"/>
                    </a:lnTo>
                    <a:lnTo>
                      <a:pt x="57" y="113"/>
                    </a:lnTo>
                    <a:lnTo>
                      <a:pt x="57" y="113"/>
                    </a:lnTo>
                    <a:lnTo>
                      <a:pt x="51" y="113"/>
                    </a:lnTo>
                    <a:lnTo>
                      <a:pt x="51" y="113"/>
                    </a:lnTo>
                    <a:lnTo>
                      <a:pt x="51" y="113"/>
                    </a:lnTo>
                    <a:lnTo>
                      <a:pt x="51" y="113"/>
                    </a:lnTo>
                    <a:lnTo>
                      <a:pt x="51" y="113"/>
                    </a:lnTo>
                    <a:lnTo>
                      <a:pt x="46" y="107"/>
                    </a:lnTo>
                    <a:lnTo>
                      <a:pt x="46" y="107"/>
                    </a:lnTo>
                    <a:lnTo>
                      <a:pt x="46" y="107"/>
                    </a:lnTo>
                    <a:lnTo>
                      <a:pt x="46" y="107"/>
                    </a:lnTo>
                    <a:lnTo>
                      <a:pt x="46" y="107"/>
                    </a:lnTo>
                    <a:lnTo>
                      <a:pt x="40" y="107"/>
                    </a:lnTo>
                    <a:lnTo>
                      <a:pt x="40" y="107"/>
                    </a:lnTo>
                    <a:lnTo>
                      <a:pt x="40" y="107"/>
                    </a:lnTo>
                    <a:lnTo>
                      <a:pt x="40" y="107"/>
                    </a:lnTo>
                    <a:lnTo>
                      <a:pt x="40" y="107"/>
                    </a:lnTo>
                    <a:lnTo>
                      <a:pt x="34" y="107"/>
                    </a:lnTo>
                    <a:lnTo>
                      <a:pt x="34" y="107"/>
                    </a:lnTo>
                    <a:lnTo>
                      <a:pt x="34" y="102"/>
                    </a:lnTo>
                    <a:lnTo>
                      <a:pt x="34" y="102"/>
                    </a:lnTo>
                    <a:lnTo>
                      <a:pt x="34" y="102"/>
                    </a:lnTo>
                    <a:lnTo>
                      <a:pt x="29" y="102"/>
                    </a:lnTo>
                    <a:lnTo>
                      <a:pt x="29" y="102"/>
                    </a:lnTo>
                    <a:lnTo>
                      <a:pt x="29" y="102"/>
                    </a:lnTo>
                    <a:lnTo>
                      <a:pt x="29" y="102"/>
                    </a:lnTo>
                    <a:lnTo>
                      <a:pt x="23" y="102"/>
                    </a:lnTo>
                    <a:lnTo>
                      <a:pt x="23" y="96"/>
                    </a:lnTo>
                    <a:lnTo>
                      <a:pt x="23" y="96"/>
                    </a:lnTo>
                    <a:lnTo>
                      <a:pt x="23" y="96"/>
                    </a:lnTo>
                    <a:lnTo>
                      <a:pt x="23" y="96"/>
                    </a:lnTo>
                    <a:lnTo>
                      <a:pt x="17" y="96"/>
                    </a:lnTo>
                    <a:lnTo>
                      <a:pt x="17" y="96"/>
                    </a:lnTo>
                    <a:lnTo>
                      <a:pt x="17" y="96"/>
                    </a:lnTo>
                    <a:lnTo>
                      <a:pt x="17" y="90"/>
                    </a:lnTo>
                    <a:lnTo>
                      <a:pt x="17" y="90"/>
                    </a:lnTo>
                    <a:lnTo>
                      <a:pt x="12" y="90"/>
                    </a:lnTo>
                    <a:lnTo>
                      <a:pt x="12" y="90"/>
                    </a:lnTo>
                    <a:lnTo>
                      <a:pt x="12" y="85"/>
                    </a:lnTo>
                    <a:lnTo>
                      <a:pt x="12" y="85"/>
                    </a:lnTo>
                    <a:lnTo>
                      <a:pt x="12" y="85"/>
                    </a:lnTo>
                    <a:lnTo>
                      <a:pt x="6" y="85"/>
                    </a:lnTo>
                    <a:lnTo>
                      <a:pt x="6" y="85"/>
                    </a:lnTo>
                    <a:lnTo>
                      <a:pt x="6" y="79"/>
                    </a:lnTo>
                    <a:lnTo>
                      <a:pt x="6" y="79"/>
                    </a:lnTo>
                    <a:lnTo>
                      <a:pt x="6" y="79"/>
                    </a:lnTo>
                    <a:lnTo>
                      <a:pt x="6" y="79"/>
                    </a:lnTo>
                    <a:lnTo>
                      <a:pt x="6" y="79"/>
                    </a:lnTo>
                    <a:lnTo>
                      <a:pt x="6" y="73"/>
                    </a:lnTo>
                    <a:lnTo>
                      <a:pt x="0" y="73"/>
                    </a:lnTo>
                    <a:lnTo>
                      <a:pt x="0" y="73"/>
                    </a:lnTo>
                    <a:lnTo>
                      <a:pt x="0" y="73"/>
                    </a:lnTo>
                    <a:lnTo>
                      <a:pt x="0" y="73"/>
                    </a:lnTo>
                    <a:lnTo>
                      <a:pt x="0" y="68"/>
                    </a:lnTo>
                    <a:lnTo>
                      <a:pt x="0" y="68"/>
                    </a:lnTo>
                    <a:lnTo>
                      <a:pt x="0" y="68"/>
                    </a:lnTo>
                    <a:lnTo>
                      <a:pt x="0" y="68"/>
                    </a:lnTo>
                    <a:lnTo>
                      <a:pt x="0" y="68"/>
                    </a:lnTo>
                    <a:lnTo>
                      <a:pt x="0" y="62"/>
                    </a:lnTo>
                    <a:lnTo>
                      <a:pt x="0" y="62"/>
                    </a:lnTo>
                    <a:lnTo>
                      <a:pt x="0" y="62"/>
                    </a:lnTo>
                    <a:lnTo>
                      <a:pt x="0" y="62"/>
                    </a:lnTo>
                    <a:lnTo>
                      <a:pt x="0" y="62"/>
                    </a:lnTo>
                    <a:lnTo>
                      <a:pt x="0" y="56"/>
                    </a:lnTo>
                    <a:lnTo>
                      <a:pt x="0" y="56"/>
                    </a:lnTo>
                    <a:lnTo>
                      <a:pt x="0" y="56"/>
                    </a:lnTo>
                    <a:lnTo>
                      <a:pt x="0" y="56"/>
                    </a:lnTo>
                    <a:lnTo>
                      <a:pt x="0" y="56"/>
                    </a:lnTo>
                    <a:lnTo>
                      <a:pt x="0" y="51"/>
                    </a:lnTo>
                    <a:lnTo>
                      <a:pt x="0" y="51"/>
                    </a:lnTo>
                    <a:lnTo>
                      <a:pt x="0" y="51"/>
                    </a:lnTo>
                    <a:lnTo>
                      <a:pt x="0" y="51"/>
                    </a:lnTo>
                    <a:lnTo>
                      <a:pt x="6" y="51"/>
                    </a:lnTo>
                    <a:lnTo>
                      <a:pt x="6" y="45"/>
                    </a:lnTo>
                    <a:lnTo>
                      <a:pt x="6" y="45"/>
                    </a:lnTo>
                    <a:lnTo>
                      <a:pt x="6" y="45"/>
                    </a:lnTo>
                    <a:lnTo>
                      <a:pt x="6" y="45"/>
                    </a:lnTo>
                    <a:lnTo>
                      <a:pt x="6" y="45"/>
                    </a:lnTo>
                    <a:lnTo>
                      <a:pt x="6" y="39"/>
                    </a:lnTo>
                    <a:lnTo>
                      <a:pt x="6" y="39"/>
                    </a:lnTo>
                    <a:lnTo>
                      <a:pt x="12" y="39"/>
                    </a:lnTo>
                    <a:lnTo>
                      <a:pt x="12" y="39"/>
                    </a:lnTo>
                    <a:lnTo>
                      <a:pt x="12" y="39"/>
                    </a:lnTo>
                    <a:lnTo>
                      <a:pt x="12" y="34"/>
                    </a:lnTo>
                    <a:lnTo>
                      <a:pt x="12" y="34"/>
                    </a:lnTo>
                    <a:lnTo>
                      <a:pt x="17" y="34"/>
                    </a:lnTo>
                    <a:lnTo>
                      <a:pt x="17" y="34"/>
                    </a:lnTo>
                    <a:lnTo>
                      <a:pt x="17" y="34"/>
                    </a:lnTo>
                    <a:lnTo>
                      <a:pt x="17" y="28"/>
                    </a:lnTo>
                    <a:lnTo>
                      <a:pt x="17" y="28"/>
                    </a:lnTo>
                    <a:lnTo>
                      <a:pt x="23" y="28"/>
                    </a:lnTo>
                    <a:lnTo>
                      <a:pt x="23" y="28"/>
                    </a:lnTo>
                    <a:lnTo>
                      <a:pt x="23" y="28"/>
                    </a:lnTo>
                    <a:lnTo>
                      <a:pt x="23" y="28"/>
                    </a:lnTo>
                    <a:lnTo>
                      <a:pt x="23" y="28"/>
                    </a:lnTo>
                    <a:lnTo>
                      <a:pt x="29" y="22"/>
                    </a:lnTo>
                    <a:lnTo>
                      <a:pt x="29" y="22"/>
                    </a:lnTo>
                    <a:lnTo>
                      <a:pt x="29" y="22"/>
                    </a:lnTo>
                    <a:lnTo>
                      <a:pt x="29" y="22"/>
                    </a:lnTo>
                    <a:lnTo>
                      <a:pt x="34" y="22"/>
                    </a:lnTo>
                    <a:lnTo>
                      <a:pt x="34" y="22"/>
                    </a:lnTo>
                    <a:lnTo>
                      <a:pt x="34" y="22"/>
                    </a:lnTo>
                    <a:lnTo>
                      <a:pt x="34" y="22"/>
                    </a:lnTo>
                    <a:lnTo>
                      <a:pt x="34" y="22"/>
                    </a:lnTo>
                    <a:lnTo>
                      <a:pt x="40" y="17"/>
                    </a:lnTo>
                    <a:lnTo>
                      <a:pt x="40" y="17"/>
                    </a:lnTo>
                    <a:lnTo>
                      <a:pt x="40" y="17"/>
                    </a:lnTo>
                    <a:lnTo>
                      <a:pt x="40" y="17"/>
                    </a:lnTo>
                    <a:lnTo>
                      <a:pt x="40" y="17"/>
                    </a:lnTo>
                    <a:lnTo>
                      <a:pt x="46" y="17"/>
                    </a:lnTo>
                    <a:lnTo>
                      <a:pt x="46" y="17"/>
                    </a:lnTo>
                    <a:lnTo>
                      <a:pt x="46" y="17"/>
                    </a:lnTo>
                    <a:lnTo>
                      <a:pt x="46" y="17"/>
                    </a:lnTo>
                    <a:lnTo>
                      <a:pt x="46" y="17"/>
                    </a:lnTo>
                    <a:lnTo>
                      <a:pt x="51" y="11"/>
                    </a:lnTo>
                    <a:lnTo>
                      <a:pt x="51" y="11"/>
                    </a:lnTo>
                    <a:lnTo>
                      <a:pt x="51" y="11"/>
                    </a:lnTo>
                    <a:lnTo>
                      <a:pt x="51" y="11"/>
                    </a:lnTo>
                    <a:lnTo>
                      <a:pt x="51" y="11"/>
                    </a:lnTo>
                    <a:lnTo>
                      <a:pt x="57" y="11"/>
                    </a:lnTo>
                    <a:lnTo>
                      <a:pt x="57" y="11"/>
                    </a:lnTo>
                    <a:lnTo>
                      <a:pt x="57" y="11"/>
                    </a:lnTo>
                    <a:lnTo>
                      <a:pt x="57" y="11"/>
                    </a:lnTo>
                    <a:lnTo>
                      <a:pt x="57" y="11"/>
                    </a:lnTo>
                    <a:lnTo>
                      <a:pt x="63" y="11"/>
                    </a:lnTo>
                    <a:lnTo>
                      <a:pt x="63" y="11"/>
                    </a:lnTo>
                    <a:lnTo>
                      <a:pt x="63" y="11"/>
                    </a:lnTo>
                    <a:lnTo>
                      <a:pt x="63" y="11"/>
                    </a:lnTo>
                    <a:lnTo>
                      <a:pt x="63" y="11"/>
                    </a:lnTo>
                    <a:lnTo>
                      <a:pt x="68" y="11"/>
                    </a:lnTo>
                    <a:lnTo>
                      <a:pt x="68" y="5"/>
                    </a:lnTo>
                    <a:lnTo>
                      <a:pt x="68" y="5"/>
                    </a:lnTo>
                    <a:lnTo>
                      <a:pt x="68" y="5"/>
                    </a:lnTo>
                    <a:lnTo>
                      <a:pt x="68" y="5"/>
                    </a:lnTo>
                    <a:lnTo>
                      <a:pt x="74" y="5"/>
                    </a:lnTo>
                    <a:lnTo>
                      <a:pt x="74" y="5"/>
                    </a:lnTo>
                    <a:lnTo>
                      <a:pt x="74" y="5"/>
                    </a:lnTo>
                    <a:lnTo>
                      <a:pt x="74" y="5"/>
                    </a:lnTo>
                    <a:lnTo>
                      <a:pt x="74" y="5"/>
                    </a:lnTo>
                    <a:lnTo>
                      <a:pt x="80" y="5"/>
                    </a:lnTo>
                    <a:lnTo>
                      <a:pt x="80" y="5"/>
                    </a:lnTo>
                    <a:lnTo>
                      <a:pt x="80" y="5"/>
                    </a:lnTo>
                    <a:lnTo>
                      <a:pt x="80" y="5"/>
                    </a:lnTo>
                    <a:lnTo>
                      <a:pt x="80" y="5"/>
                    </a:lnTo>
                    <a:lnTo>
                      <a:pt x="85" y="5"/>
                    </a:lnTo>
                    <a:lnTo>
                      <a:pt x="85" y="5"/>
                    </a:lnTo>
                    <a:lnTo>
                      <a:pt x="85" y="5"/>
                    </a:lnTo>
                    <a:lnTo>
                      <a:pt x="85" y="5"/>
                    </a:lnTo>
                    <a:lnTo>
                      <a:pt x="85" y="5"/>
                    </a:lnTo>
                    <a:lnTo>
                      <a:pt x="91" y="5"/>
                    </a:lnTo>
                    <a:lnTo>
                      <a:pt x="91" y="5"/>
                    </a:lnTo>
                    <a:lnTo>
                      <a:pt x="91" y="5"/>
                    </a:lnTo>
                    <a:lnTo>
                      <a:pt x="91" y="5"/>
                    </a:lnTo>
                    <a:lnTo>
                      <a:pt x="91" y="5"/>
                    </a:lnTo>
                    <a:lnTo>
                      <a:pt x="97" y="5"/>
                    </a:lnTo>
                    <a:lnTo>
                      <a:pt x="97" y="5"/>
                    </a:lnTo>
                    <a:lnTo>
                      <a:pt x="97" y="5"/>
                    </a:lnTo>
                    <a:lnTo>
                      <a:pt x="97" y="5"/>
                    </a:lnTo>
                    <a:lnTo>
                      <a:pt x="97" y="5"/>
                    </a:lnTo>
                    <a:lnTo>
                      <a:pt x="102" y="5"/>
                    </a:lnTo>
                    <a:lnTo>
                      <a:pt x="102" y="5"/>
                    </a:lnTo>
                    <a:lnTo>
                      <a:pt x="102" y="5"/>
                    </a:lnTo>
                    <a:lnTo>
                      <a:pt x="102" y="0"/>
                    </a:lnTo>
                    <a:lnTo>
                      <a:pt x="108" y="0"/>
                    </a:lnTo>
                    <a:lnTo>
                      <a:pt x="108" y="0"/>
                    </a:lnTo>
                    <a:lnTo>
                      <a:pt x="108" y="0"/>
                    </a:lnTo>
                    <a:lnTo>
                      <a:pt x="108" y="0"/>
                    </a:lnTo>
                    <a:lnTo>
                      <a:pt x="108" y="0"/>
                    </a:lnTo>
                    <a:lnTo>
                      <a:pt x="114" y="0"/>
                    </a:lnTo>
                    <a:lnTo>
                      <a:pt x="114" y="0"/>
                    </a:lnTo>
                    <a:lnTo>
                      <a:pt x="114" y="0"/>
                    </a:lnTo>
                    <a:lnTo>
                      <a:pt x="114" y="0"/>
                    </a:lnTo>
                    <a:lnTo>
                      <a:pt x="114" y="0"/>
                    </a:lnTo>
                    <a:lnTo>
                      <a:pt x="119" y="0"/>
                    </a:lnTo>
                    <a:lnTo>
                      <a:pt x="119" y="0"/>
                    </a:lnTo>
                    <a:lnTo>
                      <a:pt x="119" y="0"/>
                    </a:lnTo>
                    <a:lnTo>
                      <a:pt x="119" y="0"/>
                    </a:lnTo>
                  </a:path>
                </a:pathLst>
              </a:custGeom>
              <a:noFill/>
              <a:ln w="36513">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6227" name="Freeform 19"/>
              <p:cNvSpPr>
                <a:spLocks/>
              </p:cNvSpPr>
              <p:nvPr/>
            </p:nvSpPr>
            <p:spPr bwMode="auto">
              <a:xfrm>
                <a:off x="3823" y="2466"/>
                <a:ext cx="46" cy="5"/>
              </a:xfrm>
              <a:custGeom>
                <a:avLst/>
                <a:gdLst>
                  <a:gd name="T0" fmla="*/ 0 w 46"/>
                  <a:gd name="T1" fmla="*/ 0 h 5"/>
                  <a:gd name="T2" fmla="*/ 6 w 46"/>
                  <a:gd name="T3" fmla="*/ 0 h 5"/>
                  <a:gd name="T4" fmla="*/ 6 w 46"/>
                  <a:gd name="T5" fmla="*/ 0 h 5"/>
                  <a:gd name="T6" fmla="*/ 6 w 46"/>
                  <a:gd name="T7" fmla="*/ 0 h 5"/>
                  <a:gd name="T8" fmla="*/ 6 w 46"/>
                  <a:gd name="T9" fmla="*/ 0 h 5"/>
                  <a:gd name="T10" fmla="*/ 6 w 46"/>
                  <a:gd name="T11" fmla="*/ 0 h 5"/>
                  <a:gd name="T12" fmla="*/ 12 w 46"/>
                  <a:gd name="T13" fmla="*/ 0 h 5"/>
                  <a:gd name="T14" fmla="*/ 12 w 46"/>
                  <a:gd name="T15" fmla="*/ 0 h 5"/>
                  <a:gd name="T16" fmla="*/ 12 w 46"/>
                  <a:gd name="T17" fmla="*/ 0 h 5"/>
                  <a:gd name="T18" fmla="*/ 12 w 46"/>
                  <a:gd name="T19" fmla="*/ 0 h 5"/>
                  <a:gd name="T20" fmla="*/ 12 w 46"/>
                  <a:gd name="T21" fmla="*/ 0 h 5"/>
                  <a:gd name="T22" fmla="*/ 17 w 46"/>
                  <a:gd name="T23" fmla="*/ 0 h 5"/>
                  <a:gd name="T24" fmla="*/ 17 w 46"/>
                  <a:gd name="T25" fmla="*/ 0 h 5"/>
                  <a:gd name="T26" fmla="*/ 17 w 46"/>
                  <a:gd name="T27" fmla="*/ 0 h 5"/>
                  <a:gd name="T28" fmla="*/ 17 w 46"/>
                  <a:gd name="T29" fmla="*/ 5 h 5"/>
                  <a:gd name="T30" fmla="*/ 17 w 46"/>
                  <a:gd name="T31" fmla="*/ 5 h 5"/>
                  <a:gd name="T32" fmla="*/ 23 w 46"/>
                  <a:gd name="T33" fmla="*/ 5 h 5"/>
                  <a:gd name="T34" fmla="*/ 23 w 46"/>
                  <a:gd name="T35" fmla="*/ 5 h 5"/>
                  <a:gd name="T36" fmla="*/ 23 w 46"/>
                  <a:gd name="T37" fmla="*/ 5 h 5"/>
                  <a:gd name="T38" fmla="*/ 23 w 46"/>
                  <a:gd name="T39" fmla="*/ 5 h 5"/>
                  <a:gd name="T40" fmla="*/ 23 w 46"/>
                  <a:gd name="T41" fmla="*/ 5 h 5"/>
                  <a:gd name="T42" fmla="*/ 29 w 46"/>
                  <a:gd name="T43" fmla="*/ 5 h 5"/>
                  <a:gd name="T44" fmla="*/ 29 w 46"/>
                  <a:gd name="T45" fmla="*/ 5 h 5"/>
                  <a:gd name="T46" fmla="*/ 29 w 46"/>
                  <a:gd name="T47" fmla="*/ 5 h 5"/>
                  <a:gd name="T48" fmla="*/ 29 w 46"/>
                  <a:gd name="T49" fmla="*/ 5 h 5"/>
                  <a:gd name="T50" fmla="*/ 29 w 46"/>
                  <a:gd name="T51" fmla="*/ 5 h 5"/>
                  <a:gd name="T52" fmla="*/ 34 w 46"/>
                  <a:gd name="T53" fmla="*/ 5 h 5"/>
                  <a:gd name="T54" fmla="*/ 34 w 46"/>
                  <a:gd name="T55" fmla="*/ 5 h 5"/>
                  <a:gd name="T56" fmla="*/ 34 w 46"/>
                  <a:gd name="T57" fmla="*/ 5 h 5"/>
                  <a:gd name="T58" fmla="*/ 34 w 46"/>
                  <a:gd name="T59" fmla="*/ 5 h 5"/>
                  <a:gd name="T60" fmla="*/ 34 w 46"/>
                  <a:gd name="T61" fmla="*/ 5 h 5"/>
                  <a:gd name="T62" fmla="*/ 40 w 46"/>
                  <a:gd name="T63" fmla="*/ 5 h 5"/>
                  <a:gd name="T64" fmla="*/ 40 w 46"/>
                  <a:gd name="T65" fmla="*/ 5 h 5"/>
                  <a:gd name="T66" fmla="*/ 40 w 46"/>
                  <a:gd name="T67" fmla="*/ 5 h 5"/>
                  <a:gd name="T68" fmla="*/ 40 w 46"/>
                  <a:gd name="T69" fmla="*/ 5 h 5"/>
                  <a:gd name="T70" fmla="*/ 40 w 46"/>
                  <a:gd name="T71" fmla="*/ 5 h 5"/>
                  <a:gd name="T72" fmla="*/ 46 w 46"/>
                  <a:gd name="T73" fmla="*/ 5 h 5"/>
                  <a:gd name="T74" fmla="*/ 46 w 46"/>
                  <a:gd name="T75" fmla="*/ 5 h 5"/>
                  <a:gd name="T76" fmla="*/ 46 w 46"/>
                  <a:gd name="T77" fmla="*/ 5 h 5"/>
                  <a:gd name="T78" fmla="*/ 46 w 46"/>
                  <a:gd name="T79" fmla="*/ 5 h 5"/>
                  <a:gd name="T80" fmla="*/ 46 w 46"/>
                  <a:gd name="T8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5">
                    <a:moveTo>
                      <a:pt x="0" y="0"/>
                    </a:moveTo>
                    <a:lnTo>
                      <a:pt x="6" y="0"/>
                    </a:lnTo>
                    <a:lnTo>
                      <a:pt x="6" y="0"/>
                    </a:lnTo>
                    <a:lnTo>
                      <a:pt x="6" y="0"/>
                    </a:lnTo>
                    <a:lnTo>
                      <a:pt x="6" y="0"/>
                    </a:lnTo>
                    <a:lnTo>
                      <a:pt x="6" y="0"/>
                    </a:lnTo>
                    <a:lnTo>
                      <a:pt x="12" y="0"/>
                    </a:lnTo>
                    <a:lnTo>
                      <a:pt x="12" y="0"/>
                    </a:lnTo>
                    <a:lnTo>
                      <a:pt x="12" y="0"/>
                    </a:lnTo>
                    <a:lnTo>
                      <a:pt x="12" y="0"/>
                    </a:lnTo>
                    <a:lnTo>
                      <a:pt x="12" y="0"/>
                    </a:lnTo>
                    <a:lnTo>
                      <a:pt x="17" y="0"/>
                    </a:lnTo>
                    <a:lnTo>
                      <a:pt x="17" y="0"/>
                    </a:lnTo>
                    <a:lnTo>
                      <a:pt x="17" y="0"/>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5"/>
                    </a:lnTo>
                    <a:lnTo>
                      <a:pt x="34" y="5"/>
                    </a:lnTo>
                    <a:lnTo>
                      <a:pt x="40" y="5"/>
                    </a:lnTo>
                    <a:lnTo>
                      <a:pt x="40" y="5"/>
                    </a:lnTo>
                    <a:lnTo>
                      <a:pt x="40" y="5"/>
                    </a:lnTo>
                    <a:lnTo>
                      <a:pt x="40" y="5"/>
                    </a:lnTo>
                    <a:lnTo>
                      <a:pt x="40" y="5"/>
                    </a:lnTo>
                    <a:lnTo>
                      <a:pt x="46" y="5"/>
                    </a:lnTo>
                    <a:lnTo>
                      <a:pt x="46" y="5"/>
                    </a:lnTo>
                    <a:lnTo>
                      <a:pt x="46" y="5"/>
                    </a:lnTo>
                    <a:lnTo>
                      <a:pt x="46" y="5"/>
                    </a:lnTo>
                    <a:lnTo>
                      <a:pt x="46" y="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6228" name="Line 20"/>
              <p:cNvSpPr>
                <a:spLocks noChangeShapeType="1"/>
              </p:cNvSpPr>
              <p:nvPr/>
            </p:nvSpPr>
            <p:spPr bwMode="auto">
              <a:xfrm>
                <a:off x="3880" y="2477"/>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6229" name="Freeform 21"/>
              <p:cNvSpPr>
                <a:spLocks/>
              </p:cNvSpPr>
              <p:nvPr/>
            </p:nvSpPr>
            <p:spPr bwMode="auto">
              <a:xfrm>
                <a:off x="3880" y="2477"/>
                <a:ext cx="23" cy="6"/>
              </a:xfrm>
              <a:custGeom>
                <a:avLst/>
                <a:gdLst>
                  <a:gd name="T0" fmla="*/ 0 w 23"/>
                  <a:gd name="T1" fmla="*/ 0 h 6"/>
                  <a:gd name="T2" fmla="*/ 0 w 23"/>
                  <a:gd name="T3" fmla="*/ 0 h 6"/>
                  <a:gd name="T4" fmla="*/ 6 w 23"/>
                  <a:gd name="T5" fmla="*/ 0 h 6"/>
                  <a:gd name="T6" fmla="*/ 6 w 23"/>
                  <a:gd name="T7" fmla="*/ 0 h 6"/>
                  <a:gd name="T8" fmla="*/ 6 w 23"/>
                  <a:gd name="T9" fmla="*/ 0 h 6"/>
                  <a:gd name="T10" fmla="*/ 6 w 23"/>
                  <a:gd name="T11" fmla="*/ 0 h 6"/>
                  <a:gd name="T12" fmla="*/ 6 w 23"/>
                  <a:gd name="T13" fmla="*/ 0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6 h 6"/>
                  <a:gd name="T30" fmla="*/ 17 w 23"/>
                  <a:gd name="T31" fmla="*/ 6 h 6"/>
                  <a:gd name="T32" fmla="*/ 17 w 23"/>
                  <a:gd name="T33" fmla="*/ 6 h 6"/>
                  <a:gd name="T34" fmla="*/ 23 w 23"/>
                  <a:gd name="T35" fmla="*/ 6 h 6"/>
                  <a:gd name="T36" fmla="*/ 23 w 23"/>
                  <a:gd name="T37" fmla="*/ 6 h 6"/>
                  <a:gd name="T38" fmla="*/ 23 w 23"/>
                  <a:gd name="T3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6">
                    <a:moveTo>
                      <a:pt x="0" y="0"/>
                    </a:moveTo>
                    <a:lnTo>
                      <a:pt x="0" y="0"/>
                    </a:lnTo>
                    <a:lnTo>
                      <a:pt x="6" y="0"/>
                    </a:lnTo>
                    <a:lnTo>
                      <a:pt x="6" y="0"/>
                    </a:lnTo>
                    <a:lnTo>
                      <a:pt x="6" y="0"/>
                    </a:lnTo>
                    <a:lnTo>
                      <a:pt x="6" y="0"/>
                    </a:lnTo>
                    <a:lnTo>
                      <a:pt x="6" y="0"/>
                    </a:lnTo>
                    <a:lnTo>
                      <a:pt x="11" y="0"/>
                    </a:lnTo>
                    <a:lnTo>
                      <a:pt x="11" y="0"/>
                    </a:lnTo>
                    <a:lnTo>
                      <a:pt x="11" y="0"/>
                    </a:lnTo>
                    <a:lnTo>
                      <a:pt x="11" y="0"/>
                    </a:lnTo>
                    <a:lnTo>
                      <a:pt x="11" y="0"/>
                    </a:lnTo>
                    <a:lnTo>
                      <a:pt x="17" y="0"/>
                    </a:lnTo>
                    <a:lnTo>
                      <a:pt x="17" y="0"/>
                    </a:lnTo>
                    <a:lnTo>
                      <a:pt x="17" y="6"/>
                    </a:lnTo>
                    <a:lnTo>
                      <a:pt x="17" y="6"/>
                    </a:lnTo>
                    <a:lnTo>
                      <a:pt x="17" y="6"/>
                    </a:lnTo>
                    <a:lnTo>
                      <a:pt x="23" y="6"/>
                    </a:lnTo>
                    <a:lnTo>
                      <a:pt x="23" y="6"/>
                    </a:lnTo>
                    <a:lnTo>
                      <a:pt x="23"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6230" name="Line 22"/>
              <p:cNvSpPr>
                <a:spLocks noChangeShapeType="1"/>
              </p:cNvSpPr>
              <p:nvPr/>
            </p:nvSpPr>
            <p:spPr bwMode="auto">
              <a:xfrm>
                <a:off x="3908" y="248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6231" name="Freeform 23"/>
              <p:cNvSpPr>
                <a:spLocks/>
              </p:cNvSpPr>
              <p:nvPr/>
            </p:nvSpPr>
            <p:spPr bwMode="auto">
              <a:xfrm>
                <a:off x="3908" y="2488"/>
                <a:ext cx="34" cy="29"/>
              </a:xfrm>
              <a:custGeom>
                <a:avLst/>
                <a:gdLst>
                  <a:gd name="T0" fmla="*/ 0 w 34"/>
                  <a:gd name="T1" fmla="*/ 0 h 29"/>
                  <a:gd name="T2" fmla="*/ 6 w 34"/>
                  <a:gd name="T3" fmla="*/ 0 h 29"/>
                  <a:gd name="T4" fmla="*/ 6 w 34"/>
                  <a:gd name="T5" fmla="*/ 0 h 29"/>
                  <a:gd name="T6" fmla="*/ 6 w 34"/>
                  <a:gd name="T7" fmla="*/ 0 h 29"/>
                  <a:gd name="T8" fmla="*/ 6 w 34"/>
                  <a:gd name="T9" fmla="*/ 0 h 29"/>
                  <a:gd name="T10" fmla="*/ 6 w 34"/>
                  <a:gd name="T11" fmla="*/ 0 h 29"/>
                  <a:gd name="T12" fmla="*/ 12 w 34"/>
                  <a:gd name="T13" fmla="*/ 0 h 29"/>
                  <a:gd name="T14" fmla="*/ 12 w 34"/>
                  <a:gd name="T15" fmla="*/ 6 h 29"/>
                  <a:gd name="T16" fmla="*/ 12 w 34"/>
                  <a:gd name="T17" fmla="*/ 6 h 29"/>
                  <a:gd name="T18" fmla="*/ 12 w 34"/>
                  <a:gd name="T19" fmla="*/ 6 h 29"/>
                  <a:gd name="T20" fmla="*/ 12 w 34"/>
                  <a:gd name="T21" fmla="*/ 6 h 29"/>
                  <a:gd name="T22" fmla="*/ 17 w 34"/>
                  <a:gd name="T23" fmla="*/ 6 h 29"/>
                  <a:gd name="T24" fmla="*/ 17 w 34"/>
                  <a:gd name="T25" fmla="*/ 6 h 29"/>
                  <a:gd name="T26" fmla="*/ 17 w 34"/>
                  <a:gd name="T27" fmla="*/ 6 h 29"/>
                  <a:gd name="T28" fmla="*/ 17 w 34"/>
                  <a:gd name="T29" fmla="*/ 12 h 29"/>
                  <a:gd name="T30" fmla="*/ 17 w 34"/>
                  <a:gd name="T31" fmla="*/ 12 h 29"/>
                  <a:gd name="T32" fmla="*/ 23 w 34"/>
                  <a:gd name="T33" fmla="*/ 12 h 29"/>
                  <a:gd name="T34" fmla="*/ 23 w 34"/>
                  <a:gd name="T35" fmla="*/ 12 h 29"/>
                  <a:gd name="T36" fmla="*/ 23 w 34"/>
                  <a:gd name="T37" fmla="*/ 12 h 29"/>
                  <a:gd name="T38" fmla="*/ 23 w 34"/>
                  <a:gd name="T39" fmla="*/ 17 h 29"/>
                  <a:gd name="T40" fmla="*/ 23 w 34"/>
                  <a:gd name="T41" fmla="*/ 17 h 29"/>
                  <a:gd name="T42" fmla="*/ 29 w 34"/>
                  <a:gd name="T43" fmla="*/ 17 h 29"/>
                  <a:gd name="T44" fmla="*/ 29 w 34"/>
                  <a:gd name="T45" fmla="*/ 17 h 29"/>
                  <a:gd name="T46" fmla="*/ 29 w 34"/>
                  <a:gd name="T47" fmla="*/ 17 h 29"/>
                  <a:gd name="T48" fmla="*/ 29 w 34"/>
                  <a:gd name="T49" fmla="*/ 23 h 29"/>
                  <a:gd name="T50" fmla="*/ 29 w 34"/>
                  <a:gd name="T51" fmla="*/ 23 h 29"/>
                  <a:gd name="T52" fmla="*/ 29 w 34"/>
                  <a:gd name="T53" fmla="*/ 23 h 29"/>
                  <a:gd name="T54" fmla="*/ 29 w 34"/>
                  <a:gd name="T55" fmla="*/ 23 h 29"/>
                  <a:gd name="T56" fmla="*/ 34 w 34"/>
                  <a:gd name="T57" fmla="*/ 23 h 29"/>
                  <a:gd name="T58" fmla="*/ 34 w 34"/>
                  <a:gd name="T59" fmla="*/ 29 h 29"/>
                  <a:gd name="T60" fmla="*/ 34 w 34"/>
                  <a:gd name="T61" fmla="*/ 29 h 29"/>
                  <a:gd name="T62" fmla="*/ 34 w 34"/>
                  <a:gd name="T63" fmla="*/ 29 h 29"/>
                  <a:gd name="T64" fmla="*/ 34 w 34"/>
                  <a:gd name="T65" fmla="*/ 29 h 29"/>
                  <a:gd name="T66" fmla="*/ 34 w 34"/>
                  <a:gd name="T6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29">
                    <a:moveTo>
                      <a:pt x="0" y="0"/>
                    </a:moveTo>
                    <a:lnTo>
                      <a:pt x="6" y="0"/>
                    </a:lnTo>
                    <a:lnTo>
                      <a:pt x="6" y="0"/>
                    </a:lnTo>
                    <a:lnTo>
                      <a:pt x="6" y="0"/>
                    </a:lnTo>
                    <a:lnTo>
                      <a:pt x="6" y="0"/>
                    </a:lnTo>
                    <a:lnTo>
                      <a:pt x="6" y="0"/>
                    </a:lnTo>
                    <a:lnTo>
                      <a:pt x="12" y="0"/>
                    </a:lnTo>
                    <a:lnTo>
                      <a:pt x="12" y="6"/>
                    </a:lnTo>
                    <a:lnTo>
                      <a:pt x="12" y="6"/>
                    </a:lnTo>
                    <a:lnTo>
                      <a:pt x="12" y="6"/>
                    </a:lnTo>
                    <a:lnTo>
                      <a:pt x="12" y="6"/>
                    </a:lnTo>
                    <a:lnTo>
                      <a:pt x="17" y="6"/>
                    </a:lnTo>
                    <a:lnTo>
                      <a:pt x="17" y="6"/>
                    </a:lnTo>
                    <a:lnTo>
                      <a:pt x="17" y="6"/>
                    </a:lnTo>
                    <a:lnTo>
                      <a:pt x="17" y="12"/>
                    </a:lnTo>
                    <a:lnTo>
                      <a:pt x="17" y="12"/>
                    </a:lnTo>
                    <a:lnTo>
                      <a:pt x="23" y="12"/>
                    </a:lnTo>
                    <a:lnTo>
                      <a:pt x="23" y="12"/>
                    </a:lnTo>
                    <a:lnTo>
                      <a:pt x="23" y="12"/>
                    </a:lnTo>
                    <a:lnTo>
                      <a:pt x="23" y="17"/>
                    </a:lnTo>
                    <a:lnTo>
                      <a:pt x="23" y="17"/>
                    </a:lnTo>
                    <a:lnTo>
                      <a:pt x="29" y="17"/>
                    </a:lnTo>
                    <a:lnTo>
                      <a:pt x="29" y="17"/>
                    </a:lnTo>
                    <a:lnTo>
                      <a:pt x="29" y="17"/>
                    </a:lnTo>
                    <a:lnTo>
                      <a:pt x="29" y="23"/>
                    </a:lnTo>
                    <a:lnTo>
                      <a:pt x="29" y="23"/>
                    </a:lnTo>
                    <a:lnTo>
                      <a:pt x="29" y="23"/>
                    </a:lnTo>
                    <a:lnTo>
                      <a:pt x="29" y="23"/>
                    </a:lnTo>
                    <a:lnTo>
                      <a:pt x="34" y="23"/>
                    </a:lnTo>
                    <a:lnTo>
                      <a:pt x="34" y="29"/>
                    </a:lnTo>
                    <a:lnTo>
                      <a:pt x="34" y="29"/>
                    </a:lnTo>
                    <a:lnTo>
                      <a:pt x="34" y="29"/>
                    </a:lnTo>
                    <a:lnTo>
                      <a:pt x="34" y="29"/>
                    </a:lnTo>
                    <a:lnTo>
                      <a:pt x="34" y="2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6232" name="Line 24"/>
              <p:cNvSpPr>
                <a:spLocks noChangeShapeType="1"/>
              </p:cNvSpPr>
              <p:nvPr/>
            </p:nvSpPr>
            <p:spPr bwMode="auto">
              <a:xfrm>
                <a:off x="3942" y="252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6233" name="Freeform 25"/>
              <p:cNvSpPr>
                <a:spLocks/>
              </p:cNvSpPr>
              <p:nvPr/>
            </p:nvSpPr>
            <p:spPr bwMode="auto">
              <a:xfrm>
                <a:off x="3937" y="2528"/>
                <a:ext cx="5" cy="23"/>
              </a:xfrm>
              <a:custGeom>
                <a:avLst/>
                <a:gdLst>
                  <a:gd name="T0" fmla="*/ 5 w 5"/>
                  <a:gd name="T1" fmla="*/ 0 h 23"/>
                  <a:gd name="T2" fmla="*/ 5 w 5"/>
                  <a:gd name="T3" fmla="*/ 0 h 23"/>
                  <a:gd name="T4" fmla="*/ 5 w 5"/>
                  <a:gd name="T5" fmla="*/ 0 h 23"/>
                  <a:gd name="T6" fmla="*/ 5 w 5"/>
                  <a:gd name="T7" fmla="*/ 6 h 23"/>
                  <a:gd name="T8" fmla="*/ 5 w 5"/>
                  <a:gd name="T9" fmla="*/ 6 h 23"/>
                  <a:gd name="T10" fmla="*/ 5 w 5"/>
                  <a:gd name="T11" fmla="*/ 6 h 23"/>
                  <a:gd name="T12" fmla="*/ 5 w 5"/>
                  <a:gd name="T13" fmla="*/ 6 h 23"/>
                  <a:gd name="T14" fmla="*/ 5 w 5"/>
                  <a:gd name="T15" fmla="*/ 6 h 23"/>
                  <a:gd name="T16" fmla="*/ 5 w 5"/>
                  <a:gd name="T17" fmla="*/ 11 h 23"/>
                  <a:gd name="T18" fmla="*/ 5 w 5"/>
                  <a:gd name="T19" fmla="*/ 11 h 23"/>
                  <a:gd name="T20" fmla="*/ 5 w 5"/>
                  <a:gd name="T21" fmla="*/ 11 h 23"/>
                  <a:gd name="T22" fmla="*/ 5 w 5"/>
                  <a:gd name="T23" fmla="*/ 11 h 23"/>
                  <a:gd name="T24" fmla="*/ 5 w 5"/>
                  <a:gd name="T25" fmla="*/ 11 h 23"/>
                  <a:gd name="T26" fmla="*/ 5 w 5"/>
                  <a:gd name="T27" fmla="*/ 17 h 23"/>
                  <a:gd name="T28" fmla="*/ 0 w 5"/>
                  <a:gd name="T29" fmla="*/ 17 h 23"/>
                  <a:gd name="T30" fmla="*/ 0 w 5"/>
                  <a:gd name="T31" fmla="*/ 17 h 23"/>
                  <a:gd name="T32" fmla="*/ 0 w 5"/>
                  <a:gd name="T33" fmla="*/ 17 h 23"/>
                  <a:gd name="T34" fmla="*/ 0 w 5"/>
                  <a:gd name="T35" fmla="*/ 17 h 23"/>
                  <a:gd name="T36" fmla="*/ 0 w 5"/>
                  <a:gd name="T3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23">
                    <a:moveTo>
                      <a:pt x="5" y="0"/>
                    </a:moveTo>
                    <a:lnTo>
                      <a:pt x="5" y="0"/>
                    </a:lnTo>
                    <a:lnTo>
                      <a:pt x="5" y="0"/>
                    </a:lnTo>
                    <a:lnTo>
                      <a:pt x="5" y="6"/>
                    </a:lnTo>
                    <a:lnTo>
                      <a:pt x="5" y="6"/>
                    </a:lnTo>
                    <a:lnTo>
                      <a:pt x="5" y="6"/>
                    </a:lnTo>
                    <a:lnTo>
                      <a:pt x="5" y="6"/>
                    </a:lnTo>
                    <a:lnTo>
                      <a:pt x="5" y="6"/>
                    </a:lnTo>
                    <a:lnTo>
                      <a:pt x="5" y="11"/>
                    </a:lnTo>
                    <a:lnTo>
                      <a:pt x="5" y="11"/>
                    </a:lnTo>
                    <a:lnTo>
                      <a:pt x="5" y="11"/>
                    </a:lnTo>
                    <a:lnTo>
                      <a:pt x="5" y="11"/>
                    </a:lnTo>
                    <a:lnTo>
                      <a:pt x="5" y="11"/>
                    </a:lnTo>
                    <a:lnTo>
                      <a:pt x="5" y="17"/>
                    </a:lnTo>
                    <a:lnTo>
                      <a:pt x="0" y="17"/>
                    </a:lnTo>
                    <a:lnTo>
                      <a:pt x="0" y="17"/>
                    </a:lnTo>
                    <a:lnTo>
                      <a:pt x="0" y="17"/>
                    </a:lnTo>
                    <a:lnTo>
                      <a:pt x="0" y="17"/>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6234" name="Line 26"/>
              <p:cNvSpPr>
                <a:spLocks noChangeShapeType="1"/>
              </p:cNvSpPr>
              <p:nvPr/>
            </p:nvSpPr>
            <p:spPr bwMode="auto">
              <a:xfrm>
                <a:off x="3931" y="2556"/>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6235" name="Freeform 27"/>
              <p:cNvSpPr>
                <a:spLocks/>
              </p:cNvSpPr>
              <p:nvPr/>
            </p:nvSpPr>
            <p:spPr bwMode="auto">
              <a:xfrm>
                <a:off x="3891" y="2556"/>
                <a:ext cx="40" cy="23"/>
              </a:xfrm>
              <a:custGeom>
                <a:avLst/>
                <a:gdLst>
                  <a:gd name="T0" fmla="*/ 40 w 40"/>
                  <a:gd name="T1" fmla="*/ 0 h 23"/>
                  <a:gd name="T2" fmla="*/ 34 w 40"/>
                  <a:gd name="T3" fmla="*/ 0 h 23"/>
                  <a:gd name="T4" fmla="*/ 34 w 40"/>
                  <a:gd name="T5" fmla="*/ 0 h 23"/>
                  <a:gd name="T6" fmla="*/ 34 w 40"/>
                  <a:gd name="T7" fmla="*/ 6 h 23"/>
                  <a:gd name="T8" fmla="*/ 34 w 40"/>
                  <a:gd name="T9" fmla="*/ 6 h 23"/>
                  <a:gd name="T10" fmla="*/ 34 w 40"/>
                  <a:gd name="T11" fmla="*/ 6 h 23"/>
                  <a:gd name="T12" fmla="*/ 29 w 40"/>
                  <a:gd name="T13" fmla="*/ 6 h 23"/>
                  <a:gd name="T14" fmla="*/ 29 w 40"/>
                  <a:gd name="T15" fmla="*/ 6 h 23"/>
                  <a:gd name="T16" fmla="*/ 29 w 40"/>
                  <a:gd name="T17" fmla="*/ 6 h 23"/>
                  <a:gd name="T18" fmla="*/ 29 w 40"/>
                  <a:gd name="T19" fmla="*/ 12 h 23"/>
                  <a:gd name="T20" fmla="*/ 29 w 40"/>
                  <a:gd name="T21" fmla="*/ 12 h 23"/>
                  <a:gd name="T22" fmla="*/ 23 w 40"/>
                  <a:gd name="T23" fmla="*/ 12 h 23"/>
                  <a:gd name="T24" fmla="*/ 23 w 40"/>
                  <a:gd name="T25" fmla="*/ 12 h 23"/>
                  <a:gd name="T26" fmla="*/ 23 w 40"/>
                  <a:gd name="T27" fmla="*/ 12 h 23"/>
                  <a:gd name="T28" fmla="*/ 23 w 40"/>
                  <a:gd name="T29" fmla="*/ 12 h 23"/>
                  <a:gd name="T30" fmla="*/ 23 w 40"/>
                  <a:gd name="T31" fmla="*/ 12 h 23"/>
                  <a:gd name="T32" fmla="*/ 17 w 40"/>
                  <a:gd name="T33" fmla="*/ 12 h 23"/>
                  <a:gd name="T34" fmla="*/ 17 w 40"/>
                  <a:gd name="T35" fmla="*/ 17 h 23"/>
                  <a:gd name="T36" fmla="*/ 17 w 40"/>
                  <a:gd name="T37" fmla="*/ 17 h 23"/>
                  <a:gd name="T38" fmla="*/ 17 w 40"/>
                  <a:gd name="T39" fmla="*/ 17 h 23"/>
                  <a:gd name="T40" fmla="*/ 17 w 40"/>
                  <a:gd name="T41" fmla="*/ 17 h 23"/>
                  <a:gd name="T42" fmla="*/ 12 w 40"/>
                  <a:gd name="T43" fmla="*/ 17 h 23"/>
                  <a:gd name="T44" fmla="*/ 12 w 40"/>
                  <a:gd name="T45" fmla="*/ 17 h 23"/>
                  <a:gd name="T46" fmla="*/ 12 w 40"/>
                  <a:gd name="T47" fmla="*/ 17 h 23"/>
                  <a:gd name="T48" fmla="*/ 12 w 40"/>
                  <a:gd name="T49" fmla="*/ 17 h 23"/>
                  <a:gd name="T50" fmla="*/ 12 w 40"/>
                  <a:gd name="T51" fmla="*/ 17 h 23"/>
                  <a:gd name="T52" fmla="*/ 6 w 40"/>
                  <a:gd name="T53" fmla="*/ 17 h 23"/>
                  <a:gd name="T54" fmla="*/ 6 w 40"/>
                  <a:gd name="T55" fmla="*/ 17 h 23"/>
                  <a:gd name="T56" fmla="*/ 6 w 40"/>
                  <a:gd name="T57" fmla="*/ 17 h 23"/>
                  <a:gd name="T58" fmla="*/ 6 w 40"/>
                  <a:gd name="T59" fmla="*/ 23 h 23"/>
                  <a:gd name="T60" fmla="*/ 6 w 40"/>
                  <a:gd name="T61" fmla="*/ 23 h 23"/>
                  <a:gd name="T62" fmla="*/ 0 w 40"/>
                  <a:gd name="T63" fmla="*/ 23 h 23"/>
                  <a:gd name="T64" fmla="*/ 0 w 40"/>
                  <a:gd name="T65" fmla="*/ 23 h 23"/>
                  <a:gd name="T66" fmla="*/ 0 w 40"/>
                  <a:gd name="T67" fmla="*/ 23 h 23"/>
                  <a:gd name="T68" fmla="*/ 0 w 40"/>
                  <a:gd name="T69" fmla="*/ 23 h 23"/>
                  <a:gd name="T70" fmla="*/ 0 w 40"/>
                  <a:gd name="T7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23">
                    <a:moveTo>
                      <a:pt x="40" y="0"/>
                    </a:moveTo>
                    <a:lnTo>
                      <a:pt x="34" y="0"/>
                    </a:lnTo>
                    <a:lnTo>
                      <a:pt x="34" y="0"/>
                    </a:lnTo>
                    <a:lnTo>
                      <a:pt x="34" y="6"/>
                    </a:lnTo>
                    <a:lnTo>
                      <a:pt x="34" y="6"/>
                    </a:lnTo>
                    <a:lnTo>
                      <a:pt x="34" y="6"/>
                    </a:lnTo>
                    <a:lnTo>
                      <a:pt x="29" y="6"/>
                    </a:lnTo>
                    <a:lnTo>
                      <a:pt x="29" y="6"/>
                    </a:lnTo>
                    <a:lnTo>
                      <a:pt x="29" y="6"/>
                    </a:lnTo>
                    <a:lnTo>
                      <a:pt x="29" y="12"/>
                    </a:lnTo>
                    <a:lnTo>
                      <a:pt x="29" y="12"/>
                    </a:lnTo>
                    <a:lnTo>
                      <a:pt x="23" y="12"/>
                    </a:lnTo>
                    <a:lnTo>
                      <a:pt x="23" y="12"/>
                    </a:lnTo>
                    <a:lnTo>
                      <a:pt x="23" y="12"/>
                    </a:lnTo>
                    <a:lnTo>
                      <a:pt x="23" y="12"/>
                    </a:lnTo>
                    <a:lnTo>
                      <a:pt x="23" y="12"/>
                    </a:lnTo>
                    <a:lnTo>
                      <a:pt x="17" y="12"/>
                    </a:lnTo>
                    <a:lnTo>
                      <a:pt x="17" y="17"/>
                    </a:lnTo>
                    <a:lnTo>
                      <a:pt x="17" y="17"/>
                    </a:lnTo>
                    <a:lnTo>
                      <a:pt x="17" y="17"/>
                    </a:lnTo>
                    <a:lnTo>
                      <a:pt x="17" y="17"/>
                    </a:lnTo>
                    <a:lnTo>
                      <a:pt x="12" y="17"/>
                    </a:lnTo>
                    <a:lnTo>
                      <a:pt x="12" y="17"/>
                    </a:lnTo>
                    <a:lnTo>
                      <a:pt x="12" y="17"/>
                    </a:lnTo>
                    <a:lnTo>
                      <a:pt x="12" y="17"/>
                    </a:lnTo>
                    <a:lnTo>
                      <a:pt x="12" y="17"/>
                    </a:lnTo>
                    <a:lnTo>
                      <a:pt x="6" y="17"/>
                    </a:lnTo>
                    <a:lnTo>
                      <a:pt x="6" y="17"/>
                    </a:lnTo>
                    <a:lnTo>
                      <a:pt x="6" y="17"/>
                    </a:lnTo>
                    <a:lnTo>
                      <a:pt x="6" y="23"/>
                    </a:lnTo>
                    <a:lnTo>
                      <a:pt x="6" y="23"/>
                    </a:lnTo>
                    <a:lnTo>
                      <a:pt x="0" y="23"/>
                    </a:lnTo>
                    <a:lnTo>
                      <a:pt x="0" y="23"/>
                    </a:lnTo>
                    <a:lnTo>
                      <a:pt x="0" y="23"/>
                    </a:lnTo>
                    <a:lnTo>
                      <a:pt x="0" y="23"/>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6236" name="Line 28"/>
              <p:cNvSpPr>
                <a:spLocks noChangeShapeType="1"/>
              </p:cNvSpPr>
              <p:nvPr/>
            </p:nvSpPr>
            <p:spPr bwMode="auto">
              <a:xfrm>
                <a:off x="3880"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6237" name="Freeform 29"/>
              <p:cNvSpPr>
                <a:spLocks/>
              </p:cNvSpPr>
              <p:nvPr/>
            </p:nvSpPr>
            <p:spPr bwMode="auto">
              <a:xfrm>
                <a:off x="3857" y="2579"/>
                <a:ext cx="23" cy="6"/>
              </a:xfrm>
              <a:custGeom>
                <a:avLst/>
                <a:gdLst>
                  <a:gd name="T0" fmla="*/ 23 w 23"/>
                  <a:gd name="T1" fmla="*/ 0 h 6"/>
                  <a:gd name="T2" fmla="*/ 23 w 23"/>
                  <a:gd name="T3" fmla="*/ 0 h 6"/>
                  <a:gd name="T4" fmla="*/ 23 w 23"/>
                  <a:gd name="T5" fmla="*/ 0 h 6"/>
                  <a:gd name="T6" fmla="*/ 17 w 23"/>
                  <a:gd name="T7" fmla="*/ 6 h 6"/>
                  <a:gd name="T8" fmla="*/ 17 w 23"/>
                  <a:gd name="T9" fmla="*/ 6 h 6"/>
                  <a:gd name="T10" fmla="*/ 17 w 23"/>
                  <a:gd name="T11" fmla="*/ 6 h 6"/>
                  <a:gd name="T12" fmla="*/ 17 w 23"/>
                  <a:gd name="T13" fmla="*/ 6 h 6"/>
                  <a:gd name="T14" fmla="*/ 17 w 23"/>
                  <a:gd name="T15" fmla="*/ 6 h 6"/>
                  <a:gd name="T16" fmla="*/ 12 w 23"/>
                  <a:gd name="T17" fmla="*/ 6 h 6"/>
                  <a:gd name="T18" fmla="*/ 12 w 23"/>
                  <a:gd name="T19" fmla="*/ 6 h 6"/>
                  <a:gd name="T20" fmla="*/ 12 w 23"/>
                  <a:gd name="T21" fmla="*/ 6 h 6"/>
                  <a:gd name="T22" fmla="*/ 12 w 23"/>
                  <a:gd name="T23" fmla="*/ 6 h 6"/>
                  <a:gd name="T24" fmla="*/ 12 w 23"/>
                  <a:gd name="T25" fmla="*/ 6 h 6"/>
                  <a:gd name="T26" fmla="*/ 6 w 23"/>
                  <a:gd name="T27" fmla="*/ 6 h 6"/>
                  <a:gd name="T28" fmla="*/ 6 w 23"/>
                  <a:gd name="T29" fmla="*/ 6 h 6"/>
                  <a:gd name="T30" fmla="*/ 6 w 23"/>
                  <a:gd name="T31" fmla="*/ 6 h 6"/>
                  <a:gd name="T32" fmla="*/ 6 w 23"/>
                  <a:gd name="T33" fmla="*/ 6 h 6"/>
                  <a:gd name="T34" fmla="*/ 6 w 23"/>
                  <a:gd name="T35" fmla="*/ 6 h 6"/>
                  <a:gd name="T36" fmla="*/ 0 w 23"/>
                  <a:gd name="T37" fmla="*/ 6 h 6"/>
                  <a:gd name="T38" fmla="*/ 0 w 23"/>
                  <a:gd name="T39" fmla="*/ 6 h 6"/>
                  <a:gd name="T40" fmla="*/ 0 w 23"/>
                  <a:gd name="T4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0"/>
                    </a:moveTo>
                    <a:lnTo>
                      <a:pt x="23" y="0"/>
                    </a:lnTo>
                    <a:lnTo>
                      <a:pt x="23" y="0"/>
                    </a:ln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6238" name="Line 30"/>
              <p:cNvSpPr>
                <a:spLocks noChangeShapeType="1"/>
              </p:cNvSpPr>
              <p:nvPr/>
            </p:nvSpPr>
            <p:spPr bwMode="auto">
              <a:xfrm flipH="1">
                <a:off x="3846" y="2585"/>
                <a:ext cx="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6239" name="Freeform 31"/>
              <p:cNvSpPr>
                <a:spLocks/>
              </p:cNvSpPr>
              <p:nvPr/>
            </p:nvSpPr>
            <p:spPr bwMode="auto">
              <a:xfrm>
                <a:off x="3801" y="2585"/>
                <a:ext cx="45" cy="5"/>
              </a:xfrm>
              <a:custGeom>
                <a:avLst/>
                <a:gdLst>
                  <a:gd name="T0" fmla="*/ 45 w 45"/>
                  <a:gd name="T1" fmla="*/ 0 h 5"/>
                  <a:gd name="T2" fmla="*/ 45 w 45"/>
                  <a:gd name="T3" fmla="*/ 0 h 5"/>
                  <a:gd name="T4" fmla="*/ 45 w 45"/>
                  <a:gd name="T5" fmla="*/ 0 h 5"/>
                  <a:gd name="T6" fmla="*/ 45 w 45"/>
                  <a:gd name="T7" fmla="*/ 0 h 5"/>
                  <a:gd name="T8" fmla="*/ 45 w 45"/>
                  <a:gd name="T9" fmla="*/ 0 h 5"/>
                  <a:gd name="T10" fmla="*/ 39 w 45"/>
                  <a:gd name="T11" fmla="*/ 0 h 5"/>
                  <a:gd name="T12" fmla="*/ 39 w 45"/>
                  <a:gd name="T13" fmla="*/ 0 h 5"/>
                  <a:gd name="T14" fmla="*/ 39 w 45"/>
                  <a:gd name="T15" fmla="*/ 5 h 5"/>
                  <a:gd name="T16" fmla="*/ 39 w 45"/>
                  <a:gd name="T17" fmla="*/ 5 h 5"/>
                  <a:gd name="T18" fmla="*/ 39 w 45"/>
                  <a:gd name="T19" fmla="*/ 5 h 5"/>
                  <a:gd name="T20" fmla="*/ 34 w 45"/>
                  <a:gd name="T21" fmla="*/ 5 h 5"/>
                  <a:gd name="T22" fmla="*/ 34 w 45"/>
                  <a:gd name="T23" fmla="*/ 5 h 5"/>
                  <a:gd name="T24" fmla="*/ 34 w 45"/>
                  <a:gd name="T25" fmla="*/ 5 h 5"/>
                  <a:gd name="T26" fmla="*/ 34 w 45"/>
                  <a:gd name="T27" fmla="*/ 5 h 5"/>
                  <a:gd name="T28" fmla="*/ 34 w 45"/>
                  <a:gd name="T29" fmla="*/ 5 h 5"/>
                  <a:gd name="T30" fmla="*/ 28 w 45"/>
                  <a:gd name="T31" fmla="*/ 5 h 5"/>
                  <a:gd name="T32" fmla="*/ 28 w 45"/>
                  <a:gd name="T33" fmla="*/ 5 h 5"/>
                  <a:gd name="T34" fmla="*/ 28 w 45"/>
                  <a:gd name="T35" fmla="*/ 5 h 5"/>
                  <a:gd name="T36" fmla="*/ 28 w 45"/>
                  <a:gd name="T37" fmla="*/ 5 h 5"/>
                  <a:gd name="T38" fmla="*/ 28 w 45"/>
                  <a:gd name="T39" fmla="*/ 5 h 5"/>
                  <a:gd name="T40" fmla="*/ 22 w 45"/>
                  <a:gd name="T41" fmla="*/ 5 h 5"/>
                  <a:gd name="T42" fmla="*/ 22 w 45"/>
                  <a:gd name="T43" fmla="*/ 5 h 5"/>
                  <a:gd name="T44" fmla="*/ 22 w 45"/>
                  <a:gd name="T45" fmla="*/ 5 h 5"/>
                  <a:gd name="T46" fmla="*/ 22 w 45"/>
                  <a:gd name="T47" fmla="*/ 5 h 5"/>
                  <a:gd name="T48" fmla="*/ 22 w 45"/>
                  <a:gd name="T49" fmla="*/ 5 h 5"/>
                  <a:gd name="T50" fmla="*/ 17 w 45"/>
                  <a:gd name="T51" fmla="*/ 5 h 5"/>
                  <a:gd name="T52" fmla="*/ 17 w 45"/>
                  <a:gd name="T53" fmla="*/ 5 h 5"/>
                  <a:gd name="T54" fmla="*/ 17 w 45"/>
                  <a:gd name="T55" fmla="*/ 5 h 5"/>
                  <a:gd name="T56" fmla="*/ 17 w 45"/>
                  <a:gd name="T57" fmla="*/ 5 h 5"/>
                  <a:gd name="T58" fmla="*/ 17 w 45"/>
                  <a:gd name="T59" fmla="*/ 5 h 5"/>
                  <a:gd name="T60" fmla="*/ 11 w 45"/>
                  <a:gd name="T61" fmla="*/ 5 h 5"/>
                  <a:gd name="T62" fmla="*/ 11 w 45"/>
                  <a:gd name="T63" fmla="*/ 5 h 5"/>
                  <a:gd name="T64" fmla="*/ 11 w 45"/>
                  <a:gd name="T65" fmla="*/ 5 h 5"/>
                  <a:gd name="T66" fmla="*/ 11 w 45"/>
                  <a:gd name="T67" fmla="*/ 5 h 5"/>
                  <a:gd name="T68" fmla="*/ 11 w 45"/>
                  <a:gd name="T69" fmla="*/ 5 h 5"/>
                  <a:gd name="T70" fmla="*/ 5 w 45"/>
                  <a:gd name="T71" fmla="*/ 5 h 5"/>
                  <a:gd name="T72" fmla="*/ 5 w 45"/>
                  <a:gd name="T73" fmla="*/ 0 h 5"/>
                  <a:gd name="T74" fmla="*/ 5 w 45"/>
                  <a:gd name="T75" fmla="*/ 0 h 5"/>
                  <a:gd name="T76" fmla="*/ 5 w 45"/>
                  <a:gd name="T77" fmla="*/ 0 h 5"/>
                  <a:gd name="T78" fmla="*/ 0 w 45"/>
                  <a:gd name="T79" fmla="*/ 0 h 5"/>
                  <a:gd name="T80" fmla="*/ 0 w 45"/>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 h="5">
                    <a:moveTo>
                      <a:pt x="45" y="0"/>
                    </a:moveTo>
                    <a:lnTo>
                      <a:pt x="45" y="0"/>
                    </a:lnTo>
                    <a:lnTo>
                      <a:pt x="45" y="0"/>
                    </a:lnTo>
                    <a:lnTo>
                      <a:pt x="45" y="0"/>
                    </a:lnTo>
                    <a:lnTo>
                      <a:pt x="45" y="0"/>
                    </a:lnTo>
                    <a:lnTo>
                      <a:pt x="39" y="0"/>
                    </a:lnTo>
                    <a:lnTo>
                      <a:pt x="39" y="0"/>
                    </a:lnTo>
                    <a:lnTo>
                      <a:pt x="39" y="5"/>
                    </a:lnTo>
                    <a:lnTo>
                      <a:pt x="39" y="5"/>
                    </a:lnTo>
                    <a:lnTo>
                      <a:pt x="39" y="5"/>
                    </a:lnTo>
                    <a:lnTo>
                      <a:pt x="34" y="5"/>
                    </a:lnTo>
                    <a:lnTo>
                      <a:pt x="34" y="5"/>
                    </a:lnTo>
                    <a:lnTo>
                      <a:pt x="34" y="5"/>
                    </a:lnTo>
                    <a:lnTo>
                      <a:pt x="34" y="5"/>
                    </a:lnTo>
                    <a:lnTo>
                      <a:pt x="34" y="5"/>
                    </a:lnTo>
                    <a:lnTo>
                      <a:pt x="28" y="5"/>
                    </a:lnTo>
                    <a:lnTo>
                      <a:pt x="28" y="5"/>
                    </a:lnTo>
                    <a:lnTo>
                      <a:pt x="28" y="5"/>
                    </a:lnTo>
                    <a:lnTo>
                      <a:pt x="28" y="5"/>
                    </a:lnTo>
                    <a:lnTo>
                      <a:pt x="28" y="5"/>
                    </a:lnTo>
                    <a:lnTo>
                      <a:pt x="22" y="5"/>
                    </a:lnTo>
                    <a:lnTo>
                      <a:pt x="22" y="5"/>
                    </a:lnTo>
                    <a:lnTo>
                      <a:pt x="22" y="5"/>
                    </a:lnTo>
                    <a:lnTo>
                      <a:pt x="22" y="5"/>
                    </a:lnTo>
                    <a:lnTo>
                      <a:pt x="22" y="5"/>
                    </a:lnTo>
                    <a:lnTo>
                      <a:pt x="17" y="5"/>
                    </a:lnTo>
                    <a:lnTo>
                      <a:pt x="17" y="5"/>
                    </a:lnTo>
                    <a:lnTo>
                      <a:pt x="17" y="5"/>
                    </a:lnTo>
                    <a:lnTo>
                      <a:pt x="17" y="5"/>
                    </a:lnTo>
                    <a:lnTo>
                      <a:pt x="17" y="5"/>
                    </a:lnTo>
                    <a:lnTo>
                      <a:pt x="11" y="5"/>
                    </a:lnTo>
                    <a:lnTo>
                      <a:pt x="11" y="5"/>
                    </a:lnTo>
                    <a:lnTo>
                      <a:pt x="11" y="5"/>
                    </a:lnTo>
                    <a:lnTo>
                      <a:pt x="11" y="5"/>
                    </a:lnTo>
                    <a:lnTo>
                      <a:pt x="11" y="5"/>
                    </a:lnTo>
                    <a:lnTo>
                      <a:pt x="5" y="5"/>
                    </a:lnTo>
                    <a:lnTo>
                      <a:pt x="5" y="0"/>
                    </a:lnTo>
                    <a:lnTo>
                      <a:pt x="5" y="0"/>
                    </a:lnTo>
                    <a:lnTo>
                      <a:pt x="5" y="0"/>
                    </a:lnTo>
                    <a:lnTo>
                      <a:pt x="0"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6240" name="Line 32"/>
              <p:cNvSpPr>
                <a:spLocks noChangeShapeType="1"/>
              </p:cNvSpPr>
              <p:nvPr/>
            </p:nvSpPr>
            <p:spPr bwMode="auto">
              <a:xfrm>
                <a:off x="3795" y="258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6241" name="Freeform 33"/>
              <p:cNvSpPr>
                <a:spLocks/>
              </p:cNvSpPr>
              <p:nvPr/>
            </p:nvSpPr>
            <p:spPr bwMode="auto">
              <a:xfrm>
                <a:off x="3772" y="2579"/>
                <a:ext cx="23" cy="6"/>
              </a:xfrm>
              <a:custGeom>
                <a:avLst/>
                <a:gdLst>
                  <a:gd name="T0" fmla="*/ 23 w 23"/>
                  <a:gd name="T1" fmla="*/ 6 h 6"/>
                  <a:gd name="T2" fmla="*/ 17 w 23"/>
                  <a:gd name="T3" fmla="*/ 6 h 6"/>
                  <a:gd name="T4" fmla="*/ 17 w 23"/>
                  <a:gd name="T5" fmla="*/ 6 h 6"/>
                  <a:gd name="T6" fmla="*/ 17 w 23"/>
                  <a:gd name="T7" fmla="*/ 6 h 6"/>
                  <a:gd name="T8" fmla="*/ 17 w 23"/>
                  <a:gd name="T9" fmla="*/ 6 h 6"/>
                  <a:gd name="T10" fmla="*/ 17 w 23"/>
                  <a:gd name="T11" fmla="*/ 6 h 6"/>
                  <a:gd name="T12" fmla="*/ 12 w 23"/>
                  <a:gd name="T13" fmla="*/ 6 h 6"/>
                  <a:gd name="T14" fmla="*/ 12 w 23"/>
                  <a:gd name="T15" fmla="*/ 6 h 6"/>
                  <a:gd name="T16" fmla="*/ 12 w 23"/>
                  <a:gd name="T17" fmla="*/ 6 h 6"/>
                  <a:gd name="T18" fmla="*/ 12 w 23"/>
                  <a:gd name="T19" fmla="*/ 6 h 6"/>
                  <a:gd name="T20" fmla="*/ 12 w 23"/>
                  <a:gd name="T21" fmla="*/ 6 h 6"/>
                  <a:gd name="T22" fmla="*/ 6 w 23"/>
                  <a:gd name="T23" fmla="*/ 6 h 6"/>
                  <a:gd name="T24" fmla="*/ 6 w 23"/>
                  <a:gd name="T25" fmla="*/ 6 h 6"/>
                  <a:gd name="T26" fmla="*/ 6 w 23"/>
                  <a:gd name="T27" fmla="*/ 6 h 6"/>
                  <a:gd name="T28" fmla="*/ 6 w 23"/>
                  <a:gd name="T29" fmla="*/ 6 h 6"/>
                  <a:gd name="T30" fmla="*/ 6 w 23"/>
                  <a:gd name="T31" fmla="*/ 6 h 6"/>
                  <a:gd name="T32" fmla="*/ 0 w 23"/>
                  <a:gd name="T33" fmla="*/ 6 h 6"/>
                  <a:gd name="T34" fmla="*/ 0 w 23"/>
                  <a:gd name="T35" fmla="*/ 6 h 6"/>
                  <a:gd name="T36" fmla="*/ 0 w 23"/>
                  <a:gd name="T37" fmla="*/ 6 h 6"/>
                  <a:gd name="T38" fmla="*/ 0 w 23"/>
                  <a:gd name="T39" fmla="*/ 6 h 6"/>
                  <a:gd name="T40" fmla="*/ 0 w 23"/>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6"/>
                    </a:move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6242" name="Line 34"/>
              <p:cNvSpPr>
                <a:spLocks noChangeShapeType="1"/>
              </p:cNvSpPr>
              <p:nvPr/>
            </p:nvSpPr>
            <p:spPr bwMode="auto">
              <a:xfrm>
                <a:off x="3761"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6243" name="Freeform 35"/>
              <p:cNvSpPr>
                <a:spLocks/>
              </p:cNvSpPr>
              <p:nvPr/>
            </p:nvSpPr>
            <p:spPr bwMode="auto">
              <a:xfrm>
                <a:off x="3721" y="2556"/>
                <a:ext cx="40" cy="23"/>
              </a:xfrm>
              <a:custGeom>
                <a:avLst/>
                <a:gdLst>
                  <a:gd name="T0" fmla="*/ 40 w 40"/>
                  <a:gd name="T1" fmla="*/ 23 h 23"/>
                  <a:gd name="T2" fmla="*/ 40 w 40"/>
                  <a:gd name="T3" fmla="*/ 23 h 23"/>
                  <a:gd name="T4" fmla="*/ 40 w 40"/>
                  <a:gd name="T5" fmla="*/ 23 h 23"/>
                  <a:gd name="T6" fmla="*/ 40 w 40"/>
                  <a:gd name="T7" fmla="*/ 23 h 23"/>
                  <a:gd name="T8" fmla="*/ 34 w 40"/>
                  <a:gd name="T9" fmla="*/ 23 h 23"/>
                  <a:gd name="T10" fmla="*/ 34 w 40"/>
                  <a:gd name="T11" fmla="*/ 23 h 23"/>
                  <a:gd name="T12" fmla="*/ 34 w 40"/>
                  <a:gd name="T13" fmla="*/ 23 h 23"/>
                  <a:gd name="T14" fmla="*/ 34 w 40"/>
                  <a:gd name="T15" fmla="*/ 23 h 23"/>
                  <a:gd name="T16" fmla="*/ 34 w 40"/>
                  <a:gd name="T17" fmla="*/ 23 h 23"/>
                  <a:gd name="T18" fmla="*/ 29 w 40"/>
                  <a:gd name="T19" fmla="*/ 17 h 23"/>
                  <a:gd name="T20" fmla="*/ 29 w 40"/>
                  <a:gd name="T21" fmla="*/ 17 h 23"/>
                  <a:gd name="T22" fmla="*/ 29 w 40"/>
                  <a:gd name="T23" fmla="*/ 17 h 23"/>
                  <a:gd name="T24" fmla="*/ 29 w 40"/>
                  <a:gd name="T25" fmla="*/ 17 h 23"/>
                  <a:gd name="T26" fmla="*/ 29 w 40"/>
                  <a:gd name="T27" fmla="*/ 17 h 23"/>
                  <a:gd name="T28" fmla="*/ 23 w 40"/>
                  <a:gd name="T29" fmla="*/ 17 h 23"/>
                  <a:gd name="T30" fmla="*/ 23 w 40"/>
                  <a:gd name="T31" fmla="*/ 17 h 23"/>
                  <a:gd name="T32" fmla="*/ 23 w 40"/>
                  <a:gd name="T33" fmla="*/ 17 h 23"/>
                  <a:gd name="T34" fmla="*/ 23 w 40"/>
                  <a:gd name="T35" fmla="*/ 17 h 23"/>
                  <a:gd name="T36" fmla="*/ 23 w 40"/>
                  <a:gd name="T37" fmla="*/ 17 h 23"/>
                  <a:gd name="T38" fmla="*/ 17 w 40"/>
                  <a:gd name="T39" fmla="*/ 17 h 23"/>
                  <a:gd name="T40" fmla="*/ 17 w 40"/>
                  <a:gd name="T41" fmla="*/ 17 h 23"/>
                  <a:gd name="T42" fmla="*/ 17 w 40"/>
                  <a:gd name="T43" fmla="*/ 12 h 23"/>
                  <a:gd name="T44" fmla="*/ 17 w 40"/>
                  <a:gd name="T45" fmla="*/ 12 h 23"/>
                  <a:gd name="T46" fmla="*/ 17 w 40"/>
                  <a:gd name="T47" fmla="*/ 12 h 23"/>
                  <a:gd name="T48" fmla="*/ 12 w 40"/>
                  <a:gd name="T49" fmla="*/ 12 h 23"/>
                  <a:gd name="T50" fmla="*/ 12 w 40"/>
                  <a:gd name="T51" fmla="*/ 12 h 23"/>
                  <a:gd name="T52" fmla="*/ 12 w 40"/>
                  <a:gd name="T53" fmla="*/ 12 h 23"/>
                  <a:gd name="T54" fmla="*/ 12 w 40"/>
                  <a:gd name="T55" fmla="*/ 12 h 23"/>
                  <a:gd name="T56" fmla="*/ 6 w 40"/>
                  <a:gd name="T57" fmla="*/ 12 h 23"/>
                  <a:gd name="T58" fmla="*/ 6 w 40"/>
                  <a:gd name="T59" fmla="*/ 6 h 23"/>
                  <a:gd name="T60" fmla="*/ 6 w 40"/>
                  <a:gd name="T61" fmla="*/ 6 h 23"/>
                  <a:gd name="T62" fmla="*/ 6 w 40"/>
                  <a:gd name="T63" fmla="*/ 6 h 23"/>
                  <a:gd name="T64" fmla="*/ 6 w 40"/>
                  <a:gd name="T65" fmla="*/ 6 h 23"/>
                  <a:gd name="T66" fmla="*/ 0 w 40"/>
                  <a:gd name="T67" fmla="*/ 6 h 23"/>
                  <a:gd name="T68" fmla="*/ 0 w 40"/>
                  <a:gd name="T6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3">
                    <a:moveTo>
                      <a:pt x="40" y="23"/>
                    </a:moveTo>
                    <a:lnTo>
                      <a:pt x="40" y="23"/>
                    </a:lnTo>
                    <a:lnTo>
                      <a:pt x="40" y="23"/>
                    </a:lnTo>
                    <a:lnTo>
                      <a:pt x="40" y="23"/>
                    </a:lnTo>
                    <a:lnTo>
                      <a:pt x="34" y="23"/>
                    </a:lnTo>
                    <a:lnTo>
                      <a:pt x="34" y="23"/>
                    </a:lnTo>
                    <a:lnTo>
                      <a:pt x="34" y="23"/>
                    </a:lnTo>
                    <a:lnTo>
                      <a:pt x="34" y="23"/>
                    </a:lnTo>
                    <a:lnTo>
                      <a:pt x="34" y="23"/>
                    </a:lnTo>
                    <a:lnTo>
                      <a:pt x="29" y="17"/>
                    </a:lnTo>
                    <a:lnTo>
                      <a:pt x="29" y="17"/>
                    </a:lnTo>
                    <a:lnTo>
                      <a:pt x="29" y="17"/>
                    </a:lnTo>
                    <a:lnTo>
                      <a:pt x="29" y="17"/>
                    </a:lnTo>
                    <a:lnTo>
                      <a:pt x="29" y="17"/>
                    </a:lnTo>
                    <a:lnTo>
                      <a:pt x="23" y="17"/>
                    </a:lnTo>
                    <a:lnTo>
                      <a:pt x="23" y="17"/>
                    </a:lnTo>
                    <a:lnTo>
                      <a:pt x="23" y="17"/>
                    </a:lnTo>
                    <a:lnTo>
                      <a:pt x="23" y="17"/>
                    </a:lnTo>
                    <a:lnTo>
                      <a:pt x="23" y="17"/>
                    </a:lnTo>
                    <a:lnTo>
                      <a:pt x="17" y="17"/>
                    </a:lnTo>
                    <a:lnTo>
                      <a:pt x="17" y="17"/>
                    </a:lnTo>
                    <a:lnTo>
                      <a:pt x="17" y="12"/>
                    </a:lnTo>
                    <a:lnTo>
                      <a:pt x="17" y="12"/>
                    </a:lnTo>
                    <a:lnTo>
                      <a:pt x="17" y="12"/>
                    </a:lnTo>
                    <a:lnTo>
                      <a:pt x="12" y="12"/>
                    </a:lnTo>
                    <a:lnTo>
                      <a:pt x="12" y="12"/>
                    </a:lnTo>
                    <a:lnTo>
                      <a:pt x="12" y="12"/>
                    </a:lnTo>
                    <a:lnTo>
                      <a:pt x="12" y="12"/>
                    </a:lnTo>
                    <a:lnTo>
                      <a:pt x="6" y="12"/>
                    </a:lnTo>
                    <a:lnTo>
                      <a:pt x="6" y="6"/>
                    </a:lnTo>
                    <a:lnTo>
                      <a:pt x="6" y="6"/>
                    </a:lnTo>
                    <a:lnTo>
                      <a:pt x="6" y="6"/>
                    </a:lnTo>
                    <a:lnTo>
                      <a:pt x="6"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6244" name="Line 36"/>
              <p:cNvSpPr>
                <a:spLocks noChangeShapeType="1"/>
              </p:cNvSpPr>
              <p:nvPr/>
            </p:nvSpPr>
            <p:spPr bwMode="auto">
              <a:xfrm>
                <a:off x="3716" y="255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6245" name="Freeform 37"/>
              <p:cNvSpPr>
                <a:spLocks/>
              </p:cNvSpPr>
              <p:nvPr/>
            </p:nvSpPr>
            <p:spPr bwMode="auto">
              <a:xfrm>
                <a:off x="3704" y="2528"/>
                <a:ext cx="12" cy="23"/>
              </a:xfrm>
              <a:custGeom>
                <a:avLst/>
                <a:gdLst>
                  <a:gd name="T0" fmla="*/ 12 w 12"/>
                  <a:gd name="T1" fmla="*/ 23 h 23"/>
                  <a:gd name="T2" fmla="*/ 6 w 12"/>
                  <a:gd name="T3" fmla="*/ 23 h 23"/>
                  <a:gd name="T4" fmla="*/ 6 w 12"/>
                  <a:gd name="T5" fmla="*/ 17 h 23"/>
                  <a:gd name="T6" fmla="*/ 6 w 12"/>
                  <a:gd name="T7" fmla="*/ 17 h 23"/>
                  <a:gd name="T8" fmla="*/ 6 w 12"/>
                  <a:gd name="T9" fmla="*/ 17 h 23"/>
                  <a:gd name="T10" fmla="*/ 6 w 12"/>
                  <a:gd name="T11" fmla="*/ 17 h 23"/>
                  <a:gd name="T12" fmla="*/ 6 w 12"/>
                  <a:gd name="T13" fmla="*/ 17 h 23"/>
                  <a:gd name="T14" fmla="*/ 6 w 12"/>
                  <a:gd name="T15" fmla="*/ 11 h 23"/>
                  <a:gd name="T16" fmla="*/ 0 w 12"/>
                  <a:gd name="T17" fmla="*/ 11 h 23"/>
                  <a:gd name="T18" fmla="*/ 0 w 12"/>
                  <a:gd name="T19" fmla="*/ 11 h 23"/>
                  <a:gd name="T20" fmla="*/ 0 w 12"/>
                  <a:gd name="T21" fmla="*/ 11 h 23"/>
                  <a:gd name="T22" fmla="*/ 0 w 12"/>
                  <a:gd name="T23" fmla="*/ 11 h 23"/>
                  <a:gd name="T24" fmla="*/ 0 w 12"/>
                  <a:gd name="T25" fmla="*/ 6 h 23"/>
                  <a:gd name="T26" fmla="*/ 0 w 12"/>
                  <a:gd name="T27" fmla="*/ 6 h 23"/>
                  <a:gd name="T28" fmla="*/ 0 w 12"/>
                  <a:gd name="T29" fmla="*/ 6 h 23"/>
                  <a:gd name="T30" fmla="*/ 0 w 12"/>
                  <a:gd name="T31" fmla="*/ 6 h 23"/>
                  <a:gd name="T32" fmla="*/ 0 w 12"/>
                  <a:gd name="T33" fmla="*/ 6 h 23"/>
                  <a:gd name="T34" fmla="*/ 0 w 12"/>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3">
                    <a:moveTo>
                      <a:pt x="12" y="23"/>
                    </a:moveTo>
                    <a:lnTo>
                      <a:pt x="6" y="23"/>
                    </a:lnTo>
                    <a:lnTo>
                      <a:pt x="6" y="17"/>
                    </a:lnTo>
                    <a:lnTo>
                      <a:pt x="6" y="17"/>
                    </a:lnTo>
                    <a:lnTo>
                      <a:pt x="6" y="17"/>
                    </a:lnTo>
                    <a:lnTo>
                      <a:pt x="6" y="17"/>
                    </a:lnTo>
                    <a:lnTo>
                      <a:pt x="6" y="17"/>
                    </a:lnTo>
                    <a:lnTo>
                      <a:pt x="6" y="11"/>
                    </a:lnTo>
                    <a:lnTo>
                      <a:pt x="0" y="11"/>
                    </a:lnTo>
                    <a:lnTo>
                      <a:pt x="0" y="11"/>
                    </a:lnTo>
                    <a:lnTo>
                      <a:pt x="0" y="11"/>
                    </a:lnTo>
                    <a:lnTo>
                      <a:pt x="0" y="11"/>
                    </a:lnTo>
                    <a:lnTo>
                      <a:pt x="0"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6246" name="Line 38"/>
              <p:cNvSpPr>
                <a:spLocks noChangeShapeType="1"/>
              </p:cNvSpPr>
              <p:nvPr/>
            </p:nvSpPr>
            <p:spPr bwMode="auto">
              <a:xfrm>
                <a:off x="3704" y="2522"/>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6247" name="Freeform 39"/>
              <p:cNvSpPr>
                <a:spLocks/>
              </p:cNvSpPr>
              <p:nvPr/>
            </p:nvSpPr>
            <p:spPr bwMode="auto">
              <a:xfrm>
                <a:off x="3704" y="2488"/>
                <a:ext cx="34" cy="34"/>
              </a:xfrm>
              <a:custGeom>
                <a:avLst/>
                <a:gdLst>
                  <a:gd name="T0" fmla="*/ 0 w 34"/>
                  <a:gd name="T1" fmla="*/ 34 h 34"/>
                  <a:gd name="T2" fmla="*/ 0 w 34"/>
                  <a:gd name="T3" fmla="*/ 34 h 34"/>
                  <a:gd name="T4" fmla="*/ 0 w 34"/>
                  <a:gd name="T5" fmla="*/ 29 h 34"/>
                  <a:gd name="T6" fmla="*/ 0 w 34"/>
                  <a:gd name="T7" fmla="*/ 29 h 34"/>
                  <a:gd name="T8" fmla="*/ 0 w 34"/>
                  <a:gd name="T9" fmla="*/ 29 h 34"/>
                  <a:gd name="T10" fmla="*/ 0 w 34"/>
                  <a:gd name="T11" fmla="*/ 29 h 34"/>
                  <a:gd name="T12" fmla="*/ 6 w 34"/>
                  <a:gd name="T13" fmla="*/ 29 h 34"/>
                  <a:gd name="T14" fmla="*/ 6 w 34"/>
                  <a:gd name="T15" fmla="*/ 23 h 34"/>
                  <a:gd name="T16" fmla="*/ 6 w 34"/>
                  <a:gd name="T17" fmla="*/ 23 h 34"/>
                  <a:gd name="T18" fmla="*/ 6 w 34"/>
                  <a:gd name="T19" fmla="*/ 23 h 34"/>
                  <a:gd name="T20" fmla="*/ 6 w 34"/>
                  <a:gd name="T21" fmla="*/ 23 h 34"/>
                  <a:gd name="T22" fmla="*/ 6 w 34"/>
                  <a:gd name="T23" fmla="*/ 23 h 34"/>
                  <a:gd name="T24" fmla="*/ 6 w 34"/>
                  <a:gd name="T25" fmla="*/ 17 h 34"/>
                  <a:gd name="T26" fmla="*/ 6 w 34"/>
                  <a:gd name="T27" fmla="*/ 17 h 34"/>
                  <a:gd name="T28" fmla="*/ 12 w 34"/>
                  <a:gd name="T29" fmla="*/ 17 h 34"/>
                  <a:gd name="T30" fmla="*/ 12 w 34"/>
                  <a:gd name="T31" fmla="*/ 17 h 34"/>
                  <a:gd name="T32" fmla="*/ 12 w 34"/>
                  <a:gd name="T33" fmla="*/ 17 h 34"/>
                  <a:gd name="T34" fmla="*/ 12 w 34"/>
                  <a:gd name="T35" fmla="*/ 12 h 34"/>
                  <a:gd name="T36" fmla="*/ 12 w 34"/>
                  <a:gd name="T37" fmla="*/ 12 h 34"/>
                  <a:gd name="T38" fmla="*/ 17 w 34"/>
                  <a:gd name="T39" fmla="*/ 12 h 34"/>
                  <a:gd name="T40" fmla="*/ 17 w 34"/>
                  <a:gd name="T41" fmla="*/ 12 h 34"/>
                  <a:gd name="T42" fmla="*/ 17 w 34"/>
                  <a:gd name="T43" fmla="*/ 12 h 34"/>
                  <a:gd name="T44" fmla="*/ 17 w 34"/>
                  <a:gd name="T45" fmla="*/ 6 h 34"/>
                  <a:gd name="T46" fmla="*/ 17 w 34"/>
                  <a:gd name="T47" fmla="*/ 6 h 34"/>
                  <a:gd name="T48" fmla="*/ 23 w 34"/>
                  <a:gd name="T49" fmla="*/ 6 h 34"/>
                  <a:gd name="T50" fmla="*/ 23 w 34"/>
                  <a:gd name="T51" fmla="*/ 6 h 34"/>
                  <a:gd name="T52" fmla="*/ 23 w 34"/>
                  <a:gd name="T53" fmla="*/ 6 h 34"/>
                  <a:gd name="T54" fmla="*/ 23 w 34"/>
                  <a:gd name="T55" fmla="*/ 6 h 34"/>
                  <a:gd name="T56" fmla="*/ 23 w 34"/>
                  <a:gd name="T57" fmla="*/ 6 h 34"/>
                  <a:gd name="T58" fmla="*/ 29 w 34"/>
                  <a:gd name="T59" fmla="*/ 0 h 34"/>
                  <a:gd name="T60" fmla="*/ 29 w 34"/>
                  <a:gd name="T61" fmla="*/ 0 h 34"/>
                  <a:gd name="T62" fmla="*/ 29 w 34"/>
                  <a:gd name="T63" fmla="*/ 0 h 34"/>
                  <a:gd name="T64" fmla="*/ 29 w 34"/>
                  <a:gd name="T65" fmla="*/ 0 h 34"/>
                  <a:gd name="T66" fmla="*/ 34 w 34"/>
                  <a:gd name="T6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34">
                    <a:moveTo>
                      <a:pt x="0" y="34"/>
                    </a:moveTo>
                    <a:lnTo>
                      <a:pt x="0" y="34"/>
                    </a:lnTo>
                    <a:lnTo>
                      <a:pt x="0" y="29"/>
                    </a:lnTo>
                    <a:lnTo>
                      <a:pt x="0" y="29"/>
                    </a:lnTo>
                    <a:lnTo>
                      <a:pt x="0" y="29"/>
                    </a:lnTo>
                    <a:lnTo>
                      <a:pt x="0" y="29"/>
                    </a:lnTo>
                    <a:lnTo>
                      <a:pt x="6" y="29"/>
                    </a:lnTo>
                    <a:lnTo>
                      <a:pt x="6" y="23"/>
                    </a:lnTo>
                    <a:lnTo>
                      <a:pt x="6" y="23"/>
                    </a:lnTo>
                    <a:lnTo>
                      <a:pt x="6" y="23"/>
                    </a:lnTo>
                    <a:lnTo>
                      <a:pt x="6" y="23"/>
                    </a:lnTo>
                    <a:lnTo>
                      <a:pt x="6" y="23"/>
                    </a:lnTo>
                    <a:lnTo>
                      <a:pt x="6" y="17"/>
                    </a:lnTo>
                    <a:lnTo>
                      <a:pt x="6" y="17"/>
                    </a:lnTo>
                    <a:lnTo>
                      <a:pt x="12" y="17"/>
                    </a:lnTo>
                    <a:lnTo>
                      <a:pt x="12" y="17"/>
                    </a:lnTo>
                    <a:lnTo>
                      <a:pt x="12" y="17"/>
                    </a:lnTo>
                    <a:lnTo>
                      <a:pt x="12" y="12"/>
                    </a:lnTo>
                    <a:lnTo>
                      <a:pt x="12" y="12"/>
                    </a:lnTo>
                    <a:lnTo>
                      <a:pt x="17" y="12"/>
                    </a:lnTo>
                    <a:lnTo>
                      <a:pt x="17" y="12"/>
                    </a:lnTo>
                    <a:lnTo>
                      <a:pt x="17" y="12"/>
                    </a:lnTo>
                    <a:lnTo>
                      <a:pt x="17" y="6"/>
                    </a:lnTo>
                    <a:lnTo>
                      <a:pt x="17" y="6"/>
                    </a:lnTo>
                    <a:lnTo>
                      <a:pt x="23" y="6"/>
                    </a:lnTo>
                    <a:lnTo>
                      <a:pt x="23" y="6"/>
                    </a:lnTo>
                    <a:lnTo>
                      <a:pt x="23" y="6"/>
                    </a:lnTo>
                    <a:lnTo>
                      <a:pt x="23" y="6"/>
                    </a:lnTo>
                    <a:lnTo>
                      <a:pt x="23" y="6"/>
                    </a:lnTo>
                    <a:lnTo>
                      <a:pt x="29" y="0"/>
                    </a:lnTo>
                    <a:lnTo>
                      <a:pt x="29" y="0"/>
                    </a:lnTo>
                    <a:lnTo>
                      <a:pt x="29" y="0"/>
                    </a:lnTo>
                    <a:lnTo>
                      <a:pt x="29" y="0"/>
                    </a:lnTo>
                    <a:lnTo>
                      <a:pt x="34"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6248" name="Line 40"/>
              <p:cNvSpPr>
                <a:spLocks noChangeShapeType="1"/>
              </p:cNvSpPr>
              <p:nvPr/>
            </p:nvSpPr>
            <p:spPr bwMode="auto">
              <a:xfrm>
                <a:off x="3744" y="2483"/>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6249" name="Freeform 41"/>
              <p:cNvSpPr>
                <a:spLocks/>
              </p:cNvSpPr>
              <p:nvPr/>
            </p:nvSpPr>
            <p:spPr bwMode="auto">
              <a:xfrm>
                <a:off x="3744" y="2477"/>
                <a:ext cx="23" cy="6"/>
              </a:xfrm>
              <a:custGeom>
                <a:avLst/>
                <a:gdLst>
                  <a:gd name="T0" fmla="*/ 0 w 23"/>
                  <a:gd name="T1" fmla="*/ 6 h 6"/>
                  <a:gd name="T2" fmla="*/ 0 w 23"/>
                  <a:gd name="T3" fmla="*/ 6 h 6"/>
                  <a:gd name="T4" fmla="*/ 6 w 23"/>
                  <a:gd name="T5" fmla="*/ 6 h 6"/>
                  <a:gd name="T6" fmla="*/ 6 w 23"/>
                  <a:gd name="T7" fmla="*/ 6 h 6"/>
                  <a:gd name="T8" fmla="*/ 6 w 23"/>
                  <a:gd name="T9" fmla="*/ 6 h 6"/>
                  <a:gd name="T10" fmla="*/ 6 w 23"/>
                  <a:gd name="T11" fmla="*/ 6 h 6"/>
                  <a:gd name="T12" fmla="*/ 6 w 23"/>
                  <a:gd name="T13" fmla="*/ 6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0 h 6"/>
                  <a:gd name="T30" fmla="*/ 17 w 23"/>
                  <a:gd name="T31" fmla="*/ 0 h 6"/>
                  <a:gd name="T32" fmla="*/ 17 w 23"/>
                  <a:gd name="T33" fmla="*/ 0 h 6"/>
                  <a:gd name="T34" fmla="*/ 23 w 23"/>
                  <a:gd name="T35" fmla="*/ 0 h 6"/>
                  <a:gd name="T36" fmla="*/ 23 w 2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6">
                    <a:moveTo>
                      <a:pt x="0" y="6"/>
                    </a:moveTo>
                    <a:lnTo>
                      <a:pt x="0" y="6"/>
                    </a:lnTo>
                    <a:lnTo>
                      <a:pt x="6" y="6"/>
                    </a:lnTo>
                    <a:lnTo>
                      <a:pt x="6" y="6"/>
                    </a:lnTo>
                    <a:lnTo>
                      <a:pt x="6" y="6"/>
                    </a:lnTo>
                    <a:lnTo>
                      <a:pt x="6" y="6"/>
                    </a:lnTo>
                    <a:lnTo>
                      <a:pt x="6" y="6"/>
                    </a:lnTo>
                    <a:lnTo>
                      <a:pt x="11" y="0"/>
                    </a:lnTo>
                    <a:lnTo>
                      <a:pt x="11" y="0"/>
                    </a:lnTo>
                    <a:lnTo>
                      <a:pt x="11" y="0"/>
                    </a:lnTo>
                    <a:lnTo>
                      <a:pt x="11" y="0"/>
                    </a:lnTo>
                    <a:lnTo>
                      <a:pt x="11" y="0"/>
                    </a:lnTo>
                    <a:lnTo>
                      <a:pt x="17" y="0"/>
                    </a:lnTo>
                    <a:lnTo>
                      <a:pt x="17" y="0"/>
                    </a:lnTo>
                    <a:lnTo>
                      <a:pt x="17" y="0"/>
                    </a:lnTo>
                    <a:lnTo>
                      <a:pt x="17" y="0"/>
                    </a:lnTo>
                    <a:lnTo>
                      <a:pt x="17" y="0"/>
                    </a:lnTo>
                    <a:lnTo>
                      <a:pt x="23" y="0"/>
                    </a:lnTo>
                    <a:lnTo>
                      <a:pt x="23"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6250" name="Line 42"/>
              <p:cNvSpPr>
                <a:spLocks noChangeShapeType="1"/>
              </p:cNvSpPr>
              <p:nvPr/>
            </p:nvSpPr>
            <p:spPr bwMode="auto">
              <a:xfrm>
                <a:off x="3772" y="247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6251" name="Freeform 43"/>
              <p:cNvSpPr>
                <a:spLocks/>
              </p:cNvSpPr>
              <p:nvPr/>
            </p:nvSpPr>
            <p:spPr bwMode="auto">
              <a:xfrm>
                <a:off x="3772" y="2466"/>
                <a:ext cx="51" cy="5"/>
              </a:xfrm>
              <a:custGeom>
                <a:avLst/>
                <a:gdLst>
                  <a:gd name="T0" fmla="*/ 0 w 51"/>
                  <a:gd name="T1" fmla="*/ 5 h 5"/>
                  <a:gd name="T2" fmla="*/ 6 w 51"/>
                  <a:gd name="T3" fmla="*/ 5 h 5"/>
                  <a:gd name="T4" fmla="*/ 6 w 51"/>
                  <a:gd name="T5" fmla="*/ 5 h 5"/>
                  <a:gd name="T6" fmla="*/ 6 w 51"/>
                  <a:gd name="T7" fmla="*/ 5 h 5"/>
                  <a:gd name="T8" fmla="*/ 6 w 51"/>
                  <a:gd name="T9" fmla="*/ 5 h 5"/>
                  <a:gd name="T10" fmla="*/ 6 w 51"/>
                  <a:gd name="T11" fmla="*/ 5 h 5"/>
                  <a:gd name="T12" fmla="*/ 12 w 51"/>
                  <a:gd name="T13" fmla="*/ 5 h 5"/>
                  <a:gd name="T14" fmla="*/ 12 w 51"/>
                  <a:gd name="T15" fmla="*/ 5 h 5"/>
                  <a:gd name="T16" fmla="*/ 12 w 51"/>
                  <a:gd name="T17" fmla="*/ 5 h 5"/>
                  <a:gd name="T18" fmla="*/ 12 w 51"/>
                  <a:gd name="T19" fmla="*/ 5 h 5"/>
                  <a:gd name="T20" fmla="*/ 12 w 51"/>
                  <a:gd name="T21" fmla="*/ 5 h 5"/>
                  <a:gd name="T22" fmla="*/ 17 w 51"/>
                  <a:gd name="T23" fmla="*/ 5 h 5"/>
                  <a:gd name="T24" fmla="*/ 17 w 51"/>
                  <a:gd name="T25" fmla="*/ 5 h 5"/>
                  <a:gd name="T26" fmla="*/ 17 w 51"/>
                  <a:gd name="T27" fmla="*/ 5 h 5"/>
                  <a:gd name="T28" fmla="*/ 17 w 51"/>
                  <a:gd name="T29" fmla="*/ 5 h 5"/>
                  <a:gd name="T30" fmla="*/ 17 w 51"/>
                  <a:gd name="T31" fmla="*/ 5 h 5"/>
                  <a:gd name="T32" fmla="*/ 23 w 51"/>
                  <a:gd name="T33" fmla="*/ 5 h 5"/>
                  <a:gd name="T34" fmla="*/ 23 w 51"/>
                  <a:gd name="T35" fmla="*/ 5 h 5"/>
                  <a:gd name="T36" fmla="*/ 23 w 51"/>
                  <a:gd name="T37" fmla="*/ 5 h 5"/>
                  <a:gd name="T38" fmla="*/ 23 w 51"/>
                  <a:gd name="T39" fmla="*/ 5 h 5"/>
                  <a:gd name="T40" fmla="*/ 23 w 51"/>
                  <a:gd name="T41" fmla="*/ 5 h 5"/>
                  <a:gd name="T42" fmla="*/ 29 w 51"/>
                  <a:gd name="T43" fmla="*/ 5 h 5"/>
                  <a:gd name="T44" fmla="*/ 29 w 51"/>
                  <a:gd name="T45" fmla="*/ 5 h 5"/>
                  <a:gd name="T46" fmla="*/ 29 w 51"/>
                  <a:gd name="T47" fmla="*/ 5 h 5"/>
                  <a:gd name="T48" fmla="*/ 29 w 51"/>
                  <a:gd name="T49" fmla="*/ 5 h 5"/>
                  <a:gd name="T50" fmla="*/ 29 w 51"/>
                  <a:gd name="T51" fmla="*/ 5 h 5"/>
                  <a:gd name="T52" fmla="*/ 34 w 51"/>
                  <a:gd name="T53" fmla="*/ 5 h 5"/>
                  <a:gd name="T54" fmla="*/ 34 w 51"/>
                  <a:gd name="T55" fmla="*/ 5 h 5"/>
                  <a:gd name="T56" fmla="*/ 34 w 51"/>
                  <a:gd name="T57" fmla="*/ 5 h 5"/>
                  <a:gd name="T58" fmla="*/ 34 w 51"/>
                  <a:gd name="T59" fmla="*/ 0 h 5"/>
                  <a:gd name="T60" fmla="*/ 40 w 51"/>
                  <a:gd name="T61" fmla="*/ 0 h 5"/>
                  <a:gd name="T62" fmla="*/ 40 w 51"/>
                  <a:gd name="T63" fmla="*/ 0 h 5"/>
                  <a:gd name="T64" fmla="*/ 40 w 51"/>
                  <a:gd name="T65" fmla="*/ 0 h 5"/>
                  <a:gd name="T66" fmla="*/ 40 w 51"/>
                  <a:gd name="T67" fmla="*/ 0 h 5"/>
                  <a:gd name="T68" fmla="*/ 40 w 51"/>
                  <a:gd name="T69" fmla="*/ 0 h 5"/>
                  <a:gd name="T70" fmla="*/ 46 w 51"/>
                  <a:gd name="T71" fmla="*/ 0 h 5"/>
                  <a:gd name="T72" fmla="*/ 46 w 51"/>
                  <a:gd name="T73" fmla="*/ 0 h 5"/>
                  <a:gd name="T74" fmla="*/ 46 w 51"/>
                  <a:gd name="T75" fmla="*/ 0 h 5"/>
                  <a:gd name="T76" fmla="*/ 46 w 51"/>
                  <a:gd name="T77" fmla="*/ 0 h 5"/>
                  <a:gd name="T78" fmla="*/ 46 w 51"/>
                  <a:gd name="T79" fmla="*/ 0 h 5"/>
                  <a:gd name="T80" fmla="*/ 51 w 51"/>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5">
                    <a:moveTo>
                      <a:pt x="0" y="5"/>
                    </a:moveTo>
                    <a:lnTo>
                      <a:pt x="6" y="5"/>
                    </a:lnTo>
                    <a:lnTo>
                      <a:pt x="6" y="5"/>
                    </a:lnTo>
                    <a:lnTo>
                      <a:pt x="6" y="5"/>
                    </a:lnTo>
                    <a:lnTo>
                      <a:pt x="6" y="5"/>
                    </a:lnTo>
                    <a:lnTo>
                      <a:pt x="6" y="5"/>
                    </a:lnTo>
                    <a:lnTo>
                      <a:pt x="12" y="5"/>
                    </a:lnTo>
                    <a:lnTo>
                      <a:pt x="12" y="5"/>
                    </a:lnTo>
                    <a:lnTo>
                      <a:pt x="12" y="5"/>
                    </a:lnTo>
                    <a:lnTo>
                      <a:pt x="12" y="5"/>
                    </a:lnTo>
                    <a:lnTo>
                      <a:pt x="12" y="5"/>
                    </a:lnTo>
                    <a:lnTo>
                      <a:pt x="17" y="5"/>
                    </a:lnTo>
                    <a:lnTo>
                      <a:pt x="17" y="5"/>
                    </a:lnTo>
                    <a:lnTo>
                      <a:pt x="17" y="5"/>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0"/>
                    </a:lnTo>
                    <a:lnTo>
                      <a:pt x="40" y="0"/>
                    </a:lnTo>
                    <a:lnTo>
                      <a:pt x="40" y="0"/>
                    </a:lnTo>
                    <a:lnTo>
                      <a:pt x="40" y="0"/>
                    </a:lnTo>
                    <a:lnTo>
                      <a:pt x="40" y="0"/>
                    </a:lnTo>
                    <a:lnTo>
                      <a:pt x="40" y="0"/>
                    </a:lnTo>
                    <a:lnTo>
                      <a:pt x="46" y="0"/>
                    </a:lnTo>
                    <a:lnTo>
                      <a:pt x="46" y="0"/>
                    </a:lnTo>
                    <a:lnTo>
                      <a:pt x="46" y="0"/>
                    </a:lnTo>
                    <a:lnTo>
                      <a:pt x="46" y="0"/>
                    </a:lnTo>
                    <a:lnTo>
                      <a:pt x="46" y="0"/>
                    </a:lnTo>
                    <a:lnTo>
                      <a:pt x="51"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26252" name="Rectangle 44"/>
            <p:cNvSpPr>
              <a:spLocks noChangeArrowheads="1"/>
            </p:cNvSpPr>
            <p:nvPr/>
          </p:nvSpPr>
          <p:spPr bwMode="auto">
            <a:xfrm>
              <a:off x="345" y="2777"/>
              <a:ext cx="72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PARISH BNDRY</a:t>
              </a:r>
              <a:endParaRPr lang="en-US" sz="1200" b="1"/>
            </a:p>
          </p:txBody>
        </p:sp>
        <p:grpSp>
          <p:nvGrpSpPr>
            <p:cNvPr id="2526253" name="Group 45"/>
            <p:cNvGrpSpPr>
              <a:grpSpLocks/>
            </p:cNvGrpSpPr>
            <p:nvPr/>
          </p:nvGrpSpPr>
          <p:grpSpPr bwMode="auto">
            <a:xfrm>
              <a:off x="153" y="2189"/>
              <a:ext cx="512" cy="115"/>
              <a:chOff x="816" y="2765"/>
              <a:chExt cx="512" cy="115"/>
            </a:xfrm>
          </p:grpSpPr>
          <p:sp>
            <p:nvSpPr>
              <p:cNvPr id="2526254" name="Rectangle 46"/>
              <p:cNvSpPr>
                <a:spLocks noChangeArrowheads="1"/>
              </p:cNvSpPr>
              <p:nvPr/>
            </p:nvSpPr>
            <p:spPr bwMode="auto">
              <a:xfrm>
                <a:off x="1018" y="2765"/>
                <a:ext cx="3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CITIES</a:t>
                </a:r>
                <a:endParaRPr lang="en-US" sz="1200" b="1"/>
              </a:p>
            </p:txBody>
          </p:sp>
          <p:grpSp>
            <p:nvGrpSpPr>
              <p:cNvPr id="2526255" name="Group 47"/>
              <p:cNvGrpSpPr>
                <a:grpSpLocks/>
              </p:cNvGrpSpPr>
              <p:nvPr/>
            </p:nvGrpSpPr>
            <p:grpSpPr bwMode="auto">
              <a:xfrm>
                <a:off x="816" y="2797"/>
                <a:ext cx="58" cy="58"/>
                <a:chOff x="2832" y="1248"/>
                <a:chExt cx="58" cy="58"/>
              </a:xfrm>
            </p:grpSpPr>
            <p:sp>
              <p:nvSpPr>
                <p:cNvPr id="2526256" name="Oval 48"/>
                <p:cNvSpPr>
                  <a:spLocks noChangeAspect="1" noChangeArrowheads="1"/>
                </p:cNvSpPr>
                <p:nvPr/>
              </p:nvSpPr>
              <p:spPr bwMode="auto">
                <a:xfrm>
                  <a:off x="2832" y="1248"/>
                  <a:ext cx="58" cy="58"/>
                </a:xfrm>
                <a:prstGeom prst="ellipse">
                  <a:avLst/>
                </a:prstGeom>
                <a:solidFill>
                  <a:srgbClr val="00FF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6257" name="Oval 49"/>
                <p:cNvSpPr>
                  <a:spLocks noChangeAspect="1" noChangeArrowheads="1"/>
                </p:cNvSpPr>
                <p:nvPr/>
              </p:nvSpPr>
              <p:spPr bwMode="auto">
                <a:xfrm>
                  <a:off x="2854" y="1270"/>
                  <a:ext cx="12" cy="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526258" name="Text Box 50"/>
            <p:cNvSpPr txBox="1">
              <a:spLocks noChangeArrowheads="1"/>
            </p:cNvSpPr>
            <p:nvPr/>
          </p:nvSpPr>
          <p:spPr bwMode="auto">
            <a:xfrm>
              <a:off x="201" y="1920"/>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t>LEGEND</a:t>
              </a:r>
            </a:p>
          </p:txBody>
        </p:sp>
        <p:sp>
          <p:nvSpPr>
            <p:cNvPr id="2526259" name="Rectangle 51"/>
            <p:cNvSpPr>
              <a:spLocks noChangeArrowheads="1"/>
            </p:cNvSpPr>
            <p:nvPr/>
          </p:nvSpPr>
          <p:spPr bwMode="auto">
            <a:xfrm>
              <a:off x="30" y="1872"/>
              <a:ext cx="1163" cy="115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26260" name="Group 52"/>
            <p:cNvGrpSpPr>
              <a:grpSpLocks/>
            </p:cNvGrpSpPr>
            <p:nvPr/>
          </p:nvGrpSpPr>
          <p:grpSpPr bwMode="auto">
            <a:xfrm>
              <a:off x="57" y="2424"/>
              <a:ext cx="238" cy="0"/>
              <a:chOff x="2211" y="2341"/>
              <a:chExt cx="238" cy="0"/>
            </a:xfrm>
          </p:grpSpPr>
          <p:sp>
            <p:nvSpPr>
              <p:cNvPr id="2526261" name="Line 53"/>
              <p:cNvSpPr>
                <a:spLocks noChangeShapeType="1"/>
              </p:cNvSpPr>
              <p:nvPr/>
            </p:nvSpPr>
            <p:spPr bwMode="auto">
              <a:xfrm>
                <a:off x="2211" y="2341"/>
                <a:ext cx="2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6262" name="Line 54"/>
              <p:cNvSpPr>
                <a:spLocks noChangeShapeType="1"/>
              </p:cNvSpPr>
              <p:nvPr/>
            </p:nvSpPr>
            <p:spPr bwMode="auto">
              <a:xfrm>
                <a:off x="2211"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6263" name="Line 55"/>
              <p:cNvSpPr>
                <a:spLocks noChangeShapeType="1"/>
              </p:cNvSpPr>
              <p:nvPr/>
            </p:nvSpPr>
            <p:spPr bwMode="auto">
              <a:xfrm>
                <a:off x="2290"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6264" name="Line 56"/>
              <p:cNvSpPr>
                <a:spLocks noChangeShapeType="1"/>
              </p:cNvSpPr>
              <p:nvPr/>
            </p:nvSpPr>
            <p:spPr bwMode="auto">
              <a:xfrm>
                <a:off x="2370" y="2341"/>
                <a:ext cx="39"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26265" name="Rectangle 57"/>
            <p:cNvSpPr>
              <a:spLocks noChangeArrowheads="1"/>
            </p:cNvSpPr>
            <p:nvPr/>
          </p:nvSpPr>
          <p:spPr bwMode="auto">
            <a:xfrm>
              <a:off x="345" y="2369"/>
              <a:ext cx="8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PRIMARY ROADS</a:t>
              </a:r>
              <a:endParaRPr lang="en-US" sz="1200" b="1"/>
            </a:p>
          </p:txBody>
        </p:sp>
      </p:grpSp>
      <p:pic>
        <p:nvPicPr>
          <p:cNvPr id="2526266" name="Picture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5695950"/>
            <a:ext cx="7810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26267" name="Group 59"/>
          <p:cNvGrpSpPr>
            <a:grpSpLocks/>
          </p:cNvGrpSpPr>
          <p:nvPr/>
        </p:nvGrpSpPr>
        <p:grpSpPr bwMode="auto">
          <a:xfrm>
            <a:off x="569913" y="1412875"/>
            <a:ext cx="8256587" cy="2921000"/>
            <a:chOff x="335" y="896"/>
            <a:chExt cx="5201" cy="1840"/>
          </a:xfrm>
        </p:grpSpPr>
        <p:sp>
          <p:nvSpPr>
            <p:cNvPr id="2526268" name="Text Box 60"/>
            <p:cNvSpPr txBox="1">
              <a:spLocks noChangeArrowheads="1"/>
            </p:cNvSpPr>
            <p:nvPr/>
          </p:nvSpPr>
          <p:spPr bwMode="auto">
            <a:xfrm>
              <a:off x="431" y="1748"/>
              <a:ext cx="1173"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Cameron</a:t>
              </a:r>
            </a:p>
          </p:txBody>
        </p:sp>
        <p:sp>
          <p:nvSpPr>
            <p:cNvPr id="2526269" name="Text Box 61"/>
            <p:cNvSpPr txBox="1">
              <a:spLocks noChangeArrowheads="1"/>
            </p:cNvSpPr>
            <p:nvPr/>
          </p:nvSpPr>
          <p:spPr bwMode="auto">
            <a:xfrm>
              <a:off x="335" y="1463"/>
              <a:ext cx="864"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Calcasieu</a:t>
              </a:r>
            </a:p>
          </p:txBody>
        </p:sp>
        <p:sp>
          <p:nvSpPr>
            <p:cNvPr id="2526270" name="Text Box 62"/>
            <p:cNvSpPr txBox="1">
              <a:spLocks noChangeArrowheads="1"/>
            </p:cNvSpPr>
            <p:nvPr/>
          </p:nvSpPr>
          <p:spPr bwMode="auto">
            <a:xfrm>
              <a:off x="1487" y="1931"/>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Vermilion</a:t>
              </a:r>
            </a:p>
          </p:txBody>
        </p:sp>
        <p:sp>
          <p:nvSpPr>
            <p:cNvPr id="2526271" name="Text Box 63"/>
            <p:cNvSpPr txBox="1">
              <a:spLocks noChangeArrowheads="1"/>
            </p:cNvSpPr>
            <p:nvPr/>
          </p:nvSpPr>
          <p:spPr bwMode="auto">
            <a:xfrm rot="-2029569">
              <a:off x="2132" y="1559"/>
              <a:ext cx="947" cy="212"/>
            </a:xfrm>
            <a:prstGeom prst="rect">
              <a:avLst/>
            </a:prstGeom>
            <a:noFill/>
            <a:ln>
              <a:noFill/>
            </a:ln>
            <a:effectLst>
              <a:outerShdw dist="254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Iberia</a:t>
              </a:r>
            </a:p>
          </p:txBody>
        </p:sp>
        <p:sp>
          <p:nvSpPr>
            <p:cNvPr id="2526272" name="Text Box 64"/>
            <p:cNvSpPr txBox="1">
              <a:spLocks noChangeArrowheads="1"/>
            </p:cNvSpPr>
            <p:nvPr/>
          </p:nvSpPr>
          <p:spPr bwMode="auto">
            <a:xfrm>
              <a:off x="2447" y="2037"/>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Mary</a:t>
              </a:r>
            </a:p>
          </p:txBody>
        </p:sp>
        <p:sp>
          <p:nvSpPr>
            <p:cNvPr id="2526273" name="Text Box 65"/>
            <p:cNvSpPr txBox="1">
              <a:spLocks noChangeArrowheads="1"/>
            </p:cNvSpPr>
            <p:nvPr/>
          </p:nvSpPr>
          <p:spPr bwMode="auto">
            <a:xfrm>
              <a:off x="3071" y="2484"/>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Terrebonne</a:t>
              </a:r>
            </a:p>
          </p:txBody>
        </p:sp>
        <p:sp>
          <p:nvSpPr>
            <p:cNvPr id="2526274" name="Text Box 66"/>
            <p:cNvSpPr txBox="1">
              <a:spLocks noChangeArrowheads="1"/>
            </p:cNvSpPr>
            <p:nvPr/>
          </p:nvSpPr>
          <p:spPr bwMode="auto">
            <a:xfrm rot="2520000">
              <a:off x="3543" y="2131"/>
              <a:ext cx="816" cy="21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Lafourche</a:t>
              </a:r>
            </a:p>
          </p:txBody>
        </p:sp>
        <p:sp>
          <p:nvSpPr>
            <p:cNvPr id="2526275" name="Text Box 67"/>
            <p:cNvSpPr txBox="1">
              <a:spLocks noChangeArrowheads="1"/>
            </p:cNvSpPr>
            <p:nvPr/>
          </p:nvSpPr>
          <p:spPr bwMode="auto">
            <a:xfrm>
              <a:off x="2255" y="125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St </a:t>
              </a:r>
            </a:p>
            <a:p>
              <a:r>
                <a:rPr lang="en-US" sz="1400" b="1">
                  <a:solidFill>
                    <a:schemeClr val="bg1"/>
                  </a:solidFill>
                </a:rPr>
                <a:t>Martin</a:t>
              </a:r>
            </a:p>
          </p:txBody>
        </p:sp>
        <p:sp>
          <p:nvSpPr>
            <p:cNvPr id="2526276" name="Text Box 68"/>
            <p:cNvSpPr txBox="1">
              <a:spLocks noChangeArrowheads="1"/>
            </p:cNvSpPr>
            <p:nvPr/>
          </p:nvSpPr>
          <p:spPr bwMode="auto">
            <a:xfrm>
              <a:off x="4736" y="1729"/>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Bernard</a:t>
              </a:r>
            </a:p>
          </p:txBody>
        </p:sp>
        <p:sp>
          <p:nvSpPr>
            <p:cNvPr id="2526277" name="Text Box 69"/>
            <p:cNvSpPr txBox="1">
              <a:spLocks noChangeArrowheads="1"/>
            </p:cNvSpPr>
            <p:nvPr/>
          </p:nvSpPr>
          <p:spPr bwMode="auto">
            <a:xfrm rot="2654166">
              <a:off x="3615" y="1864"/>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St Charles</a:t>
              </a:r>
            </a:p>
          </p:txBody>
        </p:sp>
        <p:sp>
          <p:nvSpPr>
            <p:cNvPr id="2526278" name="Text Box 70"/>
            <p:cNvSpPr txBox="1">
              <a:spLocks noChangeArrowheads="1"/>
            </p:cNvSpPr>
            <p:nvPr/>
          </p:nvSpPr>
          <p:spPr bwMode="auto">
            <a:xfrm>
              <a:off x="1050" y="122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Jeff</a:t>
              </a:r>
            </a:p>
            <a:p>
              <a:r>
                <a:rPr lang="en-US" sz="1400" b="1">
                  <a:solidFill>
                    <a:schemeClr val="bg1"/>
                  </a:solidFill>
                </a:rPr>
                <a:t>Davis</a:t>
              </a:r>
            </a:p>
          </p:txBody>
        </p:sp>
        <p:sp>
          <p:nvSpPr>
            <p:cNvPr id="2526279" name="Text Box 71"/>
            <p:cNvSpPr txBox="1">
              <a:spLocks noChangeArrowheads="1"/>
            </p:cNvSpPr>
            <p:nvPr/>
          </p:nvSpPr>
          <p:spPr bwMode="auto">
            <a:xfrm rot="4440000">
              <a:off x="3907" y="2259"/>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Jefferson</a:t>
              </a:r>
            </a:p>
          </p:txBody>
        </p:sp>
        <p:sp>
          <p:nvSpPr>
            <p:cNvPr id="2526280" name="Text Box 72"/>
            <p:cNvSpPr txBox="1">
              <a:spLocks noChangeArrowheads="1"/>
            </p:cNvSpPr>
            <p:nvPr/>
          </p:nvSpPr>
          <p:spPr bwMode="auto">
            <a:xfrm rot="3540000">
              <a:off x="1796" y="1582"/>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Lafayette</a:t>
              </a:r>
            </a:p>
          </p:txBody>
        </p:sp>
        <p:sp>
          <p:nvSpPr>
            <p:cNvPr id="2526281" name="Text Box 73"/>
            <p:cNvSpPr txBox="1">
              <a:spLocks noChangeArrowheads="1"/>
            </p:cNvSpPr>
            <p:nvPr/>
          </p:nvSpPr>
          <p:spPr bwMode="auto">
            <a:xfrm rot="2251936">
              <a:off x="4400" y="2292"/>
              <a:ext cx="1019" cy="212"/>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Plaquemines</a:t>
              </a:r>
            </a:p>
          </p:txBody>
        </p:sp>
        <p:sp>
          <p:nvSpPr>
            <p:cNvPr id="2526282" name="Text Box 74"/>
            <p:cNvSpPr txBox="1">
              <a:spLocks noChangeArrowheads="1"/>
            </p:cNvSpPr>
            <p:nvPr/>
          </p:nvSpPr>
          <p:spPr bwMode="auto">
            <a:xfrm>
              <a:off x="1475" y="1222"/>
              <a:ext cx="533" cy="19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Acadia</a:t>
              </a:r>
            </a:p>
          </p:txBody>
        </p:sp>
        <p:sp>
          <p:nvSpPr>
            <p:cNvPr id="2526283" name="Text Box 75"/>
            <p:cNvSpPr txBox="1">
              <a:spLocks noChangeArrowheads="1"/>
            </p:cNvSpPr>
            <p:nvPr/>
          </p:nvSpPr>
          <p:spPr bwMode="auto">
            <a:xfrm rot="3540000">
              <a:off x="2837" y="1925"/>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Assumption</a:t>
              </a:r>
            </a:p>
          </p:txBody>
        </p:sp>
        <p:sp>
          <p:nvSpPr>
            <p:cNvPr id="2526284" name="Text Box 76"/>
            <p:cNvSpPr txBox="1">
              <a:spLocks noChangeArrowheads="1"/>
            </p:cNvSpPr>
            <p:nvPr/>
          </p:nvSpPr>
          <p:spPr bwMode="auto">
            <a:xfrm rot="2654166">
              <a:off x="2584" y="1462"/>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Iberville</a:t>
              </a:r>
            </a:p>
          </p:txBody>
        </p:sp>
        <p:sp>
          <p:nvSpPr>
            <p:cNvPr id="2526285" name="Text Box 77"/>
            <p:cNvSpPr txBox="1">
              <a:spLocks noChangeArrowheads="1"/>
            </p:cNvSpPr>
            <p:nvPr/>
          </p:nvSpPr>
          <p:spPr bwMode="auto">
            <a:xfrm>
              <a:off x="3122" y="1414"/>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Ascension</a:t>
              </a:r>
            </a:p>
          </p:txBody>
        </p:sp>
        <p:sp>
          <p:nvSpPr>
            <p:cNvPr id="2526286" name="Text Box 78"/>
            <p:cNvSpPr txBox="1">
              <a:spLocks noChangeArrowheads="1"/>
            </p:cNvSpPr>
            <p:nvPr/>
          </p:nvSpPr>
          <p:spPr bwMode="auto">
            <a:xfrm>
              <a:off x="3302" y="158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James</a:t>
              </a:r>
            </a:p>
          </p:txBody>
        </p:sp>
        <p:sp>
          <p:nvSpPr>
            <p:cNvPr id="2526287" name="Text Box 79"/>
            <p:cNvSpPr txBox="1">
              <a:spLocks noChangeArrowheads="1"/>
            </p:cNvSpPr>
            <p:nvPr/>
          </p:nvSpPr>
          <p:spPr bwMode="auto">
            <a:xfrm>
              <a:off x="3602" y="146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John</a:t>
              </a:r>
            </a:p>
          </p:txBody>
        </p:sp>
        <p:sp>
          <p:nvSpPr>
            <p:cNvPr id="2526288" name="Text Box 80"/>
            <p:cNvSpPr txBox="1">
              <a:spLocks noChangeArrowheads="1"/>
            </p:cNvSpPr>
            <p:nvPr/>
          </p:nvSpPr>
          <p:spPr bwMode="auto">
            <a:xfrm>
              <a:off x="4203" y="1001"/>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Tammany</a:t>
              </a:r>
            </a:p>
          </p:txBody>
        </p:sp>
        <p:sp>
          <p:nvSpPr>
            <p:cNvPr id="2526289" name="Text Box 81"/>
            <p:cNvSpPr txBox="1">
              <a:spLocks noChangeArrowheads="1"/>
            </p:cNvSpPr>
            <p:nvPr/>
          </p:nvSpPr>
          <p:spPr bwMode="auto">
            <a:xfrm>
              <a:off x="3327" y="1144"/>
              <a:ext cx="462"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Livingston</a:t>
              </a:r>
            </a:p>
          </p:txBody>
        </p:sp>
        <p:sp>
          <p:nvSpPr>
            <p:cNvPr id="2526290" name="Text Box 82"/>
            <p:cNvSpPr txBox="1">
              <a:spLocks noChangeArrowheads="1"/>
            </p:cNvSpPr>
            <p:nvPr/>
          </p:nvSpPr>
          <p:spPr bwMode="auto">
            <a:xfrm rot="3540000">
              <a:off x="3602" y="1228"/>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Tangipahoa</a:t>
              </a:r>
            </a:p>
          </p:txBody>
        </p:sp>
        <p:sp>
          <p:nvSpPr>
            <p:cNvPr id="2526291" name="Text Box 83"/>
            <p:cNvSpPr txBox="1">
              <a:spLocks noChangeArrowheads="1"/>
            </p:cNvSpPr>
            <p:nvPr/>
          </p:nvSpPr>
          <p:spPr bwMode="auto">
            <a:xfrm>
              <a:off x="2975" y="1009"/>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E.B.R.</a:t>
              </a:r>
            </a:p>
          </p:txBody>
        </p:sp>
        <p:sp>
          <p:nvSpPr>
            <p:cNvPr id="2526292" name="Text Box 84"/>
            <p:cNvSpPr txBox="1">
              <a:spLocks noChangeArrowheads="1"/>
            </p:cNvSpPr>
            <p:nvPr/>
          </p:nvSpPr>
          <p:spPr bwMode="auto">
            <a:xfrm>
              <a:off x="2720" y="1087"/>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W.B.R.</a:t>
              </a:r>
            </a:p>
          </p:txBody>
        </p:sp>
        <p:sp>
          <p:nvSpPr>
            <p:cNvPr id="2526293" name="Text Box 85"/>
            <p:cNvSpPr txBox="1">
              <a:spLocks noChangeArrowheads="1"/>
            </p:cNvSpPr>
            <p:nvPr/>
          </p:nvSpPr>
          <p:spPr bwMode="auto">
            <a:xfrm>
              <a:off x="2058" y="1019"/>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Landry</a:t>
              </a:r>
            </a:p>
          </p:txBody>
        </p:sp>
        <p:sp>
          <p:nvSpPr>
            <p:cNvPr id="2526294" name="Text Box 86"/>
            <p:cNvSpPr txBox="1">
              <a:spLocks noChangeArrowheads="1"/>
            </p:cNvSpPr>
            <p:nvPr/>
          </p:nvSpPr>
          <p:spPr bwMode="auto">
            <a:xfrm>
              <a:off x="366" y="996"/>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Beauregard</a:t>
              </a:r>
            </a:p>
          </p:txBody>
        </p:sp>
        <p:sp>
          <p:nvSpPr>
            <p:cNvPr id="2526295" name="Text Box 87"/>
            <p:cNvSpPr txBox="1">
              <a:spLocks noChangeArrowheads="1"/>
            </p:cNvSpPr>
            <p:nvPr/>
          </p:nvSpPr>
          <p:spPr bwMode="auto">
            <a:xfrm>
              <a:off x="1056" y="1008"/>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Allen</a:t>
              </a:r>
            </a:p>
          </p:txBody>
        </p:sp>
        <p:sp>
          <p:nvSpPr>
            <p:cNvPr id="2526296" name="Text Box 88"/>
            <p:cNvSpPr txBox="1">
              <a:spLocks noChangeArrowheads="1"/>
            </p:cNvSpPr>
            <p:nvPr/>
          </p:nvSpPr>
          <p:spPr bwMode="auto">
            <a:xfrm>
              <a:off x="1452" y="969"/>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Evangeline</a:t>
              </a:r>
            </a:p>
          </p:txBody>
        </p:sp>
      </p:grpSp>
    </p:spTree>
    <p:extLst>
      <p:ext uri="{BB962C8B-B14F-4D97-AF65-F5344CB8AC3E}">
        <p14:creationId xmlns:p14="http://schemas.microsoft.com/office/powerpoint/2010/main" val="2379055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22" name="Picture 2" descr="all_atlantic_systems_2008"/>
          <p:cNvPicPr>
            <a:picLocks noChangeAspect="1" noChangeArrowheads="1"/>
          </p:cNvPicPr>
          <p:nvPr/>
        </p:nvPicPr>
        <p:blipFill>
          <a:blip r:embed="rId3" cstate="print">
            <a:extLst>
              <a:ext uri="{28A0092B-C50C-407E-A947-70E740481C1C}">
                <a14:useLocalDpi xmlns:a14="http://schemas.microsoft.com/office/drawing/2010/main" val="0"/>
              </a:ext>
            </a:extLst>
          </a:blip>
          <a:srcRect l="9331" t="1146" r="9953"/>
          <a:stretch>
            <a:fillRect/>
          </a:stretch>
        </p:blipFill>
        <p:spPr bwMode="auto">
          <a:xfrm>
            <a:off x="0" y="0"/>
            <a:ext cx="9134475" cy="6678613"/>
          </a:xfrm>
          <a:prstGeom prst="rect">
            <a:avLst/>
          </a:prstGeom>
          <a:noFill/>
          <a:extLst>
            <a:ext uri="{909E8E84-426E-40DD-AFC4-6F175D3DCCD1}">
              <a14:hiddenFill xmlns:a14="http://schemas.microsoft.com/office/drawing/2010/main">
                <a:solidFill>
                  <a:srgbClr val="FFFFFF"/>
                </a:solidFill>
              </a14:hiddenFill>
            </a:ext>
          </a:extLst>
        </p:spPr>
      </p:pic>
      <p:pic>
        <p:nvPicPr>
          <p:cNvPr id="192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4350" y="5695950"/>
            <a:ext cx="7810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5124" name="Text Box 4"/>
          <p:cNvSpPr txBox="1">
            <a:spLocks noChangeArrowheads="1"/>
          </p:cNvSpPr>
          <p:nvPr/>
        </p:nvSpPr>
        <p:spPr bwMode="auto">
          <a:xfrm>
            <a:off x="1600200" y="5181600"/>
            <a:ext cx="60198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t>All Atlantic Basin Tropical Systems</a:t>
            </a:r>
          </a:p>
          <a:p>
            <a:pPr algn="ctr">
              <a:spcBef>
                <a:spcPct val="50000"/>
              </a:spcBef>
            </a:pPr>
            <a:r>
              <a:rPr lang="en-US" sz="2400" b="1"/>
              <a:t>National Hurricane Center 1850 - 2008</a:t>
            </a:r>
          </a:p>
        </p:txBody>
      </p:sp>
      <p:sp>
        <p:nvSpPr>
          <p:cNvPr id="1925125" name="Text Box 5"/>
          <p:cNvSpPr txBox="1">
            <a:spLocks noChangeArrowheads="1"/>
          </p:cNvSpPr>
          <p:nvPr/>
        </p:nvSpPr>
        <p:spPr bwMode="auto">
          <a:xfrm>
            <a:off x="304800" y="0"/>
            <a:ext cx="8686800" cy="130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sz="3600" b="1"/>
              <a:t>The Louisiana Coast</a:t>
            </a:r>
          </a:p>
          <a:p>
            <a:pPr algn="ctr">
              <a:spcBef>
                <a:spcPct val="20000"/>
              </a:spcBef>
            </a:pPr>
            <a:r>
              <a:rPr lang="en-US" sz="3600" b="1"/>
              <a:t>A Vulnerable Area for Storm Surge</a:t>
            </a:r>
          </a:p>
        </p:txBody>
      </p:sp>
    </p:spTree>
    <p:extLst>
      <p:ext uri="{BB962C8B-B14F-4D97-AF65-F5344CB8AC3E}">
        <p14:creationId xmlns:p14="http://schemas.microsoft.com/office/powerpoint/2010/main" val="8812289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1798" name="Rectangle 6"/>
          <p:cNvSpPr>
            <a:spLocks noGrp="1" noChangeArrowheads="1"/>
          </p:cNvSpPr>
          <p:nvPr>
            <p:ph type="title"/>
          </p:nvPr>
        </p:nvSpPr>
        <p:spPr>
          <a:xfrm>
            <a:off x="228600" y="292100"/>
            <a:ext cx="8610600" cy="1384300"/>
          </a:xfrm>
          <a:noFill/>
          <a:ln/>
          <a:effectLst>
            <a:outerShdw dist="35921" dir="2700000" algn="ctr" rotWithShape="0">
              <a:srgbClr val="000000"/>
            </a:outerShdw>
          </a:effectLst>
        </p:spPr>
        <p:txBody>
          <a:bodyPr/>
          <a:lstStyle/>
          <a:p>
            <a:r>
              <a:rPr lang="en-US" sz="3600" b="1"/>
              <a:t>Storm Surge Myths, Misconceptions, Misunderstanding,  and Confusion</a:t>
            </a:r>
          </a:p>
        </p:txBody>
      </p:sp>
      <p:sp>
        <p:nvSpPr>
          <p:cNvPr id="2721794" name="Rectangle 2"/>
          <p:cNvSpPr>
            <a:spLocks noGrp="1" noChangeArrowheads="1"/>
          </p:cNvSpPr>
          <p:nvPr>
            <p:ph idx="1"/>
          </p:nvPr>
        </p:nvSpPr>
        <p:spPr>
          <a:xfrm>
            <a:off x="457200" y="1905000"/>
            <a:ext cx="8229600" cy="4191000"/>
          </a:xfrm>
          <a:effectLst>
            <a:outerShdw dist="35921" dir="2700000" algn="ctr" rotWithShape="0">
              <a:srgbClr val="000000"/>
            </a:outerShdw>
          </a:effectLst>
        </p:spPr>
        <p:txBody>
          <a:bodyPr/>
          <a:lstStyle/>
          <a:p>
            <a:r>
              <a:rPr lang="en-US" b="1"/>
              <a:t>“It’s only a Category 2!!!”</a:t>
            </a:r>
          </a:p>
          <a:p>
            <a:r>
              <a:rPr lang="en-US" b="1"/>
              <a:t>“We will evacuate tomorrow morning, there is still plenty of time.” Bolivar Peninsula, Texas, before Ike</a:t>
            </a:r>
          </a:p>
        </p:txBody>
      </p:sp>
    </p:spTree>
    <p:extLst>
      <p:ext uri="{BB962C8B-B14F-4D97-AF65-F5344CB8AC3E}">
        <p14:creationId xmlns:p14="http://schemas.microsoft.com/office/powerpoint/2010/main" val="15809640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82" name="Rectangle 2"/>
          <p:cNvSpPr>
            <a:spLocks noChangeArrowheads="1"/>
          </p:cNvSpPr>
          <p:nvPr/>
        </p:nvSpPr>
        <p:spPr bwMode="auto">
          <a:xfrm>
            <a:off x="609600" y="228600"/>
            <a:ext cx="8077200" cy="594836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gradFill rotWithShape="0">
                  <a:gsLst>
                    <a:gs pos="0">
                      <a:srgbClr val="00FFFF"/>
                    </a:gs>
                    <a:gs pos="100000">
                      <a:srgbClr val="0000FF"/>
                    </a:gs>
                  </a:gsLst>
                  <a:lin ang="5400000" scaled="1"/>
                </a:gradFill>
              </a14:hiddenFill>
            </a:ext>
            <a:ext uri="{91240B29-F687-4F45-9708-019B960494DF}">
              <a14:hiddenLine xmlns:a14="http://schemas.microsoft.com/office/drawing/2010/main" w="9525">
                <a:solidFill>
                  <a:srgbClr val="FFFFFF"/>
                </a:solidFill>
                <a:miter lim="800000"/>
                <a:headEnd/>
                <a:tailEnd/>
              </a14:hiddenLine>
            </a:ext>
          </a:extLst>
        </p:spPr>
        <p:txBody>
          <a:bodyPr>
            <a:spAutoFit/>
          </a:bodyPr>
          <a:lstStyle/>
          <a:p>
            <a:pPr algn="ctr"/>
            <a:r>
              <a:rPr lang="en-US" sz="3600" b="1">
                <a:solidFill>
                  <a:srgbClr val="FFE100"/>
                </a:solidFill>
              </a:rPr>
              <a:t>Saffir – Simpson Scale</a:t>
            </a:r>
          </a:p>
          <a:p>
            <a:pPr algn="ctr"/>
            <a:endParaRPr lang="en-US" sz="3600" b="1">
              <a:solidFill>
                <a:srgbClr val="FFE100"/>
              </a:solidFill>
            </a:endParaRPr>
          </a:p>
          <a:p>
            <a:pPr>
              <a:buClr>
                <a:srgbClr val="FF3300"/>
              </a:buClr>
              <a:buFont typeface="Wingdings" pitchFamily="2" charset="2"/>
              <a:buChar char="Ø"/>
            </a:pPr>
            <a:r>
              <a:rPr lang="en-US" sz="2800" b="1">
                <a:solidFill>
                  <a:srgbClr val="FFFFFF"/>
                </a:solidFill>
              </a:rPr>
              <a:t>Relates wind speeds to the potential for damage on land</a:t>
            </a:r>
          </a:p>
          <a:p>
            <a:pPr>
              <a:buClr>
                <a:srgbClr val="FF3300"/>
              </a:buClr>
              <a:buFont typeface="Wingdings" pitchFamily="2" charset="2"/>
              <a:buChar char="Ø"/>
            </a:pPr>
            <a:r>
              <a:rPr lang="en-US" sz="2800" b="1"/>
              <a:t>Designed to measure potential </a:t>
            </a:r>
            <a:r>
              <a:rPr lang="en-US" sz="2800" b="1" u="sng"/>
              <a:t>wind</a:t>
            </a:r>
            <a:r>
              <a:rPr lang="en-US" sz="2800" b="1"/>
              <a:t> damage to man-made structures</a:t>
            </a:r>
          </a:p>
          <a:p>
            <a:pPr>
              <a:buClr>
                <a:srgbClr val="FF3300"/>
              </a:buClr>
              <a:buFont typeface="Wingdings" pitchFamily="2" charset="2"/>
              <a:buChar char="Ø"/>
            </a:pPr>
            <a:endParaRPr lang="en-US" sz="2800" b="1"/>
          </a:p>
          <a:p>
            <a:pPr>
              <a:buClr>
                <a:srgbClr val="FF3300"/>
              </a:buClr>
              <a:buFont typeface="Wingdings" pitchFamily="2" charset="2"/>
              <a:buChar char="Ø"/>
            </a:pPr>
            <a:r>
              <a:rPr lang="en-US" sz="2800" b="1">
                <a:solidFill>
                  <a:srgbClr val="FFFFFF"/>
                </a:solidFill>
              </a:rPr>
              <a:t>Category 1 – Winds 74 to 95 mph</a:t>
            </a:r>
          </a:p>
          <a:p>
            <a:pPr>
              <a:buClr>
                <a:srgbClr val="FF3300"/>
              </a:buClr>
              <a:buFont typeface="Wingdings" pitchFamily="2" charset="2"/>
              <a:buChar char="Ø"/>
            </a:pPr>
            <a:r>
              <a:rPr lang="en-US" sz="2800" b="1">
                <a:solidFill>
                  <a:srgbClr val="FFFFFF"/>
                </a:solidFill>
              </a:rPr>
              <a:t>Category 2 – Winds 96 to 110 mph</a:t>
            </a:r>
          </a:p>
          <a:p>
            <a:pPr>
              <a:buClr>
                <a:srgbClr val="FF3300"/>
              </a:buClr>
              <a:buFont typeface="Wingdings" pitchFamily="2" charset="2"/>
              <a:buChar char="Ø"/>
            </a:pPr>
            <a:r>
              <a:rPr lang="en-US" sz="2800" b="1">
                <a:solidFill>
                  <a:srgbClr val="FFFFFF"/>
                </a:solidFill>
              </a:rPr>
              <a:t>Category 3 – Winds 111 to 130 mph</a:t>
            </a:r>
          </a:p>
          <a:p>
            <a:pPr>
              <a:buClr>
                <a:srgbClr val="FF3300"/>
              </a:buClr>
              <a:buFont typeface="Wingdings" pitchFamily="2" charset="2"/>
              <a:buChar char="Ø"/>
            </a:pPr>
            <a:r>
              <a:rPr lang="en-US" sz="2800" b="1">
                <a:solidFill>
                  <a:srgbClr val="FFFFFF"/>
                </a:solidFill>
              </a:rPr>
              <a:t>Category 4 – Winds 131 to 155 mph</a:t>
            </a:r>
          </a:p>
          <a:p>
            <a:pPr>
              <a:buClr>
                <a:srgbClr val="FF3300"/>
              </a:buClr>
              <a:buFont typeface="Wingdings" pitchFamily="2" charset="2"/>
              <a:buChar char="Ø"/>
            </a:pPr>
            <a:r>
              <a:rPr lang="en-US" sz="2800" b="1">
                <a:solidFill>
                  <a:srgbClr val="FFFFFF"/>
                </a:solidFill>
              </a:rPr>
              <a:t>Category 5 – Winds exceed 155 mph</a:t>
            </a:r>
          </a:p>
          <a:p>
            <a:endParaRPr lang="en-US" b="1">
              <a:solidFill>
                <a:srgbClr val="FFFFFF"/>
              </a:solidFill>
            </a:endParaRPr>
          </a:p>
          <a:p>
            <a:endParaRPr lang="en-US" sz="1400">
              <a:solidFill>
                <a:srgbClr val="FFFFFF"/>
              </a:solidFill>
            </a:endParaRPr>
          </a:p>
        </p:txBody>
      </p:sp>
    </p:spTree>
    <p:extLst>
      <p:ext uri="{BB962C8B-B14F-4D97-AF65-F5344CB8AC3E}">
        <p14:creationId xmlns:p14="http://schemas.microsoft.com/office/powerpoint/2010/main" val="24656724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6130" name="Rectangle 2"/>
          <p:cNvSpPr>
            <a:spLocks noChangeArrowheads="1"/>
          </p:cNvSpPr>
          <p:nvPr/>
        </p:nvSpPr>
        <p:spPr bwMode="auto">
          <a:xfrm>
            <a:off x="609600" y="228600"/>
            <a:ext cx="8077200" cy="409416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gradFill rotWithShape="0">
                  <a:gsLst>
                    <a:gs pos="0">
                      <a:srgbClr val="00FFFF"/>
                    </a:gs>
                    <a:gs pos="100000">
                      <a:srgbClr val="0000FF"/>
                    </a:gs>
                  </a:gsLst>
                  <a:lin ang="5400000" scaled="1"/>
                </a:gradFill>
              </a14:hiddenFill>
            </a:ext>
            <a:ext uri="{91240B29-F687-4F45-9708-019B960494DF}">
              <a14:hiddenLine xmlns:a14="http://schemas.microsoft.com/office/drawing/2010/main" w="9525">
                <a:solidFill>
                  <a:srgbClr val="FFFFFF"/>
                </a:solidFill>
                <a:miter lim="800000"/>
                <a:headEnd/>
                <a:tailEnd/>
              </a14:hiddenLine>
            </a:ext>
          </a:extLst>
        </p:spPr>
        <p:txBody>
          <a:bodyPr>
            <a:spAutoFit/>
          </a:bodyPr>
          <a:lstStyle/>
          <a:p>
            <a:pPr algn="ctr"/>
            <a:r>
              <a:rPr lang="en-US" sz="3600" b="1">
                <a:solidFill>
                  <a:srgbClr val="FFE100"/>
                </a:solidFill>
              </a:rPr>
              <a:t>Saffir – Simpson Scale </a:t>
            </a:r>
            <a:r>
              <a:rPr lang="en-US" sz="4000" b="1">
                <a:solidFill>
                  <a:srgbClr val="FF0000"/>
                </a:solidFill>
              </a:rPr>
              <a:t>FAILURE</a:t>
            </a:r>
          </a:p>
          <a:p>
            <a:pPr algn="ctr">
              <a:spcBef>
                <a:spcPct val="30000"/>
              </a:spcBef>
            </a:pPr>
            <a:r>
              <a:rPr lang="en-US" sz="2800" b="1">
                <a:solidFill>
                  <a:srgbClr val="FFFFFF"/>
                </a:solidFill>
              </a:rPr>
              <a:t>Potential Surge</a:t>
            </a:r>
          </a:p>
          <a:p>
            <a:pPr>
              <a:spcBef>
                <a:spcPct val="50000"/>
              </a:spcBef>
              <a:buClr>
                <a:srgbClr val="FF3300"/>
              </a:buClr>
              <a:buFont typeface="Wingdings" pitchFamily="2" charset="2"/>
              <a:buChar char="Ø"/>
            </a:pPr>
            <a:r>
              <a:rPr lang="en-US" sz="2800" b="1">
                <a:solidFill>
                  <a:srgbClr val="FFFFFF"/>
                </a:solidFill>
              </a:rPr>
              <a:t>Category 1 –        4 – 5 ft</a:t>
            </a:r>
          </a:p>
          <a:p>
            <a:pPr>
              <a:buClr>
                <a:srgbClr val="FF3300"/>
              </a:buClr>
              <a:buFont typeface="Wingdings" pitchFamily="2" charset="2"/>
              <a:buChar char="Ø"/>
            </a:pPr>
            <a:r>
              <a:rPr lang="en-US" sz="2800" b="1">
                <a:solidFill>
                  <a:srgbClr val="FFFFFF"/>
                </a:solidFill>
              </a:rPr>
              <a:t>Category 2 –        6 – 8 ft</a:t>
            </a:r>
          </a:p>
          <a:p>
            <a:pPr>
              <a:buClr>
                <a:srgbClr val="FF3300"/>
              </a:buClr>
              <a:buFont typeface="Wingdings" pitchFamily="2" charset="2"/>
              <a:buChar char="Ø"/>
            </a:pPr>
            <a:r>
              <a:rPr lang="en-US" sz="2800" b="1">
                <a:solidFill>
                  <a:srgbClr val="FFFFFF"/>
                </a:solidFill>
              </a:rPr>
              <a:t>Category 3 –        9 – 12 ft</a:t>
            </a:r>
          </a:p>
          <a:p>
            <a:pPr>
              <a:buClr>
                <a:srgbClr val="FF3300"/>
              </a:buClr>
              <a:buFont typeface="Wingdings" pitchFamily="2" charset="2"/>
              <a:buChar char="Ø"/>
            </a:pPr>
            <a:r>
              <a:rPr lang="en-US" sz="2800" b="1">
                <a:solidFill>
                  <a:srgbClr val="FFFFFF"/>
                </a:solidFill>
              </a:rPr>
              <a:t>Category 4 –      13 – 18 ft</a:t>
            </a:r>
          </a:p>
          <a:p>
            <a:pPr>
              <a:buClr>
                <a:srgbClr val="FF3300"/>
              </a:buClr>
              <a:buFont typeface="Wingdings" pitchFamily="2" charset="2"/>
              <a:buChar char="Ø"/>
            </a:pPr>
            <a:r>
              <a:rPr lang="en-US" sz="2800" b="1">
                <a:solidFill>
                  <a:srgbClr val="FFFFFF"/>
                </a:solidFill>
              </a:rPr>
              <a:t>Category 5 –        &gt;18 ft</a:t>
            </a:r>
          </a:p>
          <a:p>
            <a:endParaRPr lang="en-US" b="1">
              <a:solidFill>
                <a:srgbClr val="FFFFFF"/>
              </a:solidFill>
            </a:endParaRPr>
          </a:p>
          <a:p>
            <a:endParaRPr lang="en-US" sz="1400">
              <a:solidFill>
                <a:srgbClr val="FFFFFF"/>
              </a:solidFill>
            </a:endParaRPr>
          </a:p>
        </p:txBody>
      </p:sp>
      <p:sp>
        <p:nvSpPr>
          <p:cNvPr id="2736131" name="Text Box 3"/>
          <p:cNvSpPr txBox="1">
            <a:spLocks noChangeArrowheads="1"/>
          </p:cNvSpPr>
          <p:nvPr/>
        </p:nvSpPr>
        <p:spPr bwMode="auto">
          <a:xfrm>
            <a:off x="685800" y="3976688"/>
            <a:ext cx="7620000" cy="180181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800" b="1">
                <a:effectLst>
                  <a:outerShdw blurRad="38100" dist="38100" dir="2700000" algn="tl">
                    <a:srgbClr val="000000"/>
                  </a:outerShdw>
                </a:effectLst>
              </a:rPr>
              <a:t>Charley  -  Category 4      </a:t>
            </a:r>
            <a:r>
              <a:rPr lang="en-US" sz="2800" b="1">
                <a:solidFill>
                  <a:srgbClr val="FF0000"/>
                </a:solidFill>
                <a:effectLst>
                  <a:outerShdw blurRad="38100" dist="38100" dir="2700000" algn="tl">
                    <a:srgbClr val="000000"/>
                  </a:outerShdw>
                </a:effectLst>
              </a:rPr>
              <a:t>Surge 6 – 9 ft</a:t>
            </a:r>
          </a:p>
          <a:p>
            <a:pPr>
              <a:spcBef>
                <a:spcPct val="50000"/>
              </a:spcBef>
            </a:pPr>
            <a:r>
              <a:rPr lang="en-US" sz="2800" b="1">
                <a:effectLst>
                  <a:outerShdw blurRad="38100" dist="38100" dir="2700000" algn="tl">
                    <a:srgbClr val="000000"/>
                  </a:outerShdw>
                </a:effectLst>
              </a:rPr>
              <a:t>Katrina  -  Category 3	</a:t>
            </a:r>
            <a:r>
              <a:rPr lang="en-US" sz="2800" b="1">
                <a:solidFill>
                  <a:srgbClr val="FF0000"/>
                </a:solidFill>
                <a:effectLst>
                  <a:outerShdw blurRad="38100" dist="38100" dir="2700000" algn="tl">
                    <a:srgbClr val="000000"/>
                  </a:outerShdw>
                </a:effectLst>
              </a:rPr>
              <a:t>      Surge 27+ ft	</a:t>
            </a:r>
          </a:p>
          <a:p>
            <a:pPr>
              <a:spcBef>
                <a:spcPct val="50000"/>
              </a:spcBef>
            </a:pPr>
            <a:r>
              <a:rPr lang="en-US" sz="2800" b="1">
                <a:effectLst>
                  <a:outerShdw blurRad="38100" dist="38100" dir="2700000" algn="tl">
                    <a:srgbClr val="000000"/>
                  </a:outerShdw>
                </a:effectLst>
              </a:rPr>
              <a:t>Ike  -   Category 2</a:t>
            </a:r>
            <a:r>
              <a:rPr lang="en-US" sz="2800" b="1">
                <a:solidFill>
                  <a:srgbClr val="FF0000"/>
                </a:solidFill>
                <a:effectLst>
                  <a:outerShdw blurRad="38100" dist="38100" dir="2700000" algn="tl">
                    <a:srgbClr val="000000"/>
                  </a:outerShdw>
                </a:effectLst>
              </a:rPr>
              <a:t>	      Surge 15 – 20 ft</a:t>
            </a:r>
          </a:p>
        </p:txBody>
      </p:sp>
      <p:grpSp>
        <p:nvGrpSpPr>
          <p:cNvPr id="2736132" name="Group 4"/>
          <p:cNvGrpSpPr>
            <a:grpSpLocks/>
          </p:cNvGrpSpPr>
          <p:nvPr/>
        </p:nvGrpSpPr>
        <p:grpSpPr bwMode="auto">
          <a:xfrm>
            <a:off x="3808413" y="1600200"/>
            <a:ext cx="1754187" cy="2057400"/>
            <a:chOff x="3985" y="816"/>
            <a:chExt cx="1105" cy="1296"/>
          </a:xfrm>
        </p:grpSpPr>
        <p:sp>
          <p:nvSpPr>
            <p:cNvPr id="2736133" name="Line 5"/>
            <p:cNvSpPr>
              <a:spLocks noChangeShapeType="1"/>
            </p:cNvSpPr>
            <p:nvPr/>
          </p:nvSpPr>
          <p:spPr bwMode="auto">
            <a:xfrm rot="360000">
              <a:off x="3985" y="911"/>
              <a:ext cx="1105" cy="1153"/>
            </a:xfrm>
            <a:prstGeom prst="line">
              <a:avLst/>
            </a:prstGeom>
            <a:noFill/>
            <a:ln w="190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6134" name="Line 6"/>
            <p:cNvSpPr>
              <a:spLocks noChangeShapeType="1"/>
            </p:cNvSpPr>
            <p:nvPr/>
          </p:nvSpPr>
          <p:spPr bwMode="auto">
            <a:xfrm flipH="1">
              <a:off x="4032" y="816"/>
              <a:ext cx="960" cy="1296"/>
            </a:xfrm>
            <a:prstGeom prst="line">
              <a:avLst/>
            </a:prstGeom>
            <a:noFill/>
            <a:ln w="190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36135" name="Group 7"/>
          <p:cNvGrpSpPr>
            <a:grpSpLocks/>
          </p:cNvGrpSpPr>
          <p:nvPr/>
        </p:nvGrpSpPr>
        <p:grpSpPr bwMode="auto">
          <a:xfrm>
            <a:off x="4418013" y="1600200"/>
            <a:ext cx="1754187" cy="2057400"/>
            <a:chOff x="3985" y="816"/>
            <a:chExt cx="1105" cy="1296"/>
          </a:xfrm>
        </p:grpSpPr>
        <p:sp>
          <p:nvSpPr>
            <p:cNvPr id="2736136" name="Line 8"/>
            <p:cNvSpPr>
              <a:spLocks noChangeShapeType="1"/>
            </p:cNvSpPr>
            <p:nvPr/>
          </p:nvSpPr>
          <p:spPr bwMode="auto">
            <a:xfrm rot="360000">
              <a:off x="3985" y="911"/>
              <a:ext cx="1105" cy="1153"/>
            </a:xfrm>
            <a:prstGeom prst="line">
              <a:avLst/>
            </a:prstGeom>
            <a:noFill/>
            <a:ln w="190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6137" name="Line 9"/>
            <p:cNvSpPr>
              <a:spLocks noChangeShapeType="1"/>
            </p:cNvSpPr>
            <p:nvPr/>
          </p:nvSpPr>
          <p:spPr bwMode="auto">
            <a:xfrm flipH="1">
              <a:off x="4032" y="816"/>
              <a:ext cx="960" cy="1296"/>
            </a:xfrm>
            <a:prstGeom prst="line">
              <a:avLst/>
            </a:prstGeom>
            <a:noFill/>
            <a:ln w="190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36138" name="Group 10"/>
          <p:cNvGrpSpPr>
            <a:grpSpLocks/>
          </p:cNvGrpSpPr>
          <p:nvPr/>
        </p:nvGrpSpPr>
        <p:grpSpPr bwMode="auto">
          <a:xfrm>
            <a:off x="3200400" y="1600200"/>
            <a:ext cx="1754188" cy="2057400"/>
            <a:chOff x="3985" y="816"/>
            <a:chExt cx="1105" cy="1296"/>
          </a:xfrm>
        </p:grpSpPr>
        <p:sp>
          <p:nvSpPr>
            <p:cNvPr id="2736139" name="Line 11"/>
            <p:cNvSpPr>
              <a:spLocks noChangeShapeType="1"/>
            </p:cNvSpPr>
            <p:nvPr/>
          </p:nvSpPr>
          <p:spPr bwMode="auto">
            <a:xfrm rot="360000">
              <a:off x="3985" y="911"/>
              <a:ext cx="1105" cy="1153"/>
            </a:xfrm>
            <a:prstGeom prst="line">
              <a:avLst/>
            </a:prstGeom>
            <a:noFill/>
            <a:ln w="190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6140" name="Line 12"/>
            <p:cNvSpPr>
              <a:spLocks noChangeShapeType="1"/>
            </p:cNvSpPr>
            <p:nvPr/>
          </p:nvSpPr>
          <p:spPr bwMode="auto">
            <a:xfrm flipH="1">
              <a:off x="4032" y="816"/>
              <a:ext cx="960" cy="1296"/>
            </a:xfrm>
            <a:prstGeom prst="line">
              <a:avLst/>
            </a:prstGeom>
            <a:noFill/>
            <a:ln w="190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630274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361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361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361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3613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3613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736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7154" name="Rectangle 2"/>
          <p:cNvSpPr>
            <a:spLocks noChangeArrowheads="1"/>
          </p:cNvSpPr>
          <p:nvPr/>
        </p:nvSpPr>
        <p:spPr bwMode="auto">
          <a:xfrm>
            <a:off x="609600" y="228600"/>
            <a:ext cx="8077200" cy="8540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gradFill rotWithShape="0">
                  <a:gsLst>
                    <a:gs pos="0">
                      <a:srgbClr val="00FFFF"/>
                    </a:gs>
                    <a:gs pos="100000">
                      <a:srgbClr val="0000FF"/>
                    </a:gs>
                  </a:gsLst>
                  <a:lin ang="5400000" scaled="1"/>
                </a:gradFill>
              </a14:hiddenFill>
            </a:ext>
            <a:ext uri="{91240B29-F687-4F45-9708-019B960494DF}">
              <a14:hiddenLine xmlns:a14="http://schemas.microsoft.com/office/drawing/2010/main" w="9525">
                <a:solidFill>
                  <a:srgbClr val="FFFFFF"/>
                </a:solidFill>
                <a:miter lim="800000"/>
                <a:headEnd/>
                <a:tailEnd/>
              </a14:hiddenLine>
            </a:ext>
          </a:extLst>
        </p:spPr>
        <p:txBody>
          <a:bodyPr>
            <a:spAutoFit/>
          </a:bodyPr>
          <a:lstStyle/>
          <a:p>
            <a:pPr algn="ctr"/>
            <a:r>
              <a:rPr lang="en-US" sz="3600" b="1">
                <a:solidFill>
                  <a:srgbClr val="FFE100"/>
                </a:solidFill>
              </a:rPr>
              <a:t>Saffir – Simpson Scale</a:t>
            </a:r>
            <a:endParaRPr lang="en-US" b="1">
              <a:solidFill>
                <a:srgbClr val="FFFFFF"/>
              </a:solidFill>
            </a:endParaRPr>
          </a:p>
          <a:p>
            <a:endParaRPr lang="en-US" sz="1400">
              <a:solidFill>
                <a:srgbClr val="FFFFFF"/>
              </a:solidFill>
            </a:endParaRPr>
          </a:p>
        </p:txBody>
      </p:sp>
      <p:sp>
        <p:nvSpPr>
          <p:cNvPr id="2737155" name="Text Box 3"/>
          <p:cNvSpPr txBox="1">
            <a:spLocks noChangeArrowheads="1"/>
          </p:cNvSpPr>
          <p:nvPr/>
        </p:nvSpPr>
        <p:spPr bwMode="auto">
          <a:xfrm>
            <a:off x="685800" y="1600200"/>
            <a:ext cx="6934200" cy="415131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buClr>
                <a:srgbClr val="FF0000"/>
              </a:buClr>
              <a:buFont typeface="Wingdings" pitchFamily="2" charset="2"/>
              <a:buChar char="Ø"/>
            </a:pPr>
            <a:r>
              <a:rPr lang="en-US" sz="2800" b="1">
                <a:effectLst>
                  <a:outerShdw blurRad="38100" dist="38100" dir="2700000" algn="tl">
                    <a:srgbClr val="000000"/>
                  </a:outerShdw>
                </a:effectLst>
              </a:rPr>
              <a:t>For 2009, the National Hurricane center will be using a “new” version of the the Saffir-Simpson Hurricane Scale</a:t>
            </a:r>
          </a:p>
          <a:p>
            <a:pPr>
              <a:spcBef>
                <a:spcPct val="50000"/>
              </a:spcBef>
              <a:buClr>
                <a:srgbClr val="FF0000"/>
              </a:buClr>
              <a:buFont typeface="Wingdings" pitchFamily="2" charset="2"/>
              <a:buChar char="Ø"/>
            </a:pPr>
            <a:r>
              <a:rPr lang="en-US" sz="2800" b="1">
                <a:effectLst>
                  <a:outerShdw blurRad="38100" dist="38100" dir="2700000" algn="tl">
                    <a:srgbClr val="000000"/>
                  </a:outerShdw>
                </a:effectLst>
              </a:rPr>
              <a:t>It will be called the Saffir-Simpson Hurricane WIND Scale</a:t>
            </a:r>
          </a:p>
          <a:p>
            <a:pPr lvl="1">
              <a:spcBef>
                <a:spcPct val="50000"/>
              </a:spcBef>
              <a:buClr>
                <a:srgbClr val="FF0000"/>
              </a:buClr>
              <a:buFont typeface="Wingdings" pitchFamily="2" charset="2"/>
              <a:buChar char="Ø"/>
            </a:pPr>
            <a:r>
              <a:rPr lang="en-US" sz="2800" b="1">
                <a:effectLst>
                  <a:outerShdw blurRad="38100" dist="38100" dir="2700000" algn="tl">
                    <a:srgbClr val="000000"/>
                  </a:outerShdw>
                </a:effectLst>
              </a:rPr>
              <a:t>Will  assess only wind speed</a:t>
            </a:r>
          </a:p>
          <a:p>
            <a:pPr lvl="1">
              <a:spcBef>
                <a:spcPct val="50000"/>
              </a:spcBef>
              <a:buClr>
                <a:srgbClr val="FF0000"/>
              </a:buClr>
              <a:buFont typeface="Wingdings" pitchFamily="2" charset="2"/>
              <a:buChar char="Ø"/>
            </a:pPr>
            <a:r>
              <a:rPr lang="en-US" sz="2800" b="1">
                <a:effectLst>
                  <a:outerShdw blurRad="38100" dist="38100" dir="2700000" algn="tl">
                    <a:srgbClr val="000000"/>
                  </a:outerShdw>
                </a:effectLst>
              </a:rPr>
              <a:t>All information related to storm   surge and flooding will be removed</a:t>
            </a:r>
          </a:p>
        </p:txBody>
      </p:sp>
    </p:spTree>
    <p:extLst>
      <p:ext uri="{BB962C8B-B14F-4D97-AF65-F5344CB8AC3E}">
        <p14:creationId xmlns:p14="http://schemas.microsoft.com/office/powerpoint/2010/main" val="24751380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3922" name="Picture 2" descr="coastal_basemap_landsat"/>
          <p:cNvPicPr>
            <a:picLocks noChangeAspect="1" noChangeArrowheads="1"/>
          </p:cNvPicPr>
          <p:nvPr/>
        </p:nvPicPr>
        <p:blipFill>
          <a:blip r:embed="rId2" cstate="print">
            <a:extLst>
              <a:ext uri="{28A0092B-C50C-407E-A947-70E740481C1C}">
                <a14:useLocalDpi xmlns:a14="http://schemas.microsoft.com/office/drawing/2010/main" val="0"/>
              </a:ext>
            </a:extLst>
          </a:blip>
          <a:srcRect l="9331" t="1146" r="9953"/>
          <a:stretch>
            <a:fillRect/>
          </a:stretch>
        </p:blipFill>
        <p:spPr bwMode="auto">
          <a:xfrm>
            <a:off x="0" y="0"/>
            <a:ext cx="9134475" cy="6678613"/>
          </a:xfrm>
          <a:prstGeom prst="rect">
            <a:avLst/>
          </a:prstGeom>
          <a:noFill/>
          <a:extLst>
            <a:ext uri="{909E8E84-426E-40DD-AFC4-6F175D3DCCD1}">
              <a14:hiddenFill xmlns:a14="http://schemas.microsoft.com/office/drawing/2010/main">
                <a:solidFill>
                  <a:srgbClr val="FFFFFF"/>
                </a:solidFill>
              </a14:hiddenFill>
            </a:ext>
          </a:extLst>
        </p:spPr>
      </p:pic>
      <p:sp>
        <p:nvSpPr>
          <p:cNvPr id="2513923" name="Text Box 3"/>
          <p:cNvSpPr txBox="1">
            <a:spLocks noChangeArrowheads="1"/>
          </p:cNvSpPr>
          <p:nvPr/>
        </p:nvSpPr>
        <p:spPr bwMode="auto">
          <a:xfrm>
            <a:off x="304800" y="0"/>
            <a:ext cx="8686800" cy="1300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sz="3600" b="1"/>
              <a:t>The Louisiana Coast</a:t>
            </a:r>
          </a:p>
          <a:p>
            <a:pPr algn="ctr">
              <a:spcBef>
                <a:spcPct val="20000"/>
              </a:spcBef>
            </a:pPr>
            <a:r>
              <a:rPr lang="en-US" sz="3600" b="1"/>
              <a:t>A Vulnerable Area for Storm Surge</a:t>
            </a:r>
          </a:p>
        </p:txBody>
      </p:sp>
      <p:grpSp>
        <p:nvGrpSpPr>
          <p:cNvPr id="2513924" name="Group 4"/>
          <p:cNvGrpSpPr>
            <a:grpSpLocks/>
          </p:cNvGrpSpPr>
          <p:nvPr/>
        </p:nvGrpSpPr>
        <p:grpSpPr bwMode="auto">
          <a:xfrm>
            <a:off x="569913" y="1412875"/>
            <a:ext cx="8256587" cy="2921000"/>
            <a:chOff x="335" y="896"/>
            <a:chExt cx="5201" cy="1840"/>
          </a:xfrm>
        </p:grpSpPr>
        <p:sp>
          <p:nvSpPr>
            <p:cNvPr id="2513925" name="Text Box 5"/>
            <p:cNvSpPr txBox="1">
              <a:spLocks noChangeArrowheads="1"/>
            </p:cNvSpPr>
            <p:nvPr/>
          </p:nvSpPr>
          <p:spPr bwMode="auto">
            <a:xfrm>
              <a:off x="431" y="1748"/>
              <a:ext cx="1173"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Cameron</a:t>
              </a:r>
            </a:p>
          </p:txBody>
        </p:sp>
        <p:sp>
          <p:nvSpPr>
            <p:cNvPr id="2513926" name="Text Box 6"/>
            <p:cNvSpPr txBox="1">
              <a:spLocks noChangeArrowheads="1"/>
            </p:cNvSpPr>
            <p:nvPr/>
          </p:nvSpPr>
          <p:spPr bwMode="auto">
            <a:xfrm>
              <a:off x="335" y="1463"/>
              <a:ext cx="864"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Calcasieu</a:t>
              </a:r>
            </a:p>
          </p:txBody>
        </p:sp>
        <p:sp>
          <p:nvSpPr>
            <p:cNvPr id="2513927" name="Text Box 7"/>
            <p:cNvSpPr txBox="1">
              <a:spLocks noChangeArrowheads="1"/>
            </p:cNvSpPr>
            <p:nvPr/>
          </p:nvSpPr>
          <p:spPr bwMode="auto">
            <a:xfrm>
              <a:off x="1487" y="1931"/>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Vermilion</a:t>
              </a:r>
            </a:p>
          </p:txBody>
        </p:sp>
        <p:sp>
          <p:nvSpPr>
            <p:cNvPr id="2513928" name="Text Box 8"/>
            <p:cNvSpPr txBox="1">
              <a:spLocks noChangeArrowheads="1"/>
            </p:cNvSpPr>
            <p:nvPr/>
          </p:nvSpPr>
          <p:spPr bwMode="auto">
            <a:xfrm rot="-2029569">
              <a:off x="2132" y="1559"/>
              <a:ext cx="947" cy="212"/>
            </a:xfrm>
            <a:prstGeom prst="rect">
              <a:avLst/>
            </a:prstGeom>
            <a:noFill/>
            <a:ln>
              <a:noFill/>
            </a:ln>
            <a:effectLst>
              <a:outerShdw dist="254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Iberia</a:t>
              </a:r>
            </a:p>
          </p:txBody>
        </p:sp>
        <p:sp>
          <p:nvSpPr>
            <p:cNvPr id="2513929" name="Text Box 9"/>
            <p:cNvSpPr txBox="1">
              <a:spLocks noChangeArrowheads="1"/>
            </p:cNvSpPr>
            <p:nvPr/>
          </p:nvSpPr>
          <p:spPr bwMode="auto">
            <a:xfrm>
              <a:off x="2447" y="2037"/>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Mary</a:t>
              </a:r>
            </a:p>
          </p:txBody>
        </p:sp>
        <p:sp>
          <p:nvSpPr>
            <p:cNvPr id="2513930" name="Text Box 10"/>
            <p:cNvSpPr txBox="1">
              <a:spLocks noChangeArrowheads="1"/>
            </p:cNvSpPr>
            <p:nvPr/>
          </p:nvSpPr>
          <p:spPr bwMode="auto">
            <a:xfrm>
              <a:off x="3071" y="2484"/>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Terrebonne</a:t>
              </a:r>
            </a:p>
          </p:txBody>
        </p:sp>
        <p:sp>
          <p:nvSpPr>
            <p:cNvPr id="2513931" name="Text Box 11"/>
            <p:cNvSpPr txBox="1">
              <a:spLocks noChangeArrowheads="1"/>
            </p:cNvSpPr>
            <p:nvPr/>
          </p:nvSpPr>
          <p:spPr bwMode="auto">
            <a:xfrm rot="2520000">
              <a:off x="3543" y="2131"/>
              <a:ext cx="816" cy="21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Lafourche</a:t>
              </a:r>
            </a:p>
          </p:txBody>
        </p:sp>
        <p:sp>
          <p:nvSpPr>
            <p:cNvPr id="2513932" name="Text Box 12"/>
            <p:cNvSpPr txBox="1">
              <a:spLocks noChangeArrowheads="1"/>
            </p:cNvSpPr>
            <p:nvPr/>
          </p:nvSpPr>
          <p:spPr bwMode="auto">
            <a:xfrm>
              <a:off x="2255" y="125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St </a:t>
              </a:r>
            </a:p>
            <a:p>
              <a:r>
                <a:rPr lang="en-US" sz="1400" b="1">
                  <a:solidFill>
                    <a:schemeClr val="bg1"/>
                  </a:solidFill>
                </a:rPr>
                <a:t>Martin</a:t>
              </a:r>
            </a:p>
          </p:txBody>
        </p:sp>
        <p:sp>
          <p:nvSpPr>
            <p:cNvPr id="2513933" name="Text Box 13"/>
            <p:cNvSpPr txBox="1">
              <a:spLocks noChangeArrowheads="1"/>
            </p:cNvSpPr>
            <p:nvPr/>
          </p:nvSpPr>
          <p:spPr bwMode="auto">
            <a:xfrm>
              <a:off x="4736" y="1729"/>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Bernard</a:t>
              </a:r>
            </a:p>
          </p:txBody>
        </p:sp>
        <p:sp>
          <p:nvSpPr>
            <p:cNvPr id="2513934" name="Text Box 14"/>
            <p:cNvSpPr txBox="1">
              <a:spLocks noChangeArrowheads="1"/>
            </p:cNvSpPr>
            <p:nvPr/>
          </p:nvSpPr>
          <p:spPr bwMode="auto">
            <a:xfrm rot="2654166">
              <a:off x="3615" y="1864"/>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St Charles</a:t>
              </a:r>
            </a:p>
          </p:txBody>
        </p:sp>
        <p:sp>
          <p:nvSpPr>
            <p:cNvPr id="2513935" name="Text Box 15"/>
            <p:cNvSpPr txBox="1">
              <a:spLocks noChangeArrowheads="1"/>
            </p:cNvSpPr>
            <p:nvPr/>
          </p:nvSpPr>
          <p:spPr bwMode="auto">
            <a:xfrm>
              <a:off x="1050" y="122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Jeff</a:t>
              </a:r>
            </a:p>
            <a:p>
              <a:r>
                <a:rPr lang="en-US" sz="1400" b="1">
                  <a:solidFill>
                    <a:schemeClr val="bg1"/>
                  </a:solidFill>
                </a:rPr>
                <a:t>Davis</a:t>
              </a:r>
            </a:p>
          </p:txBody>
        </p:sp>
        <p:sp>
          <p:nvSpPr>
            <p:cNvPr id="2513936" name="Text Box 16"/>
            <p:cNvSpPr txBox="1">
              <a:spLocks noChangeArrowheads="1"/>
            </p:cNvSpPr>
            <p:nvPr/>
          </p:nvSpPr>
          <p:spPr bwMode="auto">
            <a:xfrm rot="4440000">
              <a:off x="3907" y="2259"/>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Jefferson</a:t>
              </a:r>
            </a:p>
          </p:txBody>
        </p:sp>
        <p:sp>
          <p:nvSpPr>
            <p:cNvPr id="2513937" name="Text Box 17"/>
            <p:cNvSpPr txBox="1">
              <a:spLocks noChangeArrowheads="1"/>
            </p:cNvSpPr>
            <p:nvPr/>
          </p:nvSpPr>
          <p:spPr bwMode="auto">
            <a:xfrm rot="3540000">
              <a:off x="1796" y="1582"/>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Lafayette</a:t>
              </a:r>
            </a:p>
          </p:txBody>
        </p:sp>
        <p:sp>
          <p:nvSpPr>
            <p:cNvPr id="2513938" name="Text Box 18"/>
            <p:cNvSpPr txBox="1">
              <a:spLocks noChangeArrowheads="1"/>
            </p:cNvSpPr>
            <p:nvPr/>
          </p:nvSpPr>
          <p:spPr bwMode="auto">
            <a:xfrm rot="2251936">
              <a:off x="4400" y="2292"/>
              <a:ext cx="1019" cy="212"/>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Plaquemines</a:t>
              </a:r>
            </a:p>
          </p:txBody>
        </p:sp>
        <p:sp>
          <p:nvSpPr>
            <p:cNvPr id="2513939" name="Text Box 19"/>
            <p:cNvSpPr txBox="1">
              <a:spLocks noChangeArrowheads="1"/>
            </p:cNvSpPr>
            <p:nvPr/>
          </p:nvSpPr>
          <p:spPr bwMode="auto">
            <a:xfrm>
              <a:off x="1475" y="1222"/>
              <a:ext cx="533" cy="19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Acadia</a:t>
              </a:r>
            </a:p>
          </p:txBody>
        </p:sp>
        <p:sp>
          <p:nvSpPr>
            <p:cNvPr id="2513940" name="Text Box 20"/>
            <p:cNvSpPr txBox="1">
              <a:spLocks noChangeArrowheads="1"/>
            </p:cNvSpPr>
            <p:nvPr/>
          </p:nvSpPr>
          <p:spPr bwMode="auto">
            <a:xfrm rot="3540000">
              <a:off x="2837" y="1925"/>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Assumption</a:t>
              </a:r>
            </a:p>
          </p:txBody>
        </p:sp>
        <p:sp>
          <p:nvSpPr>
            <p:cNvPr id="2513941" name="Text Box 21"/>
            <p:cNvSpPr txBox="1">
              <a:spLocks noChangeArrowheads="1"/>
            </p:cNvSpPr>
            <p:nvPr/>
          </p:nvSpPr>
          <p:spPr bwMode="auto">
            <a:xfrm rot="2654166">
              <a:off x="2584" y="1462"/>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Iberville</a:t>
              </a:r>
            </a:p>
          </p:txBody>
        </p:sp>
        <p:sp>
          <p:nvSpPr>
            <p:cNvPr id="2513942" name="Text Box 22"/>
            <p:cNvSpPr txBox="1">
              <a:spLocks noChangeArrowheads="1"/>
            </p:cNvSpPr>
            <p:nvPr/>
          </p:nvSpPr>
          <p:spPr bwMode="auto">
            <a:xfrm>
              <a:off x="3122" y="1414"/>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Ascension</a:t>
              </a:r>
            </a:p>
          </p:txBody>
        </p:sp>
        <p:sp>
          <p:nvSpPr>
            <p:cNvPr id="2513943" name="Text Box 23"/>
            <p:cNvSpPr txBox="1">
              <a:spLocks noChangeArrowheads="1"/>
            </p:cNvSpPr>
            <p:nvPr/>
          </p:nvSpPr>
          <p:spPr bwMode="auto">
            <a:xfrm>
              <a:off x="3302" y="158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James</a:t>
              </a:r>
            </a:p>
          </p:txBody>
        </p:sp>
        <p:sp>
          <p:nvSpPr>
            <p:cNvPr id="2513944" name="Text Box 24"/>
            <p:cNvSpPr txBox="1">
              <a:spLocks noChangeArrowheads="1"/>
            </p:cNvSpPr>
            <p:nvPr/>
          </p:nvSpPr>
          <p:spPr bwMode="auto">
            <a:xfrm>
              <a:off x="3602" y="146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John</a:t>
              </a:r>
            </a:p>
          </p:txBody>
        </p:sp>
        <p:sp>
          <p:nvSpPr>
            <p:cNvPr id="2513945" name="Text Box 25"/>
            <p:cNvSpPr txBox="1">
              <a:spLocks noChangeArrowheads="1"/>
            </p:cNvSpPr>
            <p:nvPr/>
          </p:nvSpPr>
          <p:spPr bwMode="auto">
            <a:xfrm>
              <a:off x="4203" y="1001"/>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Tammany</a:t>
              </a:r>
            </a:p>
          </p:txBody>
        </p:sp>
        <p:sp>
          <p:nvSpPr>
            <p:cNvPr id="2513946" name="Text Box 26"/>
            <p:cNvSpPr txBox="1">
              <a:spLocks noChangeArrowheads="1"/>
            </p:cNvSpPr>
            <p:nvPr/>
          </p:nvSpPr>
          <p:spPr bwMode="auto">
            <a:xfrm>
              <a:off x="3327" y="1144"/>
              <a:ext cx="462"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Livingston</a:t>
              </a:r>
            </a:p>
          </p:txBody>
        </p:sp>
        <p:sp>
          <p:nvSpPr>
            <p:cNvPr id="2513947" name="Text Box 27"/>
            <p:cNvSpPr txBox="1">
              <a:spLocks noChangeArrowheads="1"/>
            </p:cNvSpPr>
            <p:nvPr/>
          </p:nvSpPr>
          <p:spPr bwMode="auto">
            <a:xfrm rot="3540000">
              <a:off x="3602" y="1228"/>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Tangipahoa</a:t>
              </a:r>
            </a:p>
          </p:txBody>
        </p:sp>
        <p:sp>
          <p:nvSpPr>
            <p:cNvPr id="2513948" name="Text Box 28"/>
            <p:cNvSpPr txBox="1">
              <a:spLocks noChangeArrowheads="1"/>
            </p:cNvSpPr>
            <p:nvPr/>
          </p:nvSpPr>
          <p:spPr bwMode="auto">
            <a:xfrm>
              <a:off x="2975" y="1009"/>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E.B.R.</a:t>
              </a:r>
            </a:p>
          </p:txBody>
        </p:sp>
        <p:sp>
          <p:nvSpPr>
            <p:cNvPr id="2513949" name="Text Box 29"/>
            <p:cNvSpPr txBox="1">
              <a:spLocks noChangeArrowheads="1"/>
            </p:cNvSpPr>
            <p:nvPr/>
          </p:nvSpPr>
          <p:spPr bwMode="auto">
            <a:xfrm>
              <a:off x="2720" y="1087"/>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W.B.R.</a:t>
              </a:r>
            </a:p>
          </p:txBody>
        </p:sp>
        <p:sp>
          <p:nvSpPr>
            <p:cNvPr id="2513950" name="Text Box 30"/>
            <p:cNvSpPr txBox="1">
              <a:spLocks noChangeArrowheads="1"/>
            </p:cNvSpPr>
            <p:nvPr/>
          </p:nvSpPr>
          <p:spPr bwMode="auto">
            <a:xfrm>
              <a:off x="2058" y="1019"/>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Landry</a:t>
              </a:r>
            </a:p>
          </p:txBody>
        </p:sp>
        <p:sp>
          <p:nvSpPr>
            <p:cNvPr id="2513951" name="Text Box 31"/>
            <p:cNvSpPr txBox="1">
              <a:spLocks noChangeArrowheads="1"/>
            </p:cNvSpPr>
            <p:nvPr/>
          </p:nvSpPr>
          <p:spPr bwMode="auto">
            <a:xfrm>
              <a:off x="366" y="996"/>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Beauregard</a:t>
              </a:r>
            </a:p>
          </p:txBody>
        </p:sp>
        <p:sp>
          <p:nvSpPr>
            <p:cNvPr id="2513952" name="Text Box 32"/>
            <p:cNvSpPr txBox="1">
              <a:spLocks noChangeArrowheads="1"/>
            </p:cNvSpPr>
            <p:nvPr/>
          </p:nvSpPr>
          <p:spPr bwMode="auto">
            <a:xfrm>
              <a:off x="1056" y="1008"/>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Allen</a:t>
              </a:r>
            </a:p>
          </p:txBody>
        </p:sp>
        <p:sp>
          <p:nvSpPr>
            <p:cNvPr id="2513953" name="Text Box 33"/>
            <p:cNvSpPr txBox="1">
              <a:spLocks noChangeArrowheads="1"/>
            </p:cNvSpPr>
            <p:nvPr/>
          </p:nvSpPr>
          <p:spPr bwMode="auto">
            <a:xfrm>
              <a:off x="1452" y="969"/>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Evangeline</a:t>
              </a:r>
            </a:p>
          </p:txBody>
        </p:sp>
      </p:grpSp>
      <p:sp>
        <p:nvSpPr>
          <p:cNvPr id="2513954" name="Text Box 34"/>
          <p:cNvSpPr txBox="1">
            <a:spLocks noChangeArrowheads="1"/>
          </p:cNvSpPr>
          <p:nvPr/>
        </p:nvSpPr>
        <p:spPr bwMode="auto">
          <a:xfrm>
            <a:off x="381000" y="5715000"/>
            <a:ext cx="365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Storm Surge Record: 28+ ft</a:t>
            </a:r>
          </a:p>
        </p:txBody>
      </p:sp>
      <p:grpSp>
        <p:nvGrpSpPr>
          <p:cNvPr id="2513955" name="Group 35"/>
          <p:cNvGrpSpPr>
            <a:grpSpLocks/>
          </p:cNvGrpSpPr>
          <p:nvPr/>
        </p:nvGrpSpPr>
        <p:grpSpPr bwMode="auto">
          <a:xfrm>
            <a:off x="4114800" y="4953000"/>
            <a:ext cx="2133600" cy="1524000"/>
            <a:chOff x="672" y="2688"/>
            <a:chExt cx="1344" cy="960"/>
          </a:xfrm>
        </p:grpSpPr>
        <p:grpSp>
          <p:nvGrpSpPr>
            <p:cNvPr id="2513956" name="Group 36"/>
            <p:cNvGrpSpPr>
              <a:grpSpLocks/>
            </p:cNvGrpSpPr>
            <p:nvPr/>
          </p:nvGrpSpPr>
          <p:grpSpPr bwMode="auto">
            <a:xfrm>
              <a:off x="728" y="3378"/>
              <a:ext cx="1226" cy="126"/>
              <a:chOff x="2264" y="1386"/>
              <a:chExt cx="1226" cy="126"/>
            </a:xfrm>
          </p:grpSpPr>
          <p:sp>
            <p:nvSpPr>
              <p:cNvPr id="2513957" name="Line 37"/>
              <p:cNvSpPr>
                <a:spLocks noChangeShapeType="1"/>
              </p:cNvSpPr>
              <p:nvPr/>
            </p:nvSpPr>
            <p:spPr bwMode="auto">
              <a:xfrm>
                <a:off x="2383" y="1386"/>
                <a:ext cx="0" cy="0"/>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3958" name="Freeform 38"/>
              <p:cNvSpPr>
                <a:spLocks/>
              </p:cNvSpPr>
              <p:nvPr/>
            </p:nvSpPr>
            <p:spPr bwMode="auto">
              <a:xfrm>
                <a:off x="2264" y="1386"/>
                <a:ext cx="238" cy="124"/>
              </a:xfrm>
              <a:custGeom>
                <a:avLst/>
                <a:gdLst>
                  <a:gd name="T0" fmla="*/ 131 w 238"/>
                  <a:gd name="T1" fmla="*/ 0 h 124"/>
                  <a:gd name="T2" fmla="*/ 136 w 238"/>
                  <a:gd name="T3" fmla="*/ 5 h 124"/>
                  <a:gd name="T4" fmla="*/ 148 w 238"/>
                  <a:gd name="T5" fmla="*/ 5 h 124"/>
                  <a:gd name="T6" fmla="*/ 159 w 238"/>
                  <a:gd name="T7" fmla="*/ 5 h 124"/>
                  <a:gd name="T8" fmla="*/ 165 w 238"/>
                  <a:gd name="T9" fmla="*/ 5 h 124"/>
                  <a:gd name="T10" fmla="*/ 176 w 238"/>
                  <a:gd name="T11" fmla="*/ 11 h 124"/>
                  <a:gd name="T12" fmla="*/ 187 w 238"/>
                  <a:gd name="T13" fmla="*/ 11 h 124"/>
                  <a:gd name="T14" fmla="*/ 193 w 238"/>
                  <a:gd name="T15" fmla="*/ 17 h 124"/>
                  <a:gd name="T16" fmla="*/ 204 w 238"/>
                  <a:gd name="T17" fmla="*/ 17 h 124"/>
                  <a:gd name="T18" fmla="*/ 210 w 238"/>
                  <a:gd name="T19" fmla="*/ 22 h 124"/>
                  <a:gd name="T20" fmla="*/ 221 w 238"/>
                  <a:gd name="T21" fmla="*/ 28 h 124"/>
                  <a:gd name="T22" fmla="*/ 233 w 238"/>
                  <a:gd name="T23" fmla="*/ 39 h 124"/>
                  <a:gd name="T24" fmla="*/ 238 w 238"/>
                  <a:gd name="T25" fmla="*/ 51 h 124"/>
                  <a:gd name="T26" fmla="*/ 238 w 238"/>
                  <a:gd name="T27" fmla="*/ 56 h 124"/>
                  <a:gd name="T28" fmla="*/ 238 w 238"/>
                  <a:gd name="T29" fmla="*/ 68 h 124"/>
                  <a:gd name="T30" fmla="*/ 238 w 238"/>
                  <a:gd name="T31" fmla="*/ 73 h 124"/>
                  <a:gd name="T32" fmla="*/ 233 w 238"/>
                  <a:gd name="T33" fmla="*/ 85 h 124"/>
                  <a:gd name="T34" fmla="*/ 221 w 238"/>
                  <a:gd name="T35" fmla="*/ 96 h 124"/>
                  <a:gd name="T36" fmla="*/ 210 w 238"/>
                  <a:gd name="T37" fmla="*/ 102 h 124"/>
                  <a:gd name="T38" fmla="*/ 204 w 238"/>
                  <a:gd name="T39" fmla="*/ 107 h 124"/>
                  <a:gd name="T40" fmla="*/ 193 w 238"/>
                  <a:gd name="T41" fmla="*/ 107 h 124"/>
                  <a:gd name="T42" fmla="*/ 187 w 238"/>
                  <a:gd name="T43" fmla="*/ 113 h 124"/>
                  <a:gd name="T44" fmla="*/ 176 w 238"/>
                  <a:gd name="T45" fmla="*/ 113 h 124"/>
                  <a:gd name="T46" fmla="*/ 165 w 238"/>
                  <a:gd name="T47" fmla="*/ 119 h 124"/>
                  <a:gd name="T48" fmla="*/ 159 w 238"/>
                  <a:gd name="T49" fmla="*/ 119 h 124"/>
                  <a:gd name="T50" fmla="*/ 148 w 238"/>
                  <a:gd name="T51" fmla="*/ 119 h 124"/>
                  <a:gd name="T52" fmla="*/ 136 w 238"/>
                  <a:gd name="T53" fmla="*/ 119 h 124"/>
                  <a:gd name="T54" fmla="*/ 131 w 238"/>
                  <a:gd name="T55" fmla="*/ 124 h 124"/>
                  <a:gd name="T56" fmla="*/ 119 w 238"/>
                  <a:gd name="T57" fmla="*/ 124 h 124"/>
                  <a:gd name="T58" fmla="*/ 114 w 238"/>
                  <a:gd name="T59" fmla="*/ 124 h 124"/>
                  <a:gd name="T60" fmla="*/ 102 w 238"/>
                  <a:gd name="T61" fmla="*/ 119 h 124"/>
                  <a:gd name="T62" fmla="*/ 91 w 238"/>
                  <a:gd name="T63" fmla="*/ 119 h 124"/>
                  <a:gd name="T64" fmla="*/ 85 w 238"/>
                  <a:gd name="T65" fmla="*/ 119 h 124"/>
                  <a:gd name="T66" fmla="*/ 74 w 238"/>
                  <a:gd name="T67" fmla="*/ 119 h 124"/>
                  <a:gd name="T68" fmla="*/ 63 w 238"/>
                  <a:gd name="T69" fmla="*/ 113 h 124"/>
                  <a:gd name="T70" fmla="*/ 57 w 238"/>
                  <a:gd name="T71" fmla="*/ 113 h 124"/>
                  <a:gd name="T72" fmla="*/ 46 w 238"/>
                  <a:gd name="T73" fmla="*/ 107 h 124"/>
                  <a:gd name="T74" fmla="*/ 40 w 238"/>
                  <a:gd name="T75" fmla="*/ 107 h 124"/>
                  <a:gd name="T76" fmla="*/ 29 w 238"/>
                  <a:gd name="T77" fmla="*/ 102 h 124"/>
                  <a:gd name="T78" fmla="*/ 17 w 238"/>
                  <a:gd name="T79" fmla="*/ 96 h 124"/>
                  <a:gd name="T80" fmla="*/ 12 w 238"/>
                  <a:gd name="T81" fmla="*/ 85 h 124"/>
                  <a:gd name="T82" fmla="*/ 6 w 238"/>
                  <a:gd name="T83" fmla="*/ 73 h 124"/>
                  <a:gd name="T84" fmla="*/ 0 w 238"/>
                  <a:gd name="T85" fmla="*/ 68 h 124"/>
                  <a:gd name="T86" fmla="*/ 0 w 238"/>
                  <a:gd name="T87" fmla="*/ 56 h 124"/>
                  <a:gd name="T88" fmla="*/ 6 w 238"/>
                  <a:gd name="T89" fmla="*/ 51 h 124"/>
                  <a:gd name="T90" fmla="*/ 12 w 238"/>
                  <a:gd name="T91" fmla="*/ 39 h 124"/>
                  <a:gd name="T92" fmla="*/ 17 w 238"/>
                  <a:gd name="T93" fmla="*/ 28 h 124"/>
                  <a:gd name="T94" fmla="*/ 29 w 238"/>
                  <a:gd name="T95" fmla="*/ 22 h 124"/>
                  <a:gd name="T96" fmla="*/ 40 w 238"/>
                  <a:gd name="T97" fmla="*/ 17 h 124"/>
                  <a:gd name="T98" fmla="*/ 46 w 238"/>
                  <a:gd name="T99" fmla="*/ 17 h 124"/>
                  <a:gd name="T100" fmla="*/ 57 w 238"/>
                  <a:gd name="T101" fmla="*/ 11 h 124"/>
                  <a:gd name="T102" fmla="*/ 63 w 238"/>
                  <a:gd name="T103" fmla="*/ 11 h 124"/>
                  <a:gd name="T104" fmla="*/ 74 w 238"/>
                  <a:gd name="T105" fmla="*/ 5 h 124"/>
                  <a:gd name="T106" fmla="*/ 85 w 238"/>
                  <a:gd name="T107" fmla="*/ 5 h 124"/>
                  <a:gd name="T108" fmla="*/ 91 w 238"/>
                  <a:gd name="T109" fmla="*/ 5 h 124"/>
                  <a:gd name="T110" fmla="*/ 102 w 238"/>
                  <a:gd name="T111" fmla="*/ 5 h 124"/>
                  <a:gd name="T112" fmla="*/ 114 w 238"/>
                  <a:gd name="T113" fmla="*/ 0 h 124"/>
                  <a:gd name="T114" fmla="*/ 119 w 238"/>
                  <a:gd name="T11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124">
                    <a:moveTo>
                      <a:pt x="119" y="0"/>
                    </a:moveTo>
                    <a:lnTo>
                      <a:pt x="125" y="0"/>
                    </a:lnTo>
                    <a:lnTo>
                      <a:pt x="125" y="0"/>
                    </a:lnTo>
                    <a:lnTo>
                      <a:pt x="125" y="0"/>
                    </a:lnTo>
                    <a:lnTo>
                      <a:pt x="125" y="0"/>
                    </a:lnTo>
                    <a:lnTo>
                      <a:pt x="125" y="0"/>
                    </a:lnTo>
                    <a:lnTo>
                      <a:pt x="131" y="0"/>
                    </a:lnTo>
                    <a:lnTo>
                      <a:pt x="131" y="0"/>
                    </a:lnTo>
                    <a:lnTo>
                      <a:pt x="131" y="0"/>
                    </a:lnTo>
                    <a:lnTo>
                      <a:pt x="131" y="0"/>
                    </a:lnTo>
                    <a:lnTo>
                      <a:pt x="131" y="0"/>
                    </a:lnTo>
                    <a:lnTo>
                      <a:pt x="136" y="0"/>
                    </a:lnTo>
                    <a:lnTo>
                      <a:pt x="136" y="0"/>
                    </a:lnTo>
                    <a:lnTo>
                      <a:pt x="136" y="0"/>
                    </a:lnTo>
                    <a:lnTo>
                      <a:pt x="136" y="5"/>
                    </a:lnTo>
                    <a:lnTo>
                      <a:pt x="136" y="5"/>
                    </a:lnTo>
                    <a:lnTo>
                      <a:pt x="142" y="5"/>
                    </a:lnTo>
                    <a:lnTo>
                      <a:pt x="142" y="5"/>
                    </a:lnTo>
                    <a:lnTo>
                      <a:pt x="142" y="5"/>
                    </a:lnTo>
                    <a:lnTo>
                      <a:pt x="142" y="5"/>
                    </a:lnTo>
                    <a:lnTo>
                      <a:pt x="142" y="5"/>
                    </a:lnTo>
                    <a:lnTo>
                      <a:pt x="148" y="5"/>
                    </a:lnTo>
                    <a:lnTo>
                      <a:pt x="148" y="5"/>
                    </a:lnTo>
                    <a:lnTo>
                      <a:pt x="148" y="5"/>
                    </a:lnTo>
                    <a:lnTo>
                      <a:pt x="148" y="5"/>
                    </a:lnTo>
                    <a:lnTo>
                      <a:pt x="148" y="5"/>
                    </a:lnTo>
                    <a:lnTo>
                      <a:pt x="153" y="5"/>
                    </a:lnTo>
                    <a:lnTo>
                      <a:pt x="153" y="5"/>
                    </a:lnTo>
                    <a:lnTo>
                      <a:pt x="153" y="5"/>
                    </a:lnTo>
                    <a:lnTo>
                      <a:pt x="153" y="5"/>
                    </a:lnTo>
                    <a:lnTo>
                      <a:pt x="153" y="5"/>
                    </a:lnTo>
                    <a:lnTo>
                      <a:pt x="159" y="5"/>
                    </a:lnTo>
                    <a:lnTo>
                      <a:pt x="159" y="5"/>
                    </a:lnTo>
                    <a:lnTo>
                      <a:pt x="159" y="5"/>
                    </a:lnTo>
                    <a:lnTo>
                      <a:pt x="159" y="5"/>
                    </a:lnTo>
                    <a:lnTo>
                      <a:pt x="159" y="5"/>
                    </a:lnTo>
                    <a:lnTo>
                      <a:pt x="165" y="5"/>
                    </a:lnTo>
                    <a:lnTo>
                      <a:pt x="165" y="5"/>
                    </a:lnTo>
                    <a:lnTo>
                      <a:pt x="165" y="5"/>
                    </a:lnTo>
                    <a:lnTo>
                      <a:pt x="165" y="5"/>
                    </a:lnTo>
                    <a:lnTo>
                      <a:pt x="165" y="5"/>
                    </a:lnTo>
                    <a:lnTo>
                      <a:pt x="170" y="5"/>
                    </a:lnTo>
                    <a:lnTo>
                      <a:pt x="170" y="5"/>
                    </a:lnTo>
                    <a:lnTo>
                      <a:pt x="170" y="5"/>
                    </a:lnTo>
                    <a:lnTo>
                      <a:pt x="170" y="5"/>
                    </a:lnTo>
                    <a:lnTo>
                      <a:pt x="170" y="5"/>
                    </a:lnTo>
                    <a:lnTo>
                      <a:pt x="176" y="11"/>
                    </a:lnTo>
                    <a:lnTo>
                      <a:pt x="176" y="11"/>
                    </a:lnTo>
                    <a:lnTo>
                      <a:pt x="176" y="11"/>
                    </a:lnTo>
                    <a:lnTo>
                      <a:pt x="176" y="11"/>
                    </a:lnTo>
                    <a:lnTo>
                      <a:pt x="182" y="11"/>
                    </a:lnTo>
                    <a:lnTo>
                      <a:pt x="182" y="11"/>
                    </a:lnTo>
                    <a:lnTo>
                      <a:pt x="182" y="11"/>
                    </a:lnTo>
                    <a:lnTo>
                      <a:pt x="182" y="11"/>
                    </a:lnTo>
                    <a:lnTo>
                      <a:pt x="182" y="11"/>
                    </a:lnTo>
                    <a:lnTo>
                      <a:pt x="187" y="11"/>
                    </a:lnTo>
                    <a:lnTo>
                      <a:pt x="187" y="11"/>
                    </a:lnTo>
                    <a:lnTo>
                      <a:pt x="187" y="11"/>
                    </a:lnTo>
                    <a:lnTo>
                      <a:pt x="187" y="11"/>
                    </a:lnTo>
                    <a:lnTo>
                      <a:pt x="187" y="11"/>
                    </a:lnTo>
                    <a:lnTo>
                      <a:pt x="193" y="11"/>
                    </a:lnTo>
                    <a:lnTo>
                      <a:pt x="193" y="11"/>
                    </a:lnTo>
                    <a:lnTo>
                      <a:pt x="193" y="17"/>
                    </a:lnTo>
                    <a:lnTo>
                      <a:pt x="193" y="17"/>
                    </a:lnTo>
                    <a:lnTo>
                      <a:pt x="193" y="17"/>
                    </a:lnTo>
                    <a:lnTo>
                      <a:pt x="199" y="17"/>
                    </a:lnTo>
                    <a:lnTo>
                      <a:pt x="199" y="17"/>
                    </a:lnTo>
                    <a:lnTo>
                      <a:pt x="199" y="17"/>
                    </a:lnTo>
                    <a:lnTo>
                      <a:pt x="199" y="17"/>
                    </a:lnTo>
                    <a:lnTo>
                      <a:pt x="199" y="17"/>
                    </a:lnTo>
                    <a:lnTo>
                      <a:pt x="204" y="17"/>
                    </a:lnTo>
                    <a:lnTo>
                      <a:pt x="204" y="17"/>
                    </a:lnTo>
                    <a:lnTo>
                      <a:pt x="204" y="22"/>
                    </a:lnTo>
                    <a:lnTo>
                      <a:pt x="204" y="22"/>
                    </a:lnTo>
                    <a:lnTo>
                      <a:pt x="204" y="22"/>
                    </a:lnTo>
                    <a:lnTo>
                      <a:pt x="210" y="22"/>
                    </a:lnTo>
                    <a:lnTo>
                      <a:pt x="210" y="22"/>
                    </a:lnTo>
                    <a:lnTo>
                      <a:pt x="210" y="22"/>
                    </a:lnTo>
                    <a:lnTo>
                      <a:pt x="210" y="22"/>
                    </a:lnTo>
                    <a:lnTo>
                      <a:pt x="210" y="22"/>
                    </a:lnTo>
                    <a:lnTo>
                      <a:pt x="216" y="22"/>
                    </a:lnTo>
                    <a:lnTo>
                      <a:pt x="216" y="28"/>
                    </a:lnTo>
                    <a:lnTo>
                      <a:pt x="216" y="28"/>
                    </a:lnTo>
                    <a:lnTo>
                      <a:pt x="216" y="28"/>
                    </a:lnTo>
                    <a:lnTo>
                      <a:pt x="216" y="28"/>
                    </a:lnTo>
                    <a:lnTo>
                      <a:pt x="221" y="28"/>
                    </a:lnTo>
                    <a:lnTo>
                      <a:pt x="221" y="28"/>
                    </a:lnTo>
                    <a:lnTo>
                      <a:pt x="221" y="28"/>
                    </a:lnTo>
                    <a:lnTo>
                      <a:pt x="221" y="34"/>
                    </a:lnTo>
                    <a:lnTo>
                      <a:pt x="221" y="34"/>
                    </a:lnTo>
                    <a:lnTo>
                      <a:pt x="227" y="34"/>
                    </a:lnTo>
                    <a:lnTo>
                      <a:pt x="227" y="34"/>
                    </a:lnTo>
                    <a:lnTo>
                      <a:pt x="227" y="34"/>
                    </a:lnTo>
                    <a:lnTo>
                      <a:pt x="227" y="39"/>
                    </a:lnTo>
                    <a:lnTo>
                      <a:pt x="227" y="39"/>
                    </a:lnTo>
                    <a:lnTo>
                      <a:pt x="233" y="39"/>
                    </a:lnTo>
                    <a:lnTo>
                      <a:pt x="233" y="39"/>
                    </a:lnTo>
                    <a:lnTo>
                      <a:pt x="233" y="39"/>
                    </a:lnTo>
                    <a:lnTo>
                      <a:pt x="233" y="45"/>
                    </a:lnTo>
                    <a:lnTo>
                      <a:pt x="233" y="45"/>
                    </a:lnTo>
                    <a:lnTo>
                      <a:pt x="233" y="45"/>
                    </a:lnTo>
                    <a:lnTo>
                      <a:pt x="233" y="45"/>
                    </a:lnTo>
                    <a:lnTo>
                      <a:pt x="238" y="45"/>
                    </a:lnTo>
                    <a:lnTo>
                      <a:pt x="238" y="51"/>
                    </a:lnTo>
                    <a:lnTo>
                      <a:pt x="238" y="51"/>
                    </a:lnTo>
                    <a:lnTo>
                      <a:pt x="238" y="51"/>
                    </a:lnTo>
                    <a:lnTo>
                      <a:pt x="238" y="51"/>
                    </a:lnTo>
                    <a:lnTo>
                      <a:pt x="238" y="51"/>
                    </a:lnTo>
                    <a:lnTo>
                      <a:pt x="238" y="56"/>
                    </a:lnTo>
                    <a:lnTo>
                      <a:pt x="238" y="56"/>
                    </a:lnTo>
                    <a:lnTo>
                      <a:pt x="238" y="56"/>
                    </a:lnTo>
                    <a:lnTo>
                      <a:pt x="238" y="56"/>
                    </a:lnTo>
                    <a:lnTo>
                      <a:pt x="238" y="56"/>
                    </a:lnTo>
                    <a:lnTo>
                      <a:pt x="238" y="62"/>
                    </a:lnTo>
                    <a:lnTo>
                      <a:pt x="238" y="62"/>
                    </a:lnTo>
                    <a:lnTo>
                      <a:pt x="238" y="62"/>
                    </a:lnTo>
                    <a:lnTo>
                      <a:pt x="238" y="62"/>
                    </a:lnTo>
                    <a:lnTo>
                      <a:pt x="238" y="62"/>
                    </a:lnTo>
                    <a:lnTo>
                      <a:pt x="238" y="68"/>
                    </a:lnTo>
                    <a:lnTo>
                      <a:pt x="238" y="68"/>
                    </a:lnTo>
                    <a:lnTo>
                      <a:pt x="238" y="68"/>
                    </a:lnTo>
                    <a:lnTo>
                      <a:pt x="238" y="68"/>
                    </a:lnTo>
                    <a:lnTo>
                      <a:pt x="238" y="68"/>
                    </a:lnTo>
                    <a:lnTo>
                      <a:pt x="238" y="73"/>
                    </a:lnTo>
                    <a:lnTo>
                      <a:pt x="238" y="73"/>
                    </a:lnTo>
                    <a:lnTo>
                      <a:pt x="238" y="73"/>
                    </a:lnTo>
                    <a:lnTo>
                      <a:pt x="238" y="73"/>
                    </a:lnTo>
                    <a:lnTo>
                      <a:pt x="238" y="73"/>
                    </a:lnTo>
                    <a:lnTo>
                      <a:pt x="238" y="79"/>
                    </a:lnTo>
                    <a:lnTo>
                      <a:pt x="233" y="79"/>
                    </a:lnTo>
                    <a:lnTo>
                      <a:pt x="233" y="79"/>
                    </a:lnTo>
                    <a:lnTo>
                      <a:pt x="233" y="79"/>
                    </a:lnTo>
                    <a:lnTo>
                      <a:pt x="233" y="79"/>
                    </a:lnTo>
                    <a:lnTo>
                      <a:pt x="233" y="85"/>
                    </a:lnTo>
                    <a:lnTo>
                      <a:pt x="233" y="85"/>
                    </a:lnTo>
                    <a:lnTo>
                      <a:pt x="233" y="85"/>
                    </a:lnTo>
                    <a:lnTo>
                      <a:pt x="227" y="85"/>
                    </a:lnTo>
                    <a:lnTo>
                      <a:pt x="227" y="85"/>
                    </a:lnTo>
                    <a:lnTo>
                      <a:pt x="227" y="90"/>
                    </a:lnTo>
                    <a:lnTo>
                      <a:pt x="227" y="90"/>
                    </a:lnTo>
                    <a:lnTo>
                      <a:pt x="227" y="90"/>
                    </a:lnTo>
                    <a:lnTo>
                      <a:pt x="221" y="90"/>
                    </a:lnTo>
                    <a:lnTo>
                      <a:pt x="221" y="96"/>
                    </a:lnTo>
                    <a:lnTo>
                      <a:pt x="221" y="96"/>
                    </a:lnTo>
                    <a:lnTo>
                      <a:pt x="221" y="96"/>
                    </a:lnTo>
                    <a:lnTo>
                      <a:pt x="221" y="96"/>
                    </a:lnTo>
                    <a:lnTo>
                      <a:pt x="216" y="96"/>
                    </a:lnTo>
                    <a:lnTo>
                      <a:pt x="216" y="96"/>
                    </a:lnTo>
                    <a:lnTo>
                      <a:pt x="216" y="96"/>
                    </a:lnTo>
                    <a:lnTo>
                      <a:pt x="216" y="102"/>
                    </a:lnTo>
                    <a:lnTo>
                      <a:pt x="216" y="102"/>
                    </a:lnTo>
                    <a:lnTo>
                      <a:pt x="210" y="102"/>
                    </a:lnTo>
                    <a:lnTo>
                      <a:pt x="210" y="102"/>
                    </a:lnTo>
                    <a:lnTo>
                      <a:pt x="210" y="102"/>
                    </a:lnTo>
                    <a:lnTo>
                      <a:pt x="210" y="102"/>
                    </a:lnTo>
                    <a:lnTo>
                      <a:pt x="210" y="102"/>
                    </a:lnTo>
                    <a:lnTo>
                      <a:pt x="204" y="102"/>
                    </a:lnTo>
                    <a:lnTo>
                      <a:pt x="204" y="107"/>
                    </a:lnTo>
                    <a:lnTo>
                      <a:pt x="204" y="107"/>
                    </a:lnTo>
                    <a:lnTo>
                      <a:pt x="204" y="107"/>
                    </a:lnTo>
                    <a:lnTo>
                      <a:pt x="204" y="107"/>
                    </a:lnTo>
                    <a:lnTo>
                      <a:pt x="199" y="107"/>
                    </a:lnTo>
                    <a:lnTo>
                      <a:pt x="199" y="107"/>
                    </a:lnTo>
                    <a:lnTo>
                      <a:pt x="199" y="107"/>
                    </a:lnTo>
                    <a:lnTo>
                      <a:pt x="199" y="107"/>
                    </a:lnTo>
                    <a:lnTo>
                      <a:pt x="199" y="107"/>
                    </a:lnTo>
                    <a:lnTo>
                      <a:pt x="193" y="107"/>
                    </a:lnTo>
                    <a:lnTo>
                      <a:pt x="193" y="107"/>
                    </a:lnTo>
                    <a:lnTo>
                      <a:pt x="193" y="107"/>
                    </a:lnTo>
                    <a:lnTo>
                      <a:pt x="193" y="113"/>
                    </a:lnTo>
                    <a:lnTo>
                      <a:pt x="193" y="113"/>
                    </a:lnTo>
                    <a:lnTo>
                      <a:pt x="187" y="113"/>
                    </a:lnTo>
                    <a:lnTo>
                      <a:pt x="187" y="113"/>
                    </a:lnTo>
                    <a:lnTo>
                      <a:pt x="187" y="113"/>
                    </a:lnTo>
                    <a:lnTo>
                      <a:pt x="187" y="113"/>
                    </a:lnTo>
                    <a:lnTo>
                      <a:pt x="187" y="113"/>
                    </a:lnTo>
                    <a:lnTo>
                      <a:pt x="182" y="113"/>
                    </a:lnTo>
                    <a:lnTo>
                      <a:pt x="182" y="113"/>
                    </a:lnTo>
                    <a:lnTo>
                      <a:pt x="182" y="113"/>
                    </a:lnTo>
                    <a:lnTo>
                      <a:pt x="182" y="113"/>
                    </a:lnTo>
                    <a:lnTo>
                      <a:pt x="182" y="113"/>
                    </a:lnTo>
                    <a:lnTo>
                      <a:pt x="176" y="113"/>
                    </a:lnTo>
                    <a:lnTo>
                      <a:pt x="176" y="113"/>
                    </a:lnTo>
                    <a:lnTo>
                      <a:pt x="176" y="113"/>
                    </a:lnTo>
                    <a:lnTo>
                      <a:pt x="176" y="113"/>
                    </a:lnTo>
                    <a:lnTo>
                      <a:pt x="170" y="119"/>
                    </a:lnTo>
                    <a:lnTo>
                      <a:pt x="170" y="119"/>
                    </a:lnTo>
                    <a:lnTo>
                      <a:pt x="170" y="119"/>
                    </a:lnTo>
                    <a:lnTo>
                      <a:pt x="170" y="119"/>
                    </a:lnTo>
                    <a:lnTo>
                      <a:pt x="170" y="119"/>
                    </a:lnTo>
                    <a:lnTo>
                      <a:pt x="165" y="119"/>
                    </a:lnTo>
                    <a:lnTo>
                      <a:pt x="165" y="119"/>
                    </a:lnTo>
                    <a:lnTo>
                      <a:pt x="165" y="119"/>
                    </a:lnTo>
                    <a:lnTo>
                      <a:pt x="165" y="119"/>
                    </a:lnTo>
                    <a:lnTo>
                      <a:pt x="165" y="119"/>
                    </a:lnTo>
                    <a:lnTo>
                      <a:pt x="159" y="119"/>
                    </a:lnTo>
                    <a:lnTo>
                      <a:pt x="159" y="119"/>
                    </a:lnTo>
                    <a:lnTo>
                      <a:pt x="159" y="119"/>
                    </a:lnTo>
                    <a:lnTo>
                      <a:pt x="159" y="119"/>
                    </a:lnTo>
                    <a:lnTo>
                      <a:pt x="159" y="119"/>
                    </a:lnTo>
                    <a:lnTo>
                      <a:pt x="153" y="119"/>
                    </a:lnTo>
                    <a:lnTo>
                      <a:pt x="153" y="119"/>
                    </a:lnTo>
                    <a:lnTo>
                      <a:pt x="153" y="119"/>
                    </a:lnTo>
                    <a:lnTo>
                      <a:pt x="153" y="119"/>
                    </a:lnTo>
                    <a:lnTo>
                      <a:pt x="153" y="119"/>
                    </a:lnTo>
                    <a:lnTo>
                      <a:pt x="148" y="119"/>
                    </a:lnTo>
                    <a:lnTo>
                      <a:pt x="148" y="119"/>
                    </a:lnTo>
                    <a:lnTo>
                      <a:pt x="148" y="119"/>
                    </a:lnTo>
                    <a:lnTo>
                      <a:pt x="148" y="119"/>
                    </a:lnTo>
                    <a:lnTo>
                      <a:pt x="148" y="119"/>
                    </a:lnTo>
                    <a:lnTo>
                      <a:pt x="142" y="119"/>
                    </a:lnTo>
                    <a:lnTo>
                      <a:pt x="142" y="119"/>
                    </a:lnTo>
                    <a:lnTo>
                      <a:pt x="142" y="119"/>
                    </a:lnTo>
                    <a:lnTo>
                      <a:pt x="142" y="119"/>
                    </a:lnTo>
                    <a:lnTo>
                      <a:pt x="142" y="119"/>
                    </a:lnTo>
                    <a:lnTo>
                      <a:pt x="136" y="119"/>
                    </a:lnTo>
                    <a:lnTo>
                      <a:pt x="136" y="119"/>
                    </a:lnTo>
                    <a:lnTo>
                      <a:pt x="136" y="124"/>
                    </a:lnTo>
                    <a:lnTo>
                      <a:pt x="136" y="124"/>
                    </a:lnTo>
                    <a:lnTo>
                      <a:pt x="136" y="124"/>
                    </a:lnTo>
                    <a:lnTo>
                      <a:pt x="131" y="124"/>
                    </a:lnTo>
                    <a:lnTo>
                      <a:pt x="131" y="124"/>
                    </a:lnTo>
                    <a:lnTo>
                      <a:pt x="131" y="124"/>
                    </a:lnTo>
                    <a:lnTo>
                      <a:pt x="131" y="124"/>
                    </a:lnTo>
                    <a:lnTo>
                      <a:pt x="131" y="124"/>
                    </a:lnTo>
                    <a:lnTo>
                      <a:pt x="125" y="124"/>
                    </a:lnTo>
                    <a:lnTo>
                      <a:pt x="125" y="124"/>
                    </a:lnTo>
                    <a:lnTo>
                      <a:pt x="125" y="124"/>
                    </a:lnTo>
                    <a:lnTo>
                      <a:pt x="125" y="124"/>
                    </a:lnTo>
                    <a:lnTo>
                      <a:pt x="125" y="124"/>
                    </a:lnTo>
                    <a:lnTo>
                      <a:pt x="119" y="124"/>
                    </a:lnTo>
                    <a:lnTo>
                      <a:pt x="119" y="124"/>
                    </a:lnTo>
                    <a:lnTo>
                      <a:pt x="119" y="124"/>
                    </a:lnTo>
                    <a:lnTo>
                      <a:pt x="119" y="124"/>
                    </a:lnTo>
                    <a:lnTo>
                      <a:pt x="119" y="124"/>
                    </a:lnTo>
                    <a:lnTo>
                      <a:pt x="114" y="124"/>
                    </a:lnTo>
                    <a:lnTo>
                      <a:pt x="114" y="124"/>
                    </a:lnTo>
                    <a:lnTo>
                      <a:pt x="114" y="124"/>
                    </a:lnTo>
                    <a:lnTo>
                      <a:pt x="114" y="124"/>
                    </a:lnTo>
                    <a:lnTo>
                      <a:pt x="114" y="124"/>
                    </a:lnTo>
                    <a:lnTo>
                      <a:pt x="108" y="124"/>
                    </a:lnTo>
                    <a:lnTo>
                      <a:pt x="108" y="124"/>
                    </a:lnTo>
                    <a:lnTo>
                      <a:pt x="108" y="124"/>
                    </a:lnTo>
                    <a:lnTo>
                      <a:pt x="108" y="124"/>
                    </a:lnTo>
                    <a:lnTo>
                      <a:pt x="108" y="124"/>
                    </a:lnTo>
                    <a:lnTo>
                      <a:pt x="102" y="124"/>
                    </a:lnTo>
                    <a:lnTo>
                      <a:pt x="102" y="119"/>
                    </a:lnTo>
                    <a:lnTo>
                      <a:pt x="102" y="119"/>
                    </a:lnTo>
                    <a:lnTo>
                      <a:pt x="102" y="119"/>
                    </a:lnTo>
                    <a:lnTo>
                      <a:pt x="97" y="119"/>
                    </a:lnTo>
                    <a:lnTo>
                      <a:pt x="97" y="119"/>
                    </a:lnTo>
                    <a:lnTo>
                      <a:pt x="97" y="119"/>
                    </a:lnTo>
                    <a:lnTo>
                      <a:pt x="97" y="119"/>
                    </a:lnTo>
                    <a:lnTo>
                      <a:pt x="97" y="119"/>
                    </a:lnTo>
                    <a:lnTo>
                      <a:pt x="91" y="119"/>
                    </a:lnTo>
                    <a:lnTo>
                      <a:pt x="91" y="119"/>
                    </a:lnTo>
                    <a:lnTo>
                      <a:pt x="91" y="119"/>
                    </a:lnTo>
                    <a:lnTo>
                      <a:pt x="91" y="119"/>
                    </a:lnTo>
                    <a:lnTo>
                      <a:pt x="91" y="119"/>
                    </a:lnTo>
                    <a:lnTo>
                      <a:pt x="85" y="119"/>
                    </a:lnTo>
                    <a:lnTo>
                      <a:pt x="85" y="119"/>
                    </a:lnTo>
                    <a:lnTo>
                      <a:pt x="85" y="119"/>
                    </a:lnTo>
                    <a:lnTo>
                      <a:pt x="85" y="119"/>
                    </a:lnTo>
                    <a:lnTo>
                      <a:pt x="85" y="119"/>
                    </a:lnTo>
                    <a:lnTo>
                      <a:pt x="80" y="119"/>
                    </a:lnTo>
                    <a:lnTo>
                      <a:pt x="80" y="119"/>
                    </a:lnTo>
                    <a:lnTo>
                      <a:pt x="80" y="119"/>
                    </a:lnTo>
                    <a:lnTo>
                      <a:pt x="80" y="119"/>
                    </a:lnTo>
                    <a:lnTo>
                      <a:pt x="80" y="119"/>
                    </a:lnTo>
                    <a:lnTo>
                      <a:pt x="74" y="119"/>
                    </a:lnTo>
                    <a:lnTo>
                      <a:pt x="74" y="119"/>
                    </a:lnTo>
                    <a:lnTo>
                      <a:pt x="74" y="119"/>
                    </a:lnTo>
                    <a:lnTo>
                      <a:pt x="74" y="119"/>
                    </a:lnTo>
                    <a:lnTo>
                      <a:pt x="74" y="119"/>
                    </a:lnTo>
                    <a:lnTo>
                      <a:pt x="68" y="119"/>
                    </a:lnTo>
                    <a:lnTo>
                      <a:pt x="68" y="119"/>
                    </a:lnTo>
                    <a:lnTo>
                      <a:pt x="68" y="119"/>
                    </a:lnTo>
                    <a:lnTo>
                      <a:pt x="68" y="119"/>
                    </a:lnTo>
                    <a:lnTo>
                      <a:pt x="68" y="113"/>
                    </a:lnTo>
                    <a:lnTo>
                      <a:pt x="63" y="113"/>
                    </a:lnTo>
                    <a:lnTo>
                      <a:pt x="63" y="113"/>
                    </a:lnTo>
                    <a:lnTo>
                      <a:pt x="63" y="113"/>
                    </a:lnTo>
                    <a:lnTo>
                      <a:pt x="63" y="113"/>
                    </a:lnTo>
                    <a:lnTo>
                      <a:pt x="63" y="113"/>
                    </a:lnTo>
                    <a:lnTo>
                      <a:pt x="57" y="113"/>
                    </a:lnTo>
                    <a:lnTo>
                      <a:pt x="57" y="113"/>
                    </a:lnTo>
                    <a:lnTo>
                      <a:pt x="57" y="113"/>
                    </a:lnTo>
                    <a:lnTo>
                      <a:pt x="57" y="113"/>
                    </a:lnTo>
                    <a:lnTo>
                      <a:pt x="57" y="113"/>
                    </a:lnTo>
                    <a:lnTo>
                      <a:pt x="51" y="113"/>
                    </a:lnTo>
                    <a:lnTo>
                      <a:pt x="51" y="113"/>
                    </a:lnTo>
                    <a:lnTo>
                      <a:pt x="51" y="113"/>
                    </a:lnTo>
                    <a:lnTo>
                      <a:pt x="51" y="113"/>
                    </a:lnTo>
                    <a:lnTo>
                      <a:pt x="51" y="113"/>
                    </a:lnTo>
                    <a:lnTo>
                      <a:pt x="46" y="107"/>
                    </a:lnTo>
                    <a:lnTo>
                      <a:pt x="46" y="107"/>
                    </a:lnTo>
                    <a:lnTo>
                      <a:pt x="46" y="107"/>
                    </a:lnTo>
                    <a:lnTo>
                      <a:pt x="46" y="107"/>
                    </a:lnTo>
                    <a:lnTo>
                      <a:pt x="46" y="107"/>
                    </a:lnTo>
                    <a:lnTo>
                      <a:pt x="40" y="107"/>
                    </a:lnTo>
                    <a:lnTo>
                      <a:pt x="40" y="107"/>
                    </a:lnTo>
                    <a:lnTo>
                      <a:pt x="40" y="107"/>
                    </a:lnTo>
                    <a:lnTo>
                      <a:pt x="40" y="107"/>
                    </a:lnTo>
                    <a:lnTo>
                      <a:pt x="40" y="107"/>
                    </a:lnTo>
                    <a:lnTo>
                      <a:pt x="34" y="107"/>
                    </a:lnTo>
                    <a:lnTo>
                      <a:pt x="34" y="107"/>
                    </a:lnTo>
                    <a:lnTo>
                      <a:pt x="34" y="102"/>
                    </a:lnTo>
                    <a:lnTo>
                      <a:pt x="34" y="102"/>
                    </a:lnTo>
                    <a:lnTo>
                      <a:pt x="34" y="102"/>
                    </a:lnTo>
                    <a:lnTo>
                      <a:pt x="29" y="102"/>
                    </a:lnTo>
                    <a:lnTo>
                      <a:pt x="29" y="102"/>
                    </a:lnTo>
                    <a:lnTo>
                      <a:pt x="29" y="102"/>
                    </a:lnTo>
                    <a:lnTo>
                      <a:pt x="29" y="102"/>
                    </a:lnTo>
                    <a:lnTo>
                      <a:pt x="23" y="102"/>
                    </a:lnTo>
                    <a:lnTo>
                      <a:pt x="23" y="96"/>
                    </a:lnTo>
                    <a:lnTo>
                      <a:pt x="23" y="96"/>
                    </a:lnTo>
                    <a:lnTo>
                      <a:pt x="23" y="96"/>
                    </a:lnTo>
                    <a:lnTo>
                      <a:pt x="23" y="96"/>
                    </a:lnTo>
                    <a:lnTo>
                      <a:pt x="17" y="96"/>
                    </a:lnTo>
                    <a:lnTo>
                      <a:pt x="17" y="96"/>
                    </a:lnTo>
                    <a:lnTo>
                      <a:pt x="17" y="96"/>
                    </a:lnTo>
                    <a:lnTo>
                      <a:pt x="17" y="90"/>
                    </a:lnTo>
                    <a:lnTo>
                      <a:pt x="17" y="90"/>
                    </a:lnTo>
                    <a:lnTo>
                      <a:pt x="12" y="90"/>
                    </a:lnTo>
                    <a:lnTo>
                      <a:pt x="12" y="90"/>
                    </a:lnTo>
                    <a:lnTo>
                      <a:pt x="12" y="85"/>
                    </a:lnTo>
                    <a:lnTo>
                      <a:pt x="12" y="85"/>
                    </a:lnTo>
                    <a:lnTo>
                      <a:pt x="12" y="85"/>
                    </a:lnTo>
                    <a:lnTo>
                      <a:pt x="6" y="85"/>
                    </a:lnTo>
                    <a:lnTo>
                      <a:pt x="6" y="85"/>
                    </a:lnTo>
                    <a:lnTo>
                      <a:pt x="6" y="79"/>
                    </a:lnTo>
                    <a:lnTo>
                      <a:pt x="6" y="79"/>
                    </a:lnTo>
                    <a:lnTo>
                      <a:pt x="6" y="79"/>
                    </a:lnTo>
                    <a:lnTo>
                      <a:pt x="6" y="79"/>
                    </a:lnTo>
                    <a:lnTo>
                      <a:pt x="6" y="79"/>
                    </a:lnTo>
                    <a:lnTo>
                      <a:pt x="6" y="73"/>
                    </a:lnTo>
                    <a:lnTo>
                      <a:pt x="0" y="73"/>
                    </a:lnTo>
                    <a:lnTo>
                      <a:pt x="0" y="73"/>
                    </a:lnTo>
                    <a:lnTo>
                      <a:pt x="0" y="73"/>
                    </a:lnTo>
                    <a:lnTo>
                      <a:pt x="0" y="73"/>
                    </a:lnTo>
                    <a:lnTo>
                      <a:pt x="0" y="68"/>
                    </a:lnTo>
                    <a:lnTo>
                      <a:pt x="0" y="68"/>
                    </a:lnTo>
                    <a:lnTo>
                      <a:pt x="0" y="68"/>
                    </a:lnTo>
                    <a:lnTo>
                      <a:pt x="0" y="68"/>
                    </a:lnTo>
                    <a:lnTo>
                      <a:pt x="0" y="68"/>
                    </a:lnTo>
                    <a:lnTo>
                      <a:pt x="0" y="62"/>
                    </a:lnTo>
                    <a:lnTo>
                      <a:pt x="0" y="62"/>
                    </a:lnTo>
                    <a:lnTo>
                      <a:pt x="0" y="62"/>
                    </a:lnTo>
                    <a:lnTo>
                      <a:pt x="0" y="62"/>
                    </a:lnTo>
                    <a:lnTo>
                      <a:pt x="0" y="62"/>
                    </a:lnTo>
                    <a:lnTo>
                      <a:pt x="0" y="56"/>
                    </a:lnTo>
                    <a:lnTo>
                      <a:pt x="0" y="56"/>
                    </a:lnTo>
                    <a:lnTo>
                      <a:pt x="0" y="56"/>
                    </a:lnTo>
                    <a:lnTo>
                      <a:pt x="0" y="56"/>
                    </a:lnTo>
                    <a:lnTo>
                      <a:pt x="0" y="56"/>
                    </a:lnTo>
                    <a:lnTo>
                      <a:pt x="0" y="51"/>
                    </a:lnTo>
                    <a:lnTo>
                      <a:pt x="0" y="51"/>
                    </a:lnTo>
                    <a:lnTo>
                      <a:pt x="0" y="51"/>
                    </a:lnTo>
                    <a:lnTo>
                      <a:pt x="0" y="51"/>
                    </a:lnTo>
                    <a:lnTo>
                      <a:pt x="6" y="51"/>
                    </a:lnTo>
                    <a:lnTo>
                      <a:pt x="6" y="45"/>
                    </a:lnTo>
                    <a:lnTo>
                      <a:pt x="6" y="45"/>
                    </a:lnTo>
                    <a:lnTo>
                      <a:pt x="6" y="45"/>
                    </a:lnTo>
                    <a:lnTo>
                      <a:pt x="6" y="45"/>
                    </a:lnTo>
                    <a:lnTo>
                      <a:pt x="6" y="45"/>
                    </a:lnTo>
                    <a:lnTo>
                      <a:pt x="6" y="39"/>
                    </a:lnTo>
                    <a:lnTo>
                      <a:pt x="6" y="39"/>
                    </a:lnTo>
                    <a:lnTo>
                      <a:pt x="12" y="39"/>
                    </a:lnTo>
                    <a:lnTo>
                      <a:pt x="12" y="39"/>
                    </a:lnTo>
                    <a:lnTo>
                      <a:pt x="12" y="39"/>
                    </a:lnTo>
                    <a:lnTo>
                      <a:pt x="12" y="34"/>
                    </a:lnTo>
                    <a:lnTo>
                      <a:pt x="12" y="34"/>
                    </a:lnTo>
                    <a:lnTo>
                      <a:pt x="17" y="34"/>
                    </a:lnTo>
                    <a:lnTo>
                      <a:pt x="17" y="34"/>
                    </a:lnTo>
                    <a:lnTo>
                      <a:pt x="17" y="34"/>
                    </a:lnTo>
                    <a:lnTo>
                      <a:pt x="17" y="28"/>
                    </a:lnTo>
                    <a:lnTo>
                      <a:pt x="17" y="28"/>
                    </a:lnTo>
                    <a:lnTo>
                      <a:pt x="23" y="28"/>
                    </a:lnTo>
                    <a:lnTo>
                      <a:pt x="23" y="28"/>
                    </a:lnTo>
                    <a:lnTo>
                      <a:pt x="23" y="28"/>
                    </a:lnTo>
                    <a:lnTo>
                      <a:pt x="23" y="28"/>
                    </a:lnTo>
                    <a:lnTo>
                      <a:pt x="23" y="28"/>
                    </a:lnTo>
                    <a:lnTo>
                      <a:pt x="29" y="22"/>
                    </a:lnTo>
                    <a:lnTo>
                      <a:pt x="29" y="22"/>
                    </a:lnTo>
                    <a:lnTo>
                      <a:pt x="29" y="22"/>
                    </a:lnTo>
                    <a:lnTo>
                      <a:pt x="29" y="22"/>
                    </a:lnTo>
                    <a:lnTo>
                      <a:pt x="34" y="22"/>
                    </a:lnTo>
                    <a:lnTo>
                      <a:pt x="34" y="22"/>
                    </a:lnTo>
                    <a:lnTo>
                      <a:pt x="34" y="22"/>
                    </a:lnTo>
                    <a:lnTo>
                      <a:pt x="34" y="22"/>
                    </a:lnTo>
                    <a:lnTo>
                      <a:pt x="34" y="22"/>
                    </a:lnTo>
                    <a:lnTo>
                      <a:pt x="40" y="17"/>
                    </a:lnTo>
                    <a:lnTo>
                      <a:pt x="40" y="17"/>
                    </a:lnTo>
                    <a:lnTo>
                      <a:pt x="40" y="17"/>
                    </a:lnTo>
                    <a:lnTo>
                      <a:pt x="40" y="17"/>
                    </a:lnTo>
                    <a:lnTo>
                      <a:pt x="40" y="17"/>
                    </a:lnTo>
                    <a:lnTo>
                      <a:pt x="46" y="17"/>
                    </a:lnTo>
                    <a:lnTo>
                      <a:pt x="46" y="17"/>
                    </a:lnTo>
                    <a:lnTo>
                      <a:pt x="46" y="17"/>
                    </a:lnTo>
                    <a:lnTo>
                      <a:pt x="46" y="17"/>
                    </a:lnTo>
                    <a:lnTo>
                      <a:pt x="46" y="17"/>
                    </a:lnTo>
                    <a:lnTo>
                      <a:pt x="51" y="11"/>
                    </a:lnTo>
                    <a:lnTo>
                      <a:pt x="51" y="11"/>
                    </a:lnTo>
                    <a:lnTo>
                      <a:pt x="51" y="11"/>
                    </a:lnTo>
                    <a:lnTo>
                      <a:pt x="51" y="11"/>
                    </a:lnTo>
                    <a:lnTo>
                      <a:pt x="51" y="11"/>
                    </a:lnTo>
                    <a:lnTo>
                      <a:pt x="57" y="11"/>
                    </a:lnTo>
                    <a:lnTo>
                      <a:pt x="57" y="11"/>
                    </a:lnTo>
                    <a:lnTo>
                      <a:pt x="57" y="11"/>
                    </a:lnTo>
                    <a:lnTo>
                      <a:pt x="57" y="11"/>
                    </a:lnTo>
                    <a:lnTo>
                      <a:pt x="57" y="11"/>
                    </a:lnTo>
                    <a:lnTo>
                      <a:pt x="63" y="11"/>
                    </a:lnTo>
                    <a:lnTo>
                      <a:pt x="63" y="11"/>
                    </a:lnTo>
                    <a:lnTo>
                      <a:pt x="63" y="11"/>
                    </a:lnTo>
                    <a:lnTo>
                      <a:pt x="63" y="11"/>
                    </a:lnTo>
                    <a:lnTo>
                      <a:pt x="63" y="11"/>
                    </a:lnTo>
                    <a:lnTo>
                      <a:pt x="68" y="11"/>
                    </a:lnTo>
                    <a:lnTo>
                      <a:pt x="68" y="5"/>
                    </a:lnTo>
                    <a:lnTo>
                      <a:pt x="68" y="5"/>
                    </a:lnTo>
                    <a:lnTo>
                      <a:pt x="68" y="5"/>
                    </a:lnTo>
                    <a:lnTo>
                      <a:pt x="68" y="5"/>
                    </a:lnTo>
                    <a:lnTo>
                      <a:pt x="74" y="5"/>
                    </a:lnTo>
                    <a:lnTo>
                      <a:pt x="74" y="5"/>
                    </a:lnTo>
                    <a:lnTo>
                      <a:pt x="74" y="5"/>
                    </a:lnTo>
                    <a:lnTo>
                      <a:pt x="74" y="5"/>
                    </a:lnTo>
                    <a:lnTo>
                      <a:pt x="74" y="5"/>
                    </a:lnTo>
                    <a:lnTo>
                      <a:pt x="80" y="5"/>
                    </a:lnTo>
                    <a:lnTo>
                      <a:pt x="80" y="5"/>
                    </a:lnTo>
                    <a:lnTo>
                      <a:pt x="80" y="5"/>
                    </a:lnTo>
                    <a:lnTo>
                      <a:pt x="80" y="5"/>
                    </a:lnTo>
                    <a:lnTo>
                      <a:pt x="80" y="5"/>
                    </a:lnTo>
                    <a:lnTo>
                      <a:pt x="85" y="5"/>
                    </a:lnTo>
                    <a:lnTo>
                      <a:pt x="85" y="5"/>
                    </a:lnTo>
                    <a:lnTo>
                      <a:pt x="85" y="5"/>
                    </a:lnTo>
                    <a:lnTo>
                      <a:pt x="85" y="5"/>
                    </a:lnTo>
                    <a:lnTo>
                      <a:pt x="85" y="5"/>
                    </a:lnTo>
                    <a:lnTo>
                      <a:pt x="91" y="5"/>
                    </a:lnTo>
                    <a:lnTo>
                      <a:pt x="91" y="5"/>
                    </a:lnTo>
                    <a:lnTo>
                      <a:pt x="91" y="5"/>
                    </a:lnTo>
                    <a:lnTo>
                      <a:pt x="91" y="5"/>
                    </a:lnTo>
                    <a:lnTo>
                      <a:pt x="91" y="5"/>
                    </a:lnTo>
                    <a:lnTo>
                      <a:pt x="97" y="5"/>
                    </a:lnTo>
                    <a:lnTo>
                      <a:pt x="97" y="5"/>
                    </a:lnTo>
                    <a:lnTo>
                      <a:pt x="97" y="5"/>
                    </a:lnTo>
                    <a:lnTo>
                      <a:pt x="97" y="5"/>
                    </a:lnTo>
                    <a:lnTo>
                      <a:pt x="97" y="5"/>
                    </a:lnTo>
                    <a:lnTo>
                      <a:pt x="102" y="5"/>
                    </a:lnTo>
                    <a:lnTo>
                      <a:pt x="102" y="5"/>
                    </a:lnTo>
                    <a:lnTo>
                      <a:pt x="102" y="5"/>
                    </a:lnTo>
                    <a:lnTo>
                      <a:pt x="102" y="0"/>
                    </a:lnTo>
                    <a:lnTo>
                      <a:pt x="108" y="0"/>
                    </a:lnTo>
                    <a:lnTo>
                      <a:pt x="108" y="0"/>
                    </a:lnTo>
                    <a:lnTo>
                      <a:pt x="108" y="0"/>
                    </a:lnTo>
                    <a:lnTo>
                      <a:pt x="108" y="0"/>
                    </a:lnTo>
                    <a:lnTo>
                      <a:pt x="108" y="0"/>
                    </a:lnTo>
                    <a:lnTo>
                      <a:pt x="114" y="0"/>
                    </a:lnTo>
                    <a:lnTo>
                      <a:pt x="114" y="0"/>
                    </a:lnTo>
                    <a:lnTo>
                      <a:pt x="114" y="0"/>
                    </a:lnTo>
                    <a:lnTo>
                      <a:pt x="114" y="0"/>
                    </a:lnTo>
                    <a:lnTo>
                      <a:pt x="114" y="0"/>
                    </a:lnTo>
                    <a:lnTo>
                      <a:pt x="119" y="0"/>
                    </a:lnTo>
                    <a:lnTo>
                      <a:pt x="119" y="0"/>
                    </a:lnTo>
                    <a:lnTo>
                      <a:pt x="119" y="0"/>
                    </a:lnTo>
                    <a:lnTo>
                      <a:pt x="119" y="0"/>
                    </a:lnTo>
                  </a:path>
                </a:pathLst>
              </a:custGeom>
              <a:noFill/>
              <a:ln w="36513">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3959" name="Freeform 39"/>
              <p:cNvSpPr>
                <a:spLocks/>
              </p:cNvSpPr>
              <p:nvPr/>
            </p:nvSpPr>
            <p:spPr bwMode="auto">
              <a:xfrm>
                <a:off x="2383" y="1386"/>
                <a:ext cx="46" cy="5"/>
              </a:xfrm>
              <a:custGeom>
                <a:avLst/>
                <a:gdLst>
                  <a:gd name="T0" fmla="*/ 0 w 46"/>
                  <a:gd name="T1" fmla="*/ 0 h 5"/>
                  <a:gd name="T2" fmla="*/ 6 w 46"/>
                  <a:gd name="T3" fmla="*/ 0 h 5"/>
                  <a:gd name="T4" fmla="*/ 6 w 46"/>
                  <a:gd name="T5" fmla="*/ 0 h 5"/>
                  <a:gd name="T6" fmla="*/ 6 w 46"/>
                  <a:gd name="T7" fmla="*/ 0 h 5"/>
                  <a:gd name="T8" fmla="*/ 6 w 46"/>
                  <a:gd name="T9" fmla="*/ 0 h 5"/>
                  <a:gd name="T10" fmla="*/ 6 w 46"/>
                  <a:gd name="T11" fmla="*/ 0 h 5"/>
                  <a:gd name="T12" fmla="*/ 12 w 46"/>
                  <a:gd name="T13" fmla="*/ 0 h 5"/>
                  <a:gd name="T14" fmla="*/ 12 w 46"/>
                  <a:gd name="T15" fmla="*/ 0 h 5"/>
                  <a:gd name="T16" fmla="*/ 12 w 46"/>
                  <a:gd name="T17" fmla="*/ 0 h 5"/>
                  <a:gd name="T18" fmla="*/ 12 w 46"/>
                  <a:gd name="T19" fmla="*/ 0 h 5"/>
                  <a:gd name="T20" fmla="*/ 12 w 46"/>
                  <a:gd name="T21" fmla="*/ 0 h 5"/>
                  <a:gd name="T22" fmla="*/ 17 w 46"/>
                  <a:gd name="T23" fmla="*/ 0 h 5"/>
                  <a:gd name="T24" fmla="*/ 17 w 46"/>
                  <a:gd name="T25" fmla="*/ 0 h 5"/>
                  <a:gd name="T26" fmla="*/ 17 w 46"/>
                  <a:gd name="T27" fmla="*/ 0 h 5"/>
                  <a:gd name="T28" fmla="*/ 17 w 46"/>
                  <a:gd name="T29" fmla="*/ 5 h 5"/>
                  <a:gd name="T30" fmla="*/ 17 w 46"/>
                  <a:gd name="T31" fmla="*/ 5 h 5"/>
                  <a:gd name="T32" fmla="*/ 23 w 46"/>
                  <a:gd name="T33" fmla="*/ 5 h 5"/>
                  <a:gd name="T34" fmla="*/ 23 w 46"/>
                  <a:gd name="T35" fmla="*/ 5 h 5"/>
                  <a:gd name="T36" fmla="*/ 23 w 46"/>
                  <a:gd name="T37" fmla="*/ 5 h 5"/>
                  <a:gd name="T38" fmla="*/ 23 w 46"/>
                  <a:gd name="T39" fmla="*/ 5 h 5"/>
                  <a:gd name="T40" fmla="*/ 23 w 46"/>
                  <a:gd name="T41" fmla="*/ 5 h 5"/>
                  <a:gd name="T42" fmla="*/ 29 w 46"/>
                  <a:gd name="T43" fmla="*/ 5 h 5"/>
                  <a:gd name="T44" fmla="*/ 29 w 46"/>
                  <a:gd name="T45" fmla="*/ 5 h 5"/>
                  <a:gd name="T46" fmla="*/ 29 w 46"/>
                  <a:gd name="T47" fmla="*/ 5 h 5"/>
                  <a:gd name="T48" fmla="*/ 29 w 46"/>
                  <a:gd name="T49" fmla="*/ 5 h 5"/>
                  <a:gd name="T50" fmla="*/ 29 w 46"/>
                  <a:gd name="T51" fmla="*/ 5 h 5"/>
                  <a:gd name="T52" fmla="*/ 34 w 46"/>
                  <a:gd name="T53" fmla="*/ 5 h 5"/>
                  <a:gd name="T54" fmla="*/ 34 w 46"/>
                  <a:gd name="T55" fmla="*/ 5 h 5"/>
                  <a:gd name="T56" fmla="*/ 34 w 46"/>
                  <a:gd name="T57" fmla="*/ 5 h 5"/>
                  <a:gd name="T58" fmla="*/ 34 w 46"/>
                  <a:gd name="T59" fmla="*/ 5 h 5"/>
                  <a:gd name="T60" fmla="*/ 34 w 46"/>
                  <a:gd name="T61" fmla="*/ 5 h 5"/>
                  <a:gd name="T62" fmla="*/ 40 w 46"/>
                  <a:gd name="T63" fmla="*/ 5 h 5"/>
                  <a:gd name="T64" fmla="*/ 40 w 46"/>
                  <a:gd name="T65" fmla="*/ 5 h 5"/>
                  <a:gd name="T66" fmla="*/ 40 w 46"/>
                  <a:gd name="T67" fmla="*/ 5 h 5"/>
                  <a:gd name="T68" fmla="*/ 40 w 46"/>
                  <a:gd name="T69" fmla="*/ 5 h 5"/>
                  <a:gd name="T70" fmla="*/ 40 w 46"/>
                  <a:gd name="T71" fmla="*/ 5 h 5"/>
                  <a:gd name="T72" fmla="*/ 46 w 46"/>
                  <a:gd name="T73" fmla="*/ 5 h 5"/>
                  <a:gd name="T74" fmla="*/ 46 w 46"/>
                  <a:gd name="T75" fmla="*/ 5 h 5"/>
                  <a:gd name="T76" fmla="*/ 46 w 46"/>
                  <a:gd name="T77" fmla="*/ 5 h 5"/>
                  <a:gd name="T78" fmla="*/ 46 w 46"/>
                  <a:gd name="T79" fmla="*/ 5 h 5"/>
                  <a:gd name="T80" fmla="*/ 46 w 46"/>
                  <a:gd name="T8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5">
                    <a:moveTo>
                      <a:pt x="0" y="0"/>
                    </a:moveTo>
                    <a:lnTo>
                      <a:pt x="6" y="0"/>
                    </a:lnTo>
                    <a:lnTo>
                      <a:pt x="6" y="0"/>
                    </a:lnTo>
                    <a:lnTo>
                      <a:pt x="6" y="0"/>
                    </a:lnTo>
                    <a:lnTo>
                      <a:pt x="6" y="0"/>
                    </a:lnTo>
                    <a:lnTo>
                      <a:pt x="6" y="0"/>
                    </a:lnTo>
                    <a:lnTo>
                      <a:pt x="12" y="0"/>
                    </a:lnTo>
                    <a:lnTo>
                      <a:pt x="12" y="0"/>
                    </a:lnTo>
                    <a:lnTo>
                      <a:pt x="12" y="0"/>
                    </a:lnTo>
                    <a:lnTo>
                      <a:pt x="12" y="0"/>
                    </a:lnTo>
                    <a:lnTo>
                      <a:pt x="12" y="0"/>
                    </a:lnTo>
                    <a:lnTo>
                      <a:pt x="17" y="0"/>
                    </a:lnTo>
                    <a:lnTo>
                      <a:pt x="17" y="0"/>
                    </a:lnTo>
                    <a:lnTo>
                      <a:pt x="17" y="0"/>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5"/>
                    </a:lnTo>
                    <a:lnTo>
                      <a:pt x="34" y="5"/>
                    </a:lnTo>
                    <a:lnTo>
                      <a:pt x="40" y="5"/>
                    </a:lnTo>
                    <a:lnTo>
                      <a:pt x="40" y="5"/>
                    </a:lnTo>
                    <a:lnTo>
                      <a:pt x="40" y="5"/>
                    </a:lnTo>
                    <a:lnTo>
                      <a:pt x="40" y="5"/>
                    </a:lnTo>
                    <a:lnTo>
                      <a:pt x="40" y="5"/>
                    </a:lnTo>
                    <a:lnTo>
                      <a:pt x="46" y="5"/>
                    </a:lnTo>
                    <a:lnTo>
                      <a:pt x="46" y="5"/>
                    </a:lnTo>
                    <a:lnTo>
                      <a:pt x="46" y="5"/>
                    </a:lnTo>
                    <a:lnTo>
                      <a:pt x="46" y="5"/>
                    </a:lnTo>
                    <a:lnTo>
                      <a:pt x="46" y="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3960" name="Line 40"/>
              <p:cNvSpPr>
                <a:spLocks noChangeShapeType="1"/>
              </p:cNvSpPr>
              <p:nvPr/>
            </p:nvSpPr>
            <p:spPr bwMode="auto">
              <a:xfrm>
                <a:off x="2440" y="1397"/>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3961" name="Freeform 41"/>
              <p:cNvSpPr>
                <a:spLocks/>
              </p:cNvSpPr>
              <p:nvPr/>
            </p:nvSpPr>
            <p:spPr bwMode="auto">
              <a:xfrm>
                <a:off x="2440" y="1397"/>
                <a:ext cx="23" cy="6"/>
              </a:xfrm>
              <a:custGeom>
                <a:avLst/>
                <a:gdLst>
                  <a:gd name="T0" fmla="*/ 0 w 23"/>
                  <a:gd name="T1" fmla="*/ 0 h 6"/>
                  <a:gd name="T2" fmla="*/ 0 w 23"/>
                  <a:gd name="T3" fmla="*/ 0 h 6"/>
                  <a:gd name="T4" fmla="*/ 6 w 23"/>
                  <a:gd name="T5" fmla="*/ 0 h 6"/>
                  <a:gd name="T6" fmla="*/ 6 w 23"/>
                  <a:gd name="T7" fmla="*/ 0 h 6"/>
                  <a:gd name="T8" fmla="*/ 6 w 23"/>
                  <a:gd name="T9" fmla="*/ 0 h 6"/>
                  <a:gd name="T10" fmla="*/ 6 w 23"/>
                  <a:gd name="T11" fmla="*/ 0 h 6"/>
                  <a:gd name="T12" fmla="*/ 6 w 23"/>
                  <a:gd name="T13" fmla="*/ 0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6 h 6"/>
                  <a:gd name="T30" fmla="*/ 17 w 23"/>
                  <a:gd name="T31" fmla="*/ 6 h 6"/>
                  <a:gd name="T32" fmla="*/ 17 w 23"/>
                  <a:gd name="T33" fmla="*/ 6 h 6"/>
                  <a:gd name="T34" fmla="*/ 23 w 23"/>
                  <a:gd name="T35" fmla="*/ 6 h 6"/>
                  <a:gd name="T36" fmla="*/ 23 w 23"/>
                  <a:gd name="T37" fmla="*/ 6 h 6"/>
                  <a:gd name="T38" fmla="*/ 23 w 23"/>
                  <a:gd name="T3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6">
                    <a:moveTo>
                      <a:pt x="0" y="0"/>
                    </a:moveTo>
                    <a:lnTo>
                      <a:pt x="0" y="0"/>
                    </a:lnTo>
                    <a:lnTo>
                      <a:pt x="6" y="0"/>
                    </a:lnTo>
                    <a:lnTo>
                      <a:pt x="6" y="0"/>
                    </a:lnTo>
                    <a:lnTo>
                      <a:pt x="6" y="0"/>
                    </a:lnTo>
                    <a:lnTo>
                      <a:pt x="6" y="0"/>
                    </a:lnTo>
                    <a:lnTo>
                      <a:pt x="6" y="0"/>
                    </a:lnTo>
                    <a:lnTo>
                      <a:pt x="11" y="0"/>
                    </a:lnTo>
                    <a:lnTo>
                      <a:pt x="11" y="0"/>
                    </a:lnTo>
                    <a:lnTo>
                      <a:pt x="11" y="0"/>
                    </a:lnTo>
                    <a:lnTo>
                      <a:pt x="11" y="0"/>
                    </a:lnTo>
                    <a:lnTo>
                      <a:pt x="11" y="0"/>
                    </a:lnTo>
                    <a:lnTo>
                      <a:pt x="17" y="0"/>
                    </a:lnTo>
                    <a:lnTo>
                      <a:pt x="17" y="0"/>
                    </a:lnTo>
                    <a:lnTo>
                      <a:pt x="17" y="6"/>
                    </a:lnTo>
                    <a:lnTo>
                      <a:pt x="17" y="6"/>
                    </a:lnTo>
                    <a:lnTo>
                      <a:pt x="17" y="6"/>
                    </a:lnTo>
                    <a:lnTo>
                      <a:pt x="23" y="6"/>
                    </a:lnTo>
                    <a:lnTo>
                      <a:pt x="23" y="6"/>
                    </a:lnTo>
                    <a:lnTo>
                      <a:pt x="23"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3962" name="Line 42"/>
              <p:cNvSpPr>
                <a:spLocks noChangeShapeType="1"/>
              </p:cNvSpPr>
              <p:nvPr/>
            </p:nvSpPr>
            <p:spPr bwMode="auto">
              <a:xfrm>
                <a:off x="2468" y="140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3963" name="Freeform 43"/>
              <p:cNvSpPr>
                <a:spLocks/>
              </p:cNvSpPr>
              <p:nvPr/>
            </p:nvSpPr>
            <p:spPr bwMode="auto">
              <a:xfrm>
                <a:off x="2468" y="1408"/>
                <a:ext cx="34" cy="29"/>
              </a:xfrm>
              <a:custGeom>
                <a:avLst/>
                <a:gdLst>
                  <a:gd name="T0" fmla="*/ 0 w 34"/>
                  <a:gd name="T1" fmla="*/ 0 h 29"/>
                  <a:gd name="T2" fmla="*/ 6 w 34"/>
                  <a:gd name="T3" fmla="*/ 0 h 29"/>
                  <a:gd name="T4" fmla="*/ 6 w 34"/>
                  <a:gd name="T5" fmla="*/ 0 h 29"/>
                  <a:gd name="T6" fmla="*/ 6 w 34"/>
                  <a:gd name="T7" fmla="*/ 0 h 29"/>
                  <a:gd name="T8" fmla="*/ 6 w 34"/>
                  <a:gd name="T9" fmla="*/ 0 h 29"/>
                  <a:gd name="T10" fmla="*/ 6 w 34"/>
                  <a:gd name="T11" fmla="*/ 0 h 29"/>
                  <a:gd name="T12" fmla="*/ 12 w 34"/>
                  <a:gd name="T13" fmla="*/ 0 h 29"/>
                  <a:gd name="T14" fmla="*/ 12 w 34"/>
                  <a:gd name="T15" fmla="*/ 6 h 29"/>
                  <a:gd name="T16" fmla="*/ 12 w 34"/>
                  <a:gd name="T17" fmla="*/ 6 h 29"/>
                  <a:gd name="T18" fmla="*/ 12 w 34"/>
                  <a:gd name="T19" fmla="*/ 6 h 29"/>
                  <a:gd name="T20" fmla="*/ 12 w 34"/>
                  <a:gd name="T21" fmla="*/ 6 h 29"/>
                  <a:gd name="T22" fmla="*/ 17 w 34"/>
                  <a:gd name="T23" fmla="*/ 6 h 29"/>
                  <a:gd name="T24" fmla="*/ 17 w 34"/>
                  <a:gd name="T25" fmla="*/ 6 h 29"/>
                  <a:gd name="T26" fmla="*/ 17 w 34"/>
                  <a:gd name="T27" fmla="*/ 6 h 29"/>
                  <a:gd name="T28" fmla="*/ 17 w 34"/>
                  <a:gd name="T29" fmla="*/ 12 h 29"/>
                  <a:gd name="T30" fmla="*/ 17 w 34"/>
                  <a:gd name="T31" fmla="*/ 12 h 29"/>
                  <a:gd name="T32" fmla="*/ 23 w 34"/>
                  <a:gd name="T33" fmla="*/ 12 h 29"/>
                  <a:gd name="T34" fmla="*/ 23 w 34"/>
                  <a:gd name="T35" fmla="*/ 12 h 29"/>
                  <a:gd name="T36" fmla="*/ 23 w 34"/>
                  <a:gd name="T37" fmla="*/ 12 h 29"/>
                  <a:gd name="T38" fmla="*/ 23 w 34"/>
                  <a:gd name="T39" fmla="*/ 17 h 29"/>
                  <a:gd name="T40" fmla="*/ 23 w 34"/>
                  <a:gd name="T41" fmla="*/ 17 h 29"/>
                  <a:gd name="T42" fmla="*/ 29 w 34"/>
                  <a:gd name="T43" fmla="*/ 17 h 29"/>
                  <a:gd name="T44" fmla="*/ 29 w 34"/>
                  <a:gd name="T45" fmla="*/ 17 h 29"/>
                  <a:gd name="T46" fmla="*/ 29 w 34"/>
                  <a:gd name="T47" fmla="*/ 17 h 29"/>
                  <a:gd name="T48" fmla="*/ 29 w 34"/>
                  <a:gd name="T49" fmla="*/ 23 h 29"/>
                  <a:gd name="T50" fmla="*/ 29 w 34"/>
                  <a:gd name="T51" fmla="*/ 23 h 29"/>
                  <a:gd name="T52" fmla="*/ 29 w 34"/>
                  <a:gd name="T53" fmla="*/ 23 h 29"/>
                  <a:gd name="T54" fmla="*/ 29 w 34"/>
                  <a:gd name="T55" fmla="*/ 23 h 29"/>
                  <a:gd name="T56" fmla="*/ 34 w 34"/>
                  <a:gd name="T57" fmla="*/ 23 h 29"/>
                  <a:gd name="T58" fmla="*/ 34 w 34"/>
                  <a:gd name="T59" fmla="*/ 29 h 29"/>
                  <a:gd name="T60" fmla="*/ 34 w 34"/>
                  <a:gd name="T61" fmla="*/ 29 h 29"/>
                  <a:gd name="T62" fmla="*/ 34 w 34"/>
                  <a:gd name="T63" fmla="*/ 29 h 29"/>
                  <a:gd name="T64" fmla="*/ 34 w 34"/>
                  <a:gd name="T65" fmla="*/ 29 h 29"/>
                  <a:gd name="T66" fmla="*/ 34 w 34"/>
                  <a:gd name="T6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29">
                    <a:moveTo>
                      <a:pt x="0" y="0"/>
                    </a:moveTo>
                    <a:lnTo>
                      <a:pt x="6" y="0"/>
                    </a:lnTo>
                    <a:lnTo>
                      <a:pt x="6" y="0"/>
                    </a:lnTo>
                    <a:lnTo>
                      <a:pt x="6" y="0"/>
                    </a:lnTo>
                    <a:lnTo>
                      <a:pt x="6" y="0"/>
                    </a:lnTo>
                    <a:lnTo>
                      <a:pt x="6" y="0"/>
                    </a:lnTo>
                    <a:lnTo>
                      <a:pt x="12" y="0"/>
                    </a:lnTo>
                    <a:lnTo>
                      <a:pt x="12" y="6"/>
                    </a:lnTo>
                    <a:lnTo>
                      <a:pt x="12" y="6"/>
                    </a:lnTo>
                    <a:lnTo>
                      <a:pt x="12" y="6"/>
                    </a:lnTo>
                    <a:lnTo>
                      <a:pt x="12" y="6"/>
                    </a:lnTo>
                    <a:lnTo>
                      <a:pt x="17" y="6"/>
                    </a:lnTo>
                    <a:lnTo>
                      <a:pt x="17" y="6"/>
                    </a:lnTo>
                    <a:lnTo>
                      <a:pt x="17" y="6"/>
                    </a:lnTo>
                    <a:lnTo>
                      <a:pt x="17" y="12"/>
                    </a:lnTo>
                    <a:lnTo>
                      <a:pt x="17" y="12"/>
                    </a:lnTo>
                    <a:lnTo>
                      <a:pt x="23" y="12"/>
                    </a:lnTo>
                    <a:lnTo>
                      <a:pt x="23" y="12"/>
                    </a:lnTo>
                    <a:lnTo>
                      <a:pt x="23" y="12"/>
                    </a:lnTo>
                    <a:lnTo>
                      <a:pt x="23" y="17"/>
                    </a:lnTo>
                    <a:lnTo>
                      <a:pt x="23" y="17"/>
                    </a:lnTo>
                    <a:lnTo>
                      <a:pt x="29" y="17"/>
                    </a:lnTo>
                    <a:lnTo>
                      <a:pt x="29" y="17"/>
                    </a:lnTo>
                    <a:lnTo>
                      <a:pt x="29" y="17"/>
                    </a:lnTo>
                    <a:lnTo>
                      <a:pt x="29" y="23"/>
                    </a:lnTo>
                    <a:lnTo>
                      <a:pt x="29" y="23"/>
                    </a:lnTo>
                    <a:lnTo>
                      <a:pt x="29" y="23"/>
                    </a:lnTo>
                    <a:lnTo>
                      <a:pt x="29" y="23"/>
                    </a:lnTo>
                    <a:lnTo>
                      <a:pt x="34" y="23"/>
                    </a:lnTo>
                    <a:lnTo>
                      <a:pt x="34" y="29"/>
                    </a:lnTo>
                    <a:lnTo>
                      <a:pt x="34" y="29"/>
                    </a:lnTo>
                    <a:lnTo>
                      <a:pt x="34" y="29"/>
                    </a:lnTo>
                    <a:lnTo>
                      <a:pt x="34" y="29"/>
                    </a:lnTo>
                    <a:lnTo>
                      <a:pt x="34" y="2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3964" name="Line 44"/>
              <p:cNvSpPr>
                <a:spLocks noChangeShapeType="1"/>
              </p:cNvSpPr>
              <p:nvPr/>
            </p:nvSpPr>
            <p:spPr bwMode="auto">
              <a:xfrm>
                <a:off x="2502" y="144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3965" name="Freeform 45"/>
              <p:cNvSpPr>
                <a:spLocks/>
              </p:cNvSpPr>
              <p:nvPr/>
            </p:nvSpPr>
            <p:spPr bwMode="auto">
              <a:xfrm>
                <a:off x="2497" y="1448"/>
                <a:ext cx="5" cy="23"/>
              </a:xfrm>
              <a:custGeom>
                <a:avLst/>
                <a:gdLst>
                  <a:gd name="T0" fmla="*/ 5 w 5"/>
                  <a:gd name="T1" fmla="*/ 0 h 23"/>
                  <a:gd name="T2" fmla="*/ 5 w 5"/>
                  <a:gd name="T3" fmla="*/ 0 h 23"/>
                  <a:gd name="T4" fmla="*/ 5 w 5"/>
                  <a:gd name="T5" fmla="*/ 0 h 23"/>
                  <a:gd name="T6" fmla="*/ 5 w 5"/>
                  <a:gd name="T7" fmla="*/ 6 h 23"/>
                  <a:gd name="T8" fmla="*/ 5 w 5"/>
                  <a:gd name="T9" fmla="*/ 6 h 23"/>
                  <a:gd name="T10" fmla="*/ 5 w 5"/>
                  <a:gd name="T11" fmla="*/ 6 h 23"/>
                  <a:gd name="T12" fmla="*/ 5 w 5"/>
                  <a:gd name="T13" fmla="*/ 6 h 23"/>
                  <a:gd name="T14" fmla="*/ 5 w 5"/>
                  <a:gd name="T15" fmla="*/ 6 h 23"/>
                  <a:gd name="T16" fmla="*/ 5 w 5"/>
                  <a:gd name="T17" fmla="*/ 11 h 23"/>
                  <a:gd name="T18" fmla="*/ 5 w 5"/>
                  <a:gd name="T19" fmla="*/ 11 h 23"/>
                  <a:gd name="T20" fmla="*/ 5 w 5"/>
                  <a:gd name="T21" fmla="*/ 11 h 23"/>
                  <a:gd name="T22" fmla="*/ 5 w 5"/>
                  <a:gd name="T23" fmla="*/ 11 h 23"/>
                  <a:gd name="T24" fmla="*/ 5 w 5"/>
                  <a:gd name="T25" fmla="*/ 11 h 23"/>
                  <a:gd name="T26" fmla="*/ 5 w 5"/>
                  <a:gd name="T27" fmla="*/ 17 h 23"/>
                  <a:gd name="T28" fmla="*/ 0 w 5"/>
                  <a:gd name="T29" fmla="*/ 17 h 23"/>
                  <a:gd name="T30" fmla="*/ 0 w 5"/>
                  <a:gd name="T31" fmla="*/ 17 h 23"/>
                  <a:gd name="T32" fmla="*/ 0 w 5"/>
                  <a:gd name="T33" fmla="*/ 17 h 23"/>
                  <a:gd name="T34" fmla="*/ 0 w 5"/>
                  <a:gd name="T35" fmla="*/ 17 h 23"/>
                  <a:gd name="T36" fmla="*/ 0 w 5"/>
                  <a:gd name="T3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23">
                    <a:moveTo>
                      <a:pt x="5" y="0"/>
                    </a:moveTo>
                    <a:lnTo>
                      <a:pt x="5" y="0"/>
                    </a:lnTo>
                    <a:lnTo>
                      <a:pt x="5" y="0"/>
                    </a:lnTo>
                    <a:lnTo>
                      <a:pt x="5" y="6"/>
                    </a:lnTo>
                    <a:lnTo>
                      <a:pt x="5" y="6"/>
                    </a:lnTo>
                    <a:lnTo>
                      <a:pt x="5" y="6"/>
                    </a:lnTo>
                    <a:lnTo>
                      <a:pt x="5" y="6"/>
                    </a:lnTo>
                    <a:lnTo>
                      <a:pt x="5" y="6"/>
                    </a:lnTo>
                    <a:lnTo>
                      <a:pt x="5" y="11"/>
                    </a:lnTo>
                    <a:lnTo>
                      <a:pt x="5" y="11"/>
                    </a:lnTo>
                    <a:lnTo>
                      <a:pt x="5" y="11"/>
                    </a:lnTo>
                    <a:lnTo>
                      <a:pt x="5" y="11"/>
                    </a:lnTo>
                    <a:lnTo>
                      <a:pt x="5" y="11"/>
                    </a:lnTo>
                    <a:lnTo>
                      <a:pt x="5" y="17"/>
                    </a:lnTo>
                    <a:lnTo>
                      <a:pt x="0" y="17"/>
                    </a:lnTo>
                    <a:lnTo>
                      <a:pt x="0" y="17"/>
                    </a:lnTo>
                    <a:lnTo>
                      <a:pt x="0" y="17"/>
                    </a:lnTo>
                    <a:lnTo>
                      <a:pt x="0" y="17"/>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3966" name="Line 46"/>
              <p:cNvSpPr>
                <a:spLocks noChangeShapeType="1"/>
              </p:cNvSpPr>
              <p:nvPr/>
            </p:nvSpPr>
            <p:spPr bwMode="auto">
              <a:xfrm>
                <a:off x="2491" y="1476"/>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3967" name="Freeform 47"/>
              <p:cNvSpPr>
                <a:spLocks/>
              </p:cNvSpPr>
              <p:nvPr/>
            </p:nvSpPr>
            <p:spPr bwMode="auto">
              <a:xfrm>
                <a:off x="2451" y="1476"/>
                <a:ext cx="40" cy="23"/>
              </a:xfrm>
              <a:custGeom>
                <a:avLst/>
                <a:gdLst>
                  <a:gd name="T0" fmla="*/ 40 w 40"/>
                  <a:gd name="T1" fmla="*/ 0 h 23"/>
                  <a:gd name="T2" fmla="*/ 34 w 40"/>
                  <a:gd name="T3" fmla="*/ 0 h 23"/>
                  <a:gd name="T4" fmla="*/ 34 w 40"/>
                  <a:gd name="T5" fmla="*/ 0 h 23"/>
                  <a:gd name="T6" fmla="*/ 34 w 40"/>
                  <a:gd name="T7" fmla="*/ 6 h 23"/>
                  <a:gd name="T8" fmla="*/ 34 w 40"/>
                  <a:gd name="T9" fmla="*/ 6 h 23"/>
                  <a:gd name="T10" fmla="*/ 34 w 40"/>
                  <a:gd name="T11" fmla="*/ 6 h 23"/>
                  <a:gd name="T12" fmla="*/ 29 w 40"/>
                  <a:gd name="T13" fmla="*/ 6 h 23"/>
                  <a:gd name="T14" fmla="*/ 29 w 40"/>
                  <a:gd name="T15" fmla="*/ 6 h 23"/>
                  <a:gd name="T16" fmla="*/ 29 w 40"/>
                  <a:gd name="T17" fmla="*/ 6 h 23"/>
                  <a:gd name="T18" fmla="*/ 29 w 40"/>
                  <a:gd name="T19" fmla="*/ 12 h 23"/>
                  <a:gd name="T20" fmla="*/ 29 w 40"/>
                  <a:gd name="T21" fmla="*/ 12 h 23"/>
                  <a:gd name="T22" fmla="*/ 23 w 40"/>
                  <a:gd name="T23" fmla="*/ 12 h 23"/>
                  <a:gd name="T24" fmla="*/ 23 w 40"/>
                  <a:gd name="T25" fmla="*/ 12 h 23"/>
                  <a:gd name="T26" fmla="*/ 23 w 40"/>
                  <a:gd name="T27" fmla="*/ 12 h 23"/>
                  <a:gd name="T28" fmla="*/ 23 w 40"/>
                  <a:gd name="T29" fmla="*/ 12 h 23"/>
                  <a:gd name="T30" fmla="*/ 23 w 40"/>
                  <a:gd name="T31" fmla="*/ 12 h 23"/>
                  <a:gd name="T32" fmla="*/ 17 w 40"/>
                  <a:gd name="T33" fmla="*/ 12 h 23"/>
                  <a:gd name="T34" fmla="*/ 17 w 40"/>
                  <a:gd name="T35" fmla="*/ 17 h 23"/>
                  <a:gd name="T36" fmla="*/ 17 w 40"/>
                  <a:gd name="T37" fmla="*/ 17 h 23"/>
                  <a:gd name="T38" fmla="*/ 17 w 40"/>
                  <a:gd name="T39" fmla="*/ 17 h 23"/>
                  <a:gd name="T40" fmla="*/ 17 w 40"/>
                  <a:gd name="T41" fmla="*/ 17 h 23"/>
                  <a:gd name="T42" fmla="*/ 12 w 40"/>
                  <a:gd name="T43" fmla="*/ 17 h 23"/>
                  <a:gd name="T44" fmla="*/ 12 w 40"/>
                  <a:gd name="T45" fmla="*/ 17 h 23"/>
                  <a:gd name="T46" fmla="*/ 12 w 40"/>
                  <a:gd name="T47" fmla="*/ 17 h 23"/>
                  <a:gd name="T48" fmla="*/ 12 w 40"/>
                  <a:gd name="T49" fmla="*/ 17 h 23"/>
                  <a:gd name="T50" fmla="*/ 12 w 40"/>
                  <a:gd name="T51" fmla="*/ 17 h 23"/>
                  <a:gd name="T52" fmla="*/ 6 w 40"/>
                  <a:gd name="T53" fmla="*/ 17 h 23"/>
                  <a:gd name="T54" fmla="*/ 6 w 40"/>
                  <a:gd name="T55" fmla="*/ 17 h 23"/>
                  <a:gd name="T56" fmla="*/ 6 w 40"/>
                  <a:gd name="T57" fmla="*/ 17 h 23"/>
                  <a:gd name="T58" fmla="*/ 6 w 40"/>
                  <a:gd name="T59" fmla="*/ 23 h 23"/>
                  <a:gd name="T60" fmla="*/ 6 w 40"/>
                  <a:gd name="T61" fmla="*/ 23 h 23"/>
                  <a:gd name="T62" fmla="*/ 0 w 40"/>
                  <a:gd name="T63" fmla="*/ 23 h 23"/>
                  <a:gd name="T64" fmla="*/ 0 w 40"/>
                  <a:gd name="T65" fmla="*/ 23 h 23"/>
                  <a:gd name="T66" fmla="*/ 0 w 40"/>
                  <a:gd name="T67" fmla="*/ 23 h 23"/>
                  <a:gd name="T68" fmla="*/ 0 w 40"/>
                  <a:gd name="T69" fmla="*/ 23 h 23"/>
                  <a:gd name="T70" fmla="*/ 0 w 40"/>
                  <a:gd name="T7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23">
                    <a:moveTo>
                      <a:pt x="40" y="0"/>
                    </a:moveTo>
                    <a:lnTo>
                      <a:pt x="34" y="0"/>
                    </a:lnTo>
                    <a:lnTo>
                      <a:pt x="34" y="0"/>
                    </a:lnTo>
                    <a:lnTo>
                      <a:pt x="34" y="6"/>
                    </a:lnTo>
                    <a:lnTo>
                      <a:pt x="34" y="6"/>
                    </a:lnTo>
                    <a:lnTo>
                      <a:pt x="34" y="6"/>
                    </a:lnTo>
                    <a:lnTo>
                      <a:pt x="29" y="6"/>
                    </a:lnTo>
                    <a:lnTo>
                      <a:pt x="29" y="6"/>
                    </a:lnTo>
                    <a:lnTo>
                      <a:pt x="29" y="6"/>
                    </a:lnTo>
                    <a:lnTo>
                      <a:pt x="29" y="12"/>
                    </a:lnTo>
                    <a:lnTo>
                      <a:pt x="29" y="12"/>
                    </a:lnTo>
                    <a:lnTo>
                      <a:pt x="23" y="12"/>
                    </a:lnTo>
                    <a:lnTo>
                      <a:pt x="23" y="12"/>
                    </a:lnTo>
                    <a:lnTo>
                      <a:pt x="23" y="12"/>
                    </a:lnTo>
                    <a:lnTo>
                      <a:pt x="23" y="12"/>
                    </a:lnTo>
                    <a:lnTo>
                      <a:pt x="23" y="12"/>
                    </a:lnTo>
                    <a:lnTo>
                      <a:pt x="17" y="12"/>
                    </a:lnTo>
                    <a:lnTo>
                      <a:pt x="17" y="17"/>
                    </a:lnTo>
                    <a:lnTo>
                      <a:pt x="17" y="17"/>
                    </a:lnTo>
                    <a:lnTo>
                      <a:pt x="17" y="17"/>
                    </a:lnTo>
                    <a:lnTo>
                      <a:pt x="17" y="17"/>
                    </a:lnTo>
                    <a:lnTo>
                      <a:pt x="12" y="17"/>
                    </a:lnTo>
                    <a:lnTo>
                      <a:pt x="12" y="17"/>
                    </a:lnTo>
                    <a:lnTo>
                      <a:pt x="12" y="17"/>
                    </a:lnTo>
                    <a:lnTo>
                      <a:pt x="12" y="17"/>
                    </a:lnTo>
                    <a:lnTo>
                      <a:pt x="12" y="17"/>
                    </a:lnTo>
                    <a:lnTo>
                      <a:pt x="6" y="17"/>
                    </a:lnTo>
                    <a:lnTo>
                      <a:pt x="6" y="17"/>
                    </a:lnTo>
                    <a:lnTo>
                      <a:pt x="6" y="17"/>
                    </a:lnTo>
                    <a:lnTo>
                      <a:pt x="6" y="23"/>
                    </a:lnTo>
                    <a:lnTo>
                      <a:pt x="6" y="23"/>
                    </a:lnTo>
                    <a:lnTo>
                      <a:pt x="0" y="23"/>
                    </a:lnTo>
                    <a:lnTo>
                      <a:pt x="0" y="23"/>
                    </a:lnTo>
                    <a:lnTo>
                      <a:pt x="0" y="23"/>
                    </a:lnTo>
                    <a:lnTo>
                      <a:pt x="0" y="23"/>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3968" name="Line 48"/>
              <p:cNvSpPr>
                <a:spLocks noChangeShapeType="1"/>
              </p:cNvSpPr>
              <p:nvPr/>
            </p:nvSpPr>
            <p:spPr bwMode="auto">
              <a:xfrm>
                <a:off x="2440" y="149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3969" name="Freeform 49"/>
              <p:cNvSpPr>
                <a:spLocks/>
              </p:cNvSpPr>
              <p:nvPr/>
            </p:nvSpPr>
            <p:spPr bwMode="auto">
              <a:xfrm>
                <a:off x="2417" y="1499"/>
                <a:ext cx="23" cy="6"/>
              </a:xfrm>
              <a:custGeom>
                <a:avLst/>
                <a:gdLst>
                  <a:gd name="T0" fmla="*/ 23 w 23"/>
                  <a:gd name="T1" fmla="*/ 0 h 6"/>
                  <a:gd name="T2" fmla="*/ 23 w 23"/>
                  <a:gd name="T3" fmla="*/ 0 h 6"/>
                  <a:gd name="T4" fmla="*/ 23 w 23"/>
                  <a:gd name="T5" fmla="*/ 0 h 6"/>
                  <a:gd name="T6" fmla="*/ 17 w 23"/>
                  <a:gd name="T7" fmla="*/ 6 h 6"/>
                  <a:gd name="T8" fmla="*/ 17 w 23"/>
                  <a:gd name="T9" fmla="*/ 6 h 6"/>
                  <a:gd name="T10" fmla="*/ 17 w 23"/>
                  <a:gd name="T11" fmla="*/ 6 h 6"/>
                  <a:gd name="T12" fmla="*/ 17 w 23"/>
                  <a:gd name="T13" fmla="*/ 6 h 6"/>
                  <a:gd name="T14" fmla="*/ 17 w 23"/>
                  <a:gd name="T15" fmla="*/ 6 h 6"/>
                  <a:gd name="T16" fmla="*/ 12 w 23"/>
                  <a:gd name="T17" fmla="*/ 6 h 6"/>
                  <a:gd name="T18" fmla="*/ 12 w 23"/>
                  <a:gd name="T19" fmla="*/ 6 h 6"/>
                  <a:gd name="T20" fmla="*/ 12 w 23"/>
                  <a:gd name="T21" fmla="*/ 6 h 6"/>
                  <a:gd name="T22" fmla="*/ 12 w 23"/>
                  <a:gd name="T23" fmla="*/ 6 h 6"/>
                  <a:gd name="T24" fmla="*/ 12 w 23"/>
                  <a:gd name="T25" fmla="*/ 6 h 6"/>
                  <a:gd name="T26" fmla="*/ 6 w 23"/>
                  <a:gd name="T27" fmla="*/ 6 h 6"/>
                  <a:gd name="T28" fmla="*/ 6 w 23"/>
                  <a:gd name="T29" fmla="*/ 6 h 6"/>
                  <a:gd name="T30" fmla="*/ 6 w 23"/>
                  <a:gd name="T31" fmla="*/ 6 h 6"/>
                  <a:gd name="T32" fmla="*/ 6 w 23"/>
                  <a:gd name="T33" fmla="*/ 6 h 6"/>
                  <a:gd name="T34" fmla="*/ 6 w 23"/>
                  <a:gd name="T35" fmla="*/ 6 h 6"/>
                  <a:gd name="T36" fmla="*/ 0 w 23"/>
                  <a:gd name="T37" fmla="*/ 6 h 6"/>
                  <a:gd name="T38" fmla="*/ 0 w 23"/>
                  <a:gd name="T39" fmla="*/ 6 h 6"/>
                  <a:gd name="T40" fmla="*/ 0 w 23"/>
                  <a:gd name="T4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0"/>
                    </a:moveTo>
                    <a:lnTo>
                      <a:pt x="23" y="0"/>
                    </a:lnTo>
                    <a:lnTo>
                      <a:pt x="23" y="0"/>
                    </a:ln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3970" name="Line 50"/>
              <p:cNvSpPr>
                <a:spLocks noChangeShapeType="1"/>
              </p:cNvSpPr>
              <p:nvPr/>
            </p:nvSpPr>
            <p:spPr bwMode="auto">
              <a:xfrm flipH="1">
                <a:off x="2406" y="1505"/>
                <a:ext cx="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3971" name="Freeform 51"/>
              <p:cNvSpPr>
                <a:spLocks/>
              </p:cNvSpPr>
              <p:nvPr/>
            </p:nvSpPr>
            <p:spPr bwMode="auto">
              <a:xfrm>
                <a:off x="2361" y="1505"/>
                <a:ext cx="45" cy="5"/>
              </a:xfrm>
              <a:custGeom>
                <a:avLst/>
                <a:gdLst>
                  <a:gd name="T0" fmla="*/ 45 w 45"/>
                  <a:gd name="T1" fmla="*/ 0 h 5"/>
                  <a:gd name="T2" fmla="*/ 45 w 45"/>
                  <a:gd name="T3" fmla="*/ 0 h 5"/>
                  <a:gd name="T4" fmla="*/ 45 w 45"/>
                  <a:gd name="T5" fmla="*/ 0 h 5"/>
                  <a:gd name="T6" fmla="*/ 45 w 45"/>
                  <a:gd name="T7" fmla="*/ 0 h 5"/>
                  <a:gd name="T8" fmla="*/ 45 w 45"/>
                  <a:gd name="T9" fmla="*/ 0 h 5"/>
                  <a:gd name="T10" fmla="*/ 39 w 45"/>
                  <a:gd name="T11" fmla="*/ 0 h 5"/>
                  <a:gd name="T12" fmla="*/ 39 w 45"/>
                  <a:gd name="T13" fmla="*/ 0 h 5"/>
                  <a:gd name="T14" fmla="*/ 39 w 45"/>
                  <a:gd name="T15" fmla="*/ 5 h 5"/>
                  <a:gd name="T16" fmla="*/ 39 w 45"/>
                  <a:gd name="T17" fmla="*/ 5 h 5"/>
                  <a:gd name="T18" fmla="*/ 39 w 45"/>
                  <a:gd name="T19" fmla="*/ 5 h 5"/>
                  <a:gd name="T20" fmla="*/ 34 w 45"/>
                  <a:gd name="T21" fmla="*/ 5 h 5"/>
                  <a:gd name="T22" fmla="*/ 34 w 45"/>
                  <a:gd name="T23" fmla="*/ 5 h 5"/>
                  <a:gd name="T24" fmla="*/ 34 w 45"/>
                  <a:gd name="T25" fmla="*/ 5 h 5"/>
                  <a:gd name="T26" fmla="*/ 34 w 45"/>
                  <a:gd name="T27" fmla="*/ 5 h 5"/>
                  <a:gd name="T28" fmla="*/ 34 w 45"/>
                  <a:gd name="T29" fmla="*/ 5 h 5"/>
                  <a:gd name="T30" fmla="*/ 28 w 45"/>
                  <a:gd name="T31" fmla="*/ 5 h 5"/>
                  <a:gd name="T32" fmla="*/ 28 w 45"/>
                  <a:gd name="T33" fmla="*/ 5 h 5"/>
                  <a:gd name="T34" fmla="*/ 28 w 45"/>
                  <a:gd name="T35" fmla="*/ 5 h 5"/>
                  <a:gd name="T36" fmla="*/ 28 w 45"/>
                  <a:gd name="T37" fmla="*/ 5 h 5"/>
                  <a:gd name="T38" fmla="*/ 28 w 45"/>
                  <a:gd name="T39" fmla="*/ 5 h 5"/>
                  <a:gd name="T40" fmla="*/ 22 w 45"/>
                  <a:gd name="T41" fmla="*/ 5 h 5"/>
                  <a:gd name="T42" fmla="*/ 22 w 45"/>
                  <a:gd name="T43" fmla="*/ 5 h 5"/>
                  <a:gd name="T44" fmla="*/ 22 w 45"/>
                  <a:gd name="T45" fmla="*/ 5 h 5"/>
                  <a:gd name="T46" fmla="*/ 22 w 45"/>
                  <a:gd name="T47" fmla="*/ 5 h 5"/>
                  <a:gd name="T48" fmla="*/ 22 w 45"/>
                  <a:gd name="T49" fmla="*/ 5 h 5"/>
                  <a:gd name="T50" fmla="*/ 17 w 45"/>
                  <a:gd name="T51" fmla="*/ 5 h 5"/>
                  <a:gd name="T52" fmla="*/ 17 w 45"/>
                  <a:gd name="T53" fmla="*/ 5 h 5"/>
                  <a:gd name="T54" fmla="*/ 17 w 45"/>
                  <a:gd name="T55" fmla="*/ 5 h 5"/>
                  <a:gd name="T56" fmla="*/ 17 w 45"/>
                  <a:gd name="T57" fmla="*/ 5 h 5"/>
                  <a:gd name="T58" fmla="*/ 17 w 45"/>
                  <a:gd name="T59" fmla="*/ 5 h 5"/>
                  <a:gd name="T60" fmla="*/ 11 w 45"/>
                  <a:gd name="T61" fmla="*/ 5 h 5"/>
                  <a:gd name="T62" fmla="*/ 11 w 45"/>
                  <a:gd name="T63" fmla="*/ 5 h 5"/>
                  <a:gd name="T64" fmla="*/ 11 w 45"/>
                  <a:gd name="T65" fmla="*/ 5 h 5"/>
                  <a:gd name="T66" fmla="*/ 11 w 45"/>
                  <a:gd name="T67" fmla="*/ 5 h 5"/>
                  <a:gd name="T68" fmla="*/ 11 w 45"/>
                  <a:gd name="T69" fmla="*/ 5 h 5"/>
                  <a:gd name="T70" fmla="*/ 5 w 45"/>
                  <a:gd name="T71" fmla="*/ 5 h 5"/>
                  <a:gd name="T72" fmla="*/ 5 w 45"/>
                  <a:gd name="T73" fmla="*/ 0 h 5"/>
                  <a:gd name="T74" fmla="*/ 5 w 45"/>
                  <a:gd name="T75" fmla="*/ 0 h 5"/>
                  <a:gd name="T76" fmla="*/ 5 w 45"/>
                  <a:gd name="T77" fmla="*/ 0 h 5"/>
                  <a:gd name="T78" fmla="*/ 0 w 45"/>
                  <a:gd name="T79" fmla="*/ 0 h 5"/>
                  <a:gd name="T80" fmla="*/ 0 w 45"/>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 h="5">
                    <a:moveTo>
                      <a:pt x="45" y="0"/>
                    </a:moveTo>
                    <a:lnTo>
                      <a:pt x="45" y="0"/>
                    </a:lnTo>
                    <a:lnTo>
                      <a:pt x="45" y="0"/>
                    </a:lnTo>
                    <a:lnTo>
                      <a:pt x="45" y="0"/>
                    </a:lnTo>
                    <a:lnTo>
                      <a:pt x="45" y="0"/>
                    </a:lnTo>
                    <a:lnTo>
                      <a:pt x="39" y="0"/>
                    </a:lnTo>
                    <a:lnTo>
                      <a:pt x="39" y="0"/>
                    </a:lnTo>
                    <a:lnTo>
                      <a:pt x="39" y="5"/>
                    </a:lnTo>
                    <a:lnTo>
                      <a:pt x="39" y="5"/>
                    </a:lnTo>
                    <a:lnTo>
                      <a:pt x="39" y="5"/>
                    </a:lnTo>
                    <a:lnTo>
                      <a:pt x="34" y="5"/>
                    </a:lnTo>
                    <a:lnTo>
                      <a:pt x="34" y="5"/>
                    </a:lnTo>
                    <a:lnTo>
                      <a:pt x="34" y="5"/>
                    </a:lnTo>
                    <a:lnTo>
                      <a:pt x="34" y="5"/>
                    </a:lnTo>
                    <a:lnTo>
                      <a:pt x="34" y="5"/>
                    </a:lnTo>
                    <a:lnTo>
                      <a:pt x="28" y="5"/>
                    </a:lnTo>
                    <a:lnTo>
                      <a:pt x="28" y="5"/>
                    </a:lnTo>
                    <a:lnTo>
                      <a:pt x="28" y="5"/>
                    </a:lnTo>
                    <a:lnTo>
                      <a:pt x="28" y="5"/>
                    </a:lnTo>
                    <a:lnTo>
                      <a:pt x="28" y="5"/>
                    </a:lnTo>
                    <a:lnTo>
                      <a:pt x="22" y="5"/>
                    </a:lnTo>
                    <a:lnTo>
                      <a:pt x="22" y="5"/>
                    </a:lnTo>
                    <a:lnTo>
                      <a:pt x="22" y="5"/>
                    </a:lnTo>
                    <a:lnTo>
                      <a:pt x="22" y="5"/>
                    </a:lnTo>
                    <a:lnTo>
                      <a:pt x="22" y="5"/>
                    </a:lnTo>
                    <a:lnTo>
                      <a:pt x="17" y="5"/>
                    </a:lnTo>
                    <a:lnTo>
                      <a:pt x="17" y="5"/>
                    </a:lnTo>
                    <a:lnTo>
                      <a:pt x="17" y="5"/>
                    </a:lnTo>
                    <a:lnTo>
                      <a:pt x="17" y="5"/>
                    </a:lnTo>
                    <a:lnTo>
                      <a:pt x="17" y="5"/>
                    </a:lnTo>
                    <a:lnTo>
                      <a:pt x="11" y="5"/>
                    </a:lnTo>
                    <a:lnTo>
                      <a:pt x="11" y="5"/>
                    </a:lnTo>
                    <a:lnTo>
                      <a:pt x="11" y="5"/>
                    </a:lnTo>
                    <a:lnTo>
                      <a:pt x="11" y="5"/>
                    </a:lnTo>
                    <a:lnTo>
                      <a:pt x="11" y="5"/>
                    </a:lnTo>
                    <a:lnTo>
                      <a:pt x="5" y="5"/>
                    </a:lnTo>
                    <a:lnTo>
                      <a:pt x="5" y="0"/>
                    </a:lnTo>
                    <a:lnTo>
                      <a:pt x="5" y="0"/>
                    </a:lnTo>
                    <a:lnTo>
                      <a:pt x="5" y="0"/>
                    </a:lnTo>
                    <a:lnTo>
                      <a:pt x="0"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3972" name="Line 52"/>
              <p:cNvSpPr>
                <a:spLocks noChangeShapeType="1"/>
              </p:cNvSpPr>
              <p:nvPr/>
            </p:nvSpPr>
            <p:spPr bwMode="auto">
              <a:xfrm>
                <a:off x="2355" y="150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3973" name="Freeform 53"/>
              <p:cNvSpPr>
                <a:spLocks/>
              </p:cNvSpPr>
              <p:nvPr/>
            </p:nvSpPr>
            <p:spPr bwMode="auto">
              <a:xfrm>
                <a:off x="2332" y="1499"/>
                <a:ext cx="23" cy="6"/>
              </a:xfrm>
              <a:custGeom>
                <a:avLst/>
                <a:gdLst>
                  <a:gd name="T0" fmla="*/ 23 w 23"/>
                  <a:gd name="T1" fmla="*/ 6 h 6"/>
                  <a:gd name="T2" fmla="*/ 17 w 23"/>
                  <a:gd name="T3" fmla="*/ 6 h 6"/>
                  <a:gd name="T4" fmla="*/ 17 w 23"/>
                  <a:gd name="T5" fmla="*/ 6 h 6"/>
                  <a:gd name="T6" fmla="*/ 17 w 23"/>
                  <a:gd name="T7" fmla="*/ 6 h 6"/>
                  <a:gd name="T8" fmla="*/ 17 w 23"/>
                  <a:gd name="T9" fmla="*/ 6 h 6"/>
                  <a:gd name="T10" fmla="*/ 17 w 23"/>
                  <a:gd name="T11" fmla="*/ 6 h 6"/>
                  <a:gd name="T12" fmla="*/ 12 w 23"/>
                  <a:gd name="T13" fmla="*/ 6 h 6"/>
                  <a:gd name="T14" fmla="*/ 12 w 23"/>
                  <a:gd name="T15" fmla="*/ 6 h 6"/>
                  <a:gd name="T16" fmla="*/ 12 w 23"/>
                  <a:gd name="T17" fmla="*/ 6 h 6"/>
                  <a:gd name="T18" fmla="*/ 12 w 23"/>
                  <a:gd name="T19" fmla="*/ 6 h 6"/>
                  <a:gd name="T20" fmla="*/ 12 w 23"/>
                  <a:gd name="T21" fmla="*/ 6 h 6"/>
                  <a:gd name="T22" fmla="*/ 6 w 23"/>
                  <a:gd name="T23" fmla="*/ 6 h 6"/>
                  <a:gd name="T24" fmla="*/ 6 w 23"/>
                  <a:gd name="T25" fmla="*/ 6 h 6"/>
                  <a:gd name="T26" fmla="*/ 6 w 23"/>
                  <a:gd name="T27" fmla="*/ 6 h 6"/>
                  <a:gd name="T28" fmla="*/ 6 w 23"/>
                  <a:gd name="T29" fmla="*/ 6 h 6"/>
                  <a:gd name="T30" fmla="*/ 6 w 23"/>
                  <a:gd name="T31" fmla="*/ 6 h 6"/>
                  <a:gd name="T32" fmla="*/ 0 w 23"/>
                  <a:gd name="T33" fmla="*/ 6 h 6"/>
                  <a:gd name="T34" fmla="*/ 0 w 23"/>
                  <a:gd name="T35" fmla="*/ 6 h 6"/>
                  <a:gd name="T36" fmla="*/ 0 w 23"/>
                  <a:gd name="T37" fmla="*/ 6 h 6"/>
                  <a:gd name="T38" fmla="*/ 0 w 23"/>
                  <a:gd name="T39" fmla="*/ 6 h 6"/>
                  <a:gd name="T40" fmla="*/ 0 w 23"/>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6"/>
                    </a:move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3974" name="Line 54"/>
              <p:cNvSpPr>
                <a:spLocks noChangeShapeType="1"/>
              </p:cNvSpPr>
              <p:nvPr/>
            </p:nvSpPr>
            <p:spPr bwMode="auto">
              <a:xfrm>
                <a:off x="2321" y="149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3975" name="Freeform 55"/>
              <p:cNvSpPr>
                <a:spLocks/>
              </p:cNvSpPr>
              <p:nvPr/>
            </p:nvSpPr>
            <p:spPr bwMode="auto">
              <a:xfrm>
                <a:off x="2281" y="1476"/>
                <a:ext cx="40" cy="23"/>
              </a:xfrm>
              <a:custGeom>
                <a:avLst/>
                <a:gdLst>
                  <a:gd name="T0" fmla="*/ 40 w 40"/>
                  <a:gd name="T1" fmla="*/ 23 h 23"/>
                  <a:gd name="T2" fmla="*/ 40 w 40"/>
                  <a:gd name="T3" fmla="*/ 23 h 23"/>
                  <a:gd name="T4" fmla="*/ 40 w 40"/>
                  <a:gd name="T5" fmla="*/ 23 h 23"/>
                  <a:gd name="T6" fmla="*/ 40 w 40"/>
                  <a:gd name="T7" fmla="*/ 23 h 23"/>
                  <a:gd name="T8" fmla="*/ 34 w 40"/>
                  <a:gd name="T9" fmla="*/ 23 h 23"/>
                  <a:gd name="T10" fmla="*/ 34 w 40"/>
                  <a:gd name="T11" fmla="*/ 23 h 23"/>
                  <a:gd name="T12" fmla="*/ 34 w 40"/>
                  <a:gd name="T13" fmla="*/ 23 h 23"/>
                  <a:gd name="T14" fmla="*/ 34 w 40"/>
                  <a:gd name="T15" fmla="*/ 23 h 23"/>
                  <a:gd name="T16" fmla="*/ 34 w 40"/>
                  <a:gd name="T17" fmla="*/ 23 h 23"/>
                  <a:gd name="T18" fmla="*/ 29 w 40"/>
                  <a:gd name="T19" fmla="*/ 17 h 23"/>
                  <a:gd name="T20" fmla="*/ 29 w 40"/>
                  <a:gd name="T21" fmla="*/ 17 h 23"/>
                  <a:gd name="T22" fmla="*/ 29 w 40"/>
                  <a:gd name="T23" fmla="*/ 17 h 23"/>
                  <a:gd name="T24" fmla="*/ 29 w 40"/>
                  <a:gd name="T25" fmla="*/ 17 h 23"/>
                  <a:gd name="T26" fmla="*/ 29 w 40"/>
                  <a:gd name="T27" fmla="*/ 17 h 23"/>
                  <a:gd name="T28" fmla="*/ 23 w 40"/>
                  <a:gd name="T29" fmla="*/ 17 h 23"/>
                  <a:gd name="T30" fmla="*/ 23 w 40"/>
                  <a:gd name="T31" fmla="*/ 17 h 23"/>
                  <a:gd name="T32" fmla="*/ 23 w 40"/>
                  <a:gd name="T33" fmla="*/ 17 h 23"/>
                  <a:gd name="T34" fmla="*/ 23 w 40"/>
                  <a:gd name="T35" fmla="*/ 17 h 23"/>
                  <a:gd name="T36" fmla="*/ 23 w 40"/>
                  <a:gd name="T37" fmla="*/ 17 h 23"/>
                  <a:gd name="T38" fmla="*/ 17 w 40"/>
                  <a:gd name="T39" fmla="*/ 17 h 23"/>
                  <a:gd name="T40" fmla="*/ 17 w 40"/>
                  <a:gd name="T41" fmla="*/ 17 h 23"/>
                  <a:gd name="T42" fmla="*/ 17 w 40"/>
                  <a:gd name="T43" fmla="*/ 12 h 23"/>
                  <a:gd name="T44" fmla="*/ 17 w 40"/>
                  <a:gd name="T45" fmla="*/ 12 h 23"/>
                  <a:gd name="T46" fmla="*/ 17 w 40"/>
                  <a:gd name="T47" fmla="*/ 12 h 23"/>
                  <a:gd name="T48" fmla="*/ 12 w 40"/>
                  <a:gd name="T49" fmla="*/ 12 h 23"/>
                  <a:gd name="T50" fmla="*/ 12 w 40"/>
                  <a:gd name="T51" fmla="*/ 12 h 23"/>
                  <a:gd name="T52" fmla="*/ 12 w 40"/>
                  <a:gd name="T53" fmla="*/ 12 h 23"/>
                  <a:gd name="T54" fmla="*/ 12 w 40"/>
                  <a:gd name="T55" fmla="*/ 12 h 23"/>
                  <a:gd name="T56" fmla="*/ 6 w 40"/>
                  <a:gd name="T57" fmla="*/ 12 h 23"/>
                  <a:gd name="T58" fmla="*/ 6 w 40"/>
                  <a:gd name="T59" fmla="*/ 6 h 23"/>
                  <a:gd name="T60" fmla="*/ 6 w 40"/>
                  <a:gd name="T61" fmla="*/ 6 h 23"/>
                  <a:gd name="T62" fmla="*/ 6 w 40"/>
                  <a:gd name="T63" fmla="*/ 6 h 23"/>
                  <a:gd name="T64" fmla="*/ 6 w 40"/>
                  <a:gd name="T65" fmla="*/ 6 h 23"/>
                  <a:gd name="T66" fmla="*/ 0 w 40"/>
                  <a:gd name="T67" fmla="*/ 6 h 23"/>
                  <a:gd name="T68" fmla="*/ 0 w 40"/>
                  <a:gd name="T6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3">
                    <a:moveTo>
                      <a:pt x="40" y="23"/>
                    </a:moveTo>
                    <a:lnTo>
                      <a:pt x="40" y="23"/>
                    </a:lnTo>
                    <a:lnTo>
                      <a:pt x="40" y="23"/>
                    </a:lnTo>
                    <a:lnTo>
                      <a:pt x="40" y="23"/>
                    </a:lnTo>
                    <a:lnTo>
                      <a:pt x="34" y="23"/>
                    </a:lnTo>
                    <a:lnTo>
                      <a:pt x="34" y="23"/>
                    </a:lnTo>
                    <a:lnTo>
                      <a:pt x="34" y="23"/>
                    </a:lnTo>
                    <a:lnTo>
                      <a:pt x="34" y="23"/>
                    </a:lnTo>
                    <a:lnTo>
                      <a:pt x="34" y="23"/>
                    </a:lnTo>
                    <a:lnTo>
                      <a:pt x="29" y="17"/>
                    </a:lnTo>
                    <a:lnTo>
                      <a:pt x="29" y="17"/>
                    </a:lnTo>
                    <a:lnTo>
                      <a:pt x="29" y="17"/>
                    </a:lnTo>
                    <a:lnTo>
                      <a:pt x="29" y="17"/>
                    </a:lnTo>
                    <a:lnTo>
                      <a:pt x="29" y="17"/>
                    </a:lnTo>
                    <a:lnTo>
                      <a:pt x="23" y="17"/>
                    </a:lnTo>
                    <a:lnTo>
                      <a:pt x="23" y="17"/>
                    </a:lnTo>
                    <a:lnTo>
                      <a:pt x="23" y="17"/>
                    </a:lnTo>
                    <a:lnTo>
                      <a:pt x="23" y="17"/>
                    </a:lnTo>
                    <a:lnTo>
                      <a:pt x="23" y="17"/>
                    </a:lnTo>
                    <a:lnTo>
                      <a:pt x="17" y="17"/>
                    </a:lnTo>
                    <a:lnTo>
                      <a:pt x="17" y="17"/>
                    </a:lnTo>
                    <a:lnTo>
                      <a:pt x="17" y="12"/>
                    </a:lnTo>
                    <a:lnTo>
                      <a:pt x="17" y="12"/>
                    </a:lnTo>
                    <a:lnTo>
                      <a:pt x="17" y="12"/>
                    </a:lnTo>
                    <a:lnTo>
                      <a:pt x="12" y="12"/>
                    </a:lnTo>
                    <a:lnTo>
                      <a:pt x="12" y="12"/>
                    </a:lnTo>
                    <a:lnTo>
                      <a:pt x="12" y="12"/>
                    </a:lnTo>
                    <a:lnTo>
                      <a:pt x="12" y="12"/>
                    </a:lnTo>
                    <a:lnTo>
                      <a:pt x="6" y="12"/>
                    </a:lnTo>
                    <a:lnTo>
                      <a:pt x="6" y="6"/>
                    </a:lnTo>
                    <a:lnTo>
                      <a:pt x="6" y="6"/>
                    </a:lnTo>
                    <a:lnTo>
                      <a:pt x="6" y="6"/>
                    </a:lnTo>
                    <a:lnTo>
                      <a:pt x="6"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3976" name="Line 56"/>
              <p:cNvSpPr>
                <a:spLocks noChangeShapeType="1"/>
              </p:cNvSpPr>
              <p:nvPr/>
            </p:nvSpPr>
            <p:spPr bwMode="auto">
              <a:xfrm>
                <a:off x="2276" y="147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3977" name="Freeform 57"/>
              <p:cNvSpPr>
                <a:spLocks/>
              </p:cNvSpPr>
              <p:nvPr/>
            </p:nvSpPr>
            <p:spPr bwMode="auto">
              <a:xfrm>
                <a:off x="2264" y="1448"/>
                <a:ext cx="12" cy="23"/>
              </a:xfrm>
              <a:custGeom>
                <a:avLst/>
                <a:gdLst>
                  <a:gd name="T0" fmla="*/ 12 w 12"/>
                  <a:gd name="T1" fmla="*/ 23 h 23"/>
                  <a:gd name="T2" fmla="*/ 6 w 12"/>
                  <a:gd name="T3" fmla="*/ 23 h 23"/>
                  <a:gd name="T4" fmla="*/ 6 w 12"/>
                  <a:gd name="T5" fmla="*/ 17 h 23"/>
                  <a:gd name="T6" fmla="*/ 6 w 12"/>
                  <a:gd name="T7" fmla="*/ 17 h 23"/>
                  <a:gd name="T8" fmla="*/ 6 w 12"/>
                  <a:gd name="T9" fmla="*/ 17 h 23"/>
                  <a:gd name="T10" fmla="*/ 6 w 12"/>
                  <a:gd name="T11" fmla="*/ 17 h 23"/>
                  <a:gd name="T12" fmla="*/ 6 w 12"/>
                  <a:gd name="T13" fmla="*/ 17 h 23"/>
                  <a:gd name="T14" fmla="*/ 6 w 12"/>
                  <a:gd name="T15" fmla="*/ 11 h 23"/>
                  <a:gd name="T16" fmla="*/ 0 w 12"/>
                  <a:gd name="T17" fmla="*/ 11 h 23"/>
                  <a:gd name="T18" fmla="*/ 0 w 12"/>
                  <a:gd name="T19" fmla="*/ 11 h 23"/>
                  <a:gd name="T20" fmla="*/ 0 w 12"/>
                  <a:gd name="T21" fmla="*/ 11 h 23"/>
                  <a:gd name="T22" fmla="*/ 0 w 12"/>
                  <a:gd name="T23" fmla="*/ 11 h 23"/>
                  <a:gd name="T24" fmla="*/ 0 w 12"/>
                  <a:gd name="T25" fmla="*/ 6 h 23"/>
                  <a:gd name="T26" fmla="*/ 0 w 12"/>
                  <a:gd name="T27" fmla="*/ 6 h 23"/>
                  <a:gd name="T28" fmla="*/ 0 w 12"/>
                  <a:gd name="T29" fmla="*/ 6 h 23"/>
                  <a:gd name="T30" fmla="*/ 0 w 12"/>
                  <a:gd name="T31" fmla="*/ 6 h 23"/>
                  <a:gd name="T32" fmla="*/ 0 w 12"/>
                  <a:gd name="T33" fmla="*/ 6 h 23"/>
                  <a:gd name="T34" fmla="*/ 0 w 12"/>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3">
                    <a:moveTo>
                      <a:pt x="12" y="23"/>
                    </a:moveTo>
                    <a:lnTo>
                      <a:pt x="6" y="23"/>
                    </a:lnTo>
                    <a:lnTo>
                      <a:pt x="6" y="17"/>
                    </a:lnTo>
                    <a:lnTo>
                      <a:pt x="6" y="17"/>
                    </a:lnTo>
                    <a:lnTo>
                      <a:pt x="6" y="17"/>
                    </a:lnTo>
                    <a:lnTo>
                      <a:pt x="6" y="17"/>
                    </a:lnTo>
                    <a:lnTo>
                      <a:pt x="6" y="17"/>
                    </a:lnTo>
                    <a:lnTo>
                      <a:pt x="6" y="11"/>
                    </a:lnTo>
                    <a:lnTo>
                      <a:pt x="0" y="11"/>
                    </a:lnTo>
                    <a:lnTo>
                      <a:pt x="0" y="11"/>
                    </a:lnTo>
                    <a:lnTo>
                      <a:pt x="0" y="11"/>
                    </a:lnTo>
                    <a:lnTo>
                      <a:pt x="0" y="11"/>
                    </a:lnTo>
                    <a:lnTo>
                      <a:pt x="0"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3978" name="Line 58"/>
              <p:cNvSpPr>
                <a:spLocks noChangeShapeType="1"/>
              </p:cNvSpPr>
              <p:nvPr/>
            </p:nvSpPr>
            <p:spPr bwMode="auto">
              <a:xfrm>
                <a:off x="2264" y="1442"/>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3979" name="Freeform 59"/>
              <p:cNvSpPr>
                <a:spLocks/>
              </p:cNvSpPr>
              <p:nvPr/>
            </p:nvSpPr>
            <p:spPr bwMode="auto">
              <a:xfrm>
                <a:off x="2264" y="1408"/>
                <a:ext cx="34" cy="34"/>
              </a:xfrm>
              <a:custGeom>
                <a:avLst/>
                <a:gdLst>
                  <a:gd name="T0" fmla="*/ 0 w 34"/>
                  <a:gd name="T1" fmla="*/ 34 h 34"/>
                  <a:gd name="T2" fmla="*/ 0 w 34"/>
                  <a:gd name="T3" fmla="*/ 34 h 34"/>
                  <a:gd name="T4" fmla="*/ 0 w 34"/>
                  <a:gd name="T5" fmla="*/ 29 h 34"/>
                  <a:gd name="T6" fmla="*/ 0 w 34"/>
                  <a:gd name="T7" fmla="*/ 29 h 34"/>
                  <a:gd name="T8" fmla="*/ 0 w 34"/>
                  <a:gd name="T9" fmla="*/ 29 h 34"/>
                  <a:gd name="T10" fmla="*/ 0 w 34"/>
                  <a:gd name="T11" fmla="*/ 29 h 34"/>
                  <a:gd name="T12" fmla="*/ 6 w 34"/>
                  <a:gd name="T13" fmla="*/ 29 h 34"/>
                  <a:gd name="T14" fmla="*/ 6 w 34"/>
                  <a:gd name="T15" fmla="*/ 23 h 34"/>
                  <a:gd name="T16" fmla="*/ 6 w 34"/>
                  <a:gd name="T17" fmla="*/ 23 h 34"/>
                  <a:gd name="T18" fmla="*/ 6 w 34"/>
                  <a:gd name="T19" fmla="*/ 23 h 34"/>
                  <a:gd name="T20" fmla="*/ 6 w 34"/>
                  <a:gd name="T21" fmla="*/ 23 h 34"/>
                  <a:gd name="T22" fmla="*/ 6 w 34"/>
                  <a:gd name="T23" fmla="*/ 23 h 34"/>
                  <a:gd name="T24" fmla="*/ 6 w 34"/>
                  <a:gd name="T25" fmla="*/ 17 h 34"/>
                  <a:gd name="T26" fmla="*/ 6 w 34"/>
                  <a:gd name="T27" fmla="*/ 17 h 34"/>
                  <a:gd name="T28" fmla="*/ 12 w 34"/>
                  <a:gd name="T29" fmla="*/ 17 h 34"/>
                  <a:gd name="T30" fmla="*/ 12 w 34"/>
                  <a:gd name="T31" fmla="*/ 17 h 34"/>
                  <a:gd name="T32" fmla="*/ 12 w 34"/>
                  <a:gd name="T33" fmla="*/ 17 h 34"/>
                  <a:gd name="T34" fmla="*/ 12 w 34"/>
                  <a:gd name="T35" fmla="*/ 12 h 34"/>
                  <a:gd name="T36" fmla="*/ 12 w 34"/>
                  <a:gd name="T37" fmla="*/ 12 h 34"/>
                  <a:gd name="T38" fmla="*/ 17 w 34"/>
                  <a:gd name="T39" fmla="*/ 12 h 34"/>
                  <a:gd name="T40" fmla="*/ 17 w 34"/>
                  <a:gd name="T41" fmla="*/ 12 h 34"/>
                  <a:gd name="T42" fmla="*/ 17 w 34"/>
                  <a:gd name="T43" fmla="*/ 12 h 34"/>
                  <a:gd name="T44" fmla="*/ 17 w 34"/>
                  <a:gd name="T45" fmla="*/ 6 h 34"/>
                  <a:gd name="T46" fmla="*/ 17 w 34"/>
                  <a:gd name="T47" fmla="*/ 6 h 34"/>
                  <a:gd name="T48" fmla="*/ 23 w 34"/>
                  <a:gd name="T49" fmla="*/ 6 h 34"/>
                  <a:gd name="T50" fmla="*/ 23 w 34"/>
                  <a:gd name="T51" fmla="*/ 6 h 34"/>
                  <a:gd name="T52" fmla="*/ 23 w 34"/>
                  <a:gd name="T53" fmla="*/ 6 h 34"/>
                  <a:gd name="T54" fmla="*/ 23 w 34"/>
                  <a:gd name="T55" fmla="*/ 6 h 34"/>
                  <a:gd name="T56" fmla="*/ 23 w 34"/>
                  <a:gd name="T57" fmla="*/ 6 h 34"/>
                  <a:gd name="T58" fmla="*/ 29 w 34"/>
                  <a:gd name="T59" fmla="*/ 0 h 34"/>
                  <a:gd name="T60" fmla="*/ 29 w 34"/>
                  <a:gd name="T61" fmla="*/ 0 h 34"/>
                  <a:gd name="T62" fmla="*/ 29 w 34"/>
                  <a:gd name="T63" fmla="*/ 0 h 34"/>
                  <a:gd name="T64" fmla="*/ 29 w 34"/>
                  <a:gd name="T65" fmla="*/ 0 h 34"/>
                  <a:gd name="T66" fmla="*/ 34 w 34"/>
                  <a:gd name="T6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34">
                    <a:moveTo>
                      <a:pt x="0" y="34"/>
                    </a:moveTo>
                    <a:lnTo>
                      <a:pt x="0" y="34"/>
                    </a:lnTo>
                    <a:lnTo>
                      <a:pt x="0" y="29"/>
                    </a:lnTo>
                    <a:lnTo>
                      <a:pt x="0" y="29"/>
                    </a:lnTo>
                    <a:lnTo>
                      <a:pt x="0" y="29"/>
                    </a:lnTo>
                    <a:lnTo>
                      <a:pt x="0" y="29"/>
                    </a:lnTo>
                    <a:lnTo>
                      <a:pt x="6" y="29"/>
                    </a:lnTo>
                    <a:lnTo>
                      <a:pt x="6" y="23"/>
                    </a:lnTo>
                    <a:lnTo>
                      <a:pt x="6" y="23"/>
                    </a:lnTo>
                    <a:lnTo>
                      <a:pt x="6" y="23"/>
                    </a:lnTo>
                    <a:lnTo>
                      <a:pt x="6" y="23"/>
                    </a:lnTo>
                    <a:lnTo>
                      <a:pt x="6" y="23"/>
                    </a:lnTo>
                    <a:lnTo>
                      <a:pt x="6" y="17"/>
                    </a:lnTo>
                    <a:lnTo>
                      <a:pt x="6" y="17"/>
                    </a:lnTo>
                    <a:lnTo>
                      <a:pt x="12" y="17"/>
                    </a:lnTo>
                    <a:lnTo>
                      <a:pt x="12" y="17"/>
                    </a:lnTo>
                    <a:lnTo>
                      <a:pt x="12" y="17"/>
                    </a:lnTo>
                    <a:lnTo>
                      <a:pt x="12" y="12"/>
                    </a:lnTo>
                    <a:lnTo>
                      <a:pt x="12" y="12"/>
                    </a:lnTo>
                    <a:lnTo>
                      <a:pt x="17" y="12"/>
                    </a:lnTo>
                    <a:lnTo>
                      <a:pt x="17" y="12"/>
                    </a:lnTo>
                    <a:lnTo>
                      <a:pt x="17" y="12"/>
                    </a:lnTo>
                    <a:lnTo>
                      <a:pt x="17" y="6"/>
                    </a:lnTo>
                    <a:lnTo>
                      <a:pt x="17" y="6"/>
                    </a:lnTo>
                    <a:lnTo>
                      <a:pt x="23" y="6"/>
                    </a:lnTo>
                    <a:lnTo>
                      <a:pt x="23" y="6"/>
                    </a:lnTo>
                    <a:lnTo>
                      <a:pt x="23" y="6"/>
                    </a:lnTo>
                    <a:lnTo>
                      <a:pt x="23" y="6"/>
                    </a:lnTo>
                    <a:lnTo>
                      <a:pt x="23" y="6"/>
                    </a:lnTo>
                    <a:lnTo>
                      <a:pt x="29" y="0"/>
                    </a:lnTo>
                    <a:lnTo>
                      <a:pt x="29" y="0"/>
                    </a:lnTo>
                    <a:lnTo>
                      <a:pt x="29" y="0"/>
                    </a:lnTo>
                    <a:lnTo>
                      <a:pt x="29" y="0"/>
                    </a:lnTo>
                    <a:lnTo>
                      <a:pt x="34"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3980" name="Line 60"/>
              <p:cNvSpPr>
                <a:spLocks noChangeShapeType="1"/>
              </p:cNvSpPr>
              <p:nvPr/>
            </p:nvSpPr>
            <p:spPr bwMode="auto">
              <a:xfrm>
                <a:off x="2304" y="1403"/>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3981" name="Freeform 61"/>
              <p:cNvSpPr>
                <a:spLocks/>
              </p:cNvSpPr>
              <p:nvPr/>
            </p:nvSpPr>
            <p:spPr bwMode="auto">
              <a:xfrm>
                <a:off x="2304" y="1397"/>
                <a:ext cx="23" cy="6"/>
              </a:xfrm>
              <a:custGeom>
                <a:avLst/>
                <a:gdLst>
                  <a:gd name="T0" fmla="*/ 0 w 23"/>
                  <a:gd name="T1" fmla="*/ 6 h 6"/>
                  <a:gd name="T2" fmla="*/ 0 w 23"/>
                  <a:gd name="T3" fmla="*/ 6 h 6"/>
                  <a:gd name="T4" fmla="*/ 6 w 23"/>
                  <a:gd name="T5" fmla="*/ 6 h 6"/>
                  <a:gd name="T6" fmla="*/ 6 w 23"/>
                  <a:gd name="T7" fmla="*/ 6 h 6"/>
                  <a:gd name="T8" fmla="*/ 6 w 23"/>
                  <a:gd name="T9" fmla="*/ 6 h 6"/>
                  <a:gd name="T10" fmla="*/ 6 w 23"/>
                  <a:gd name="T11" fmla="*/ 6 h 6"/>
                  <a:gd name="T12" fmla="*/ 6 w 23"/>
                  <a:gd name="T13" fmla="*/ 6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0 h 6"/>
                  <a:gd name="T30" fmla="*/ 17 w 23"/>
                  <a:gd name="T31" fmla="*/ 0 h 6"/>
                  <a:gd name="T32" fmla="*/ 17 w 23"/>
                  <a:gd name="T33" fmla="*/ 0 h 6"/>
                  <a:gd name="T34" fmla="*/ 23 w 23"/>
                  <a:gd name="T35" fmla="*/ 0 h 6"/>
                  <a:gd name="T36" fmla="*/ 23 w 2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6">
                    <a:moveTo>
                      <a:pt x="0" y="6"/>
                    </a:moveTo>
                    <a:lnTo>
                      <a:pt x="0" y="6"/>
                    </a:lnTo>
                    <a:lnTo>
                      <a:pt x="6" y="6"/>
                    </a:lnTo>
                    <a:lnTo>
                      <a:pt x="6" y="6"/>
                    </a:lnTo>
                    <a:lnTo>
                      <a:pt x="6" y="6"/>
                    </a:lnTo>
                    <a:lnTo>
                      <a:pt x="6" y="6"/>
                    </a:lnTo>
                    <a:lnTo>
                      <a:pt x="6" y="6"/>
                    </a:lnTo>
                    <a:lnTo>
                      <a:pt x="11" y="0"/>
                    </a:lnTo>
                    <a:lnTo>
                      <a:pt x="11" y="0"/>
                    </a:lnTo>
                    <a:lnTo>
                      <a:pt x="11" y="0"/>
                    </a:lnTo>
                    <a:lnTo>
                      <a:pt x="11" y="0"/>
                    </a:lnTo>
                    <a:lnTo>
                      <a:pt x="11" y="0"/>
                    </a:lnTo>
                    <a:lnTo>
                      <a:pt x="17" y="0"/>
                    </a:lnTo>
                    <a:lnTo>
                      <a:pt x="17" y="0"/>
                    </a:lnTo>
                    <a:lnTo>
                      <a:pt x="17" y="0"/>
                    </a:lnTo>
                    <a:lnTo>
                      <a:pt x="17" y="0"/>
                    </a:lnTo>
                    <a:lnTo>
                      <a:pt x="17" y="0"/>
                    </a:lnTo>
                    <a:lnTo>
                      <a:pt x="23" y="0"/>
                    </a:lnTo>
                    <a:lnTo>
                      <a:pt x="23"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3982" name="Line 62"/>
              <p:cNvSpPr>
                <a:spLocks noChangeShapeType="1"/>
              </p:cNvSpPr>
              <p:nvPr/>
            </p:nvSpPr>
            <p:spPr bwMode="auto">
              <a:xfrm>
                <a:off x="2332" y="139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3983" name="Freeform 63"/>
              <p:cNvSpPr>
                <a:spLocks/>
              </p:cNvSpPr>
              <p:nvPr/>
            </p:nvSpPr>
            <p:spPr bwMode="auto">
              <a:xfrm>
                <a:off x="2332" y="1386"/>
                <a:ext cx="51" cy="5"/>
              </a:xfrm>
              <a:custGeom>
                <a:avLst/>
                <a:gdLst>
                  <a:gd name="T0" fmla="*/ 0 w 51"/>
                  <a:gd name="T1" fmla="*/ 5 h 5"/>
                  <a:gd name="T2" fmla="*/ 6 w 51"/>
                  <a:gd name="T3" fmla="*/ 5 h 5"/>
                  <a:gd name="T4" fmla="*/ 6 w 51"/>
                  <a:gd name="T5" fmla="*/ 5 h 5"/>
                  <a:gd name="T6" fmla="*/ 6 w 51"/>
                  <a:gd name="T7" fmla="*/ 5 h 5"/>
                  <a:gd name="T8" fmla="*/ 6 w 51"/>
                  <a:gd name="T9" fmla="*/ 5 h 5"/>
                  <a:gd name="T10" fmla="*/ 6 w 51"/>
                  <a:gd name="T11" fmla="*/ 5 h 5"/>
                  <a:gd name="T12" fmla="*/ 12 w 51"/>
                  <a:gd name="T13" fmla="*/ 5 h 5"/>
                  <a:gd name="T14" fmla="*/ 12 w 51"/>
                  <a:gd name="T15" fmla="*/ 5 h 5"/>
                  <a:gd name="T16" fmla="*/ 12 w 51"/>
                  <a:gd name="T17" fmla="*/ 5 h 5"/>
                  <a:gd name="T18" fmla="*/ 12 w 51"/>
                  <a:gd name="T19" fmla="*/ 5 h 5"/>
                  <a:gd name="T20" fmla="*/ 12 w 51"/>
                  <a:gd name="T21" fmla="*/ 5 h 5"/>
                  <a:gd name="T22" fmla="*/ 17 w 51"/>
                  <a:gd name="T23" fmla="*/ 5 h 5"/>
                  <a:gd name="T24" fmla="*/ 17 w 51"/>
                  <a:gd name="T25" fmla="*/ 5 h 5"/>
                  <a:gd name="T26" fmla="*/ 17 w 51"/>
                  <a:gd name="T27" fmla="*/ 5 h 5"/>
                  <a:gd name="T28" fmla="*/ 17 w 51"/>
                  <a:gd name="T29" fmla="*/ 5 h 5"/>
                  <a:gd name="T30" fmla="*/ 17 w 51"/>
                  <a:gd name="T31" fmla="*/ 5 h 5"/>
                  <a:gd name="T32" fmla="*/ 23 w 51"/>
                  <a:gd name="T33" fmla="*/ 5 h 5"/>
                  <a:gd name="T34" fmla="*/ 23 w 51"/>
                  <a:gd name="T35" fmla="*/ 5 h 5"/>
                  <a:gd name="T36" fmla="*/ 23 w 51"/>
                  <a:gd name="T37" fmla="*/ 5 h 5"/>
                  <a:gd name="T38" fmla="*/ 23 w 51"/>
                  <a:gd name="T39" fmla="*/ 5 h 5"/>
                  <a:gd name="T40" fmla="*/ 23 w 51"/>
                  <a:gd name="T41" fmla="*/ 5 h 5"/>
                  <a:gd name="T42" fmla="*/ 29 w 51"/>
                  <a:gd name="T43" fmla="*/ 5 h 5"/>
                  <a:gd name="T44" fmla="*/ 29 w 51"/>
                  <a:gd name="T45" fmla="*/ 5 h 5"/>
                  <a:gd name="T46" fmla="*/ 29 w 51"/>
                  <a:gd name="T47" fmla="*/ 5 h 5"/>
                  <a:gd name="T48" fmla="*/ 29 w 51"/>
                  <a:gd name="T49" fmla="*/ 5 h 5"/>
                  <a:gd name="T50" fmla="*/ 29 w 51"/>
                  <a:gd name="T51" fmla="*/ 5 h 5"/>
                  <a:gd name="T52" fmla="*/ 34 w 51"/>
                  <a:gd name="T53" fmla="*/ 5 h 5"/>
                  <a:gd name="T54" fmla="*/ 34 w 51"/>
                  <a:gd name="T55" fmla="*/ 5 h 5"/>
                  <a:gd name="T56" fmla="*/ 34 w 51"/>
                  <a:gd name="T57" fmla="*/ 5 h 5"/>
                  <a:gd name="T58" fmla="*/ 34 w 51"/>
                  <a:gd name="T59" fmla="*/ 0 h 5"/>
                  <a:gd name="T60" fmla="*/ 40 w 51"/>
                  <a:gd name="T61" fmla="*/ 0 h 5"/>
                  <a:gd name="T62" fmla="*/ 40 w 51"/>
                  <a:gd name="T63" fmla="*/ 0 h 5"/>
                  <a:gd name="T64" fmla="*/ 40 w 51"/>
                  <a:gd name="T65" fmla="*/ 0 h 5"/>
                  <a:gd name="T66" fmla="*/ 40 w 51"/>
                  <a:gd name="T67" fmla="*/ 0 h 5"/>
                  <a:gd name="T68" fmla="*/ 40 w 51"/>
                  <a:gd name="T69" fmla="*/ 0 h 5"/>
                  <a:gd name="T70" fmla="*/ 46 w 51"/>
                  <a:gd name="T71" fmla="*/ 0 h 5"/>
                  <a:gd name="T72" fmla="*/ 46 w 51"/>
                  <a:gd name="T73" fmla="*/ 0 h 5"/>
                  <a:gd name="T74" fmla="*/ 46 w 51"/>
                  <a:gd name="T75" fmla="*/ 0 h 5"/>
                  <a:gd name="T76" fmla="*/ 46 w 51"/>
                  <a:gd name="T77" fmla="*/ 0 h 5"/>
                  <a:gd name="T78" fmla="*/ 46 w 51"/>
                  <a:gd name="T79" fmla="*/ 0 h 5"/>
                  <a:gd name="T80" fmla="*/ 51 w 51"/>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5">
                    <a:moveTo>
                      <a:pt x="0" y="5"/>
                    </a:moveTo>
                    <a:lnTo>
                      <a:pt x="6" y="5"/>
                    </a:lnTo>
                    <a:lnTo>
                      <a:pt x="6" y="5"/>
                    </a:lnTo>
                    <a:lnTo>
                      <a:pt x="6" y="5"/>
                    </a:lnTo>
                    <a:lnTo>
                      <a:pt x="6" y="5"/>
                    </a:lnTo>
                    <a:lnTo>
                      <a:pt x="6" y="5"/>
                    </a:lnTo>
                    <a:lnTo>
                      <a:pt x="12" y="5"/>
                    </a:lnTo>
                    <a:lnTo>
                      <a:pt x="12" y="5"/>
                    </a:lnTo>
                    <a:lnTo>
                      <a:pt x="12" y="5"/>
                    </a:lnTo>
                    <a:lnTo>
                      <a:pt x="12" y="5"/>
                    </a:lnTo>
                    <a:lnTo>
                      <a:pt x="12" y="5"/>
                    </a:lnTo>
                    <a:lnTo>
                      <a:pt x="17" y="5"/>
                    </a:lnTo>
                    <a:lnTo>
                      <a:pt x="17" y="5"/>
                    </a:lnTo>
                    <a:lnTo>
                      <a:pt x="17" y="5"/>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0"/>
                    </a:lnTo>
                    <a:lnTo>
                      <a:pt x="40" y="0"/>
                    </a:lnTo>
                    <a:lnTo>
                      <a:pt x="40" y="0"/>
                    </a:lnTo>
                    <a:lnTo>
                      <a:pt x="40" y="0"/>
                    </a:lnTo>
                    <a:lnTo>
                      <a:pt x="40" y="0"/>
                    </a:lnTo>
                    <a:lnTo>
                      <a:pt x="40" y="0"/>
                    </a:lnTo>
                    <a:lnTo>
                      <a:pt x="46" y="0"/>
                    </a:lnTo>
                    <a:lnTo>
                      <a:pt x="46" y="0"/>
                    </a:lnTo>
                    <a:lnTo>
                      <a:pt x="46" y="0"/>
                    </a:lnTo>
                    <a:lnTo>
                      <a:pt x="46" y="0"/>
                    </a:lnTo>
                    <a:lnTo>
                      <a:pt x="46" y="0"/>
                    </a:lnTo>
                    <a:lnTo>
                      <a:pt x="51"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3984" name="Rectangle 64"/>
              <p:cNvSpPr>
                <a:spLocks noChangeArrowheads="1"/>
              </p:cNvSpPr>
              <p:nvPr/>
            </p:nvSpPr>
            <p:spPr bwMode="auto">
              <a:xfrm>
                <a:off x="2548" y="1397"/>
                <a:ext cx="94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PARISH BOUNDARY</a:t>
                </a:r>
                <a:endParaRPr lang="en-US" sz="1200" b="1"/>
              </a:p>
            </p:txBody>
          </p:sp>
        </p:grpSp>
        <p:grpSp>
          <p:nvGrpSpPr>
            <p:cNvPr id="2513985" name="Group 65"/>
            <p:cNvGrpSpPr>
              <a:grpSpLocks/>
            </p:cNvGrpSpPr>
            <p:nvPr/>
          </p:nvGrpSpPr>
          <p:grpSpPr bwMode="auto">
            <a:xfrm>
              <a:off x="816" y="3005"/>
              <a:ext cx="512" cy="115"/>
              <a:chOff x="816" y="2765"/>
              <a:chExt cx="512" cy="115"/>
            </a:xfrm>
          </p:grpSpPr>
          <p:sp>
            <p:nvSpPr>
              <p:cNvPr id="2513986" name="Rectangle 66"/>
              <p:cNvSpPr>
                <a:spLocks noChangeArrowheads="1"/>
              </p:cNvSpPr>
              <p:nvPr/>
            </p:nvSpPr>
            <p:spPr bwMode="auto">
              <a:xfrm>
                <a:off x="1018" y="2765"/>
                <a:ext cx="3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CITIES</a:t>
                </a:r>
                <a:endParaRPr lang="en-US" sz="1200" b="1"/>
              </a:p>
            </p:txBody>
          </p:sp>
          <p:grpSp>
            <p:nvGrpSpPr>
              <p:cNvPr id="2513987" name="Group 67"/>
              <p:cNvGrpSpPr>
                <a:grpSpLocks/>
              </p:cNvGrpSpPr>
              <p:nvPr/>
            </p:nvGrpSpPr>
            <p:grpSpPr bwMode="auto">
              <a:xfrm>
                <a:off x="816" y="2797"/>
                <a:ext cx="58" cy="58"/>
                <a:chOff x="2832" y="1248"/>
                <a:chExt cx="58" cy="58"/>
              </a:xfrm>
            </p:grpSpPr>
            <p:sp>
              <p:nvSpPr>
                <p:cNvPr id="2513988" name="Oval 68"/>
                <p:cNvSpPr>
                  <a:spLocks noChangeAspect="1" noChangeArrowheads="1"/>
                </p:cNvSpPr>
                <p:nvPr/>
              </p:nvSpPr>
              <p:spPr bwMode="auto">
                <a:xfrm>
                  <a:off x="2832" y="1248"/>
                  <a:ext cx="58" cy="58"/>
                </a:xfrm>
                <a:prstGeom prst="ellipse">
                  <a:avLst/>
                </a:prstGeom>
                <a:solidFill>
                  <a:srgbClr val="00FF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13989" name="Oval 69"/>
                <p:cNvSpPr>
                  <a:spLocks noChangeAspect="1" noChangeArrowheads="1"/>
                </p:cNvSpPr>
                <p:nvPr/>
              </p:nvSpPr>
              <p:spPr bwMode="auto">
                <a:xfrm>
                  <a:off x="2854" y="1270"/>
                  <a:ext cx="12" cy="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513990" name="Text Box 70"/>
            <p:cNvSpPr txBox="1">
              <a:spLocks noChangeArrowheads="1"/>
            </p:cNvSpPr>
            <p:nvPr/>
          </p:nvSpPr>
          <p:spPr bwMode="auto">
            <a:xfrm>
              <a:off x="864" y="2736"/>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t>LEGEND</a:t>
              </a:r>
            </a:p>
          </p:txBody>
        </p:sp>
        <p:sp>
          <p:nvSpPr>
            <p:cNvPr id="2513991" name="Rectangle 71"/>
            <p:cNvSpPr>
              <a:spLocks noChangeArrowheads="1"/>
            </p:cNvSpPr>
            <p:nvPr/>
          </p:nvSpPr>
          <p:spPr bwMode="auto">
            <a:xfrm>
              <a:off x="672" y="2688"/>
              <a:ext cx="1344" cy="96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13992" name="Group 72"/>
            <p:cNvGrpSpPr>
              <a:grpSpLocks/>
            </p:cNvGrpSpPr>
            <p:nvPr/>
          </p:nvGrpSpPr>
          <p:grpSpPr bwMode="auto">
            <a:xfrm>
              <a:off x="720" y="3185"/>
              <a:ext cx="1113" cy="115"/>
              <a:chOff x="720" y="2945"/>
              <a:chExt cx="1113" cy="115"/>
            </a:xfrm>
          </p:grpSpPr>
          <p:grpSp>
            <p:nvGrpSpPr>
              <p:cNvPr id="2513993" name="Group 73"/>
              <p:cNvGrpSpPr>
                <a:grpSpLocks/>
              </p:cNvGrpSpPr>
              <p:nvPr/>
            </p:nvGrpSpPr>
            <p:grpSpPr bwMode="auto">
              <a:xfrm>
                <a:off x="720" y="3000"/>
                <a:ext cx="238" cy="0"/>
                <a:chOff x="2211" y="2341"/>
                <a:chExt cx="238" cy="0"/>
              </a:xfrm>
            </p:grpSpPr>
            <p:sp>
              <p:nvSpPr>
                <p:cNvPr id="2513994" name="Line 74"/>
                <p:cNvSpPr>
                  <a:spLocks noChangeShapeType="1"/>
                </p:cNvSpPr>
                <p:nvPr/>
              </p:nvSpPr>
              <p:spPr bwMode="auto">
                <a:xfrm>
                  <a:off x="2211" y="2341"/>
                  <a:ext cx="2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3995" name="Line 75"/>
                <p:cNvSpPr>
                  <a:spLocks noChangeShapeType="1"/>
                </p:cNvSpPr>
                <p:nvPr/>
              </p:nvSpPr>
              <p:spPr bwMode="auto">
                <a:xfrm>
                  <a:off x="2211"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3996" name="Line 76"/>
                <p:cNvSpPr>
                  <a:spLocks noChangeShapeType="1"/>
                </p:cNvSpPr>
                <p:nvPr/>
              </p:nvSpPr>
              <p:spPr bwMode="auto">
                <a:xfrm>
                  <a:off x="2290"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3997" name="Line 77"/>
                <p:cNvSpPr>
                  <a:spLocks noChangeShapeType="1"/>
                </p:cNvSpPr>
                <p:nvPr/>
              </p:nvSpPr>
              <p:spPr bwMode="auto">
                <a:xfrm>
                  <a:off x="2370" y="2341"/>
                  <a:ext cx="39"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13998" name="Rectangle 78"/>
              <p:cNvSpPr>
                <a:spLocks noChangeArrowheads="1"/>
              </p:cNvSpPr>
              <p:nvPr/>
            </p:nvSpPr>
            <p:spPr bwMode="auto">
              <a:xfrm>
                <a:off x="1018" y="2945"/>
                <a:ext cx="8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PRIMARY ROADS</a:t>
                </a:r>
                <a:endParaRPr lang="en-US" sz="1200" b="1"/>
              </a:p>
            </p:txBody>
          </p:sp>
        </p:grpSp>
      </p:grpSp>
      <p:pic>
        <p:nvPicPr>
          <p:cNvPr id="2513999" name="Picture 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5695950"/>
            <a:ext cx="7810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14000" name="Group 80"/>
          <p:cNvGrpSpPr>
            <a:grpSpLocks/>
          </p:cNvGrpSpPr>
          <p:nvPr/>
        </p:nvGrpSpPr>
        <p:grpSpPr bwMode="auto">
          <a:xfrm>
            <a:off x="6545263" y="2189163"/>
            <a:ext cx="1676400" cy="4076700"/>
            <a:chOff x="4128" y="1379"/>
            <a:chExt cx="1056" cy="2568"/>
          </a:xfrm>
        </p:grpSpPr>
        <p:grpSp>
          <p:nvGrpSpPr>
            <p:cNvPr id="2514001" name="Group 81"/>
            <p:cNvGrpSpPr>
              <a:grpSpLocks/>
            </p:cNvGrpSpPr>
            <p:nvPr/>
          </p:nvGrpSpPr>
          <p:grpSpPr bwMode="auto">
            <a:xfrm>
              <a:off x="4785" y="1379"/>
              <a:ext cx="60" cy="2568"/>
              <a:chOff x="4785" y="1368"/>
              <a:chExt cx="60" cy="2568"/>
            </a:xfrm>
          </p:grpSpPr>
          <p:sp>
            <p:nvSpPr>
              <p:cNvPr id="2514002" name="Line 82"/>
              <p:cNvSpPr>
                <a:spLocks noChangeShapeType="1"/>
              </p:cNvSpPr>
              <p:nvPr/>
            </p:nvSpPr>
            <p:spPr bwMode="auto">
              <a:xfrm rot="-130876" flipH="1" flipV="1">
                <a:off x="4836" y="3024"/>
                <a:ext cx="0" cy="57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4003" name="Line 83"/>
              <p:cNvSpPr>
                <a:spLocks noChangeShapeType="1"/>
              </p:cNvSpPr>
              <p:nvPr/>
            </p:nvSpPr>
            <p:spPr bwMode="auto">
              <a:xfrm rot="-130876" flipH="1" flipV="1">
                <a:off x="4821" y="2688"/>
                <a:ext cx="0" cy="57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4004" name="Line 84"/>
              <p:cNvSpPr>
                <a:spLocks noChangeShapeType="1"/>
              </p:cNvSpPr>
              <p:nvPr/>
            </p:nvSpPr>
            <p:spPr bwMode="auto">
              <a:xfrm rot="-130876" flipH="1" flipV="1">
                <a:off x="4845" y="3360"/>
                <a:ext cx="0" cy="57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4005" name="Line 85"/>
              <p:cNvSpPr>
                <a:spLocks noChangeShapeType="1"/>
              </p:cNvSpPr>
              <p:nvPr/>
            </p:nvSpPr>
            <p:spPr bwMode="auto">
              <a:xfrm rot="-143134" flipH="1" flipV="1">
                <a:off x="4806" y="2304"/>
                <a:ext cx="0" cy="57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4006" name="Line 86"/>
              <p:cNvSpPr>
                <a:spLocks noChangeShapeType="1"/>
              </p:cNvSpPr>
              <p:nvPr/>
            </p:nvSpPr>
            <p:spPr bwMode="auto">
              <a:xfrm flipH="1" flipV="1">
                <a:off x="4792" y="1872"/>
                <a:ext cx="0" cy="57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4007" name="Line 87"/>
              <p:cNvSpPr>
                <a:spLocks noChangeShapeType="1"/>
              </p:cNvSpPr>
              <p:nvPr/>
            </p:nvSpPr>
            <p:spPr bwMode="auto">
              <a:xfrm rot="-130876" flipH="1" flipV="1">
                <a:off x="4785" y="1368"/>
                <a:ext cx="0" cy="57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14008" name="Text Box 88"/>
            <p:cNvSpPr txBox="1">
              <a:spLocks noChangeArrowheads="1"/>
            </p:cNvSpPr>
            <p:nvPr/>
          </p:nvSpPr>
          <p:spPr bwMode="auto">
            <a:xfrm>
              <a:off x="4128" y="3312"/>
              <a:ext cx="1056" cy="5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dirty="0"/>
                <a:t>Katrina</a:t>
              </a:r>
            </a:p>
            <a:p>
              <a:pPr algn="ctr"/>
              <a:r>
                <a:rPr lang="en-US" sz="2400" b="1" dirty="0"/>
                <a:t>Aug. 2005</a:t>
              </a:r>
            </a:p>
          </p:txBody>
        </p:sp>
      </p:grpSp>
      <p:pic>
        <p:nvPicPr>
          <p:cNvPr id="2514009" name="Picture 89" descr="I-10_causew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252538"/>
            <a:ext cx="2933700" cy="1947862"/>
          </a:xfrm>
          <a:prstGeom prst="rect">
            <a:avLst/>
          </a:prstGeom>
          <a:noFill/>
          <a:extLst>
            <a:ext uri="{909E8E84-426E-40DD-AFC4-6F175D3DCCD1}">
              <a14:hiddenFill xmlns:a14="http://schemas.microsoft.com/office/drawing/2010/main">
                <a:solidFill>
                  <a:srgbClr val="FFFFFF"/>
                </a:solidFill>
              </a14:hiddenFill>
            </a:ext>
          </a:extLst>
        </p:spPr>
      </p:pic>
      <p:pic>
        <p:nvPicPr>
          <p:cNvPr id="2514010" name="Picture 90" descr="staging_are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295400"/>
            <a:ext cx="2925763" cy="1838325"/>
          </a:xfrm>
          <a:prstGeom prst="rect">
            <a:avLst/>
          </a:prstGeom>
          <a:noFill/>
          <a:extLst>
            <a:ext uri="{909E8E84-426E-40DD-AFC4-6F175D3DCCD1}">
              <a14:hiddenFill xmlns:a14="http://schemas.microsoft.com/office/drawing/2010/main">
                <a:solidFill>
                  <a:srgbClr val="FFFFFF"/>
                </a:solidFill>
              </a14:hiddenFill>
            </a:ext>
          </a:extLst>
        </p:spPr>
      </p:pic>
      <p:pic>
        <p:nvPicPr>
          <p:cNvPr id="2514011" name="Picture 91" descr="17kd867-katrina-empire-da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371600"/>
            <a:ext cx="2933700" cy="2268538"/>
          </a:xfrm>
          <a:prstGeom prst="rect">
            <a:avLst/>
          </a:prstGeom>
          <a:noFill/>
          <a:extLst>
            <a:ext uri="{909E8E84-426E-40DD-AFC4-6F175D3DCCD1}">
              <a14:hiddenFill xmlns:a14="http://schemas.microsoft.com/office/drawing/2010/main">
                <a:solidFill>
                  <a:srgbClr val="FFFFFF"/>
                </a:solidFill>
              </a14:hiddenFill>
            </a:ext>
          </a:extLst>
        </p:spPr>
      </p:pic>
      <p:pic>
        <p:nvPicPr>
          <p:cNvPr id="2514012" name="Picture 92" descr="18kd166-hurricane-katri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971800"/>
            <a:ext cx="2925763" cy="1744663"/>
          </a:xfrm>
          <a:prstGeom prst="rect">
            <a:avLst/>
          </a:prstGeom>
          <a:noFill/>
          <a:extLst>
            <a:ext uri="{909E8E84-426E-40DD-AFC4-6F175D3DCCD1}">
              <a14:hiddenFill xmlns:a14="http://schemas.microsoft.com/office/drawing/2010/main">
                <a:solidFill>
                  <a:srgbClr val="FFFFFF"/>
                </a:solidFill>
              </a14:hiddenFill>
            </a:ext>
          </a:extLst>
        </p:spPr>
      </p:pic>
      <p:pic>
        <p:nvPicPr>
          <p:cNvPr id="2514013" name="Picture 93" descr="14510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2819400"/>
            <a:ext cx="2933700" cy="1947863"/>
          </a:xfrm>
          <a:prstGeom prst="rect">
            <a:avLst/>
          </a:prstGeom>
          <a:noFill/>
          <a:extLst>
            <a:ext uri="{909E8E84-426E-40DD-AFC4-6F175D3DCCD1}">
              <a14:hiddenFill xmlns:a14="http://schemas.microsoft.com/office/drawing/2010/main">
                <a:solidFill>
                  <a:srgbClr val="FFFFFF"/>
                </a:solidFill>
              </a14:hiddenFill>
            </a:ext>
          </a:extLst>
        </p:spPr>
      </p:pic>
      <p:pic>
        <p:nvPicPr>
          <p:cNvPr id="2514014" name="Picture 94" descr="massive_new_orleans_floodi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2895600"/>
            <a:ext cx="2925763" cy="1882775"/>
          </a:xfrm>
          <a:prstGeom prst="rect">
            <a:avLst/>
          </a:prstGeom>
          <a:noFill/>
          <a:extLst>
            <a:ext uri="{909E8E84-426E-40DD-AFC4-6F175D3DCCD1}">
              <a14:hiddenFill xmlns:a14="http://schemas.microsoft.com/office/drawing/2010/main">
                <a:solidFill>
                  <a:srgbClr val="FFFFFF"/>
                </a:solidFill>
              </a14:hiddenFill>
            </a:ext>
          </a:extLst>
        </p:spPr>
      </p:pic>
      <p:pic>
        <p:nvPicPr>
          <p:cNvPr id="2514015" name="Picture 95" descr="Ninth_Ward_New_Orlean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700" y="4648200"/>
            <a:ext cx="29337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4016" name="Picture 96" descr="hurricane_katrina_floodi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0400" y="4648200"/>
            <a:ext cx="2933700" cy="1947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3360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140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139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2514013"/>
                                        </p:tgtEl>
                                        <p:attrNameLst>
                                          <p:attrName>style.visibility</p:attrName>
                                        </p:attrNameLst>
                                      </p:cBhvr>
                                      <p:to>
                                        <p:strVal val="visible"/>
                                      </p:to>
                                    </p:set>
                                    <p:anim calcmode="lin" valueType="num">
                                      <p:cBhvr>
                                        <p:cTn id="15" dur="1000" fill="hold"/>
                                        <p:tgtEl>
                                          <p:spTgt spid="2514013"/>
                                        </p:tgtEl>
                                        <p:attrNameLst>
                                          <p:attrName>ppt_w</p:attrName>
                                        </p:attrNameLst>
                                      </p:cBhvr>
                                      <p:tavLst>
                                        <p:tav tm="0">
                                          <p:val>
                                            <p:fltVal val="0"/>
                                          </p:val>
                                        </p:tav>
                                        <p:tav tm="100000">
                                          <p:val>
                                            <p:strVal val="#ppt_w"/>
                                          </p:val>
                                        </p:tav>
                                      </p:tavLst>
                                    </p:anim>
                                    <p:anim calcmode="lin" valueType="num">
                                      <p:cBhvr>
                                        <p:cTn id="16" dur="1000" fill="hold"/>
                                        <p:tgtEl>
                                          <p:spTgt spid="2514013"/>
                                        </p:tgtEl>
                                        <p:attrNameLst>
                                          <p:attrName>ppt_h</p:attrName>
                                        </p:attrNameLst>
                                      </p:cBhvr>
                                      <p:tavLst>
                                        <p:tav tm="0">
                                          <p:val>
                                            <p:fltVal val="0"/>
                                          </p:val>
                                        </p:tav>
                                        <p:tav tm="100000">
                                          <p:val>
                                            <p:strVal val="#ppt_h"/>
                                          </p:val>
                                        </p:tav>
                                      </p:tavLst>
                                    </p:anim>
                                    <p:anim calcmode="lin" valueType="num">
                                      <p:cBhvr>
                                        <p:cTn id="17" dur="1000" fill="hold"/>
                                        <p:tgtEl>
                                          <p:spTgt spid="2514013"/>
                                        </p:tgtEl>
                                        <p:attrNameLst>
                                          <p:attrName>style.rotation</p:attrName>
                                        </p:attrNameLst>
                                      </p:cBhvr>
                                      <p:tavLst>
                                        <p:tav tm="0">
                                          <p:val>
                                            <p:fltVal val="90"/>
                                          </p:val>
                                        </p:tav>
                                        <p:tav tm="100000">
                                          <p:val>
                                            <p:fltVal val="0"/>
                                          </p:val>
                                        </p:tav>
                                      </p:tavLst>
                                    </p:anim>
                                    <p:animEffect transition="in" filter="fade">
                                      <p:cBhvr>
                                        <p:cTn id="18" dur="1000"/>
                                        <p:tgtEl>
                                          <p:spTgt spid="251401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2514011"/>
                                        </p:tgtEl>
                                        <p:attrNameLst>
                                          <p:attrName>style.visibility</p:attrName>
                                        </p:attrNameLst>
                                      </p:cBhvr>
                                      <p:to>
                                        <p:strVal val="visible"/>
                                      </p:to>
                                    </p:set>
                                    <p:anim calcmode="lin" valueType="num">
                                      <p:cBhvr>
                                        <p:cTn id="23" dur="1000" fill="hold"/>
                                        <p:tgtEl>
                                          <p:spTgt spid="2514011"/>
                                        </p:tgtEl>
                                        <p:attrNameLst>
                                          <p:attrName>ppt_w</p:attrName>
                                        </p:attrNameLst>
                                      </p:cBhvr>
                                      <p:tavLst>
                                        <p:tav tm="0">
                                          <p:val>
                                            <p:fltVal val="0"/>
                                          </p:val>
                                        </p:tav>
                                        <p:tav tm="100000">
                                          <p:val>
                                            <p:strVal val="#ppt_w"/>
                                          </p:val>
                                        </p:tav>
                                      </p:tavLst>
                                    </p:anim>
                                    <p:anim calcmode="lin" valueType="num">
                                      <p:cBhvr>
                                        <p:cTn id="24" dur="1000" fill="hold"/>
                                        <p:tgtEl>
                                          <p:spTgt spid="2514011"/>
                                        </p:tgtEl>
                                        <p:attrNameLst>
                                          <p:attrName>ppt_h</p:attrName>
                                        </p:attrNameLst>
                                      </p:cBhvr>
                                      <p:tavLst>
                                        <p:tav tm="0">
                                          <p:val>
                                            <p:fltVal val="0"/>
                                          </p:val>
                                        </p:tav>
                                        <p:tav tm="100000">
                                          <p:val>
                                            <p:strVal val="#ppt_h"/>
                                          </p:val>
                                        </p:tav>
                                      </p:tavLst>
                                    </p:anim>
                                    <p:anim calcmode="lin" valueType="num">
                                      <p:cBhvr>
                                        <p:cTn id="25" dur="1000" fill="hold"/>
                                        <p:tgtEl>
                                          <p:spTgt spid="2514011"/>
                                        </p:tgtEl>
                                        <p:attrNameLst>
                                          <p:attrName>style.rotation</p:attrName>
                                        </p:attrNameLst>
                                      </p:cBhvr>
                                      <p:tavLst>
                                        <p:tav tm="0">
                                          <p:val>
                                            <p:fltVal val="90"/>
                                          </p:val>
                                        </p:tav>
                                        <p:tav tm="100000">
                                          <p:val>
                                            <p:fltVal val="0"/>
                                          </p:val>
                                        </p:tav>
                                      </p:tavLst>
                                    </p:anim>
                                    <p:animEffect transition="in" filter="fade">
                                      <p:cBhvr>
                                        <p:cTn id="26" dur="1000"/>
                                        <p:tgtEl>
                                          <p:spTgt spid="25140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2514009"/>
                                        </p:tgtEl>
                                        <p:attrNameLst>
                                          <p:attrName>style.visibility</p:attrName>
                                        </p:attrNameLst>
                                      </p:cBhvr>
                                      <p:to>
                                        <p:strVal val="visible"/>
                                      </p:to>
                                    </p:set>
                                    <p:anim calcmode="lin" valueType="num">
                                      <p:cBhvr>
                                        <p:cTn id="31" dur="1000" fill="hold"/>
                                        <p:tgtEl>
                                          <p:spTgt spid="2514009"/>
                                        </p:tgtEl>
                                        <p:attrNameLst>
                                          <p:attrName>ppt_w</p:attrName>
                                        </p:attrNameLst>
                                      </p:cBhvr>
                                      <p:tavLst>
                                        <p:tav tm="0">
                                          <p:val>
                                            <p:fltVal val="0"/>
                                          </p:val>
                                        </p:tav>
                                        <p:tav tm="100000">
                                          <p:val>
                                            <p:strVal val="#ppt_w"/>
                                          </p:val>
                                        </p:tav>
                                      </p:tavLst>
                                    </p:anim>
                                    <p:anim calcmode="lin" valueType="num">
                                      <p:cBhvr>
                                        <p:cTn id="32" dur="1000" fill="hold"/>
                                        <p:tgtEl>
                                          <p:spTgt spid="2514009"/>
                                        </p:tgtEl>
                                        <p:attrNameLst>
                                          <p:attrName>ppt_h</p:attrName>
                                        </p:attrNameLst>
                                      </p:cBhvr>
                                      <p:tavLst>
                                        <p:tav tm="0">
                                          <p:val>
                                            <p:fltVal val="0"/>
                                          </p:val>
                                        </p:tav>
                                        <p:tav tm="100000">
                                          <p:val>
                                            <p:strVal val="#ppt_h"/>
                                          </p:val>
                                        </p:tav>
                                      </p:tavLst>
                                    </p:anim>
                                    <p:anim calcmode="lin" valueType="num">
                                      <p:cBhvr>
                                        <p:cTn id="33" dur="1000" fill="hold"/>
                                        <p:tgtEl>
                                          <p:spTgt spid="2514009"/>
                                        </p:tgtEl>
                                        <p:attrNameLst>
                                          <p:attrName>style.rotation</p:attrName>
                                        </p:attrNameLst>
                                      </p:cBhvr>
                                      <p:tavLst>
                                        <p:tav tm="0">
                                          <p:val>
                                            <p:fltVal val="90"/>
                                          </p:val>
                                        </p:tav>
                                        <p:tav tm="100000">
                                          <p:val>
                                            <p:fltVal val="0"/>
                                          </p:val>
                                        </p:tav>
                                      </p:tavLst>
                                    </p:anim>
                                    <p:animEffect transition="in" filter="fade">
                                      <p:cBhvr>
                                        <p:cTn id="34" dur="1000"/>
                                        <p:tgtEl>
                                          <p:spTgt spid="251400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2514015"/>
                                        </p:tgtEl>
                                        <p:attrNameLst>
                                          <p:attrName>style.visibility</p:attrName>
                                        </p:attrNameLst>
                                      </p:cBhvr>
                                      <p:to>
                                        <p:strVal val="visible"/>
                                      </p:to>
                                    </p:set>
                                    <p:anim calcmode="lin" valueType="num">
                                      <p:cBhvr>
                                        <p:cTn id="39" dur="1000" fill="hold"/>
                                        <p:tgtEl>
                                          <p:spTgt spid="2514015"/>
                                        </p:tgtEl>
                                        <p:attrNameLst>
                                          <p:attrName>ppt_w</p:attrName>
                                        </p:attrNameLst>
                                      </p:cBhvr>
                                      <p:tavLst>
                                        <p:tav tm="0">
                                          <p:val>
                                            <p:fltVal val="0"/>
                                          </p:val>
                                        </p:tav>
                                        <p:tav tm="100000">
                                          <p:val>
                                            <p:strVal val="#ppt_w"/>
                                          </p:val>
                                        </p:tav>
                                      </p:tavLst>
                                    </p:anim>
                                    <p:anim calcmode="lin" valueType="num">
                                      <p:cBhvr>
                                        <p:cTn id="40" dur="1000" fill="hold"/>
                                        <p:tgtEl>
                                          <p:spTgt spid="2514015"/>
                                        </p:tgtEl>
                                        <p:attrNameLst>
                                          <p:attrName>ppt_h</p:attrName>
                                        </p:attrNameLst>
                                      </p:cBhvr>
                                      <p:tavLst>
                                        <p:tav tm="0">
                                          <p:val>
                                            <p:fltVal val="0"/>
                                          </p:val>
                                        </p:tav>
                                        <p:tav tm="100000">
                                          <p:val>
                                            <p:strVal val="#ppt_h"/>
                                          </p:val>
                                        </p:tav>
                                      </p:tavLst>
                                    </p:anim>
                                    <p:anim calcmode="lin" valueType="num">
                                      <p:cBhvr>
                                        <p:cTn id="41" dur="1000" fill="hold"/>
                                        <p:tgtEl>
                                          <p:spTgt spid="2514015"/>
                                        </p:tgtEl>
                                        <p:attrNameLst>
                                          <p:attrName>style.rotation</p:attrName>
                                        </p:attrNameLst>
                                      </p:cBhvr>
                                      <p:tavLst>
                                        <p:tav tm="0">
                                          <p:val>
                                            <p:fltVal val="90"/>
                                          </p:val>
                                        </p:tav>
                                        <p:tav tm="100000">
                                          <p:val>
                                            <p:fltVal val="0"/>
                                          </p:val>
                                        </p:tav>
                                      </p:tavLst>
                                    </p:anim>
                                    <p:animEffect transition="in" filter="fade">
                                      <p:cBhvr>
                                        <p:cTn id="42" dur="1000"/>
                                        <p:tgtEl>
                                          <p:spTgt spid="25140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1" presetClass="entr" presetSubtype="0" fill="hold" nodeType="clickEffect">
                                  <p:stCondLst>
                                    <p:cond delay="0"/>
                                  </p:stCondLst>
                                  <p:iterate type="lt">
                                    <p:tmPct val="5000"/>
                                  </p:iterate>
                                  <p:childTnLst>
                                    <p:set>
                                      <p:cBhvr>
                                        <p:cTn id="46" dur="1" fill="hold">
                                          <p:stCondLst>
                                            <p:cond delay="0"/>
                                          </p:stCondLst>
                                        </p:cTn>
                                        <p:tgtEl>
                                          <p:spTgt spid="2514014"/>
                                        </p:tgtEl>
                                        <p:attrNameLst>
                                          <p:attrName>style.visibility</p:attrName>
                                        </p:attrNameLst>
                                      </p:cBhvr>
                                      <p:to>
                                        <p:strVal val="visible"/>
                                      </p:to>
                                    </p:set>
                                    <p:anim calcmode="lin" valueType="num">
                                      <p:cBhvr>
                                        <p:cTn id="47" dur="1000" fill="hold"/>
                                        <p:tgtEl>
                                          <p:spTgt spid="2514014"/>
                                        </p:tgtEl>
                                        <p:attrNameLst>
                                          <p:attrName>ppt_w</p:attrName>
                                        </p:attrNameLst>
                                      </p:cBhvr>
                                      <p:tavLst>
                                        <p:tav tm="0">
                                          <p:val>
                                            <p:fltVal val="0"/>
                                          </p:val>
                                        </p:tav>
                                        <p:tav tm="100000">
                                          <p:val>
                                            <p:strVal val="#ppt_w"/>
                                          </p:val>
                                        </p:tav>
                                      </p:tavLst>
                                    </p:anim>
                                    <p:anim calcmode="lin" valueType="num">
                                      <p:cBhvr>
                                        <p:cTn id="48" dur="1000" fill="hold"/>
                                        <p:tgtEl>
                                          <p:spTgt spid="2514014"/>
                                        </p:tgtEl>
                                        <p:attrNameLst>
                                          <p:attrName>ppt_h</p:attrName>
                                        </p:attrNameLst>
                                      </p:cBhvr>
                                      <p:tavLst>
                                        <p:tav tm="0">
                                          <p:val>
                                            <p:fltVal val="0"/>
                                          </p:val>
                                        </p:tav>
                                        <p:tav tm="100000">
                                          <p:val>
                                            <p:strVal val="#ppt_h"/>
                                          </p:val>
                                        </p:tav>
                                      </p:tavLst>
                                    </p:anim>
                                    <p:anim calcmode="lin" valueType="num">
                                      <p:cBhvr>
                                        <p:cTn id="49" dur="1000" fill="hold"/>
                                        <p:tgtEl>
                                          <p:spTgt spid="2514014"/>
                                        </p:tgtEl>
                                        <p:attrNameLst>
                                          <p:attrName>style.rotation</p:attrName>
                                        </p:attrNameLst>
                                      </p:cBhvr>
                                      <p:tavLst>
                                        <p:tav tm="0">
                                          <p:val>
                                            <p:fltVal val="90"/>
                                          </p:val>
                                        </p:tav>
                                        <p:tav tm="100000">
                                          <p:val>
                                            <p:fltVal val="0"/>
                                          </p:val>
                                        </p:tav>
                                      </p:tavLst>
                                    </p:anim>
                                    <p:animEffect transition="in" filter="fade">
                                      <p:cBhvr>
                                        <p:cTn id="50" dur="1000"/>
                                        <p:tgtEl>
                                          <p:spTgt spid="251401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1" presetClass="entr" presetSubtype="0" fill="hold" nodeType="clickEffect">
                                  <p:stCondLst>
                                    <p:cond delay="0"/>
                                  </p:stCondLst>
                                  <p:iterate type="lt">
                                    <p:tmPct val="5000"/>
                                  </p:iterate>
                                  <p:childTnLst>
                                    <p:set>
                                      <p:cBhvr>
                                        <p:cTn id="54" dur="1" fill="hold">
                                          <p:stCondLst>
                                            <p:cond delay="0"/>
                                          </p:stCondLst>
                                        </p:cTn>
                                        <p:tgtEl>
                                          <p:spTgt spid="2514012"/>
                                        </p:tgtEl>
                                        <p:attrNameLst>
                                          <p:attrName>style.visibility</p:attrName>
                                        </p:attrNameLst>
                                      </p:cBhvr>
                                      <p:to>
                                        <p:strVal val="visible"/>
                                      </p:to>
                                    </p:set>
                                    <p:anim calcmode="lin" valueType="num">
                                      <p:cBhvr>
                                        <p:cTn id="55" dur="1000" fill="hold"/>
                                        <p:tgtEl>
                                          <p:spTgt spid="2514012"/>
                                        </p:tgtEl>
                                        <p:attrNameLst>
                                          <p:attrName>ppt_w</p:attrName>
                                        </p:attrNameLst>
                                      </p:cBhvr>
                                      <p:tavLst>
                                        <p:tav tm="0">
                                          <p:val>
                                            <p:fltVal val="0"/>
                                          </p:val>
                                        </p:tav>
                                        <p:tav tm="100000">
                                          <p:val>
                                            <p:strVal val="#ppt_w"/>
                                          </p:val>
                                        </p:tav>
                                      </p:tavLst>
                                    </p:anim>
                                    <p:anim calcmode="lin" valueType="num">
                                      <p:cBhvr>
                                        <p:cTn id="56" dur="1000" fill="hold"/>
                                        <p:tgtEl>
                                          <p:spTgt spid="2514012"/>
                                        </p:tgtEl>
                                        <p:attrNameLst>
                                          <p:attrName>ppt_h</p:attrName>
                                        </p:attrNameLst>
                                      </p:cBhvr>
                                      <p:tavLst>
                                        <p:tav tm="0">
                                          <p:val>
                                            <p:fltVal val="0"/>
                                          </p:val>
                                        </p:tav>
                                        <p:tav tm="100000">
                                          <p:val>
                                            <p:strVal val="#ppt_h"/>
                                          </p:val>
                                        </p:tav>
                                      </p:tavLst>
                                    </p:anim>
                                    <p:anim calcmode="lin" valueType="num">
                                      <p:cBhvr>
                                        <p:cTn id="57" dur="1000" fill="hold"/>
                                        <p:tgtEl>
                                          <p:spTgt spid="2514012"/>
                                        </p:tgtEl>
                                        <p:attrNameLst>
                                          <p:attrName>style.rotation</p:attrName>
                                        </p:attrNameLst>
                                      </p:cBhvr>
                                      <p:tavLst>
                                        <p:tav tm="0">
                                          <p:val>
                                            <p:fltVal val="90"/>
                                          </p:val>
                                        </p:tav>
                                        <p:tav tm="100000">
                                          <p:val>
                                            <p:fltVal val="0"/>
                                          </p:val>
                                        </p:tav>
                                      </p:tavLst>
                                    </p:anim>
                                    <p:animEffect transition="in" filter="fade">
                                      <p:cBhvr>
                                        <p:cTn id="58" dur="1000"/>
                                        <p:tgtEl>
                                          <p:spTgt spid="251401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1" presetClass="entr" presetSubtype="0" fill="hold" nodeType="clickEffect">
                                  <p:stCondLst>
                                    <p:cond delay="0"/>
                                  </p:stCondLst>
                                  <p:iterate type="lt">
                                    <p:tmPct val="5000"/>
                                  </p:iterate>
                                  <p:childTnLst>
                                    <p:set>
                                      <p:cBhvr>
                                        <p:cTn id="62" dur="1" fill="hold">
                                          <p:stCondLst>
                                            <p:cond delay="0"/>
                                          </p:stCondLst>
                                        </p:cTn>
                                        <p:tgtEl>
                                          <p:spTgt spid="2514010"/>
                                        </p:tgtEl>
                                        <p:attrNameLst>
                                          <p:attrName>style.visibility</p:attrName>
                                        </p:attrNameLst>
                                      </p:cBhvr>
                                      <p:to>
                                        <p:strVal val="visible"/>
                                      </p:to>
                                    </p:set>
                                    <p:anim calcmode="lin" valueType="num">
                                      <p:cBhvr>
                                        <p:cTn id="63" dur="1000" fill="hold"/>
                                        <p:tgtEl>
                                          <p:spTgt spid="2514010"/>
                                        </p:tgtEl>
                                        <p:attrNameLst>
                                          <p:attrName>ppt_w</p:attrName>
                                        </p:attrNameLst>
                                      </p:cBhvr>
                                      <p:tavLst>
                                        <p:tav tm="0">
                                          <p:val>
                                            <p:fltVal val="0"/>
                                          </p:val>
                                        </p:tav>
                                        <p:tav tm="100000">
                                          <p:val>
                                            <p:strVal val="#ppt_w"/>
                                          </p:val>
                                        </p:tav>
                                      </p:tavLst>
                                    </p:anim>
                                    <p:anim calcmode="lin" valueType="num">
                                      <p:cBhvr>
                                        <p:cTn id="64" dur="1000" fill="hold"/>
                                        <p:tgtEl>
                                          <p:spTgt spid="2514010"/>
                                        </p:tgtEl>
                                        <p:attrNameLst>
                                          <p:attrName>ppt_h</p:attrName>
                                        </p:attrNameLst>
                                      </p:cBhvr>
                                      <p:tavLst>
                                        <p:tav tm="0">
                                          <p:val>
                                            <p:fltVal val="0"/>
                                          </p:val>
                                        </p:tav>
                                        <p:tav tm="100000">
                                          <p:val>
                                            <p:strVal val="#ppt_h"/>
                                          </p:val>
                                        </p:tav>
                                      </p:tavLst>
                                    </p:anim>
                                    <p:anim calcmode="lin" valueType="num">
                                      <p:cBhvr>
                                        <p:cTn id="65" dur="1000" fill="hold"/>
                                        <p:tgtEl>
                                          <p:spTgt spid="2514010"/>
                                        </p:tgtEl>
                                        <p:attrNameLst>
                                          <p:attrName>style.rotation</p:attrName>
                                        </p:attrNameLst>
                                      </p:cBhvr>
                                      <p:tavLst>
                                        <p:tav tm="0">
                                          <p:val>
                                            <p:fltVal val="90"/>
                                          </p:val>
                                        </p:tav>
                                        <p:tav tm="100000">
                                          <p:val>
                                            <p:fltVal val="0"/>
                                          </p:val>
                                        </p:tav>
                                      </p:tavLst>
                                    </p:anim>
                                    <p:animEffect transition="in" filter="fade">
                                      <p:cBhvr>
                                        <p:cTn id="66" dur="1000"/>
                                        <p:tgtEl>
                                          <p:spTgt spid="2514010"/>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1" presetClass="entr" presetSubtype="0" fill="hold" nodeType="clickEffect">
                                  <p:stCondLst>
                                    <p:cond delay="0"/>
                                  </p:stCondLst>
                                  <p:iterate type="lt">
                                    <p:tmPct val="5000"/>
                                  </p:iterate>
                                  <p:childTnLst>
                                    <p:set>
                                      <p:cBhvr>
                                        <p:cTn id="70" dur="1" fill="hold">
                                          <p:stCondLst>
                                            <p:cond delay="0"/>
                                          </p:stCondLst>
                                        </p:cTn>
                                        <p:tgtEl>
                                          <p:spTgt spid="2514016"/>
                                        </p:tgtEl>
                                        <p:attrNameLst>
                                          <p:attrName>style.visibility</p:attrName>
                                        </p:attrNameLst>
                                      </p:cBhvr>
                                      <p:to>
                                        <p:strVal val="visible"/>
                                      </p:to>
                                    </p:set>
                                    <p:anim calcmode="lin" valueType="num">
                                      <p:cBhvr>
                                        <p:cTn id="71" dur="1000" fill="hold"/>
                                        <p:tgtEl>
                                          <p:spTgt spid="2514016"/>
                                        </p:tgtEl>
                                        <p:attrNameLst>
                                          <p:attrName>ppt_w</p:attrName>
                                        </p:attrNameLst>
                                      </p:cBhvr>
                                      <p:tavLst>
                                        <p:tav tm="0">
                                          <p:val>
                                            <p:fltVal val="0"/>
                                          </p:val>
                                        </p:tav>
                                        <p:tav tm="100000">
                                          <p:val>
                                            <p:strVal val="#ppt_w"/>
                                          </p:val>
                                        </p:tav>
                                      </p:tavLst>
                                    </p:anim>
                                    <p:anim calcmode="lin" valueType="num">
                                      <p:cBhvr>
                                        <p:cTn id="72" dur="1000" fill="hold"/>
                                        <p:tgtEl>
                                          <p:spTgt spid="2514016"/>
                                        </p:tgtEl>
                                        <p:attrNameLst>
                                          <p:attrName>ppt_h</p:attrName>
                                        </p:attrNameLst>
                                      </p:cBhvr>
                                      <p:tavLst>
                                        <p:tav tm="0">
                                          <p:val>
                                            <p:fltVal val="0"/>
                                          </p:val>
                                        </p:tav>
                                        <p:tav tm="100000">
                                          <p:val>
                                            <p:strVal val="#ppt_h"/>
                                          </p:val>
                                        </p:tav>
                                      </p:tavLst>
                                    </p:anim>
                                    <p:anim calcmode="lin" valueType="num">
                                      <p:cBhvr>
                                        <p:cTn id="73" dur="1000" fill="hold"/>
                                        <p:tgtEl>
                                          <p:spTgt spid="2514016"/>
                                        </p:tgtEl>
                                        <p:attrNameLst>
                                          <p:attrName>style.rotation</p:attrName>
                                        </p:attrNameLst>
                                      </p:cBhvr>
                                      <p:tavLst>
                                        <p:tav tm="0">
                                          <p:val>
                                            <p:fltVal val="90"/>
                                          </p:val>
                                        </p:tav>
                                        <p:tav tm="100000">
                                          <p:val>
                                            <p:fltVal val="0"/>
                                          </p:val>
                                        </p:tav>
                                      </p:tavLst>
                                    </p:anim>
                                    <p:animEffect transition="in" filter="fade">
                                      <p:cBhvr>
                                        <p:cTn id="74" dur="1000"/>
                                        <p:tgtEl>
                                          <p:spTgt spid="2514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395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8178" name="Text Box 2"/>
          <p:cNvSpPr txBox="1">
            <a:spLocks noChangeArrowheads="1"/>
          </p:cNvSpPr>
          <p:nvPr/>
        </p:nvSpPr>
        <p:spPr bwMode="auto">
          <a:xfrm>
            <a:off x="457200" y="381000"/>
            <a:ext cx="8077200" cy="245903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5000"/>
              </a:spcBef>
            </a:pPr>
            <a:r>
              <a:rPr lang="en-US" sz="2800" b="1">
                <a:solidFill>
                  <a:srgbClr val="FFFF00"/>
                </a:solidFill>
              </a:rPr>
              <a:t>HURRICANE IKE ADVISORY NUMBER 42		</a:t>
            </a:r>
          </a:p>
          <a:p>
            <a:pPr>
              <a:lnSpc>
                <a:spcPct val="90000"/>
              </a:lnSpc>
              <a:spcBef>
                <a:spcPct val="5000"/>
              </a:spcBef>
            </a:pPr>
            <a:r>
              <a:rPr lang="en-US" sz="2800" b="1">
                <a:solidFill>
                  <a:srgbClr val="FFFF00"/>
                </a:solidFill>
              </a:rPr>
              <a:t>NWS TPC/NATIONAL HURRICANE CENTER, MIAMI, FL</a:t>
            </a:r>
          </a:p>
          <a:p>
            <a:pPr>
              <a:lnSpc>
                <a:spcPct val="90000"/>
              </a:lnSpc>
              <a:spcBef>
                <a:spcPct val="5000"/>
              </a:spcBef>
            </a:pPr>
            <a:r>
              <a:rPr lang="en-US" sz="2800" b="1">
                <a:solidFill>
                  <a:srgbClr val="FFFF00"/>
                </a:solidFill>
              </a:rPr>
              <a:t>10 AM CDT THUR SEPT 11 2008</a:t>
            </a:r>
          </a:p>
          <a:p>
            <a:pPr>
              <a:lnSpc>
                <a:spcPct val="90000"/>
              </a:lnSpc>
              <a:spcBef>
                <a:spcPct val="5000"/>
              </a:spcBef>
            </a:pPr>
            <a:r>
              <a:rPr lang="en-US" sz="2800" b="1">
                <a:solidFill>
                  <a:srgbClr val="FF0000"/>
                </a:solidFill>
              </a:rPr>
              <a:t>(Ike made landfall SEPT 13, 2008 2:00 AM)</a:t>
            </a:r>
          </a:p>
        </p:txBody>
      </p:sp>
      <p:sp>
        <p:nvSpPr>
          <p:cNvPr id="2738179" name="Text Box 3"/>
          <p:cNvSpPr txBox="1">
            <a:spLocks noChangeArrowheads="1"/>
          </p:cNvSpPr>
          <p:nvPr/>
        </p:nvSpPr>
        <p:spPr bwMode="auto">
          <a:xfrm>
            <a:off x="457200" y="3143250"/>
            <a:ext cx="8077200" cy="26479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solidFill>
                  <a:srgbClr val="FFFF00"/>
                </a:solidFill>
              </a:rPr>
              <a:t>COASTAL STORM SURGE FLOODING OF UP TO 20 FEET ABOVE NORMAL TIDE LEVELS...LOCALLY UP TO 20 FEET AT HEAD OF BAYS AND NEARBY RIVERS...WITH LARGE AND DANGEROUS BATTERING WAVES...CAN BE EXPECTED NEAR AND TO THE  EAST OF WHERE THE CENTER MAKES LANDFALL. </a:t>
            </a:r>
            <a:endParaRPr lang="en-US" sz="2400">
              <a:solidFill>
                <a:srgbClr val="FFFF00"/>
              </a:solidFill>
            </a:endParaRPr>
          </a:p>
        </p:txBody>
      </p:sp>
      <p:sp>
        <p:nvSpPr>
          <p:cNvPr id="2738180" name="Oval 4"/>
          <p:cNvSpPr>
            <a:spLocks noChangeArrowheads="1"/>
          </p:cNvSpPr>
          <p:nvPr/>
        </p:nvSpPr>
        <p:spPr bwMode="auto">
          <a:xfrm>
            <a:off x="6400800" y="2971800"/>
            <a:ext cx="1828800" cy="7620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4526117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38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818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0226" name="Text Box 2"/>
          <p:cNvSpPr txBox="1">
            <a:spLocks noChangeArrowheads="1"/>
          </p:cNvSpPr>
          <p:nvPr/>
        </p:nvSpPr>
        <p:spPr bwMode="auto">
          <a:xfrm>
            <a:off x="457200" y="381000"/>
            <a:ext cx="8077200" cy="28638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5000"/>
              </a:spcBef>
            </a:pPr>
            <a:r>
              <a:rPr lang="en-US" sz="2800" b="1">
                <a:solidFill>
                  <a:srgbClr val="FFFF00"/>
                </a:solidFill>
              </a:rPr>
              <a:t>HURRICANE IKE ADVISORY NUMBER 44		</a:t>
            </a:r>
          </a:p>
          <a:p>
            <a:pPr>
              <a:lnSpc>
                <a:spcPct val="90000"/>
              </a:lnSpc>
              <a:spcBef>
                <a:spcPct val="5000"/>
              </a:spcBef>
            </a:pPr>
            <a:r>
              <a:rPr lang="en-US" sz="2800" b="1">
                <a:solidFill>
                  <a:srgbClr val="FFFF00"/>
                </a:solidFill>
              </a:rPr>
              <a:t>NWS TPC/NATIONAL HURRICANE CENTER, MIAMI, FL</a:t>
            </a:r>
          </a:p>
          <a:p>
            <a:pPr>
              <a:lnSpc>
                <a:spcPct val="90000"/>
              </a:lnSpc>
              <a:spcBef>
                <a:spcPct val="5000"/>
              </a:spcBef>
            </a:pPr>
            <a:r>
              <a:rPr lang="en-US" sz="2800" b="1">
                <a:solidFill>
                  <a:srgbClr val="FFFF00"/>
                </a:solidFill>
              </a:rPr>
              <a:t>10 PM CDT THUR SEPT 11 2008</a:t>
            </a:r>
          </a:p>
          <a:p>
            <a:pPr>
              <a:lnSpc>
                <a:spcPct val="90000"/>
              </a:lnSpc>
              <a:spcBef>
                <a:spcPct val="5000"/>
              </a:spcBef>
            </a:pPr>
            <a:r>
              <a:rPr lang="en-US" sz="2800" b="1">
                <a:solidFill>
                  <a:srgbClr val="FF0000"/>
                </a:solidFill>
              </a:rPr>
              <a:t>(Ike made landfall SEPT 13, 2008 2:00 AM)</a:t>
            </a:r>
          </a:p>
          <a:p>
            <a:pPr>
              <a:lnSpc>
                <a:spcPct val="90000"/>
              </a:lnSpc>
              <a:spcBef>
                <a:spcPct val="5000"/>
              </a:spcBef>
            </a:pPr>
            <a:endParaRPr lang="en-US" sz="2800" b="1">
              <a:solidFill>
                <a:srgbClr val="FFFF00"/>
              </a:solidFill>
            </a:endParaRPr>
          </a:p>
        </p:txBody>
      </p:sp>
      <p:sp>
        <p:nvSpPr>
          <p:cNvPr id="2740227" name="Text Box 3"/>
          <p:cNvSpPr txBox="1">
            <a:spLocks noChangeArrowheads="1"/>
          </p:cNvSpPr>
          <p:nvPr/>
        </p:nvSpPr>
        <p:spPr bwMode="auto">
          <a:xfrm>
            <a:off x="457200" y="3143250"/>
            <a:ext cx="8077200" cy="26479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solidFill>
                  <a:srgbClr val="FFFF00"/>
                </a:solidFill>
              </a:rPr>
              <a:t>THE SURGE EXTENDS A GREATER THAN USUAL DISTANCE FROM THE CENTER DUE TO THE LARGE SIZE OF THE CYCLONE. WATER LEVELS HAVE</a:t>
            </a:r>
          </a:p>
          <a:p>
            <a:r>
              <a:rPr lang="en-US" sz="2400" b="1">
                <a:solidFill>
                  <a:srgbClr val="FFFF00"/>
                </a:solidFill>
              </a:rPr>
              <a:t>ALREADY INCREASED TO 9 TO 12 FEET ABOVE NORMAL ALONG MUCH OF THE NORTHWESTERN GULF COAST.</a:t>
            </a:r>
          </a:p>
          <a:p>
            <a:endParaRPr lang="en-US" sz="2400">
              <a:solidFill>
                <a:srgbClr val="FFFF00"/>
              </a:solidFill>
            </a:endParaRPr>
          </a:p>
        </p:txBody>
      </p:sp>
      <p:sp>
        <p:nvSpPr>
          <p:cNvPr id="2740228" name="Oval 4"/>
          <p:cNvSpPr>
            <a:spLocks noChangeArrowheads="1"/>
          </p:cNvSpPr>
          <p:nvPr/>
        </p:nvSpPr>
        <p:spPr bwMode="auto">
          <a:xfrm>
            <a:off x="2171700" y="3019425"/>
            <a:ext cx="5961063" cy="685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396497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40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02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2274" name="Title 1"/>
          <p:cNvSpPr>
            <a:spLocks noGrp="1"/>
          </p:cNvSpPr>
          <p:nvPr>
            <p:ph type="title" idx="4294967295"/>
          </p:nvPr>
        </p:nvSpPr>
        <p:spPr>
          <a:xfrm>
            <a:off x="0" y="274638"/>
            <a:ext cx="8229600" cy="1143000"/>
          </a:xfrm>
          <a:effectLst>
            <a:outerShdw dist="35921" dir="2700000" algn="ctr" rotWithShape="0">
              <a:srgbClr val="000000"/>
            </a:outerShdw>
          </a:effectLst>
        </p:spPr>
        <p:txBody>
          <a:bodyPr/>
          <a:lstStyle/>
          <a:p>
            <a:r>
              <a:rPr lang="en-US" b="1">
                <a:solidFill>
                  <a:srgbClr val="FFFF00"/>
                </a:solidFill>
              </a:rPr>
              <a:t>Communicating the threat from Ike was not so easy</a:t>
            </a:r>
          </a:p>
        </p:txBody>
      </p:sp>
      <p:sp>
        <p:nvSpPr>
          <p:cNvPr id="2742275" name="Content Placeholder 2"/>
          <p:cNvSpPr>
            <a:spLocks noGrp="1"/>
          </p:cNvSpPr>
          <p:nvPr>
            <p:ph idx="4294967295"/>
          </p:nvPr>
        </p:nvSpPr>
        <p:spPr>
          <a:xfrm>
            <a:off x="0" y="1600200"/>
            <a:ext cx="8229600" cy="5105400"/>
          </a:xfrm>
          <a:effectLst>
            <a:outerShdw dist="35921" dir="2700000" algn="ctr" rotWithShape="0">
              <a:srgbClr val="000000"/>
            </a:outerShdw>
          </a:effectLst>
        </p:spPr>
        <p:txBody>
          <a:bodyPr/>
          <a:lstStyle/>
          <a:p>
            <a:r>
              <a:rPr lang="en-US">
                <a:solidFill>
                  <a:srgbClr val="FFFF00"/>
                </a:solidFill>
              </a:rPr>
              <a:t>It’s</a:t>
            </a:r>
            <a:r>
              <a:rPr lang="en-US" b="1">
                <a:solidFill>
                  <a:srgbClr val="FFFF00"/>
                </a:solidFill>
              </a:rPr>
              <a:t> </a:t>
            </a:r>
            <a:r>
              <a:rPr lang="en-US" b="1" u="sng">
                <a:solidFill>
                  <a:srgbClr val="FFFF00"/>
                </a:solidFill>
              </a:rPr>
              <a:t>just</a:t>
            </a:r>
            <a:r>
              <a:rPr lang="en-US">
                <a:solidFill>
                  <a:srgbClr val="FFFF00"/>
                </a:solidFill>
              </a:rPr>
              <a:t> a </a:t>
            </a:r>
            <a:r>
              <a:rPr lang="en-US" b="1">
                <a:solidFill>
                  <a:srgbClr val="FFFF00"/>
                </a:solidFill>
              </a:rPr>
              <a:t>Category 2</a:t>
            </a:r>
          </a:p>
          <a:p>
            <a:r>
              <a:rPr lang="en-US">
                <a:solidFill>
                  <a:srgbClr val="FFFF00"/>
                </a:solidFill>
              </a:rPr>
              <a:t>It’s making landfall well to the west</a:t>
            </a:r>
          </a:p>
          <a:p>
            <a:r>
              <a:rPr lang="en-US">
                <a:solidFill>
                  <a:srgbClr val="FFFF00"/>
                </a:solidFill>
              </a:rPr>
              <a:t>It’s just weather propaganda</a:t>
            </a:r>
          </a:p>
          <a:p>
            <a:pPr>
              <a:buFontTx/>
              <a:buNone/>
            </a:pPr>
            <a:r>
              <a:rPr lang="en-US">
                <a:solidFill>
                  <a:srgbClr val="FFFF00"/>
                </a:solidFill>
              </a:rPr>
              <a:t>Led to strongly worded warnings: </a:t>
            </a:r>
          </a:p>
          <a:p>
            <a:pPr>
              <a:buFontTx/>
              <a:buNone/>
            </a:pPr>
            <a:r>
              <a:rPr lang="en-US" b="1">
                <a:solidFill>
                  <a:srgbClr val="FF0000"/>
                </a:solidFill>
                <a:latin typeface="Arial" charset="0"/>
              </a:rPr>
              <a:t>“Hurricane Ike has the potential to produce a storm surge similar to a Category 4 storm!”</a:t>
            </a:r>
          </a:p>
          <a:p>
            <a:pPr>
              <a:buFontTx/>
              <a:buNone/>
            </a:pPr>
            <a:r>
              <a:rPr lang="en-US" sz="2400">
                <a:solidFill>
                  <a:srgbClr val="FFFF00"/>
                </a:solidFill>
              </a:rPr>
              <a:t>   </a:t>
            </a:r>
            <a:endParaRPr lang="en-US">
              <a:solidFill>
                <a:srgbClr val="FFFF00"/>
              </a:solidFill>
            </a:endParaRPr>
          </a:p>
          <a:p>
            <a:pPr>
              <a:buFontTx/>
              <a:buNone/>
            </a:pPr>
            <a:endParaRPr lang="en-US">
              <a:solidFill>
                <a:srgbClr val="FFFF00"/>
              </a:solidFill>
            </a:endParaRPr>
          </a:p>
          <a:p>
            <a:pPr>
              <a:buFontTx/>
              <a:buNone/>
            </a:pPr>
            <a:endParaRPr lang="en-US">
              <a:solidFill>
                <a:srgbClr val="FFFF00"/>
              </a:solidFill>
            </a:endParaRPr>
          </a:p>
        </p:txBody>
      </p:sp>
    </p:spTree>
    <p:extLst>
      <p:ext uri="{BB962C8B-B14F-4D97-AF65-F5344CB8AC3E}">
        <p14:creationId xmlns:p14="http://schemas.microsoft.com/office/powerpoint/2010/main" val="295517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42275">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422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22" name="Title 1"/>
          <p:cNvSpPr>
            <a:spLocks noGrp="1"/>
          </p:cNvSpPr>
          <p:nvPr>
            <p:ph type="title" idx="4294967295"/>
          </p:nvPr>
        </p:nvSpPr>
        <p:spPr>
          <a:xfrm>
            <a:off x="0" y="274638"/>
            <a:ext cx="8229600" cy="1143000"/>
          </a:xfrm>
          <a:effectLst>
            <a:outerShdw dist="35921" dir="2700000" algn="ctr" rotWithShape="0">
              <a:srgbClr val="000000"/>
            </a:outerShdw>
          </a:effectLst>
        </p:spPr>
        <p:txBody>
          <a:bodyPr/>
          <a:lstStyle/>
          <a:p>
            <a:r>
              <a:rPr lang="en-US" b="1">
                <a:solidFill>
                  <a:srgbClr val="FFFF00"/>
                </a:solidFill>
              </a:rPr>
              <a:t>Communicating the threat from Ike was not so easy</a:t>
            </a:r>
          </a:p>
        </p:txBody>
      </p:sp>
      <p:sp>
        <p:nvSpPr>
          <p:cNvPr id="2744323" name="Content Placeholder 2"/>
          <p:cNvSpPr>
            <a:spLocks noGrp="1"/>
          </p:cNvSpPr>
          <p:nvPr>
            <p:ph idx="4294967295"/>
          </p:nvPr>
        </p:nvSpPr>
        <p:spPr>
          <a:xfrm>
            <a:off x="0" y="1600200"/>
            <a:ext cx="8229600" cy="5105400"/>
          </a:xfrm>
          <a:effectLst>
            <a:outerShdw dist="35921" dir="2700000" algn="ctr" rotWithShape="0">
              <a:srgbClr val="000000"/>
            </a:outerShdw>
          </a:effectLst>
        </p:spPr>
        <p:txBody>
          <a:bodyPr/>
          <a:lstStyle/>
          <a:p>
            <a:r>
              <a:rPr lang="en-US">
                <a:solidFill>
                  <a:srgbClr val="FFFF00"/>
                </a:solidFill>
              </a:rPr>
              <a:t>It’s </a:t>
            </a:r>
            <a:r>
              <a:rPr lang="en-US" b="1" u="sng">
                <a:solidFill>
                  <a:srgbClr val="FFFF00"/>
                </a:solidFill>
              </a:rPr>
              <a:t>just</a:t>
            </a:r>
            <a:r>
              <a:rPr lang="en-US">
                <a:solidFill>
                  <a:srgbClr val="FFFF00"/>
                </a:solidFill>
              </a:rPr>
              <a:t> a </a:t>
            </a:r>
            <a:r>
              <a:rPr lang="en-US" b="1">
                <a:solidFill>
                  <a:srgbClr val="FFFF00"/>
                </a:solidFill>
              </a:rPr>
              <a:t>Category 2</a:t>
            </a:r>
          </a:p>
          <a:p>
            <a:r>
              <a:rPr lang="en-US">
                <a:solidFill>
                  <a:srgbClr val="FFFF00"/>
                </a:solidFill>
              </a:rPr>
              <a:t>It’s making landfall well to the west</a:t>
            </a:r>
          </a:p>
          <a:p>
            <a:r>
              <a:rPr lang="en-US">
                <a:solidFill>
                  <a:srgbClr val="FFFF00"/>
                </a:solidFill>
              </a:rPr>
              <a:t>It’s just weather propaganda</a:t>
            </a:r>
          </a:p>
          <a:p>
            <a:pPr>
              <a:buFontTx/>
              <a:buNone/>
            </a:pPr>
            <a:r>
              <a:rPr lang="en-US">
                <a:solidFill>
                  <a:srgbClr val="FFFF00"/>
                </a:solidFill>
              </a:rPr>
              <a:t>Led to strongly worded warnings: </a:t>
            </a:r>
          </a:p>
          <a:p>
            <a:pPr>
              <a:buFontTx/>
              <a:buNone/>
            </a:pPr>
            <a:r>
              <a:rPr lang="en-US" b="1">
                <a:solidFill>
                  <a:srgbClr val="FF0000"/>
                </a:solidFill>
                <a:latin typeface="Arial" charset="0"/>
              </a:rPr>
              <a:t>“Neighborhoods that are affected by the storm surge …    and possibly entire coastal communities … will be inundated during the period of peak storm tide.”</a:t>
            </a:r>
            <a:endParaRPr lang="en-US">
              <a:solidFill>
                <a:srgbClr val="FFFF00"/>
              </a:solidFill>
            </a:endParaRPr>
          </a:p>
          <a:p>
            <a:pPr>
              <a:buFontTx/>
              <a:buNone/>
            </a:pPr>
            <a:endParaRPr lang="en-US">
              <a:solidFill>
                <a:srgbClr val="FFFF00"/>
              </a:solidFill>
            </a:endParaRPr>
          </a:p>
          <a:p>
            <a:pPr>
              <a:buFontTx/>
              <a:buNone/>
            </a:pPr>
            <a:endParaRPr lang="en-US">
              <a:solidFill>
                <a:srgbClr val="FFFF00"/>
              </a:solidFill>
            </a:endParaRPr>
          </a:p>
        </p:txBody>
      </p:sp>
    </p:spTree>
    <p:extLst>
      <p:ext uri="{BB962C8B-B14F-4D97-AF65-F5344CB8AC3E}">
        <p14:creationId xmlns:p14="http://schemas.microsoft.com/office/powerpoint/2010/main" val="14507165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6370" name="Title 1"/>
          <p:cNvSpPr>
            <a:spLocks noGrp="1"/>
          </p:cNvSpPr>
          <p:nvPr>
            <p:ph type="title" idx="4294967295"/>
          </p:nvPr>
        </p:nvSpPr>
        <p:spPr>
          <a:xfrm>
            <a:off x="0" y="274638"/>
            <a:ext cx="8229600" cy="1143000"/>
          </a:xfrm>
          <a:effectLst>
            <a:outerShdw dist="35921" dir="2700000" algn="ctr" rotWithShape="0">
              <a:srgbClr val="000000"/>
            </a:outerShdw>
          </a:effectLst>
        </p:spPr>
        <p:txBody>
          <a:bodyPr/>
          <a:lstStyle/>
          <a:p>
            <a:r>
              <a:rPr lang="en-US" b="1">
                <a:solidFill>
                  <a:srgbClr val="FFFF00"/>
                </a:solidFill>
              </a:rPr>
              <a:t>Communicating the threat from Ike was not so easy</a:t>
            </a:r>
          </a:p>
        </p:txBody>
      </p:sp>
      <p:sp>
        <p:nvSpPr>
          <p:cNvPr id="2746371" name="Content Placeholder 2"/>
          <p:cNvSpPr>
            <a:spLocks noGrp="1"/>
          </p:cNvSpPr>
          <p:nvPr>
            <p:ph idx="4294967295"/>
          </p:nvPr>
        </p:nvSpPr>
        <p:spPr>
          <a:xfrm>
            <a:off x="0" y="1600200"/>
            <a:ext cx="8229600" cy="5105400"/>
          </a:xfrm>
          <a:effectLst>
            <a:outerShdw dist="35921" dir="2700000" algn="ctr" rotWithShape="0">
              <a:srgbClr val="000000"/>
            </a:outerShdw>
          </a:effectLst>
        </p:spPr>
        <p:txBody>
          <a:bodyPr/>
          <a:lstStyle/>
          <a:p>
            <a:r>
              <a:rPr lang="en-US">
                <a:solidFill>
                  <a:srgbClr val="FFFF00"/>
                </a:solidFill>
              </a:rPr>
              <a:t>It’s </a:t>
            </a:r>
            <a:r>
              <a:rPr lang="en-US" b="1" u="sng">
                <a:solidFill>
                  <a:srgbClr val="FFFF00"/>
                </a:solidFill>
              </a:rPr>
              <a:t>just</a:t>
            </a:r>
            <a:r>
              <a:rPr lang="en-US">
                <a:solidFill>
                  <a:srgbClr val="FFFF00"/>
                </a:solidFill>
              </a:rPr>
              <a:t> a </a:t>
            </a:r>
            <a:r>
              <a:rPr lang="en-US" b="1">
                <a:solidFill>
                  <a:srgbClr val="FFFF00"/>
                </a:solidFill>
              </a:rPr>
              <a:t>Category 2</a:t>
            </a:r>
          </a:p>
          <a:p>
            <a:r>
              <a:rPr lang="en-US">
                <a:solidFill>
                  <a:srgbClr val="FFFF00"/>
                </a:solidFill>
              </a:rPr>
              <a:t>It’s making landfall well to the west</a:t>
            </a:r>
          </a:p>
          <a:p>
            <a:r>
              <a:rPr lang="en-US">
                <a:solidFill>
                  <a:srgbClr val="FFFF00"/>
                </a:solidFill>
              </a:rPr>
              <a:t>It’s just weather propaganda</a:t>
            </a:r>
          </a:p>
          <a:p>
            <a:pPr>
              <a:buFontTx/>
              <a:buNone/>
            </a:pPr>
            <a:r>
              <a:rPr lang="en-US">
                <a:solidFill>
                  <a:srgbClr val="FFFF00"/>
                </a:solidFill>
              </a:rPr>
              <a:t>Led to strongly worded warnings: </a:t>
            </a:r>
          </a:p>
          <a:p>
            <a:pPr>
              <a:buFontTx/>
              <a:buNone/>
            </a:pPr>
            <a:r>
              <a:rPr lang="en-US" b="1">
                <a:solidFill>
                  <a:srgbClr val="FF0000"/>
                </a:solidFill>
                <a:latin typeface="Arial" charset="0"/>
              </a:rPr>
              <a:t>"Persons not heeding evacuation orders in single-family, one- or two-story homes may face certain death. … Widespread and devastating personal property damage is likely."</a:t>
            </a:r>
            <a:r>
              <a:rPr lang="en-US">
                <a:solidFill>
                  <a:srgbClr val="FF0000"/>
                </a:solidFill>
              </a:rPr>
              <a:t> </a:t>
            </a:r>
          </a:p>
          <a:p>
            <a:pPr>
              <a:buFontTx/>
              <a:buNone/>
            </a:pPr>
            <a:endParaRPr lang="en-US">
              <a:solidFill>
                <a:srgbClr val="FF0000"/>
              </a:solidFill>
            </a:endParaRPr>
          </a:p>
          <a:p>
            <a:pPr>
              <a:buFontTx/>
              <a:buNone/>
            </a:pPr>
            <a:endParaRPr lang="en-US">
              <a:solidFill>
                <a:srgbClr val="FFFF00"/>
              </a:solidFill>
            </a:endParaRPr>
          </a:p>
        </p:txBody>
      </p:sp>
    </p:spTree>
    <p:extLst>
      <p:ext uri="{BB962C8B-B14F-4D97-AF65-F5344CB8AC3E}">
        <p14:creationId xmlns:p14="http://schemas.microsoft.com/office/powerpoint/2010/main" val="3863226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8418" name="Title 1"/>
          <p:cNvSpPr>
            <a:spLocks noGrp="1"/>
          </p:cNvSpPr>
          <p:nvPr>
            <p:ph type="title" idx="4294967295"/>
          </p:nvPr>
        </p:nvSpPr>
        <p:spPr>
          <a:xfrm>
            <a:off x="0" y="274638"/>
            <a:ext cx="8229600" cy="1143000"/>
          </a:xfrm>
          <a:effectLst>
            <a:outerShdw dist="35921" dir="2700000" algn="ctr" rotWithShape="0">
              <a:srgbClr val="000000"/>
            </a:outerShdw>
          </a:effectLst>
        </p:spPr>
        <p:txBody>
          <a:bodyPr/>
          <a:lstStyle/>
          <a:p>
            <a:r>
              <a:rPr lang="en-US" b="1">
                <a:solidFill>
                  <a:srgbClr val="FFFF00"/>
                </a:solidFill>
              </a:rPr>
              <a:t>Communicating the threat from Ike was not so easy</a:t>
            </a:r>
          </a:p>
        </p:txBody>
      </p:sp>
      <p:sp>
        <p:nvSpPr>
          <p:cNvPr id="2748419" name="Content Placeholder 2"/>
          <p:cNvSpPr>
            <a:spLocks noGrp="1"/>
          </p:cNvSpPr>
          <p:nvPr>
            <p:ph idx="4294967295"/>
          </p:nvPr>
        </p:nvSpPr>
        <p:spPr>
          <a:xfrm>
            <a:off x="0" y="1600200"/>
            <a:ext cx="8229600" cy="5105400"/>
          </a:xfrm>
          <a:effectLst>
            <a:outerShdw dist="35921" dir="2700000" algn="ctr" rotWithShape="0">
              <a:srgbClr val="000000"/>
            </a:outerShdw>
          </a:effectLst>
        </p:spPr>
        <p:txBody>
          <a:bodyPr/>
          <a:lstStyle/>
          <a:p>
            <a:r>
              <a:rPr lang="en-US">
                <a:solidFill>
                  <a:srgbClr val="FFFF00"/>
                </a:solidFill>
              </a:rPr>
              <a:t>It’s </a:t>
            </a:r>
            <a:r>
              <a:rPr lang="en-US" b="1" u="sng">
                <a:solidFill>
                  <a:srgbClr val="FFFF00"/>
                </a:solidFill>
              </a:rPr>
              <a:t>just</a:t>
            </a:r>
            <a:r>
              <a:rPr lang="en-US">
                <a:solidFill>
                  <a:srgbClr val="FFFF00"/>
                </a:solidFill>
              </a:rPr>
              <a:t> a </a:t>
            </a:r>
            <a:r>
              <a:rPr lang="en-US" b="1">
                <a:solidFill>
                  <a:srgbClr val="FFFF00"/>
                </a:solidFill>
              </a:rPr>
              <a:t>Category 2</a:t>
            </a:r>
          </a:p>
          <a:p>
            <a:r>
              <a:rPr lang="en-US">
                <a:solidFill>
                  <a:srgbClr val="FFFF00"/>
                </a:solidFill>
              </a:rPr>
              <a:t>It’s making landfall well to the west</a:t>
            </a:r>
          </a:p>
          <a:p>
            <a:r>
              <a:rPr lang="en-US">
                <a:solidFill>
                  <a:srgbClr val="FFFF00"/>
                </a:solidFill>
              </a:rPr>
              <a:t>It’s just weather propaganda</a:t>
            </a:r>
          </a:p>
          <a:p>
            <a:pPr>
              <a:buFontTx/>
              <a:buNone/>
            </a:pPr>
            <a:r>
              <a:rPr lang="en-US">
                <a:solidFill>
                  <a:srgbClr val="FFFF00"/>
                </a:solidFill>
              </a:rPr>
              <a:t>Led to strongly worded warnings:</a:t>
            </a:r>
          </a:p>
          <a:p>
            <a:pPr>
              <a:buFontTx/>
              <a:buNone/>
            </a:pPr>
            <a:r>
              <a:rPr lang="en-US">
                <a:solidFill>
                  <a:srgbClr val="FFFF00"/>
                </a:solidFill>
              </a:rPr>
              <a:t>				In other words,</a:t>
            </a:r>
          </a:p>
          <a:p>
            <a:pPr>
              <a:buFontTx/>
              <a:buNone/>
            </a:pPr>
            <a:r>
              <a:rPr lang="en-US">
                <a:solidFill>
                  <a:srgbClr val="FFFF00"/>
                </a:solidFill>
              </a:rPr>
              <a:t>             </a:t>
            </a:r>
            <a:r>
              <a:rPr lang="en-US" sz="4800" b="1">
                <a:solidFill>
                  <a:srgbClr val="FF0000"/>
                </a:solidFill>
              </a:rPr>
              <a:t>“LEAVE or DIE”</a:t>
            </a:r>
          </a:p>
        </p:txBody>
      </p:sp>
    </p:spTree>
    <p:extLst>
      <p:ext uri="{BB962C8B-B14F-4D97-AF65-F5344CB8AC3E}">
        <p14:creationId xmlns:p14="http://schemas.microsoft.com/office/powerpoint/2010/main" val="38418069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1143000"/>
          </a:xfrm>
          <a:effectLst>
            <a:outerShdw dist="35921" dir="2700000" algn="ctr" rotWithShape="0">
              <a:srgbClr val="000000"/>
            </a:outerShdw>
          </a:effectLst>
        </p:spPr>
        <p:txBody>
          <a:bodyPr/>
          <a:lstStyle/>
          <a:p>
            <a:pPr algn="ctr"/>
            <a:r>
              <a:rPr lang="en-US" sz="3200" b="1">
                <a:solidFill>
                  <a:srgbClr val="FFFF00"/>
                </a:solidFill>
                <a:effectLst/>
              </a:rPr>
              <a:t>Ike - Friday morning 9/12/2008: </a:t>
            </a:r>
            <a:br>
              <a:rPr lang="en-US" sz="3200" b="1">
                <a:solidFill>
                  <a:srgbClr val="FFFF00"/>
                </a:solidFill>
                <a:effectLst/>
              </a:rPr>
            </a:br>
            <a:r>
              <a:rPr lang="en-US" sz="3200" b="1">
                <a:solidFill>
                  <a:srgbClr val="FFFF00"/>
                </a:solidFill>
                <a:effectLst/>
              </a:rPr>
              <a:t>Bolivar - Its too late!</a:t>
            </a:r>
          </a:p>
        </p:txBody>
      </p:sp>
      <p:pic>
        <p:nvPicPr>
          <p:cNvPr id="2750468" name="Picture 2"/>
          <p:cNvPicPr>
            <a:picLocks noChangeAspect="1" noChangeArrowheads="1"/>
          </p:cNvPicPr>
          <p:nvPr/>
        </p:nvPicPr>
        <p:blipFill>
          <a:blip r:embed="rId3">
            <a:extLst>
              <a:ext uri="{28A0092B-C50C-407E-A947-70E740481C1C}">
                <a14:useLocalDpi xmlns:a14="http://schemas.microsoft.com/office/drawing/2010/main" val="0"/>
              </a:ext>
            </a:extLst>
          </a:blip>
          <a:srcRect l="27504" t="14401" r="28003" b="40005"/>
          <a:stretch>
            <a:fillRect/>
          </a:stretch>
        </p:blipFill>
        <p:spPr bwMode="auto">
          <a:xfrm>
            <a:off x="0" y="990600"/>
            <a:ext cx="91614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6901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2514" name="Rectangle 2"/>
          <p:cNvSpPr>
            <a:spLocks noChangeArrowheads="1"/>
          </p:cNvSpPr>
          <p:nvPr/>
        </p:nvSpPr>
        <p:spPr bwMode="auto">
          <a:xfrm>
            <a:off x="609600" y="228600"/>
            <a:ext cx="8077200" cy="53355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gradFill rotWithShape="0">
                  <a:gsLst>
                    <a:gs pos="0">
                      <a:srgbClr val="00FFFF"/>
                    </a:gs>
                    <a:gs pos="100000">
                      <a:srgbClr val="0000FF"/>
                    </a:gs>
                  </a:gsLst>
                  <a:lin ang="5400000" scaled="1"/>
                </a:gradFill>
              </a14:hiddenFill>
            </a:ext>
            <a:ext uri="{91240B29-F687-4F45-9708-019B960494DF}">
              <a14:hiddenLine xmlns:a14="http://schemas.microsoft.com/office/drawing/2010/main" w="9525">
                <a:solidFill>
                  <a:srgbClr val="FFFFFF"/>
                </a:solidFill>
                <a:miter lim="800000"/>
                <a:headEnd/>
                <a:tailEnd/>
              </a14:hiddenLine>
            </a:ext>
          </a:extLst>
        </p:spPr>
        <p:txBody>
          <a:bodyPr>
            <a:spAutoFit/>
          </a:bodyPr>
          <a:lstStyle/>
          <a:p>
            <a:pPr algn="ctr"/>
            <a:r>
              <a:rPr lang="en-US" sz="3600" b="1">
                <a:solidFill>
                  <a:srgbClr val="FFE100"/>
                </a:solidFill>
              </a:rPr>
              <a:t>Saffir – Simpson Scale</a:t>
            </a:r>
          </a:p>
          <a:p>
            <a:pPr algn="ctr"/>
            <a:endParaRPr lang="en-US" sz="3600" b="1">
              <a:solidFill>
                <a:srgbClr val="FFE100"/>
              </a:solidFill>
            </a:endParaRPr>
          </a:p>
          <a:p>
            <a:pPr>
              <a:buClr>
                <a:srgbClr val="FF3300"/>
              </a:buClr>
              <a:buFont typeface="Wingdings" pitchFamily="2" charset="2"/>
              <a:buChar char="Ø"/>
            </a:pPr>
            <a:r>
              <a:rPr lang="en-US" sz="3200" b="1">
                <a:solidFill>
                  <a:srgbClr val="FFFFFF"/>
                </a:solidFill>
              </a:rPr>
              <a:t>While higher wind speeds create the potential for higher storm surges, there </a:t>
            </a:r>
            <a:r>
              <a:rPr lang="en-US" sz="4400" b="1" u="sng">
                <a:solidFill>
                  <a:srgbClr val="FF3300"/>
                </a:solidFill>
              </a:rPr>
              <a:t>IS NOT</a:t>
            </a:r>
            <a:r>
              <a:rPr lang="en-US" sz="3200" b="1">
                <a:solidFill>
                  <a:srgbClr val="FFFFFF"/>
                </a:solidFill>
              </a:rPr>
              <a:t> an ideal relationship between storm category and storm surge</a:t>
            </a:r>
          </a:p>
          <a:p>
            <a:pPr>
              <a:buClr>
                <a:srgbClr val="FF3300"/>
              </a:buClr>
              <a:buFont typeface="Wingdings" pitchFamily="2" charset="2"/>
              <a:buChar char="Ø"/>
            </a:pPr>
            <a:endParaRPr lang="en-US" sz="2800" b="1">
              <a:solidFill>
                <a:srgbClr val="FFFFFF"/>
              </a:solidFill>
            </a:endParaRPr>
          </a:p>
          <a:p>
            <a:pPr>
              <a:buClr>
                <a:srgbClr val="FF3300"/>
              </a:buClr>
              <a:buFont typeface="Wingdings" pitchFamily="2" charset="2"/>
              <a:buNone/>
            </a:pPr>
            <a:r>
              <a:rPr lang="en-US" sz="3600" b="1">
                <a:solidFill>
                  <a:srgbClr val="FFFFFF"/>
                </a:solidFill>
              </a:rPr>
              <a:t>WHY?  Many other factors are involved</a:t>
            </a:r>
            <a:r>
              <a:rPr lang="en-US" sz="2800" b="1">
                <a:solidFill>
                  <a:srgbClr val="FFFFFF"/>
                </a:solidFill>
              </a:rPr>
              <a:t> </a:t>
            </a:r>
          </a:p>
          <a:p>
            <a:endParaRPr lang="en-US" b="1">
              <a:solidFill>
                <a:srgbClr val="FFFFFF"/>
              </a:solidFill>
            </a:endParaRPr>
          </a:p>
          <a:p>
            <a:endParaRPr lang="en-US" sz="1400">
              <a:solidFill>
                <a:srgbClr val="FFFFFF"/>
              </a:solidFill>
            </a:endParaRPr>
          </a:p>
        </p:txBody>
      </p:sp>
    </p:spTree>
    <p:extLst>
      <p:ext uri="{BB962C8B-B14F-4D97-AF65-F5344CB8AC3E}">
        <p14:creationId xmlns:p14="http://schemas.microsoft.com/office/powerpoint/2010/main" val="26233835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250" name="Rectangle 2"/>
          <p:cNvSpPr>
            <a:spLocks noChangeArrowheads="1"/>
          </p:cNvSpPr>
          <p:nvPr/>
        </p:nvSpPr>
        <p:spPr bwMode="auto">
          <a:xfrm>
            <a:off x="457200" y="292100"/>
            <a:ext cx="8229600" cy="13843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sz="4000" b="1">
                <a:solidFill>
                  <a:schemeClr val="hlink"/>
                </a:solidFill>
                <a:effectLst>
                  <a:outerShdw blurRad="38100" dist="38100" dir="2700000" algn="tl">
                    <a:srgbClr val="000000"/>
                  </a:outerShdw>
                </a:effectLst>
                <a:latin typeface="Tahoma" pitchFamily="34" charset="0"/>
              </a:rPr>
              <a:t>Factors Impacting Storm Surge</a:t>
            </a:r>
          </a:p>
        </p:txBody>
      </p:sp>
      <p:sp>
        <p:nvSpPr>
          <p:cNvPr id="1845251" name="Rectangle 3"/>
          <p:cNvSpPr>
            <a:spLocks noChangeArrowheads="1"/>
          </p:cNvSpPr>
          <p:nvPr/>
        </p:nvSpPr>
        <p:spPr bwMode="auto">
          <a:xfrm>
            <a:off x="609600" y="1828800"/>
            <a:ext cx="8305800" cy="50292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Clr>
                <a:schemeClr val="hlink"/>
              </a:buClr>
              <a:buSzPct val="120000"/>
              <a:buFontTx/>
              <a:buChar char="•"/>
            </a:pPr>
            <a:r>
              <a:rPr lang="en-US" sz="3600" b="1">
                <a:solidFill>
                  <a:srgbClr val="FFFF00"/>
                </a:solidFill>
                <a:effectLst>
                  <a:outerShdw blurRad="38100" dist="38100" dir="2700000" algn="tl">
                    <a:srgbClr val="000000"/>
                  </a:outerShdw>
                </a:effectLst>
                <a:latin typeface="Tahoma" pitchFamily="34" charset="0"/>
              </a:rPr>
              <a:t>Storm Factors</a:t>
            </a:r>
          </a:p>
          <a:p>
            <a:pPr marL="742950" lvl="1" indent="-285750">
              <a:spcBef>
                <a:spcPct val="20000"/>
              </a:spcBef>
              <a:buFont typeface="Tahoma" pitchFamily="34" charset="0"/>
              <a:buChar char="–"/>
            </a:pPr>
            <a:r>
              <a:rPr lang="en-US" sz="3200" b="1">
                <a:solidFill>
                  <a:srgbClr val="FF0000"/>
                </a:solidFill>
                <a:effectLst>
                  <a:outerShdw blurRad="38100" dist="38100" dir="2700000" algn="tl">
                    <a:srgbClr val="000000"/>
                  </a:outerShdw>
                </a:effectLst>
                <a:latin typeface="Tahoma" pitchFamily="34" charset="0"/>
              </a:rPr>
              <a:t>Intensity of storm</a:t>
            </a:r>
          </a:p>
          <a:p>
            <a:pPr marL="742950" lvl="1" indent="-285750">
              <a:spcBef>
                <a:spcPct val="20000"/>
              </a:spcBef>
              <a:buFont typeface="Tahoma" pitchFamily="34" charset="0"/>
              <a:buChar char="–"/>
            </a:pPr>
            <a:r>
              <a:rPr lang="en-US" sz="3200" b="1">
                <a:solidFill>
                  <a:srgbClr val="FF0000"/>
                </a:solidFill>
                <a:effectLst>
                  <a:outerShdw blurRad="38100" dist="38100" dir="2700000" algn="tl">
                    <a:srgbClr val="000000"/>
                  </a:outerShdw>
                </a:effectLst>
                <a:latin typeface="Tahoma" pitchFamily="34" charset="0"/>
              </a:rPr>
              <a:t>Wind speed</a:t>
            </a:r>
          </a:p>
          <a:p>
            <a:pPr marL="742950" lvl="1" indent="-285750">
              <a:spcBef>
                <a:spcPct val="20000"/>
              </a:spcBef>
              <a:buFont typeface="Tahoma" pitchFamily="34" charset="0"/>
              <a:buChar char="–"/>
            </a:pPr>
            <a:r>
              <a:rPr lang="en-US" sz="3200" b="1">
                <a:solidFill>
                  <a:srgbClr val="FF0000"/>
                </a:solidFill>
                <a:effectLst>
                  <a:outerShdw blurRad="38100" dist="38100" dir="2700000" algn="tl">
                    <a:srgbClr val="000000"/>
                  </a:outerShdw>
                </a:effectLst>
                <a:latin typeface="Tahoma" pitchFamily="34" charset="0"/>
              </a:rPr>
              <a:t>Radius of maximum winds - SIZE</a:t>
            </a:r>
          </a:p>
          <a:p>
            <a:pPr marL="742950" lvl="1" indent="-285750">
              <a:spcBef>
                <a:spcPct val="20000"/>
              </a:spcBef>
              <a:buFont typeface="Tahoma" pitchFamily="34" charset="0"/>
              <a:buChar char="–"/>
            </a:pPr>
            <a:r>
              <a:rPr lang="en-US" sz="3200" b="1">
                <a:solidFill>
                  <a:srgbClr val="FF0000"/>
                </a:solidFill>
                <a:effectLst>
                  <a:outerShdw blurRad="38100" dist="38100" dir="2700000" algn="tl">
                    <a:srgbClr val="000000"/>
                  </a:outerShdw>
                </a:effectLst>
                <a:latin typeface="Tahoma" pitchFamily="34" charset="0"/>
              </a:rPr>
              <a:t>Atmospheric pressure</a:t>
            </a:r>
          </a:p>
          <a:p>
            <a:pPr marL="742950" lvl="1" indent="-285750">
              <a:spcBef>
                <a:spcPct val="20000"/>
              </a:spcBef>
              <a:buFont typeface="Tahoma" pitchFamily="34" charset="0"/>
              <a:buChar char="–"/>
            </a:pPr>
            <a:endParaRPr lang="en-US" sz="3200">
              <a:effectLst>
                <a:outerShdw blurRad="38100" dist="38100" dir="2700000" algn="tl">
                  <a:srgbClr val="000000"/>
                </a:outerShdw>
              </a:effectLst>
              <a:latin typeface="Tahoma" pitchFamily="34" charset="0"/>
            </a:endParaRPr>
          </a:p>
        </p:txBody>
      </p:sp>
    </p:spTree>
    <p:extLst>
      <p:ext uri="{BB962C8B-B14F-4D97-AF65-F5344CB8AC3E}">
        <p14:creationId xmlns:p14="http://schemas.microsoft.com/office/powerpoint/2010/main" val="22463987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5778" name="Picture 2" descr="2005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7638"/>
            <a:ext cx="9144000" cy="700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5779" name="Text Box 3"/>
          <p:cNvSpPr txBox="1">
            <a:spLocks noChangeArrowheads="1"/>
          </p:cNvSpPr>
          <p:nvPr/>
        </p:nvSpPr>
        <p:spPr bwMode="auto">
          <a:xfrm>
            <a:off x="6858000" y="4114800"/>
            <a:ext cx="2133600" cy="992188"/>
          </a:xfrm>
          <a:prstGeom prst="rect">
            <a:avLst/>
          </a:prstGeom>
          <a:solidFill>
            <a:schemeClr val="tx1"/>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solidFill>
                  <a:srgbClr val="000000"/>
                </a:solidFill>
              </a:rPr>
              <a:t>Camille  1969        HFW :     60 mi.  TSFW:  180 mi.</a:t>
            </a:r>
            <a:r>
              <a:rPr lang="en-US"/>
              <a:t>     </a:t>
            </a:r>
          </a:p>
        </p:txBody>
      </p:sp>
      <p:grpSp>
        <p:nvGrpSpPr>
          <p:cNvPr id="1995784" name="Group 8"/>
          <p:cNvGrpSpPr>
            <a:grpSpLocks/>
          </p:cNvGrpSpPr>
          <p:nvPr/>
        </p:nvGrpSpPr>
        <p:grpSpPr bwMode="auto">
          <a:xfrm>
            <a:off x="4127500" y="1752600"/>
            <a:ext cx="2882900" cy="641350"/>
            <a:chOff x="2600" y="1104"/>
            <a:chExt cx="1816" cy="404"/>
          </a:xfrm>
        </p:grpSpPr>
        <p:sp>
          <p:nvSpPr>
            <p:cNvPr id="1995785" name="Text Box 9"/>
            <p:cNvSpPr txBox="1">
              <a:spLocks noChangeArrowheads="1"/>
            </p:cNvSpPr>
            <p:nvPr/>
          </p:nvSpPr>
          <p:spPr bwMode="auto">
            <a:xfrm>
              <a:off x="3072" y="1104"/>
              <a:ext cx="1344" cy="40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solidFill>
                    <a:srgbClr val="000000"/>
                  </a:solidFill>
                </a:rPr>
                <a:t>HFW :    40 mi. TSFW:  130 mi.</a:t>
              </a:r>
              <a:r>
                <a:rPr lang="en-US">
                  <a:solidFill>
                    <a:srgbClr val="FF0000"/>
                  </a:solidFill>
                </a:rPr>
                <a:t>     </a:t>
              </a:r>
            </a:p>
          </p:txBody>
        </p:sp>
        <p:sp>
          <p:nvSpPr>
            <p:cNvPr id="1995786" name="Line 10"/>
            <p:cNvSpPr>
              <a:spLocks noChangeShapeType="1"/>
            </p:cNvSpPr>
            <p:nvPr/>
          </p:nvSpPr>
          <p:spPr bwMode="auto">
            <a:xfrm flipH="1">
              <a:off x="2600" y="1312"/>
              <a:ext cx="480" cy="0"/>
            </a:xfrm>
            <a:prstGeom prst="line">
              <a:avLst/>
            </a:prstGeom>
            <a:noFill/>
            <a:ln w="5715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95787" name="Group 11"/>
          <p:cNvGrpSpPr>
            <a:grpSpLocks/>
          </p:cNvGrpSpPr>
          <p:nvPr/>
        </p:nvGrpSpPr>
        <p:grpSpPr bwMode="auto">
          <a:xfrm>
            <a:off x="6197600" y="5232400"/>
            <a:ext cx="2832100" cy="641350"/>
            <a:chOff x="3904" y="3296"/>
            <a:chExt cx="1784" cy="404"/>
          </a:xfrm>
        </p:grpSpPr>
        <p:sp>
          <p:nvSpPr>
            <p:cNvPr id="1995788" name="Line 12"/>
            <p:cNvSpPr>
              <a:spLocks noChangeShapeType="1"/>
            </p:cNvSpPr>
            <p:nvPr/>
          </p:nvSpPr>
          <p:spPr bwMode="auto">
            <a:xfrm flipH="1">
              <a:off x="3904" y="3520"/>
              <a:ext cx="480" cy="0"/>
            </a:xfrm>
            <a:prstGeom prst="line">
              <a:avLst/>
            </a:prstGeom>
            <a:noFill/>
            <a:ln w="5715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5789" name="Text Box 13"/>
            <p:cNvSpPr txBox="1">
              <a:spLocks noChangeArrowheads="1"/>
            </p:cNvSpPr>
            <p:nvPr/>
          </p:nvSpPr>
          <p:spPr bwMode="auto">
            <a:xfrm>
              <a:off x="4344" y="3296"/>
              <a:ext cx="1344" cy="40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000000"/>
                  </a:solidFill>
                </a:rPr>
                <a:t>HFW :    70 mi. TSFW:  160 mi.</a:t>
              </a:r>
              <a:r>
                <a:rPr lang="en-US">
                  <a:solidFill>
                    <a:srgbClr val="FF0000"/>
                  </a:solidFill>
                </a:rPr>
                <a:t>     </a:t>
              </a:r>
            </a:p>
          </p:txBody>
        </p:sp>
      </p:grpSp>
    </p:spTree>
    <p:extLst>
      <p:ext uri="{BB962C8B-B14F-4D97-AF65-F5344CB8AC3E}">
        <p14:creationId xmlns:p14="http://schemas.microsoft.com/office/powerpoint/2010/main" val="5595159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957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9578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95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577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4946" name="Group 2"/>
          <p:cNvGrpSpPr>
            <a:grpSpLocks/>
          </p:cNvGrpSpPr>
          <p:nvPr/>
        </p:nvGrpSpPr>
        <p:grpSpPr bwMode="auto">
          <a:xfrm>
            <a:off x="0" y="0"/>
            <a:ext cx="9134475" cy="6705600"/>
            <a:chOff x="0" y="0"/>
            <a:chExt cx="5754" cy="4224"/>
          </a:xfrm>
        </p:grpSpPr>
        <p:pic>
          <p:nvPicPr>
            <p:cNvPr id="2514947" name="Picture 3" descr="coastal_basemap_landsat"/>
            <p:cNvPicPr>
              <a:picLocks noChangeAspect="1" noChangeArrowheads="1"/>
            </p:cNvPicPr>
            <p:nvPr/>
          </p:nvPicPr>
          <p:blipFill>
            <a:blip r:embed="rId2" cstate="print">
              <a:extLst>
                <a:ext uri="{28A0092B-C50C-407E-A947-70E740481C1C}">
                  <a14:useLocalDpi xmlns:a14="http://schemas.microsoft.com/office/drawing/2010/main" val="0"/>
                </a:ext>
              </a:extLst>
            </a:blip>
            <a:srcRect l="9331" t="1146" r="9953"/>
            <a:stretch>
              <a:fillRect/>
            </a:stretch>
          </p:blipFill>
          <p:spPr bwMode="auto">
            <a:xfrm>
              <a:off x="0" y="0"/>
              <a:ext cx="5754" cy="4207"/>
            </a:xfrm>
            <a:prstGeom prst="rect">
              <a:avLst/>
            </a:prstGeom>
            <a:noFill/>
            <a:extLst>
              <a:ext uri="{909E8E84-426E-40DD-AFC4-6F175D3DCCD1}">
                <a14:hiddenFill xmlns:a14="http://schemas.microsoft.com/office/drawing/2010/main">
                  <a:solidFill>
                    <a:srgbClr val="FFFFFF"/>
                  </a:solidFill>
                </a14:hiddenFill>
              </a:ext>
            </a:extLst>
          </p:spPr>
        </p:pic>
        <p:grpSp>
          <p:nvGrpSpPr>
            <p:cNvPr id="2514948" name="Group 4"/>
            <p:cNvGrpSpPr>
              <a:grpSpLocks/>
            </p:cNvGrpSpPr>
            <p:nvPr/>
          </p:nvGrpSpPr>
          <p:grpSpPr bwMode="auto">
            <a:xfrm>
              <a:off x="2496" y="3072"/>
              <a:ext cx="1179" cy="1152"/>
              <a:chOff x="30" y="1872"/>
              <a:chExt cx="1179" cy="1152"/>
            </a:xfrm>
          </p:grpSpPr>
          <p:sp>
            <p:nvSpPr>
              <p:cNvPr id="2514949" name="Oval 5"/>
              <p:cNvSpPr>
                <a:spLocks noChangeAspect="1" noChangeArrowheads="1"/>
              </p:cNvSpPr>
              <p:nvPr/>
            </p:nvSpPr>
            <p:spPr bwMode="auto">
              <a:xfrm>
                <a:off x="57" y="2556"/>
                <a:ext cx="253" cy="127"/>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00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14950" name="Text Box 6"/>
              <p:cNvSpPr txBox="1">
                <a:spLocks noChangeArrowheads="1"/>
              </p:cNvSpPr>
              <p:nvPr/>
            </p:nvSpPr>
            <p:spPr bwMode="auto">
              <a:xfrm>
                <a:off x="249" y="2526"/>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t> </a:t>
                </a:r>
                <a:r>
                  <a:rPr lang="en-US" sz="1200" b="1"/>
                  <a:t>FLOOD AREA</a:t>
                </a:r>
              </a:p>
            </p:txBody>
          </p:sp>
          <p:grpSp>
            <p:nvGrpSpPr>
              <p:cNvPr id="2514951" name="Group 7"/>
              <p:cNvGrpSpPr>
                <a:grpSpLocks/>
              </p:cNvGrpSpPr>
              <p:nvPr/>
            </p:nvGrpSpPr>
            <p:grpSpPr bwMode="auto">
              <a:xfrm>
                <a:off x="65" y="2766"/>
                <a:ext cx="238" cy="124"/>
                <a:chOff x="3704" y="2466"/>
                <a:chExt cx="238" cy="124"/>
              </a:xfrm>
            </p:grpSpPr>
            <p:sp>
              <p:nvSpPr>
                <p:cNvPr id="2514952" name="Line 8"/>
                <p:cNvSpPr>
                  <a:spLocks noChangeShapeType="1"/>
                </p:cNvSpPr>
                <p:nvPr/>
              </p:nvSpPr>
              <p:spPr bwMode="auto">
                <a:xfrm>
                  <a:off x="3823" y="2466"/>
                  <a:ext cx="0" cy="0"/>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4953" name="Freeform 9"/>
                <p:cNvSpPr>
                  <a:spLocks/>
                </p:cNvSpPr>
                <p:nvPr/>
              </p:nvSpPr>
              <p:spPr bwMode="auto">
                <a:xfrm>
                  <a:off x="3704" y="2466"/>
                  <a:ext cx="238" cy="124"/>
                </a:xfrm>
                <a:custGeom>
                  <a:avLst/>
                  <a:gdLst>
                    <a:gd name="T0" fmla="*/ 131 w 238"/>
                    <a:gd name="T1" fmla="*/ 0 h 124"/>
                    <a:gd name="T2" fmla="*/ 136 w 238"/>
                    <a:gd name="T3" fmla="*/ 5 h 124"/>
                    <a:gd name="T4" fmla="*/ 148 w 238"/>
                    <a:gd name="T5" fmla="*/ 5 h 124"/>
                    <a:gd name="T6" fmla="*/ 159 w 238"/>
                    <a:gd name="T7" fmla="*/ 5 h 124"/>
                    <a:gd name="T8" fmla="*/ 165 w 238"/>
                    <a:gd name="T9" fmla="*/ 5 h 124"/>
                    <a:gd name="T10" fmla="*/ 176 w 238"/>
                    <a:gd name="T11" fmla="*/ 11 h 124"/>
                    <a:gd name="T12" fmla="*/ 187 w 238"/>
                    <a:gd name="T13" fmla="*/ 11 h 124"/>
                    <a:gd name="T14" fmla="*/ 193 w 238"/>
                    <a:gd name="T15" fmla="*/ 17 h 124"/>
                    <a:gd name="T16" fmla="*/ 204 w 238"/>
                    <a:gd name="T17" fmla="*/ 17 h 124"/>
                    <a:gd name="T18" fmla="*/ 210 w 238"/>
                    <a:gd name="T19" fmla="*/ 22 h 124"/>
                    <a:gd name="T20" fmla="*/ 221 w 238"/>
                    <a:gd name="T21" fmla="*/ 28 h 124"/>
                    <a:gd name="T22" fmla="*/ 233 w 238"/>
                    <a:gd name="T23" fmla="*/ 39 h 124"/>
                    <a:gd name="T24" fmla="*/ 238 w 238"/>
                    <a:gd name="T25" fmla="*/ 51 h 124"/>
                    <a:gd name="T26" fmla="*/ 238 w 238"/>
                    <a:gd name="T27" fmla="*/ 56 h 124"/>
                    <a:gd name="T28" fmla="*/ 238 w 238"/>
                    <a:gd name="T29" fmla="*/ 68 h 124"/>
                    <a:gd name="T30" fmla="*/ 238 w 238"/>
                    <a:gd name="T31" fmla="*/ 73 h 124"/>
                    <a:gd name="T32" fmla="*/ 233 w 238"/>
                    <a:gd name="T33" fmla="*/ 85 h 124"/>
                    <a:gd name="T34" fmla="*/ 221 w 238"/>
                    <a:gd name="T35" fmla="*/ 96 h 124"/>
                    <a:gd name="T36" fmla="*/ 210 w 238"/>
                    <a:gd name="T37" fmla="*/ 102 h 124"/>
                    <a:gd name="T38" fmla="*/ 204 w 238"/>
                    <a:gd name="T39" fmla="*/ 107 h 124"/>
                    <a:gd name="T40" fmla="*/ 193 w 238"/>
                    <a:gd name="T41" fmla="*/ 107 h 124"/>
                    <a:gd name="T42" fmla="*/ 187 w 238"/>
                    <a:gd name="T43" fmla="*/ 113 h 124"/>
                    <a:gd name="T44" fmla="*/ 176 w 238"/>
                    <a:gd name="T45" fmla="*/ 113 h 124"/>
                    <a:gd name="T46" fmla="*/ 165 w 238"/>
                    <a:gd name="T47" fmla="*/ 119 h 124"/>
                    <a:gd name="T48" fmla="*/ 159 w 238"/>
                    <a:gd name="T49" fmla="*/ 119 h 124"/>
                    <a:gd name="T50" fmla="*/ 148 w 238"/>
                    <a:gd name="T51" fmla="*/ 119 h 124"/>
                    <a:gd name="T52" fmla="*/ 136 w 238"/>
                    <a:gd name="T53" fmla="*/ 119 h 124"/>
                    <a:gd name="T54" fmla="*/ 131 w 238"/>
                    <a:gd name="T55" fmla="*/ 124 h 124"/>
                    <a:gd name="T56" fmla="*/ 119 w 238"/>
                    <a:gd name="T57" fmla="*/ 124 h 124"/>
                    <a:gd name="T58" fmla="*/ 114 w 238"/>
                    <a:gd name="T59" fmla="*/ 124 h 124"/>
                    <a:gd name="T60" fmla="*/ 102 w 238"/>
                    <a:gd name="T61" fmla="*/ 119 h 124"/>
                    <a:gd name="T62" fmla="*/ 91 w 238"/>
                    <a:gd name="T63" fmla="*/ 119 h 124"/>
                    <a:gd name="T64" fmla="*/ 85 w 238"/>
                    <a:gd name="T65" fmla="*/ 119 h 124"/>
                    <a:gd name="T66" fmla="*/ 74 w 238"/>
                    <a:gd name="T67" fmla="*/ 119 h 124"/>
                    <a:gd name="T68" fmla="*/ 63 w 238"/>
                    <a:gd name="T69" fmla="*/ 113 h 124"/>
                    <a:gd name="T70" fmla="*/ 57 w 238"/>
                    <a:gd name="T71" fmla="*/ 113 h 124"/>
                    <a:gd name="T72" fmla="*/ 46 w 238"/>
                    <a:gd name="T73" fmla="*/ 107 h 124"/>
                    <a:gd name="T74" fmla="*/ 40 w 238"/>
                    <a:gd name="T75" fmla="*/ 107 h 124"/>
                    <a:gd name="T76" fmla="*/ 29 w 238"/>
                    <a:gd name="T77" fmla="*/ 102 h 124"/>
                    <a:gd name="T78" fmla="*/ 17 w 238"/>
                    <a:gd name="T79" fmla="*/ 96 h 124"/>
                    <a:gd name="T80" fmla="*/ 12 w 238"/>
                    <a:gd name="T81" fmla="*/ 85 h 124"/>
                    <a:gd name="T82" fmla="*/ 6 w 238"/>
                    <a:gd name="T83" fmla="*/ 73 h 124"/>
                    <a:gd name="T84" fmla="*/ 0 w 238"/>
                    <a:gd name="T85" fmla="*/ 68 h 124"/>
                    <a:gd name="T86" fmla="*/ 0 w 238"/>
                    <a:gd name="T87" fmla="*/ 56 h 124"/>
                    <a:gd name="T88" fmla="*/ 6 w 238"/>
                    <a:gd name="T89" fmla="*/ 51 h 124"/>
                    <a:gd name="T90" fmla="*/ 12 w 238"/>
                    <a:gd name="T91" fmla="*/ 39 h 124"/>
                    <a:gd name="T92" fmla="*/ 17 w 238"/>
                    <a:gd name="T93" fmla="*/ 28 h 124"/>
                    <a:gd name="T94" fmla="*/ 29 w 238"/>
                    <a:gd name="T95" fmla="*/ 22 h 124"/>
                    <a:gd name="T96" fmla="*/ 40 w 238"/>
                    <a:gd name="T97" fmla="*/ 17 h 124"/>
                    <a:gd name="T98" fmla="*/ 46 w 238"/>
                    <a:gd name="T99" fmla="*/ 17 h 124"/>
                    <a:gd name="T100" fmla="*/ 57 w 238"/>
                    <a:gd name="T101" fmla="*/ 11 h 124"/>
                    <a:gd name="T102" fmla="*/ 63 w 238"/>
                    <a:gd name="T103" fmla="*/ 11 h 124"/>
                    <a:gd name="T104" fmla="*/ 74 w 238"/>
                    <a:gd name="T105" fmla="*/ 5 h 124"/>
                    <a:gd name="T106" fmla="*/ 85 w 238"/>
                    <a:gd name="T107" fmla="*/ 5 h 124"/>
                    <a:gd name="T108" fmla="*/ 91 w 238"/>
                    <a:gd name="T109" fmla="*/ 5 h 124"/>
                    <a:gd name="T110" fmla="*/ 102 w 238"/>
                    <a:gd name="T111" fmla="*/ 5 h 124"/>
                    <a:gd name="T112" fmla="*/ 114 w 238"/>
                    <a:gd name="T113" fmla="*/ 0 h 124"/>
                    <a:gd name="T114" fmla="*/ 119 w 238"/>
                    <a:gd name="T11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124">
                      <a:moveTo>
                        <a:pt x="119" y="0"/>
                      </a:moveTo>
                      <a:lnTo>
                        <a:pt x="125" y="0"/>
                      </a:lnTo>
                      <a:lnTo>
                        <a:pt x="125" y="0"/>
                      </a:lnTo>
                      <a:lnTo>
                        <a:pt x="125" y="0"/>
                      </a:lnTo>
                      <a:lnTo>
                        <a:pt x="125" y="0"/>
                      </a:lnTo>
                      <a:lnTo>
                        <a:pt x="125" y="0"/>
                      </a:lnTo>
                      <a:lnTo>
                        <a:pt x="131" y="0"/>
                      </a:lnTo>
                      <a:lnTo>
                        <a:pt x="131" y="0"/>
                      </a:lnTo>
                      <a:lnTo>
                        <a:pt x="131" y="0"/>
                      </a:lnTo>
                      <a:lnTo>
                        <a:pt x="131" y="0"/>
                      </a:lnTo>
                      <a:lnTo>
                        <a:pt x="131" y="0"/>
                      </a:lnTo>
                      <a:lnTo>
                        <a:pt x="136" y="0"/>
                      </a:lnTo>
                      <a:lnTo>
                        <a:pt x="136" y="0"/>
                      </a:lnTo>
                      <a:lnTo>
                        <a:pt x="136" y="0"/>
                      </a:lnTo>
                      <a:lnTo>
                        <a:pt x="136" y="5"/>
                      </a:lnTo>
                      <a:lnTo>
                        <a:pt x="136" y="5"/>
                      </a:lnTo>
                      <a:lnTo>
                        <a:pt x="142" y="5"/>
                      </a:lnTo>
                      <a:lnTo>
                        <a:pt x="142" y="5"/>
                      </a:lnTo>
                      <a:lnTo>
                        <a:pt x="142" y="5"/>
                      </a:lnTo>
                      <a:lnTo>
                        <a:pt x="142" y="5"/>
                      </a:lnTo>
                      <a:lnTo>
                        <a:pt x="142" y="5"/>
                      </a:lnTo>
                      <a:lnTo>
                        <a:pt x="148" y="5"/>
                      </a:lnTo>
                      <a:lnTo>
                        <a:pt x="148" y="5"/>
                      </a:lnTo>
                      <a:lnTo>
                        <a:pt x="148" y="5"/>
                      </a:lnTo>
                      <a:lnTo>
                        <a:pt x="148" y="5"/>
                      </a:lnTo>
                      <a:lnTo>
                        <a:pt x="148" y="5"/>
                      </a:lnTo>
                      <a:lnTo>
                        <a:pt x="153" y="5"/>
                      </a:lnTo>
                      <a:lnTo>
                        <a:pt x="153" y="5"/>
                      </a:lnTo>
                      <a:lnTo>
                        <a:pt x="153" y="5"/>
                      </a:lnTo>
                      <a:lnTo>
                        <a:pt x="153" y="5"/>
                      </a:lnTo>
                      <a:lnTo>
                        <a:pt x="153" y="5"/>
                      </a:lnTo>
                      <a:lnTo>
                        <a:pt x="159" y="5"/>
                      </a:lnTo>
                      <a:lnTo>
                        <a:pt x="159" y="5"/>
                      </a:lnTo>
                      <a:lnTo>
                        <a:pt x="159" y="5"/>
                      </a:lnTo>
                      <a:lnTo>
                        <a:pt x="159" y="5"/>
                      </a:lnTo>
                      <a:lnTo>
                        <a:pt x="159" y="5"/>
                      </a:lnTo>
                      <a:lnTo>
                        <a:pt x="165" y="5"/>
                      </a:lnTo>
                      <a:lnTo>
                        <a:pt x="165" y="5"/>
                      </a:lnTo>
                      <a:lnTo>
                        <a:pt x="165" y="5"/>
                      </a:lnTo>
                      <a:lnTo>
                        <a:pt x="165" y="5"/>
                      </a:lnTo>
                      <a:lnTo>
                        <a:pt x="165" y="5"/>
                      </a:lnTo>
                      <a:lnTo>
                        <a:pt x="170" y="5"/>
                      </a:lnTo>
                      <a:lnTo>
                        <a:pt x="170" y="5"/>
                      </a:lnTo>
                      <a:lnTo>
                        <a:pt x="170" y="5"/>
                      </a:lnTo>
                      <a:lnTo>
                        <a:pt x="170" y="5"/>
                      </a:lnTo>
                      <a:lnTo>
                        <a:pt x="170" y="5"/>
                      </a:lnTo>
                      <a:lnTo>
                        <a:pt x="176" y="11"/>
                      </a:lnTo>
                      <a:lnTo>
                        <a:pt x="176" y="11"/>
                      </a:lnTo>
                      <a:lnTo>
                        <a:pt x="176" y="11"/>
                      </a:lnTo>
                      <a:lnTo>
                        <a:pt x="176" y="11"/>
                      </a:lnTo>
                      <a:lnTo>
                        <a:pt x="182" y="11"/>
                      </a:lnTo>
                      <a:lnTo>
                        <a:pt x="182" y="11"/>
                      </a:lnTo>
                      <a:lnTo>
                        <a:pt x="182" y="11"/>
                      </a:lnTo>
                      <a:lnTo>
                        <a:pt x="182" y="11"/>
                      </a:lnTo>
                      <a:lnTo>
                        <a:pt x="182" y="11"/>
                      </a:lnTo>
                      <a:lnTo>
                        <a:pt x="187" y="11"/>
                      </a:lnTo>
                      <a:lnTo>
                        <a:pt x="187" y="11"/>
                      </a:lnTo>
                      <a:lnTo>
                        <a:pt x="187" y="11"/>
                      </a:lnTo>
                      <a:lnTo>
                        <a:pt x="187" y="11"/>
                      </a:lnTo>
                      <a:lnTo>
                        <a:pt x="187" y="11"/>
                      </a:lnTo>
                      <a:lnTo>
                        <a:pt x="193" y="11"/>
                      </a:lnTo>
                      <a:lnTo>
                        <a:pt x="193" y="11"/>
                      </a:lnTo>
                      <a:lnTo>
                        <a:pt x="193" y="17"/>
                      </a:lnTo>
                      <a:lnTo>
                        <a:pt x="193" y="17"/>
                      </a:lnTo>
                      <a:lnTo>
                        <a:pt x="193" y="17"/>
                      </a:lnTo>
                      <a:lnTo>
                        <a:pt x="199" y="17"/>
                      </a:lnTo>
                      <a:lnTo>
                        <a:pt x="199" y="17"/>
                      </a:lnTo>
                      <a:lnTo>
                        <a:pt x="199" y="17"/>
                      </a:lnTo>
                      <a:lnTo>
                        <a:pt x="199" y="17"/>
                      </a:lnTo>
                      <a:lnTo>
                        <a:pt x="199" y="17"/>
                      </a:lnTo>
                      <a:lnTo>
                        <a:pt x="204" y="17"/>
                      </a:lnTo>
                      <a:lnTo>
                        <a:pt x="204" y="17"/>
                      </a:lnTo>
                      <a:lnTo>
                        <a:pt x="204" y="22"/>
                      </a:lnTo>
                      <a:lnTo>
                        <a:pt x="204" y="22"/>
                      </a:lnTo>
                      <a:lnTo>
                        <a:pt x="204" y="22"/>
                      </a:lnTo>
                      <a:lnTo>
                        <a:pt x="210" y="22"/>
                      </a:lnTo>
                      <a:lnTo>
                        <a:pt x="210" y="22"/>
                      </a:lnTo>
                      <a:lnTo>
                        <a:pt x="210" y="22"/>
                      </a:lnTo>
                      <a:lnTo>
                        <a:pt x="210" y="22"/>
                      </a:lnTo>
                      <a:lnTo>
                        <a:pt x="210" y="22"/>
                      </a:lnTo>
                      <a:lnTo>
                        <a:pt x="216" y="22"/>
                      </a:lnTo>
                      <a:lnTo>
                        <a:pt x="216" y="28"/>
                      </a:lnTo>
                      <a:lnTo>
                        <a:pt x="216" y="28"/>
                      </a:lnTo>
                      <a:lnTo>
                        <a:pt x="216" y="28"/>
                      </a:lnTo>
                      <a:lnTo>
                        <a:pt x="216" y="28"/>
                      </a:lnTo>
                      <a:lnTo>
                        <a:pt x="221" y="28"/>
                      </a:lnTo>
                      <a:lnTo>
                        <a:pt x="221" y="28"/>
                      </a:lnTo>
                      <a:lnTo>
                        <a:pt x="221" y="28"/>
                      </a:lnTo>
                      <a:lnTo>
                        <a:pt x="221" y="34"/>
                      </a:lnTo>
                      <a:lnTo>
                        <a:pt x="221" y="34"/>
                      </a:lnTo>
                      <a:lnTo>
                        <a:pt x="227" y="34"/>
                      </a:lnTo>
                      <a:lnTo>
                        <a:pt x="227" y="34"/>
                      </a:lnTo>
                      <a:lnTo>
                        <a:pt x="227" y="34"/>
                      </a:lnTo>
                      <a:lnTo>
                        <a:pt x="227" y="39"/>
                      </a:lnTo>
                      <a:lnTo>
                        <a:pt x="227" y="39"/>
                      </a:lnTo>
                      <a:lnTo>
                        <a:pt x="233" y="39"/>
                      </a:lnTo>
                      <a:lnTo>
                        <a:pt x="233" y="39"/>
                      </a:lnTo>
                      <a:lnTo>
                        <a:pt x="233" y="39"/>
                      </a:lnTo>
                      <a:lnTo>
                        <a:pt x="233" y="45"/>
                      </a:lnTo>
                      <a:lnTo>
                        <a:pt x="233" y="45"/>
                      </a:lnTo>
                      <a:lnTo>
                        <a:pt x="233" y="45"/>
                      </a:lnTo>
                      <a:lnTo>
                        <a:pt x="233" y="45"/>
                      </a:lnTo>
                      <a:lnTo>
                        <a:pt x="238" y="45"/>
                      </a:lnTo>
                      <a:lnTo>
                        <a:pt x="238" y="51"/>
                      </a:lnTo>
                      <a:lnTo>
                        <a:pt x="238" y="51"/>
                      </a:lnTo>
                      <a:lnTo>
                        <a:pt x="238" y="51"/>
                      </a:lnTo>
                      <a:lnTo>
                        <a:pt x="238" y="51"/>
                      </a:lnTo>
                      <a:lnTo>
                        <a:pt x="238" y="51"/>
                      </a:lnTo>
                      <a:lnTo>
                        <a:pt x="238" y="56"/>
                      </a:lnTo>
                      <a:lnTo>
                        <a:pt x="238" y="56"/>
                      </a:lnTo>
                      <a:lnTo>
                        <a:pt x="238" y="56"/>
                      </a:lnTo>
                      <a:lnTo>
                        <a:pt x="238" y="56"/>
                      </a:lnTo>
                      <a:lnTo>
                        <a:pt x="238" y="56"/>
                      </a:lnTo>
                      <a:lnTo>
                        <a:pt x="238" y="62"/>
                      </a:lnTo>
                      <a:lnTo>
                        <a:pt x="238" y="62"/>
                      </a:lnTo>
                      <a:lnTo>
                        <a:pt x="238" y="62"/>
                      </a:lnTo>
                      <a:lnTo>
                        <a:pt x="238" y="62"/>
                      </a:lnTo>
                      <a:lnTo>
                        <a:pt x="238" y="62"/>
                      </a:lnTo>
                      <a:lnTo>
                        <a:pt x="238" y="68"/>
                      </a:lnTo>
                      <a:lnTo>
                        <a:pt x="238" y="68"/>
                      </a:lnTo>
                      <a:lnTo>
                        <a:pt x="238" y="68"/>
                      </a:lnTo>
                      <a:lnTo>
                        <a:pt x="238" y="68"/>
                      </a:lnTo>
                      <a:lnTo>
                        <a:pt x="238" y="68"/>
                      </a:lnTo>
                      <a:lnTo>
                        <a:pt x="238" y="73"/>
                      </a:lnTo>
                      <a:lnTo>
                        <a:pt x="238" y="73"/>
                      </a:lnTo>
                      <a:lnTo>
                        <a:pt x="238" y="73"/>
                      </a:lnTo>
                      <a:lnTo>
                        <a:pt x="238" y="73"/>
                      </a:lnTo>
                      <a:lnTo>
                        <a:pt x="238" y="73"/>
                      </a:lnTo>
                      <a:lnTo>
                        <a:pt x="238" y="79"/>
                      </a:lnTo>
                      <a:lnTo>
                        <a:pt x="233" y="79"/>
                      </a:lnTo>
                      <a:lnTo>
                        <a:pt x="233" y="79"/>
                      </a:lnTo>
                      <a:lnTo>
                        <a:pt x="233" y="79"/>
                      </a:lnTo>
                      <a:lnTo>
                        <a:pt x="233" y="79"/>
                      </a:lnTo>
                      <a:lnTo>
                        <a:pt x="233" y="85"/>
                      </a:lnTo>
                      <a:lnTo>
                        <a:pt x="233" y="85"/>
                      </a:lnTo>
                      <a:lnTo>
                        <a:pt x="233" y="85"/>
                      </a:lnTo>
                      <a:lnTo>
                        <a:pt x="227" y="85"/>
                      </a:lnTo>
                      <a:lnTo>
                        <a:pt x="227" y="85"/>
                      </a:lnTo>
                      <a:lnTo>
                        <a:pt x="227" y="90"/>
                      </a:lnTo>
                      <a:lnTo>
                        <a:pt x="227" y="90"/>
                      </a:lnTo>
                      <a:lnTo>
                        <a:pt x="227" y="90"/>
                      </a:lnTo>
                      <a:lnTo>
                        <a:pt x="221" y="90"/>
                      </a:lnTo>
                      <a:lnTo>
                        <a:pt x="221" y="96"/>
                      </a:lnTo>
                      <a:lnTo>
                        <a:pt x="221" y="96"/>
                      </a:lnTo>
                      <a:lnTo>
                        <a:pt x="221" y="96"/>
                      </a:lnTo>
                      <a:lnTo>
                        <a:pt x="221" y="96"/>
                      </a:lnTo>
                      <a:lnTo>
                        <a:pt x="216" y="96"/>
                      </a:lnTo>
                      <a:lnTo>
                        <a:pt x="216" y="96"/>
                      </a:lnTo>
                      <a:lnTo>
                        <a:pt x="216" y="96"/>
                      </a:lnTo>
                      <a:lnTo>
                        <a:pt x="216" y="102"/>
                      </a:lnTo>
                      <a:lnTo>
                        <a:pt x="216" y="102"/>
                      </a:lnTo>
                      <a:lnTo>
                        <a:pt x="210" y="102"/>
                      </a:lnTo>
                      <a:lnTo>
                        <a:pt x="210" y="102"/>
                      </a:lnTo>
                      <a:lnTo>
                        <a:pt x="210" y="102"/>
                      </a:lnTo>
                      <a:lnTo>
                        <a:pt x="210" y="102"/>
                      </a:lnTo>
                      <a:lnTo>
                        <a:pt x="210" y="102"/>
                      </a:lnTo>
                      <a:lnTo>
                        <a:pt x="204" y="102"/>
                      </a:lnTo>
                      <a:lnTo>
                        <a:pt x="204" y="107"/>
                      </a:lnTo>
                      <a:lnTo>
                        <a:pt x="204" y="107"/>
                      </a:lnTo>
                      <a:lnTo>
                        <a:pt x="204" y="107"/>
                      </a:lnTo>
                      <a:lnTo>
                        <a:pt x="204" y="107"/>
                      </a:lnTo>
                      <a:lnTo>
                        <a:pt x="199" y="107"/>
                      </a:lnTo>
                      <a:lnTo>
                        <a:pt x="199" y="107"/>
                      </a:lnTo>
                      <a:lnTo>
                        <a:pt x="199" y="107"/>
                      </a:lnTo>
                      <a:lnTo>
                        <a:pt x="199" y="107"/>
                      </a:lnTo>
                      <a:lnTo>
                        <a:pt x="199" y="107"/>
                      </a:lnTo>
                      <a:lnTo>
                        <a:pt x="193" y="107"/>
                      </a:lnTo>
                      <a:lnTo>
                        <a:pt x="193" y="107"/>
                      </a:lnTo>
                      <a:lnTo>
                        <a:pt x="193" y="107"/>
                      </a:lnTo>
                      <a:lnTo>
                        <a:pt x="193" y="113"/>
                      </a:lnTo>
                      <a:lnTo>
                        <a:pt x="193" y="113"/>
                      </a:lnTo>
                      <a:lnTo>
                        <a:pt x="187" y="113"/>
                      </a:lnTo>
                      <a:lnTo>
                        <a:pt x="187" y="113"/>
                      </a:lnTo>
                      <a:lnTo>
                        <a:pt x="187" y="113"/>
                      </a:lnTo>
                      <a:lnTo>
                        <a:pt x="187" y="113"/>
                      </a:lnTo>
                      <a:lnTo>
                        <a:pt x="187" y="113"/>
                      </a:lnTo>
                      <a:lnTo>
                        <a:pt x="182" y="113"/>
                      </a:lnTo>
                      <a:lnTo>
                        <a:pt x="182" y="113"/>
                      </a:lnTo>
                      <a:lnTo>
                        <a:pt x="182" y="113"/>
                      </a:lnTo>
                      <a:lnTo>
                        <a:pt x="182" y="113"/>
                      </a:lnTo>
                      <a:lnTo>
                        <a:pt x="182" y="113"/>
                      </a:lnTo>
                      <a:lnTo>
                        <a:pt x="176" y="113"/>
                      </a:lnTo>
                      <a:lnTo>
                        <a:pt x="176" y="113"/>
                      </a:lnTo>
                      <a:lnTo>
                        <a:pt x="176" y="113"/>
                      </a:lnTo>
                      <a:lnTo>
                        <a:pt x="176" y="113"/>
                      </a:lnTo>
                      <a:lnTo>
                        <a:pt x="170" y="119"/>
                      </a:lnTo>
                      <a:lnTo>
                        <a:pt x="170" y="119"/>
                      </a:lnTo>
                      <a:lnTo>
                        <a:pt x="170" y="119"/>
                      </a:lnTo>
                      <a:lnTo>
                        <a:pt x="170" y="119"/>
                      </a:lnTo>
                      <a:lnTo>
                        <a:pt x="170" y="119"/>
                      </a:lnTo>
                      <a:lnTo>
                        <a:pt x="165" y="119"/>
                      </a:lnTo>
                      <a:lnTo>
                        <a:pt x="165" y="119"/>
                      </a:lnTo>
                      <a:lnTo>
                        <a:pt x="165" y="119"/>
                      </a:lnTo>
                      <a:lnTo>
                        <a:pt x="165" y="119"/>
                      </a:lnTo>
                      <a:lnTo>
                        <a:pt x="165" y="119"/>
                      </a:lnTo>
                      <a:lnTo>
                        <a:pt x="159" y="119"/>
                      </a:lnTo>
                      <a:lnTo>
                        <a:pt x="159" y="119"/>
                      </a:lnTo>
                      <a:lnTo>
                        <a:pt x="159" y="119"/>
                      </a:lnTo>
                      <a:lnTo>
                        <a:pt x="159" y="119"/>
                      </a:lnTo>
                      <a:lnTo>
                        <a:pt x="159" y="119"/>
                      </a:lnTo>
                      <a:lnTo>
                        <a:pt x="153" y="119"/>
                      </a:lnTo>
                      <a:lnTo>
                        <a:pt x="153" y="119"/>
                      </a:lnTo>
                      <a:lnTo>
                        <a:pt x="153" y="119"/>
                      </a:lnTo>
                      <a:lnTo>
                        <a:pt x="153" y="119"/>
                      </a:lnTo>
                      <a:lnTo>
                        <a:pt x="153" y="119"/>
                      </a:lnTo>
                      <a:lnTo>
                        <a:pt x="148" y="119"/>
                      </a:lnTo>
                      <a:lnTo>
                        <a:pt x="148" y="119"/>
                      </a:lnTo>
                      <a:lnTo>
                        <a:pt x="148" y="119"/>
                      </a:lnTo>
                      <a:lnTo>
                        <a:pt x="148" y="119"/>
                      </a:lnTo>
                      <a:lnTo>
                        <a:pt x="148" y="119"/>
                      </a:lnTo>
                      <a:lnTo>
                        <a:pt x="142" y="119"/>
                      </a:lnTo>
                      <a:lnTo>
                        <a:pt x="142" y="119"/>
                      </a:lnTo>
                      <a:lnTo>
                        <a:pt x="142" y="119"/>
                      </a:lnTo>
                      <a:lnTo>
                        <a:pt x="142" y="119"/>
                      </a:lnTo>
                      <a:lnTo>
                        <a:pt x="142" y="119"/>
                      </a:lnTo>
                      <a:lnTo>
                        <a:pt x="136" y="119"/>
                      </a:lnTo>
                      <a:lnTo>
                        <a:pt x="136" y="119"/>
                      </a:lnTo>
                      <a:lnTo>
                        <a:pt x="136" y="124"/>
                      </a:lnTo>
                      <a:lnTo>
                        <a:pt x="136" y="124"/>
                      </a:lnTo>
                      <a:lnTo>
                        <a:pt x="136" y="124"/>
                      </a:lnTo>
                      <a:lnTo>
                        <a:pt x="131" y="124"/>
                      </a:lnTo>
                      <a:lnTo>
                        <a:pt x="131" y="124"/>
                      </a:lnTo>
                      <a:lnTo>
                        <a:pt x="131" y="124"/>
                      </a:lnTo>
                      <a:lnTo>
                        <a:pt x="131" y="124"/>
                      </a:lnTo>
                      <a:lnTo>
                        <a:pt x="131" y="124"/>
                      </a:lnTo>
                      <a:lnTo>
                        <a:pt x="125" y="124"/>
                      </a:lnTo>
                      <a:lnTo>
                        <a:pt x="125" y="124"/>
                      </a:lnTo>
                      <a:lnTo>
                        <a:pt x="125" y="124"/>
                      </a:lnTo>
                      <a:lnTo>
                        <a:pt x="125" y="124"/>
                      </a:lnTo>
                      <a:lnTo>
                        <a:pt x="125" y="124"/>
                      </a:lnTo>
                      <a:lnTo>
                        <a:pt x="119" y="124"/>
                      </a:lnTo>
                      <a:lnTo>
                        <a:pt x="119" y="124"/>
                      </a:lnTo>
                      <a:lnTo>
                        <a:pt x="119" y="124"/>
                      </a:lnTo>
                      <a:lnTo>
                        <a:pt x="119" y="124"/>
                      </a:lnTo>
                      <a:lnTo>
                        <a:pt x="119" y="124"/>
                      </a:lnTo>
                      <a:lnTo>
                        <a:pt x="114" y="124"/>
                      </a:lnTo>
                      <a:lnTo>
                        <a:pt x="114" y="124"/>
                      </a:lnTo>
                      <a:lnTo>
                        <a:pt x="114" y="124"/>
                      </a:lnTo>
                      <a:lnTo>
                        <a:pt x="114" y="124"/>
                      </a:lnTo>
                      <a:lnTo>
                        <a:pt x="114" y="124"/>
                      </a:lnTo>
                      <a:lnTo>
                        <a:pt x="108" y="124"/>
                      </a:lnTo>
                      <a:lnTo>
                        <a:pt x="108" y="124"/>
                      </a:lnTo>
                      <a:lnTo>
                        <a:pt x="108" y="124"/>
                      </a:lnTo>
                      <a:lnTo>
                        <a:pt x="108" y="124"/>
                      </a:lnTo>
                      <a:lnTo>
                        <a:pt x="108" y="124"/>
                      </a:lnTo>
                      <a:lnTo>
                        <a:pt x="102" y="124"/>
                      </a:lnTo>
                      <a:lnTo>
                        <a:pt x="102" y="119"/>
                      </a:lnTo>
                      <a:lnTo>
                        <a:pt x="102" y="119"/>
                      </a:lnTo>
                      <a:lnTo>
                        <a:pt x="102" y="119"/>
                      </a:lnTo>
                      <a:lnTo>
                        <a:pt x="97" y="119"/>
                      </a:lnTo>
                      <a:lnTo>
                        <a:pt x="97" y="119"/>
                      </a:lnTo>
                      <a:lnTo>
                        <a:pt x="97" y="119"/>
                      </a:lnTo>
                      <a:lnTo>
                        <a:pt x="97" y="119"/>
                      </a:lnTo>
                      <a:lnTo>
                        <a:pt x="97" y="119"/>
                      </a:lnTo>
                      <a:lnTo>
                        <a:pt x="91" y="119"/>
                      </a:lnTo>
                      <a:lnTo>
                        <a:pt x="91" y="119"/>
                      </a:lnTo>
                      <a:lnTo>
                        <a:pt x="91" y="119"/>
                      </a:lnTo>
                      <a:lnTo>
                        <a:pt x="91" y="119"/>
                      </a:lnTo>
                      <a:lnTo>
                        <a:pt x="91" y="119"/>
                      </a:lnTo>
                      <a:lnTo>
                        <a:pt x="85" y="119"/>
                      </a:lnTo>
                      <a:lnTo>
                        <a:pt x="85" y="119"/>
                      </a:lnTo>
                      <a:lnTo>
                        <a:pt x="85" y="119"/>
                      </a:lnTo>
                      <a:lnTo>
                        <a:pt x="85" y="119"/>
                      </a:lnTo>
                      <a:lnTo>
                        <a:pt x="85" y="119"/>
                      </a:lnTo>
                      <a:lnTo>
                        <a:pt x="80" y="119"/>
                      </a:lnTo>
                      <a:lnTo>
                        <a:pt x="80" y="119"/>
                      </a:lnTo>
                      <a:lnTo>
                        <a:pt x="80" y="119"/>
                      </a:lnTo>
                      <a:lnTo>
                        <a:pt x="80" y="119"/>
                      </a:lnTo>
                      <a:lnTo>
                        <a:pt x="80" y="119"/>
                      </a:lnTo>
                      <a:lnTo>
                        <a:pt x="74" y="119"/>
                      </a:lnTo>
                      <a:lnTo>
                        <a:pt x="74" y="119"/>
                      </a:lnTo>
                      <a:lnTo>
                        <a:pt x="74" y="119"/>
                      </a:lnTo>
                      <a:lnTo>
                        <a:pt x="74" y="119"/>
                      </a:lnTo>
                      <a:lnTo>
                        <a:pt x="74" y="119"/>
                      </a:lnTo>
                      <a:lnTo>
                        <a:pt x="68" y="119"/>
                      </a:lnTo>
                      <a:lnTo>
                        <a:pt x="68" y="119"/>
                      </a:lnTo>
                      <a:lnTo>
                        <a:pt x="68" y="119"/>
                      </a:lnTo>
                      <a:lnTo>
                        <a:pt x="68" y="119"/>
                      </a:lnTo>
                      <a:lnTo>
                        <a:pt x="68" y="113"/>
                      </a:lnTo>
                      <a:lnTo>
                        <a:pt x="63" y="113"/>
                      </a:lnTo>
                      <a:lnTo>
                        <a:pt x="63" y="113"/>
                      </a:lnTo>
                      <a:lnTo>
                        <a:pt x="63" y="113"/>
                      </a:lnTo>
                      <a:lnTo>
                        <a:pt x="63" y="113"/>
                      </a:lnTo>
                      <a:lnTo>
                        <a:pt x="63" y="113"/>
                      </a:lnTo>
                      <a:lnTo>
                        <a:pt x="57" y="113"/>
                      </a:lnTo>
                      <a:lnTo>
                        <a:pt x="57" y="113"/>
                      </a:lnTo>
                      <a:lnTo>
                        <a:pt x="57" y="113"/>
                      </a:lnTo>
                      <a:lnTo>
                        <a:pt x="57" y="113"/>
                      </a:lnTo>
                      <a:lnTo>
                        <a:pt x="57" y="113"/>
                      </a:lnTo>
                      <a:lnTo>
                        <a:pt x="51" y="113"/>
                      </a:lnTo>
                      <a:lnTo>
                        <a:pt x="51" y="113"/>
                      </a:lnTo>
                      <a:lnTo>
                        <a:pt x="51" y="113"/>
                      </a:lnTo>
                      <a:lnTo>
                        <a:pt x="51" y="113"/>
                      </a:lnTo>
                      <a:lnTo>
                        <a:pt x="51" y="113"/>
                      </a:lnTo>
                      <a:lnTo>
                        <a:pt x="46" y="107"/>
                      </a:lnTo>
                      <a:lnTo>
                        <a:pt x="46" y="107"/>
                      </a:lnTo>
                      <a:lnTo>
                        <a:pt x="46" y="107"/>
                      </a:lnTo>
                      <a:lnTo>
                        <a:pt x="46" y="107"/>
                      </a:lnTo>
                      <a:lnTo>
                        <a:pt x="46" y="107"/>
                      </a:lnTo>
                      <a:lnTo>
                        <a:pt x="40" y="107"/>
                      </a:lnTo>
                      <a:lnTo>
                        <a:pt x="40" y="107"/>
                      </a:lnTo>
                      <a:lnTo>
                        <a:pt x="40" y="107"/>
                      </a:lnTo>
                      <a:lnTo>
                        <a:pt x="40" y="107"/>
                      </a:lnTo>
                      <a:lnTo>
                        <a:pt x="40" y="107"/>
                      </a:lnTo>
                      <a:lnTo>
                        <a:pt x="34" y="107"/>
                      </a:lnTo>
                      <a:lnTo>
                        <a:pt x="34" y="107"/>
                      </a:lnTo>
                      <a:lnTo>
                        <a:pt x="34" y="102"/>
                      </a:lnTo>
                      <a:lnTo>
                        <a:pt x="34" y="102"/>
                      </a:lnTo>
                      <a:lnTo>
                        <a:pt x="34" y="102"/>
                      </a:lnTo>
                      <a:lnTo>
                        <a:pt x="29" y="102"/>
                      </a:lnTo>
                      <a:lnTo>
                        <a:pt x="29" y="102"/>
                      </a:lnTo>
                      <a:lnTo>
                        <a:pt x="29" y="102"/>
                      </a:lnTo>
                      <a:lnTo>
                        <a:pt x="29" y="102"/>
                      </a:lnTo>
                      <a:lnTo>
                        <a:pt x="23" y="102"/>
                      </a:lnTo>
                      <a:lnTo>
                        <a:pt x="23" y="96"/>
                      </a:lnTo>
                      <a:lnTo>
                        <a:pt x="23" y="96"/>
                      </a:lnTo>
                      <a:lnTo>
                        <a:pt x="23" y="96"/>
                      </a:lnTo>
                      <a:lnTo>
                        <a:pt x="23" y="96"/>
                      </a:lnTo>
                      <a:lnTo>
                        <a:pt x="17" y="96"/>
                      </a:lnTo>
                      <a:lnTo>
                        <a:pt x="17" y="96"/>
                      </a:lnTo>
                      <a:lnTo>
                        <a:pt x="17" y="96"/>
                      </a:lnTo>
                      <a:lnTo>
                        <a:pt x="17" y="90"/>
                      </a:lnTo>
                      <a:lnTo>
                        <a:pt x="17" y="90"/>
                      </a:lnTo>
                      <a:lnTo>
                        <a:pt x="12" y="90"/>
                      </a:lnTo>
                      <a:lnTo>
                        <a:pt x="12" y="90"/>
                      </a:lnTo>
                      <a:lnTo>
                        <a:pt x="12" y="85"/>
                      </a:lnTo>
                      <a:lnTo>
                        <a:pt x="12" y="85"/>
                      </a:lnTo>
                      <a:lnTo>
                        <a:pt x="12" y="85"/>
                      </a:lnTo>
                      <a:lnTo>
                        <a:pt x="6" y="85"/>
                      </a:lnTo>
                      <a:lnTo>
                        <a:pt x="6" y="85"/>
                      </a:lnTo>
                      <a:lnTo>
                        <a:pt x="6" y="79"/>
                      </a:lnTo>
                      <a:lnTo>
                        <a:pt x="6" y="79"/>
                      </a:lnTo>
                      <a:lnTo>
                        <a:pt x="6" y="79"/>
                      </a:lnTo>
                      <a:lnTo>
                        <a:pt x="6" y="79"/>
                      </a:lnTo>
                      <a:lnTo>
                        <a:pt x="6" y="79"/>
                      </a:lnTo>
                      <a:lnTo>
                        <a:pt x="6" y="73"/>
                      </a:lnTo>
                      <a:lnTo>
                        <a:pt x="0" y="73"/>
                      </a:lnTo>
                      <a:lnTo>
                        <a:pt x="0" y="73"/>
                      </a:lnTo>
                      <a:lnTo>
                        <a:pt x="0" y="73"/>
                      </a:lnTo>
                      <a:lnTo>
                        <a:pt x="0" y="73"/>
                      </a:lnTo>
                      <a:lnTo>
                        <a:pt x="0" y="68"/>
                      </a:lnTo>
                      <a:lnTo>
                        <a:pt x="0" y="68"/>
                      </a:lnTo>
                      <a:lnTo>
                        <a:pt x="0" y="68"/>
                      </a:lnTo>
                      <a:lnTo>
                        <a:pt x="0" y="68"/>
                      </a:lnTo>
                      <a:lnTo>
                        <a:pt x="0" y="68"/>
                      </a:lnTo>
                      <a:lnTo>
                        <a:pt x="0" y="62"/>
                      </a:lnTo>
                      <a:lnTo>
                        <a:pt x="0" y="62"/>
                      </a:lnTo>
                      <a:lnTo>
                        <a:pt x="0" y="62"/>
                      </a:lnTo>
                      <a:lnTo>
                        <a:pt x="0" y="62"/>
                      </a:lnTo>
                      <a:lnTo>
                        <a:pt x="0" y="62"/>
                      </a:lnTo>
                      <a:lnTo>
                        <a:pt x="0" y="56"/>
                      </a:lnTo>
                      <a:lnTo>
                        <a:pt x="0" y="56"/>
                      </a:lnTo>
                      <a:lnTo>
                        <a:pt x="0" y="56"/>
                      </a:lnTo>
                      <a:lnTo>
                        <a:pt x="0" y="56"/>
                      </a:lnTo>
                      <a:lnTo>
                        <a:pt x="0" y="56"/>
                      </a:lnTo>
                      <a:lnTo>
                        <a:pt x="0" y="51"/>
                      </a:lnTo>
                      <a:lnTo>
                        <a:pt x="0" y="51"/>
                      </a:lnTo>
                      <a:lnTo>
                        <a:pt x="0" y="51"/>
                      </a:lnTo>
                      <a:lnTo>
                        <a:pt x="0" y="51"/>
                      </a:lnTo>
                      <a:lnTo>
                        <a:pt x="6" y="51"/>
                      </a:lnTo>
                      <a:lnTo>
                        <a:pt x="6" y="45"/>
                      </a:lnTo>
                      <a:lnTo>
                        <a:pt x="6" y="45"/>
                      </a:lnTo>
                      <a:lnTo>
                        <a:pt x="6" y="45"/>
                      </a:lnTo>
                      <a:lnTo>
                        <a:pt x="6" y="45"/>
                      </a:lnTo>
                      <a:lnTo>
                        <a:pt x="6" y="45"/>
                      </a:lnTo>
                      <a:lnTo>
                        <a:pt x="6" y="39"/>
                      </a:lnTo>
                      <a:lnTo>
                        <a:pt x="6" y="39"/>
                      </a:lnTo>
                      <a:lnTo>
                        <a:pt x="12" y="39"/>
                      </a:lnTo>
                      <a:lnTo>
                        <a:pt x="12" y="39"/>
                      </a:lnTo>
                      <a:lnTo>
                        <a:pt x="12" y="39"/>
                      </a:lnTo>
                      <a:lnTo>
                        <a:pt x="12" y="34"/>
                      </a:lnTo>
                      <a:lnTo>
                        <a:pt x="12" y="34"/>
                      </a:lnTo>
                      <a:lnTo>
                        <a:pt x="17" y="34"/>
                      </a:lnTo>
                      <a:lnTo>
                        <a:pt x="17" y="34"/>
                      </a:lnTo>
                      <a:lnTo>
                        <a:pt x="17" y="34"/>
                      </a:lnTo>
                      <a:lnTo>
                        <a:pt x="17" y="28"/>
                      </a:lnTo>
                      <a:lnTo>
                        <a:pt x="17" y="28"/>
                      </a:lnTo>
                      <a:lnTo>
                        <a:pt x="23" y="28"/>
                      </a:lnTo>
                      <a:lnTo>
                        <a:pt x="23" y="28"/>
                      </a:lnTo>
                      <a:lnTo>
                        <a:pt x="23" y="28"/>
                      </a:lnTo>
                      <a:lnTo>
                        <a:pt x="23" y="28"/>
                      </a:lnTo>
                      <a:lnTo>
                        <a:pt x="23" y="28"/>
                      </a:lnTo>
                      <a:lnTo>
                        <a:pt x="29" y="22"/>
                      </a:lnTo>
                      <a:lnTo>
                        <a:pt x="29" y="22"/>
                      </a:lnTo>
                      <a:lnTo>
                        <a:pt x="29" y="22"/>
                      </a:lnTo>
                      <a:lnTo>
                        <a:pt x="29" y="22"/>
                      </a:lnTo>
                      <a:lnTo>
                        <a:pt x="34" y="22"/>
                      </a:lnTo>
                      <a:lnTo>
                        <a:pt x="34" y="22"/>
                      </a:lnTo>
                      <a:lnTo>
                        <a:pt x="34" y="22"/>
                      </a:lnTo>
                      <a:lnTo>
                        <a:pt x="34" y="22"/>
                      </a:lnTo>
                      <a:lnTo>
                        <a:pt x="34" y="22"/>
                      </a:lnTo>
                      <a:lnTo>
                        <a:pt x="40" y="17"/>
                      </a:lnTo>
                      <a:lnTo>
                        <a:pt x="40" y="17"/>
                      </a:lnTo>
                      <a:lnTo>
                        <a:pt x="40" y="17"/>
                      </a:lnTo>
                      <a:lnTo>
                        <a:pt x="40" y="17"/>
                      </a:lnTo>
                      <a:lnTo>
                        <a:pt x="40" y="17"/>
                      </a:lnTo>
                      <a:lnTo>
                        <a:pt x="46" y="17"/>
                      </a:lnTo>
                      <a:lnTo>
                        <a:pt x="46" y="17"/>
                      </a:lnTo>
                      <a:lnTo>
                        <a:pt x="46" y="17"/>
                      </a:lnTo>
                      <a:lnTo>
                        <a:pt x="46" y="17"/>
                      </a:lnTo>
                      <a:lnTo>
                        <a:pt x="46" y="17"/>
                      </a:lnTo>
                      <a:lnTo>
                        <a:pt x="51" y="11"/>
                      </a:lnTo>
                      <a:lnTo>
                        <a:pt x="51" y="11"/>
                      </a:lnTo>
                      <a:lnTo>
                        <a:pt x="51" y="11"/>
                      </a:lnTo>
                      <a:lnTo>
                        <a:pt x="51" y="11"/>
                      </a:lnTo>
                      <a:lnTo>
                        <a:pt x="51" y="11"/>
                      </a:lnTo>
                      <a:lnTo>
                        <a:pt x="57" y="11"/>
                      </a:lnTo>
                      <a:lnTo>
                        <a:pt x="57" y="11"/>
                      </a:lnTo>
                      <a:lnTo>
                        <a:pt x="57" y="11"/>
                      </a:lnTo>
                      <a:lnTo>
                        <a:pt x="57" y="11"/>
                      </a:lnTo>
                      <a:lnTo>
                        <a:pt x="57" y="11"/>
                      </a:lnTo>
                      <a:lnTo>
                        <a:pt x="63" y="11"/>
                      </a:lnTo>
                      <a:lnTo>
                        <a:pt x="63" y="11"/>
                      </a:lnTo>
                      <a:lnTo>
                        <a:pt x="63" y="11"/>
                      </a:lnTo>
                      <a:lnTo>
                        <a:pt x="63" y="11"/>
                      </a:lnTo>
                      <a:lnTo>
                        <a:pt x="63" y="11"/>
                      </a:lnTo>
                      <a:lnTo>
                        <a:pt x="68" y="11"/>
                      </a:lnTo>
                      <a:lnTo>
                        <a:pt x="68" y="5"/>
                      </a:lnTo>
                      <a:lnTo>
                        <a:pt x="68" y="5"/>
                      </a:lnTo>
                      <a:lnTo>
                        <a:pt x="68" y="5"/>
                      </a:lnTo>
                      <a:lnTo>
                        <a:pt x="68" y="5"/>
                      </a:lnTo>
                      <a:lnTo>
                        <a:pt x="74" y="5"/>
                      </a:lnTo>
                      <a:lnTo>
                        <a:pt x="74" y="5"/>
                      </a:lnTo>
                      <a:lnTo>
                        <a:pt x="74" y="5"/>
                      </a:lnTo>
                      <a:lnTo>
                        <a:pt x="74" y="5"/>
                      </a:lnTo>
                      <a:lnTo>
                        <a:pt x="74" y="5"/>
                      </a:lnTo>
                      <a:lnTo>
                        <a:pt x="80" y="5"/>
                      </a:lnTo>
                      <a:lnTo>
                        <a:pt x="80" y="5"/>
                      </a:lnTo>
                      <a:lnTo>
                        <a:pt x="80" y="5"/>
                      </a:lnTo>
                      <a:lnTo>
                        <a:pt x="80" y="5"/>
                      </a:lnTo>
                      <a:lnTo>
                        <a:pt x="80" y="5"/>
                      </a:lnTo>
                      <a:lnTo>
                        <a:pt x="85" y="5"/>
                      </a:lnTo>
                      <a:lnTo>
                        <a:pt x="85" y="5"/>
                      </a:lnTo>
                      <a:lnTo>
                        <a:pt x="85" y="5"/>
                      </a:lnTo>
                      <a:lnTo>
                        <a:pt x="85" y="5"/>
                      </a:lnTo>
                      <a:lnTo>
                        <a:pt x="85" y="5"/>
                      </a:lnTo>
                      <a:lnTo>
                        <a:pt x="91" y="5"/>
                      </a:lnTo>
                      <a:lnTo>
                        <a:pt x="91" y="5"/>
                      </a:lnTo>
                      <a:lnTo>
                        <a:pt x="91" y="5"/>
                      </a:lnTo>
                      <a:lnTo>
                        <a:pt x="91" y="5"/>
                      </a:lnTo>
                      <a:lnTo>
                        <a:pt x="91" y="5"/>
                      </a:lnTo>
                      <a:lnTo>
                        <a:pt x="97" y="5"/>
                      </a:lnTo>
                      <a:lnTo>
                        <a:pt x="97" y="5"/>
                      </a:lnTo>
                      <a:lnTo>
                        <a:pt x="97" y="5"/>
                      </a:lnTo>
                      <a:lnTo>
                        <a:pt x="97" y="5"/>
                      </a:lnTo>
                      <a:lnTo>
                        <a:pt x="97" y="5"/>
                      </a:lnTo>
                      <a:lnTo>
                        <a:pt x="102" y="5"/>
                      </a:lnTo>
                      <a:lnTo>
                        <a:pt x="102" y="5"/>
                      </a:lnTo>
                      <a:lnTo>
                        <a:pt x="102" y="5"/>
                      </a:lnTo>
                      <a:lnTo>
                        <a:pt x="102" y="0"/>
                      </a:lnTo>
                      <a:lnTo>
                        <a:pt x="108" y="0"/>
                      </a:lnTo>
                      <a:lnTo>
                        <a:pt x="108" y="0"/>
                      </a:lnTo>
                      <a:lnTo>
                        <a:pt x="108" y="0"/>
                      </a:lnTo>
                      <a:lnTo>
                        <a:pt x="108" y="0"/>
                      </a:lnTo>
                      <a:lnTo>
                        <a:pt x="108" y="0"/>
                      </a:lnTo>
                      <a:lnTo>
                        <a:pt x="114" y="0"/>
                      </a:lnTo>
                      <a:lnTo>
                        <a:pt x="114" y="0"/>
                      </a:lnTo>
                      <a:lnTo>
                        <a:pt x="114" y="0"/>
                      </a:lnTo>
                      <a:lnTo>
                        <a:pt x="114" y="0"/>
                      </a:lnTo>
                      <a:lnTo>
                        <a:pt x="114" y="0"/>
                      </a:lnTo>
                      <a:lnTo>
                        <a:pt x="119" y="0"/>
                      </a:lnTo>
                      <a:lnTo>
                        <a:pt x="119" y="0"/>
                      </a:lnTo>
                      <a:lnTo>
                        <a:pt x="119" y="0"/>
                      </a:lnTo>
                      <a:lnTo>
                        <a:pt x="119" y="0"/>
                      </a:lnTo>
                    </a:path>
                  </a:pathLst>
                </a:custGeom>
                <a:noFill/>
                <a:ln w="36513">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4954" name="Freeform 10"/>
                <p:cNvSpPr>
                  <a:spLocks/>
                </p:cNvSpPr>
                <p:nvPr/>
              </p:nvSpPr>
              <p:spPr bwMode="auto">
                <a:xfrm>
                  <a:off x="3823" y="2466"/>
                  <a:ext cx="46" cy="5"/>
                </a:xfrm>
                <a:custGeom>
                  <a:avLst/>
                  <a:gdLst>
                    <a:gd name="T0" fmla="*/ 0 w 46"/>
                    <a:gd name="T1" fmla="*/ 0 h 5"/>
                    <a:gd name="T2" fmla="*/ 6 w 46"/>
                    <a:gd name="T3" fmla="*/ 0 h 5"/>
                    <a:gd name="T4" fmla="*/ 6 w 46"/>
                    <a:gd name="T5" fmla="*/ 0 h 5"/>
                    <a:gd name="T6" fmla="*/ 6 w 46"/>
                    <a:gd name="T7" fmla="*/ 0 h 5"/>
                    <a:gd name="T8" fmla="*/ 6 w 46"/>
                    <a:gd name="T9" fmla="*/ 0 h 5"/>
                    <a:gd name="T10" fmla="*/ 6 w 46"/>
                    <a:gd name="T11" fmla="*/ 0 h 5"/>
                    <a:gd name="T12" fmla="*/ 12 w 46"/>
                    <a:gd name="T13" fmla="*/ 0 h 5"/>
                    <a:gd name="T14" fmla="*/ 12 w 46"/>
                    <a:gd name="T15" fmla="*/ 0 h 5"/>
                    <a:gd name="T16" fmla="*/ 12 w 46"/>
                    <a:gd name="T17" fmla="*/ 0 h 5"/>
                    <a:gd name="T18" fmla="*/ 12 w 46"/>
                    <a:gd name="T19" fmla="*/ 0 h 5"/>
                    <a:gd name="T20" fmla="*/ 12 w 46"/>
                    <a:gd name="T21" fmla="*/ 0 h 5"/>
                    <a:gd name="T22" fmla="*/ 17 w 46"/>
                    <a:gd name="T23" fmla="*/ 0 h 5"/>
                    <a:gd name="T24" fmla="*/ 17 w 46"/>
                    <a:gd name="T25" fmla="*/ 0 h 5"/>
                    <a:gd name="T26" fmla="*/ 17 w 46"/>
                    <a:gd name="T27" fmla="*/ 0 h 5"/>
                    <a:gd name="T28" fmla="*/ 17 w 46"/>
                    <a:gd name="T29" fmla="*/ 5 h 5"/>
                    <a:gd name="T30" fmla="*/ 17 w 46"/>
                    <a:gd name="T31" fmla="*/ 5 h 5"/>
                    <a:gd name="T32" fmla="*/ 23 w 46"/>
                    <a:gd name="T33" fmla="*/ 5 h 5"/>
                    <a:gd name="T34" fmla="*/ 23 w 46"/>
                    <a:gd name="T35" fmla="*/ 5 h 5"/>
                    <a:gd name="T36" fmla="*/ 23 w 46"/>
                    <a:gd name="T37" fmla="*/ 5 h 5"/>
                    <a:gd name="T38" fmla="*/ 23 w 46"/>
                    <a:gd name="T39" fmla="*/ 5 h 5"/>
                    <a:gd name="T40" fmla="*/ 23 w 46"/>
                    <a:gd name="T41" fmla="*/ 5 h 5"/>
                    <a:gd name="T42" fmla="*/ 29 w 46"/>
                    <a:gd name="T43" fmla="*/ 5 h 5"/>
                    <a:gd name="T44" fmla="*/ 29 w 46"/>
                    <a:gd name="T45" fmla="*/ 5 h 5"/>
                    <a:gd name="T46" fmla="*/ 29 w 46"/>
                    <a:gd name="T47" fmla="*/ 5 h 5"/>
                    <a:gd name="T48" fmla="*/ 29 w 46"/>
                    <a:gd name="T49" fmla="*/ 5 h 5"/>
                    <a:gd name="T50" fmla="*/ 29 w 46"/>
                    <a:gd name="T51" fmla="*/ 5 h 5"/>
                    <a:gd name="T52" fmla="*/ 34 w 46"/>
                    <a:gd name="T53" fmla="*/ 5 h 5"/>
                    <a:gd name="T54" fmla="*/ 34 w 46"/>
                    <a:gd name="T55" fmla="*/ 5 h 5"/>
                    <a:gd name="T56" fmla="*/ 34 w 46"/>
                    <a:gd name="T57" fmla="*/ 5 h 5"/>
                    <a:gd name="T58" fmla="*/ 34 w 46"/>
                    <a:gd name="T59" fmla="*/ 5 h 5"/>
                    <a:gd name="T60" fmla="*/ 34 w 46"/>
                    <a:gd name="T61" fmla="*/ 5 h 5"/>
                    <a:gd name="T62" fmla="*/ 40 w 46"/>
                    <a:gd name="T63" fmla="*/ 5 h 5"/>
                    <a:gd name="T64" fmla="*/ 40 w 46"/>
                    <a:gd name="T65" fmla="*/ 5 h 5"/>
                    <a:gd name="T66" fmla="*/ 40 w 46"/>
                    <a:gd name="T67" fmla="*/ 5 h 5"/>
                    <a:gd name="T68" fmla="*/ 40 w 46"/>
                    <a:gd name="T69" fmla="*/ 5 h 5"/>
                    <a:gd name="T70" fmla="*/ 40 w 46"/>
                    <a:gd name="T71" fmla="*/ 5 h 5"/>
                    <a:gd name="T72" fmla="*/ 46 w 46"/>
                    <a:gd name="T73" fmla="*/ 5 h 5"/>
                    <a:gd name="T74" fmla="*/ 46 w 46"/>
                    <a:gd name="T75" fmla="*/ 5 h 5"/>
                    <a:gd name="T76" fmla="*/ 46 w 46"/>
                    <a:gd name="T77" fmla="*/ 5 h 5"/>
                    <a:gd name="T78" fmla="*/ 46 w 46"/>
                    <a:gd name="T79" fmla="*/ 5 h 5"/>
                    <a:gd name="T80" fmla="*/ 46 w 46"/>
                    <a:gd name="T8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5">
                      <a:moveTo>
                        <a:pt x="0" y="0"/>
                      </a:moveTo>
                      <a:lnTo>
                        <a:pt x="6" y="0"/>
                      </a:lnTo>
                      <a:lnTo>
                        <a:pt x="6" y="0"/>
                      </a:lnTo>
                      <a:lnTo>
                        <a:pt x="6" y="0"/>
                      </a:lnTo>
                      <a:lnTo>
                        <a:pt x="6" y="0"/>
                      </a:lnTo>
                      <a:lnTo>
                        <a:pt x="6" y="0"/>
                      </a:lnTo>
                      <a:lnTo>
                        <a:pt x="12" y="0"/>
                      </a:lnTo>
                      <a:lnTo>
                        <a:pt x="12" y="0"/>
                      </a:lnTo>
                      <a:lnTo>
                        <a:pt x="12" y="0"/>
                      </a:lnTo>
                      <a:lnTo>
                        <a:pt x="12" y="0"/>
                      </a:lnTo>
                      <a:lnTo>
                        <a:pt x="12" y="0"/>
                      </a:lnTo>
                      <a:lnTo>
                        <a:pt x="17" y="0"/>
                      </a:lnTo>
                      <a:lnTo>
                        <a:pt x="17" y="0"/>
                      </a:lnTo>
                      <a:lnTo>
                        <a:pt x="17" y="0"/>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5"/>
                      </a:lnTo>
                      <a:lnTo>
                        <a:pt x="34" y="5"/>
                      </a:lnTo>
                      <a:lnTo>
                        <a:pt x="40" y="5"/>
                      </a:lnTo>
                      <a:lnTo>
                        <a:pt x="40" y="5"/>
                      </a:lnTo>
                      <a:lnTo>
                        <a:pt x="40" y="5"/>
                      </a:lnTo>
                      <a:lnTo>
                        <a:pt x="40" y="5"/>
                      </a:lnTo>
                      <a:lnTo>
                        <a:pt x="40" y="5"/>
                      </a:lnTo>
                      <a:lnTo>
                        <a:pt x="46" y="5"/>
                      </a:lnTo>
                      <a:lnTo>
                        <a:pt x="46" y="5"/>
                      </a:lnTo>
                      <a:lnTo>
                        <a:pt x="46" y="5"/>
                      </a:lnTo>
                      <a:lnTo>
                        <a:pt x="46" y="5"/>
                      </a:lnTo>
                      <a:lnTo>
                        <a:pt x="46" y="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4955" name="Line 11"/>
                <p:cNvSpPr>
                  <a:spLocks noChangeShapeType="1"/>
                </p:cNvSpPr>
                <p:nvPr/>
              </p:nvSpPr>
              <p:spPr bwMode="auto">
                <a:xfrm>
                  <a:off x="3880" y="2477"/>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4956" name="Freeform 12"/>
                <p:cNvSpPr>
                  <a:spLocks/>
                </p:cNvSpPr>
                <p:nvPr/>
              </p:nvSpPr>
              <p:spPr bwMode="auto">
                <a:xfrm>
                  <a:off x="3880" y="2477"/>
                  <a:ext cx="23" cy="6"/>
                </a:xfrm>
                <a:custGeom>
                  <a:avLst/>
                  <a:gdLst>
                    <a:gd name="T0" fmla="*/ 0 w 23"/>
                    <a:gd name="T1" fmla="*/ 0 h 6"/>
                    <a:gd name="T2" fmla="*/ 0 w 23"/>
                    <a:gd name="T3" fmla="*/ 0 h 6"/>
                    <a:gd name="T4" fmla="*/ 6 w 23"/>
                    <a:gd name="T5" fmla="*/ 0 h 6"/>
                    <a:gd name="T6" fmla="*/ 6 w 23"/>
                    <a:gd name="T7" fmla="*/ 0 h 6"/>
                    <a:gd name="T8" fmla="*/ 6 w 23"/>
                    <a:gd name="T9" fmla="*/ 0 h 6"/>
                    <a:gd name="T10" fmla="*/ 6 w 23"/>
                    <a:gd name="T11" fmla="*/ 0 h 6"/>
                    <a:gd name="T12" fmla="*/ 6 w 23"/>
                    <a:gd name="T13" fmla="*/ 0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6 h 6"/>
                    <a:gd name="T30" fmla="*/ 17 w 23"/>
                    <a:gd name="T31" fmla="*/ 6 h 6"/>
                    <a:gd name="T32" fmla="*/ 17 w 23"/>
                    <a:gd name="T33" fmla="*/ 6 h 6"/>
                    <a:gd name="T34" fmla="*/ 23 w 23"/>
                    <a:gd name="T35" fmla="*/ 6 h 6"/>
                    <a:gd name="T36" fmla="*/ 23 w 23"/>
                    <a:gd name="T37" fmla="*/ 6 h 6"/>
                    <a:gd name="T38" fmla="*/ 23 w 23"/>
                    <a:gd name="T3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6">
                      <a:moveTo>
                        <a:pt x="0" y="0"/>
                      </a:moveTo>
                      <a:lnTo>
                        <a:pt x="0" y="0"/>
                      </a:lnTo>
                      <a:lnTo>
                        <a:pt x="6" y="0"/>
                      </a:lnTo>
                      <a:lnTo>
                        <a:pt x="6" y="0"/>
                      </a:lnTo>
                      <a:lnTo>
                        <a:pt x="6" y="0"/>
                      </a:lnTo>
                      <a:lnTo>
                        <a:pt x="6" y="0"/>
                      </a:lnTo>
                      <a:lnTo>
                        <a:pt x="6" y="0"/>
                      </a:lnTo>
                      <a:lnTo>
                        <a:pt x="11" y="0"/>
                      </a:lnTo>
                      <a:lnTo>
                        <a:pt x="11" y="0"/>
                      </a:lnTo>
                      <a:lnTo>
                        <a:pt x="11" y="0"/>
                      </a:lnTo>
                      <a:lnTo>
                        <a:pt x="11" y="0"/>
                      </a:lnTo>
                      <a:lnTo>
                        <a:pt x="11" y="0"/>
                      </a:lnTo>
                      <a:lnTo>
                        <a:pt x="17" y="0"/>
                      </a:lnTo>
                      <a:lnTo>
                        <a:pt x="17" y="0"/>
                      </a:lnTo>
                      <a:lnTo>
                        <a:pt x="17" y="6"/>
                      </a:lnTo>
                      <a:lnTo>
                        <a:pt x="17" y="6"/>
                      </a:lnTo>
                      <a:lnTo>
                        <a:pt x="17" y="6"/>
                      </a:lnTo>
                      <a:lnTo>
                        <a:pt x="23" y="6"/>
                      </a:lnTo>
                      <a:lnTo>
                        <a:pt x="23" y="6"/>
                      </a:lnTo>
                      <a:lnTo>
                        <a:pt x="23"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4957" name="Line 13"/>
                <p:cNvSpPr>
                  <a:spLocks noChangeShapeType="1"/>
                </p:cNvSpPr>
                <p:nvPr/>
              </p:nvSpPr>
              <p:spPr bwMode="auto">
                <a:xfrm>
                  <a:off x="3908" y="248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4958" name="Freeform 14"/>
                <p:cNvSpPr>
                  <a:spLocks/>
                </p:cNvSpPr>
                <p:nvPr/>
              </p:nvSpPr>
              <p:spPr bwMode="auto">
                <a:xfrm>
                  <a:off x="3908" y="2488"/>
                  <a:ext cx="34" cy="29"/>
                </a:xfrm>
                <a:custGeom>
                  <a:avLst/>
                  <a:gdLst>
                    <a:gd name="T0" fmla="*/ 0 w 34"/>
                    <a:gd name="T1" fmla="*/ 0 h 29"/>
                    <a:gd name="T2" fmla="*/ 6 w 34"/>
                    <a:gd name="T3" fmla="*/ 0 h 29"/>
                    <a:gd name="T4" fmla="*/ 6 w 34"/>
                    <a:gd name="T5" fmla="*/ 0 h 29"/>
                    <a:gd name="T6" fmla="*/ 6 w 34"/>
                    <a:gd name="T7" fmla="*/ 0 h 29"/>
                    <a:gd name="T8" fmla="*/ 6 w 34"/>
                    <a:gd name="T9" fmla="*/ 0 h 29"/>
                    <a:gd name="T10" fmla="*/ 6 w 34"/>
                    <a:gd name="T11" fmla="*/ 0 h 29"/>
                    <a:gd name="T12" fmla="*/ 12 w 34"/>
                    <a:gd name="T13" fmla="*/ 0 h 29"/>
                    <a:gd name="T14" fmla="*/ 12 w 34"/>
                    <a:gd name="T15" fmla="*/ 6 h 29"/>
                    <a:gd name="T16" fmla="*/ 12 w 34"/>
                    <a:gd name="T17" fmla="*/ 6 h 29"/>
                    <a:gd name="T18" fmla="*/ 12 w 34"/>
                    <a:gd name="T19" fmla="*/ 6 h 29"/>
                    <a:gd name="T20" fmla="*/ 12 w 34"/>
                    <a:gd name="T21" fmla="*/ 6 h 29"/>
                    <a:gd name="T22" fmla="*/ 17 w 34"/>
                    <a:gd name="T23" fmla="*/ 6 h 29"/>
                    <a:gd name="T24" fmla="*/ 17 w 34"/>
                    <a:gd name="T25" fmla="*/ 6 h 29"/>
                    <a:gd name="T26" fmla="*/ 17 w 34"/>
                    <a:gd name="T27" fmla="*/ 6 h 29"/>
                    <a:gd name="T28" fmla="*/ 17 w 34"/>
                    <a:gd name="T29" fmla="*/ 12 h 29"/>
                    <a:gd name="T30" fmla="*/ 17 w 34"/>
                    <a:gd name="T31" fmla="*/ 12 h 29"/>
                    <a:gd name="T32" fmla="*/ 23 w 34"/>
                    <a:gd name="T33" fmla="*/ 12 h 29"/>
                    <a:gd name="T34" fmla="*/ 23 w 34"/>
                    <a:gd name="T35" fmla="*/ 12 h 29"/>
                    <a:gd name="T36" fmla="*/ 23 w 34"/>
                    <a:gd name="T37" fmla="*/ 12 h 29"/>
                    <a:gd name="T38" fmla="*/ 23 w 34"/>
                    <a:gd name="T39" fmla="*/ 17 h 29"/>
                    <a:gd name="T40" fmla="*/ 23 w 34"/>
                    <a:gd name="T41" fmla="*/ 17 h 29"/>
                    <a:gd name="T42" fmla="*/ 29 w 34"/>
                    <a:gd name="T43" fmla="*/ 17 h 29"/>
                    <a:gd name="T44" fmla="*/ 29 w 34"/>
                    <a:gd name="T45" fmla="*/ 17 h 29"/>
                    <a:gd name="T46" fmla="*/ 29 w 34"/>
                    <a:gd name="T47" fmla="*/ 17 h 29"/>
                    <a:gd name="T48" fmla="*/ 29 w 34"/>
                    <a:gd name="T49" fmla="*/ 23 h 29"/>
                    <a:gd name="T50" fmla="*/ 29 w 34"/>
                    <a:gd name="T51" fmla="*/ 23 h 29"/>
                    <a:gd name="T52" fmla="*/ 29 w 34"/>
                    <a:gd name="T53" fmla="*/ 23 h 29"/>
                    <a:gd name="T54" fmla="*/ 29 w 34"/>
                    <a:gd name="T55" fmla="*/ 23 h 29"/>
                    <a:gd name="T56" fmla="*/ 34 w 34"/>
                    <a:gd name="T57" fmla="*/ 23 h 29"/>
                    <a:gd name="T58" fmla="*/ 34 w 34"/>
                    <a:gd name="T59" fmla="*/ 29 h 29"/>
                    <a:gd name="T60" fmla="*/ 34 w 34"/>
                    <a:gd name="T61" fmla="*/ 29 h 29"/>
                    <a:gd name="T62" fmla="*/ 34 w 34"/>
                    <a:gd name="T63" fmla="*/ 29 h 29"/>
                    <a:gd name="T64" fmla="*/ 34 w 34"/>
                    <a:gd name="T65" fmla="*/ 29 h 29"/>
                    <a:gd name="T66" fmla="*/ 34 w 34"/>
                    <a:gd name="T6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29">
                      <a:moveTo>
                        <a:pt x="0" y="0"/>
                      </a:moveTo>
                      <a:lnTo>
                        <a:pt x="6" y="0"/>
                      </a:lnTo>
                      <a:lnTo>
                        <a:pt x="6" y="0"/>
                      </a:lnTo>
                      <a:lnTo>
                        <a:pt x="6" y="0"/>
                      </a:lnTo>
                      <a:lnTo>
                        <a:pt x="6" y="0"/>
                      </a:lnTo>
                      <a:lnTo>
                        <a:pt x="6" y="0"/>
                      </a:lnTo>
                      <a:lnTo>
                        <a:pt x="12" y="0"/>
                      </a:lnTo>
                      <a:lnTo>
                        <a:pt x="12" y="6"/>
                      </a:lnTo>
                      <a:lnTo>
                        <a:pt x="12" y="6"/>
                      </a:lnTo>
                      <a:lnTo>
                        <a:pt x="12" y="6"/>
                      </a:lnTo>
                      <a:lnTo>
                        <a:pt x="12" y="6"/>
                      </a:lnTo>
                      <a:lnTo>
                        <a:pt x="17" y="6"/>
                      </a:lnTo>
                      <a:lnTo>
                        <a:pt x="17" y="6"/>
                      </a:lnTo>
                      <a:lnTo>
                        <a:pt x="17" y="6"/>
                      </a:lnTo>
                      <a:lnTo>
                        <a:pt x="17" y="12"/>
                      </a:lnTo>
                      <a:lnTo>
                        <a:pt x="17" y="12"/>
                      </a:lnTo>
                      <a:lnTo>
                        <a:pt x="23" y="12"/>
                      </a:lnTo>
                      <a:lnTo>
                        <a:pt x="23" y="12"/>
                      </a:lnTo>
                      <a:lnTo>
                        <a:pt x="23" y="12"/>
                      </a:lnTo>
                      <a:lnTo>
                        <a:pt x="23" y="17"/>
                      </a:lnTo>
                      <a:lnTo>
                        <a:pt x="23" y="17"/>
                      </a:lnTo>
                      <a:lnTo>
                        <a:pt x="29" y="17"/>
                      </a:lnTo>
                      <a:lnTo>
                        <a:pt x="29" y="17"/>
                      </a:lnTo>
                      <a:lnTo>
                        <a:pt x="29" y="17"/>
                      </a:lnTo>
                      <a:lnTo>
                        <a:pt x="29" y="23"/>
                      </a:lnTo>
                      <a:lnTo>
                        <a:pt x="29" y="23"/>
                      </a:lnTo>
                      <a:lnTo>
                        <a:pt x="29" y="23"/>
                      </a:lnTo>
                      <a:lnTo>
                        <a:pt x="29" y="23"/>
                      </a:lnTo>
                      <a:lnTo>
                        <a:pt x="34" y="23"/>
                      </a:lnTo>
                      <a:lnTo>
                        <a:pt x="34" y="29"/>
                      </a:lnTo>
                      <a:lnTo>
                        <a:pt x="34" y="29"/>
                      </a:lnTo>
                      <a:lnTo>
                        <a:pt x="34" y="29"/>
                      </a:lnTo>
                      <a:lnTo>
                        <a:pt x="34" y="29"/>
                      </a:lnTo>
                      <a:lnTo>
                        <a:pt x="34" y="2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4959" name="Line 15"/>
                <p:cNvSpPr>
                  <a:spLocks noChangeShapeType="1"/>
                </p:cNvSpPr>
                <p:nvPr/>
              </p:nvSpPr>
              <p:spPr bwMode="auto">
                <a:xfrm>
                  <a:off x="3942" y="252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4960" name="Freeform 16"/>
                <p:cNvSpPr>
                  <a:spLocks/>
                </p:cNvSpPr>
                <p:nvPr/>
              </p:nvSpPr>
              <p:spPr bwMode="auto">
                <a:xfrm>
                  <a:off x="3937" y="2528"/>
                  <a:ext cx="5" cy="23"/>
                </a:xfrm>
                <a:custGeom>
                  <a:avLst/>
                  <a:gdLst>
                    <a:gd name="T0" fmla="*/ 5 w 5"/>
                    <a:gd name="T1" fmla="*/ 0 h 23"/>
                    <a:gd name="T2" fmla="*/ 5 w 5"/>
                    <a:gd name="T3" fmla="*/ 0 h 23"/>
                    <a:gd name="T4" fmla="*/ 5 w 5"/>
                    <a:gd name="T5" fmla="*/ 0 h 23"/>
                    <a:gd name="T6" fmla="*/ 5 w 5"/>
                    <a:gd name="T7" fmla="*/ 6 h 23"/>
                    <a:gd name="T8" fmla="*/ 5 w 5"/>
                    <a:gd name="T9" fmla="*/ 6 h 23"/>
                    <a:gd name="T10" fmla="*/ 5 w 5"/>
                    <a:gd name="T11" fmla="*/ 6 h 23"/>
                    <a:gd name="T12" fmla="*/ 5 w 5"/>
                    <a:gd name="T13" fmla="*/ 6 h 23"/>
                    <a:gd name="T14" fmla="*/ 5 w 5"/>
                    <a:gd name="T15" fmla="*/ 6 h 23"/>
                    <a:gd name="T16" fmla="*/ 5 w 5"/>
                    <a:gd name="T17" fmla="*/ 11 h 23"/>
                    <a:gd name="T18" fmla="*/ 5 w 5"/>
                    <a:gd name="T19" fmla="*/ 11 h 23"/>
                    <a:gd name="T20" fmla="*/ 5 w 5"/>
                    <a:gd name="T21" fmla="*/ 11 h 23"/>
                    <a:gd name="T22" fmla="*/ 5 w 5"/>
                    <a:gd name="T23" fmla="*/ 11 h 23"/>
                    <a:gd name="T24" fmla="*/ 5 w 5"/>
                    <a:gd name="T25" fmla="*/ 11 h 23"/>
                    <a:gd name="T26" fmla="*/ 5 w 5"/>
                    <a:gd name="T27" fmla="*/ 17 h 23"/>
                    <a:gd name="T28" fmla="*/ 0 w 5"/>
                    <a:gd name="T29" fmla="*/ 17 h 23"/>
                    <a:gd name="T30" fmla="*/ 0 w 5"/>
                    <a:gd name="T31" fmla="*/ 17 h 23"/>
                    <a:gd name="T32" fmla="*/ 0 w 5"/>
                    <a:gd name="T33" fmla="*/ 17 h 23"/>
                    <a:gd name="T34" fmla="*/ 0 w 5"/>
                    <a:gd name="T35" fmla="*/ 17 h 23"/>
                    <a:gd name="T36" fmla="*/ 0 w 5"/>
                    <a:gd name="T3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23">
                      <a:moveTo>
                        <a:pt x="5" y="0"/>
                      </a:moveTo>
                      <a:lnTo>
                        <a:pt x="5" y="0"/>
                      </a:lnTo>
                      <a:lnTo>
                        <a:pt x="5" y="0"/>
                      </a:lnTo>
                      <a:lnTo>
                        <a:pt x="5" y="6"/>
                      </a:lnTo>
                      <a:lnTo>
                        <a:pt x="5" y="6"/>
                      </a:lnTo>
                      <a:lnTo>
                        <a:pt x="5" y="6"/>
                      </a:lnTo>
                      <a:lnTo>
                        <a:pt x="5" y="6"/>
                      </a:lnTo>
                      <a:lnTo>
                        <a:pt x="5" y="6"/>
                      </a:lnTo>
                      <a:lnTo>
                        <a:pt x="5" y="11"/>
                      </a:lnTo>
                      <a:lnTo>
                        <a:pt x="5" y="11"/>
                      </a:lnTo>
                      <a:lnTo>
                        <a:pt x="5" y="11"/>
                      </a:lnTo>
                      <a:lnTo>
                        <a:pt x="5" y="11"/>
                      </a:lnTo>
                      <a:lnTo>
                        <a:pt x="5" y="11"/>
                      </a:lnTo>
                      <a:lnTo>
                        <a:pt x="5" y="17"/>
                      </a:lnTo>
                      <a:lnTo>
                        <a:pt x="0" y="17"/>
                      </a:lnTo>
                      <a:lnTo>
                        <a:pt x="0" y="17"/>
                      </a:lnTo>
                      <a:lnTo>
                        <a:pt x="0" y="17"/>
                      </a:lnTo>
                      <a:lnTo>
                        <a:pt x="0" y="17"/>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4961" name="Line 17"/>
                <p:cNvSpPr>
                  <a:spLocks noChangeShapeType="1"/>
                </p:cNvSpPr>
                <p:nvPr/>
              </p:nvSpPr>
              <p:spPr bwMode="auto">
                <a:xfrm>
                  <a:off x="3931" y="2556"/>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4962" name="Freeform 18"/>
                <p:cNvSpPr>
                  <a:spLocks/>
                </p:cNvSpPr>
                <p:nvPr/>
              </p:nvSpPr>
              <p:spPr bwMode="auto">
                <a:xfrm>
                  <a:off x="3891" y="2556"/>
                  <a:ext cx="40" cy="23"/>
                </a:xfrm>
                <a:custGeom>
                  <a:avLst/>
                  <a:gdLst>
                    <a:gd name="T0" fmla="*/ 40 w 40"/>
                    <a:gd name="T1" fmla="*/ 0 h 23"/>
                    <a:gd name="T2" fmla="*/ 34 w 40"/>
                    <a:gd name="T3" fmla="*/ 0 h 23"/>
                    <a:gd name="T4" fmla="*/ 34 w 40"/>
                    <a:gd name="T5" fmla="*/ 0 h 23"/>
                    <a:gd name="T6" fmla="*/ 34 w 40"/>
                    <a:gd name="T7" fmla="*/ 6 h 23"/>
                    <a:gd name="T8" fmla="*/ 34 w 40"/>
                    <a:gd name="T9" fmla="*/ 6 h 23"/>
                    <a:gd name="T10" fmla="*/ 34 w 40"/>
                    <a:gd name="T11" fmla="*/ 6 h 23"/>
                    <a:gd name="T12" fmla="*/ 29 w 40"/>
                    <a:gd name="T13" fmla="*/ 6 h 23"/>
                    <a:gd name="T14" fmla="*/ 29 w 40"/>
                    <a:gd name="T15" fmla="*/ 6 h 23"/>
                    <a:gd name="T16" fmla="*/ 29 w 40"/>
                    <a:gd name="T17" fmla="*/ 6 h 23"/>
                    <a:gd name="T18" fmla="*/ 29 w 40"/>
                    <a:gd name="T19" fmla="*/ 12 h 23"/>
                    <a:gd name="T20" fmla="*/ 29 w 40"/>
                    <a:gd name="T21" fmla="*/ 12 h 23"/>
                    <a:gd name="T22" fmla="*/ 23 w 40"/>
                    <a:gd name="T23" fmla="*/ 12 h 23"/>
                    <a:gd name="T24" fmla="*/ 23 w 40"/>
                    <a:gd name="T25" fmla="*/ 12 h 23"/>
                    <a:gd name="T26" fmla="*/ 23 w 40"/>
                    <a:gd name="T27" fmla="*/ 12 h 23"/>
                    <a:gd name="T28" fmla="*/ 23 w 40"/>
                    <a:gd name="T29" fmla="*/ 12 h 23"/>
                    <a:gd name="T30" fmla="*/ 23 w 40"/>
                    <a:gd name="T31" fmla="*/ 12 h 23"/>
                    <a:gd name="T32" fmla="*/ 17 w 40"/>
                    <a:gd name="T33" fmla="*/ 12 h 23"/>
                    <a:gd name="T34" fmla="*/ 17 w 40"/>
                    <a:gd name="T35" fmla="*/ 17 h 23"/>
                    <a:gd name="T36" fmla="*/ 17 w 40"/>
                    <a:gd name="T37" fmla="*/ 17 h 23"/>
                    <a:gd name="T38" fmla="*/ 17 w 40"/>
                    <a:gd name="T39" fmla="*/ 17 h 23"/>
                    <a:gd name="T40" fmla="*/ 17 w 40"/>
                    <a:gd name="T41" fmla="*/ 17 h 23"/>
                    <a:gd name="T42" fmla="*/ 12 w 40"/>
                    <a:gd name="T43" fmla="*/ 17 h 23"/>
                    <a:gd name="T44" fmla="*/ 12 w 40"/>
                    <a:gd name="T45" fmla="*/ 17 h 23"/>
                    <a:gd name="T46" fmla="*/ 12 w 40"/>
                    <a:gd name="T47" fmla="*/ 17 h 23"/>
                    <a:gd name="T48" fmla="*/ 12 w 40"/>
                    <a:gd name="T49" fmla="*/ 17 h 23"/>
                    <a:gd name="T50" fmla="*/ 12 w 40"/>
                    <a:gd name="T51" fmla="*/ 17 h 23"/>
                    <a:gd name="T52" fmla="*/ 6 w 40"/>
                    <a:gd name="T53" fmla="*/ 17 h 23"/>
                    <a:gd name="T54" fmla="*/ 6 w 40"/>
                    <a:gd name="T55" fmla="*/ 17 h 23"/>
                    <a:gd name="T56" fmla="*/ 6 w 40"/>
                    <a:gd name="T57" fmla="*/ 17 h 23"/>
                    <a:gd name="T58" fmla="*/ 6 w 40"/>
                    <a:gd name="T59" fmla="*/ 23 h 23"/>
                    <a:gd name="T60" fmla="*/ 6 w 40"/>
                    <a:gd name="T61" fmla="*/ 23 h 23"/>
                    <a:gd name="T62" fmla="*/ 0 w 40"/>
                    <a:gd name="T63" fmla="*/ 23 h 23"/>
                    <a:gd name="T64" fmla="*/ 0 w 40"/>
                    <a:gd name="T65" fmla="*/ 23 h 23"/>
                    <a:gd name="T66" fmla="*/ 0 w 40"/>
                    <a:gd name="T67" fmla="*/ 23 h 23"/>
                    <a:gd name="T68" fmla="*/ 0 w 40"/>
                    <a:gd name="T69" fmla="*/ 23 h 23"/>
                    <a:gd name="T70" fmla="*/ 0 w 40"/>
                    <a:gd name="T7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23">
                      <a:moveTo>
                        <a:pt x="40" y="0"/>
                      </a:moveTo>
                      <a:lnTo>
                        <a:pt x="34" y="0"/>
                      </a:lnTo>
                      <a:lnTo>
                        <a:pt x="34" y="0"/>
                      </a:lnTo>
                      <a:lnTo>
                        <a:pt x="34" y="6"/>
                      </a:lnTo>
                      <a:lnTo>
                        <a:pt x="34" y="6"/>
                      </a:lnTo>
                      <a:lnTo>
                        <a:pt x="34" y="6"/>
                      </a:lnTo>
                      <a:lnTo>
                        <a:pt x="29" y="6"/>
                      </a:lnTo>
                      <a:lnTo>
                        <a:pt x="29" y="6"/>
                      </a:lnTo>
                      <a:lnTo>
                        <a:pt x="29" y="6"/>
                      </a:lnTo>
                      <a:lnTo>
                        <a:pt x="29" y="12"/>
                      </a:lnTo>
                      <a:lnTo>
                        <a:pt x="29" y="12"/>
                      </a:lnTo>
                      <a:lnTo>
                        <a:pt x="23" y="12"/>
                      </a:lnTo>
                      <a:lnTo>
                        <a:pt x="23" y="12"/>
                      </a:lnTo>
                      <a:lnTo>
                        <a:pt x="23" y="12"/>
                      </a:lnTo>
                      <a:lnTo>
                        <a:pt x="23" y="12"/>
                      </a:lnTo>
                      <a:lnTo>
                        <a:pt x="23" y="12"/>
                      </a:lnTo>
                      <a:lnTo>
                        <a:pt x="17" y="12"/>
                      </a:lnTo>
                      <a:lnTo>
                        <a:pt x="17" y="17"/>
                      </a:lnTo>
                      <a:lnTo>
                        <a:pt x="17" y="17"/>
                      </a:lnTo>
                      <a:lnTo>
                        <a:pt x="17" y="17"/>
                      </a:lnTo>
                      <a:lnTo>
                        <a:pt x="17" y="17"/>
                      </a:lnTo>
                      <a:lnTo>
                        <a:pt x="12" y="17"/>
                      </a:lnTo>
                      <a:lnTo>
                        <a:pt x="12" y="17"/>
                      </a:lnTo>
                      <a:lnTo>
                        <a:pt x="12" y="17"/>
                      </a:lnTo>
                      <a:lnTo>
                        <a:pt x="12" y="17"/>
                      </a:lnTo>
                      <a:lnTo>
                        <a:pt x="12" y="17"/>
                      </a:lnTo>
                      <a:lnTo>
                        <a:pt x="6" y="17"/>
                      </a:lnTo>
                      <a:lnTo>
                        <a:pt x="6" y="17"/>
                      </a:lnTo>
                      <a:lnTo>
                        <a:pt x="6" y="17"/>
                      </a:lnTo>
                      <a:lnTo>
                        <a:pt x="6" y="23"/>
                      </a:lnTo>
                      <a:lnTo>
                        <a:pt x="6" y="23"/>
                      </a:lnTo>
                      <a:lnTo>
                        <a:pt x="0" y="23"/>
                      </a:lnTo>
                      <a:lnTo>
                        <a:pt x="0" y="23"/>
                      </a:lnTo>
                      <a:lnTo>
                        <a:pt x="0" y="23"/>
                      </a:lnTo>
                      <a:lnTo>
                        <a:pt x="0" y="23"/>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4963" name="Line 19"/>
                <p:cNvSpPr>
                  <a:spLocks noChangeShapeType="1"/>
                </p:cNvSpPr>
                <p:nvPr/>
              </p:nvSpPr>
              <p:spPr bwMode="auto">
                <a:xfrm>
                  <a:off x="3880"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4964" name="Freeform 20"/>
                <p:cNvSpPr>
                  <a:spLocks/>
                </p:cNvSpPr>
                <p:nvPr/>
              </p:nvSpPr>
              <p:spPr bwMode="auto">
                <a:xfrm>
                  <a:off x="3857" y="2579"/>
                  <a:ext cx="23" cy="6"/>
                </a:xfrm>
                <a:custGeom>
                  <a:avLst/>
                  <a:gdLst>
                    <a:gd name="T0" fmla="*/ 23 w 23"/>
                    <a:gd name="T1" fmla="*/ 0 h 6"/>
                    <a:gd name="T2" fmla="*/ 23 w 23"/>
                    <a:gd name="T3" fmla="*/ 0 h 6"/>
                    <a:gd name="T4" fmla="*/ 23 w 23"/>
                    <a:gd name="T5" fmla="*/ 0 h 6"/>
                    <a:gd name="T6" fmla="*/ 17 w 23"/>
                    <a:gd name="T7" fmla="*/ 6 h 6"/>
                    <a:gd name="T8" fmla="*/ 17 w 23"/>
                    <a:gd name="T9" fmla="*/ 6 h 6"/>
                    <a:gd name="T10" fmla="*/ 17 w 23"/>
                    <a:gd name="T11" fmla="*/ 6 h 6"/>
                    <a:gd name="T12" fmla="*/ 17 w 23"/>
                    <a:gd name="T13" fmla="*/ 6 h 6"/>
                    <a:gd name="T14" fmla="*/ 17 w 23"/>
                    <a:gd name="T15" fmla="*/ 6 h 6"/>
                    <a:gd name="T16" fmla="*/ 12 w 23"/>
                    <a:gd name="T17" fmla="*/ 6 h 6"/>
                    <a:gd name="T18" fmla="*/ 12 w 23"/>
                    <a:gd name="T19" fmla="*/ 6 h 6"/>
                    <a:gd name="T20" fmla="*/ 12 w 23"/>
                    <a:gd name="T21" fmla="*/ 6 h 6"/>
                    <a:gd name="T22" fmla="*/ 12 w 23"/>
                    <a:gd name="T23" fmla="*/ 6 h 6"/>
                    <a:gd name="T24" fmla="*/ 12 w 23"/>
                    <a:gd name="T25" fmla="*/ 6 h 6"/>
                    <a:gd name="T26" fmla="*/ 6 w 23"/>
                    <a:gd name="T27" fmla="*/ 6 h 6"/>
                    <a:gd name="T28" fmla="*/ 6 w 23"/>
                    <a:gd name="T29" fmla="*/ 6 h 6"/>
                    <a:gd name="T30" fmla="*/ 6 w 23"/>
                    <a:gd name="T31" fmla="*/ 6 h 6"/>
                    <a:gd name="T32" fmla="*/ 6 w 23"/>
                    <a:gd name="T33" fmla="*/ 6 h 6"/>
                    <a:gd name="T34" fmla="*/ 6 w 23"/>
                    <a:gd name="T35" fmla="*/ 6 h 6"/>
                    <a:gd name="T36" fmla="*/ 0 w 23"/>
                    <a:gd name="T37" fmla="*/ 6 h 6"/>
                    <a:gd name="T38" fmla="*/ 0 w 23"/>
                    <a:gd name="T39" fmla="*/ 6 h 6"/>
                    <a:gd name="T40" fmla="*/ 0 w 23"/>
                    <a:gd name="T4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0"/>
                      </a:moveTo>
                      <a:lnTo>
                        <a:pt x="23" y="0"/>
                      </a:lnTo>
                      <a:lnTo>
                        <a:pt x="23" y="0"/>
                      </a:ln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4965" name="Line 21"/>
                <p:cNvSpPr>
                  <a:spLocks noChangeShapeType="1"/>
                </p:cNvSpPr>
                <p:nvPr/>
              </p:nvSpPr>
              <p:spPr bwMode="auto">
                <a:xfrm flipH="1">
                  <a:off x="3846" y="2585"/>
                  <a:ext cx="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4966" name="Freeform 22"/>
                <p:cNvSpPr>
                  <a:spLocks/>
                </p:cNvSpPr>
                <p:nvPr/>
              </p:nvSpPr>
              <p:spPr bwMode="auto">
                <a:xfrm>
                  <a:off x="3801" y="2585"/>
                  <a:ext cx="45" cy="5"/>
                </a:xfrm>
                <a:custGeom>
                  <a:avLst/>
                  <a:gdLst>
                    <a:gd name="T0" fmla="*/ 45 w 45"/>
                    <a:gd name="T1" fmla="*/ 0 h 5"/>
                    <a:gd name="T2" fmla="*/ 45 w 45"/>
                    <a:gd name="T3" fmla="*/ 0 h 5"/>
                    <a:gd name="T4" fmla="*/ 45 w 45"/>
                    <a:gd name="T5" fmla="*/ 0 h 5"/>
                    <a:gd name="T6" fmla="*/ 45 w 45"/>
                    <a:gd name="T7" fmla="*/ 0 h 5"/>
                    <a:gd name="T8" fmla="*/ 45 w 45"/>
                    <a:gd name="T9" fmla="*/ 0 h 5"/>
                    <a:gd name="T10" fmla="*/ 39 w 45"/>
                    <a:gd name="T11" fmla="*/ 0 h 5"/>
                    <a:gd name="T12" fmla="*/ 39 w 45"/>
                    <a:gd name="T13" fmla="*/ 0 h 5"/>
                    <a:gd name="T14" fmla="*/ 39 w 45"/>
                    <a:gd name="T15" fmla="*/ 5 h 5"/>
                    <a:gd name="T16" fmla="*/ 39 w 45"/>
                    <a:gd name="T17" fmla="*/ 5 h 5"/>
                    <a:gd name="T18" fmla="*/ 39 w 45"/>
                    <a:gd name="T19" fmla="*/ 5 h 5"/>
                    <a:gd name="T20" fmla="*/ 34 w 45"/>
                    <a:gd name="T21" fmla="*/ 5 h 5"/>
                    <a:gd name="T22" fmla="*/ 34 w 45"/>
                    <a:gd name="T23" fmla="*/ 5 h 5"/>
                    <a:gd name="T24" fmla="*/ 34 w 45"/>
                    <a:gd name="T25" fmla="*/ 5 h 5"/>
                    <a:gd name="T26" fmla="*/ 34 w 45"/>
                    <a:gd name="T27" fmla="*/ 5 h 5"/>
                    <a:gd name="T28" fmla="*/ 34 w 45"/>
                    <a:gd name="T29" fmla="*/ 5 h 5"/>
                    <a:gd name="T30" fmla="*/ 28 w 45"/>
                    <a:gd name="T31" fmla="*/ 5 h 5"/>
                    <a:gd name="T32" fmla="*/ 28 w 45"/>
                    <a:gd name="T33" fmla="*/ 5 h 5"/>
                    <a:gd name="T34" fmla="*/ 28 w 45"/>
                    <a:gd name="T35" fmla="*/ 5 h 5"/>
                    <a:gd name="T36" fmla="*/ 28 w 45"/>
                    <a:gd name="T37" fmla="*/ 5 h 5"/>
                    <a:gd name="T38" fmla="*/ 28 w 45"/>
                    <a:gd name="T39" fmla="*/ 5 h 5"/>
                    <a:gd name="T40" fmla="*/ 22 w 45"/>
                    <a:gd name="T41" fmla="*/ 5 h 5"/>
                    <a:gd name="T42" fmla="*/ 22 w 45"/>
                    <a:gd name="T43" fmla="*/ 5 h 5"/>
                    <a:gd name="T44" fmla="*/ 22 w 45"/>
                    <a:gd name="T45" fmla="*/ 5 h 5"/>
                    <a:gd name="T46" fmla="*/ 22 w 45"/>
                    <a:gd name="T47" fmla="*/ 5 h 5"/>
                    <a:gd name="T48" fmla="*/ 22 w 45"/>
                    <a:gd name="T49" fmla="*/ 5 h 5"/>
                    <a:gd name="T50" fmla="*/ 17 w 45"/>
                    <a:gd name="T51" fmla="*/ 5 h 5"/>
                    <a:gd name="T52" fmla="*/ 17 w 45"/>
                    <a:gd name="T53" fmla="*/ 5 h 5"/>
                    <a:gd name="T54" fmla="*/ 17 w 45"/>
                    <a:gd name="T55" fmla="*/ 5 h 5"/>
                    <a:gd name="T56" fmla="*/ 17 w 45"/>
                    <a:gd name="T57" fmla="*/ 5 h 5"/>
                    <a:gd name="T58" fmla="*/ 17 w 45"/>
                    <a:gd name="T59" fmla="*/ 5 h 5"/>
                    <a:gd name="T60" fmla="*/ 11 w 45"/>
                    <a:gd name="T61" fmla="*/ 5 h 5"/>
                    <a:gd name="T62" fmla="*/ 11 w 45"/>
                    <a:gd name="T63" fmla="*/ 5 h 5"/>
                    <a:gd name="T64" fmla="*/ 11 w 45"/>
                    <a:gd name="T65" fmla="*/ 5 h 5"/>
                    <a:gd name="T66" fmla="*/ 11 w 45"/>
                    <a:gd name="T67" fmla="*/ 5 h 5"/>
                    <a:gd name="T68" fmla="*/ 11 w 45"/>
                    <a:gd name="T69" fmla="*/ 5 h 5"/>
                    <a:gd name="T70" fmla="*/ 5 w 45"/>
                    <a:gd name="T71" fmla="*/ 5 h 5"/>
                    <a:gd name="T72" fmla="*/ 5 w 45"/>
                    <a:gd name="T73" fmla="*/ 0 h 5"/>
                    <a:gd name="T74" fmla="*/ 5 w 45"/>
                    <a:gd name="T75" fmla="*/ 0 h 5"/>
                    <a:gd name="T76" fmla="*/ 5 w 45"/>
                    <a:gd name="T77" fmla="*/ 0 h 5"/>
                    <a:gd name="T78" fmla="*/ 0 w 45"/>
                    <a:gd name="T79" fmla="*/ 0 h 5"/>
                    <a:gd name="T80" fmla="*/ 0 w 45"/>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 h="5">
                      <a:moveTo>
                        <a:pt x="45" y="0"/>
                      </a:moveTo>
                      <a:lnTo>
                        <a:pt x="45" y="0"/>
                      </a:lnTo>
                      <a:lnTo>
                        <a:pt x="45" y="0"/>
                      </a:lnTo>
                      <a:lnTo>
                        <a:pt x="45" y="0"/>
                      </a:lnTo>
                      <a:lnTo>
                        <a:pt x="45" y="0"/>
                      </a:lnTo>
                      <a:lnTo>
                        <a:pt x="39" y="0"/>
                      </a:lnTo>
                      <a:lnTo>
                        <a:pt x="39" y="0"/>
                      </a:lnTo>
                      <a:lnTo>
                        <a:pt x="39" y="5"/>
                      </a:lnTo>
                      <a:lnTo>
                        <a:pt x="39" y="5"/>
                      </a:lnTo>
                      <a:lnTo>
                        <a:pt x="39" y="5"/>
                      </a:lnTo>
                      <a:lnTo>
                        <a:pt x="34" y="5"/>
                      </a:lnTo>
                      <a:lnTo>
                        <a:pt x="34" y="5"/>
                      </a:lnTo>
                      <a:lnTo>
                        <a:pt x="34" y="5"/>
                      </a:lnTo>
                      <a:lnTo>
                        <a:pt x="34" y="5"/>
                      </a:lnTo>
                      <a:lnTo>
                        <a:pt x="34" y="5"/>
                      </a:lnTo>
                      <a:lnTo>
                        <a:pt x="28" y="5"/>
                      </a:lnTo>
                      <a:lnTo>
                        <a:pt x="28" y="5"/>
                      </a:lnTo>
                      <a:lnTo>
                        <a:pt x="28" y="5"/>
                      </a:lnTo>
                      <a:lnTo>
                        <a:pt x="28" y="5"/>
                      </a:lnTo>
                      <a:lnTo>
                        <a:pt x="28" y="5"/>
                      </a:lnTo>
                      <a:lnTo>
                        <a:pt x="22" y="5"/>
                      </a:lnTo>
                      <a:lnTo>
                        <a:pt x="22" y="5"/>
                      </a:lnTo>
                      <a:lnTo>
                        <a:pt x="22" y="5"/>
                      </a:lnTo>
                      <a:lnTo>
                        <a:pt x="22" y="5"/>
                      </a:lnTo>
                      <a:lnTo>
                        <a:pt x="22" y="5"/>
                      </a:lnTo>
                      <a:lnTo>
                        <a:pt x="17" y="5"/>
                      </a:lnTo>
                      <a:lnTo>
                        <a:pt x="17" y="5"/>
                      </a:lnTo>
                      <a:lnTo>
                        <a:pt x="17" y="5"/>
                      </a:lnTo>
                      <a:lnTo>
                        <a:pt x="17" y="5"/>
                      </a:lnTo>
                      <a:lnTo>
                        <a:pt x="17" y="5"/>
                      </a:lnTo>
                      <a:lnTo>
                        <a:pt x="11" y="5"/>
                      </a:lnTo>
                      <a:lnTo>
                        <a:pt x="11" y="5"/>
                      </a:lnTo>
                      <a:lnTo>
                        <a:pt x="11" y="5"/>
                      </a:lnTo>
                      <a:lnTo>
                        <a:pt x="11" y="5"/>
                      </a:lnTo>
                      <a:lnTo>
                        <a:pt x="11" y="5"/>
                      </a:lnTo>
                      <a:lnTo>
                        <a:pt x="5" y="5"/>
                      </a:lnTo>
                      <a:lnTo>
                        <a:pt x="5" y="0"/>
                      </a:lnTo>
                      <a:lnTo>
                        <a:pt x="5" y="0"/>
                      </a:lnTo>
                      <a:lnTo>
                        <a:pt x="5" y="0"/>
                      </a:lnTo>
                      <a:lnTo>
                        <a:pt x="0"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4967" name="Line 23"/>
                <p:cNvSpPr>
                  <a:spLocks noChangeShapeType="1"/>
                </p:cNvSpPr>
                <p:nvPr/>
              </p:nvSpPr>
              <p:spPr bwMode="auto">
                <a:xfrm>
                  <a:off x="3795" y="258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4968" name="Freeform 24"/>
                <p:cNvSpPr>
                  <a:spLocks/>
                </p:cNvSpPr>
                <p:nvPr/>
              </p:nvSpPr>
              <p:spPr bwMode="auto">
                <a:xfrm>
                  <a:off x="3772" y="2579"/>
                  <a:ext cx="23" cy="6"/>
                </a:xfrm>
                <a:custGeom>
                  <a:avLst/>
                  <a:gdLst>
                    <a:gd name="T0" fmla="*/ 23 w 23"/>
                    <a:gd name="T1" fmla="*/ 6 h 6"/>
                    <a:gd name="T2" fmla="*/ 17 w 23"/>
                    <a:gd name="T3" fmla="*/ 6 h 6"/>
                    <a:gd name="T4" fmla="*/ 17 w 23"/>
                    <a:gd name="T5" fmla="*/ 6 h 6"/>
                    <a:gd name="T6" fmla="*/ 17 w 23"/>
                    <a:gd name="T7" fmla="*/ 6 h 6"/>
                    <a:gd name="T8" fmla="*/ 17 w 23"/>
                    <a:gd name="T9" fmla="*/ 6 h 6"/>
                    <a:gd name="T10" fmla="*/ 17 w 23"/>
                    <a:gd name="T11" fmla="*/ 6 h 6"/>
                    <a:gd name="T12" fmla="*/ 12 w 23"/>
                    <a:gd name="T13" fmla="*/ 6 h 6"/>
                    <a:gd name="T14" fmla="*/ 12 w 23"/>
                    <a:gd name="T15" fmla="*/ 6 h 6"/>
                    <a:gd name="T16" fmla="*/ 12 w 23"/>
                    <a:gd name="T17" fmla="*/ 6 h 6"/>
                    <a:gd name="T18" fmla="*/ 12 w 23"/>
                    <a:gd name="T19" fmla="*/ 6 h 6"/>
                    <a:gd name="T20" fmla="*/ 12 w 23"/>
                    <a:gd name="T21" fmla="*/ 6 h 6"/>
                    <a:gd name="T22" fmla="*/ 6 w 23"/>
                    <a:gd name="T23" fmla="*/ 6 h 6"/>
                    <a:gd name="T24" fmla="*/ 6 w 23"/>
                    <a:gd name="T25" fmla="*/ 6 h 6"/>
                    <a:gd name="T26" fmla="*/ 6 w 23"/>
                    <a:gd name="T27" fmla="*/ 6 h 6"/>
                    <a:gd name="T28" fmla="*/ 6 w 23"/>
                    <a:gd name="T29" fmla="*/ 6 h 6"/>
                    <a:gd name="T30" fmla="*/ 6 w 23"/>
                    <a:gd name="T31" fmla="*/ 6 h 6"/>
                    <a:gd name="T32" fmla="*/ 0 w 23"/>
                    <a:gd name="T33" fmla="*/ 6 h 6"/>
                    <a:gd name="T34" fmla="*/ 0 w 23"/>
                    <a:gd name="T35" fmla="*/ 6 h 6"/>
                    <a:gd name="T36" fmla="*/ 0 w 23"/>
                    <a:gd name="T37" fmla="*/ 6 h 6"/>
                    <a:gd name="T38" fmla="*/ 0 w 23"/>
                    <a:gd name="T39" fmla="*/ 6 h 6"/>
                    <a:gd name="T40" fmla="*/ 0 w 23"/>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6"/>
                      </a:move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4969" name="Line 25"/>
                <p:cNvSpPr>
                  <a:spLocks noChangeShapeType="1"/>
                </p:cNvSpPr>
                <p:nvPr/>
              </p:nvSpPr>
              <p:spPr bwMode="auto">
                <a:xfrm>
                  <a:off x="3761"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4970" name="Freeform 26"/>
                <p:cNvSpPr>
                  <a:spLocks/>
                </p:cNvSpPr>
                <p:nvPr/>
              </p:nvSpPr>
              <p:spPr bwMode="auto">
                <a:xfrm>
                  <a:off x="3721" y="2556"/>
                  <a:ext cx="40" cy="23"/>
                </a:xfrm>
                <a:custGeom>
                  <a:avLst/>
                  <a:gdLst>
                    <a:gd name="T0" fmla="*/ 40 w 40"/>
                    <a:gd name="T1" fmla="*/ 23 h 23"/>
                    <a:gd name="T2" fmla="*/ 40 w 40"/>
                    <a:gd name="T3" fmla="*/ 23 h 23"/>
                    <a:gd name="T4" fmla="*/ 40 w 40"/>
                    <a:gd name="T5" fmla="*/ 23 h 23"/>
                    <a:gd name="T6" fmla="*/ 40 w 40"/>
                    <a:gd name="T7" fmla="*/ 23 h 23"/>
                    <a:gd name="T8" fmla="*/ 34 w 40"/>
                    <a:gd name="T9" fmla="*/ 23 h 23"/>
                    <a:gd name="T10" fmla="*/ 34 w 40"/>
                    <a:gd name="T11" fmla="*/ 23 h 23"/>
                    <a:gd name="T12" fmla="*/ 34 w 40"/>
                    <a:gd name="T13" fmla="*/ 23 h 23"/>
                    <a:gd name="T14" fmla="*/ 34 w 40"/>
                    <a:gd name="T15" fmla="*/ 23 h 23"/>
                    <a:gd name="T16" fmla="*/ 34 w 40"/>
                    <a:gd name="T17" fmla="*/ 23 h 23"/>
                    <a:gd name="T18" fmla="*/ 29 w 40"/>
                    <a:gd name="T19" fmla="*/ 17 h 23"/>
                    <a:gd name="T20" fmla="*/ 29 w 40"/>
                    <a:gd name="T21" fmla="*/ 17 h 23"/>
                    <a:gd name="T22" fmla="*/ 29 w 40"/>
                    <a:gd name="T23" fmla="*/ 17 h 23"/>
                    <a:gd name="T24" fmla="*/ 29 w 40"/>
                    <a:gd name="T25" fmla="*/ 17 h 23"/>
                    <a:gd name="T26" fmla="*/ 29 w 40"/>
                    <a:gd name="T27" fmla="*/ 17 h 23"/>
                    <a:gd name="T28" fmla="*/ 23 w 40"/>
                    <a:gd name="T29" fmla="*/ 17 h 23"/>
                    <a:gd name="T30" fmla="*/ 23 w 40"/>
                    <a:gd name="T31" fmla="*/ 17 h 23"/>
                    <a:gd name="T32" fmla="*/ 23 w 40"/>
                    <a:gd name="T33" fmla="*/ 17 h 23"/>
                    <a:gd name="T34" fmla="*/ 23 w 40"/>
                    <a:gd name="T35" fmla="*/ 17 h 23"/>
                    <a:gd name="T36" fmla="*/ 23 w 40"/>
                    <a:gd name="T37" fmla="*/ 17 h 23"/>
                    <a:gd name="T38" fmla="*/ 17 w 40"/>
                    <a:gd name="T39" fmla="*/ 17 h 23"/>
                    <a:gd name="T40" fmla="*/ 17 w 40"/>
                    <a:gd name="T41" fmla="*/ 17 h 23"/>
                    <a:gd name="T42" fmla="*/ 17 w 40"/>
                    <a:gd name="T43" fmla="*/ 12 h 23"/>
                    <a:gd name="T44" fmla="*/ 17 w 40"/>
                    <a:gd name="T45" fmla="*/ 12 h 23"/>
                    <a:gd name="T46" fmla="*/ 17 w 40"/>
                    <a:gd name="T47" fmla="*/ 12 h 23"/>
                    <a:gd name="T48" fmla="*/ 12 w 40"/>
                    <a:gd name="T49" fmla="*/ 12 h 23"/>
                    <a:gd name="T50" fmla="*/ 12 w 40"/>
                    <a:gd name="T51" fmla="*/ 12 h 23"/>
                    <a:gd name="T52" fmla="*/ 12 w 40"/>
                    <a:gd name="T53" fmla="*/ 12 h 23"/>
                    <a:gd name="T54" fmla="*/ 12 w 40"/>
                    <a:gd name="T55" fmla="*/ 12 h 23"/>
                    <a:gd name="T56" fmla="*/ 6 w 40"/>
                    <a:gd name="T57" fmla="*/ 12 h 23"/>
                    <a:gd name="T58" fmla="*/ 6 w 40"/>
                    <a:gd name="T59" fmla="*/ 6 h 23"/>
                    <a:gd name="T60" fmla="*/ 6 w 40"/>
                    <a:gd name="T61" fmla="*/ 6 h 23"/>
                    <a:gd name="T62" fmla="*/ 6 w 40"/>
                    <a:gd name="T63" fmla="*/ 6 h 23"/>
                    <a:gd name="T64" fmla="*/ 6 w 40"/>
                    <a:gd name="T65" fmla="*/ 6 h 23"/>
                    <a:gd name="T66" fmla="*/ 0 w 40"/>
                    <a:gd name="T67" fmla="*/ 6 h 23"/>
                    <a:gd name="T68" fmla="*/ 0 w 40"/>
                    <a:gd name="T6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3">
                      <a:moveTo>
                        <a:pt x="40" y="23"/>
                      </a:moveTo>
                      <a:lnTo>
                        <a:pt x="40" y="23"/>
                      </a:lnTo>
                      <a:lnTo>
                        <a:pt x="40" y="23"/>
                      </a:lnTo>
                      <a:lnTo>
                        <a:pt x="40" y="23"/>
                      </a:lnTo>
                      <a:lnTo>
                        <a:pt x="34" y="23"/>
                      </a:lnTo>
                      <a:lnTo>
                        <a:pt x="34" y="23"/>
                      </a:lnTo>
                      <a:lnTo>
                        <a:pt x="34" y="23"/>
                      </a:lnTo>
                      <a:lnTo>
                        <a:pt x="34" y="23"/>
                      </a:lnTo>
                      <a:lnTo>
                        <a:pt x="34" y="23"/>
                      </a:lnTo>
                      <a:lnTo>
                        <a:pt x="29" y="17"/>
                      </a:lnTo>
                      <a:lnTo>
                        <a:pt x="29" y="17"/>
                      </a:lnTo>
                      <a:lnTo>
                        <a:pt x="29" y="17"/>
                      </a:lnTo>
                      <a:lnTo>
                        <a:pt x="29" y="17"/>
                      </a:lnTo>
                      <a:lnTo>
                        <a:pt x="29" y="17"/>
                      </a:lnTo>
                      <a:lnTo>
                        <a:pt x="23" y="17"/>
                      </a:lnTo>
                      <a:lnTo>
                        <a:pt x="23" y="17"/>
                      </a:lnTo>
                      <a:lnTo>
                        <a:pt x="23" y="17"/>
                      </a:lnTo>
                      <a:lnTo>
                        <a:pt x="23" y="17"/>
                      </a:lnTo>
                      <a:lnTo>
                        <a:pt x="23" y="17"/>
                      </a:lnTo>
                      <a:lnTo>
                        <a:pt x="17" y="17"/>
                      </a:lnTo>
                      <a:lnTo>
                        <a:pt x="17" y="17"/>
                      </a:lnTo>
                      <a:lnTo>
                        <a:pt x="17" y="12"/>
                      </a:lnTo>
                      <a:lnTo>
                        <a:pt x="17" y="12"/>
                      </a:lnTo>
                      <a:lnTo>
                        <a:pt x="17" y="12"/>
                      </a:lnTo>
                      <a:lnTo>
                        <a:pt x="12" y="12"/>
                      </a:lnTo>
                      <a:lnTo>
                        <a:pt x="12" y="12"/>
                      </a:lnTo>
                      <a:lnTo>
                        <a:pt x="12" y="12"/>
                      </a:lnTo>
                      <a:lnTo>
                        <a:pt x="12" y="12"/>
                      </a:lnTo>
                      <a:lnTo>
                        <a:pt x="6" y="12"/>
                      </a:lnTo>
                      <a:lnTo>
                        <a:pt x="6" y="6"/>
                      </a:lnTo>
                      <a:lnTo>
                        <a:pt x="6" y="6"/>
                      </a:lnTo>
                      <a:lnTo>
                        <a:pt x="6" y="6"/>
                      </a:lnTo>
                      <a:lnTo>
                        <a:pt x="6"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4971" name="Line 27"/>
                <p:cNvSpPr>
                  <a:spLocks noChangeShapeType="1"/>
                </p:cNvSpPr>
                <p:nvPr/>
              </p:nvSpPr>
              <p:spPr bwMode="auto">
                <a:xfrm>
                  <a:off x="3716" y="255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4972" name="Freeform 28"/>
                <p:cNvSpPr>
                  <a:spLocks/>
                </p:cNvSpPr>
                <p:nvPr/>
              </p:nvSpPr>
              <p:spPr bwMode="auto">
                <a:xfrm>
                  <a:off x="3704" y="2528"/>
                  <a:ext cx="12" cy="23"/>
                </a:xfrm>
                <a:custGeom>
                  <a:avLst/>
                  <a:gdLst>
                    <a:gd name="T0" fmla="*/ 12 w 12"/>
                    <a:gd name="T1" fmla="*/ 23 h 23"/>
                    <a:gd name="T2" fmla="*/ 6 w 12"/>
                    <a:gd name="T3" fmla="*/ 23 h 23"/>
                    <a:gd name="T4" fmla="*/ 6 w 12"/>
                    <a:gd name="T5" fmla="*/ 17 h 23"/>
                    <a:gd name="T6" fmla="*/ 6 w 12"/>
                    <a:gd name="T7" fmla="*/ 17 h 23"/>
                    <a:gd name="T8" fmla="*/ 6 w 12"/>
                    <a:gd name="T9" fmla="*/ 17 h 23"/>
                    <a:gd name="T10" fmla="*/ 6 w 12"/>
                    <a:gd name="T11" fmla="*/ 17 h 23"/>
                    <a:gd name="T12" fmla="*/ 6 w 12"/>
                    <a:gd name="T13" fmla="*/ 17 h 23"/>
                    <a:gd name="T14" fmla="*/ 6 w 12"/>
                    <a:gd name="T15" fmla="*/ 11 h 23"/>
                    <a:gd name="T16" fmla="*/ 0 w 12"/>
                    <a:gd name="T17" fmla="*/ 11 h 23"/>
                    <a:gd name="T18" fmla="*/ 0 w 12"/>
                    <a:gd name="T19" fmla="*/ 11 h 23"/>
                    <a:gd name="T20" fmla="*/ 0 w 12"/>
                    <a:gd name="T21" fmla="*/ 11 h 23"/>
                    <a:gd name="T22" fmla="*/ 0 w 12"/>
                    <a:gd name="T23" fmla="*/ 11 h 23"/>
                    <a:gd name="T24" fmla="*/ 0 w 12"/>
                    <a:gd name="T25" fmla="*/ 6 h 23"/>
                    <a:gd name="T26" fmla="*/ 0 w 12"/>
                    <a:gd name="T27" fmla="*/ 6 h 23"/>
                    <a:gd name="T28" fmla="*/ 0 w 12"/>
                    <a:gd name="T29" fmla="*/ 6 h 23"/>
                    <a:gd name="T30" fmla="*/ 0 w 12"/>
                    <a:gd name="T31" fmla="*/ 6 h 23"/>
                    <a:gd name="T32" fmla="*/ 0 w 12"/>
                    <a:gd name="T33" fmla="*/ 6 h 23"/>
                    <a:gd name="T34" fmla="*/ 0 w 12"/>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3">
                      <a:moveTo>
                        <a:pt x="12" y="23"/>
                      </a:moveTo>
                      <a:lnTo>
                        <a:pt x="6" y="23"/>
                      </a:lnTo>
                      <a:lnTo>
                        <a:pt x="6" y="17"/>
                      </a:lnTo>
                      <a:lnTo>
                        <a:pt x="6" y="17"/>
                      </a:lnTo>
                      <a:lnTo>
                        <a:pt x="6" y="17"/>
                      </a:lnTo>
                      <a:lnTo>
                        <a:pt x="6" y="17"/>
                      </a:lnTo>
                      <a:lnTo>
                        <a:pt x="6" y="17"/>
                      </a:lnTo>
                      <a:lnTo>
                        <a:pt x="6" y="11"/>
                      </a:lnTo>
                      <a:lnTo>
                        <a:pt x="0" y="11"/>
                      </a:lnTo>
                      <a:lnTo>
                        <a:pt x="0" y="11"/>
                      </a:lnTo>
                      <a:lnTo>
                        <a:pt x="0" y="11"/>
                      </a:lnTo>
                      <a:lnTo>
                        <a:pt x="0" y="11"/>
                      </a:lnTo>
                      <a:lnTo>
                        <a:pt x="0"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4973" name="Line 29"/>
                <p:cNvSpPr>
                  <a:spLocks noChangeShapeType="1"/>
                </p:cNvSpPr>
                <p:nvPr/>
              </p:nvSpPr>
              <p:spPr bwMode="auto">
                <a:xfrm>
                  <a:off x="3704" y="2522"/>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4974" name="Freeform 30"/>
                <p:cNvSpPr>
                  <a:spLocks/>
                </p:cNvSpPr>
                <p:nvPr/>
              </p:nvSpPr>
              <p:spPr bwMode="auto">
                <a:xfrm>
                  <a:off x="3704" y="2488"/>
                  <a:ext cx="34" cy="34"/>
                </a:xfrm>
                <a:custGeom>
                  <a:avLst/>
                  <a:gdLst>
                    <a:gd name="T0" fmla="*/ 0 w 34"/>
                    <a:gd name="T1" fmla="*/ 34 h 34"/>
                    <a:gd name="T2" fmla="*/ 0 w 34"/>
                    <a:gd name="T3" fmla="*/ 34 h 34"/>
                    <a:gd name="T4" fmla="*/ 0 w 34"/>
                    <a:gd name="T5" fmla="*/ 29 h 34"/>
                    <a:gd name="T6" fmla="*/ 0 w 34"/>
                    <a:gd name="T7" fmla="*/ 29 h 34"/>
                    <a:gd name="T8" fmla="*/ 0 w 34"/>
                    <a:gd name="T9" fmla="*/ 29 h 34"/>
                    <a:gd name="T10" fmla="*/ 0 w 34"/>
                    <a:gd name="T11" fmla="*/ 29 h 34"/>
                    <a:gd name="T12" fmla="*/ 6 w 34"/>
                    <a:gd name="T13" fmla="*/ 29 h 34"/>
                    <a:gd name="T14" fmla="*/ 6 w 34"/>
                    <a:gd name="T15" fmla="*/ 23 h 34"/>
                    <a:gd name="T16" fmla="*/ 6 w 34"/>
                    <a:gd name="T17" fmla="*/ 23 h 34"/>
                    <a:gd name="T18" fmla="*/ 6 w 34"/>
                    <a:gd name="T19" fmla="*/ 23 h 34"/>
                    <a:gd name="T20" fmla="*/ 6 w 34"/>
                    <a:gd name="T21" fmla="*/ 23 h 34"/>
                    <a:gd name="T22" fmla="*/ 6 w 34"/>
                    <a:gd name="T23" fmla="*/ 23 h 34"/>
                    <a:gd name="T24" fmla="*/ 6 w 34"/>
                    <a:gd name="T25" fmla="*/ 17 h 34"/>
                    <a:gd name="T26" fmla="*/ 6 w 34"/>
                    <a:gd name="T27" fmla="*/ 17 h 34"/>
                    <a:gd name="T28" fmla="*/ 12 w 34"/>
                    <a:gd name="T29" fmla="*/ 17 h 34"/>
                    <a:gd name="T30" fmla="*/ 12 w 34"/>
                    <a:gd name="T31" fmla="*/ 17 h 34"/>
                    <a:gd name="T32" fmla="*/ 12 w 34"/>
                    <a:gd name="T33" fmla="*/ 17 h 34"/>
                    <a:gd name="T34" fmla="*/ 12 w 34"/>
                    <a:gd name="T35" fmla="*/ 12 h 34"/>
                    <a:gd name="T36" fmla="*/ 12 w 34"/>
                    <a:gd name="T37" fmla="*/ 12 h 34"/>
                    <a:gd name="T38" fmla="*/ 17 w 34"/>
                    <a:gd name="T39" fmla="*/ 12 h 34"/>
                    <a:gd name="T40" fmla="*/ 17 w 34"/>
                    <a:gd name="T41" fmla="*/ 12 h 34"/>
                    <a:gd name="T42" fmla="*/ 17 w 34"/>
                    <a:gd name="T43" fmla="*/ 12 h 34"/>
                    <a:gd name="T44" fmla="*/ 17 w 34"/>
                    <a:gd name="T45" fmla="*/ 6 h 34"/>
                    <a:gd name="T46" fmla="*/ 17 w 34"/>
                    <a:gd name="T47" fmla="*/ 6 h 34"/>
                    <a:gd name="T48" fmla="*/ 23 w 34"/>
                    <a:gd name="T49" fmla="*/ 6 h 34"/>
                    <a:gd name="T50" fmla="*/ 23 w 34"/>
                    <a:gd name="T51" fmla="*/ 6 h 34"/>
                    <a:gd name="T52" fmla="*/ 23 w 34"/>
                    <a:gd name="T53" fmla="*/ 6 h 34"/>
                    <a:gd name="T54" fmla="*/ 23 w 34"/>
                    <a:gd name="T55" fmla="*/ 6 h 34"/>
                    <a:gd name="T56" fmla="*/ 23 w 34"/>
                    <a:gd name="T57" fmla="*/ 6 h 34"/>
                    <a:gd name="T58" fmla="*/ 29 w 34"/>
                    <a:gd name="T59" fmla="*/ 0 h 34"/>
                    <a:gd name="T60" fmla="*/ 29 w 34"/>
                    <a:gd name="T61" fmla="*/ 0 h 34"/>
                    <a:gd name="T62" fmla="*/ 29 w 34"/>
                    <a:gd name="T63" fmla="*/ 0 h 34"/>
                    <a:gd name="T64" fmla="*/ 29 w 34"/>
                    <a:gd name="T65" fmla="*/ 0 h 34"/>
                    <a:gd name="T66" fmla="*/ 34 w 34"/>
                    <a:gd name="T6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34">
                      <a:moveTo>
                        <a:pt x="0" y="34"/>
                      </a:moveTo>
                      <a:lnTo>
                        <a:pt x="0" y="34"/>
                      </a:lnTo>
                      <a:lnTo>
                        <a:pt x="0" y="29"/>
                      </a:lnTo>
                      <a:lnTo>
                        <a:pt x="0" y="29"/>
                      </a:lnTo>
                      <a:lnTo>
                        <a:pt x="0" y="29"/>
                      </a:lnTo>
                      <a:lnTo>
                        <a:pt x="0" y="29"/>
                      </a:lnTo>
                      <a:lnTo>
                        <a:pt x="6" y="29"/>
                      </a:lnTo>
                      <a:lnTo>
                        <a:pt x="6" y="23"/>
                      </a:lnTo>
                      <a:lnTo>
                        <a:pt x="6" y="23"/>
                      </a:lnTo>
                      <a:lnTo>
                        <a:pt x="6" y="23"/>
                      </a:lnTo>
                      <a:lnTo>
                        <a:pt x="6" y="23"/>
                      </a:lnTo>
                      <a:lnTo>
                        <a:pt x="6" y="23"/>
                      </a:lnTo>
                      <a:lnTo>
                        <a:pt x="6" y="17"/>
                      </a:lnTo>
                      <a:lnTo>
                        <a:pt x="6" y="17"/>
                      </a:lnTo>
                      <a:lnTo>
                        <a:pt x="12" y="17"/>
                      </a:lnTo>
                      <a:lnTo>
                        <a:pt x="12" y="17"/>
                      </a:lnTo>
                      <a:lnTo>
                        <a:pt x="12" y="17"/>
                      </a:lnTo>
                      <a:lnTo>
                        <a:pt x="12" y="12"/>
                      </a:lnTo>
                      <a:lnTo>
                        <a:pt x="12" y="12"/>
                      </a:lnTo>
                      <a:lnTo>
                        <a:pt x="17" y="12"/>
                      </a:lnTo>
                      <a:lnTo>
                        <a:pt x="17" y="12"/>
                      </a:lnTo>
                      <a:lnTo>
                        <a:pt x="17" y="12"/>
                      </a:lnTo>
                      <a:lnTo>
                        <a:pt x="17" y="6"/>
                      </a:lnTo>
                      <a:lnTo>
                        <a:pt x="17" y="6"/>
                      </a:lnTo>
                      <a:lnTo>
                        <a:pt x="23" y="6"/>
                      </a:lnTo>
                      <a:lnTo>
                        <a:pt x="23" y="6"/>
                      </a:lnTo>
                      <a:lnTo>
                        <a:pt x="23" y="6"/>
                      </a:lnTo>
                      <a:lnTo>
                        <a:pt x="23" y="6"/>
                      </a:lnTo>
                      <a:lnTo>
                        <a:pt x="23" y="6"/>
                      </a:lnTo>
                      <a:lnTo>
                        <a:pt x="29" y="0"/>
                      </a:lnTo>
                      <a:lnTo>
                        <a:pt x="29" y="0"/>
                      </a:lnTo>
                      <a:lnTo>
                        <a:pt x="29" y="0"/>
                      </a:lnTo>
                      <a:lnTo>
                        <a:pt x="29" y="0"/>
                      </a:lnTo>
                      <a:lnTo>
                        <a:pt x="34"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4975" name="Line 31"/>
                <p:cNvSpPr>
                  <a:spLocks noChangeShapeType="1"/>
                </p:cNvSpPr>
                <p:nvPr/>
              </p:nvSpPr>
              <p:spPr bwMode="auto">
                <a:xfrm>
                  <a:off x="3744" y="2483"/>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4976" name="Freeform 32"/>
                <p:cNvSpPr>
                  <a:spLocks/>
                </p:cNvSpPr>
                <p:nvPr/>
              </p:nvSpPr>
              <p:spPr bwMode="auto">
                <a:xfrm>
                  <a:off x="3744" y="2477"/>
                  <a:ext cx="23" cy="6"/>
                </a:xfrm>
                <a:custGeom>
                  <a:avLst/>
                  <a:gdLst>
                    <a:gd name="T0" fmla="*/ 0 w 23"/>
                    <a:gd name="T1" fmla="*/ 6 h 6"/>
                    <a:gd name="T2" fmla="*/ 0 w 23"/>
                    <a:gd name="T3" fmla="*/ 6 h 6"/>
                    <a:gd name="T4" fmla="*/ 6 w 23"/>
                    <a:gd name="T5" fmla="*/ 6 h 6"/>
                    <a:gd name="T6" fmla="*/ 6 w 23"/>
                    <a:gd name="T7" fmla="*/ 6 h 6"/>
                    <a:gd name="T8" fmla="*/ 6 w 23"/>
                    <a:gd name="T9" fmla="*/ 6 h 6"/>
                    <a:gd name="T10" fmla="*/ 6 w 23"/>
                    <a:gd name="T11" fmla="*/ 6 h 6"/>
                    <a:gd name="T12" fmla="*/ 6 w 23"/>
                    <a:gd name="T13" fmla="*/ 6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0 h 6"/>
                    <a:gd name="T30" fmla="*/ 17 w 23"/>
                    <a:gd name="T31" fmla="*/ 0 h 6"/>
                    <a:gd name="T32" fmla="*/ 17 w 23"/>
                    <a:gd name="T33" fmla="*/ 0 h 6"/>
                    <a:gd name="T34" fmla="*/ 23 w 23"/>
                    <a:gd name="T35" fmla="*/ 0 h 6"/>
                    <a:gd name="T36" fmla="*/ 23 w 2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6">
                      <a:moveTo>
                        <a:pt x="0" y="6"/>
                      </a:moveTo>
                      <a:lnTo>
                        <a:pt x="0" y="6"/>
                      </a:lnTo>
                      <a:lnTo>
                        <a:pt x="6" y="6"/>
                      </a:lnTo>
                      <a:lnTo>
                        <a:pt x="6" y="6"/>
                      </a:lnTo>
                      <a:lnTo>
                        <a:pt x="6" y="6"/>
                      </a:lnTo>
                      <a:lnTo>
                        <a:pt x="6" y="6"/>
                      </a:lnTo>
                      <a:lnTo>
                        <a:pt x="6" y="6"/>
                      </a:lnTo>
                      <a:lnTo>
                        <a:pt x="11" y="0"/>
                      </a:lnTo>
                      <a:lnTo>
                        <a:pt x="11" y="0"/>
                      </a:lnTo>
                      <a:lnTo>
                        <a:pt x="11" y="0"/>
                      </a:lnTo>
                      <a:lnTo>
                        <a:pt x="11" y="0"/>
                      </a:lnTo>
                      <a:lnTo>
                        <a:pt x="11" y="0"/>
                      </a:lnTo>
                      <a:lnTo>
                        <a:pt x="17" y="0"/>
                      </a:lnTo>
                      <a:lnTo>
                        <a:pt x="17" y="0"/>
                      </a:lnTo>
                      <a:lnTo>
                        <a:pt x="17" y="0"/>
                      </a:lnTo>
                      <a:lnTo>
                        <a:pt x="17" y="0"/>
                      </a:lnTo>
                      <a:lnTo>
                        <a:pt x="17" y="0"/>
                      </a:lnTo>
                      <a:lnTo>
                        <a:pt x="23" y="0"/>
                      </a:lnTo>
                      <a:lnTo>
                        <a:pt x="23"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4977" name="Line 33"/>
                <p:cNvSpPr>
                  <a:spLocks noChangeShapeType="1"/>
                </p:cNvSpPr>
                <p:nvPr/>
              </p:nvSpPr>
              <p:spPr bwMode="auto">
                <a:xfrm>
                  <a:off x="3772" y="247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4978" name="Freeform 34"/>
                <p:cNvSpPr>
                  <a:spLocks/>
                </p:cNvSpPr>
                <p:nvPr/>
              </p:nvSpPr>
              <p:spPr bwMode="auto">
                <a:xfrm>
                  <a:off x="3772" y="2466"/>
                  <a:ext cx="51" cy="5"/>
                </a:xfrm>
                <a:custGeom>
                  <a:avLst/>
                  <a:gdLst>
                    <a:gd name="T0" fmla="*/ 0 w 51"/>
                    <a:gd name="T1" fmla="*/ 5 h 5"/>
                    <a:gd name="T2" fmla="*/ 6 w 51"/>
                    <a:gd name="T3" fmla="*/ 5 h 5"/>
                    <a:gd name="T4" fmla="*/ 6 w 51"/>
                    <a:gd name="T5" fmla="*/ 5 h 5"/>
                    <a:gd name="T6" fmla="*/ 6 w 51"/>
                    <a:gd name="T7" fmla="*/ 5 h 5"/>
                    <a:gd name="T8" fmla="*/ 6 w 51"/>
                    <a:gd name="T9" fmla="*/ 5 h 5"/>
                    <a:gd name="T10" fmla="*/ 6 w 51"/>
                    <a:gd name="T11" fmla="*/ 5 h 5"/>
                    <a:gd name="T12" fmla="*/ 12 w 51"/>
                    <a:gd name="T13" fmla="*/ 5 h 5"/>
                    <a:gd name="T14" fmla="*/ 12 w 51"/>
                    <a:gd name="T15" fmla="*/ 5 h 5"/>
                    <a:gd name="T16" fmla="*/ 12 w 51"/>
                    <a:gd name="T17" fmla="*/ 5 h 5"/>
                    <a:gd name="T18" fmla="*/ 12 w 51"/>
                    <a:gd name="T19" fmla="*/ 5 h 5"/>
                    <a:gd name="T20" fmla="*/ 12 w 51"/>
                    <a:gd name="T21" fmla="*/ 5 h 5"/>
                    <a:gd name="T22" fmla="*/ 17 w 51"/>
                    <a:gd name="T23" fmla="*/ 5 h 5"/>
                    <a:gd name="T24" fmla="*/ 17 w 51"/>
                    <a:gd name="T25" fmla="*/ 5 h 5"/>
                    <a:gd name="T26" fmla="*/ 17 w 51"/>
                    <a:gd name="T27" fmla="*/ 5 h 5"/>
                    <a:gd name="T28" fmla="*/ 17 w 51"/>
                    <a:gd name="T29" fmla="*/ 5 h 5"/>
                    <a:gd name="T30" fmla="*/ 17 w 51"/>
                    <a:gd name="T31" fmla="*/ 5 h 5"/>
                    <a:gd name="T32" fmla="*/ 23 w 51"/>
                    <a:gd name="T33" fmla="*/ 5 h 5"/>
                    <a:gd name="T34" fmla="*/ 23 w 51"/>
                    <a:gd name="T35" fmla="*/ 5 h 5"/>
                    <a:gd name="T36" fmla="*/ 23 w 51"/>
                    <a:gd name="T37" fmla="*/ 5 h 5"/>
                    <a:gd name="T38" fmla="*/ 23 w 51"/>
                    <a:gd name="T39" fmla="*/ 5 h 5"/>
                    <a:gd name="T40" fmla="*/ 23 w 51"/>
                    <a:gd name="T41" fmla="*/ 5 h 5"/>
                    <a:gd name="T42" fmla="*/ 29 w 51"/>
                    <a:gd name="T43" fmla="*/ 5 h 5"/>
                    <a:gd name="T44" fmla="*/ 29 w 51"/>
                    <a:gd name="T45" fmla="*/ 5 h 5"/>
                    <a:gd name="T46" fmla="*/ 29 w 51"/>
                    <a:gd name="T47" fmla="*/ 5 h 5"/>
                    <a:gd name="T48" fmla="*/ 29 w 51"/>
                    <a:gd name="T49" fmla="*/ 5 h 5"/>
                    <a:gd name="T50" fmla="*/ 29 w 51"/>
                    <a:gd name="T51" fmla="*/ 5 h 5"/>
                    <a:gd name="T52" fmla="*/ 34 w 51"/>
                    <a:gd name="T53" fmla="*/ 5 h 5"/>
                    <a:gd name="T54" fmla="*/ 34 w 51"/>
                    <a:gd name="T55" fmla="*/ 5 h 5"/>
                    <a:gd name="T56" fmla="*/ 34 w 51"/>
                    <a:gd name="T57" fmla="*/ 5 h 5"/>
                    <a:gd name="T58" fmla="*/ 34 w 51"/>
                    <a:gd name="T59" fmla="*/ 0 h 5"/>
                    <a:gd name="T60" fmla="*/ 40 w 51"/>
                    <a:gd name="T61" fmla="*/ 0 h 5"/>
                    <a:gd name="T62" fmla="*/ 40 w 51"/>
                    <a:gd name="T63" fmla="*/ 0 h 5"/>
                    <a:gd name="T64" fmla="*/ 40 w 51"/>
                    <a:gd name="T65" fmla="*/ 0 h 5"/>
                    <a:gd name="T66" fmla="*/ 40 w 51"/>
                    <a:gd name="T67" fmla="*/ 0 h 5"/>
                    <a:gd name="T68" fmla="*/ 40 w 51"/>
                    <a:gd name="T69" fmla="*/ 0 h 5"/>
                    <a:gd name="T70" fmla="*/ 46 w 51"/>
                    <a:gd name="T71" fmla="*/ 0 h 5"/>
                    <a:gd name="T72" fmla="*/ 46 w 51"/>
                    <a:gd name="T73" fmla="*/ 0 h 5"/>
                    <a:gd name="T74" fmla="*/ 46 w 51"/>
                    <a:gd name="T75" fmla="*/ 0 h 5"/>
                    <a:gd name="T76" fmla="*/ 46 w 51"/>
                    <a:gd name="T77" fmla="*/ 0 h 5"/>
                    <a:gd name="T78" fmla="*/ 46 w 51"/>
                    <a:gd name="T79" fmla="*/ 0 h 5"/>
                    <a:gd name="T80" fmla="*/ 51 w 51"/>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5">
                      <a:moveTo>
                        <a:pt x="0" y="5"/>
                      </a:moveTo>
                      <a:lnTo>
                        <a:pt x="6" y="5"/>
                      </a:lnTo>
                      <a:lnTo>
                        <a:pt x="6" y="5"/>
                      </a:lnTo>
                      <a:lnTo>
                        <a:pt x="6" y="5"/>
                      </a:lnTo>
                      <a:lnTo>
                        <a:pt x="6" y="5"/>
                      </a:lnTo>
                      <a:lnTo>
                        <a:pt x="6" y="5"/>
                      </a:lnTo>
                      <a:lnTo>
                        <a:pt x="12" y="5"/>
                      </a:lnTo>
                      <a:lnTo>
                        <a:pt x="12" y="5"/>
                      </a:lnTo>
                      <a:lnTo>
                        <a:pt x="12" y="5"/>
                      </a:lnTo>
                      <a:lnTo>
                        <a:pt x="12" y="5"/>
                      </a:lnTo>
                      <a:lnTo>
                        <a:pt x="12" y="5"/>
                      </a:lnTo>
                      <a:lnTo>
                        <a:pt x="17" y="5"/>
                      </a:lnTo>
                      <a:lnTo>
                        <a:pt x="17" y="5"/>
                      </a:lnTo>
                      <a:lnTo>
                        <a:pt x="17" y="5"/>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0"/>
                      </a:lnTo>
                      <a:lnTo>
                        <a:pt x="40" y="0"/>
                      </a:lnTo>
                      <a:lnTo>
                        <a:pt x="40" y="0"/>
                      </a:lnTo>
                      <a:lnTo>
                        <a:pt x="40" y="0"/>
                      </a:lnTo>
                      <a:lnTo>
                        <a:pt x="40" y="0"/>
                      </a:lnTo>
                      <a:lnTo>
                        <a:pt x="40" y="0"/>
                      </a:lnTo>
                      <a:lnTo>
                        <a:pt x="46" y="0"/>
                      </a:lnTo>
                      <a:lnTo>
                        <a:pt x="46" y="0"/>
                      </a:lnTo>
                      <a:lnTo>
                        <a:pt x="46" y="0"/>
                      </a:lnTo>
                      <a:lnTo>
                        <a:pt x="46" y="0"/>
                      </a:lnTo>
                      <a:lnTo>
                        <a:pt x="46" y="0"/>
                      </a:lnTo>
                      <a:lnTo>
                        <a:pt x="51"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14979" name="Rectangle 35"/>
              <p:cNvSpPr>
                <a:spLocks noChangeArrowheads="1"/>
              </p:cNvSpPr>
              <p:nvPr/>
            </p:nvSpPr>
            <p:spPr bwMode="auto">
              <a:xfrm>
                <a:off x="345" y="2777"/>
                <a:ext cx="72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PARISH BNDRY</a:t>
                </a:r>
                <a:endParaRPr lang="en-US" sz="1200" b="1"/>
              </a:p>
            </p:txBody>
          </p:sp>
          <p:grpSp>
            <p:nvGrpSpPr>
              <p:cNvPr id="2514980" name="Group 36"/>
              <p:cNvGrpSpPr>
                <a:grpSpLocks/>
              </p:cNvGrpSpPr>
              <p:nvPr/>
            </p:nvGrpSpPr>
            <p:grpSpPr bwMode="auto">
              <a:xfrm>
                <a:off x="153" y="2189"/>
                <a:ext cx="512" cy="115"/>
                <a:chOff x="816" y="2765"/>
                <a:chExt cx="512" cy="115"/>
              </a:xfrm>
            </p:grpSpPr>
            <p:sp>
              <p:nvSpPr>
                <p:cNvPr id="2514981" name="Rectangle 37"/>
                <p:cNvSpPr>
                  <a:spLocks noChangeArrowheads="1"/>
                </p:cNvSpPr>
                <p:nvPr/>
              </p:nvSpPr>
              <p:spPr bwMode="auto">
                <a:xfrm>
                  <a:off x="1018" y="2765"/>
                  <a:ext cx="3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CITIES</a:t>
                  </a:r>
                  <a:endParaRPr lang="en-US" sz="1200" b="1"/>
                </a:p>
              </p:txBody>
            </p:sp>
            <p:grpSp>
              <p:nvGrpSpPr>
                <p:cNvPr id="2514982" name="Group 38"/>
                <p:cNvGrpSpPr>
                  <a:grpSpLocks/>
                </p:cNvGrpSpPr>
                <p:nvPr/>
              </p:nvGrpSpPr>
              <p:grpSpPr bwMode="auto">
                <a:xfrm>
                  <a:off x="816" y="2797"/>
                  <a:ext cx="58" cy="58"/>
                  <a:chOff x="2832" y="1248"/>
                  <a:chExt cx="58" cy="58"/>
                </a:xfrm>
              </p:grpSpPr>
              <p:sp>
                <p:nvSpPr>
                  <p:cNvPr id="2514983" name="Oval 39"/>
                  <p:cNvSpPr>
                    <a:spLocks noChangeAspect="1" noChangeArrowheads="1"/>
                  </p:cNvSpPr>
                  <p:nvPr/>
                </p:nvSpPr>
                <p:spPr bwMode="auto">
                  <a:xfrm>
                    <a:off x="2832" y="1248"/>
                    <a:ext cx="58" cy="58"/>
                  </a:xfrm>
                  <a:prstGeom prst="ellipse">
                    <a:avLst/>
                  </a:prstGeom>
                  <a:solidFill>
                    <a:srgbClr val="00FF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14984" name="Oval 40"/>
                  <p:cNvSpPr>
                    <a:spLocks noChangeAspect="1" noChangeArrowheads="1"/>
                  </p:cNvSpPr>
                  <p:nvPr/>
                </p:nvSpPr>
                <p:spPr bwMode="auto">
                  <a:xfrm>
                    <a:off x="2854" y="1270"/>
                    <a:ext cx="12" cy="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514985" name="Text Box 41"/>
              <p:cNvSpPr txBox="1">
                <a:spLocks noChangeArrowheads="1"/>
              </p:cNvSpPr>
              <p:nvPr/>
            </p:nvSpPr>
            <p:spPr bwMode="auto">
              <a:xfrm>
                <a:off x="201" y="1920"/>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t>LEGEND</a:t>
                </a:r>
              </a:p>
            </p:txBody>
          </p:sp>
          <p:sp>
            <p:nvSpPr>
              <p:cNvPr id="2514986" name="Rectangle 42"/>
              <p:cNvSpPr>
                <a:spLocks noChangeArrowheads="1"/>
              </p:cNvSpPr>
              <p:nvPr/>
            </p:nvSpPr>
            <p:spPr bwMode="auto">
              <a:xfrm>
                <a:off x="30" y="1872"/>
                <a:ext cx="1163" cy="115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14987" name="Group 43"/>
              <p:cNvGrpSpPr>
                <a:grpSpLocks/>
              </p:cNvGrpSpPr>
              <p:nvPr/>
            </p:nvGrpSpPr>
            <p:grpSpPr bwMode="auto">
              <a:xfrm>
                <a:off x="57" y="2424"/>
                <a:ext cx="238" cy="0"/>
                <a:chOff x="2211" y="2341"/>
                <a:chExt cx="238" cy="0"/>
              </a:xfrm>
            </p:grpSpPr>
            <p:sp>
              <p:nvSpPr>
                <p:cNvPr id="2514988" name="Line 44"/>
                <p:cNvSpPr>
                  <a:spLocks noChangeShapeType="1"/>
                </p:cNvSpPr>
                <p:nvPr/>
              </p:nvSpPr>
              <p:spPr bwMode="auto">
                <a:xfrm>
                  <a:off x="2211" y="2341"/>
                  <a:ext cx="2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4989" name="Line 45"/>
                <p:cNvSpPr>
                  <a:spLocks noChangeShapeType="1"/>
                </p:cNvSpPr>
                <p:nvPr/>
              </p:nvSpPr>
              <p:spPr bwMode="auto">
                <a:xfrm>
                  <a:off x="2211"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4990" name="Line 46"/>
                <p:cNvSpPr>
                  <a:spLocks noChangeShapeType="1"/>
                </p:cNvSpPr>
                <p:nvPr/>
              </p:nvSpPr>
              <p:spPr bwMode="auto">
                <a:xfrm>
                  <a:off x="2290"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4991" name="Line 47"/>
                <p:cNvSpPr>
                  <a:spLocks noChangeShapeType="1"/>
                </p:cNvSpPr>
                <p:nvPr/>
              </p:nvSpPr>
              <p:spPr bwMode="auto">
                <a:xfrm>
                  <a:off x="2370" y="2341"/>
                  <a:ext cx="39"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14992" name="Rectangle 48"/>
              <p:cNvSpPr>
                <a:spLocks noChangeArrowheads="1"/>
              </p:cNvSpPr>
              <p:nvPr/>
            </p:nvSpPr>
            <p:spPr bwMode="auto">
              <a:xfrm>
                <a:off x="345" y="2369"/>
                <a:ext cx="8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PRIMARY ROADS</a:t>
                </a:r>
                <a:endParaRPr lang="en-US" sz="1200" b="1"/>
              </a:p>
            </p:txBody>
          </p:sp>
        </p:grpSp>
      </p:grpSp>
      <p:grpSp>
        <p:nvGrpSpPr>
          <p:cNvPr id="2514993" name="Group 49"/>
          <p:cNvGrpSpPr>
            <a:grpSpLocks/>
          </p:cNvGrpSpPr>
          <p:nvPr/>
        </p:nvGrpSpPr>
        <p:grpSpPr bwMode="auto">
          <a:xfrm>
            <a:off x="0" y="0"/>
            <a:ext cx="9134475" cy="6705600"/>
            <a:chOff x="0" y="0"/>
            <a:chExt cx="5754" cy="4224"/>
          </a:xfrm>
        </p:grpSpPr>
        <p:pic>
          <p:nvPicPr>
            <p:cNvPr id="2514994" name="Picture 50" descr="Rita_surge_inundation_with_levees"/>
            <p:cNvPicPr>
              <a:picLocks noChangeAspect="1" noChangeArrowheads="1"/>
            </p:cNvPicPr>
            <p:nvPr/>
          </p:nvPicPr>
          <p:blipFill>
            <a:blip r:embed="rId3" cstate="print">
              <a:extLst>
                <a:ext uri="{28A0092B-C50C-407E-A947-70E740481C1C}">
                  <a14:useLocalDpi xmlns:a14="http://schemas.microsoft.com/office/drawing/2010/main" val="0"/>
                </a:ext>
              </a:extLst>
            </a:blip>
            <a:srcRect l="9331" t="1146" r="9953"/>
            <a:stretch>
              <a:fillRect/>
            </a:stretch>
          </p:blipFill>
          <p:spPr bwMode="auto">
            <a:xfrm>
              <a:off x="0" y="0"/>
              <a:ext cx="5754" cy="4207"/>
            </a:xfrm>
            <a:prstGeom prst="rect">
              <a:avLst/>
            </a:prstGeom>
            <a:noFill/>
            <a:extLst>
              <a:ext uri="{909E8E84-426E-40DD-AFC4-6F175D3DCCD1}">
                <a14:hiddenFill xmlns:a14="http://schemas.microsoft.com/office/drawing/2010/main">
                  <a:solidFill>
                    <a:srgbClr val="FFFFFF"/>
                  </a:solidFill>
                </a14:hiddenFill>
              </a:ext>
            </a:extLst>
          </p:spPr>
        </p:pic>
        <p:grpSp>
          <p:nvGrpSpPr>
            <p:cNvPr id="2514995" name="Group 51"/>
            <p:cNvGrpSpPr>
              <a:grpSpLocks/>
            </p:cNvGrpSpPr>
            <p:nvPr/>
          </p:nvGrpSpPr>
          <p:grpSpPr bwMode="auto">
            <a:xfrm>
              <a:off x="2496" y="3072"/>
              <a:ext cx="1179" cy="1152"/>
              <a:chOff x="30" y="1872"/>
              <a:chExt cx="1179" cy="1152"/>
            </a:xfrm>
          </p:grpSpPr>
          <p:sp>
            <p:nvSpPr>
              <p:cNvPr id="2514996" name="Oval 52"/>
              <p:cNvSpPr>
                <a:spLocks noChangeAspect="1" noChangeArrowheads="1"/>
              </p:cNvSpPr>
              <p:nvPr/>
            </p:nvSpPr>
            <p:spPr bwMode="auto">
              <a:xfrm>
                <a:off x="57" y="2556"/>
                <a:ext cx="253" cy="127"/>
              </a:xfrm>
              <a:prstGeom prst="ellipse">
                <a:avLst/>
              </a:prstGeom>
              <a:solidFill>
                <a:srgbClr val="00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14997" name="Text Box 53"/>
              <p:cNvSpPr txBox="1">
                <a:spLocks noChangeArrowheads="1"/>
              </p:cNvSpPr>
              <p:nvPr/>
            </p:nvSpPr>
            <p:spPr bwMode="auto">
              <a:xfrm>
                <a:off x="249" y="2526"/>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t> </a:t>
                </a:r>
                <a:r>
                  <a:rPr lang="en-US" sz="1200" b="1"/>
                  <a:t>FLOOD AREA</a:t>
                </a:r>
              </a:p>
            </p:txBody>
          </p:sp>
          <p:grpSp>
            <p:nvGrpSpPr>
              <p:cNvPr id="2514998" name="Group 54"/>
              <p:cNvGrpSpPr>
                <a:grpSpLocks/>
              </p:cNvGrpSpPr>
              <p:nvPr/>
            </p:nvGrpSpPr>
            <p:grpSpPr bwMode="auto">
              <a:xfrm>
                <a:off x="65" y="2766"/>
                <a:ext cx="238" cy="124"/>
                <a:chOff x="3704" y="2466"/>
                <a:chExt cx="238" cy="124"/>
              </a:xfrm>
            </p:grpSpPr>
            <p:sp>
              <p:nvSpPr>
                <p:cNvPr id="2514999" name="Line 55"/>
                <p:cNvSpPr>
                  <a:spLocks noChangeShapeType="1"/>
                </p:cNvSpPr>
                <p:nvPr/>
              </p:nvSpPr>
              <p:spPr bwMode="auto">
                <a:xfrm>
                  <a:off x="3823" y="2466"/>
                  <a:ext cx="0" cy="0"/>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000" name="Freeform 56"/>
                <p:cNvSpPr>
                  <a:spLocks/>
                </p:cNvSpPr>
                <p:nvPr/>
              </p:nvSpPr>
              <p:spPr bwMode="auto">
                <a:xfrm>
                  <a:off x="3704" y="2466"/>
                  <a:ext cx="238" cy="124"/>
                </a:xfrm>
                <a:custGeom>
                  <a:avLst/>
                  <a:gdLst>
                    <a:gd name="T0" fmla="*/ 131 w 238"/>
                    <a:gd name="T1" fmla="*/ 0 h 124"/>
                    <a:gd name="T2" fmla="*/ 136 w 238"/>
                    <a:gd name="T3" fmla="*/ 5 h 124"/>
                    <a:gd name="T4" fmla="*/ 148 w 238"/>
                    <a:gd name="T5" fmla="*/ 5 h 124"/>
                    <a:gd name="T6" fmla="*/ 159 w 238"/>
                    <a:gd name="T7" fmla="*/ 5 h 124"/>
                    <a:gd name="T8" fmla="*/ 165 w 238"/>
                    <a:gd name="T9" fmla="*/ 5 h 124"/>
                    <a:gd name="T10" fmla="*/ 176 w 238"/>
                    <a:gd name="T11" fmla="*/ 11 h 124"/>
                    <a:gd name="T12" fmla="*/ 187 w 238"/>
                    <a:gd name="T13" fmla="*/ 11 h 124"/>
                    <a:gd name="T14" fmla="*/ 193 w 238"/>
                    <a:gd name="T15" fmla="*/ 17 h 124"/>
                    <a:gd name="T16" fmla="*/ 204 w 238"/>
                    <a:gd name="T17" fmla="*/ 17 h 124"/>
                    <a:gd name="T18" fmla="*/ 210 w 238"/>
                    <a:gd name="T19" fmla="*/ 22 h 124"/>
                    <a:gd name="T20" fmla="*/ 221 w 238"/>
                    <a:gd name="T21" fmla="*/ 28 h 124"/>
                    <a:gd name="T22" fmla="*/ 233 w 238"/>
                    <a:gd name="T23" fmla="*/ 39 h 124"/>
                    <a:gd name="T24" fmla="*/ 238 w 238"/>
                    <a:gd name="T25" fmla="*/ 51 h 124"/>
                    <a:gd name="T26" fmla="*/ 238 w 238"/>
                    <a:gd name="T27" fmla="*/ 56 h 124"/>
                    <a:gd name="T28" fmla="*/ 238 w 238"/>
                    <a:gd name="T29" fmla="*/ 68 h 124"/>
                    <a:gd name="T30" fmla="*/ 238 w 238"/>
                    <a:gd name="T31" fmla="*/ 73 h 124"/>
                    <a:gd name="T32" fmla="*/ 233 w 238"/>
                    <a:gd name="T33" fmla="*/ 85 h 124"/>
                    <a:gd name="T34" fmla="*/ 221 w 238"/>
                    <a:gd name="T35" fmla="*/ 96 h 124"/>
                    <a:gd name="T36" fmla="*/ 210 w 238"/>
                    <a:gd name="T37" fmla="*/ 102 h 124"/>
                    <a:gd name="T38" fmla="*/ 204 w 238"/>
                    <a:gd name="T39" fmla="*/ 107 h 124"/>
                    <a:gd name="T40" fmla="*/ 193 w 238"/>
                    <a:gd name="T41" fmla="*/ 107 h 124"/>
                    <a:gd name="T42" fmla="*/ 187 w 238"/>
                    <a:gd name="T43" fmla="*/ 113 h 124"/>
                    <a:gd name="T44" fmla="*/ 176 w 238"/>
                    <a:gd name="T45" fmla="*/ 113 h 124"/>
                    <a:gd name="T46" fmla="*/ 165 w 238"/>
                    <a:gd name="T47" fmla="*/ 119 h 124"/>
                    <a:gd name="T48" fmla="*/ 159 w 238"/>
                    <a:gd name="T49" fmla="*/ 119 h 124"/>
                    <a:gd name="T50" fmla="*/ 148 w 238"/>
                    <a:gd name="T51" fmla="*/ 119 h 124"/>
                    <a:gd name="T52" fmla="*/ 136 w 238"/>
                    <a:gd name="T53" fmla="*/ 119 h 124"/>
                    <a:gd name="T54" fmla="*/ 131 w 238"/>
                    <a:gd name="T55" fmla="*/ 124 h 124"/>
                    <a:gd name="T56" fmla="*/ 119 w 238"/>
                    <a:gd name="T57" fmla="*/ 124 h 124"/>
                    <a:gd name="T58" fmla="*/ 114 w 238"/>
                    <a:gd name="T59" fmla="*/ 124 h 124"/>
                    <a:gd name="T60" fmla="*/ 102 w 238"/>
                    <a:gd name="T61" fmla="*/ 119 h 124"/>
                    <a:gd name="T62" fmla="*/ 91 w 238"/>
                    <a:gd name="T63" fmla="*/ 119 h 124"/>
                    <a:gd name="T64" fmla="*/ 85 w 238"/>
                    <a:gd name="T65" fmla="*/ 119 h 124"/>
                    <a:gd name="T66" fmla="*/ 74 w 238"/>
                    <a:gd name="T67" fmla="*/ 119 h 124"/>
                    <a:gd name="T68" fmla="*/ 63 w 238"/>
                    <a:gd name="T69" fmla="*/ 113 h 124"/>
                    <a:gd name="T70" fmla="*/ 57 w 238"/>
                    <a:gd name="T71" fmla="*/ 113 h 124"/>
                    <a:gd name="T72" fmla="*/ 46 w 238"/>
                    <a:gd name="T73" fmla="*/ 107 h 124"/>
                    <a:gd name="T74" fmla="*/ 40 w 238"/>
                    <a:gd name="T75" fmla="*/ 107 h 124"/>
                    <a:gd name="T76" fmla="*/ 29 w 238"/>
                    <a:gd name="T77" fmla="*/ 102 h 124"/>
                    <a:gd name="T78" fmla="*/ 17 w 238"/>
                    <a:gd name="T79" fmla="*/ 96 h 124"/>
                    <a:gd name="T80" fmla="*/ 12 w 238"/>
                    <a:gd name="T81" fmla="*/ 85 h 124"/>
                    <a:gd name="T82" fmla="*/ 6 w 238"/>
                    <a:gd name="T83" fmla="*/ 73 h 124"/>
                    <a:gd name="T84" fmla="*/ 0 w 238"/>
                    <a:gd name="T85" fmla="*/ 68 h 124"/>
                    <a:gd name="T86" fmla="*/ 0 w 238"/>
                    <a:gd name="T87" fmla="*/ 56 h 124"/>
                    <a:gd name="T88" fmla="*/ 6 w 238"/>
                    <a:gd name="T89" fmla="*/ 51 h 124"/>
                    <a:gd name="T90" fmla="*/ 12 w 238"/>
                    <a:gd name="T91" fmla="*/ 39 h 124"/>
                    <a:gd name="T92" fmla="*/ 17 w 238"/>
                    <a:gd name="T93" fmla="*/ 28 h 124"/>
                    <a:gd name="T94" fmla="*/ 29 w 238"/>
                    <a:gd name="T95" fmla="*/ 22 h 124"/>
                    <a:gd name="T96" fmla="*/ 40 w 238"/>
                    <a:gd name="T97" fmla="*/ 17 h 124"/>
                    <a:gd name="T98" fmla="*/ 46 w 238"/>
                    <a:gd name="T99" fmla="*/ 17 h 124"/>
                    <a:gd name="T100" fmla="*/ 57 w 238"/>
                    <a:gd name="T101" fmla="*/ 11 h 124"/>
                    <a:gd name="T102" fmla="*/ 63 w 238"/>
                    <a:gd name="T103" fmla="*/ 11 h 124"/>
                    <a:gd name="T104" fmla="*/ 74 w 238"/>
                    <a:gd name="T105" fmla="*/ 5 h 124"/>
                    <a:gd name="T106" fmla="*/ 85 w 238"/>
                    <a:gd name="T107" fmla="*/ 5 h 124"/>
                    <a:gd name="T108" fmla="*/ 91 w 238"/>
                    <a:gd name="T109" fmla="*/ 5 h 124"/>
                    <a:gd name="T110" fmla="*/ 102 w 238"/>
                    <a:gd name="T111" fmla="*/ 5 h 124"/>
                    <a:gd name="T112" fmla="*/ 114 w 238"/>
                    <a:gd name="T113" fmla="*/ 0 h 124"/>
                    <a:gd name="T114" fmla="*/ 119 w 238"/>
                    <a:gd name="T11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124">
                      <a:moveTo>
                        <a:pt x="119" y="0"/>
                      </a:moveTo>
                      <a:lnTo>
                        <a:pt x="125" y="0"/>
                      </a:lnTo>
                      <a:lnTo>
                        <a:pt x="125" y="0"/>
                      </a:lnTo>
                      <a:lnTo>
                        <a:pt x="125" y="0"/>
                      </a:lnTo>
                      <a:lnTo>
                        <a:pt x="125" y="0"/>
                      </a:lnTo>
                      <a:lnTo>
                        <a:pt x="125" y="0"/>
                      </a:lnTo>
                      <a:lnTo>
                        <a:pt x="131" y="0"/>
                      </a:lnTo>
                      <a:lnTo>
                        <a:pt x="131" y="0"/>
                      </a:lnTo>
                      <a:lnTo>
                        <a:pt x="131" y="0"/>
                      </a:lnTo>
                      <a:lnTo>
                        <a:pt x="131" y="0"/>
                      </a:lnTo>
                      <a:lnTo>
                        <a:pt x="131" y="0"/>
                      </a:lnTo>
                      <a:lnTo>
                        <a:pt x="136" y="0"/>
                      </a:lnTo>
                      <a:lnTo>
                        <a:pt x="136" y="0"/>
                      </a:lnTo>
                      <a:lnTo>
                        <a:pt x="136" y="0"/>
                      </a:lnTo>
                      <a:lnTo>
                        <a:pt x="136" y="5"/>
                      </a:lnTo>
                      <a:lnTo>
                        <a:pt x="136" y="5"/>
                      </a:lnTo>
                      <a:lnTo>
                        <a:pt x="142" y="5"/>
                      </a:lnTo>
                      <a:lnTo>
                        <a:pt x="142" y="5"/>
                      </a:lnTo>
                      <a:lnTo>
                        <a:pt x="142" y="5"/>
                      </a:lnTo>
                      <a:lnTo>
                        <a:pt x="142" y="5"/>
                      </a:lnTo>
                      <a:lnTo>
                        <a:pt x="142" y="5"/>
                      </a:lnTo>
                      <a:lnTo>
                        <a:pt x="148" y="5"/>
                      </a:lnTo>
                      <a:lnTo>
                        <a:pt x="148" y="5"/>
                      </a:lnTo>
                      <a:lnTo>
                        <a:pt x="148" y="5"/>
                      </a:lnTo>
                      <a:lnTo>
                        <a:pt x="148" y="5"/>
                      </a:lnTo>
                      <a:lnTo>
                        <a:pt x="148" y="5"/>
                      </a:lnTo>
                      <a:lnTo>
                        <a:pt x="153" y="5"/>
                      </a:lnTo>
                      <a:lnTo>
                        <a:pt x="153" y="5"/>
                      </a:lnTo>
                      <a:lnTo>
                        <a:pt x="153" y="5"/>
                      </a:lnTo>
                      <a:lnTo>
                        <a:pt x="153" y="5"/>
                      </a:lnTo>
                      <a:lnTo>
                        <a:pt x="153" y="5"/>
                      </a:lnTo>
                      <a:lnTo>
                        <a:pt x="159" y="5"/>
                      </a:lnTo>
                      <a:lnTo>
                        <a:pt x="159" y="5"/>
                      </a:lnTo>
                      <a:lnTo>
                        <a:pt x="159" y="5"/>
                      </a:lnTo>
                      <a:lnTo>
                        <a:pt x="159" y="5"/>
                      </a:lnTo>
                      <a:lnTo>
                        <a:pt x="159" y="5"/>
                      </a:lnTo>
                      <a:lnTo>
                        <a:pt x="165" y="5"/>
                      </a:lnTo>
                      <a:lnTo>
                        <a:pt x="165" y="5"/>
                      </a:lnTo>
                      <a:lnTo>
                        <a:pt x="165" y="5"/>
                      </a:lnTo>
                      <a:lnTo>
                        <a:pt x="165" y="5"/>
                      </a:lnTo>
                      <a:lnTo>
                        <a:pt x="165" y="5"/>
                      </a:lnTo>
                      <a:lnTo>
                        <a:pt x="170" y="5"/>
                      </a:lnTo>
                      <a:lnTo>
                        <a:pt x="170" y="5"/>
                      </a:lnTo>
                      <a:lnTo>
                        <a:pt x="170" y="5"/>
                      </a:lnTo>
                      <a:lnTo>
                        <a:pt x="170" y="5"/>
                      </a:lnTo>
                      <a:lnTo>
                        <a:pt x="170" y="5"/>
                      </a:lnTo>
                      <a:lnTo>
                        <a:pt x="176" y="11"/>
                      </a:lnTo>
                      <a:lnTo>
                        <a:pt x="176" y="11"/>
                      </a:lnTo>
                      <a:lnTo>
                        <a:pt x="176" y="11"/>
                      </a:lnTo>
                      <a:lnTo>
                        <a:pt x="176" y="11"/>
                      </a:lnTo>
                      <a:lnTo>
                        <a:pt x="182" y="11"/>
                      </a:lnTo>
                      <a:lnTo>
                        <a:pt x="182" y="11"/>
                      </a:lnTo>
                      <a:lnTo>
                        <a:pt x="182" y="11"/>
                      </a:lnTo>
                      <a:lnTo>
                        <a:pt x="182" y="11"/>
                      </a:lnTo>
                      <a:lnTo>
                        <a:pt x="182" y="11"/>
                      </a:lnTo>
                      <a:lnTo>
                        <a:pt x="187" y="11"/>
                      </a:lnTo>
                      <a:lnTo>
                        <a:pt x="187" y="11"/>
                      </a:lnTo>
                      <a:lnTo>
                        <a:pt x="187" y="11"/>
                      </a:lnTo>
                      <a:lnTo>
                        <a:pt x="187" y="11"/>
                      </a:lnTo>
                      <a:lnTo>
                        <a:pt x="187" y="11"/>
                      </a:lnTo>
                      <a:lnTo>
                        <a:pt x="193" y="11"/>
                      </a:lnTo>
                      <a:lnTo>
                        <a:pt x="193" y="11"/>
                      </a:lnTo>
                      <a:lnTo>
                        <a:pt x="193" y="17"/>
                      </a:lnTo>
                      <a:lnTo>
                        <a:pt x="193" y="17"/>
                      </a:lnTo>
                      <a:lnTo>
                        <a:pt x="193" y="17"/>
                      </a:lnTo>
                      <a:lnTo>
                        <a:pt x="199" y="17"/>
                      </a:lnTo>
                      <a:lnTo>
                        <a:pt x="199" y="17"/>
                      </a:lnTo>
                      <a:lnTo>
                        <a:pt x="199" y="17"/>
                      </a:lnTo>
                      <a:lnTo>
                        <a:pt x="199" y="17"/>
                      </a:lnTo>
                      <a:lnTo>
                        <a:pt x="199" y="17"/>
                      </a:lnTo>
                      <a:lnTo>
                        <a:pt x="204" y="17"/>
                      </a:lnTo>
                      <a:lnTo>
                        <a:pt x="204" y="17"/>
                      </a:lnTo>
                      <a:lnTo>
                        <a:pt x="204" y="22"/>
                      </a:lnTo>
                      <a:lnTo>
                        <a:pt x="204" y="22"/>
                      </a:lnTo>
                      <a:lnTo>
                        <a:pt x="204" y="22"/>
                      </a:lnTo>
                      <a:lnTo>
                        <a:pt x="210" y="22"/>
                      </a:lnTo>
                      <a:lnTo>
                        <a:pt x="210" y="22"/>
                      </a:lnTo>
                      <a:lnTo>
                        <a:pt x="210" y="22"/>
                      </a:lnTo>
                      <a:lnTo>
                        <a:pt x="210" y="22"/>
                      </a:lnTo>
                      <a:lnTo>
                        <a:pt x="210" y="22"/>
                      </a:lnTo>
                      <a:lnTo>
                        <a:pt x="216" y="22"/>
                      </a:lnTo>
                      <a:lnTo>
                        <a:pt x="216" y="28"/>
                      </a:lnTo>
                      <a:lnTo>
                        <a:pt x="216" y="28"/>
                      </a:lnTo>
                      <a:lnTo>
                        <a:pt x="216" y="28"/>
                      </a:lnTo>
                      <a:lnTo>
                        <a:pt x="216" y="28"/>
                      </a:lnTo>
                      <a:lnTo>
                        <a:pt x="221" y="28"/>
                      </a:lnTo>
                      <a:lnTo>
                        <a:pt x="221" y="28"/>
                      </a:lnTo>
                      <a:lnTo>
                        <a:pt x="221" y="28"/>
                      </a:lnTo>
                      <a:lnTo>
                        <a:pt x="221" y="34"/>
                      </a:lnTo>
                      <a:lnTo>
                        <a:pt x="221" y="34"/>
                      </a:lnTo>
                      <a:lnTo>
                        <a:pt x="227" y="34"/>
                      </a:lnTo>
                      <a:lnTo>
                        <a:pt x="227" y="34"/>
                      </a:lnTo>
                      <a:lnTo>
                        <a:pt x="227" y="34"/>
                      </a:lnTo>
                      <a:lnTo>
                        <a:pt x="227" y="39"/>
                      </a:lnTo>
                      <a:lnTo>
                        <a:pt x="227" y="39"/>
                      </a:lnTo>
                      <a:lnTo>
                        <a:pt x="233" y="39"/>
                      </a:lnTo>
                      <a:lnTo>
                        <a:pt x="233" y="39"/>
                      </a:lnTo>
                      <a:lnTo>
                        <a:pt x="233" y="39"/>
                      </a:lnTo>
                      <a:lnTo>
                        <a:pt x="233" y="45"/>
                      </a:lnTo>
                      <a:lnTo>
                        <a:pt x="233" y="45"/>
                      </a:lnTo>
                      <a:lnTo>
                        <a:pt x="233" y="45"/>
                      </a:lnTo>
                      <a:lnTo>
                        <a:pt x="233" y="45"/>
                      </a:lnTo>
                      <a:lnTo>
                        <a:pt x="238" y="45"/>
                      </a:lnTo>
                      <a:lnTo>
                        <a:pt x="238" y="51"/>
                      </a:lnTo>
                      <a:lnTo>
                        <a:pt x="238" y="51"/>
                      </a:lnTo>
                      <a:lnTo>
                        <a:pt x="238" y="51"/>
                      </a:lnTo>
                      <a:lnTo>
                        <a:pt x="238" y="51"/>
                      </a:lnTo>
                      <a:lnTo>
                        <a:pt x="238" y="51"/>
                      </a:lnTo>
                      <a:lnTo>
                        <a:pt x="238" y="56"/>
                      </a:lnTo>
                      <a:lnTo>
                        <a:pt x="238" y="56"/>
                      </a:lnTo>
                      <a:lnTo>
                        <a:pt x="238" y="56"/>
                      </a:lnTo>
                      <a:lnTo>
                        <a:pt x="238" y="56"/>
                      </a:lnTo>
                      <a:lnTo>
                        <a:pt x="238" y="56"/>
                      </a:lnTo>
                      <a:lnTo>
                        <a:pt x="238" y="62"/>
                      </a:lnTo>
                      <a:lnTo>
                        <a:pt x="238" y="62"/>
                      </a:lnTo>
                      <a:lnTo>
                        <a:pt x="238" y="62"/>
                      </a:lnTo>
                      <a:lnTo>
                        <a:pt x="238" y="62"/>
                      </a:lnTo>
                      <a:lnTo>
                        <a:pt x="238" y="62"/>
                      </a:lnTo>
                      <a:lnTo>
                        <a:pt x="238" y="68"/>
                      </a:lnTo>
                      <a:lnTo>
                        <a:pt x="238" y="68"/>
                      </a:lnTo>
                      <a:lnTo>
                        <a:pt x="238" y="68"/>
                      </a:lnTo>
                      <a:lnTo>
                        <a:pt x="238" y="68"/>
                      </a:lnTo>
                      <a:lnTo>
                        <a:pt x="238" y="68"/>
                      </a:lnTo>
                      <a:lnTo>
                        <a:pt x="238" y="73"/>
                      </a:lnTo>
                      <a:lnTo>
                        <a:pt x="238" y="73"/>
                      </a:lnTo>
                      <a:lnTo>
                        <a:pt x="238" y="73"/>
                      </a:lnTo>
                      <a:lnTo>
                        <a:pt x="238" y="73"/>
                      </a:lnTo>
                      <a:lnTo>
                        <a:pt x="238" y="73"/>
                      </a:lnTo>
                      <a:lnTo>
                        <a:pt x="238" y="79"/>
                      </a:lnTo>
                      <a:lnTo>
                        <a:pt x="233" y="79"/>
                      </a:lnTo>
                      <a:lnTo>
                        <a:pt x="233" y="79"/>
                      </a:lnTo>
                      <a:lnTo>
                        <a:pt x="233" y="79"/>
                      </a:lnTo>
                      <a:lnTo>
                        <a:pt x="233" y="79"/>
                      </a:lnTo>
                      <a:lnTo>
                        <a:pt x="233" y="85"/>
                      </a:lnTo>
                      <a:lnTo>
                        <a:pt x="233" y="85"/>
                      </a:lnTo>
                      <a:lnTo>
                        <a:pt x="233" y="85"/>
                      </a:lnTo>
                      <a:lnTo>
                        <a:pt x="227" y="85"/>
                      </a:lnTo>
                      <a:lnTo>
                        <a:pt x="227" y="85"/>
                      </a:lnTo>
                      <a:lnTo>
                        <a:pt x="227" y="90"/>
                      </a:lnTo>
                      <a:lnTo>
                        <a:pt x="227" y="90"/>
                      </a:lnTo>
                      <a:lnTo>
                        <a:pt x="227" y="90"/>
                      </a:lnTo>
                      <a:lnTo>
                        <a:pt x="221" y="90"/>
                      </a:lnTo>
                      <a:lnTo>
                        <a:pt x="221" y="96"/>
                      </a:lnTo>
                      <a:lnTo>
                        <a:pt x="221" y="96"/>
                      </a:lnTo>
                      <a:lnTo>
                        <a:pt x="221" y="96"/>
                      </a:lnTo>
                      <a:lnTo>
                        <a:pt x="221" y="96"/>
                      </a:lnTo>
                      <a:lnTo>
                        <a:pt x="216" y="96"/>
                      </a:lnTo>
                      <a:lnTo>
                        <a:pt x="216" y="96"/>
                      </a:lnTo>
                      <a:lnTo>
                        <a:pt x="216" y="96"/>
                      </a:lnTo>
                      <a:lnTo>
                        <a:pt x="216" y="102"/>
                      </a:lnTo>
                      <a:lnTo>
                        <a:pt x="216" y="102"/>
                      </a:lnTo>
                      <a:lnTo>
                        <a:pt x="210" y="102"/>
                      </a:lnTo>
                      <a:lnTo>
                        <a:pt x="210" y="102"/>
                      </a:lnTo>
                      <a:lnTo>
                        <a:pt x="210" y="102"/>
                      </a:lnTo>
                      <a:lnTo>
                        <a:pt x="210" y="102"/>
                      </a:lnTo>
                      <a:lnTo>
                        <a:pt x="210" y="102"/>
                      </a:lnTo>
                      <a:lnTo>
                        <a:pt x="204" y="102"/>
                      </a:lnTo>
                      <a:lnTo>
                        <a:pt x="204" y="107"/>
                      </a:lnTo>
                      <a:lnTo>
                        <a:pt x="204" y="107"/>
                      </a:lnTo>
                      <a:lnTo>
                        <a:pt x="204" y="107"/>
                      </a:lnTo>
                      <a:lnTo>
                        <a:pt x="204" y="107"/>
                      </a:lnTo>
                      <a:lnTo>
                        <a:pt x="199" y="107"/>
                      </a:lnTo>
                      <a:lnTo>
                        <a:pt x="199" y="107"/>
                      </a:lnTo>
                      <a:lnTo>
                        <a:pt x="199" y="107"/>
                      </a:lnTo>
                      <a:lnTo>
                        <a:pt x="199" y="107"/>
                      </a:lnTo>
                      <a:lnTo>
                        <a:pt x="199" y="107"/>
                      </a:lnTo>
                      <a:lnTo>
                        <a:pt x="193" y="107"/>
                      </a:lnTo>
                      <a:lnTo>
                        <a:pt x="193" y="107"/>
                      </a:lnTo>
                      <a:lnTo>
                        <a:pt x="193" y="107"/>
                      </a:lnTo>
                      <a:lnTo>
                        <a:pt x="193" y="113"/>
                      </a:lnTo>
                      <a:lnTo>
                        <a:pt x="193" y="113"/>
                      </a:lnTo>
                      <a:lnTo>
                        <a:pt x="187" y="113"/>
                      </a:lnTo>
                      <a:lnTo>
                        <a:pt x="187" y="113"/>
                      </a:lnTo>
                      <a:lnTo>
                        <a:pt x="187" y="113"/>
                      </a:lnTo>
                      <a:lnTo>
                        <a:pt x="187" y="113"/>
                      </a:lnTo>
                      <a:lnTo>
                        <a:pt x="187" y="113"/>
                      </a:lnTo>
                      <a:lnTo>
                        <a:pt x="182" y="113"/>
                      </a:lnTo>
                      <a:lnTo>
                        <a:pt x="182" y="113"/>
                      </a:lnTo>
                      <a:lnTo>
                        <a:pt x="182" y="113"/>
                      </a:lnTo>
                      <a:lnTo>
                        <a:pt x="182" y="113"/>
                      </a:lnTo>
                      <a:lnTo>
                        <a:pt x="182" y="113"/>
                      </a:lnTo>
                      <a:lnTo>
                        <a:pt x="176" y="113"/>
                      </a:lnTo>
                      <a:lnTo>
                        <a:pt x="176" y="113"/>
                      </a:lnTo>
                      <a:lnTo>
                        <a:pt x="176" y="113"/>
                      </a:lnTo>
                      <a:lnTo>
                        <a:pt x="176" y="113"/>
                      </a:lnTo>
                      <a:lnTo>
                        <a:pt x="170" y="119"/>
                      </a:lnTo>
                      <a:lnTo>
                        <a:pt x="170" y="119"/>
                      </a:lnTo>
                      <a:lnTo>
                        <a:pt x="170" y="119"/>
                      </a:lnTo>
                      <a:lnTo>
                        <a:pt x="170" y="119"/>
                      </a:lnTo>
                      <a:lnTo>
                        <a:pt x="170" y="119"/>
                      </a:lnTo>
                      <a:lnTo>
                        <a:pt x="165" y="119"/>
                      </a:lnTo>
                      <a:lnTo>
                        <a:pt x="165" y="119"/>
                      </a:lnTo>
                      <a:lnTo>
                        <a:pt x="165" y="119"/>
                      </a:lnTo>
                      <a:lnTo>
                        <a:pt x="165" y="119"/>
                      </a:lnTo>
                      <a:lnTo>
                        <a:pt x="165" y="119"/>
                      </a:lnTo>
                      <a:lnTo>
                        <a:pt x="159" y="119"/>
                      </a:lnTo>
                      <a:lnTo>
                        <a:pt x="159" y="119"/>
                      </a:lnTo>
                      <a:lnTo>
                        <a:pt x="159" y="119"/>
                      </a:lnTo>
                      <a:lnTo>
                        <a:pt x="159" y="119"/>
                      </a:lnTo>
                      <a:lnTo>
                        <a:pt x="159" y="119"/>
                      </a:lnTo>
                      <a:lnTo>
                        <a:pt x="153" y="119"/>
                      </a:lnTo>
                      <a:lnTo>
                        <a:pt x="153" y="119"/>
                      </a:lnTo>
                      <a:lnTo>
                        <a:pt x="153" y="119"/>
                      </a:lnTo>
                      <a:lnTo>
                        <a:pt x="153" y="119"/>
                      </a:lnTo>
                      <a:lnTo>
                        <a:pt x="153" y="119"/>
                      </a:lnTo>
                      <a:lnTo>
                        <a:pt x="148" y="119"/>
                      </a:lnTo>
                      <a:lnTo>
                        <a:pt x="148" y="119"/>
                      </a:lnTo>
                      <a:lnTo>
                        <a:pt x="148" y="119"/>
                      </a:lnTo>
                      <a:lnTo>
                        <a:pt x="148" y="119"/>
                      </a:lnTo>
                      <a:lnTo>
                        <a:pt x="148" y="119"/>
                      </a:lnTo>
                      <a:lnTo>
                        <a:pt x="142" y="119"/>
                      </a:lnTo>
                      <a:lnTo>
                        <a:pt x="142" y="119"/>
                      </a:lnTo>
                      <a:lnTo>
                        <a:pt x="142" y="119"/>
                      </a:lnTo>
                      <a:lnTo>
                        <a:pt x="142" y="119"/>
                      </a:lnTo>
                      <a:lnTo>
                        <a:pt x="142" y="119"/>
                      </a:lnTo>
                      <a:lnTo>
                        <a:pt x="136" y="119"/>
                      </a:lnTo>
                      <a:lnTo>
                        <a:pt x="136" y="119"/>
                      </a:lnTo>
                      <a:lnTo>
                        <a:pt x="136" y="124"/>
                      </a:lnTo>
                      <a:lnTo>
                        <a:pt x="136" y="124"/>
                      </a:lnTo>
                      <a:lnTo>
                        <a:pt x="136" y="124"/>
                      </a:lnTo>
                      <a:lnTo>
                        <a:pt x="131" y="124"/>
                      </a:lnTo>
                      <a:lnTo>
                        <a:pt x="131" y="124"/>
                      </a:lnTo>
                      <a:lnTo>
                        <a:pt x="131" y="124"/>
                      </a:lnTo>
                      <a:lnTo>
                        <a:pt x="131" y="124"/>
                      </a:lnTo>
                      <a:lnTo>
                        <a:pt x="131" y="124"/>
                      </a:lnTo>
                      <a:lnTo>
                        <a:pt x="125" y="124"/>
                      </a:lnTo>
                      <a:lnTo>
                        <a:pt x="125" y="124"/>
                      </a:lnTo>
                      <a:lnTo>
                        <a:pt x="125" y="124"/>
                      </a:lnTo>
                      <a:lnTo>
                        <a:pt x="125" y="124"/>
                      </a:lnTo>
                      <a:lnTo>
                        <a:pt x="125" y="124"/>
                      </a:lnTo>
                      <a:lnTo>
                        <a:pt x="119" y="124"/>
                      </a:lnTo>
                      <a:lnTo>
                        <a:pt x="119" y="124"/>
                      </a:lnTo>
                      <a:lnTo>
                        <a:pt x="119" y="124"/>
                      </a:lnTo>
                      <a:lnTo>
                        <a:pt x="119" y="124"/>
                      </a:lnTo>
                      <a:lnTo>
                        <a:pt x="119" y="124"/>
                      </a:lnTo>
                      <a:lnTo>
                        <a:pt x="114" y="124"/>
                      </a:lnTo>
                      <a:lnTo>
                        <a:pt x="114" y="124"/>
                      </a:lnTo>
                      <a:lnTo>
                        <a:pt x="114" y="124"/>
                      </a:lnTo>
                      <a:lnTo>
                        <a:pt x="114" y="124"/>
                      </a:lnTo>
                      <a:lnTo>
                        <a:pt x="114" y="124"/>
                      </a:lnTo>
                      <a:lnTo>
                        <a:pt x="108" y="124"/>
                      </a:lnTo>
                      <a:lnTo>
                        <a:pt x="108" y="124"/>
                      </a:lnTo>
                      <a:lnTo>
                        <a:pt x="108" y="124"/>
                      </a:lnTo>
                      <a:lnTo>
                        <a:pt x="108" y="124"/>
                      </a:lnTo>
                      <a:lnTo>
                        <a:pt x="108" y="124"/>
                      </a:lnTo>
                      <a:lnTo>
                        <a:pt x="102" y="124"/>
                      </a:lnTo>
                      <a:lnTo>
                        <a:pt x="102" y="119"/>
                      </a:lnTo>
                      <a:lnTo>
                        <a:pt x="102" y="119"/>
                      </a:lnTo>
                      <a:lnTo>
                        <a:pt x="102" y="119"/>
                      </a:lnTo>
                      <a:lnTo>
                        <a:pt x="97" y="119"/>
                      </a:lnTo>
                      <a:lnTo>
                        <a:pt x="97" y="119"/>
                      </a:lnTo>
                      <a:lnTo>
                        <a:pt x="97" y="119"/>
                      </a:lnTo>
                      <a:lnTo>
                        <a:pt x="97" y="119"/>
                      </a:lnTo>
                      <a:lnTo>
                        <a:pt x="97" y="119"/>
                      </a:lnTo>
                      <a:lnTo>
                        <a:pt x="91" y="119"/>
                      </a:lnTo>
                      <a:lnTo>
                        <a:pt x="91" y="119"/>
                      </a:lnTo>
                      <a:lnTo>
                        <a:pt x="91" y="119"/>
                      </a:lnTo>
                      <a:lnTo>
                        <a:pt x="91" y="119"/>
                      </a:lnTo>
                      <a:lnTo>
                        <a:pt x="91" y="119"/>
                      </a:lnTo>
                      <a:lnTo>
                        <a:pt x="85" y="119"/>
                      </a:lnTo>
                      <a:lnTo>
                        <a:pt x="85" y="119"/>
                      </a:lnTo>
                      <a:lnTo>
                        <a:pt x="85" y="119"/>
                      </a:lnTo>
                      <a:lnTo>
                        <a:pt x="85" y="119"/>
                      </a:lnTo>
                      <a:lnTo>
                        <a:pt x="85" y="119"/>
                      </a:lnTo>
                      <a:lnTo>
                        <a:pt x="80" y="119"/>
                      </a:lnTo>
                      <a:lnTo>
                        <a:pt x="80" y="119"/>
                      </a:lnTo>
                      <a:lnTo>
                        <a:pt x="80" y="119"/>
                      </a:lnTo>
                      <a:lnTo>
                        <a:pt x="80" y="119"/>
                      </a:lnTo>
                      <a:lnTo>
                        <a:pt x="80" y="119"/>
                      </a:lnTo>
                      <a:lnTo>
                        <a:pt x="74" y="119"/>
                      </a:lnTo>
                      <a:lnTo>
                        <a:pt x="74" y="119"/>
                      </a:lnTo>
                      <a:lnTo>
                        <a:pt x="74" y="119"/>
                      </a:lnTo>
                      <a:lnTo>
                        <a:pt x="74" y="119"/>
                      </a:lnTo>
                      <a:lnTo>
                        <a:pt x="74" y="119"/>
                      </a:lnTo>
                      <a:lnTo>
                        <a:pt x="68" y="119"/>
                      </a:lnTo>
                      <a:lnTo>
                        <a:pt x="68" y="119"/>
                      </a:lnTo>
                      <a:lnTo>
                        <a:pt x="68" y="119"/>
                      </a:lnTo>
                      <a:lnTo>
                        <a:pt x="68" y="119"/>
                      </a:lnTo>
                      <a:lnTo>
                        <a:pt x="68" y="113"/>
                      </a:lnTo>
                      <a:lnTo>
                        <a:pt x="63" y="113"/>
                      </a:lnTo>
                      <a:lnTo>
                        <a:pt x="63" y="113"/>
                      </a:lnTo>
                      <a:lnTo>
                        <a:pt x="63" y="113"/>
                      </a:lnTo>
                      <a:lnTo>
                        <a:pt x="63" y="113"/>
                      </a:lnTo>
                      <a:lnTo>
                        <a:pt x="63" y="113"/>
                      </a:lnTo>
                      <a:lnTo>
                        <a:pt x="57" y="113"/>
                      </a:lnTo>
                      <a:lnTo>
                        <a:pt x="57" y="113"/>
                      </a:lnTo>
                      <a:lnTo>
                        <a:pt x="57" y="113"/>
                      </a:lnTo>
                      <a:lnTo>
                        <a:pt x="57" y="113"/>
                      </a:lnTo>
                      <a:lnTo>
                        <a:pt x="57" y="113"/>
                      </a:lnTo>
                      <a:lnTo>
                        <a:pt x="51" y="113"/>
                      </a:lnTo>
                      <a:lnTo>
                        <a:pt x="51" y="113"/>
                      </a:lnTo>
                      <a:lnTo>
                        <a:pt x="51" y="113"/>
                      </a:lnTo>
                      <a:lnTo>
                        <a:pt x="51" y="113"/>
                      </a:lnTo>
                      <a:lnTo>
                        <a:pt x="51" y="113"/>
                      </a:lnTo>
                      <a:lnTo>
                        <a:pt x="46" y="107"/>
                      </a:lnTo>
                      <a:lnTo>
                        <a:pt x="46" y="107"/>
                      </a:lnTo>
                      <a:lnTo>
                        <a:pt x="46" y="107"/>
                      </a:lnTo>
                      <a:lnTo>
                        <a:pt x="46" y="107"/>
                      </a:lnTo>
                      <a:lnTo>
                        <a:pt x="46" y="107"/>
                      </a:lnTo>
                      <a:lnTo>
                        <a:pt x="40" y="107"/>
                      </a:lnTo>
                      <a:lnTo>
                        <a:pt x="40" y="107"/>
                      </a:lnTo>
                      <a:lnTo>
                        <a:pt x="40" y="107"/>
                      </a:lnTo>
                      <a:lnTo>
                        <a:pt x="40" y="107"/>
                      </a:lnTo>
                      <a:lnTo>
                        <a:pt x="40" y="107"/>
                      </a:lnTo>
                      <a:lnTo>
                        <a:pt x="34" y="107"/>
                      </a:lnTo>
                      <a:lnTo>
                        <a:pt x="34" y="107"/>
                      </a:lnTo>
                      <a:lnTo>
                        <a:pt x="34" y="102"/>
                      </a:lnTo>
                      <a:lnTo>
                        <a:pt x="34" y="102"/>
                      </a:lnTo>
                      <a:lnTo>
                        <a:pt x="34" y="102"/>
                      </a:lnTo>
                      <a:lnTo>
                        <a:pt x="29" y="102"/>
                      </a:lnTo>
                      <a:lnTo>
                        <a:pt x="29" y="102"/>
                      </a:lnTo>
                      <a:lnTo>
                        <a:pt x="29" y="102"/>
                      </a:lnTo>
                      <a:lnTo>
                        <a:pt x="29" y="102"/>
                      </a:lnTo>
                      <a:lnTo>
                        <a:pt x="23" y="102"/>
                      </a:lnTo>
                      <a:lnTo>
                        <a:pt x="23" y="96"/>
                      </a:lnTo>
                      <a:lnTo>
                        <a:pt x="23" y="96"/>
                      </a:lnTo>
                      <a:lnTo>
                        <a:pt x="23" y="96"/>
                      </a:lnTo>
                      <a:lnTo>
                        <a:pt x="23" y="96"/>
                      </a:lnTo>
                      <a:lnTo>
                        <a:pt x="17" y="96"/>
                      </a:lnTo>
                      <a:lnTo>
                        <a:pt x="17" y="96"/>
                      </a:lnTo>
                      <a:lnTo>
                        <a:pt x="17" y="96"/>
                      </a:lnTo>
                      <a:lnTo>
                        <a:pt x="17" y="90"/>
                      </a:lnTo>
                      <a:lnTo>
                        <a:pt x="17" y="90"/>
                      </a:lnTo>
                      <a:lnTo>
                        <a:pt x="12" y="90"/>
                      </a:lnTo>
                      <a:lnTo>
                        <a:pt x="12" y="90"/>
                      </a:lnTo>
                      <a:lnTo>
                        <a:pt x="12" y="85"/>
                      </a:lnTo>
                      <a:lnTo>
                        <a:pt x="12" y="85"/>
                      </a:lnTo>
                      <a:lnTo>
                        <a:pt x="12" y="85"/>
                      </a:lnTo>
                      <a:lnTo>
                        <a:pt x="6" y="85"/>
                      </a:lnTo>
                      <a:lnTo>
                        <a:pt x="6" y="85"/>
                      </a:lnTo>
                      <a:lnTo>
                        <a:pt x="6" y="79"/>
                      </a:lnTo>
                      <a:lnTo>
                        <a:pt x="6" y="79"/>
                      </a:lnTo>
                      <a:lnTo>
                        <a:pt x="6" y="79"/>
                      </a:lnTo>
                      <a:lnTo>
                        <a:pt x="6" y="79"/>
                      </a:lnTo>
                      <a:lnTo>
                        <a:pt x="6" y="79"/>
                      </a:lnTo>
                      <a:lnTo>
                        <a:pt x="6" y="73"/>
                      </a:lnTo>
                      <a:lnTo>
                        <a:pt x="0" y="73"/>
                      </a:lnTo>
                      <a:lnTo>
                        <a:pt x="0" y="73"/>
                      </a:lnTo>
                      <a:lnTo>
                        <a:pt x="0" y="73"/>
                      </a:lnTo>
                      <a:lnTo>
                        <a:pt x="0" y="73"/>
                      </a:lnTo>
                      <a:lnTo>
                        <a:pt x="0" y="68"/>
                      </a:lnTo>
                      <a:lnTo>
                        <a:pt x="0" y="68"/>
                      </a:lnTo>
                      <a:lnTo>
                        <a:pt x="0" y="68"/>
                      </a:lnTo>
                      <a:lnTo>
                        <a:pt x="0" y="68"/>
                      </a:lnTo>
                      <a:lnTo>
                        <a:pt x="0" y="68"/>
                      </a:lnTo>
                      <a:lnTo>
                        <a:pt x="0" y="62"/>
                      </a:lnTo>
                      <a:lnTo>
                        <a:pt x="0" y="62"/>
                      </a:lnTo>
                      <a:lnTo>
                        <a:pt x="0" y="62"/>
                      </a:lnTo>
                      <a:lnTo>
                        <a:pt x="0" y="62"/>
                      </a:lnTo>
                      <a:lnTo>
                        <a:pt x="0" y="62"/>
                      </a:lnTo>
                      <a:lnTo>
                        <a:pt x="0" y="56"/>
                      </a:lnTo>
                      <a:lnTo>
                        <a:pt x="0" y="56"/>
                      </a:lnTo>
                      <a:lnTo>
                        <a:pt x="0" y="56"/>
                      </a:lnTo>
                      <a:lnTo>
                        <a:pt x="0" y="56"/>
                      </a:lnTo>
                      <a:lnTo>
                        <a:pt x="0" y="56"/>
                      </a:lnTo>
                      <a:lnTo>
                        <a:pt x="0" y="51"/>
                      </a:lnTo>
                      <a:lnTo>
                        <a:pt x="0" y="51"/>
                      </a:lnTo>
                      <a:lnTo>
                        <a:pt x="0" y="51"/>
                      </a:lnTo>
                      <a:lnTo>
                        <a:pt x="0" y="51"/>
                      </a:lnTo>
                      <a:lnTo>
                        <a:pt x="6" y="51"/>
                      </a:lnTo>
                      <a:lnTo>
                        <a:pt x="6" y="45"/>
                      </a:lnTo>
                      <a:lnTo>
                        <a:pt x="6" y="45"/>
                      </a:lnTo>
                      <a:lnTo>
                        <a:pt x="6" y="45"/>
                      </a:lnTo>
                      <a:lnTo>
                        <a:pt x="6" y="45"/>
                      </a:lnTo>
                      <a:lnTo>
                        <a:pt x="6" y="45"/>
                      </a:lnTo>
                      <a:lnTo>
                        <a:pt x="6" y="39"/>
                      </a:lnTo>
                      <a:lnTo>
                        <a:pt x="6" y="39"/>
                      </a:lnTo>
                      <a:lnTo>
                        <a:pt x="12" y="39"/>
                      </a:lnTo>
                      <a:lnTo>
                        <a:pt x="12" y="39"/>
                      </a:lnTo>
                      <a:lnTo>
                        <a:pt x="12" y="39"/>
                      </a:lnTo>
                      <a:lnTo>
                        <a:pt x="12" y="34"/>
                      </a:lnTo>
                      <a:lnTo>
                        <a:pt x="12" y="34"/>
                      </a:lnTo>
                      <a:lnTo>
                        <a:pt x="17" y="34"/>
                      </a:lnTo>
                      <a:lnTo>
                        <a:pt x="17" y="34"/>
                      </a:lnTo>
                      <a:lnTo>
                        <a:pt x="17" y="34"/>
                      </a:lnTo>
                      <a:lnTo>
                        <a:pt x="17" y="28"/>
                      </a:lnTo>
                      <a:lnTo>
                        <a:pt x="17" y="28"/>
                      </a:lnTo>
                      <a:lnTo>
                        <a:pt x="23" y="28"/>
                      </a:lnTo>
                      <a:lnTo>
                        <a:pt x="23" y="28"/>
                      </a:lnTo>
                      <a:lnTo>
                        <a:pt x="23" y="28"/>
                      </a:lnTo>
                      <a:lnTo>
                        <a:pt x="23" y="28"/>
                      </a:lnTo>
                      <a:lnTo>
                        <a:pt x="23" y="28"/>
                      </a:lnTo>
                      <a:lnTo>
                        <a:pt x="29" y="22"/>
                      </a:lnTo>
                      <a:lnTo>
                        <a:pt x="29" y="22"/>
                      </a:lnTo>
                      <a:lnTo>
                        <a:pt x="29" y="22"/>
                      </a:lnTo>
                      <a:lnTo>
                        <a:pt x="29" y="22"/>
                      </a:lnTo>
                      <a:lnTo>
                        <a:pt x="34" y="22"/>
                      </a:lnTo>
                      <a:lnTo>
                        <a:pt x="34" y="22"/>
                      </a:lnTo>
                      <a:lnTo>
                        <a:pt x="34" y="22"/>
                      </a:lnTo>
                      <a:lnTo>
                        <a:pt x="34" y="22"/>
                      </a:lnTo>
                      <a:lnTo>
                        <a:pt x="34" y="22"/>
                      </a:lnTo>
                      <a:lnTo>
                        <a:pt x="40" y="17"/>
                      </a:lnTo>
                      <a:lnTo>
                        <a:pt x="40" y="17"/>
                      </a:lnTo>
                      <a:lnTo>
                        <a:pt x="40" y="17"/>
                      </a:lnTo>
                      <a:lnTo>
                        <a:pt x="40" y="17"/>
                      </a:lnTo>
                      <a:lnTo>
                        <a:pt x="40" y="17"/>
                      </a:lnTo>
                      <a:lnTo>
                        <a:pt x="46" y="17"/>
                      </a:lnTo>
                      <a:lnTo>
                        <a:pt x="46" y="17"/>
                      </a:lnTo>
                      <a:lnTo>
                        <a:pt x="46" y="17"/>
                      </a:lnTo>
                      <a:lnTo>
                        <a:pt x="46" y="17"/>
                      </a:lnTo>
                      <a:lnTo>
                        <a:pt x="46" y="17"/>
                      </a:lnTo>
                      <a:lnTo>
                        <a:pt x="51" y="11"/>
                      </a:lnTo>
                      <a:lnTo>
                        <a:pt x="51" y="11"/>
                      </a:lnTo>
                      <a:lnTo>
                        <a:pt x="51" y="11"/>
                      </a:lnTo>
                      <a:lnTo>
                        <a:pt x="51" y="11"/>
                      </a:lnTo>
                      <a:lnTo>
                        <a:pt x="51" y="11"/>
                      </a:lnTo>
                      <a:lnTo>
                        <a:pt x="57" y="11"/>
                      </a:lnTo>
                      <a:lnTo>
                        <a:pt x="57" y="11"/>
                      </a:lnTo>
                      <a:lnTo>
                        <a:pt x="57" y="11"/>
                      </a:lnTo>
                      <a:lnTo>
                        <a:pt x="57" y="11"/>
                      </a:lnTo>
                      <a:lnTo>
                        <a:pt x="57" y="11"/>
                      </a:lnTo>
                      <a:lnTo>
                        <a:pt x="63" y="11"/>
                      </a:lnTo>
                      <a:lnTo>
                        <a:pt x="63" y="11"/>
                      </a:lnTo>
                      <a:lnTo>
                        <a:pt x="63" y="11"/>
                      </a:lnTo>
                      <a:lnTo>
                        <a:pt x="63" y="11"/>
                      </a:lnTo>
                      <a:lnTo>
                        <a:pt x="63" y="11"/>
                      </a:lnTo>
                      <a:lnTo>
                        <a:pt x="68" y="11"/>
                      </a:lnTo>
                      <a:lnTo>
                        <a:pt x="68" y="5"/>
                      </a:lnTo>
                      <a:lnTo>
                        <a:pt x="68" y="5"/>
                      </a:lnTo>
                      <a:lnTo>
                        <a:pt x="68" y="5"/>
                      </a:lnTo>
                      <a:lnTo>
                        <a:pt x="68" y="5"/>
                      </a:lnTo>
                      <a:lnTo>
                        <a:pt x="74" y="5"/>
                      </a:lnTo>
                      <a:lnTo>
                        <a:pt x="74" y="5"/>
                      </a:lnTo>
                      <a:lnTo>
                        <a:pt x="74" y="5"/>
                      </a:lnTo>
                      <a:lnTo>
                        <a:pt x="74" y="5"/>
                      </a:lnTo>
                      <a:lnTo>
                        <a:pt x="74" y="5"/>
                      </a:lnTo>
                      <a:lnTo>
                        <a:pt x="80" y="5"/>
                      </a:lnTo>
                      <a:lnTo>
                        <a:pt x="80" y="5"/>
                      </a:lnTo>
                      <a:lnTo>
                        <a:pt x="80" y="5"/>
                      </a:lnTo>
                      <a:lnTo>
                        <a:pt x="80" y="5"/>
                      </a:lnTo>
                      <a:lnTo>
                        <a:pt x="80" y="5"/>
                      </a:lnTo>
                      <a:lnTo>
                        <a:pt x="85" y="5"/>
                      </a:lnTo>
                      <a:lnTo>
                        <a:pt x="85" y="5"/>
                      </a:lnTo>
                      <a:lnTo>
                        <a:pt x="85" y="5"/>
                      </a:lnTo>
                      <a:lnTo>
                        <a:pt x="85" y="5"/>
                      </a:lnTo>
                      <a:lnTo>
                        <a:pt x="85" y="5"/>
                      </a:lnTo>
                      <a:lnTo>
                        <a:pt x="91" y="5"/>
                      </a:lnTo>
                      <a:lnTo>
                        <a:pt x="91" y="5"/>
                      </a:lnTo>
                      <a:lnTo>
                        <a:pt x="91" y="5"/>
                      </a:lnTo>
                      <a:lnTo>
                        <a:pt x="91" y="5"/>
                      </a:lnTo>
                      <a:lnTo>
                        <a:pt x="91" y="5"/>
                      </a:lnTo>
                      <a:lnTo>
                        <a:pt x="97" y="5"/>
                      </a:lnTo>
                      <a:lnTo>
                        <a:pt x="97" y="5"/>
                      </a:lnTo>
                      <a:lnTo>
                        <a:pt x="97" y="5"/>
                      </a:lnTo>
                      <a:lnTo>
                        <a:pt x="97" y="5"/>
                      </a:lnTo>
                      <a:lnTo>
                        <a:pt x="97" y="5"/>
                      </a:lnTo>
                      <a:lnTo>
                        <a:pt x="102" y="5"/>
                      </a:lnTo>
                      <a:lnTo>
                        <a:pt x="102" y="5"/>
                      </a:lnTo>
                      <a:lnTo>
                        <a:pt x="102" y="5"/>
                      </a:lnTo>
                      <a:lnTo>
                        <a:pt x="102" y="0"/>
                      </a:lnTo>
                      <a:lnTo>
                        <a:pt x="108" y="0"/>
                      </a:lnTo>
                      <a:lnTo>
                        <a:pt x="108" y="0"/>
                      </a:lnTo>
                      <a:lnTo>
                        <a:pt x="108" y="0"/>
                      </a:lnTo>
                      <a:lnTo>
                        <a:pt x="108" y="0"/>
                      </a:lnTo>
                      <a:lnTo>
                        <a:pt x="108" y="0"/>
                      </a:lnTo>
                      <a:lnTo>
                        <a:pt x="114" y="0"/>
                      </a:lnTo>
                      <a:lnTo>
                        <a:pt x="114" y="0"/>
                      </a:lnTo>
                      <a:lnTo>
                        <a:pt x="114" y="0"/>
                      </a:lnTo>
                      <a:lnTo>
                        <a:pt x="114" y="0"/>
                      </a:lnTo>
                      <a:lnTo>
                        <a:pt x="114" y="0"/>
                      </a:lnTo>
                      <a:lnTo>
                        <a:pt x="119" y="0"/>
                      </a:lnTo>
                      <a:lnTo>
                        <a:pt x="119" y="0"/>
                      </a:lnTo>
                      <a:lnTo>
                        <a:pt x="119" y="0"/>
                      </a:lnTo>
                      <a:lnTo>
                        <a:pt x="119" y="0"/>
                      </a:lnTo>
                    </a:path>
                  </a:pathLst>
                </a:custGeom>
                <a:noFill/>
                <a:ln w="36513">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001" name="Freeform 57"/>
                <p:cNvSpPr>
                  <a:spLocks/>
                </p:cNvSpPr>
                <p:nvPr/>
              </p:nvSpPr>
              <p:spPr bwMode="auto">
                <a:xfrm>
                  <a:off x="3823" y="2466"/>
                  <a:ext cx="46" cy="5"/>
                </a:xfrm>
                <a:custGeom>
                  <a:avLst/>
                  <a:gdLst>
                    <a:gd name="T0" fmla="*/ 0 w 46"/>
                    <a:gd name="T1" fmla="*/ 0 h 5"/>
                    <a:gd name="T2" fmla="*/ 6 w 46"/>
                    <a:gd name="T3" fmla="*/ 0 h 5"/>
                    <a:gd name="T4" fmla="*/ 6 w 46"/>
                    <a:gd name="T5" fmla="*/ 0 h 5"/>
                    <a:gd name="T6" fmla="*/ 6 w 46"/>
                    <a:gd name="T7" fmla="*/ 0 h 5"/>
                    <a:gd name="T8" fmla="*/ 6 w 46"/>
                    <a:gd name="T9" fmla="*/ 0 h 5"/>
                    <a:gd name="T10" fmla="*/ 6 w 46"/>
                    <a:gd name="T11" fmla="*/ 0 h 5"/>
                    <a:gd name="T12" fmla="*/ 12 w 46"/>
                    <a:gd name="T13" fmla="*/ 0 h 5"/>
                    <a:gd name="T14" fmla="*/ 12 w 46"/>
                    <a:gd name="T15" fmla="*/ 0 h 5"/>
                    <a:gd name="T16" fmla="*/ 12 w 46"/>
                    <a:gd name="T17" fmla="*/ 0 h 5"/>
                    <a:gd name="T18" fmla="*/ 12 w 46"/>
                    <a:gd name="T19" fmla="*/ 0 h 5"/>
                    <a:gd name="T20" fmla="*/ 12 w 46"/>
                    <a:gd name="T21" fmla="*/ 0 h 5"/>
                    <a:gd name="T22" fmla="*/ 17 w 46"/>
                    <a:gd name="T23" fmla="*/ 0 h 5"/>
                    <a:gd name="T24" fmla="*/ 17 w 46"/>
                    <a:gd name="T25" fmla="*/ 0 h 5"/>
                    <a:gd name="T26" fmla="*/ 17 w 46"/>
                    <a:gd name="T27" fmla="*/ 0 h 5"/>
                    <a:gd name="T28" fmla="*/ 17 w 46"/>
                    <a:gd name="T29" fmla="*/ 5 h 5"/>
                    <a:gd name="T30" fmla="*/ 17 w 46"/>
                    <a:gd name="T31" fmla="*/ 5 h 5"/>
                    <a:gd name="T32" fmla="*/ 23 w 46"/>
                    <a:gd name="T33" fmla="*/ 5 h 5"/>
                    <a:gd name="T34" fmla="*/ 23 w 46"/>
                    <a:gd name="T35" fmla="*/ 5 h 5"/>
                    <a:gd name="T36" fmla="*/ 23 w 46"/>
                    <a:gd name="T37" fmla="*/ 5 h 5"/>
                    <a:gd name="T38" fmla="*/ 23 w 46"/>
                    <a:gd name="T39" fmla="*/ 5 h 5"/>
                    <a:gd name="T40" fmla="*/ 23 w 46"/>
                    <a:gd name="T41" fmla="*/ 5 h 5"/>
                    <a:gd name="T42" fmla="*/ 29 w 46"/>
                    <a:gd name="T43" fmla="*/ 5 h 5"/>
                    <a:gd name="T44" fmla="*/ 29 w 46"/>
                    <a:gd name="T45" fmla="*/ 5 h 5"/>
                    <a:gd name="T46" fmla="*/ 29 w 46"/>
                    <a:gd name="T47" fmla="*/ 5 h 5"/>
                    <a:gd name="T48" fmla="*/ 29 w 46"/>
                    <a:gd name="T49" fmla="*/ 5 h 5"/>
                    <a:gd name="T50" fmla="*/ 29 w 46"/>
                    <a:gd name="T51" fmla="*/ 5 h 5"/>
                    <a:gd name="T52" fmla="*/ 34 w 46"/>
                    <a:gd name="T53" fmla="*/ 5 h 5"/>
                    <a:gd name="T54" fmla="*/ 34 w 46"/>
                    <a:gd name="T55" fmla="*/ 5 h 5"/>
                    <a:gd name="T56" fmla="*/ 34 w 46"/>
                    <a:gd name="T57" fmla="*/ 5 h 5"/>
                    <a:gd name="T58" fmla="*/ 34 w 46"/>
                    <a:gd name="T59" fmla="*/ 5 h 5"/>
                    <a:gd name="T60" fmla="*/ 34 w 46"/>
                    <a:gd name="T61" fmla="*/ 5 h 5"/>
                    <a:gd name="T62" fmla="*/ 40 w 46"/>
                    <a:gd name="T63" fmla="*/ 5 h 5"/>
                    <a:gd name="T64" fmla="*/ 40 w 46"/>
                    <a:gd name="T65" fmla="*/ 5 h 5"/>
                    <a:gd name="T66" fmla="*/ 40 w 46"/>
                    <a:gd name="T67" fmla="*/ 5 h 5"/>
                    <a:gd name="T68" fmla="*/ 40 w 46"/>
                    <a:gd name="T69" fmla="*/ 5 h 5"/>
                    <a:gd name="T70" fmla="*/ 40 w 46"/>
                    <a:gd name="T71" fmla="*/ 5 h 5"/>
                    <a:gd name="T72" fmla="*/ 46 w 46"/>
                    <a:gd name="T73" fmla="*/ 5 h 5"/>
                    <a:gd name="T74" fmla="*/ 46 w 46"/>
                    <a:gd name="T75" fmla="*/ 5 h 5"/>
                    <a:gd name="T76" fmla="*/ 46 w 46"/>
                    <a:gd name="T77" fmla="*/ 5 h 5"/>
                    <a:gd name="T78" fmla="*/ 46 w 46"/>
                    <a:gd name="T79" fmla="*/ 5 h 5"/>
                    <a:gd name="T80" fmla="*/ 46 w 46"/>
                    <a:gd name="T8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5">
                      <a:moveTo>
                        <a:pt x="0" y="0"/>
                      </a:moveTo>
                      <a:lnTo>
                        <a:pt x="6" y="0"/>
                      </a:lnTo>
                      <a:lnTo>
                        <a:pt x="6" y="0"/>
                      </a:lnTo>
                      <a:lnTo>
                        <a:pt x="6" y="0"/>
                      </a:lnTo>
                      <a:lnTo>
                        <a:pt x="6" y="0"/>
                      </a:lnTo>
                      <a:lnTo>
                        <a:pt x="6" y="0"/>
                      </a:lnTo>
                      <a:lnTo>
                        <a:pt x="12" y="0"/>
                      </a:lnTo>
                      <a:lnTo>
                        <a:pt x="12" y="0"/>
                      </a:lnTo>
                      <a:lnTo>
                        <a:pt x="12" y="0"/>
                      </a:lnTo>
                      <a:lnTo>
                        <a:pt x="12" y="0"/>
                      </a:lnTo>
                      <a:lnTo>
                        <a:pt x="12" y="0"/>
                      </a:lnTo>
                      <a:lnTo>
                        <a:pt x="17" y="0"/>
                      </a:lnTo>
                      <a:lnTo>
                        <a:pt x="17" y="0"/>
                      </a:lnTo>
                      <a:lnTo>
                        <a:pt x="17" y="0"/>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5"/>
                      </a:lnTo>
                      <a:lnTo>
                        <a:pt x="34" y="5"/>
                      </a:lnTo>
                      <a:lnTo>
                        <a:pt x="40" y="5"/>
                      </a:lnTo>
                      <a:lnTo>
                        <a:pt x="40" y="5"/>
                      </a:lnTo>
                      <a:lnTo>
                        <a:pt x="40" y="5"/>
                      </a:lnTo>
                      <a:lnTo>
                        <a:pt x="40" y="5"/>
                      </a:lnTo>
                      <a:lnTo>
                        <a:pt x="40" y="5"/>
                      </a:lnTo>
                      <a:lnTo>
                        <a:pt x="46" y="5"/>
                      </a:lnTo>
                      <a:lnTo>
                        <a:pt x="46" y="5"/>
                      </a:lnTo>
                      <a:lnTo>
                        <a:pt x="46" y="5"/>
                      </a:lnTo>
                      <a:lnTo>
                        <a:pt x="46" y="5"/>
                      </a:lnTo>
                      <a:lnTo>
                        <a:pt x="46" y="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002" name="Line 58"/>
                <p:cNvSpPr>
                  <a:spLocks noChangeShapeType="1"/>
                </p:cNvSpPr>
                <p:nvPr/>
              </p:nvSpPr>
              <p:spPr bwMode="auto">
                <a:xfrm>
                  <a:off x="3880" y="2477"/>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003" name="Freeform 59"/>
                <p:cNvSpPr>
                  <a:spLocks/>
                </p:cNvSpPr>
                <p:nvPr/>
              </p:nvSpPr>
              <p:spPr bwMode="auto">
                <a:xfrm>
                  <a:off x="3880" y="2477"/>
                  <a:ext cx="23" cy="6"/>
                </a:xfrm>
                <a:custGeom>
                  <a:avLst/>
                  <a:gdLst>
                    <a:gd name="T0" fmla="*/ 0 w 23"/>
                    <a:gd name="T1" fmla="*/ 0 h 6"/>
                    <a:gd name="T2" fmla="*/ 0 w 23"/>
                    <a:gd name="T3" fmla="*/ 0 h 6"/>
                    <a:gd name="T4" fmla="*/ 6 w 23"/>
                    <a:gd name="T5" fmla="*/ 0 h 6"/>
                    <a:gd name="T6" fmla="*/ 6 w 23"/>
                    <a:gd name="T7" fmla="*/ 0 h 6"/>
                    <a:gd name="T8" fmla="*/ 6 w 23"/>
                    <a:gd name="T9" fmla="*/ 0 h 6"/>
                    <a:gd name="T10" fmla="*/ 6 w 23"/>
                    <a:gd name="T11" fmla="*/ 0 h 6"/>
                    <a:gd name="T12" fmla="*/ 6 w 23"/>
                    <a:gd name="T13" fmla="*/ 0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6 h 6"/>
                    <a:gd name="T30" fmla="*/ 17 w 23"/>
                    <a:gd name="T31" fmla="*/ 6 h 6"/>
                    <a:gd name="T32" fmla="*/ 17 w 23"/>
                    <a:gd name="T33" fmla="*/ 6 h 6"/>
                    <a:gd name="T34" fmla="*/ 23 w 23"/>
                    <a:gd name="T35" fmla="*/ 6 h 6"/>
                    <a:gd name="T36" fmla="*/ 23 w 23"/>
                    <a:gd name="T37" fmla="*/ 6 h 6"/>
                    <a:gd name="T38" fmla="*/ 23 w 23"/>
                    <a:gd name="T3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6">
                      <a:moveTo>
                        <a:pt x="0" y="0"/>
                      </a:moveTo>
                      <a:lnTo>
                        <a:pt x="0" y="0"/>
                      </a:lnTo>
                      <a:lnTo>
                        <a:pt x="6" y="0"/>
                      </a:lnTo>
                      <a:lnTo>
                        <a:pt x="6" y="0"/>
                      </a:lnTo>
                      <a:lnTo>
                        <a:pt x="6" y="0"/>
                      </a:lnTo>
                      <a:lnTo>
                        <a:pt x="6" y="0"/>
                      </a:lnTo>
                      <a:lnTo>
                        <a:pt x="6" y="0"/>
                      </a:lnTo>
                      <a:lnTo>
                        <a:pt x="11" y="0"/>
                      </a:lnTo>
                      <a:lnTo>
                        <a:pt x="11" y="0"/>
                      </a:lnTo>
                      <a:lnTo>
                        <a:pt x="11" y="0"/>
                      </a:lnTo>
                      <a:lnTo>
                        <a:pt x="11" y="0"/>
                      </a:lnTo>
                      <a:lnTo>
                        <a:pt x="11" y="0"/>
                      </a:lnTo>
                      <a:lnTo>
                        <a:pt x="17" y="0"/>
                      </a:lnTo>
                      <a:lnTo>
                        <a:pt x="17" y="0"/>
                      </a:lnTo>
                      <a:lnTo>
                        <a:pt x="17" y="6"/>
                      </a:lnTo>
                      <a:lnTo>
                        <a:pt x="17" y="6"/>
                      </a:lnTo>
                      <a:lnTo>
                        <a:pt x="17" y="6"/>
                      </a:lnTo>
                      <a:lnTo>
                        <a:pt x="23" y="6"/>
                      </a:lnTo>
                      <a:lnTo>
                        <a:pt x="23" y="6"/>
                      </a:lnTo>
                      <a:lnTo>
                        <a:pt x="23"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004" name="Line 60"/>
                <p:cNvSpPr>
                  <a:spLocks noChangeShapeType="1"/>
                </p:cNvSpPr>
                <p:nvPr/>
              </p:nvSpPr>
              <p:spPr bwMode="auto">
                <a:xfrm>
                  <a:off x="3908" y="248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005" name="Freeform 61"/>
                <p:cNvSpPr>
                  <a:spLocks/>
                </p:cNvSpPr>
                <p:nvPr/>
              </p:nvSpPr>
              <p:spPr bwMode="auto">
                <a:xfrm>
                  <a:off x="3908" y="2488"/>
                  <a:ext cx="34" cy="29"/>
                </a:xfrm>
                <a:custGeom>
                  <a:avLst/>
                  <a:gdLst>
                    <a:gd name="T0" fmla="*/ 0 w 34"/>
                    <a:gd name="T1" fmla="*/ 0 h 29"/>
                    <a:gd name="T2" fmla="*/ 6 w 34"/>
                    <a:gd name="T3" fmla="*/ 0 h 29"/>
                    <a:gd name="T4" fmla="*/ 6 w 34"/>
                    <a:gd name="T5" fmla="*/ 0 h 29"/>
                    <a:gd name="T6" fmla="*/ 6 w 34"/>
                    <a:gd name="T7" fmla="*/ 0 h 29"/>
                    <a:gd name="T8" fmla="*/ 6 w 34"/>
                    <a:gd name="T9" fmla="*/ 0 h 29"/>
                    <a:gd name="T10" fmla="*/ 6 w 34"/>
                    <a:gd name="T11" fmla="*/ 0 h 29"/>
                    <a:gd name="T12" fmla="*/ 12 w 34"/>
                    <a:gd name="T13" fmla="*/ 0 h 29"/>
                    <a:gd name="T14" fmla="*/ 12 w 34"/>
                    <a:gd name="T15" fmla="*/ 6 h 29"/>
                    <a:gd name="T16" fmla="*/ 12 w 34"/>
                    <a:gd name="T17" fmla="*/ 6 h 29"/>
                    <a:gd name="T18" fmla="*/ 12 w 34"/>
                    <a:gd name="T19" fmla="*/ 6 h 29"/>
                    <a:gd name="T20" fmla="*/ 12 w 34"/>
                    <a:gd name="T21" fmla="*/ 6 h 29"/>
                    <a:gd name="T22" fmla="*/ 17 w 34"/>
                    <a:gd name="T23" fmla="*/ 6 h 29"/>
                    <a:gd name="T24" fmla="*/ 17 w 34"/>
                    <a:gd name="T25" fmla="*/ 6 h 29"/>
                    <a:gd name="T26" fmla="*/ 17 w 34"/>
                    <a:gd name="T27" fmla="*/ 6 h 29"/>
                    <a:gd name="T28" fmla="*/ 17 w 34"/>
                    <a:gd name="T29" fmla="*/ 12 h 29"/>
                    <a:gd name="T30" fmla="*/ 17 w 34"/>
                    <a:gd name="T31" fmla="*/ 12 h 29"/>
                    <a:gd name="T32" fmla="*/ 23 w 34"/>
                    <a:gd name="T33" fmla="*/ 12 h 29"/>
                    <a:gd name="T34" fmla="*/ 23 w 34"/>
                    <a:gd name="T35" fmla="*/ 12 h 29"/>
                    <a:gd name="T36" fmla="*/ 23 w 34"/>
                    <a:gd name="T37" fmla="*/ 12 h 29"/>
                    <a:gd name="T38" fmla="*/ 23 w 34"/>
                    <a:gd name="T39" fmla="*/ 17 h 29"/>
                    <a:gd name="T40" fmla="*/ 23 w 34"/>
                    <a:gd name="T41" fmla="*/ 17 h 29"/>
                    <a:gd name="T42" fmla="*/ 29 w 34"/>
                    <a:gd name="T43" fmla="*/ 17 h 29"/>
                    <a:gd name="T44" fmla="*/ 29 w 34"/>
                    <a:gd name="T45" fmla="*/ 17 h 29"/>
                    <a:gd name="T46" fmla="*/ 29 w 34"/>
                    <a:gd name="T47" fmla="*/ 17 h 29"/>
                    <a:gd name="T48" fmla="*/ 29 w 34"/>
                    <a:gd name="T49" fmla="*/ 23 h 29"/>
                    <a:gd name="T50" fmla="*/ 29 w 34"/>
                    <a:gd name="T51" fmla="*/ 23 h 29"/>
                    <a:gd name="T52" fmla="*/ 29 w 34"/>
                    <a:gd name="T53" fmla="*/ 23 h 29"/>
                    <a:gd name="T54" fmla="*/ 29 w 34"/>
                    <a:gd name="T55" fmla="*/ 23 h 29"/>
                    <a:gd name="T56" fmla="*/ 34 w 34"/>
                    <a:gd name="T57" fmla="*/ 23 h 29"/>
                    <a:gd name="T58" fmla="*/ 34 w 34"/>
                    <a:gd name="T59" fmla="*/ 29 h 29"/>
                    <a:gd name="T60" fmla="*/ 34 w 34"/>
                    <a:gd name="T61" fmla="*/ 29 h 29"/>
                    <a:gd name="T62" fmla="*/ 34 w 34"/>
                    <a:gd name="T63" fmla="*/ 29 h 29"/>
                    <a:gd name="T64" fmla="*/ 34 w 34"/>
                    <a:gd name="T65" fmla="*/ 29 h 29"/>
                    <a:gd name="T66" fmla="*/ 34 w 34"/>
                    <a:gd name="T6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29">
                      <a:moveTo>
                        <a:pt x="0" y="0"/>
                      </a:moveTo>
                      <a:lnTo>
                        <a:pt x="6" y="0"/>
                      </a:lnTo>
                      <a:lnTo>
                        <a:pt x="6" y="0"/>
                      </a:lnTo>
                      <a:lnTo>
                        <a:pt x="6" y="0"/>
                      </a:lnTo>
                      <a:lnTo>
                        <a:pt x="6" y="0"/>
                      </a:lnTo>
                      <a:lnTo>
                        <a:pt x="6" y="0"/>
                      </a:lnTo>
                      <a:lnTo>
                        <a:pt x="12" y="0"/>
                      </a:lnTo>
                      <a:lnTo>
                        <a:pt x="12" y="6"/>
                      </a:lnTo>
                      <a:lnTo>
                        <a:pt x="12" y="6"/>
                      </a:lnTo>
                      <a:lnTo>
                        <a:pt x="12" y="6"/>
                      </a:lnTo>
                      <a:lnTo>
                        <a:pt x="12" y="6"/>
                      </a:lnTo>
                      <a:lnTo>
                        <a:pt x="17" y="6"/>
                      </a:lnTo>
                      <a:lnTo>
                        <a:pt x="17" y="6"/>
                      </a:lnTo>
                      <a:lnTo>
                        <a:pt x="17" y="6"/>
                      </a:lnTo>
                      <a:lnTo>
                        <a:pt x="17" y="12"/>
                      </a:lnTo>
                      <a:lnTo>
                        <a:pt x="17" y="12"/>
                      </a:lnTo>
                      <a:lnTo>
                        <a:pt x="23" y="12"/>
                      </a:lnTo>
                      <a:lnTo>
                        <a:pt x="23" y="12"/>
                      </a:lnTo>
                      <a:lnTo>
                        <a:pt x="23" y="12"/>
                      </a:lnTo>
                      <a:lnTo>
                        <a:pt x="23" y="17"/>
                      </a:lnTo>
                      <a:lnTo>
                        <a:pt x="23" y="17"/>
                      </a:lnTo>
                      <a:lnTo>
                        <a:pt x="29" y="17"/>
                      </a:lnTo>
                      <a:lnTo>
                        <a:pt x="29" y="17"/>
                      </a:lnTo>
                      <a:lnTo>
                        <a:pt x="29" y="17"/>
                      </a:lnTo>
                      <a:lnTo>
                        <a:pt x="29" y="23"/>
                      </a:lnTo>
                      <a:lnTo>
                        <a:pt x="29" y="23"/>
                      </a:lnTo>
                      <a:lnTo>
                        <a:pt x="29" y="23"/>
                      </a:lnTo>
                      <a:lnTo>
                        <a:pt x="29" y="23"/>
                      </a:lnTo>
                      <a:lnTo>
                        <a:pt x="34" y="23"/>
                      </a:lnTo>
                      <a:lnTo>
                        <a:pt x="34" y="29"/>
                      </a:lnTo>
                      <a:lnTo>
                        <a:pt x="34" y="29"/>
                      </a:lnTo>
                      <a:lnTo>
                        <a:pt x="34" y="29"/>
                      </a:lnTo>
                      <a:lnTo>
                        <a:pt x="34" y="29"/>
                      </a:lnTo>
                      <a:lnTo>
                        <a:pt x="34" y="2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006" name="Line 62"/>
                <p:cNvSpPr>
                  <a:spLocks noChangeShapeType="1"/>
                </p:cNvSpPr>
                <p:nvPr/>
              </p:nvSpPr>
              <p:spPr bwMode="auto">
                <a:xfrm>
                  <a:off x="3942" y="252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007" name="Freeform 63"/>
                <p:cNvSpPr>
                  <a:spLocks/>
                </p:cNvSpPr>
                <p:nvPr/>
              </p:nvSpPr>
              <p:spPr bwMode="auto">
                <a:xfrm>
                  <a:off x="3937" y="2528"/>
                  <a:ext cx="5" cy="23"/>
                </a:xfrm>
                <a:custGeom>
                  <a:avLst/>
                  <a:gdLst>
                    <a:gd name="T0" fmla="*/ 5 w 5"/>
                    <a:gd name="T1" fmla="*/ 0 h 23"/>
                    <a:gd name="T2" fmla="*/ 5 w 5"/>
                    <a:gd name="T3" fmla="*/ 0 h 23"/>
                    <a:gd name="T4" fmla="*/ 5 w 5"/>
                    <a:gd name="T5" fmla="*/ 0 h 23"/>
                    <a:gd name="T6" fmla="*/ 5 w 5"/>
                    <a:gd name="T7" fmla="*/ 6 h 23"/>
                    <a:gd name="T8" fmla="*/ 5 w 5"/>
                    <a:gd name="T9" fmla="*/ 6 h 23"/>
                    <a:gd name="T10" fmla="*/ 5 w 5"/>
                    <a:gd name="T11" fmla="*/ 6 h 23"/>
                    <a:gd name="T12" fmla="*/ 5 w 5"/>
                    <a:gd name="T13" fmla="*/ 6 h 23"/>
                    <a:gd name="T14" fmla="*/ 5 w 5"/>
                    <a:gd name="T15" fmla="*/ 6 h 23"/>
                    <a:gd name="T16" fmla="*/ 5 w 5"/>
                    <a:gd name="T17" fmla="*/ 11 h 23"/>
                    <a:gd name="T18" fmla="*/ 5 w 5"/>
                    <a:gd name="T19" fmla="*/ 11 h 23"/>
                    <a:gd name="T20" fmla="*/ 5 w 5"/>
                    <a:gd name="T21" fmla="*/ 11 h 23"/>
                    <a:gd name="T22" fmla="*/ 5 w 5"/>
                    <a:gd name="T23" fmla="*/ 11 h 23"/>
                    <a:gd name="T24" fmla="*/ 5 w 5"/>
                    <a:gd name="T25" fmla="*/ 11 h 23"/>
                    <a:gd name="T26" fmla="*/ 5 w 5"/>
                    <a:gd name="T27" fmla="*/ 17 h 23"/>
                    <a:gd name="T28" fmla="*/ 0 w 5"/>
                    <a:gd name="T29" fmla="*/ 17 h 23"/>
                    <a:gd name="T30" fmla="*/ 0 w 5"/>
                    <a:gd name="T31" fmla="*/ 17 h 23"/>
                    <a:gd name="T32" fmla="*/ 0 w 5"/>
                    <a:gd name="T33" fmla="*/ 17 h 23"/>
                    <a:gd name="T34" fmla="*/ 0 w 5"/>
                    <a:gd name="T35" fmla="*/ 17 h 23"/>
                    <a:gd name="T36" fmla="*/ 0 w 5"/>
                    <a:gd name="T3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23">
                      <a:moveTo>
                        <a:pt x="5" y="0"/>
                      </a:moveTo>
                      <a:lnTo>
                        <a:pt x="5" y="0"/>
                      </a:lnTo>
                      <a:lnTo>
                        <a:pt x="5" y="0"/>
                      </a:lnTo>
                      <a:lnTo>
                        <a:pt x="5" y="6"/>
                      </a:lnTo>
                      <a:lnTo>
                        <a:pt x="5" y="6"/>
                      </a:lnTo>
                      <a:lnTo>
                        <a:pt x="5" y="6"/>
                      </a:lnTo>
                      <a:lnTo>
                        <a:pt x="5" y="6"/>
                      </a:lnTo>
                      <a:lnTo>
                        <a:pt x="5" y="6"/>
                      </a:lnTo>
                      <a:lnTo>
                        <a:pt x="5" y="11"/>
                      </a:lnTo>
                      <a:lnTo>
                        <a:pt x="5" y="11"/>
                      </a:lnTo>
                      <a:lnTo>
                        <a:pt x="5" y="11"/>
                      </a:lnTo>
                      <a:lnTo>
                        <a:pt x="5" y="11"/>
                      </a:lnTo>
                      <a:lnTo>
                        <a:pt x="5" y="11"/>
                      </a:lnTo>
                      <a:lnTo>
                        <a:pt x="5" y="17"/>
                      </a:lnTo>
                      <a:lnTo>
                        <a:pt x="0" y="17"/>
                      </a:lnTo>
                      <a:lnTo>
                        <a:pt x="0" y="17"/>
                      </a:lnTo>
                      <a:lnTo>
                        <a:pt x="0" y="17"/>
                      </a:lnTo>
                      <a:lnTo>
                        <a:pt x="0" y="17"/>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008" name="Line 64"/>
                <p:cNvSpPr>
                  <a:spLocks noChangeShapeType="1"/>
                </p:cNvSpPr>
                <p:nvPr/>
              </p:nvSpPr>
              <p:spPr bwMode="auto">
                <a:xfrm>
                  <a:off x="3931" y="2556"/>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009" name="Freeform 65"/>
                <p:cNvSpPr>
                  <a:spLocks/>
                </p:cNvSpPr>
                <p:nvPr/>
              </p:nvSpPr>
              <p:spPr bwMode="auto">
                <a:xfrm>
                  <a:off x="3891" y="2556"/>
                  <a:ext cx="40" cy="23"/>
                </a:xfrm>
                <a:custGeom>
                  <a:avLst/>
                  <a:gdLst>
                    <a:gd name="T0" fmla="*/ 40 w 40"/>
                    <a:gd name="T1" fmla="*/ 0 h 23"/>
                    <a:gd name="T2" fmla="*/ 34 w 40"/>
                    <a:gd name="T3" fmla="*/ 0 h 23"/>
                    <a:gd name="T4" fmla="*/ 34 w 40"/>
                    <a:gd name="T5" fmla="*/ 0 h 23"/>
                    <a:gd name="T6" fmla="*/ 34 w 40"/>
                    <a:gd name="T7" fmla="*/ 6 h 23"/>
                    <a:gd name="T8" fmla="*/ 34 w 40"/>
                    <a:gd name="T9" fmla="*/ 6 h 23"/>
                    <a:gd name="T10" fmla="*/ 34 w 40"/>
                    <a:gd name="T11" fmla="*/ 6 h 23"/>
                    <a:gd name="T12" fmla="*/ 29 w 40"/>
                    <a:gd name="T13" fmla="*/ 6 h 23"/>
                    <a:gd name="T14" fmla="*/ 29 w 40"/>
                    <a:gd name="T15" fmla="*/ 6 h 23"/>
                    <a:gd name="T16" fmla="*/ 29 w 40"/>
                    <a:gd name="T17" fmla="*/ 6 h 23"/>
                    <a:gd name="T18" fmla="*/ 29 w 40"/>
                    <a:gd name="T19" fmla="*/ 12 h 23"/>
                    <a:gd name="T20" fmla="*/ 29 w 40"/>
                    <a:gd name="T21" fmla="*/ 12 h 23"/>
                    <a:gd name="T22" fmla="*/ 23 w 40"/>
                    <a:gd name="T23" fmla="*/ 12 h 23"/>
                    <a:gd name="T24" fmla="*/ 23 w 40"/>
                    <a:gd name="T25" fmla="*/ 12 h 23"/>
                    <a:gd name="T26" fmla="*/ 23 w 40"/>
                    <a:gd name="T27" fmla="*/ 12 h 23"/>
                    <a:gd name="T28" fmla="*/ 23 w 40"/>
                    <a:gd name="T29" fmla="*/ 12 h 23"/>
                    <a:gd name="T30" fmla="*/ 23 w 40"/>
                    <a:gd name="T31" fmla="*/ 12 h 23"/>
                    <a:gd name="T32" fmla="*/ 17 w 40"/>
                    <a:gd name="T33" fmla="*/ 12 h 23"/>
                    <a:gd name="T34" fmla="*/ 17 w 40"/>
                    <a:gd name="T35" fmla="*/ 17 h 23"/>
                    <a:gd name="T36" fmla="*/ 17 w 40"/>
                    <a:gd name="T37" fmla="*/ 17 h 23"/>
                    <a:gd name="T38" fmla="*/ 17 w 40"/>
                    <a:gd name="T39" fmla="*/ 17 h 23"/>
                    <a:gd name="T40" fmla="*/ 17 w 40"/>
                    <a:gd name="T41" fmla="*/ 17 h 23"/>
                    <a:gd name="T42" fmla="*/ 12 w 40"/>
                    <a:gd name="T43" fmla="*/ 17 h 23"/>
                    <a:gd name="T44" fmla="*/ 12 w 40"/>
                    <a:gd name="T45" fmla="*/ 17 h 23"/>
                    <a:gd name="T46" fmla="*/ 12 w 40"/>
                    <a:gd name="T47" fmla="*/ 17 h 23"/>
                    <a:gd name="T48" fmla="*/ 12 w 40"/>
                    <a:gd name="T49" fmla="*/ 17 h 23"/>
                    <a:gd name="T50" fmla="*/ 12 w 40"/>
                    <a:gd name="T51" fmla="*/ 17 h 23"/>
                    <a:gd name="T52" fmla="*/ 6 w 40"/>
                    <a:gd name="T53" fmla="*/ 17 h 23"/>
                    <a:gd name="T54" fmla="*/ 6 w 40"/>
                    <a:gd name="T55" fmla="*/ 17 h 23"/>
                    <a:gd name="T56" fmla="*/ 6 w 40"/>
                    <a:gd name="T57" fmla="*/ 17 h 23"/>
                    <a:gd name="T58" fmla="*/ 6 w 40"/>
                    <a:gd name="T59" fmla="*/ 23 h 23"/>
                    <a:gd name="T60" fmla="*/ 6 w 40"/>
                    <a:gd name="T61" fmla="*/ 23 h 23"/>
                    <a:gd name="T62" fmla="*/ 0 w 40"/>
                    <a:gd name="T63" fmla="*/ 23 h 23"/>
                    <a:gd name="T64" fmla="*/ 0 w 40"/>
                    <a:gd name="T65" fmla="*/ 23 h 23"/>
                    <a:gd name="T66" fmla="*/ 0 w 40"/>
                    <a:gd name="T67" fmla="*/ 23 h 23"/>
                    <a:gd name="T68" fmla="*/ 0 w 40"/>
                    <a:gd name="T69" fmla="*/ 23 h 23"/>
                    <a:gd name="T70" fmla="*/ 0 w 40"/>
                    <a:gd name="T7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23">
                      <a:moveTo>
                        <a:pt x="40" y="0"/>
                      </a:moveTo>
                      <a:lnTo>
                        <a:pt x="34" y="0"/>
                      </a:lnTo>
                      <a:lnTo>
                        <a:pt x="34" y="0"/>
                      </a:lnTo>
                      <a:lnTo>
                        <a:pt x="34" y="6"/>
                      </a:lnTo>
                      <a:lnTo>
                        <a:pt x="34" y="6"/>
                      </a:lnTo>
                      <a:lnTo>
                        <a:pt x="34" y="6"/>
                      </a:lnTo>
                      <a:lnTo>
                        <a:pt x="29" y="6"/>
                      </a:lnTo>
                      <a:lnTo>
                        <a:pt x="29" y="6"/>
                      </a:lnTo>
                      <a:lnTo>
                        <a:pt x="29" y="6"/>
                      </a:lnTo>
                      <a:lnTo>
                        <a:pt x="29" y="12"/>
                      </a:lnTo>
                      <a:lnTo>
                        <a:pt x="29" y="12"/>
                      </a:lnTo>
                      <a:lnTo>
                        <a:pt x="23" y="12"/>
                      </a:lnTo>
                      <a:lnTo>
                        <a:pt x="23" y="12"/>
                      </a:lnTo>
                      <a:lnTo>
                        <a:pt x="23" y="12"/>
                      </a:lnTo>
                      <a:lnTo>
                        <a:pt x="23" y="12"/>
                      </a:lnTo>
                      <a:lnTo>
                        <a:pt x="23" y="12"/>
                      </a:lnTo>
                      <a:lnTo>
                        <a:pt x="17" y="12"/>
                      </a:lnTo>
                      <a:lnTo>
                        <a:pt x="17" y="17"/>
                      </a:lnTo>
                      <a:lnTo>
                        <a:pt x="17" y="17"/>
                      </a:lnTo>
                      <a:lnTo>
                        <a:pt x="17" y="17"/>
                      </a:lnTo>
                      <a:lnTo>
                        <a:pt x="17" y="17"/>
                      </a:lnTo>
                      <a:lnTo>
                        <a:pt x="12" y="17"/>
                      </a:lnTo>
                      <a:lnTo>
                        <a:pt x="12" y="17"/>
                      </a:lnTo>
                      <a:lnTo>
                        <a:pt x="12" y="17"/>
                      </a:lnTo>
                      <a:lnTo>
                        <a:pt x="12" y="17"/>
                      </a:lnTo>
                      <a:lnTo>
                        <a:pt x="12" y="17"/>
                      </a:lnTo>
                      <a:lnTo>
                        <a:pt x="6" y="17"/>
                      </a:lnTo>
                      <a:lnTo>
                        <a:pt x="6" y="17"/>
                      </a:lnTo>
                      <a:lnTo>
                        <a:pt x="6" y="17"/>
                      </a:lnTo>
                      <a:lnTo>
                        <a:pt x="6" y="23"/>
                      </a:lnTo>
                      <a:lnTo>
                        <a:pt x="6" y="23"/>
                      </a:lnTo>
                      <a:lnTo>
                        <a:pt x="0" y="23"/>
                      </a:lnTo>
                      <a:lnTo>
                        <a:pt x="0" y="23"/>
                      </a:lnTo>
                      <a:lnTo>
                        <a:pt x="0" y="23"/>
                      </a:lnTo>
                      <a:lnTo>
                        <a:pt x="0" y="23"/>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010" name="Line 66"/>
                <p:cNvSpPr>
                  <a:spLocks noChangeShapeType="1"/>
                </p:cNvSpPr>
                <p:nvPr/>
              </p:nvSpPr>
              <p:spPr bwMode="auto">
                <a:xfrm>
                  <a:off x="3880"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011" name="Freeform 67"/>
                <p:cNvSpPr>
                  <a:spLocks/>
                </p:cNvSpPr>
                <p:nvPr/>
              </p:nvSpPr>
              <p:spPr bwMode="auto">
                <a:xfrm>
                  <a:off x="3857" y="2579"/>
                  <a:ext cx="23" cy="6"/>
                </a:xfrm>
                <a:custGeom>
                  <a:avLst/>
                  <a:gdLst>
                    <a:gd name="T0" fmla="*/ 23 w 23"/>
                    <a:gd name="T1" fmla="*/ 0 h 6"/>
                    <a:gd name="T2" fmla="*/ 23 w 23"/>
                    <a:gd name="T3" fmla="*/ 0 h 6"/>
                    <a:gd name="T4" fmla="*/ 23 w 23"/>
                    <a:gd name="T5" fmla="*/ 0 h 6"/>
                    <a:gd name="T6" fmla="*/ 17 w 23"/>
                    <a:gd name="T7" fmla="*/ 6 h 6"/>
                    <a:gd name="T8" fmla="*/ 17 w 23"/>
                    <a:gd name="T9" fmla="*/ 6 h 6"/>
                    <a:gd name="T10" fmla="*/ 17 w 23"/>
                    <a:gd name="T11" fmla="*/ 6 h 6"/>
                    <a:gd name="T12" fmla="*/ 17 w 23"/>
                    <a:gd name="T13" fmla="*/ 6 h 6"/>
                    <a:gd name="T14" fmla="*/ 17 w 23"/>
                    <a:gd name="T15" fmla="*/ 6 h 6"/>
                    <a:gd name="T16" fmla="*/ 12 w 23"/>
                    <a:gd name="T17" fmla="*/ 6 h 6"/>
                    <a:gd name="T18" fmla="*/ 12 w 23"/>
                    <a:gd name="T19" fmla="*/ 6 h 6"/>
                    <a:gd name="T20" fmla="*/ 12 w 23"/>
                    <a:gd name="T21" fmla="*/ 6 h 6"/>
                    <a:gd name="T22" fmla="*/ 12 w 23"/>
                    <a:gd name="T23" fmla="*/ 6 h 6"/>
                    <a:gd name="T24" fmla="*/ 12 w 23"/>
                    <a:gd name="T25" fmla="*/ 6 h 6"/>
                    <a:gd name="T26" fmla="*/ 6 w 23"/>
                    <a:gd name="T27" fmla="*/ 6 h 6"/>
                    <a:gd name="T28" fmla="*/ 6 w 23"/>
                    <a:gd name="T29" fmla="*/ 6 h 6"/>
                    <a:gd name="T30" fmla="*/ 6 w 23"/>
                    <a:gd name="T31" fmla="*/ 6 h 6"/>
                    <a:gd name="T32" fmla="*/ 6 w 23"/>
                    <a:gd name="T33" fmla="*/ 6 h 6"/>
                    <a:gd name="T34" fmla="*/ 6 w 23"/>
                    <a:gd name="T35" fmla="*/ 6 h 6"/>
                    <a:gd name="T36" fmla="*/ 0 w 23"/>
                    <a:gd name="T37" fmla="*/ 6 h 6"/>
                    <a:gd name="T38" fmla="*/ 0 w 23"/>
                    <a:gd name="T39" fmla="*/ 6 h 6"/>
                    <a:gd name="T40" fmla="*/ 0 w 23"/>
                    <a:gd name="T4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0"/>
                      </a:moveTo>
                      <a:lnTo>
                        <a:pt x="23" y="0"/>
                      </a:lnTo>
                      <a:lnTo>
                        <a:pt x="23" y="0"/>
                      </a:ln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012" name="Line 68"/>
                <p:cNvSpPr>
                  <a:spLocks noChangeShapeType="1"/>
                </p:cNvSpPr>
                <p:nvPr/>
              </p:nvSpPr>
              <p:spPr bwMode="auto">
                <a:xfrm flipH="1">
                  <a:off x="3846" y="2585"/>
                  <a:ext cx="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013" name="Freeform 69"/>
                <p:cNvSpPr>
                  <a:spLocks/>
                </p:cNvSpPr>
                <p:nvPr/>
              </p:nvSpPr>
              <p:spPr bwMode="auto">
                <a:xfrm>
                  <a:off x="3801" y="2585"/>
                  <a:ext cx="45" cy="5"/>
                </a:xfrm>
                <a:custGeom>
                  <a:avLst/>
                  <a:gdLst>
                    <a:gd name="T0" fmla="*/ 45 w 45"/>
                    <a:gd name="T1" fmla="*/ 0 h 5"/>
                    <a:gd name="T2" fmla="*/ 45 w 45"/>
                    <a:gd name="T3" fmla="*/ 0 h 5"/>
                    <a:gd name="T4" fmla="*/ 45 w 45"/>
                    <a:gd name="T5" fmla="*/ 0 h 5"/>
                    <a:gd name="T6" fmla="*/ 45 w 45"/>
                    <a:gd name="T7" fmla="*/ 0 h 5"/>
                    <a:gd name="T8" fmla="*/ 45 w 45"/>
                    <a:gd name="T9" fmla="*/ 0 h 5"/>
                    <a:gd name="T10" fmla="*/ 39 w 45"/>
                    <a:gd name="T11" fmla="*/ 0 h 5"/>
                    <a:gd name="T12" fmla="*/ 39 w 45"/>
                    <a:gd name="T13" fmla="*/ 0 h 5"/>
                    <a:gd name="T14" fmla="*/ 39 w 45"/>
                    <a:gd name="T15" fmla="*/ 5 h 5"/>
                    <a:gd name="T16" fmla="*/ 39 w 45"/>
                    <a:gd name="T17" fmla="*/ 5 h 5"/>
                    <a:gd name="T18" fmla="*/ 39 w 45"/>
                    <a:gd name="T19" fmla="*/ 5 h 5"/>
                    <a:gd name="T20" fmla="*/ 34 w 45"/>
                    <a:gd name="T21" fmla="*/ 5 h 5"/>
                    <a:gd name="T22" fmla="*/ 34 w 45"/>
                    <a:gd name="T23" fmla="*/ 5 h 5"/>
                    <a:gd name="T24" fmla="*/ 34 w 45"/>
                    <a:gd name="T25" fmla="*/ 5 h 5"/>
                    <a:gd name="T26" fmla="*/ 34 w 45"/>
                    <a:gd name="T27" fmla="*/ 5 h 5"/>
                    <a:gd name="T28" fmla="*/ 34 w 45"/>
                    <a:gd name="T29" fmla="*/ 5 h 5"/>
                    <a:gd name="T30" fmla="*/ 28 w 45"/>
                    <a:gd name="T31" fmla="*/ 5 h 5"/>
                    <a:gd name="T32" fmla="*/ 28 w 45"/>
                    <a:gd name="T33" fmla="*/ 5 h 5"/>
                    <a:gd name="T34" fmla="*/ 28 w 45"/>
                    <a:gd name="T35" fmla="*/ 5 h 5"/>
                    <a:gd name="T36" fmla="*/ 28 w 45"/>
                    <a:gd name="T37" fmla="*/ 5 h 5"/>
                    <a:gd name="T38" fmla="*/ 28 w 45"/>
                    <a:gd name="T39" fmla="*/ 5 h 5"/>
                    <a:gd name="T40" fmla="*/ 22 w 45"/>
                    <a:gd name="T41" fmla="*/ 5 h 5"/>
                    <a:gd name="T42" fmla="*/ 22 w 45"/>
                    <a:gd name="T43" fmla="*/ 5 h 5"/>
                    <a:gd name="T44" fmla="*/ 22 w 45"/>
                    <a:gd name="T45" fmla="*/ 5 h 5"/>
                    <a:gd name="T46" fmla="*/ 22 w 45"/>
                    <a:gd name="T47" fmla="*/ 5 h 5"/>
                    <a:gd name="T48" fmla="*/ 22 w 45"/>
                    <a:gd name="T49" fmla="*/ 5 h 5"/>
                    <a:gd name="T50" fmla="*/ 17 w 45"/>
                    <a:gd name="T51" fmla="*/ 5 h 5"/>
                    <a:gd name="T52" fmla="*/ 17 w 45"/>
                    <a:gd name="T53" fmla="*/ 5 h 5"/>
                    <a:gd name="T54" fmla="*/ 17 w 45"/>
                    <a:gd name="T55" fmla="*/ 5 h 5"/>
                    <a:gd name="T56" fmla="*/ 17 w 45"/>
                    <a:gd name="T57" fmla="*/ 5 h 5"/>
                    <a:gd name="T58" fmla="*/ 17 w 45"/>
                    <a:gd name="T59" fmla="*/ 5 h 5"/>
                    <a:gd name="T60" fmla="*/ 11 w 45"/>
                    <a:gd name="T61" fmla="*/ 5 h 5"/>
                    <a:gd name="T62" fmla="*/ 11 w 45"/>
                    <a:gd name="T63" fmla="*/ 5 h 5"/>
                    <a:gd name="T64" fmla="*/ 11 w 45"/>
                    <a:gd name="T65" fmla="*/ 5 h 5"/>
                    <a:gd name="T66" fmla="*/ 11 w 45"/>
                    <a:gd name="T67" fmla="*/ 5 h 5"/>
                    <a:gd name="T68" fmla="*/ 11 w 45"/>
                    <a:gd name="T69" fmla="*/ 5 h 5"/>
                    <a:gd name="T70" fmla="*/ 5 w 45"/>
                    <a:gd name="T71" fmla="*/ 5 h 5"/>
                    <a:gd name="T72" fmla="*/ 5 w 45"/>
                    <a:gd name="T73" fmla="*/ 0 h 5"/>
                    <a:gd name="T74" fmla="*/ 5 w 45"/>
                    <a:gd name="T75" fmla="*/ 0 h 5"/>
                    <a:gd name="T76" fmla="*/ 5 w 45"/>
                    <a:gd name="T77" fmla="*/ 0 h 5"/>
                    <a:gd name="T78" fmla="*/ 0 w 45"/>
                    <a:gd name="T79" fmla="*/ 0 h 5"/>
                    <a:gd name="T80" fmla="*/ 0 w 45"/>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 h="5">
                      <a:moveTo>
                        <a:pt x="45" y="0"/>
                      </a:moveTo>
                      <a:lnTo>
                        <a:pt x="45" y="0"/>
                      </a:lnTo>
                      <a:lnTo>
                        <a:pt x="45" y="0"/>
                      </a:lnTo>
                      <a:lnTo>
                        <a:pt x="45" y="0"/>
                      </a:lnTo>
                      <a:lnTo>
                        <a:pt x="45" y="0"/>
                      </a:lnTo>
                      <a:lnTo>
                        <a:pt x="39" y="0"/>
                      </a:lnTo>
                      <a:lnTo>
                        <a:pt x="39" y="0"/>
                      </a:lnTo>
                      <a:lnTo>
                        <a:pt x="39" y="5"/>
                      </a:lnTo>
                      <a:lnTo>
                        <a:pt x="39" y="5"/>
                      </a:lnTo>
                      <a:lnTo>
                        <a:pt x="39" y="5"/>
                      </a:lnTo>
                      <a:lnTo>
                        <a:pt x="34" y="5"/>
                      </a:lnTo>
                      <a:lnTo>
                        <a:pt x="34" y="5"/>
                      </a:lnTo>
                      <a:lnTo>
                        <a:pt x="34" y="5"/>
                      </a:lnTo>
                      <a:lnTo>
                        <a:pt x="34" y="5"/>
                      </a:lnTo>
                      <a:lnTo>
                        <a:pt x="34" y="5"/>
                      </a:lnTo>
                      <a:lnTo>
                        <a:pt x="28" y="5"/>
                      </a:lnTo>
                      <a:lnTo>
                        <a:pt x="28" y="5"/>
                      </a:lnTo>
                      <a:lnTo>
                        <a:pt x="28" y="5"/>
                      </a:lnTo>
                      <a:lnTo>
                        <a:pt x="28" y="5"/>
                      </a:lnTo>
                      <a:lnTo>
                        <a:pt x="28" y="5"/>
                      </a:lnTo>
                      <a:lnTo>
                        <a:pt x="22" y="5"/>
                      </a:lnTo>
                      <a:lnTo>
                        <a:pt x="22" y="5"/>
                      </a:lnTo>
                      <a:lnTo>
                        <a:pt x="22" y="5"/>
                      </a:lnTo>
                      <a:lnTo>
                        <a:pt x="22" y="5"/>
                      </a:lnTo>
                      <a:lnTo>
                        <a:pt x="22" y="5"/>
                      </a:lnTo>
                      <a:lnTo>
                        <a:pt x="17" y="5"/>
                      </a:lnTo>
                      <a:lnTo>
                        <a:pt x="17" y="5"/>
                      </a:lnTo>
                      <a:lnTo>
                        <a:pt x="17" y="5"/>
                      </a:lnTo>
                      <a:lnTo>
                        <a:pt x="17" y="5"/>
                      </a:lnTo>
                      <a:lnTo>
                        <a:pt x="17" y="5"/>
                      </a:lnTo>
                      <a:lnTo>
                        <a:pt x="11" y="5"/>
                      </a:lnTo>
                      <a:lnTo>
                        <a:pt x="11" y="5"/>
                      </a:lnTo>
                      <a:lnTo>
                        <a:pt x="11" y="5"/>
                      </a:lnTo>
                      <a:lnTo>
                        <a:pt x="11" y="5"/>
                      </a:lnTo>
                      <a:lnTo>
                        <a:pt x="11" y="5"/>
                      </a:lnTo>
                      <a:lnTo>
                        <a:pt x="5" y="5"/>
                      </a:lnTo>
                      <a:lnTo>
                        <a:pt x="5" y="0"/>
                      </a:lnTo>
                      <a:lnTo>
                        <a:pt x="5" y="0"/>
                      </a:lnTo>
                      <a:lnTo>
                        <a:pt x="5" y="0"/>
                      </a:lnTo>
                      <a:lnTo>
                        <a:pt x="0"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014" name="Line 70"/>
                <p:cNvSpPr>
                  <a:spLocks noChangeShapeType="1"/>
                </p:cNvSpPr>
                <p:nvPr/>
              </p:nvSpPr>
              <p:spPr bwMode="auto">
                <a:xfrm>
                  <a:off x="3795" y="258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015" name="Freeform 71"/>
                <p:cNvSpPr>
                  <a:spLocks/>
                </p:cNvSpPr>
                <p:nvPr/>
              </p:nvSpPr>
              <p:spPr bwMode="auto">
                <a:xfrm>
                  <a:off x="3772" y="2579"/>
                  <a:ext cx="23" cy="6"/>
                </a:xfrm>
                <a:custGeom>
                  <a:avLst/>
                  <a:gdLst>
                    <a:gd name="T0" fmla="*/ 23 w 23"/>
                    <a:gd name="T1" fmla="*/ 6 h 6"/>
                    <a:gd name="T2" fmla="*/ 17 w 23"/>
                    <a:gd name="T3" fmla="*/ 6 h 6"/>
                    <a:gd name="T4" fmla="*/ 17 w 23"/>
                    <a:gd name="T5" fmla="*/ 6 h 6"/>
                    <a:gd name="T6" fmla="*/ 17 w 23"/>
                    <a:gd name="T7" fmla="*/ 6 h 6"/>
                    <a:gd name="T8" fmla="*/ 17 w 23"/>
                    <a:gd name="T9" fmla="*/ 6 h 6"/>
                    <a:gd name="T10" fmla="*/ 17 w 23"/>
                    <a:gd name="T11" fmla="*/ 6 h 6"/>
                    <a:gd name="T12" fmla="*/ 12 w 23"/>
                    <a:gd name="T13" fmla="*/ 6 h 6"/>
                    <a:gd name="T14" fmla="*/ 12 w 23"/>
                    <a:gd name="T15" fmla="*/ 6 h 6"/>
                    <a:gd name="T16" fmla="*/ 12 w 23"/>
                    <a:gd name="T17" fmla="*/ 6 h 6"/>
                    <a:gd name="T18" fmla="*/ 12 w 23"/>
                    <a:gd name="T19" fmla="*/ 6 h 6"/>
                    <a:gd name="T20" fmla="*/ 12 w 23"/>
                    <a:gd name="T21" fmla="*/ 6 h 6"/>
                    <a:gd name="T22" fmla="*/ 6 w 23"/>
                    <a:gd name="T23" fmla="*/ 6 h 6"/>
                    <a:gd name="T24" fmla="*/ 6 w 23"/>
                    <a:gd name="T25" fmla="*/ 6 h 6"/>
                    <a:gd name="T26" fmla="*/ 6 w 23"/>
                    <a:gd name="T27" fmla="*/ 6 h 6"/>
                    <a:gd name="T28" fmla="*/ 6 w 23"/>
                    <a:gd name="T29" fmla="*/ 6 h 6"/>
                    <a:gd name="T30" fmla="*/ 6 w 23"/>
                    <a:gd name="T31" fmla="*/ 6 h 6"/>
                    <a:gd name="T32" fmla="*/ 0 w 23"/>
                    <a:gd name="T33" fmla="*/ 6 h 6"/>
                    <a:gd name="T34" fmla="*/ 0 w 23"/>
                    <a:gd name="T35" fmla="*/ 6 h 6"/>
                    <a:gd name="T36" fmla="*/ 0 w 23"/>
                    <a:gd name="T37" fmla="*/ 6 h 6"/>
                    <a:gd name="T38" fmla="*/ 0 w 23"/>
                    <a:gd name="T39" fmla="*/ 6 h 6"/>
                    <a:gd name="T40" fmla="*/ 0 w 23"/>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6"/>
                      </a:move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016" name="Line 72"/>
                <p:cNvSpPr>
                  <a:spLocks noChangeShapeType="1"/>
                </p:cNvSpPr>
                <p:nvPr/>
              </p:nvSpPr>
              <p:spPr bwMode="auto">
                <a:xfrm>
                  <a:off x="3761"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017" name="Freeform 73"/>
                <p:cNvSpPr>
                  <a:spLocks/>
                </p:cNvSpPr>
                <p:nvPr/>
              </p:nvSpPr>
              <p:spPr bwMode="auto">
                <a:xfrm>
                  <a:off x="3721" y="2556"/>
                  <a:ext cx="40" cy="23"/>
                </a:xfrm>
                <a:custGeom>
                  <a:avLst/>
                  <a:gdLst>
                    <a:gd name="T0" fmla="*/ 40 w 40"/>
                    <a:gd name="T1" fmla="*/ 23 h 23"/>
                    <a:gd name="T2" fmla="*/ 40 w 40"/>
                    <a:gd name="T3" fmla="*/ 23 h 23"/>
                    <a:gd name="T4" fmla="*/ 40 w 40"/>
                    <a:gd name="T5" fmla="*/ 23 h 23"/>
                    <a:gd name="T6" fmla="*/ 40 w 40"/>
                    <a:gd name="T7" fmla="*/ 23 h 23"/>
                    <a:gd name="T8" fmla="*/ 34 w 40"/>
                    <a:gd name="T9" fmla="*/ 23 h 23"/>
                    <a:gd name="T10" fmla="*/ 34 w 40"/>
                    <a:gd name="T11" fmla="*/ 23 h 23"/>
                    <a:gd name="T12" fmla="*/ 34 w 40"/>
                    <a:gd name="T13" fmla="*/ 23 h 23"/>
                    <a:gd name="T14" fmla="*/ 34 w 40"/>
                    <a:gd name="T15" fmla="*/ 23 h 23"/>
                    <a:gd name="T16" fmla="*/ 34 w 40"/>
                    <a:gd name="T17" fmla="*/ 23 h 23"/>
                    <a:gd name="T18" fmla="*/ 29 w 40"/>
                    <a:gd name="T19" fmla="*/ 17 h 23"/>
                    <a:gd name="T20" fmla="*/ 29 w 40"/>
                    <a:gd name="T21" fmla="*/ 17 h 23"/>
                    <a:gd name="T22" fmla="*/ 29 w 40"/>
                    <a:gd name="T23" fmla="*/ 17 h 23"/>
                    <a:gd name="T24" fmla="*/ 29 w 40"/>
                    <a:gd name="T25" fmla="*/ 17 h 23"/>
                    <a:gd name="T26" fmla="*/ 29 w 40"/>
                    <a:gd name="T27" fmla="*/ 17 h 23"/>
                    <a:gd name="T28" fmla="*/ 23 w 40"/>
                    <a:gd name="T29" fmla="*/ 17 h 23"/>
                    <a:gd name="T30" fmla="*/ 23 w 40"/>
                    <a:gd name="T31" fmla="*/ 17 h 23"/>
                    <a:gd name="T32" fmla="*/ 23 w 40"/>
                    <a:gd name="T33" fmla="*/ 17 h 23"/>
                    <a:gd name="T34" fmla="*/ 23 w 40"/>
                    <a:gd name="T35" fmla="*/ 17 h 23"/>
                    <a:gd name="T36" fmla="*/ 23 w 40"/>
                    <a:gd name="T37" fmla="*/ 17 h 23"/>
                    <a:gd name="T38" fmla="*/ 17 w 40"/>
                    <a:gd name="T39" fmla="*/ 17 h 23"/>
                    <a:gd name="T40" fmla="*/ 17 w 40"/>
                    <a:gd name="T41" fmla="*/ 17 h 23"/>
                    <a:gd name="T42" fmla="*/ 17 w 40"/>
                    <a:gd name="T43" fmla="*/ 12 h 23"/>
                    <a:gd name="T44" fmla="*/ 17 w 40"/>
                    <a:gd name="T45" fmla="*/ 12 h 23"/>
                    <a:gd name="T46" fmla="*/ 17 w 40"/>
                    <a:gd name="T47" fmla="*/ 12 h 23"/>
                    <a:gd name="T48" fmla="*/ 12 w 40"/>
                    <a:gd name="T49" fmla="*/ 12 h 23"/>
                    <a:gd name="T50" fmla="*/ 12 w 40"/>
                    <a:gd name="T51" fmla="*/ 12 h 23"/>
                    <a:gd name="T52" fmla="*/ 12 w 40"/>
                    <a:gd name="T53" fmla="*/ 12 h 23"/>
                    <a:gd name="T54" fmla="*/ 12 w 40"/>
                    <a:gd name="T55" fmla="*/ 12 h 23"/>
                    <a:gd name="T56" fmla="*/ 6 w 40"/>
                    <a:gd name="T57" fmla="*/ 12 h 23"/>
                    <a:gd name="T58" fmla="*/ 6 w 40"/>
                    <a:gd name="T59" fmla="*/ 6 h 23"/>
                    <a:gd name="T60" fmla="*/ 6 w 40"/>
                    <a:gd name="T61" fmla="*/ 6 h 23"/>
                    <a:gd name="T62" fmla="*/ 6 w 40"/>
                    <a:gd name="T63" fmla="*/ 6 h 23"/>
                    <a:gd name="T64" fmla="*/ 6 w 40"/>
                    <a:gd name="T65" fmla="*/ 6 h 23"/>
                    <a:gd name="T66" fmla="*/ 0 w 40"/>
                    <a:gd name="T67" fmla="*/ 6 h 23"/>
                    <a:gd name="T68" fmla="*/ 0 w 40"/>
                    <a:gd name="T6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3">
                      <a:moveTo>
                        <a:pt x="40" y="23"/>
                      </a:moveTo>
                      <a:lnTo>
                        <a:pt x="40" y="23"/>
                      </a:lnTo>
                      <a:lnTo>
                        <a:pt x="40" y="23"/>
                      </a:lnTo>
                      <a:lnTo>
                        <a:pt x="40" y="23"/>
                      </a:lnTo>
                      <a:lnTo>
                        <a:pt x="34" y="23"/>
                      </a:lnTo>
                      <a:lnTo>
                        <a:pt x="34" y="23"/>
                      </a:lnTo>
                      <a:lnTo>
                        <a:pt x="34" y="23"/>
                      </a:lnTo>
                      <a:lnTo>
                        <a:pt x="34" y="23"/>
                      </a:lnTo>
                      <a:lnTo>
                        <a:pt x="34" y="23"/>
                      </a:lnTo>
                      <a:lnTo>
                        <a:pt x="29" y="17"/>
                      </a:lnTo>
                      <a:lnTo>
                        <a:pt x="29" y="17"/>
                      </a:lnTo>
                      <a:lnTo>
                        <a:pt x="29" y="17"/>
                      </a:lnTo>
                      <a:lnTo>
                        <a:pt x="29" y="17"/>
                      </a:lnTo>
                      <a:lnTo>
                        <a:pt x="29" y="17"/>
                      </a:lnTo>
                      <a:lnTo>
                        <a:pt x="23" y="17"/>
                      </a:lnTo>
                      <a:lnTo>
                        <a:pt x="23" y="17"/>
                      </a:lnTo>
                      <a:lnTo>
                        <a:pt x="23" y="17"/>
                      </a:lnTo>
                      <a:lnTo>
                        <a:pt x="23" y="17"/>
                      </a:lnTo>
                      <a:lnTo>
                        <a:pt x="23" y="17"/>
                      </a:lnTo>
                      <a:lnTo>
                        <a:pt x="17" y="17"/>
                      </a:lnTo>
                      <a:lnTo>
                        <a:pt x="17" y="17"/>
                      </a:lnTo>
                      <a:lnTo>
                        <a:pt x="17" y="12"/>
                      </a:lnTo>
                      <a:lnTo>
                        <a:pt x="17" y="12"/>
                      </a:lnTo>
                      <a:lnTo>
                        <a:pt x="17" y="12"/>
                      </a:lnTo>
                      <a:lnTo>
                        <a:pt x="12" y="12"/>
                      </a:lnTo>
                      <a:lnTo>
                        <a:pt x="12" y="12"/>
                      </a:lnTo>
                      <a:lnTo>
                        <a:pt x="12" y="12"/>
                      </a:lnTo>
                      <a:lnTo>
                        <a:pt x="12" y="12"/>
                      </a:lnTo>
                      <a:lnTo>
                        <a:pt x="6" y="12"/>
                      </a:lnTo>
                      <a:lnTo>
                        <a:pt x="6" y="6"/>
                      </a:lnTo>
                      <a:lnTo>
                        <a:pt x="6" y="6"/>
                      </a:lnTo>
                      <a:lnTo>
                        <a:pt x="6" y="6"/>
                      </a:lnTo>
                      <a:lnTo>
                        <a:pt x="6"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018" name="Line 74"/>
                <p:cNvSpPr>
                  <a:spLocks noChangeShapeType="1"/>
                </p:cNvSpPr>
                <p:nvPr/>
              </p:nvSpPr>
              <p:spPr bwMode="auto">
                <a:xfrm>
                  <a:off x="3716" y="255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019" name="Freeform 75"/>
                <p:cNvSpPr>
                  <a:spLocks/>
                </p:cNvSpPr>
                <p:nvPr/>
              </p:nvSpPr>
              <p:spPr bwMode="auto">
                <a:xfrm>
                  <a:off x="3704" y="2528"/>
                  <a:ext cx="12" cy="23"/>
                </a:xfrm>
                <a:custGeom>
                  <a:avLst/>
                  <a:gdLst>
                    <a:gd name="T0" fmla="*/ 12 w 12"/>
                    <a:gd name="T1" fmla="*/ 23 h 23"/>
                    <a:gd name="T2" fmla="*/ 6 w 12"/>
                    <a:gd name="T3" fmla="*/ 23 h 23"/>
                    <a:gd name="T4" fmla="*/ 6 w 12"/>
                    <a:gd name="T5" fmla="*/ 17 h 23"/>
                    <a:gd name="T6" fmla="*/ 6 w 12"/>
                    <a:gd name="T7" fmla="*/ 17 h 23"/>
                    <a:gd name="T8" fmla="*/ 6 w 12"/>
                    <a:gd name="T9" fmla="*/ 17 h 23"/>
                    <a:gd name="T10" fmla="*/ 6 w 12"/>
                    <a:gd name="T11" fmla="*/ 17 h 23"/>
                    <a:gd name="T12" fmla="*/ 6 w 12"/>
                    <a:gd name="T13" fmla="*/ 17 h 23"/>
                    <a:gd name="T14" fmla="*/ 6 w 12"/>
                    <a:gd name="T15" fmla="*/ 11 h 23"/>
                    <a:gd name="T16" fmla="*/ 0 w 12"/>
                    <a:gd name="T17" fmla="*/ 11 h 23"/>
                    <a:gd name="T18" fmla="*/ 0 w 12"/>
                    <a:gd name="T19" fmla="*/ 11 h 23"/>
                    <a:gd name="T20" fmla="*/ 0 w 12"/>
                    <a:gd name="T21" fmla="*/ 11 h 23"/>
                    <a:gd name="T22" fmla="*/ 0 w 12"/>
                    <a:gd name="T23" fmla="*/ 11 h 23"/>
                    <a:gd name="T24" fmla="*/ 0 w 12"/>
                    <a:gd name="T25" fmla="*/ 6 h 23"/>
                    <a:gd name="T26" fmla="*/ 0 w 12"/>
                    <a:gd name="T27" fmla="*/ 6 h 23"/>
                    <a:gd name="T28" fmla="*/ 0 w 12"/>
                    <a:gd name="T29" fmla="*/ 6 h 23"/>
                    <a:gd name="T30" fmla="*/ 0 w 12"/>
                    <a:gd name="T31" fmla="*/ 6 h 23"/>
                    <a:gd name="T32" fmla="*/ 0 w 12"/>
                    <a:gd name="T33" fmla="*/ 6 h 23"/>
                    <a:gd name="T34" fmla="*/ 0 w 12"/>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3">
                      <a:moveTo>
                        <a:pt x="12" y="23"/>
                      </a:moveTo>
                      <a:lnTo>
                        <a:pt x="6" y="23"/>
                      </a:lnTo>
                      <a:lnTo>
                        <a:pt x="6" y="17"/>
                      </a:lnTo>
                      <a:lnTo>
                        <a:pt x="6" y="17"/>
                      </a:lnTo>
                      <a:lnTo>
                        <a:pt x="6" y="17"/>
                      </a:lnTo>
                      <a:lnTo>
                        <a:pt x="6" y="17"/>
                      </a:lnTo>
                      <a:lnTo>
                        <a:pt x="6" y="17"/>
                      </a:lnTo>
                      <a:lnTo>
                        <a:pt x="6" y="11"/>
                      </a:lnTo>
                      <a:lnTo>
                        <a:pt x="0" y="11"/>
                      </a:lnTo>
                      <a:lnTo>
                        <a:pt x="0" y="11"/>
                      </a:lnTo>
                      <a:lnTo>
                        <a:pt x="0" y="11"/>
                      </a:lnTo>
                      <a:lnTo>
                        <a:pt x="0" y="11"/>
                      </a:lnTo>
                      <a:lnTo>
                        <a:pt x="0"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020" name="Line 76"/>
                <p:cNvSpPr>
                  <a:spLocks noChangeShapeType="1"/>
                </p:cNvSpPr>
                <p:nvPr/>
              </p:nvSpPr>
              <p:spPr bwMode="auto">
                <a:xfrm>
                  <a:off x="3704" y="2522"/>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021" name="Freeform 77"/>
                <p:cNvSpPr>
                  <a:spLocks/>
                </p:cNvSpPr>
                <p:nvPr/>
              </p:nvSpPr>
              <p:spPr bwMode="auto">
                <a:xfrm>
                  <a:off x="3704" y="2488"/>
                  <a:ext cx="34" cy="34"/>
                </a:xfrm>
                <a:custGeom>
                  <a:avLst/>
                  <a:gdLst>
                    <a:gd name="T0" fmla="*/ 0 w 34"/>
                    <a:gd name="T1" fmla="*/ 34 h 34"/>
                    <a:gd name="T2" fmla="*/ 0 w 34"/>
                    <a:gd name="T3" fmla="*/ 34 h 34"/>
                    <a:gd name="T4" fmla="*/ 0 w 34"/>
                    <a:gd name="T5" fmla="*/ 29 h 34"/>
                    <a:gd name="T6" fmla="*/ 0 w 34"/>
                    <a:gd name="T7" fmla="*/ 29 h 34"/>
                    <a:gd name="T8" fmla="*/ 0 w 34"/>
                    <a:gd name="T9" fmla="*/ 29 h 34"/>
                    <a:gd name="T10" fmla="*/ 0 w 34"/>
                    <a:gd name="T11" fmla="*/ 29 h 34"/>
                    <a:gd name="T12" fmla="*/ 6 w 34"/>
                    <a:gd name="T13" fmla="*/ 29 h 34"/>
                    <a:gd name="T14" fmla="*/ 6 w 34"/>
                    <a:gd name="T15" fmla="*/ 23 h 34"/>
                    <a:gd name="T16" fmla="*/ 6 w 34"/>
                    <a:gd name="T17" fmla="*/ 23 h 34"/>
                    <a:gd name="T18" fmla="*/ 6 w 34"/>
                    <a:gd name="T19" fmla="*/ 23 h 34"/>
                    <a:gd name="T20" fmla="*/ 6 w 34"/>
                    <a:gd name="T21" fmla="*/ 23 h 34"/>
                    <a:gd name="T22" fmla="*/ 6 w 34"/>
                    <a:gd name="T23" fmla="*/ 23 h 34"/>
                    <a:gd name="T24" fmla="*/ 6 w 34"/>
                    <a:gd name="T25" fmla="*/ 17 h 34"/>
                    <a:gd name="T26" fmla="*/ 6 w 34"/>
                    <a:gd name="T27" fmla="*/ 17 h 34"/>
                    <a:gd name="T28" fmla="*/ 12 w 34"/>
                    <a:gd name="T29" fmla="*/ 17 h 34"/>
                    <a:gd name="T30" fmla="*/ 12 w 34"/>
                    <a:gd name="T31" fmla="*/ 17 h 34"/>
                    <a:gd name="T32" fmla="*/ 12 w 34"/>
                    <a:gd name="T33" fmla="*/ 17 h 34"/>
                    <a:gd name="T34" fmla="*/ 12 w 34"/>
                    <a:gd name="T35" fmla="*/ 12 h 34"/>
                    <a:gd name="T36" fmla="*/ 12 w 34"/>
                    <a:gd name="T37" fmla="*/ 12 h 34"/>
                    <a:gd name="T38" fmla="*/ 17 w 34"/>
                    <a:gd name="T39" fmla="*/ 12 h 34"/>
                    <a:gd name="T40" fmla="*/ 17 w 34"/>
                    <a:gd name="T41" fmla="*/ 12 h 34"/>
                    <a:gd name="T42" fmla="*/ 17 w 34"/>
                    <a:gd name="T43" fmla="*/ 12 h 34"/>
                    <a:gd name="T44" fmla="*/ 17 w 34"/>
                    <a:gd name="T45" fmla="*/ 6 h 34"/>
                    <a:gd name="T46" fmla="*/ 17 w 34"/>
                    <a:gd name="T47" fmla="*/ 6 h 34"/>
                    <a:gd name="T48" fmla="*/ 23 w 34"/>
                    <a:gd name="T49" fmla="*/ 6 h 34"/>
                    <a:gd name="T50" fmla="*/ 23 w 34"/>
                    <a:gd name="T51" fmla="*/ 6 h 34"/>
                    <a:gd name="T52" fmla="*/ 23 w 34"/>
                    <a:gd name="T53" fmla="*/ 6 h 34"/>
                    <a:gd name="T54" fmla="*/ 23 w 34"/>
                    <a:gd name="T55" fmla="*/ 6 h 34"/>
                    <a:gd name="T56" fmla="*/ 23 w 34"/>
                    <a:gd name="T57" fmla="*/ 6 h 34"/>
                    <a:gd name="T58" fmla="*/ 29 w 34"/>
                    <a:gd name="T59" fmla="*/ 0 h 34"/>
                    <a:gd name="T60" fmla="*/ 29 w 34"/>
                    <a:gd name="T61" fmla="*/ 0 h 34"/>
                    <a:gd name="T62" fmla="*/ 29 w 34"/>
                    <a:gd name="T63" fmla="*/ 0 h 34"/>
                    <a:gd name="T64" fmla="*/ 29 w 34"/>
                    <a:gd name="T65" fmla="*/ 0 h 34"/>
                    <a:gd name="T66" fmla="*/ 34 w 34"/>
                    <a:gd name="T6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34">
                      <a:moveTo>
                        <a:pt x="0" y="34"/>
                      </a:moveTo>
                      <a:lnTo>
                        <a:pt x="0" y="34"/>
                      </a:lnTo>
                      <a:lnTo>
                        <a:pt x="0" y="29"/>
                      </a:lnTo>
                      <a:lnTo>
                        <a:pt x="0" y="29"/>
                      </a:lnTo>
                      <a:lnTo>
                        <a:pt x="0" y="29"/>
                      </a:lnTo>
                      <a:lnTo>
                        <a:pt x="0" y="29"/>
                      </a:lnTo>
                      <a:lnTo>
                        <a:pt x="6" y="29"/>
                      </a:lnTo>
                      <a:lnTo>
                        <a:pt x="6" y="23"/>
                      </a:lnTo>
                      <a:lnTo>
                        <a:pt x="6" y="23"/>
                      </a:lnTo>
                      <a:lnTo>
                        <a:pt x="6" y="23"/>
                      </a:lnTo>
                      <a:lnTo>
                        <a:pt x="6" y="23"/>
                      </a:lnTo>
                      <a:lnTo>
                        <a:pt x="6" y="23"/>
                      </a:lnTo>
                      <a:lnTo>
                        <a:pt x="6" y="17"/>
                      </a:lnTo>
                      <a:lnTo>
                        <a:pt x="6" y="17"/>
                      </a:lnTo>
                      <a:lnTo>
                        <a:pt x="12" y="17"/>
                      </a:lnTo>
                      <a:lnTo>
                        <a:pt x="12" y="17"/>
                      </a:lnTo>
                      <a:lnTo>
                        <a:pt x="12" y="17"/>
                      </a:lnTo>
                      <a:lnTo>
                        <a:pt x="12" y="12"/>
                      </a:lnTo>
                      <a:lnTo>
                        <a:pt x="12" y="12"/>
                      </a:lnTo>
                      <a:lnTo>
                        <a:pt x="17" y="12"/>
                      </a:lnTo>
                      <a:lnTo>
                        <a:pt x="17" y="12"/>
                      </a:lnTo>
                      <a:lnTo>
                        <a:pt x="17" y="12"/>
                      </a:lnTo>
                      <a:lnTo>
                        <a:pt x="17" y="6"/>
                      </a:lnTo>
                      <a:lnTo>
                        <a:pt x="17" y="6"/>
                      </a:lnTo>
                      <a:lnTo>
                        <a:pt x="23" y="6"/>
                      </a:lnTo>
                      <a:lnTo>
                        <a:pt x="23" y="6"/>
                      </a:lnTo>
                      <a:lnTo>
                        <a:pt x="23" y="6"/>
                      </a:lnTo>
                      <a:lnTo>
                        <a:pt x="23" y="6"/>
                      </a:lnTo>
                      <a:lnTo>
                        <a:pt x="23" y="6"/>
                      </a:lnTo>
                      <a:lnTo>
                        <a:pt x="29" y="0"/>
                      </a:lnTo>
                      <a:lnTo>
                        <a:pt x="29" y="0"/>
                      </a:lnTo>
                      <a:lnTo>
                        <a:pt x="29" y="0"/>
                      </a:lnTo>
                      <a:lnTo>
                        <a:pt x="29" y="0"/>
                      </a:lnTo>
                      <a:lnTo>
                        <a:pt x="34"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022" name="Line 78"/>
                <p:cNvSpPr>
                  <a:spLocks noChangeShapeType="1"/>
                </p:cNvSpPr>
                <p:nvPr/>
              </p:nvSpPr>
              <p:spPr bwMode="auto">
                <a:xfrm>
                  <a:off x="3744" y="2483"/>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023" name="Freeform 79"/>
                <p:cNvSpPr>
                  <a:spLocks/>
                </p:cNvSpPr>
                <p:nvPr/>
              </p:nvSpPr>
              <p:spPr bwMode="auto">
                <a:xfrm>
                  <a:off x="3744" y="2477"/>
                  <a:ext cx="23" cy="6"/>
                </a:xfrm>
                <a:custGeom>
                  <a:avLst/>
                  <a:gdLst>
                    <a:gd name="T0" fmla="*/ 0 w 23"/>
                    <a:gd name="T1" fmla="*/ 6 h 6"/>
                    <a:gd name="T2" fmla="*/ 0 w 23"/>
                    <a:gd name="T3" fmla="*/ 6 h 6"/>
                    <a:gd name="T4" fmla="*/ 6 w 23"/>
                    <a:gd name="T5" fmla="*/ 6 h 6"/>
                    <a:gd name="T6" fmla="*/ 6 w 23"/>
                    <a:gd name="T7" fmla="*/ 6 h 6"/>
                    <a:gd name="T8" fmla="*/ 6 w 23"/>
                    <a:gd name="T9" fmla="*/ 6 h 6"/>
                    <a:gd name="T10" fmla="*/ 6 w 23"/>
                    <a:gd name="T11" fmla="*/ 6 h 6"/>
                    <a:gd name="T12" fmla="*/ 6 w 23"/>
                    <a:gd name="T13" fmla="*/ 6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0 h 6"/>
                    <a:gd name="T30" fmla="*/ 17 w 23"/>
                    <a:gd name="T31" fmla="*/ 0 h 6"/>
                    <a:gd name="T32" fmla="*/ 17 w 23"/>
                    <a:gd name="T33" fmla="*/ 0 h 6"/>
                    <a:gd name="T34" fmla="*/ 23 w 23"/>
                    <a:gd name="T35" fmla="*/ 0 h 6"/>
                    <a:gd name="T36" fmla="*/ 23 w 2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6">
                      <a:moveTo>
                        <a:pt x="0" y="6"/>
                      </a:moveTo>
                      <a:lnTo>
                        <a:pt x="0" y="6"/>
                      </a:lnTo>
                      <a:lnTo>
                        <a:pt x="6" y="6"/>
                      </a:lnTo>
                      <a:lnTo>
                        <a:pt x="6" y="6"/>
                      </a:lnTo>
                      <a:lnTo>
                        <a:pt x="6" y="6"/>
                      </a:lnTo>
                      <a:lnTo>
                        <a:pt x="6" y="6"/>
                      </a:lnTo>
                      <a:lnTo>
                        <a:pt x="6" y="6"/>
                      </a:lnTo>
                      <a:lnTo>
                        <a:pt x="11" y="0"/>
                      </a:lnTo>
                      <a:lnTo>
                        <a:pt x="11" y="0"/>
                      </a:lnTo>
                      <a:lnTo>
                        <a:pt x="11" y="0"/>
                      </a:lnTo>
                      <a:lnTo>
                        <a:pt x="11" y="0"/>
                      </a:lnTo>
                      <a:lnTo>
                        <a:pt x="11" y="0"/>
                      </a:lnTo>
                      <a:lnTo>
                        <a:pt x="17" y="0"/>
                      </a:lnTo>
                      <a:lnTo>
                        <a:pt x="17" y="0"/>
                      </a:lnTo>
                      <a:lnTo>
                        <a:pt x="17" y="0"/>
                      </a:lnTo>
                      <a:lnTo>
                        <a:pt x="17" y="0"/>
                      </a:lnTo>
                      <a:lnTo>
                        <a:pt x="17" y="0"/>
                      </a:lnTo>
                      <a:lnTo>
                        <a:pt x="23" y="0"/>
                      </a:lnTo>
                      <a:lnTo>
                        <a:pt x="23"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024" name="Line 80"/>
                <p:cNvSpPr>
                  <a:spLocks noChangeShapeType="1"/>
                </p:cNvSpPr>
                <p:nvPr/>
              </p:nvSpPr>
              <p:spPr bwMode="auto">
                <a:xfrm>
                  <a:off x="3772" y="247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025" name="Freeform 81"/>
                <p:cNvSpPr>
                  <a:spLocks/>
                </p:cNvSpPr>
                <p:nvPr/>
              </p:nvSpPr>
              <p:spPr bwMode="auto">
                <a:xfrm>
                  <a:off x="3772" y="2466"/>
                  <a:ext cx="51" cy="5"/>
                </a:xfrm>
                <a:custGeom>
                  <a:avLst/>
                  <a:gdLst>
                    <a:gd name="T0" fmla="*/ 0 w 51"/>
                    <a:gd name="T1" fmla="*/ 5 h 5"/>
                    <a:gd name="T2" fmla="*/ 6 w 51"/>
                    <a:gd name="T3" fmla="*/ 5 h 5"/>
                    <a:gd name="T4" fmla="*/ 6 w 51"/>
                    <a:gd name="T5" fmla="*/ 5 h 5"/>
                    <a:gd name="T6" fmla="*/ 6 w 51"/>
                    <a:gd name="T7" fmla="*/ 5 h 5"/>
                    <a:gd name="T8" fmla="*/ 6 w 51"/>
                    <a:gd name="T9" fmla="*/ 5 h 5"/>
                    <a:gd name="T10" fmla="*/ 6 w 51"/>
                    <a:gd name="T11" fmla="*/ 5 h 5"/>
                    <a:gd name="T12" fmla="*/ 12 w 51"/>
                    <a:gd name="T13" fmla="*/ 5 h 5"/>
                    <a:gd name="T14" fmla="*/ 12 w 51"/>
                    <a:gd name="T15" fmla="*/ 5 h 5"/>
                    <a:gd name="T16" fmla="*/ 12 w 51"/>
                    <a:gd name="T17" fmla="*/ 5 h 5"/>
                    <a:gd name="T18" fmla="*/ 12 w 51"/>
                    <a:gd name="T19" fmla="*/ 5 h 5"/>
                    <a:gd name="T20" fmla="*/ 12 w 51"/>
                    <a:gd name="T21" fmla="*/ 5 h 5"/>
                    <a:gd name="T22" fmla="*/ 17 w 51"/>
                    <a:gd name="T23" fmla="*/ 5 h 5"/>
                    <a:gd name="T24" fmla="*/ 17 w 51"/>
                    <a:gd name="T25" fmla="*/ 5 h 5"/>
                    <a:gd name="T26" fmla="*/ 17 w 51"/>
                    <a:gd name="T27" fmla="*/ 5 h 5"/>
                    <a:gd name="T28" fmla="*/ 17 w 51"/>
                    <a:gd name="T29" fmla="*/ 5 h 5"/>
                    <a:gd name="T30" fmla="*/ 17 w 51"/>
                    <a:gd name="T31" fmla="*/ 5 h 5"/>
                    <a:gd name="T32" fmla="*/ 23 w 51"/>
                    <a:gd name="T33" fmla="*/ 5 h 5"/>
                    <a:gd name="T34" fmla="*/ 23 w 51"/>
                    <a:gd name="T35" fmla="*/ 5 h 5"/>
                    <a:gd name="T36" fmla="*/ 23 w 51"/>
                    <a:gd name="T37" fmla="*/ 5 h 5"/>
                    <a:gd name="T38" fmla="*/ 23 w 51"/>
                    <a:gd name="T39" fmla="*/ 5 h 5"/>
                    <a:gd name="T40" fmla="*/ 23 w 51"/>
                    <a:gd name="T41" fmla="*/ 5 h 5"/>
                    <a:gd name="T42" fmla="*/ 29 w 51"/>
                    <a:gd name="T43" fmla="*/ 5 h 5"/>
                    <a:gd name="T44" fmla="*/ 29 w 51"/>
                    <a:gd name="T45" fmla="*/ 5 h 5"/>
                    <a:gd name="T46" fmla="*/ 29 w 51"/>
                    <a:gd name="T47" fmla="*/ 5 h 5"/>
                    <a:gd name="T48" fmla="*/ 29 w 51"/>
                    <a:gd name="T49" fmla="*/ 5 h 5"/>
                    <a:gd name="T50" fmla="*/ 29 w 51"/>
                    <a:gd name="T51" fmla="*/ 5 h 5"/>
                    <a:gd name="T52" fmla="*/ 34 w 51"/>
                    <a:gd name="T53" fmla="*/ 5 h 5"/>
                    <a:gd name="T54" fmla="*/ 34 w 51"/>
                    <a:gd name="T55" fmla="*/ 5 h 5"/>
                    <a:gd name="T56" fmla="*/ 34 w 51"/>
                    <a:gd name="T57" fmla="*/ 5 h 5"/>
                    <a:gd name="T58" fmla="*/ 34 w 51"/>
                    <a:gd name="T59" fmla="*/ 0 h 5"/>
                    <a:gd name="T60" fmla="*/ 40 w 51"/>
                    <a:gd name="T61" fmla="*/ 0 h 5"/>
                    <a:gd name="T62" fmla="*/ 40 w 51"/>
                    <a:gd name="T63" fmla="*/ 0 h 5"/>
                    <a:gd name="T64" fmla="*/ 40 w 51"/>
                    <a:gd name="T65" fmla="*/ 0 h 5"/>
                    <a:gd name="T66" fmla="*/ 40 w 51"/>
                    <a:gd name="T67" fmla="*/ 0 h 5"/>
                    <a:gd name="T68" fmla="*/ 40 w 51"/>
                    <a:gd name="T69" fmla="*/ 0 h 5"/>
                    <a:gd name="T70" fmla="*/ 46 w 51"/>
                    <a:gd name="T71" fmla="*/ 0 h 5"/>
                    <a:gd name="T72" fmla="*/ 46 w 51"/>
                    <a:gd name="T73" fmla="*/ 0 h 5"/>
                    <a:gd name="T74" fmla="*/ 46 w 51"/>
                    <a:gd name="T75" fmla="*/ 0 h 5"/>
                    <a:gd name="T76" fmla="*/ 46 w 51"/>
                    <a:gd name="T77" fmla="*/ 0 h 5"/>
                    <a:gd name="T78" fmla="*/ 46 w 51"/>
                    <a:gd name="T79" fmla="*/ 0 h 5"/>
                    <a:gd name="T80" fmla="*/ 51 w 51"/>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5">
                      <a:moveTo>
                        <a:pt x="0" y="5"/>
                      </a:moveTo>
                      <a:lnTo>
                        <a:pt x="6" y="5"/>
                      </a:lnTo>
                      <a:lnTo>
                        <a:pt x="6" y="5"/>
                      </a:lnTo>
                      <a:lnTo>
                        <a:pt x="6" y="5"/>
                      </a:lnTo>
                      <a:lnTo>
                        <a:pt x="6" y="5"/>
                      </a:lnTo>
                      <a:lnTo>
                        <a:pt x="6" y="5"/>
                      </a:lnTo>
                      <a:lnTo>
                        <a:pt x="12" y="5"/>
                      </a:lnTo>
                      <a:lnTo>
                        <a:pt x="12" y="5"/>
                      </a:lnTo>
                      <a:lnTo>
                        <a:pt x="12" y="5"/>
                      </a:lnTo>
                      <a:lnTo>
                        <a:pt x="12" y="5"/>
                      </a:lnTo>
                      <a:lnTo>
                        <a:pt x="12" y="5"/>
                      </a:lnTo>
                      <a:lnTo>
                        <a:pt x="17" y="5"/>
                      </a:lnTo>
                      <a:lnTo>
                        <a:pt x="17" y="5"/>
                      </a:lnTo>
                      <a:lnTo>
                        <a:pt x="17" y="5"/>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0"/>
                      </a:lnTo>
                      <a:lnTo>
                        <a:pt x="40" y="0"/>
                      </a:lnTo>
                      <a:lnTo>
                        <a:pt x="40" y="0"/>
                      </a:lnTo>
                      <a:lnTo>
                        <a:pt x="40" y="0"/>
                      </a:lnTo>
                      <a:lnTo>
                        <a:pt x="40" y="0"/>
                      </a:lnTo>
                      <a:lnTo>
                        <a:pt x="40" y="0"/>
                      </a:lnTo>
                      <a:lnTo>
                        <a:pt x="46" y="0"/>
                      </a:lnTo>
                      <a:lnTo>
                        <a:pt x="46" y="0"/>
                      </a:lnTo>
                      <a:lnTo>
                        <a:pt x="46" y="0"/>
                      </a:lnTo>
                      <a:lnTo>
                        <a:pt x="46" y="0"/>
                      </a:lnTo>
                      <a:lnTo>
                        <a:pt x="46" y="0"/>
                      </a:lnTo>
                      <a:lnTo>
                        <a:pt x="51"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15026" name="Rectangle 82"/>
              <p:cNvSpPr>
                <a:spLocks noChangeArrowheads="1"/>
              </p:cNvSpPr>
              <p:nvPr/>
            </p:nvSpPr>
            <p:spPr bwMode="auto">
              <a:xfrm>
                <a:off x="345" y="2777"/>
                <a:ext cx="72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PARISH BNDRY</a:t>
                </a:r>
                <a:endParaRPr lang="en-US" sz="1200" b="1"/>
              </a:p>
            </p:txBody>
          </p:sp>
          <p:grpSp>
            <p:nvGrpSpPr>
              <p:cNvPr id="2515027" name="Group 83"/>
              <p:cNvGrpSpPr>
                <a:grpSpLocks/>
              </p:cNvGrpSpPr>
              <p:nvPr/>
            </p:nvGrpSpPr>
            <p:grpSpPr bwMode="auto">
              <a:xfrm>
                <a:off x="153" y="2189"/>
                <a:ext cx="512" cy="115"/>
                <a:chOff x="816" y="2765"/>
                <a:chExt cx="512" cy="115"/>
              </a:xfrm>
            </p:grpSpPr>
            <p:sp>
              <p:nvSpPr>
                <p:cNvPr id="2515028" name="Rectangle 84"/>
                <p:cNvSpPr>
                  <a:spLocks noChangeArrowheads="1"/>
                </p:cNvSpPr>
                <p:nvPr/>
              </p:nvSpPr>
              <p:spPr bwMode="auto">
                <a:xfrm>
                  <a:off x="1018" y="2765"/>
                  <a:ext cx="3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CITIES</a:t>
                  </a:r>
                  <a:endParaRPr lang="en-US" sz="1200" b="1"/>
                </a:p>
              </p:txBody>
            </p:sp>
            <p:grpSp>
              <p:nvGrpSpPr>
                <p:cNvPr id="2515029" name="Group 85"/>
                <p:cNvGrpSpPr>
                  <a:grpSpLocks/>
                </p:cNvGrpSpPr>
                <p:nvPr/>
              </p:nvGrpSpPr>
              <p:grpSpPr bwMode="auto">
                <a:xfrm>
                  <a:off x="816" y="2797"/>
                  <a:ext cx="58" cy="58"/>
                  <a:chOff x="2832" y="1248"/>
                  <a:chExt cx="58" cy="58"/>
                </a:xfrm>
              </p:grpSpPr>
              <p:sp>
                <p:nvSpPr>
                  <p:cNvPr id="2515030" name="Oval 86"/>
                  <p:cNvSpPr>
                    <a:spLocks noChangeAspect="1" noChangeArrowheads="1"/>
                  </p:cNvSpPr>
                  <p:nvPr/>
                </p:nvSpPr>
                <p:spPr bwMode="auto">
                  <a:xfrm>
                    <a:off x="2832" y="1248"/>
                    <a:ext cx="58" cy="58"/>
                  </a:xfrm>
                  <a:prstGeom prst="ellipse">
                    <a:avLst/>
                  </a:prstGeom>
                  <a:solidFill>
                    <a:srgbClr val="00FF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15031" name="Oval 87"/>
                  <p:cNvSpPr>
                    <a:spLocks noChangeAspect="1" noChangeArrowheads="1"/>
                  </p:cNvSpPr>
                  <p:nvPr/>
                </p:nvSpPr>
                <p:spPr bwMode="auto">
                  <a:xfrm>
                    <a:off x="2854" y="1270"/>
                    <a:ext cx="12" cy="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515032" name="Text Box 88"/>
              <p:cNvSpPr txBox="1">
                <a:spLocks noChangeArrowheads="1"/>
              </p:cNvSpPr>
              <p:nvPr/>
            </p:nvSpPr>
            <p:spPr bwMode="auto">
              <a:xfrm>
                <a:off x="201" y="1920"/>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t>LEGEND</a:t>
                </a:r>
              </a:p>
            </p:txBody>
          </p:sp>
          <p:sp>
            <p:nvSpPr>
              <p:cNvPr id="2515033" name="Rectangle 89"/>
              <p:cNvSpPr>
                <a:spLocks noChangeArrowheads="1"/>
              </p:cNvSpPr>
              <p:nvPr/>
            </p:nvSpPr>
            <p:spPr bwMode="auto">
              <a:xfrm>
                <a:off x="30" y="1872"/>
                <a:ext cx="1163" cy="115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15034" name="Group 90"/>
              <p:cNvGrpSpPr>
                <a:grpSpLocks/>
              </p:cNvGrpSpPr>
              <p:nvPr/>
            </p:nvGrpSpPr>
            <p:grpSpPr bwMode="auto">
              <a:xfrm>
                <a:off x="57" y="2424"/>
                <a:ext cx="238" cy="0"/>
                <a:chOff x="2211" y="2341"/>
                <a:chExt cx="238" cy="0"/>
              </a:xfrm>
            </p:grpSpPr>
            <p:sp>
              <p:nvSpPr>
                <p:cNvPr id="2515035" name="Line 91"/>
                <p:cNvSpPr>
                  <a:spLocks noChangeShapeType="1"/>
                </p:cNvSpPr>
                <p:nvPr/>
              </p:nvSpPr>
              <p:spPr bwMode="auto">
                <a:xfrm>
                  <a:off x="2211" y="2341"/>
                  <a:ext cx="2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036" name="Line 92"/>
                <p:cNvSpPr>
                  <a:spLocks noChangeShapeType="1"/>
                </p:cNvSpPr>
                <p:nvPr/>
              </p:nvSpPr>
              <p:spPr bwMode="auto">
                <a:xfrm>
                  <a:off x="2211"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037" name="Line 93"/>
                <p:cNvSpPr>
                  <a:spLocks noChangeShapeType="1"/>
                </p:cNvSpPr>
                <p:nvPr/>
              </p:nvSpPr>
              <p:spPr bwMode="auto">
                <a:xfrm>
                  <a:off x="2290"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038" name="Line 94"/>
                <p:cNvSpPr>
                  <a:spLocks noChangeShapeType="1"/>
                </p:cNvSpPr>
                <p:nvPr/>
              </p:nvSpPr>
              <p:spPr bwMode="auto">
                <a:xfrm>
                  <a:off x="2370" y="2341"/>
                  <a:ext cx="39"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15039" name="Rectangle 95"/>
              <p:cNvSpPr>
                <a:spLocks noChangeArrowheads="1"/>
              </p:cNvSpPr>
              <p:nvPr/>
            </p:nvSpPr>
            <p:spPr bwMode="auto">
              <a:xfrm>
                <a:off x="345" y="2369"/>
                <a:ext cx="8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PRIMARY ROADS</a:t>
                </a:r>
                <a:endParaRPr lang="en-US" sz="1200" b="1"/>
              </a:p>
            </p:txBody>
          </p:sp>
        </p:grpSp>
      </p:grpSp>
      <p:sp>
        <p:nvSpPr>
          <p:cNvPr id="2515040" name="Text Box 96"/>
          <p:cNvSpPr txBox="1">
            <a:spLocks noChangeArrowheads="1"/>
          </p:cNvSpPr>
          <p:nvPr/>
        </p:nvSpPr>
        <p:spPr bwMode="auto">
          <a:xfrm>
            <a:off x="457200" y="609600"/>
            <a:ext cx="868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b="1"/>
              <a:t>Hurricane Rita Storm Surge</a:t>
            </a:r>
          </a:p>
        </p:txBody>
      </p:sp>
      <p:sp>
        <p:nvSpPr>
          <p:cNvPr id="2515041" name="Text Box 97"/>
          <p:cNvSpPr txBox="1">
            <a:spLocks noChangeArrowheads="1"/>
          </p:cNvSpPr>
          <p:nvPr/>
        </p:nvSpPr>
        <p:spPr bwMode="auto">
          <a:xfrm>
            <a:off x="304800" y="0"/>
            <a:ext cx="8686800" cy="1300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sz="3600" b="1"/>
              <a:t>The Louisiana Coast</a:t>
            </a:r>
          </a:p>
          <a:p>
            <a:pPr algn="ctr">
              <a:spcBef>
                <a:spcPct val="20000"/>
              </a:spcBef>
            </a:pPr>
            <a:r>
              <a:rPr lang="en-US" sz="3600" b="1"/>
              <a:t>A Vulnerable Area for Storm Surge</a:t>
            </a:r>
          </a:p>
        </p:txBody>
      </p:sp>
      <p:pic>
        <p:nvPicPr>
          <p:cNvPr id="2515042" name="Picture 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4350" y="5695950"/>
            <a:ext cx="7810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15043" name="Group 99"/>
          <p:cNvGrpSpPr>
            <a:grpSpLocks/>
          </p:cNvGrpSpPr>
          <p:nvPr/>
        </p:nvGrpSpPr>
        <p:grpSpPr bwMode="auto">
          <a:xfrm>
            <a:off x="247650" y="2362200"/>
            <a:ext cx="3167063" cy="4054475"/>
            <a:chOff x="96" y="1440"/>
            <a:chExt cx="1995" cy="2554"/>
          </a:xfrm>
        </p:grpSpPr>
        <p:sp>
          <p:nvSpPr>
            <p:cNvPr id="2515044" name="Text Box 100"/>
            <p:cNvSpPr txBox="1">
              <a:spLocks noChangeArrowheads="1"/>
            </p:cNvSpPr>
            <p:nvPr/>
          </p:nvSpPr>
          <p:spPr bwMode="auto">
            <a:xfrm>
              <a:off x="987" y="2688"/>
              <a:ext cx="1104" cy="5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t>Rita</a:t>
              </a:r>
            </a:p>
            <a:p>
              <a:pPr algn="ctr"/>
              <a:r>
                <a:rPr lang="en-US" sz="2400" b="1"/>
                <a:t>Sept. 2005</a:t>
              </a:r>
            </a:p>
          </p:txBody>
        </p:sp>
        <p:grpSp>
          <p:nvGrpSpPr>
            <p:cNvPr id="2515045" name="Group 101"/>
            <p:cNvGrpSpPr>
              <a:grpSpLocks/>
            </p:cNvGrpSpPr>
            <p:nvPr/>
          </p:nvGrpSpPr>
          <p:grpSpPr bwMode="auto">
            <a:xfrm>
              <a:off x="96" y="1440"/>
              <a:ext cx="1278" cy="2554"/>
              <a:chOff x="96" y="1440"/>
              <a:chExt cx="1278" cy="2554"/>
            </a:xfrm>
          </p:grpSpPr>
          <p:sp>
            <p:nvSpPr>
              <p:cNvPr id="2515046" name="Line 102"/>
              <p:cNvSpPr>
                <a:spLocks noChangeShapeType="1"/>
              </p:cNvSpPr>
              <p:nvPr/>
            </p:nvSpPr>
            <p:spPr bwMode="auto">
              <a:xfrm rot="-2011488" flipH="1" flipV="1">
                <a:off x="768" y="2727"/>
                <a:ext cx="0" cy="57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5047" name="Line 103"/>
              <p:cNvSpPr>
                <a:spLocks noChangeShapeType="1"/>
              </p:cNvSpPr>
              <p:nvPr/>
            </p:nvSpPr>
            <p:spPr bwMode="auto">
              <a:xfrm rot="-2011488" flipH="1" flipV="1">
                <a:off x="519" y="2352"/>
                <a:ext cx="0" cy="57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5048" name="Line 104"/>
              <p:cNvSpPr>
                <a:spLocks noChangeShapeType="1"/>
              </p:cNvSpPr>
              <p:nvPr/>
            </p:nvSpPr>
            <p:spPr bwMode="auto">
              <a:xfrm rot="-1325861" flipH="1" flipV="1">
                <a:off x="288" y="1920"/>
                <a:ext cx="0" cy="57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5049" name="Line 105"/>
              <p:cNvSpPr>
                <a:spLocks noChangeShapeType="1"/>
              </p:cNvSpPr>
              <p:nvPr/>
            </p:nvSpPr>
            <p:spPr bwMode="auto">
              <a:xfrm rot="-1325861" flipH="1" flipV="1">
                <a:off x="96" y="1440"/>
                <a:ext cx="0" cy="57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5050" name="Line 106"/>
              <p:cNvSpPr>
                <a:spLocks noChangeShapeType="1"/>
              </p:cNvSpPr>
              <p:nvPr/>
            </p:nvSpPr>
            <p:spPr bwMode="auto">
              <a:xfrm rot="19800000" flipH="1" flipV="1">
                <a:off x="901" y="3063"/>
                <a:ext cx="45" cy="370"/>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5051" name="Line 107"/>
              <p:cNvSpPr>
                <a:spLocks noChangeShapeType="1"/>
              </p:cNvSpPr>
              <p:nvPr/>
            </p:nvSpPr>
            <p:spPr bwMode="auto">
              <a:xfrm rot="19740000" flipH="1" flipV="1">
                <a:off x="1110" y="3340"/>
                <a:ext cx="45" cy="370"/>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5052" name="Line 108"/>
              <p:cNvSpPr>
                <a:spLocks noChangeShapeType="1"/>
              </p:cNvSpPr>
              <p:nvPr/>
            </p:nvSpPr>
            <p:spPr bwMode="auto">
              <a:xfrm rot="19740000" flipH="1" flipV="1">
                <a:off x="1329" y="3624"/>
                <a:ext cx="45" cy="370"/>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515053" name="Group 109"/>
          <p:cNvGrpSpPr>
            <a:grpSpLocks/>
          </p:cNvGrpSpPr>
          <p:nvPr/>
        </p:nvGrpSpPr>
        <p:grpSpPr bwMode="auto">
          <a:xfrm>
            <a:off x="569913" y="1412875"/>
            <a:ext cx="8256587" cy="2921000"/>
            <a:chOff x="335" y="896"/>
            <a:chExt cx="5201" cy="1840"/>
          </a:xfrm>
        </p:grpSpPr>
        <p:sp>
          <p:nvSpPr>
            <p:cNvPr id="2515054" name="Text Box 110"/>
            <p:cNvSpPr txBox="1">
              <a:spLocks noChangeArrowheads="1"/>
            </p:cNvSpPr>
            <p:nvPr/>
          </p:nvSpPr>
          <p:spPr bwMode="auto">
            <a:xfrm>
              <a:off x="431" y="1748"/>
              <a:ext cx="1173"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Cameron</a:t>
              </a:r>
            </a:p>
          </p:txBody>
        </p:sp>
        <p:sp>
          <p:nvSpPr>
            <p:cNvPr id="2515055" name="Text Box 111"/>
            <p:cNvSpPr txBox="1">
              <a:spLocks noChangeArrowheads="1"/>
            </p:cNvSpPr>
            <p:nvPr/>
          </p:nvSpPr>
          <p:spPr bwMode="auto">
            <a:xfrm>
              <a:off x="335" y="1463"/>
              <a:ext cx="864"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Calcasieu</a:t>
              </a:r>
            </a:p>
          </p:txBody>
        </p:sp>
        <p:sp>
          <p:nvSpPr>
            <p:cNvPr id="2515056" name="Text Box 112"/>
            <p:cNvSpPr txBox="1">
              <a:spLocks noChangeArrowheads="1"/>
            </p:cNvSpPr>
            <p:nvPr/>
          </p:nvSpPr>
          <p:spPr bwMode="auto">
            <a:xfrm>
              <a:off x="1487" y="1931"/>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Vermilion</a:t>
              </a:r>
            </a:p>
          </p:txBody>
        </p:sp>
        <p:sp>
          <p:nvSpPr>
            <p:cNvPr id="2515057" name="Text Box 113"/>
            <p:cNvSpPr txBox="1">
              <a:spLocks noChangeArrowheads="1"/>
            </p:cNvSpPr>
            <p:nvPr/>
          </p:nvSpPr>
          <p:spPr bwMode="auto">
            <a:xfrm rot="-2029569">
              <a:off x="2132" y="1559"/>
              <a:ext cx="947" cy="212"/>
            </a:xfrm>
            <a:prstGeom prst="rect">
              <a:avLst/>
            </a:prstGeom>
            <a:noFill/>
            <a:ln>
              <a:noFill/>
            </a:ln>
            <a:effectLst>
              <a:outerShdw dist="254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Iberia</a:t>
              </a:r>
            </a:p>
          </p:txBody>
        </p:sp>
        <p:sp>
          <p:nvSpPr>
            <p:cNvPr id="2515058" name="Text Box 114"/>
            <p:cNvSpPr txBox="1">
              <a:spLocks noChangeArrowheads="1"/>
            </p:cNvSpPr>
            <p:nvPr/>
          </p:nvSpPr>
          <p:spPr bwMode="auto">
            <a:xfrm>
              <a:off x="2447" y="2037"/>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Mary</a:t>
              </a:r>
            </a:p>
          </p:txBody>
        </p:sp>
        <p:sp>
          <p:nvSpPr>
            <p:cNvPr id="2515059" name="Text Box 115"/>
            <p:cNvSpPr txBox="1">
              <a:spLocks noChangeArrowheads="1"/>
            </p:cNvSpPr>
            <p:nvPr/>
          </p:nvSpPr>
          <p:spPr bwMode="auto">
            <a:xfrm>
              <a:off x="3071" y="2484"/>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Terrebonne</a:t>
              </a:r>
            </a:p>
          </p:txBody>
        </p:sp>
        <p:sp>
          <p:nvSpPr>
            <p:cNvPr id="2515060" name="Text Box 116"/>
            <p:cNvSpPr txBox="1">
              <a:spLocks noChangeArrowheads="1"/>
            </p:cNvSpPr>
            <p:nvPr/>
          </p:nvSpPr>
          <p:spPr bwMode="auto">
            <a:xfrm rot="2520000">
              <a:off x="3543" y="2131"/>
              <a:ext cx="816" cy="21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Lafourche</a:t>
              </a:r>
            </a:p>
          </p:txBody>
        </p:sp>
        <p:sp>
          <p:nvSpPr>
            <p:cNvPr id="2515061" name="Text Box 117"/>
            <p:cNvSpPr txBox="1">
              <a:spLocks noChangeArrowheads="1"/>
            </p:cNvSpPr>
            <p:nvPr/>
          </p:nvSpPr>
          <p:spPr bwMode="auto">
            <a:xfrm>
              <a:off x="2255" y="125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St </a:t>
              </a:r>
            </a:p>
            <a:p>
              <a:r>
                <a:rPr lang="en-US" sz="1400" b="1">
                  <a:solidFill>
                    <a:schemeClr val="bg1"/>
                  </a:solidFill>
                </a:rPr>
                <a:t>Martin</a:t>
              </a:r>
            </a:p>
          </p:txBody>
        </p:sp>
        <p:sp>
          <p:nvSpPr>
            <p:cNvPr id="2515062" name="Text Box 118"/>
            <p:cNvSpPr txBox="1">
              <a:spLocks noChangeArrowheads="1"/>
            </p:cNvSpPr>
            <p:nvPr/>
          </p:nvSpPr>
          <p:spPr bwMode="auto">
            <a:xfrm>
              <a:off x="4736" y="1729"/>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Bernard</a:t>
              </a:r>
            </a:p>
          </p:txBody>
        </p:sp>
        <p:sp>
          <p:nvSpPr>
            <p:cNvPr id="2515063" name="Text Box 119"/>
            <p:cNvSpPr txBox="1">
              <a:spLocks noChangeArrowheads="1"/>
            </p:cNvSpPr>
            <p:nvPr/>
          </p:nvSpPr>
          <p:spPr bwMode="auto">
            <a:xfrm rot="2654166">
              <a:off x="3615" y="1864"/>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St Charles</a:t>
              </a:r>
            </a:p>
          </p:txBody>
        </p:sp>
        <p:sp>
          <p:nvSpPr>
            <p:cNvPr id="2515064" name="Text Box 120"/>
            <p:cNvSpPr txBox="1">
              <a:spLocks noChangeArrowheads="1"/>
            </p:cNvSpPr>
            <p:nvPr/>
          </p:nvSpPr>
          <p:spPr bwMode="auto">
            <a:xfrm>
              <a:off x="1050" y="122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Jeff</a:t>
              </a:r>
            </a:p>
            <a:p>
              <a:r>
                <a:rPr lang="en-US" sz="1400" b="1">
                  <a:solidFill>
                    <a:schemeClr val="bg1"/>
                  </a:solidFill>
                </a:rPr>
                <a:t>Davis</a:t>
              </a:r>
            </a:p>
          </p:txBody>
        </p:sp>
        <p:sp>
          <p:nvSpPr>
            <p:cNvPr id="2515065" name="Text Box 121"/>
            <p:cNvSpPr txBox="1">
              <a:spLocks noChangeArrowheads="1"/>
            </p:cNvSpPr>
            <p:nvPr/>
          </p:nvSpPr>
          <p:spPr bwMode="auto">
            <a:xfrm rot="4440000">
              <a:off x="3907" y="2259"/>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Jefferson</a:t>
              </a:r>
            </a:p>
          </p:txBody>
        </p:sp>
        <p:sp>
          <p:nvSpPr>
            <p:cNvPr id="2515066" name="Text Box 122"/>
            <p:cNvSpPr txBox="1">
              <a:spLocks noChangeArrowheads="1"/>
            </p:cNvSpPr>
            <p:nvPr/>
          </p:nvSpPr>
          <p:spPr bwMode="auto">
            <a:xfrm rot="3540000">
              <a:off x="1796" y="1582"/>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Lafayette</a:t>
              </a:r>
            </a:p>
          </p:txBody>
        </p:sp>
        <p:sp>
          <p:nvSpPr>
            <p:cNvPr id="2515067" name="Text Box 123"/>
            <p:cNvSpPr txBox="1">
              <a:spLocks noChangeArrowheads="1"/>
            </p:cNvSpPr>
            <p:nvPr/>
          </p:nvSpPr>
          <p:spPr bwMode="auto">
            <a:xfrm rot="2251936">
              <a:off x="4400" y="2292"/>
              <a:ext cx="1019" cy="212"/>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Plaquemines</a:t>
              </a:r>
            </a:p>
          </p:txBody>
        </p:sp>
        <p:sp>
          <p:nvSpPr>
            <p:cNvPr id="2515068" name="Text Box 124"/>
            <p:cNvSpPr txBox="1">
              <a:spLocks noChangeArrowheads="1"/>
            </p:cNvSpPr>
            <p:nvPr/>
          </p:nvSpPr>
          <p:spPr bwMode="auto">
            <a:xfrm>
              <a:off x="1475" y="1222"/>
              <a:ext cx="533" cy="19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Acadia</a:t>
              </a:r>
            </a:p>
          </p:txBody>
        </p:sp>
        <p:sp>
          <p:nvSpPr>
            <p:cNvPr id="2515069" name="Text Box 125"/>
            <p:cNvSpPr txBox="1">
              <a:spLocks noChangeArrowheads="1"/>
            </p:cNvSpPr>
            <p:nvPr/>
          </p:nvSpPr>
          <p:spPr bwMode="auto">
            <a:xfrm rot="3540000">
              <a:off x="2837" y="1925"/>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Assumption</a:t>
              </a:r>
            </a:p>
          </p:txBody>
        </p:sp>
        <p:sp>
          <p:nvSpPr>
            <p:cNvPr id="2515070" name="Text Box 126"/>
            <p:cNvSpPr txBox="1">
              <a:spLocks noChangeArrowheads="1"/>
            </p:cNvSpPr>
            <p:nvPr/>
          </p:nvSpPr>
          <p:spPr bwMode="auto">
            <a:xfrm rot="2654166">
              <a:off x="2584" y="1462"/>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Iberville</a:t>
              </a:r>
            </a:p>
          </p:txBody>
        </p:sp>
        <p:sp>
          <p:nvSpPr>
            <p:cNvPr id="2515071" name="Text Box 127"/>
            <p:cNvSpPr txBox="1">
              <a:spLocks noChangeArrowheads="1"/>
            </p:cNvSpPr>
            <p:nvPr/>
          </p:nvSpPr>
          <p:spPr bwMode="auto">
            <a:xfrm>
              <a:off x="3122" y="1414"/>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Ascension</a:t>
              </a:r>
            </a:p>
          </p:txBody>
        </p:sp>
        <p:sp>
          <p:nvSpPr>
            <p:cNvPr id="2515072" name="Text Box 128"/>
            <p:cNvSpPr txBox="1">
              <a:spLocks noChangeArrowheads="1"/>
            </p:cNvSpPr>
            <p:nvPr/>
          </p:nvSpPr>
          <p:spPr bwMode="auto">
            <a:xfrm>
              <a:off x="3302" y="158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James</a:t>
              </a:r>
            </a:p>
          </p:txBody>
        </p:sp>
        <p:sp>
          <p:nvSpPr>
            <p:cNvPr id="2515073" name="Text Box 129"/>
            <p:cNvSpPr txBox="1">
              <a:spLocks noChangeArrowheads="1"/>
            </p:cNvSpPr>
            <p:nvPr/>
          </p:nvSpPr>
          <p:spPr bwMode="auto">
            <a:xfrm>
              <a:off x="3602" y="146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John</a:t>
              </a:r>
            </a:p>
          </p:txBody>
        </p:sp>
        <p:sp>
          <p:nvSpPr>
            <p:cNvPr id="2515074" name="Text Box 130"/>
            <p:cNvSpPr txBox="1">
              <a:spLocks noChangeArrowheads="1"/>
            </p:cNvSpPr>
            <p:nvPr/>
          </p:nvSpPr>
          <p:spPr bwMode="auto">
            <a:xfrm>
              <a:off x="4203" y="1001"/>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Tammany</a:t>
              </a:r>
            </a:p>
          </p:txBody>
        </p:sp>
        <p:sp>
          <p:nvSpPr>
            <p:cNvPr id="2515075" name="Text Box 131"/>
            <p:cNvSpPr txBox="1">
              <a:spLocks noChangeArrowheads="1"/>
            </p:cNvSpPr>
            <p:nvPr/>
          </p:nvSpPr>
          <p:spPr bwMode="auto">
            <a:xfrm>
              <a:off x="3327" y="1144"/>
              <a:ext cx="462"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Livingston</a:t>
              </a:r>
            </a:p>
          </p:txBody>
        </p:sp>
        <p:sp>
          <p:nvSpPr>
            <p:cNvPr id="2515076" name="Text Box 132"/>
            <p:cNvSpPr txBox="1">
              <a:spLocks noChangeArrowheads="1"/>
            </p:cNvSpPr>
            <p:nvPr/>
          </p:nvSpPr>
          <p:spPr bwMode="auto">
            <a:xfrm rot="3540000">
              <a:off x="3602" y="1228"/>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Tangipahoa</a:t>
              </a:r>
            </a:p>
          </p:txBody>
        </p:sp>
        <p:sp>
          <p:nvSpPr>
            <p:cNvPr id="2515077" name="Text Box 133"/>
            <p:cNvSpPr txBox="1">
              <a:spLocks noChangeArrowheads="1"/>
            </p:cNvSpPr>
            <p:nvPr/>
          </p:nvSpPr>
          <p:spPr bwMode="auto">
            <a:xfrm>
              <a:off x="2975" y="1009"/>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E.B.R.</a:t>
              </a:r>
            </a:p>
          </p:txBody>
        </p:sp>
        <p:sp>
          <p:nvSpPr>
            <p:cNvPr id="2515078" name="Text Box 134"/>
            <p:cNvSpPr txBox="1">
              <a:spLocks noChangeArrowheads="1"/>
            </p:cNvSpPr>
            <p:nvPr/>
          </p:nvSpPr>
          <p:spPr bwMode="auto">
            <a:xfrm>
              <a:off x="2720" y="1087"/>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W.B.R.</a:t>
              </a:r>
            </a:p>
          </p:txBody>
        </p:sp>
        <p:sp>
          <p:nvSpPr>
            <p:cNvPr id="2515079" name="Text Box 135"/>
            <p:cNvSpPr txBox="1">
              <a:spLocks noChangeArrowheads="1"/>
            </p:cNvSpPr>
            <p:nvPr/>
          </p:nvSpPr>
          <p:spPr bwMode="auto">
            <a:xfrm>
              <a:off x="2058" y="1019"/>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Landry</a:t>
              </a:r>
            </a:p>
          </p:txBody>
        </p:sp>
        <p:sp>
          <p:nvSpPr>
            <p:cNvPr id="2515080" name="Text Box 136"/>
            <p:cNvSpPr txBox="1">
              <a:spLocks noChangeArrowheads="1"/>
            </p:cNvSpPr>
            <p:nvPr/>
          </p:nvSpPr>
          <p:spPr bwMode="auto">
            <a:xfrm>
              <a:off x="366" y="996"/>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Beauregard</a:t>
              </a:r>
            </a:p>
          </p:txBody>
        </p:sp>
        <p:sp>
          <p:nvSpPr>
            <p:cNvPr id="2515081" name="Text Box 137"/>
            <p:cNvSpPr txBox="1">
              <a:spLocks noChangeArrowheads="1"/>
            </p:cNvSpPr>
            <p:nvPr/>
          </p:nvSpPr>
          <p:spPr bwMode="auto">
            <a:xfrm>
              <a:off x="1056" y="1008"/>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Allen</a:t>
              </a:r>
            </a:p>
          </p:txBody>
        </p:sp>
        <p:sp>
          <p:nvSpPr>
            <p:cNvPr id="2515082" name="Text Box 138"/>
            <p:cNvSpPr txBox="1">
              <a:spLocks noChangeArrowheads="1"/>
            </p:cNvSpPr>
            <p:nvPr/>
          </p:nvSpPr>
          <p:spPr bwMode="auto">
            <a:xfrm>
              <a:off x="1452" y="969"/>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Evangeline</a:t>
              </a:r>
            </a:p>
          </p:txBody>
        </p:sp>
      </p:grpSp>
      <p:pic>
        <p:nvPicPr>
          <p:cNvPr id="2515083" name="Picture 139" descr="Picture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1295400"/>
            <a:ext cx="2741613" cy="2055813"/>
          </a:xfrm>
          <a:prstGeom prst="rect">
            <a:avLst/>
          </a:prstGeom>
          <a:noFill/>
          <a:extLst>
            <a:ext uri="{909E8E84-426E-40DD-AFC4-6F175D3DCCD1}">
              <a14:hiddenFill xmlns:a14="http://schemas.microsoft.com/office/drawing/2010/main">
                <a:solidFill>
                  <a:srgbClr val="FFFFFF"/>
                </a:solidFill>
              </a14:hiddenFill>
            </a:ext>
          </a:extLst>
        </p:spPr>
      </p:pic>
      <p:pic>
        <p:nvPicPr>
          <p:cNvPr id="2515084" name="Picture 140" descr="DSC0000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4267200"/>
            <a:ext cx="3141663"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5085" name="Picture 141" descr="Erath_city_par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2438400"/>
            <a:ext cx="3276600" cy="2176463"/>
          </a:xfrm>
          <a:prstGeom prst="rect">
            <a:avLst/>
          </a:prstGeom>
          <a:noFill/>
          <a:extLst>
            <a:ext uri="{909E8E84-426E-40DD-AFC4-6F175D3DCCD1}">
              <a14:hiddenFill xmlns:a14="http://schemas.microsoft.com/office/drawing/2010/main">
                <a:solidFill>
                  <a:srgbClr val="FFFFFF"/>
                </a:solidFill>
              </a14:hiddenFill>
            </a:ext>
          </a:extLst>
        </p:spPr>
      </p:pic>
      <p:pic>
        <p:nvPicPr>
          <p:cNvPr id="2515086" name="Picture 142" descr="Picture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6600" y="4495800"/>
            <a:ext cx="2979738" cy="2230438"/>
          </a:xfrm>
          <a:prstGeom prst="rect">
            <a:avLst/>
          </a:prstGeom>
          <a:noFill/>
          <a:extLst>
            <a:ext uri="{909E8E84-426E-40DD-AFC4-6F175D3DCCD1}">
              <a14:hiddenFill xmlns:a14="http://schemas.microsoft.com/office/drawing/2010/main">
                <a:solidFill>
                  <a:srgbClr val="FFFFFF"/>
                </a:solidFill>
              </a14:hiddenFill>
            </a:ext>
          </a:extLst>
        </p:spPr>
      </p:pic>
      <p:pic>
        <p:nvPicPr>
          <p:cNvPr id="2515087" name="Picture 143" descr="1613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8000" y="2622550"/>
            <a:ext cx="316865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5088" name="Picture 4" descr="mds2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71800" y="1219200"/>
            <a:ext cx="3052763" cy="2293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15089" name="Picture 145" descr="PORCH CATTL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5000" y="1295400"/>
            <a:ext cx="3429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5090" name="Picture 146" descr="6">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600" y="3276600"/>
            <a:ext cx="3081338"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9930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150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15041"/>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2514993"/>
                                        </p:tgtEl>
                                        <p:attrNameLst>
                                          <p:attrName>style.visibility</p:attrName>
                                        </p:attrNameLst>
                                      </p:cBhvr>
                                      <p:to>
                                        <p:strVal val="visible"/>
                                      </p:to>
                                    </p:set>
                                    <p:animEffect transition="in" filter="wipe(down)">
                                      <p:cBhvr>
                                        <p:cTn id="15" dur="3000"/>
                                        <p:tgtEl>
                                          <p:spTgt spid="251499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1" presetClass="entr" presetSubtype="0" fill="hold" nodeType="clickEffect">
                                  <p:stCondLst>
                                    <p:cond delay="0"/>
                                  </p:stCondLst>
                                  <p:iterate type="lt">
                                    <p:tmPct val="5000"/>
                                  </p:iterate>
                                  <p:childTnLst>
                                    <p:set>
                                      <p:cBhvr>
                                        <p:cTn id="19" dur="1" fill="hold">
                                          <p:stCondLst>
                                            <p:cond delay="0"/>
                                          </p:stCondLst>
                                        </p:cTn>
                                        <p:tgtEl>
                                          <p:spTgt spid="2515087"/>
                                        </p:tgtEl>
                                        <p:attrNameLst>
                                          <p:attrName>style.visibility</p:attrName>
                                        </p:attrNameLst>
                                      </p:cBhvr>
                                      <p:to>
                                        <p:strVal val="visible"/>
                                      </p:to>
                                    </p:set>
                                    <p:anim calcmode="lin" valueType="num">
                                      <p:cBhvr>
                                        <p:cTn id="20" dur="1000" fill="hold"/>
                                        <p:tgtEl>
                                          <p:spTgt spid="2515087"/>
                                        </p:tgtEl>
                                        <p:attrNameLst>
                                          <p:attrName>ppt_w</p:attrName>
                                        </p:attrNameLst>
                                      </p:cBhvr>
                                      <p:tavLst>
                                        <p:tav tm="0">
                                          <p:val>
                                            <p:fltVal val="0"/>
                                          </p:val>
                                        </p:tav>
                                        <p:tav tm="100000">
                                          <p:val>
                                            <p:strVal val="#ppt_w"/>
                                          </p:val>
                                        </p:tav>
                                      </p:tavLst>
                                    </p:anim>
                                    <p:anim calcmode="lin" valueType="num">
                                      <p:cBhvr>
                                        <p:cTn id="21" dur="1000" fill="hold"/>
                                        <p:tgtEl>
                                          <p:spTgt spid="2515087"/>
                                        </p:tgtEl>
                                        <p:attrNameLst>
                                          <p:attrName>ppt_h</p:attrName>
                                        </p:attrNameLst>
                                      </p:cBhvr>
                                      <p:tavLst>
                                        <p:tav tm="0">
                                          <p:val>
                                            <p:fltVal val="0"/>
                                          </p:val>
                                        </p:tav>
                                        <p:tav tm="100000">
                                          <p:val>
                                            <p:strVal val="#ppt_h"/>
                                          </p:val>
                                        </p:tav>
                                      </p:tavLst>
                                    </p:anim>
                                    <p:anim calcmode="lin" valueType="num">
                                      <p:cBhvr>
                                        <p:cTn id="22" dur="1000" fill="hold"/>
                                        <p:tgtEl>
                                          <p:spTgt spid="2515087"/>
                                        </p:tgtEl>
                                        <p:attrNameLst>
                                          <p:attrName>style.rotation</p:attrName>
                                        </p:attrNameLst>
                                      </p:cBhvr>
                                      <p:tavLst>
                                        <p:tav tm="0">
                                          <p:val>
                                            <p:fltVal val="90"/>
                                          </p:val>
                                        </p:tav>
                                        <p:tav tm="100000">
                                          <p:val>
                                            <p:fltVal val="0"/>
                                          </p:val>
                                        </p:tav>
                                      </p:tavLst>
                                    </p:anim>
                                    <p:animEffect transition="in" filter="fade">
                                      <p:cBhvr>
                                        <p:cTn id="23" dur="1000"/>
                                        <p:tgtEl>
                                          <p:spTgt spid="251508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1" presetClass="entr" presetSubtype="0" fill="hold" nodeType="clickEffect">
                                  <p:stCondLst>
                                    <p:cond delay="0"/>
                                  </p:stCondLst>
                                  <p:iterate type="lt">
                                    <p:tmPct val="5000"/>
                                  </p:iterate>
                                  <p:childTnLst>
                                    <p:set>
                                      <p:cBhvr>
                                        <p:cTn id="27" dur="1" fill="hold">
                                          <p:stCondLst>
                                            <p:cond delay="0"/>
                                          </p:stCondLst>
                                        </p:cTn>
                                        <p:tgtEl>
                                          <p:spTgt spid="2515083"/>
                                        </p:tgtEl>
                                        <p:attrNameLst>
                                          <p:attrName>style.visibility</p:attrName>
                                        </p:attrNameLst>
                                      </p:cBhvr>
                                      <p:to>
                                        <p:strVal val="visible"/>
                                      </p:to>
                                    </p:set>
                                    <p:anim calcmode="lin" valueType="num">
                                      <p:cBhvr>
                                        <p:cTn id="28" dur="1000" fill="hold"/>
                                        <p:tgtEl>
                                          <p:spTgt spid="2515083"/>
                                        </p:tgtEl>
                                        <p:attrNameLst>
                                          <p:attrName>ppt_w</p:attrName>
                                        </p:attrNameLst>
                                      </p:cBhvr>
                                      <p:tavLst>
                                        <p:tav tm="0">
                                          <p:val>
                                            <p:fltVal val="0"/>
                                          </p:val>
                                        </p:tav>
                                        <p:tav tm="100000">
                                          <p:val>
                                            <p:strVal val="#ppt_w"/>
                                          </p:val>
                                        </p:tav>
                                      </p:tavLst>
                                    </p:anim>
                                    <p:anim calcmode="lin" valueType="num">
                                      <p:cBhvr>
                                        <p:cTn id="29" dur="1000" fill="hold"/>
                                        <p:tgtEl>
                                          <p:spTgt spid="2515083"/>
                                        </p:tgtEl>
                                        <p:attrNameLst>
                                          <p:attrName>ppt_h</p:attrName>
                                        </p:attrNameLst>
                                      </p:cBhvr>
                                      <p:tavLst>
                                        <p:tav tm="0">
                                          <p:val>
                                            <p:fltVal val="0"/>
                                          </p:val>
                                        </p:tav>
                                        <p:tav tm="100000">
                                          <p:val>
                                            <p:strVal val="#ppt_h"/>
                                          </p:val>
                                        </p:tav>
                                      </p:tavLst>
                                    </p:anim>
                                    <p:anim calcmode="lin" valueType="num">
                                      <p:cBhvr>
                                        <p:cTn id="30" dur="1000" fill="hold"/>
                                        <p:tgtEl>
                                          <p:spTgt spid="2515083"/>
                                        </p:tgtEl>
                                        <p:attrNameLst>
                                          <p:attrName>style.rotation</p:attrName>
                                        </p:attrNameLst>
                                      </p:cBhvr>
                                      <p:tavLst>
                                        <p:tav tm="0">
                                          <p:val>
                                            <p:fltVal val="90"/>
                                          </p:val>
                                        </p:tav>
                                        <p:tav tm="100000">
                                          <p:val>
                                            <p:fltVal val="0"/>
                                          </p:val>
                                        </p:tav>
                                      </p:tavLst>
                                    </p:anim>
                                    <p:animEffect transition="in" filter="fade">
                                      <p:cBhvr>
                                        <p:cTn id="31" dur="1000"/>
                                        <p:tgtEl>
                                          <p:spTgt spid="251508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1" presetClass="entr" presetSubtype="0" fill="hold" nodeType="clickEffect">
                                  <p:stCondLst>
                                    <p:cond delay="0"/>
                                  </p:stCondLst>
                                  <p:iterate type="lt">
                                    <p:tmPct val="5000"/>
                                  </p:iterate>
                                  <p:childTnLst>
                                    <p:set>
                                      <p:cBhvr>
                                        <p:cTn id="35" dur="1" fill="hold">
                                          <p:stCondLst>
                                            <p:cond delay="0"/>
                                          </p:stCondLst>
                                        </p:cTn>
                                        <p:tgtEl>
                                          <p:spTgt spid="2515084"/>
                                        </p:tgtEl>
                                        <p:attrNameLst>
                                          <p:attrName>style.visibility</p:attrName>
                                        </p:attrNameLst>
                                      </p:cBhvr>
                                      <p:to>
                                        <p:strVal val="visible"/>
                                      </p:to>
                                    </p:set>
                                    <p:anim calcmode="lin" valueType="num">
                                      <p:cBhvr>
                                        <p:cTn id="36" dur="1000" fill="hold"/>
                                        <p:tgtEl>
                                          <p:spTgt spid="2515084"/>
                                        </p:tgtEl>
                                        <p:attrNameLst>
                                          <p:attrName>ppt_w</p:attrName>
                                        </p:attrNameLst>
                                      </p:cBhvr>
                                      <p:tavLst>
                                        <p:tav tm="0">
                                          <p:val>
                                            <p:fltVal val="0"/>
                                          </p:val>
                                        </p:tav>
                                        <p:tav tm="100000">
                                          <p:val>
                                            <p:strVal val="#ppt_w"/>
                                          </p:val>
                                        </p:tav>
                                      </p:tavLst>
                                    </p:anim>
                                    <p:anim calcmode="lin" valueType="num">
                                      <p:cBhvr>
                                        <p:cTn id="37" dur="1000" fill="hold"/>
                                        <p:tgtEl>
                                          <p:spTgt spid="2515084"/>
                                        </p:tgtEl>
                                        <p:attrNameLst>
                                          <p:attrName>ppt_h</p:attrName>
                                        </p:attrNameLst>
                                      </p:cBhvr>
                                      <p:tavLst>
                                        <p:tav tm="0">
                                          <p:val>
                                            <p:fltVal val="0"/>
                                          </p:val>
                                        </p:tav>
                                        <p:tav tm="100000">
                                          <p:val>
                                            <p:strVal val="#ppt_h"/>
                                          </p:val>
                                        </p:tav>
                                      </p:tavLst>
                                    </p:anim>
                                    <p:anim calcmode="lin" valueType="num">
                                      <p:cBhvr>
                                        <p:cTn id="38" dur="1000" fill="hold"/>
                                        <p:tgtEl>
                                          <p:spTgt spid="2515084"/>
                                        </p:tgtEl>
                                        <p:attrNameLst>
                                          <p:attrName>style.rotation</p:attrName>
                                        </p:attrNameLst>
                                      </p:cBhvr>
                                      <p:tavLst>
                                        <p:tav tm="0">
                                          <p:val>
                                            <p:fltVal val="90"/>
                                          </p:val>
                                        </p:tav>
                                        <p:tav tm="100000">
                                          <p:val>
                                            <p:fltVal val="0"/>
                                          </p:val>
                                        </p:tav>
                                      </p:tavLst>
                                    </p:anim>
                                    <p:animEffect transition="in" filter="fade">
                                      <p:cBhvr>
                                        <p:cTn id="39" dur="1000"/>
                                        <p:tgtEl>
                                          <p:spTgt spid="251508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1" presetClass="entr" presetSubtype="0" fill="hold" nodeType="clickEffect">
                                  <p:stCondLst>
                                    <p:cond delay="0"/>
                                  </p:stCondLst>
                                  <p:iterate type="lt">
                                    <p:tmPct val="5000"/>
                                  </p:iterate>
                                  <p:childTnLst>
                                    <p:set>
                                      <p:cBhvr>
                                        <p:cTn id="43" dur="1" fill="hold">
                                          <p:stCondLst>
                                            <p:cond delay="0"/>
                                          </p:stCondLst>
                                        </p:cTn>
                                        <p:tgtEl>
                                          <p:spTgt spid="2515088"/>
                                        </p:tgtEl>
                                        <p:attrNameLst>
                                          <p:attrName>style.visibility</p:attrName>
                                        </p:attrNameLst>
                                      </p:cBhvr>
                                      <p:to>
                                        <p:strVal val="visible"/>
                                      </p:to>
                                    </p:set>
                                    <p:anim calcmode="lin" valueType="num">
                                      <p:cBhvr>
                                        <p:cTn id="44" dur="1000" fill="hold"/>
                                        <p:tgtEl>
                                          <p:spTgt spid="2515088"/>
                                        </p:tgtEl>
                                        <p:attrNameLst>
                                          <p:attrName>ppt_w</p:attrName>
                                        </p:attrNameLst>
                                      </p:cBhvr>
                                      <p:tavLst>
                                        <p:tav tm="0">
                                          <p:val>
                                            <p:fltVal val="0"/>
                                          </p:val>
                                        </p:tav>
                                        <p:tav tm="100000">
                                          <p:val>
                                            <p:strVal val="#ppt_w"/>
                                          </p:val>
                                        </p:tav>
                                      </p:tavLst>
                                    </p:anim>
                                    <p:anim calcmode="lin" valueType="num">
                                      <p:cBhvr>
                                        <p:cTn id="45" dur="1000" fill="hold"/>
                                        <p:tgtEl>
                                          <p:spTgt spid="2515088"/>
                                        </p:tgtEl>
                                        <p:attrNameLst>
                                          <p:attrName>ppt_h</p:attrName>
                                        </p:attrNameLst>
                                      </p:cBhvr>
                                      <p:tavLst>
                                        <p:tav tm="0">
                                          <p:val>
                                            <p:fltVal val="0"/>
                                          </p:val>
                                        </p:tav>
                                        <p:tav tm="100000">
                                          <p:val>
                                            <p:strVal val="#ppt_h"/>
                                          </p:val>
                                        </p:tav>
                                      </p:tavLst>
                                    </p:anim>
                                    <p:anim calcmode="lin" valueType="num">
                                      <p:cBhvr>
                                        <p:cTn id="46" dur="1000" fill="hold"/>
                                        <p:tgtEl>
                                          <p:spTgt spid="2515088"/>
                                        </p:tgtEl>
                                        <p:attrNameLst>
                                          <p:attrName>style.rotation</p:attrName>
                                        </p:attrNameLst>
                                      </p:cBhvr>
                                      <p:tavLst>
                                        <p:tav tm="0">
                                          <p:val>
                                            <p:fltVal val="90"/>
                                          </p:val>
                                        </p:tav>
                                        <p:tav tm="100000">
                                          <p:val>
                                            <p:fltVal val="0"/>
                                          </p:val>
                                        </p:tav>
                                      </p:tavLst>
                                    </p:anim>
                                    <p:animEffect transition="in" filter="fade">
                                      <p:cBhvr>
                                        <p:cTn id="47" dur="1000"/>
                                        <p:tgtEl>
                                          <p:spTgt spid="251508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1" presetClass="entr" presetSubtype="0" fill="hold" nodeType="clickEffect">
                                  <p:stCondLst>
                                    <p:cond delay="0"/>
                                  </p:stCondLst>
                                  <p:iterate type="lt">
                                    <p:tmPct val="5000"/>
                                  </p:iterate>
                                  <p:childTnLst>
                                    <p:set>
                                      <p:cBhvr>
                                        <p:cTn id="51" dur="1" fill="hold">
                                          <p:stCondLst>
                                            <p:cond delay="0"/>
                                          </p:stCondLst>
                                        </p:cTn>
                                        <p:tgtEl>
                                          <p:spTgt spid="2515085"/>
                                        </p:tgtEl>
                                        <p:attrNameLst>
                                          <p:attrName>style.visibility</p:attrName>
                                        </p:attrNameLst>
                                      </p:cBhvr>
                                      <p:to>
                                        <p:strVal val="visible"/>
                                      </p:to>
                                    </p:set>
                                    <p:anim calcmode="lin" valueType="num">
                                      <p:cBhvr>
                                        <p:cTn id="52" dur="1000" fill="hold"/>
                                        <p:tgtEl>
                                          <p:spTgt spid="2515085"/>
                                        </p:tgtEl>
                                        <p:attrNameLst>
                                          <p:attrName>ppt_w</p:attrName>
                                        </p:attrNameLst>
                                      </p:cBhvr>
                                      <p:tavLst>
                                        <p:tav tm="0">
                                          <p:val>
                                            <p:fltVal val="0"/>
                                          </p:val>
                                        </p:tav>
                                        <p:tav tm="100000">
                                          <p:val>
                                            <p:strVal val="#ppt_w"/>
                                          </p:val>
                                        </p:tav>
                                      </p:tavLst>
                                    </p:anim>
                                    <p:anim calcmode="lin" valueType="num">
                                      <p:cBhvr>
                                        <p:cTn id="53" dur="1000" fill="hold"/>
                                        <p:tgtEl>
                                          <p:spTgt spid="2515085"/>
                                        </p:tgtEl>
                                        <p:attrNameLst>
                                          <p:attrName>ppt_h</p:attrName>
                                        </p:attrNameLst>
                                      </p:cBhvr>
                                      <p:tavLst>
                                        <p:tav tm="0">
                                          <p:val>
                                            <p:fltVal val="0"/>
                                          </p:val>
                                        </p:tav>
                                        <p:tav tm="100000">
                                          <p:val>
                                            <p:strVal val="#ppt_h"/>
                                          </p:val>
                                        </p:tav>
                                      </p:tavLst>
                                    </p:anim>
                                    <p:anim calcmode="lin" valueType="num">
                                      <p:cBhvr>
                                        <p:cTn id="54" dur="1000" fill="hold"/>
                                        <p:tgtEl>
                                          <p:spTgt spid="2515085"/>
                                        </p:tgtEl>
                                        <p:attrNameLst>
                                          <p:attrName>style.rotation</p:attrName>
                                        </p:attrNameLst>
                                      </p:cBhvr>
                                      <p:tavLst>
                                        <p:tav tm="0">
                                          <p:val>
                                            <p:fltVal val="90"/>
                                          </p:val>
                                        </p:tav>
                                        <p:tav tm="100000">
                                          <p:val>
                                            <p:fltVal val="0"/>
                                          </p:val>
                                        </p:tav>
                                      </p:tavLst>
                                    </p:anim>
                                    <p:animEffect transition="in" filter="fade">
                                      <p:cBhvr>
                                        <p:cTn id="55" dur="1000"/>
                                        <p:tgtEl>
                                          <p:spTgt spid="2515085"/>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1" presetClass="entr" presetSubtype="0" fill="hold" nodeType="clickEffect">
                                  <p:stCondLst>
                                    <p:cond delay="0"/>
                                  </p:stCondLst>
                                  <p:iterate type="lt">
                                    <p:tmPct val="5000"/>
                                  </p:iterate>
                                  <p:childTnLst>
                                    <p:set>
                                      <p:cBhvr>
                                        <p:cTn id="59" dur="1" fill="hold">
                                          <p:stCondLst>
                                            <p:cond delay="0"/>
                                          </p:stCondLst>
                                        </p:cTn>
                                        <p:tgtEl>
                                          <p:spTgt spid="2515086"/>
                                        </p:tgtEl>
                                        <p:attrNameLst>
                                          <p:attrName>style.visibility</p:attrName>
                                        </p:attrNameLst>
                                      </p:cBhvr>
                                      <p:to>
                                        <p:strVal val="visible"/>
                                      </p:to>
                                    </p:set>
                                    <p:anim calcmode="lin" valueType="num">
                                      <p:cBhvr>
                                        <p:cTn id="60" dur="1000" fill="hold"/>
                                        <p:tgtEl>
                                          <p:spTgt spid="2515086"/>
                                        </p:tgtEl>
                                        <p:attrNameLst>
                                          <p:attrName>ppt_w</p:attrName>
                                        </p:attrNameLst>
                                      </p:cBhvr>
                                      <p:tavLst>
                                        <p:tav tm="0">
                                          <p:val>
                                            <p:fltVal val="0"/>
                                          </p:val>
                                        </p:tav>
                                        <p:tav tm="100000">
                                          <p:val>
                                            <p:strVal val="#ppt_w"/>
                                          </p:val>
                                        </p:tav>
                                      </p:tavLst>
                                    </p:anim>
                                    <p:anim calcmode="lin" valueType="num">
                                      <p:cBhvr>
                                        <p:cTn id="61" dur="1000" fill="hold"/>
                                        <p:tgtEl>
                                          <p:spTgt spid="2515086"/>
                                        </p:tgtEl>
                                        <p:attrNameLst>
                                          <p:attrName>ppt_h</p:attrName>
                                        </p:attrNameLst>
                                      </p:cBhvr>
                                      <p:tavLst>
                                        <p:tav tm="0">
                                          <p:val>
                                            <p:fltVal val="0"/>
                                          </p:val>
                                        </p:tav>
                                        <p:tav tm="100000">
                                          <p:val>
                                            <p:strVal val="#ppt_h"/>
                                          </p:val>
                                        </p:tav>
                                      </p:tavLst>
                                    </p:anim>
                                    <p:anim calcmode="lin" valueType="num">
                                      <p:cBhvr>
                                        <p:cTn id="62" dur="1000" fill="hold"/>
                                        <p:tgtEl>
                                          <p:spTgt spid="2515086"/>
                                        </p:tgtEl>
                                        <p:attrNameLst>
                                          <p:attrName>style.rotation</p:attrName>
                                        </p:attrNameLst>
                                      </p:cBhvr>
                                      <p:tavLst>
                                        <p:tav tm="0">
                                          <p:val>
                                            <p:fltVal val="90"/>
                                          </p:val>
                                        </p:tav>
                                        <p:tav tm="100000">
                                          <p:val>
                                            <p:fltVal val="0"/>
                                          </p:val>
                                        </p:tav>
                                      </p:tavLst>
                                    </p:anim>
                                    <p:animEffect transition="in" filter="fade">
                                      <p:cBhvr>
                                        <p:cTn id="63" dur="1000"/>
                                        <p:tgtEl>
                                          <p:spTgt spid="251508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1" presetClass="entr" presetSubtype="0" fill="hold" nodeType="clickEffect">
                                  <p:stCondLst>
                                    <p:cond delay="0"/>
                                  </p:stCondLst>
                                  <p:iterate type="lt">
                                    <p:tmPct val="5000"/>
                                  </p:iterate>
                                  <p:childTnLst>
                                    <p:set>
                                      <p:cBhvr>
                                        <p:cTn id="67" dur="1" fill="hold">
                                          <p:stCondLst>
                                            <p:cond delay="0"/>
                                          </p:stCondLst>
                                        </p:cTn>
                                        <p:tgtEl>
                                          <p:spTgt spid="2515089"/>
                                        </p:tgtEl>
                                        <p:attrNameLst>
                                          <p:attrName>style.visibility</p:attrName>
                                        </p:attrNameLst>
                                      </p:cBhvr>
                                      <p:to>
                                        <p:strVal val="visible"/>
                                      </p:to>
                                    </p:set>
                                    <p:anim calcmode="lin" valueType="num">
                                      <p:cBhvr>
                                        <p:cTn id="68" dur="1000" fill="hold"/>
                                        <p:tgtEl>
                                          <p:spTgt spid="2515089"/>
                                        </p:tgtEl>
                                        <p:attrNameLst>
                                          <p:attrName>ppt_w</p:attrName>
                                        </p:attrNameLst>
                                      </p:cBhvr>
                                      <p:tavLst>
                                        <p:tav tm="0">
                                          <p:val>
                                            <p:fltVal val="0"/>
                                          </p:val>
                                        </p:tav>
                                        <p:tav tm="100000">
                                          <p:val>
                                            <p:strVal val="#ppt_w"/>
                                          </p:val>
                                        </p:tav>
                                      </p:tavLst>
                                    </p:anim>
                                    <p:anim calcmode="lin" valueType="num">
                                      <p:cBhvr>
                                        <p:cTn id="69" dur="1000" fill="hold"/>
                                        <p:tgtEl>
                                          <p:spTgt spid="2515089"/>
                                        </p:tgtEl>
                                        <p:attrNameLst>
                                          <p:attrName>ppt_h</p:attrName>
                                        </p:attrNameLst>
                                      </p:cBhvr>
                                      <p:tavLst>
                                        <p:tav tm="0">
                                          <p:val>
                                            <p:fltVal val="0"/>
                                          </p:val>
                                        </p:tav>
                                        <p:tav tm="100000">
                                          <p:val>
                                            <p:strVal val="#ppt_h"/>
                                          </p:val>
                                        </p:tav>
                                      </p:tavLst>
                                    </p:anim>
                                    <p:anim calcmode="lin" valueType="num">
                                      <p:cBhvr>
                                        <p:cTn id="70" dur="1000" fill="hold"/>
                                        <p:tgtEl>
                                          <p:spTgt spid="2515089"/>
                                        </p:tgtEl>
                                        <p:attrNameLst>
                                          <p:attrName>style.rotation</p:attrName>
                                        </p:attrNameLst>
                                      </p:cBhvr>
                                      <p:tavLst>
                                        <p:tav tm="0">
                                          <p:val>
                                            <p:fltVal val="90"/>
                                          </p:val>
                                        </p:tav>
                                        <p:tav tm="100000">
                                          <p:val>
                                            <p:fltVal val="0"/>
                                          </p:val>
                                        </p:tav>
                                      </p:tavLst>
                                    </p:anim>
                                    <p:animEffect transition="in" filter="fade">
                                      <p:cBhvr>
                                        <p:cTn id="71" dur="1000"/>
                                        <p:tgtEl>
                                          <p:spTgt spid="251508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1" presetClass="entr" presetSubtype="0" fill="hold" nodeType="clickEffect">
                                  <p:stCondLst>
                                    <p:cond delay="0"/>
                                  </p:stCondLst>
                                  <p:iterate type="lt">
                                    <p:tmPct val="5000"/>
                                  </p:iterate>
                                  <p:childTnLst>
                                    <p:set>
                                      <p:cBhvr>
                                        <p:cTn id="75" dur="1" fill="hold">
                                          <p:stCondLst>
                                            <p:cond delay="0"/>
                                          </p:stCondLst>
                                        </p:cTn>
                                        <p:tgtEl>
                                          <p:spTgt spid="2515090"/>
                                        </p:tgtEl>
                                        <p:attrNameLst>
                                          <p:attrName>style.visibility</p:attrName>
                                        </p:attrNameLst>
                                      </p:cBhvr>
                                      <p:to>
                                        <p:strVal val="visible"/>
                                      </p:to>
                                    </p:set>
                                    <p:anim calcmode="lin" valueType="num">
                                      <p:cBhvr>
                                        <p:cTn id="76" dur="1000" fill="hold"/>
                                        <p:tgtEl>
                                          <p:spTgt spid="2515090"/>
                                        </p:tgtEl>
                                        <p:attrNameLst>
                                          <p:attrName>ppt_w</p:attrName>
                                        </p:attrNameLst>
                                      </p:cBhvr>
                                      <p:tavLst>
                                        <p:tav tm="0">
                                          <p:val>
                                            <p:fltVal val="0"/>
                                          </p:val>
                                        </p:tav>
                                        <p:tav tm="100000">
                                          <p:val>
                                            <p:strVal val="#ppt_w"/>
                                          </p:val>
                                        </p:tav>
                                      </p:tavLst>
                                    </p:anim>
                                    <p:anim calcmode="lin" valueType="num">
                                      <p:cBhvr>
                                        <p:cTn id="77" dur="1000" fill="hold"/>
                                        <p:tgtEl>
                                          <p:spTgt spid="2515090"/>
                                        </p:tgtEl>
                                        <p:attrNameLst>
                                          <p:attrName>ppt_h</p:attrName>
                                        </p:attrNameLst>
                                      </p:cBhvr>
                                      <p:tavLst>
                                        <p:tav tm="0">
                                          <p:val>
                                            <p:fltVal val="0"/>
                                          </p:val>
                                        </p:tav>
                                        <p:tav tm="100000">
                                          <p:val>
                                            <p:strVal val="#ppt_h"/>
                                          </p:val>
                                        </p:tav>
                                      </p:tavLst>
                                    </p:anim>
                                    <p:anim calcmode="lin" valueType="num">
                                      <p:cBhvr>
                                        <p:cTn id="78" dur="1000" fill="hold"/>
                                        <p:tgtEl>
                                          <p:spTgt spid="2515090"/>
                                        </p:tgtEl>
                                        <p:attrNameLst>
                                          <p:attrName>style.rotation</p:attrName>
                                        </p:attrNameLst>
                                      </p:cBhvr>
                                      <p:tavLst>
                                        <p:tav tm="0">
                                          <p:val>
                                            <p:fltVal val="90"/>
                                          </p:val>
                                        </p:tav>
                                        <p:tav tm="100000">
                                          <p:val>
                                            <p:fltVal val="0"/>
                                          </p:val>
                                        </p:tav>
                                      </p:tavLst>
                                    </p:anim>
                                    <p:animEffect transition="in" filter="fade">
                                      <p:cBhvr>
                                        <p:cTn id="79" dur="1000"/>
                                        <p:tgtEl>
                                          <p:spTgt spid="2515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504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8726" name="Rectangle 6"/>
          <p:cNvSpPr>
            <a:spLocks noGrp="1" noChangeArrowheads="1"/>
          </p:cNvSpPr>
          <p:nvPr>
            <p:ph type="title"/>
          </p:nvPr>
        </p:nvSpPr>
        <p:spPr>
          <a:xfrm>
            <a:off x="228600" y="292100"/>
            <a:ext cx="8610600" cy="1384300"/>
          </a:xfrm>
          <a:noFill/>
          <a:ln/>
          <a:effectLst>
            <a:outerShdw dist="35921" dir="2700000" algn="ctr" rotWithShape="0">
              <a:srgbClr val="000000"/>
            </a:outerShdw>
          </a:effectLst>
        </p:spPr>
        <p:txBody>
          <a:bodyPr/>
          <a:lstStyle/>
          <a:p>
            <a:r>
              <a:rPr lang="en-US" sz="3600" b="1"/>
              <a:t>Storm Surge Myths, Misconceptions, Misunderstanding,  and Confusion</a:t>
            </a:r>
          </a:p>
        </p:txBody>
      </p:sp>
      <p:sp>
        <p:nvSpPr>
          <p:cNvPr id="2718723" name="Rectangle 3"/>
          <p:cNvSpPr>
            <a:spLocks noGrp="1" noChangeArrowheads="1"/>
          </p:cNvSpPr>
          <p:nvPr>
            <p:ph idx="1"/>
          </p:nvPr>
        </p:nvSpPr>
        <p:spPr>
          <a:xfrm>
            <a:off x="457200" y="1905000"/>
            <a:ext cx="8229600" cy="4800600"/>
          </a:xfrm>
          <a:effectLst>
            <a:outerShdw dist="35921" dir="2700000" algn="ctr" rotWithShape="0">
              <a:srgbClr val="000000"/>
            </a:outerShdw>
          </a:effectLst>
        </p:spPr>
        <p:txBody>
          <a:bodyPr/>
          <a:lstStyle/>
          <a:p>
            <a:r>
              <a:rPr lang="en-US" b="1"/>
              <a:t>“This (house, building) survived Camille, it will survive anything.”  Mississippi Gulf Coast resident prior to Katrina</a:t>
            </a:r>
          </a:p>
          <a:p>
            <a:pPr lvl="1"/>
            <a:r>
              <a:rPr lang="en-US" b="1"/>
              <a:t>Camille Syndrome – “It looks like Hurricane Camille killed more people in 2005 than it did in 1969.” (Attributed to Jim Holt of Biloxi, quoted in the </a:t>
            </a:r>
            <a:r>
              <a:rPr lang="en-US" b="1" i="1"/>
              <a:t>Biloxi Sun Herald.)</a:t>
            </a:r>
            <a:r>
              <a:rPr lang="en-US" b="1"/>
              <a:t/>
            </a:r>
            <a:br>
              <a:rPr lang="en-US" b="1"/>
            </a:br>
            <a:endParaRPr lang="en-US" b="1"/>
          </a:p>
        </p:txBody>
      </p:sp>
    </p:spTree>
    <p:extLst>
      <p:ext uri="{BB962C8B-B14F-4D97-AF65-F5344CB8AC3E}">
        <p14:creationId xmlns:p14="http://schemas.microsoft.com/office/powerpoint/2010/main" val="34005085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6178" name="Picture 2" descr="2005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7638"/>
            <a:ext cx="9144000" cy="700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6179" name="Text Box 3"/>
          <p:cNvSpPr txBox="1">
            <a:spLocks noChangeArrowheads="1"/>
          </p:cNvSpPr>
          <p:nvPr/>
        </p:nvSpPr>
        <p:spPr bwMode="auto">
          <a:xfrm>
            <a:off x="6858000" y="4114800"/>
            <a:ext cx="2133600" cy="992188"/>
          </a:xfrm>
          <a:prstGeom prst="rect">
            <a:avLst/>
          </a:prstGeom>
          <a:solidFill>
            <a:schemeClr val="tx1"/>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solidFill>
                  <a:srgbClr val="000000"/>
                </a:solidFill>
              </a:rPr>
              <a:t>Camille  1969        HFW :     60 mi.  TSFW:  180 mi.</a:t>
            </a:r>
            <a:r>
              <a:rPr lang="en-US"/>
              <a:t>     </a:t>
            </a:r>
          </a:p>
        </p:txBody>
      </p:sp>
      <p:sp>
        <p:nvSpPr>
          <p:cNvPr id="2866180" name="Text Box 4"/>
          <p:cNvSpPr txBox="1">
            <a:spLocks noChangeArrowheads="1"/>
          </p:cNvSpPr>
          <p:nvPr/>
        </p:nvSpPr>
        <p:spPr bwMode="auto">
          <a:xfrm>
            <a:off x="6858000" y="3098800"/>
            <a:ext cx="2133600" cy="992188"/>
          </a:xfrm>
          <a:prstGeom prst="rect">
            <a:avLst/>
          </a:prstGeom>
          <a:solidFill>
            <a:schemeClr val="tx1"/>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solidFill>
                  <a:srgbClr val="000000"/>
                </a:solidFill>
              </a:rPr>
              <a:t>Gustav 2008            HFW :     70 mi.  TSFW:  220 mi.</a:t>
            </a:r>
            <a:r>
              <a:rPr lang="en-US">
                <a:solidFill>
                  <a:srgbClr val="FF0000"/>
                </a:solidFill>
              </a:rPr>
              <a:t>       </a:t>
            </a:r>
          </a:p>
        </p:txBody>
      </p:sp>
      <p:sp>
        <p:nvSpPr>
          <p:cNvPr id="2866181" name="Text Box 5"/>
          <p:cNvSpPr txBox="1">
            <a:spLocks noChangeArrowheads="1"/>
          </p:cNvSpPr>
          <p:nvPr/>
        </p:nvSpPr>
        <p:spPr bwMode="auto">
          <a:xfrm>
            <a:off x="381000" y="4191000"/>
            <a:ext cx="2133600" cy="992188"/>
          </a:xfrm>
          <a:prstGeom prst="rect">
            <a:avLst/>
          </a:prstGeom>
          <a:solidFill>
            <a:schemeClr val="tx1"/>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solidFill>
                  <a:srgbClr val="000000"/>
                </a:solidFill>
              </a:rPr>
              <a:t>Ike 2008            HFW :   120 mi.  TSFW:  275 mi.</a:t>
            </a:r>
            <a:r>
              <a:rPr lang="en-US">
                <a:solidFill>
                  <a:srgbClr val="FF0000"/>
                </a:solidFill>
              </a:rPr>
              <a:t>     </a:t>
            </a:r>
          </a:p>
        </p:txBody>
      </p:sp>
      <p:sp>
        <p:nvSpPr>
          <p:cNvPr id="2866182" name="Text Box 6"/>
          <p:cNvSpPr txBox="1">
            <a:spLocks noChangeArrowheads="1"/>
          </p:cNvSpPr>
          <p:nvPr/>
        </p:nvSpPr>
        <p:spPr bwMode="auto">
          <a:xfrm>
            <a:off x="2019300" y="0"/>
            <a:ext cx="2133600" cy="992188"/>
          </a:xfrm>
          <a:prstGeom prst="rect">
            <a:avLst/>
          </a:prstGeom>
          <a:solidFill>
            <a:schemeClr val="tx1"/>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solidFill>
                  <a:srgbClr val="000000"/>
                </a:solidFill>
              </a:rPr>
              <a:t>Betsy 1965            HFW :     90 mi.  TSFW:  250 mi.</a:t>
            </a:r>
            <a:r>
              <a:rPr lang="en-US">
                <a:solidFill>
                  <a:srgbClr val="FF0000"/>
                </a:solidFill>
              </a:rPr>
              <a:t>       </a:t>
            </a:r>
          </a:p>
        </p:txBody>
      </p:sp>
      <p:sp>
        <p:nvSpPr>
          <p:cNvPr id="2866183" name="Text Box 7"/>
          <p:cNvSpPr txBox="1">
            <a:spLocks noChangeArrowheads="1"/>
          </p:cNvSpPr>
          <p:nvPr/>
        </p:nvSpPr>
        <p:spPr bwMode="auto">
          <a:xfrm>
            <a:off x="381000" y="5180013"/>
            <a:ext cx="2133600" cy="992187"/>
          </a:xfrm>
          <a:prstGeom prst="rect">
            <a:avLst/>
          </a:prstGeom>
          <a:solidFill>
            <a:schemeClr val="tx1"/>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solidFill>
                  <a:srgbClr val="000000"/>
                </a:solidFill>
              </a:rPr>
              <a:t>Carla 1961            HFW :   125 mi.  TSFW:  300 mi.</a:t>
            </a:r>
            <a:r>
              <a:rPr lang="en-US">
                <a:solidFill>
                  <a:srgbClr val="FF0000"/>
                </a:solidFill>
              </a:rPr>
              <a:t>     </a:t>
            </a:r>
          </a:p>
        </p:txBody>
      </p:sp>
      <p:grpSp>
        <p:nvGrpSpPr>
          <p:cNvPr id="2866184" name="Group 8"/>
          <p:cNvGrpSpPr>
            <a:grpSpLocks/>
          </p:cNvGrpSpPr>
          <p:nvPr/>
        </p:nvGrpSpPr>
        <p:grpSpPr bwMode="auto">
          <a:xfrm>
            <a:off x="4127500" y="1752600"/>
            <a:ext cx="2882900" cy="641350"/>
            <a:chOff x="2600" y="1104"/>
            <a:chExt cx="1816" cy="404"/>
          </a:xfrm>
        </p:grpSpPr>
        <p:sp>
          <p:nvSpPr>
            <p:cNvPr id="2866185" name="Text Box 9"/>
            <p:cNvSpPr txBox="1">
              <a:spLocks noChangeArrowheads="1"/>
            </p:cNvSpPr>
            <p:nvPr/>
          </p:nvSpPr>
          <p:spPr bwMode="auto">
            <a:xfrm>
              <a:off x="3072" y="1104"/>
              <a:ext cx="1344" cy="40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solidFill>
                    <a:srgbClr val="000000"/>
                  </a:solidFill>
                </a:rPr>
                <a:t>HFW :    40 mi. TSFW:  130 mi.</a:t>
              </a:r>
              <a:r>
                <a:rPr lang="en-US">
                  <a:solidFill>
                    <a:srgbClr val="FF0000"/>
                  </a:solidFill>
                </a:rPr>
                <a:t>     </a:t>
              </a:r>
            </a:p>
          </p:txBody>
        </p:sp>
        <p:sp>
          <p:nvSpPr>
            <p:cNvPr id="2866186" name="Line 10"/>
            <p:cNvSpPr>
              <a:spLocks noChangeShapeType="1"/>
            </p:cNvSpPr>
            <p:nvPr/>
          </p:nvSpPr>
          <p:spPr bwMode="auto">
            <a:xfrm flipH="1">
              <a:off x="2600" y="1312"/>
              <a:ext cx="480" cy="0"/>
            </a:xfrm>
            <a:prstGeom prst="line">
              <a:avLst/>
            </a:prstGeom>
            <a:noFill/>
            <a:ln w="5715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66187" name="Group 11"/>
          <p:cNvGrpSpPr>
            <a:grpSpLocks/>
          </p:cNvGrpSpPr>
          <p:nvPr/>
        </p:nvGrpSpPr>
        <p:grpSpPr bwMode="auto">
          <a:xfrm>
            <a:off x="6197600" y="5232400"/>
            <a:ext cx="2832100" cy="641350"/>
            <a:chOff x="3904" y="3296"/>
            <a:chExt cx="1784" cy="404"/>
          </a:xfrm>
        </p:grpSpPr>
        <p:sp>
          <p:nvSpPr>
            <p:cNvPr id="2866188" name="Line 12"/>
            <p:cNvSpPr>
              <a:spLocks noChangeShapeType="1"/>
            </p:cNvSpPr>
            <p:nvPr/>
          </p:nvSpPr>
          <p:spPr bwMode="auto">
            <a:xfrm flipH="1">
              <a:off x="3904" y="3520"/>
              <a:ext cx="480" cy="0"/>
            </a:xfrm>
            <a:prstGeom prst="line">
              <a:avLst/>
            </a:prstGeom>
            <a:noFill/>
            <a:ln w="5715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6189" name="Text Box 13"/>
            <p:cNvSpPr txBox="1">
              <a:spLocks noChangeArrowheads="1"/>
            </p:cNvSpPr>
            <p:nvPr/>
          </p:nvSpPr>
          <p:spPr bwMode="auto">
            <a:xfrm>
              <a:off x="4344" y="3296"/>
              <a:ext cx="1344" cy="40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000000"/>
                  </a:solidFill>
                </a:rPr>
                <a:t>HFW :    70 mi. TSFW:  160 mi.</a:t>
              </a:r>
              <a:r>
                <a:rPr lang="en-US">
                  <a:solidFill>
                    <a:srgbClr val="FF0000"/>
                  </a:solidFill>
                </a:rPr>
                <a:t>     </a:t>
              </a:r>
            </a:p>
          </p:txBody>
        </p:sp>
      </p:grpSp>
      <p:grpSp>
        <p:nvGrpSpPr>
          <p:cNvPr id="2866190" name="Group 14"/>
          <p:cNvGrpSpPr>
            <a:grpSpLocks/>
          </p:cNvGrpSpPr>
          <p:nvPr/>
        </p:nvGrpSpPr>
        <p:grpSpPr bwMode="auto">
          <a:xfrm>
            <a:off x="2057400" y="1035050"/>
            <a:ext cx="2057400" cy="1022350"/>
            <a:chOff x="1296" y="652"/>
            <a:chExt cx="1296" cy="644"/>
          </a:xfrm>
        </p:grpSpPr>
        <p:sp>
          <p:nvSpPr>
            <p:cNvPr id="2866191" name="Line 15"/>
            <p:cNvSpPr>
              <a:spLocks noChangeShapeType="1"/>
            </p:cNvSpPr>
            <p:nvPr/>
          </p:nvSpPr>
          <p:spPr bwMode="auto">
            <a:xfrm flipH="1">
              <a:off x="1488" y="816"/>
              <a:ext cx="192" cy="480"/>
            </a:xfrm>
            <a:prstGeom prst="line">
              <a:avLst/>
            </a:prstGeom>
            <a:noFill/>
            <a:ln w="5715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6192" name="Text Box 16"/>
            <p:cNvSpPr txBox="1">
              <a:spLocks noChangeArrowheads="1"/>
            </p:cNvSpPr>
            <p:nvPr/>
          </p:nvSpPr>
          <p:spPr bwMode="auto">
            <a:xfrm>
              <a:off x="1296" y="652"/>
              <a:ext cx="1296" cy="40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solidFill>
                    <a:srgbClr val="000000"/>
                  </a:solidFill>
                </a:rPr>
                <a:t>HFW :     85 mi. TSFW:  205 mi.</a:t>
              </a:r>
              <a:r>
                <a:rPr lang="en-US">
                  <a:solidFill>
                    <a:srgbClr val="FF0000"/>
                  </a:solidFill>
                </a:rPr>
                <a:t>     </a:t>
              </a:r>
            </a:p>
          </p:txBody>
        </p:sp>
      </p:grpSp>
      <p:grpSp>
        <p:nvGrpSpPr>
          <p:cNvPr id="2866193" name="Group 17"/>
          <p:cNvGrpSpPr>
            <a:grpSpLocks/>
          </p:cNvGrpSpPr>
          <p:nvPr/>
        </p:nvGrpSpPr>
        <p:grpSpPr bwMode="auto">
          <a:xfrm>
            <a:off x="4191000" y="2895600"/>
            <a:ext cx="2590800" cy="641350"/>
            <a:chOff x="2640" y="1824"/>
            <a:chExt cx="1632" cy="404"/>
          </a:xfrm>
        </p:grpSpPr>
        <p:sp>
          <p:nvSpPr>
            <p:cNvPr id="2866194" name="Line 18"/>
            <p:cNvSpPr>
              <a:spLocks noChangeShapeType="1"/>
            </p:cNvSpPr>
            <p:nvPr/>
          </p:nvSpPr>
          <p:spPr bwMode="auto">
            <a:xfrm flipH="1">
              <a:off x="2640" y="2024"/>
              <a:ext cx="480" cy="0"/>
            </a:xfrm>
            <a:prstGeom prst="line">
              <a:avLst/>
            </a:prstGeom>
            <a:noFill/>
            <a:ln w="5715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6195" name="Text Box 19"/>
            <p:cNvSpPr txBox="1">
              <a:spLocks noChangeArrowheads="1"/>
            </p:cNvSpPr>
            <p:nvPr/>
          </p:nvSpPr>
          <p:spPr bwMode="auto">
            <a:xfrm>
              <a:off x="2928" y="1824"/>
              <a:ext cx="1344" cy="40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solidFill>
                    <a:srgbClr val="000000"/>
                  </a:solidFill>
                </a:rPr>
                <a:t>HFW :   105 mi. TSFW:  230 mi.</a:t>
              </a:r>
              <a:r>
                <a:rPr lang="en-US">
                  <a:solidFill>
                    <a:srgbClr val="FF0000"/>
                  </a:solidFill>
                </a:rPr>
                <a:t>     </a:t>
              </a:r>
            </a:p>
          </p:txBody>
        </p:sp>
      </p:grpSp>
    </p:spTree>
    <p:extLst>
      <p:ext uri="{BB962C8B-B14F-4D97-AF65-F5344CB8AC3E}">
        <p14:creationId xmlns:p14="http://schemas.microsoft.com/office/powerpoint/2010/main" val="1270533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61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61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618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618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6619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66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6180" grpId="0" animBg="1"/>
      <p:bldP spid="2866181" grpId="0" animBg="1"/>
      <p:bldP spid="2866182" grpId="0" animBg="1"/>
      <p:bldP spid="286618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5400" name="Rectangle 8"/>
          <p:cNvSpPr>
            <a:spLocks noGrp="1" noChangeArrowheads="1"/>
          </p:cNvSpPr>
          <p:nvPr>
            <p:ph type="title"/>
          </p:nvPr>
        </p:nvSpPr>
        <p:spPr>
          <a:xfrm>
            <a:off x="228600" y="292100"/>
            <a:ext cx="8610600" cy="1384300"/>
          </a:xfrm>
          <a:noFill/>
          <a:ln/>
          <a:effectLst>
            <a:outerShdw dist="35921" dir="2700000" algn="ctr" rotWithShape="0">
              <a:srgbClr val="000000"/>
            </a:outerShdw>
          </a:effectLst>
        </p:spPr>
        <p:txBody>
          <a:bodyPr/>
          <a:lstStyle/>
          <a:p>
            <a:r>
              <a:rPr lang="en-US" sz="3600" b="1"/>
              <a:t>Storm Surge Myths, Misconceptions, Misunderstanding,  and Confusion</a:t>
            </a:r>
          </a:p>
        </p:txBody>
      </p:sp>
      <p:sp>
        <p:nvSpPr>
          <p:cNvPr id="2875395" name="Rectangle 3"/>
          <p:cNvSpPr>
            <a:spLocks noGrp="1" noChangeArrowheads="1"/>
          </p:cNvSpPr>
          <p:nvPr>
            <p:ph idx="1"/>
          </p:nvPr>
        </p:nvSpPr>
        <p:spPr>
          <a:xfrm>
            <a:off x="457200" y="1905000"/>
            <a:ext cx="8229600" cy="4800600"/>
          </a:xfrm>
          <a:effectLst>
            <a:outerShdw dist="35921" dir="2700000" algn="ctr" rotWithShape="0">
              <a:srgbClr val="000000"/>
            </a:outerShdw>
          </a:effectLst>
        </p:spPr>
        <p:txBody>
          <a:bodyPr/>
          <a:lstStyle/>
          <a:p>
            <a:r>
              <a:rPr lang="en-US" b="1"/>
              <a:t>“We didn’t flood for Gustav, why should we worry about Ike?”</a:t>
            </a:r>
          </a:p>
          <a:p>
            <a:r>
              <a:rPr lang="en-US" b="1"/>
              <a:t>“We didn’t flood for Andrew, why should we worry about ???”</a:t>
            </a:r>
          </a:p>
        </p:txBody>
      </p:sp>
      <p:sp>
        <p:nvSpPr>
          <p:cNvPr id="2875402" name="Rectangle 10"/>
          <p:cNvSpPr>
            <a:spLocks noChangeArrowheads="1"/>
          </p:cNvSpPr>
          <p:nvPr/>
        </p:nvSpPr>
        <p:spPr bwMode="auto">
          <a:xfrm>
            <a:off x="457200" y="4419600"/>
            <a:ext cx="8305800" cy="21336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Clr>
                <a:schemeClr val="hlink"/>
              </a:buClr>
              <a:buSzPct val="120000"/>
              <a:buFontTx/>
              <a:buChar char="•"/>
            </a:pPr>
            <a:r>
              <a:rPr lang="en-US" sz="3600" b="1">
                <a:solidFill>
                  <a:srgbClr val="FFFF00"/>
                </a:solidFill>
                <a:effectLst>
                  <a:outerShdw blurRad="38100" dist="38100" dir="2700000" algn="tl">
                    <a:srgbClr val="000000"/>
                  </a:outerShdw>
                </a:effectLst>
                <a:latin typeface="Tahoma" pitchFamily="34" charset="0"/>
              </a:rPr>
              <a:t>Storm Factors</a:t>
            </a:r>
          </a:p>
          <a:p>
            <a:pPr marL="742950" lvl="1" indent="-285750">
              <a:spcBef>
                <a:spcPct val="20000"/>
              </a:spcBef>
              <a:buFont typeface="Tahoma" pitchFamily="34" charset="0"/>
              <a:buChar char="–"/>
            </a:pPr>
            <a:r>
              <a:rPr lang="en-US" sz="3200" b="1">
                <a:solidFill>
                  <a:srgbClr val="FF0000"/>
                </a:solidFill>
                <a:effectLst>
                  <a:outerShdw blurRad="38100" dist="38100" dir="2700000" algn="tl">
                    <a:srgbClr val="000000"/>
                  </a:outerShdw>
                </a:effectLst>
                <a:latin typeface="Tahoma" pitchFamily="34" charset="0"/>
              </a:rPr>
              <a:t>Forward speed</a:t>
            </a:r>
          </a:p>
          <a:p>
            <a:pPr marL="742950" lvl="1" indent="-285750">
              <a:spcBef>
                <a:spcPct val="20000"/>
              </a:spcBef>
              <a:buFont typeface="Tahoma" pitchFamily="34" charset="0"/>
              <a:buChar char="–"/>
            </a:pPr>
            <a:r>
              <a:rPr lang="en-US" sz="3200" b="1">
                <a:solidFill>
                  <a:srgbClr val="FF0000"/>
                </a:solidFill>
                <a:effectLst>
                  <a:outerShdw blurRad="38100" dist="38100" dir="2700000" algn="tl">
                    <a:srgbClr val="000000"/>
                  </a:outerShdw>
                </a:effectLst>
                <a:latin typeface="Tahoma" pitchFamily="34" charset="0"/>
              </a:rPr>
              <a:t>Track of the storm</a:t>
            </a:r>
          </a:p>
          <a:p>
            <a:pPr marL="742950" lvl="1" indent="-285750">
              <a:spcBef>
                <a:spcPct val="20000"/>
              </a:spcBef>
              <a:buFont typeface="Tahoma" pitchFamily="34" charset="0"/>
              <a:buChar char="–"/>
            </a:pPr>
            <a:endParaRPr lang="en-US" sz="3200">
              <a:effectLst>
                <a:outerShdw blurRad="38100" dist="38100" dir="2700000" algn="tl">
                  <a:srgbClr val="000000"/>
                </a:outerShdw>
              </a:effectLst>
              <a:latin typeface="Tahoma" pitchFamily="34" charset="0"/>
            </a:endParaRPr>
          </a:p>
        </p:txBody>
      </p:sp>
    </p:spTree>
    <p:extLst>
      <p:ext uri="{BB962C8B-B14F-4D97-AF65-F5344CB8AC3E}">
        <p14:creationId xmlns:p14="http://schemas.microsoft.com/office/powerpoint/2010/main" val="1962646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75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540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5698" name="Rectangle 2"/>
          <p:cNvSpPr>
            <a:spLocks noGrp="1" noChangeArrowheads="1"/>
          </p:cNvSpPr>
          <p:nvPr>
            <p:ph type="title"/>
          </p:nvPr>
        </p:nvSpPr>
        <p:spPr>
          <a:effectLst>
            <a:outerShdw dist="35921" dir="2700000" algn="ctr" rotWithShape="0">
              <a:srgbClr val="000000"/>
            </a:outerShdw>
          </a:effectLst>
        </p:spPr>
        <p:txBody>
          <a:bodyPr/>
          <a:lstStyle/>
          <a:p>
            <a:r>
              <a:rPr lang="en-US" sz="4000" b="1"/>
              <a:t>How does this impact storm surge?</a:t>
            </a:r>
          </a:p>
        </p:txBody>
      </p:sp>
      <p:sp>
        <p:nvSpPr>
          <p:cNvPr id="2205699" name="Rectangle 3"/>
          <p:cNvSpPr>
            <a:spLocks noGrp="1" noChangeArrowheads="1"/>
          </p:cNvSpPr>
          <p:nvPr>
            <p:ph idx="1"/>
          </p:nvPr>
        </p:nvSpPr>
        <p:spPr>
          <a:xfrm>
            <a:off x="457200" y="1905000"/>
            <a:ext cx="8229600" cy="4953000"/>
          </a:xfrm>
          <a:effectLst>
            <a:outerShdw dist="35921" dir="2700000" algn="ctr" rotWithShape="0">
              <a:srgbClr val="000000"/>
            </a:outerShdw>
          </a:effectLst>
        </p:spPr>
        <p:txBody>
          <a:bodyPr/>
          <a:lstStyle/>
          <a:p>
            <a:r>
              <a:rPr lang="en-US"/>
              <a:t>Fast moving storms cause high surges along open coast and lower surges in sheltered bays and estuaries.</a:t>
            </a:r>
          </a:p>
          <a:p>
            <a:r>
              <a:rPr lang="en-US"/>
              <a:t>Slow moving storms usually result in greater flooding inside bays and estuaries, with smaller values along the open coast.</a:t>
            </a:r>
          </a:p>
          <a:p>
            <a:r>
              <a:rPr lang="en-US" sz="3600" b="1">
                <a:solidFill>
                  <a:srgbClr val="FF0000"/>
                </a:solidFill>
              </a:rPr>
              <a:t>The longer the wind blows over water toward land, the greater the potential for flooding.</a:t>
            </a:r>
          </a:p>
        </p:txBody>
      </p:sp>
    </p:spTree>
    <p:extLst>
      <p:ext uri="{BB962C8B-B14F-4D97-AF65-F5344CB8AC3E}">
        <p14:creationId xmlns:p14="http://schemas.microsoft.com/office/powerpoint/2010/main" val="2839144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0569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056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0882" name="Picture 2" descr="coastal_lidar"/>
          <p:cNvPicPr>
            <a:picLocks noChangeAspect="1" noChangeArrowheads="1"/>
          </p:cNvPicPr>
          <p:nvPr/>
        </p:nvPicPr>
        <p:blipFill>
          <a:blip r:embed="rId2" cstate="print">
            <a:extLst>
              <a:ext uri="{28A0092B-C50C-407E-A947-70E740481C1C}">
                <a14:useLocalDpi xmlns:a14="http://schemas.microsoft.com/office/drawing/2010/main" val="0"/>
              </a:ext>
            </a:extLst>
          </a:blip>
          <a:srcRect l="9331" t="1146" r="9953"/>
          <a:stretch>
            <a:fillRect/>
          </a:stretch>
        </p:blipFill>
        <p:spPr bwMode="auto">
          <a:xfrm>
            <a:off x="0" y="0"/>
            <a:ext cx="9134475" cy="6678613"/>
          </a:xfrm>
          <a:prstGeom prst="rect">
            <a:avLst/>
          </a:prstGeom>
          <a:noFill/>
          <a:extLst>
            <a:ext uri="{909E8E84-426E-40DD-AFC4-6F175D3DCCD1}">
              <a14:hiddenFill xmlns:a14="http://schemas.microsoft.com/office/drawing/2010/main">
                <a:solidFill>
                  <a:srgbClr val="FFFFFF"/>
                </a:solidFill>
              </a14:hiddenFill>
            </a:ext>
          </a:extLst>
        </p:spPr>
      </p:pic>
      <p:grpSp>
        <p:nvGrpSpPr>
          <p:cNvPr id="2810883" name="Group 3"/>
          <p:cNvGrpSpPr>
            <a:grpSpLocks/>
          </p:cNvGrpSpPr>
          <p:nvPr/>
        </p:nvGrpSpPr>
        <p:grpSpPr bwMode="auto">
          <a:xfrm>
            <a:off x="609600" y="4191000"/>
            <a:ext cx="2819400" cy="2362200"/>
            <a:chOff x="2400" y="1152"/>
            <a:chExt cx="1776" cy="1488"/>
          </a:xfrm>
        </p:grpSpPr>
        <p:sp>
          <p:nvSpPr>
            <p:cNvPr id="2810884" name="Freeform 4"/>
            <p:cNvSpPr>
              <a:spLocks/>
            </p:cNvSpPr>
            <p:nvPr/>
          </p:nvSpPr>
          <p:spPr bwMode="auto">
            <a:xfrm>
              <a:off x="2400" y="1152"/>
              <a:ext cx="1776" cy="1488"/>
            </a:xfrm>
            <a:custGeom>
              <a:avLst/>
              <a:gdLst>
                <a:gd name="T0" fmla="*/ 0 w 1376"/>
                <a:gd name="T1" fmla="*/ 1542 h 3084"/>
                <a:gd name="T2" fmla="*/ 0 w 1376"/>
                <a:gd name="T3" fmla="*/ 0 h 3084"/>
                <a:gd name="T4" fmla="*/ 1376 w 1376"/>
                <a:gd name="T5" fmla="*/ 0 h 3084"/>
                <a:gd name="T6" fmla="*/ 1376 w 1376"/>
                <a:gd name="T7" fmla="*/ 3084 h 3084"/>
                <a:gd name="T8" fmla="*/ 0 w 1376"/>
                <a:gd name="T9" fmla="*/ 3084 h 3084"/>
                <a:gd name="T10" fmla="*/ 0 w 1376"/>
                <a:gd name="T11" fmla="*/ 1542 h 3084"/>
              </a:gdLst>
              <a:ahLst/>
              <a:cxnLst>
                <a:cxn ang="0">
                  <a:pos x="T0" y="T1"/>
                </a:cxn>
                <a:cxn ang="0">
                  <a:pos x="T2" y="T3"/>
                </a:cxn>
                <a:cxn ang="0">
                  <a:pos x="T4" y="T5"/>
                </a:cxn>
                <a:cxn ang="0">
                  <a:pos x="T6" y="T7"/>
                </a:cxn>
                <a:cxn ang="0">
                  <a:pos x="T8" y="T9"/>
                </a:cxn>
                <a:cxn ang="0">
                  <a:pos x="T10" y="T11"/>
                </a:cxn>
              </a:cxnLst>
              <a:rect l="0" t="0" r="r" b="b"/>
              <a:pathLst>
                <a:path w="1376" h="3084">
                  <a:moveTo>
                    <a:pt x="0" y="1542"/>
                  </a:moveTo>
                  <a:lnTo>
                    <a:pt x="0" y="0"/>
                  </a:lnTo>
                  <a:lnTo>
                    <a:pt x="1376" y="0"/>
                  </a:lnTo>
                  <a:lnTo>
                    <a:pt x="1376" y="3084"/>
                  </a:lnTo>
                  <a:lnTo>
                    <a:pt x="0" y="3084"/>
                  </a:lnTo>
                  <a:lnTo>
                    <a:pt x="0" y="1542"/>
                  </a:lnTo>
                </a:path>
              </a:pathLst>
            </a:custGeom>
            <a:solidFill>
              <a:srgbClr val="FFFFF7"/>
            </a:solidFill>
            <a:ln w="38100">
              <a:solidFill>
                <a:schemeClr val="tx1"/>
              </a:solidFill>
              <a:prstDash val="solid"/>
              <a:round/>
              <a:headEnd/>
              <a:tailEnd/>
            </a:ln>
          </p:spPr>
          <p:txBody>
            <a:bodyPr/>
            <a:lstStyle/>
            <a:p>
              <a:endParaRPr lang="en-US"/>
            </a:p>
          </p:txBody>
        </p:sp>
        <p:grpSp>
          <p:nvGrpSpPr>
            <p:cNvPr id="2810885" name="Group 5"/>
            <p:cNvGrpSpPr>
              <a:grpSpLocks/>
            </p:cNvGrpSpPr>
            <p:nvPr/>
          </p:nvGrpSpPr>
          <p:grpSpPr bwMode="auto">
            <a:xfrm>
              <a:off x="2585" y="1474"/>
              <a:ext cx="631" cy="1131"/>
              <a:chOff x="2585" y="1474"/>
              <a:chExt cx="631" cy="1131"/>
            </a:xfrm>
          </p:grpSpPr>
          <p:sp>
            <p:nvSpPr>
              <p:cNvPr id="2810886" name="Freeform 6"/>
              <p:cNvSpPr>
                <a:spLocks/>
              </p:cNvSpPr>
              <p:nvPr/>
            </p:nvSpPr>
            <p:spPr bwMode="auto">
              <a:xfrm>
                <a:off x="2585" y="1474"/>
                <a:ext cx="239" cy="117"/>
              </a:xfrm>
              <a:custGeom>
                <a:avLst/>
                <a:gdLst>
                  <a:gd name="T0" fmla="*/ 129 w 239"/>
                  <a:gd name="T1" fmla="*/ 117 h 117"/>
                  <a:gd name="T2" fmla="*/ 141 w 239"/>
                  <a:gd name="T3" fmla="*/ 117 h 117"/>
                  <a:gd name="T4" fmla="*/ 147 w 239"/>
                  <a:gd name="T5" fmla="*/ 117 h 117"/>
                  <a:gd name="T6" fmla="*/ 160 w 239"/>
                  <a:gd name="T7" fmla="*/ 111 h 117"/>
                  <a:gd name="T8" fmla="*/ 166 w 239"/>
                  <a:gd name="T9" fmla="*/ 111 h 117"/>
                  <a:gd name="T10" fmla="*/ 178 w 239"/>
                  <a:gd name="T11" fmla="*/ 111 h 117"/>
                  <a:gd name="T12" fmla="*/ 184 w 239"/>
                  <a:gd name="T13" fmla="*/ 105 h 117"/>
                  <a:gd name="T14" fmla="*/ 196 w 239"/>
                  <a:gd name="T15" fmla="*/ 105 h 117"/>
                  <a:gd name="T16" fmla="*/ 202 w 239"/>
                  <a:gd name="T17" fmla="*/ 99 h 117"/>
                  <a:gd name="T18" fmla="*/ 215 w 239"/>
                  <a:gd name="T19" fmla="*/ 93 h 117"/>
                  <a:gd name="T20" fmla="*/ 221 w 239"/>
                  <a:gd name="T21" fmla="*/ 87 h 117"/>
                  <a:gd name="T22" fmla="*/ 233 w 239"/>
                  <a:gd name="T23" fmla="*/ 80 h 117"/>
                  <a:gd name="T24" fmla="*/ 239 w 239"/>
                  <a:gd name="T25" fmla="*/ 68 h 117"/>
                  <a:gd name="T26" fmla="*/ 239 w 239"/>
                  <a:gd name="T27" fmla="*/ 62 h 117"/>
                  <a:gd name="T28" fmla="*/ 239 w 239"/>
                  <a:gd name="T29" fmla="*/ 50 h 117"/>
                  <a:gd name="T30" fmla="*/ 233 w 239"/>
                  <a:gd name="T31" fmla="*/ 43 h 117"/>
                  <a:gd name="T32" fmla="*/ 227 w 239"/>
                  <a:gd name="T33" fmla="*/ 31 h 117"/>
                  <a:gd name="T34" fmla="*/ 221 w 239"/>
                  <a:gd name="T35" fmla="*/ 25 h 117"/>
                  <a:gd name="T36" fmla="*/ 209 w 239"/>
                  <a:gd name="T37" fmla="*/ 19 h 117"/>
                  <a:gd name="T38" fmla="*/ 202 w 239"/>
                  <a:gd name="T39" fmla="*/ 13 h 117"/>
                  <a:gd name="T40" fmla="*/ 190 w 239"/>
                  <a:gd name="T41" fmla="*/ 7 h 117"/>
                  <a:gd name="T42" fmla="*/ 184 w 239"/>
                  <a:gd name="T43" fmla="*/ 7 h 117"/>
                  <a:gd name="T44" fmla="*/ 172 w 239"/>
                  <a:gd name="T45" fmla="*/ 7 h 117"/>
                  <a:gd name="T46" fmla="*/ 166 w 239"/>
                  <a:gd name="T47" fmla="*/ 0 h 117"/>
                  <a:gd name="T48" fmla="*/ 153 w 239"/>
                  <a:gd name="T49" fmla="*/ 0 h 117"/>
                  <a:gd name="T50" fmla="*/ 147 w 239"/>
                  <a:gd name="T51" fmla="*/ 0 h 117"/>
                  <a:gd name="T52" fmla="*/ 135 w 239"/>
                  <a:gd name="T53" fmla="*/ 0 h 117"/>
                  <a:gd name="T54" fmla="*/ 129 w 239"/>
                  <a:gd name="T55" fmla="*/ 0 h 117"/>
                  <a:gd name="T56" fmla="*/ 117 w 239"/>
                  <a:gd name="T57" fmla="*/ 0 h 117"/>
                  <a:gd name="T58" fmla="*/ 110 w 239"/>
                  <a:gd name="T59" fmla="*/ 0 h 117"/>
                  <a:gd name="T60" fmla="*/ 98 w 239"/>
                  <a:gd name="T61" fmla="*/ 0 h 117"/>
                  <a:gd name="T62" fmla="*/ 92 w 239"/>
                  <a:gd name="T63" fmla="*/ 0 h 117"/>
                  <a:gd name="T64" fmla="*/ 80 w 239"/>
                  <a:gd name="T65" fmla="*/ 0 h 117"/>
                  <a:gd name="T66" fmla="*/ 74 w 239"/>
                  <a:gd name="T67" fmla="*/ 0 h 117"/>
                  <a:gd name="T68" fmla="*/ 61 w 239"/>
                  <a:gd name="T69" fmla="*/ 7 h 117"/>
                  <a:gd name="T70" fmla="*/ 55 w 239"/>
                  <a:gd name="T71" fmla="*/ 7 h 117"/>
                  <a:gd name="T72" fmla="*/ 43 w 239"/>
                  <a:gd name="T73" fmla="*/ 13 h 117"/>
                  <a:gd name="T74" fmla="*/ 37 w 239"/>
                  <a:gd name="T75" fmla="*/ 13 h 117"/>
                  <a:gd name="T76" fmla="*/ 25 w 239"/>
                  <a:gd name="T77" fmla="*/ 19 h 117"/>
                  <a:gd name="T78" fmla="*/ 18 w 239"/>
                  <a:gd name="T79" fmla="*/ 25 h 117"/>
                  <a:gd name="T80" fmla="*/ 6 w 239"/>
                  <a:gd name="T81" fmla="*/ 37 h 117"/>
                  <a:gd name="T82" fmla="*/ 0 w 239"/>
                  <a:gd name="T83" fmla="*/ 43 h 117"/>
                  <a:gd name="T84" fmla="*/ 0 w 239"/>
                  <a:gd name="T85" fmla="*/ 56 h 117"/>
                  <a:gd name="T86" fmla="*/ 0 w 239"/>
                  <a:gd name="T87" fmla="*/ 62 h 117"/>
                  <a:gd name="T88" fmla="*/ 6 w 239"/>
                  <a:gd name="T89" fmla="*/ 74 h 117"/>
                  <a:gd name="T90" fmla="*/ 12 w 239"/>
                  <a:gd name="T91" fmla="*/ 80 h 117"/>
                  <a:gd name="T92" fmla="*/ 18 w 239"/>
                  <a:gd name="T93" fmla="*/ 93 h 117"/>
                  <a:gd name="T94" fmla="*/ 31 w 239"/>
                  <a:gd name="T95" fmla="*/ 99 h 117"/>
                  <a:gd name="T96" fmla="*/ 37 w 239"/>
                  <a:gd name="T97" fmla="*/ 99 h 117"/>
                  <a:gd name="T98" fmla="*/ 49 w 239"/>
                  <a:gd name="T99" fmla="*/ 105 h 117"/>
                  <a:gd name="T100" fmla="*/ 55 w 239"/>
                  <a:gd name="T101" fmla="*/ 105 h 117"/>
                  <a:gd name="T102" fmla="*/ 67 w 239"/>
                  <a:gd name="T103" fmla="*/ 111 h 117"/>
                  <a:gd name="T104" fmla="*/ 74 w 239"/>
                  <a:gd name="T105" fmla="*/ 111 h 117"/>
                  <a:gd name="T106" fmla="*/ 86 w 239"/>
                  <a:gd name="T107" fmla="*/ 117 h 117"/>
                  <a:gd name="T108" fmla="*/ 92 w 239"/>
                  <a:gd name="T109" fmla="*/ 117 h 117"/>
                  <a:gd name="T110" fmla="*/ 104 w 239"/>
                  <a:gd name="T111" fmla="*/ 117 h 117"/>
                  <a:gd name="T112" fmla="*/ 110 w 239"/>
                  <a:gd name="T113" fmla="*/ 117 h 117"/>
                  <a:gd name="T114" fmla="*/ 123 w 239"/>
                  <a:gd name="T115"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9" h="117">
                    <a:moveTo>
                      <a:pt x="123" y="117"/>
                    </a:moveTo>
                    <a:lnTo>
                      <a:pt x="123" y="117"/>
                    </a:lnTo>
                    <a:lnTo>
                      <a:pt x="123" y="117"/>
                    </a:lnTo>
                    <a:lnTo>
                      <a:pt x="123" y="117"/>
                    </a:lnTo>
                    <a:lnTo>
                      <a:pt x="129" y="117"/>
                    </a:lnTo>
                    <a:lnTo>
                      <a:pt x="129" y="117"/>
                    </a:lnTo>
                    <a:lnTo>
                      <a:pt x="129" y="117"/>
                    </a:lnTo>
                    <a:lnTo>
                      <a:pt x="129" y="117"/>
                    </a:lnTo>
                    <a:lnTo>
                      <a:pt x="129" y="117"/>
                    </a:lnTo>
                    <a:lnTo>
                      <a:pt x="135" y="117"/>
                    </a:lnTo>
                    <a:lnTo>
                      <a:pt x="135" y="117"/>
                    </a:lnTo>
                    <a:lnTo>
                      <a:pt x="135" y="117"/>
                    </a:lnTo>
                    <a:lnTo>
                      <a:pt x="135" y="117"/>
                    </a:lnTo>
                    <a:lnTo>
                      <a:pt x="135" y="117"/>
                    </a:lnTo>
                    <a:lnTo>
                      <a:pt x="141" y="117"/>
                    </a:lnTo>
                    <a:lnTo>
                      <a:pt x="141" y="117"/>
                    </a:lnTo>
                    <a:lnTo>
                      <a:pt x="141" y="117"/>
                    </a:lnTo>
                    <a:lnTo>
                      <a:pt x="141" y="117"/>
                    </a:lnTo>
                    <a:lnTo>
                      <a:pt x="141" y="117"/>
                    </a:lnTo>
                    <a:lnTo>
                      <a:pt x="141" y="117"/>
                    </a:lnTo>
                    <a:lnTo>
                      <a:pt x="147" y="117"/>
                    </a:lnTo>
                    <a:lnTo>
                      <a:pt x="147" y="117"/>
                    </a:lnTo>
                    <a:lnTo>
                      <a:pt x="147" y="117"/>
                    </a:lnTo>
                    <a:lnTo>
                      <a:pt x="147" y="117"/>
                    </a:lnTo>
                    <a:lnTo>
                      <a:pt x="147" y="117"/>
                    </a:lnTo>
                    <a:lnTo>
                      <a:pt x="153" y="117"/>
                    </a:lnTo>
                    <a:lnTo>
                      <a:pt x="153" y="117"/>
                    </a:lnTo>
                    <a:lnTo>
                      <a:pt x="153" y="117"/>
                    </a:lnTo>
                    <a:lnTo>
                      <a:pt x="153" y="117"/>
                    </a:lnTo>
                    <a:lnTo>
                      <a:pt x="153" y="117"/>
                    </a:lnTo>
                    <a:lnTo>
                      <a:pt x="160" y="111"/>
                    </a:lnTo>
                    <a:lnTo>
                      <a:pt x="160" y="111"/>
                    </a:lnTo>
                    <a:lnTo>
                      <a:pt x="160" y="111"/>
                    </a:lnTo>
                    <a:lnTo>
                      <a:pt x="160" y="111"/>
                    </a:lnTo>
                    <a:lnTo>
                      <a:pt x="160" y="111"/>
                    </a:lnTo>
                    <a:lnTo>
                      <a:pt x="160" y="111"/>
                    </a:lnTo>
                    <a:lnTo>
                      <a:pt x="166" y="111"/>
                    </a:lnTo>
                    <a:lnTo>
                      <a:pt x="166" y="111"/>
                    </a:lnTo>
                    <a:lnTo>
                      <a:pt x="166" y="111"/>
                    </a:lnTo>
                    <a:lnTo>
                      <a:pt x="166" y="111"/>
                    </a:lnTo>
                    <a:lnTo>
                      <a:pt x="166" y="111"/>
                    </a:lnTo>
                    <a:lnTo>
                      <a:pt x="172" y="111"/>
                    </a:lnTo>
                    <a:lnTo>
                      <a:pt x="172" y="111"/>
                    </a:lnTo>
                    <a:lnTo>
                      <a:pt x="172" y="111"/>
                    </a:lnTo>
                    <a:lnTo>
                      <a:pt x="172" y="111"/>
                    </a:lnTo>
                    <a:lnTo>
                      <a:pt x="172" y="111"/>
                    </a:lnTo>
                    <a:lnTo>
                      <a:pt x="178" y="111"/>
                    </a:lnTo>
                    <a:lnTo>
                      <a:pt x="178" y="111"/>
                    </a:lnTo>
                    <a:lnTo>
                      <a:pt x="178" y="111"/>
                    </a:lnTo>
                    <a:lnTo>
                      <a:pt x="178" y="111"/>
                    </a:lnTo>
                    <a:lnTo>
                      <a:pt x="178" y="111"/>
                    </a:lnTo>
                    <a:lnTo>
                      <a:pt x="178" y="111"/>
                    </a:lnTo>
                    <a:lnTo>
                      <a:pt x="184" y="105"/>
                    </a:lnTo>
                    <a:lnTo>
                      <a:pt x="184" y="105"/>
                    </a:lnTo>
                    <a:lnTo>
                      <a:pt x="184" y="105"/>
                    </a:lnTo>
                    <a:lnTo>
                      <a:pt x="184" y="105"/>
                    </a:lnTo>
                    <a:lnTo>
                      <a:pt x="184" y="105"/>
                    </a:lnTo>
                    <a:lnTo>
                      <a:pt x="190" y="105"/>
                    </a:lnTo>
                    <a:lnTo>
                      <a:pt x="190" y="105"/>
                    </a:lnTo>
                    <a:lnTo>
                      <a:pt x="190" y="105"/>
                    </a:lnTo>
                    <a:lnTo>
                      <a:pt x="190" y="105"/>
                    </a:lnTo>
                    <a:lnTo>
                      <a:pt x="190" y="105"/>
                    </a:lnTo>
                    <a:lnTo>
                      <a:pt x="196" y="105"/>
                    </a:lnTo>
                    <a:lnTo>
                      <a:pt x="196" y="105"/>
                    </a:lnTo>
                    <a:lnTo>
                      <a:pt x="196" y="105"/>
                    </a:lnTo>
                    <a:lnTo>
                      <a:pt x="196" y="105"/>
                    </a:lnTo>
                    <a:lnTo>
                      <a:pt x="196" y="99"/>
                    </a:lnTo>
                    <a:lnTo>
                      <a:pt x="202" y="99"/>
                    </a:lnTo>
                    <a:lnTo>
                      <a:pt x="202" y="99"/>
                    </a:lnTo>
                    <a:lnTo>
                      <a:pt x="202" y="99"/>
                    </a:lnTo>
                    <a:lnTo>
                      <a:pt x="202" y="99"/>
                    </a:lnTo>
                    <a:lnTo>
                      <a:pt x="202" y="99"/>
                    </a:lnTo>
                    <a:lnTo>
                      <a:pt x="202" y="99"/>
                    </a:lnTo>
                    <a:lnTo>
                      <a:pt x="209" y="99"/>
                    </a:lnTo>
                    <a:lnTo>
                      <a:pt x="209" y="99"/>
                    </a:lnTo>
                    <a:lnTo>
                      <a:pt x="209" y="99"/>
                    </a:lnTo>
                    <a:lnTo>
                      <a:pt x="209" y="99"/>
                    </a:lnTo>
                    <a:lnTo>
                      <a:pt x="209" y="93"/>
                    </a:lnTo>
                    <a:lnTo>
                      <a:pt x="215" y="93"/>
                    </a:lnTo>
                    <a:lnTo>
                      <a:pt x="215" y="93"/>
                    </a:lnTo>
                    <a:lnTo>
                      <a:pt x="215" y="93"/>
                    </a:lnTo>
                    <a:lnTo>
                      <a:pt x="215" y="93"/>
                    </a:lnTo>
                    <a:lnTo>
                      <a:pt x="215" y="93"/>
                    </a:lnTo>
                    <a:lnTo>
                      <a:pt x="221" y="93"/>
                    </a:lnTo>
                    <a:lnTo>
                      <a:pt x="221" y="93"/>
                    </a:lnTo>
                    <a:lnTo>
                      <a:pt x="221" y="87"/>
                    </a:lnTo>
                    <a:lnTo>
                      <a:pt x="221" y="87"/>
                    </a:lnTo>
                    <a:lnTo>
                      <a:pt x="221" y="87"/>
                    </a:lnTo>
                    <a:lnTo>
                      <a:pt x="221" y="87"/>
                    </a:lnTo>
                    <a:lnTo>
                      <a:pt x="227" y="87"/>
                    </a:lnTo>
                    <a:lnTo>
                      <a:pt x="227" y="87"/>
                    </a:lnTo>
                    <a:lnTo>
                      <a:pt x="227" y="80"/>
                    </a:lnTo>
                    <a:lnTo>
                      <a:pt x="227" y="80"/>
                    </a:lnTo>
                    <a:lnTo>
                      <a:pt x="227" y="80"/>
                    </a:lnTo>
                    <a:lnTo>
                      <a:pt x="227" y="80"/>
                    </a:lnTo>
                    <a:lnTo>
                      <a:pt x="233" y="80"/>
                    </a:lnTo>
                    <a:lnTo>
                      <a:pt x="233" y="80"/>
                    </a:lnTo>
                    <a:lnTo>
                      <a:pt x="233" y="74"/>
                    </a:lnTo>
                    <a:lnTo>
                      <a:pt x="233" y="74"/>
                    </a:lnTo>
                    <a:lnTo>
                      <a:pt x="233" y="74"/>
                    </a:lnTo>
                    <a:lnTo>
                      <a:pt x="233" y="74"/>
                    </a:lnTo>
                    <a:lnTo>
                      <a:pt x="233" y="74"/>
                    </a:lnTo>
                    <a:lnTo>
                      <a:pt x="233" y="68"/>
                    </a:lnTo>
                    <a:lnTo>
                      <a:pt x="239" y="68"/>
                    </a:lnTo>
                    <a:lnTo>
                      <a:pt x="239" y="68"/>
                    </a:lnTo>
                    <a:lnTo>
                      <a:pt x="239" y="68"/>
                    </a:lnTo>
                    <a:lnTo>
                      <a:pt x="239" y="68"/>
                    </a:lnTo>
                    <a:lnTo>
                      <a:pt x="239" y="62"/>
                    </a:lnTo>
                    <a:lnTo>
                      <a:pt x="239" y="62"/>
                    </a:lnTo>
                    <a:lnTo>
                      <a:pt x="239" y="62"/>
                    </a:lnTo>
                    <a:lnTo>
                      <a:pt x="239" y="62"/>
                    </a:lnTo>
                    <a:lnTo>
                      <a:pt x="239" y="62"/>
                    </a:lnTo>
                    <a:lnTo>
                      <a:pt x="239" y="62"/>
                    </a:lnTo>
                    <a:lnTo>
                      <a:pt x="239" y="56"/>
                    </a:lnTo>
                    <a:lnTo>
                      <a:pt x="239" y="56"/>
                    </a:lnTo>
                    <a:lnTo>
                      <a:pt x="239" y="56"/>
                    </a:lnTo>
                    <a:lnTo>
                      <a:pt x="239" y="56"/>
                    </a:lnTo>
                    <a:lnTo>
                      <a:pt x="239" y="56"/>
                    </a:lnTo>
                    <a:lnTo>
                      <a:pt x="239" y="50"/>
                    </a:lnTo>
                    <a:lnTo>
                      <a:pt x="239" y="50"/>
                    </a:lnTo>
                    <a:lnTo>
                      <a:pt x="239" y="50"/>
                    </a:lnTo>
                    <a:lnTo>
                      <a:pt x="239" y="50"/>
                    </a:lnTo>
                    <a:lnTo>
                      <a:pt x="239" y="50"/>
                    </a:lnTo>
                    <a:lnTo>
                      <a:pt x="239" y="43"/>
                    </a:lnTo>
                    <a:lnTo>
                      <a:pt x="239" y="43"/>
                    </a:lnTo>
                    <a:lnTo>
                      <a:pt x="233" y="43"/>
                    </a:lnTo>
                    <a:lnTo>
                      <a:pt x="233" y="43"/>
                    </a:lnTo>
                    <a:lnTo>
                      <a:pt x="233" y="43"/>
                    </a:lnTo>
                    <a:lnTo>
                      <a:pt x="233" y="43"/>
                    </a:lnTo>
                    <a:lnTo>
                      <a:pt x="233" y="37"/>
                    </a:lnTo>
                    <a:lnTo>
                      <a:pt x="233" y="37"/>
                    </a:lnTo>
                    <a:lnTo>
                      <a:pt x="233" y="37"/>
                    </a:lnTo>
                    <a:lnTo>
                      <a:pt x="233" y="37"/>
                    </a:lnTo>
                    <a:lnTo>
                      <a:pt x="227" y="37"/>
                    </a:lnTo>
                    <a:lnTo>
                      <a:pt x="227" y="31"/>
                    </a:lnTo>
                    <a:lnTo>
                      <a:pt x="227" y="31"/>
                    </a:lnTo>
                    <a:lnTo>
                      <a:pt x="227" y="31"/>
                    </a:lnTo>
                    <a:lnTo>
                      <a:pt x="227" y="31"/>
                    </a:lnTo>
                    <a:lnTo>
                      <a:pt x="227" y="31"/>
                    </a:lnTo>
                    <a:lnTo>
                      <a:pt x="221" y="31"/>
                    </a:lnTo>
                    <a:lnTo>
                      <a:pt x="221" y="25"/>
                    </a:lnTo>
                    <a:lnTo>
                      <a:pt x="221" y="25"/>
                    </a:lnTo>
                    <a:lnTo>
                      <a:pt x="221" y="25"/>
                    </a:lnTo>
                    <a:lnTo>
                      <a:pt x="221" y="25"/>
                    </a:lnTo>
                    <a:lnTo>
                      <a:pt x="221" y="25"/>
                    </a:lnTo>
                    <a:lnTo>
                      <a:pt x="215" y="25"/>
                    </a:lnTo>
                    <a:lnTo>
                      <a:pt x="215" y="25"/>
                    </a:lnTo>
                    <a:lnTo>
                      <a:pt x="215" y="19"/>
                    </a:lnTo>
                    <a:lnTo>
                      <a:pt x="215" y="19"/>
                    </a:lnTo>
                    <a:lnTo>
                      <a:pt x="215" y="19"/>
                    </a:lnTo>
                    <a:lnTo>
                      <a:pt x="209" y="19"/>
                    </a:lnTo>
                    <a:lnTo>
                      <a:pt x="209" y="19"/>
                    </a:lnTo>
                    <a:lnTo>
                      <a:pt x="209" y="19"/>
                    </a:lnTo>
                    <a:lnTo>
                      <a:pt x="209" y="19"/>
                    </a:lnTo>
                    <a:lnTo>
                      <a:pt x="209" y="19"/>
                    </a:lnTo>
                    <a:lnTo>
                      <a:pt x="202" y="19"/>
                    </a:lnTo>
                    <a:lnTo>
                      <a:pt x="202" y="13"/>
                    </a:lnTo>
                    <a:lnTo>
                      <a:pt x="202" y="13"/>
                    </a:lnTo>
                    <a:lnTo>
                      <a:pt x="202" y="13"/>
                    </a:lnTo>
                    <a:lnTo>
                      <a:pt x="202" y="13"/>
                    </a:lnTo>
                    <a:lnTo>
                      <a:pt x="202" y="13"/>
                    </a:lnTo>
                    <a:lnTo>
                      <a:pt x="196" y="13"/>
                    </a:lnTo>
                    <a:lnTo>
                      <a:pt x="196" y="13"/>
                    </a:lnTo>
                    <a:lnTo>
                      <a:pt x="196" y="13"/>
                    </a:lnTo>
                    <a:lnTo>
                      <a:pt x="196" y="13"/>
                    </a:lnTo>
                    <a:lnTo>
                      <a:pt x="196" y="13"/>
                    </a:lnTo>
                    <a:lnTo>
                      <a:pt x="190" y="13"/>
                    </a:lnTo>
                    <a:lnTo>
                      <a:pt x="190" y="7"/>
                    </a:lnTo>
                    <a:lnTo>
                      <a:pt x="190" y="7"/>
                    </a:lnTo>
                    <a:lnTo>
                      <a:pt x="190" y="7"/>
                    </a:lnTo>
                    <a:lnTo>
                      <a:pt x="190" y="7"/>
                    </a:lnTo>
                    <a:lnTo>
                      <a:pt x="184" y="7"/>
                    </a:lnTo>
                    <a:lnTo>
                      <a:pt x="184" y="7"/>
                    </a:lnTo>
                    <a:lnTo>
                      <a:pt x="184" y="7"/>
                    </a:lnTo>
                    <a:lnTo>
                      <a:pt x="184" y="7"/>
                    </a:lnTo>
                    <a:lnTo>
                      <a:pt x="184" y="7"/>
                    </a:lnTo>
                    <a:lnTo>
                      <a:pt x="178" y="7"/>
                    </a:lnTo>
                    <a:lnTo>
                      <a:pt x="178" y="7"/>
                    </a:lnTo>
                    <a:lnTo>
                      <a:pt x="178" y="7"/>
                    </a:lnTo>
                    <a:lnTo>
                      <a:pt x="178" y="7"/>
                    </a:lnTo>
                    <a:lnTo>
                      <a:pt x="178" y="7"/>
                    </a:lnTo>
                    <a:lnTo>
                      <a:pt x="178" y="7"/>
                    </a:lnTo>
                    <a:lnTo>
                      <a:pt x="172" y="7"/>
                    </a:lnTo>
                    <a:lnTo>
                      <a:pt x="172" y="7"/>
                    </a:lnTo>
                    <a:lnTo>
                      <a:pt x="172" y="7"/>
                    </a:lnTo>
                    <a:lnTo>
                      <a:pt x="172" y="7"/>
                    </a:lnTo>
                    <a:lnTo>
                      <a:pt x="172" y="7"/>
                    </a:lnTo>
                    <a:lnTo>
                      <a:pt x="166" y="7"/>
                    </a:lnTo>
                    <a:lnTo>
                      <a:pt x="166" y="0"/>
                    </a:lnTo>
                    <a:lnTo>
                      <a:pt x="166" y="0"/>
                    </a:lnTo>
                    <a:lnTo>
                      <a:pt x="166" y="0"/>
                    </a:lnTo>
                    <a:lnTo>
                      <a:pt x="166" y="0"/>
                    </a:lnTo>
                    <a:lnTo>
                      <a:pt x="160" y="0"/>
                    </a:lnTo>
                    <a:lnTo>
                      <a:pt x="160" y="0"/>
                    </a:lnTo>
                    <a:lnTo>
                      <a:pt x="160" y="0"/>
                    </a:lnTo>
                    <a:lnTo>
                      <a:pt x="160" y="0"/>
                    </a:lnTo>
                    <a:lnTo>
                      <a:pt x="160" y="0"/>
                    </a:lnTo>
                    <a:lnTo>
                      <a:pt x="160" y="0"/>
                    </a:lnTo>
                    <a:lnTo>
                      <a:pt x="153" y="0"/>
                    </a:lnTo>
                    <a:lnTo>
                      <a:pt x="153" y="0"/>
                    </a:lnTo>
                    <a:lnTo>
                      <a:pt x="153" y="0"/>
                    </a:lnTo>
                    <a:lnTo>
                      <a:pt x="153" y="0"/>
                    </a:lnTo>
                    <a:lnTo>
                      <a:pt x="153" y="0"/>
                    </a:lnTo>
                    <a:lnTo>
                      <a:pt x="147" y="0"/>
                    </a:lnTo>
                    <a:lnTo>
                      <a:pt x="147" y="0"/>
                    </a:lnTo>
                    <a:lnTo>
                      <a:pt x="147" y="0"/>
                    </a:lnTo>
                    <a:lnTo>
                      <a:pt x="147" y="0"/>
                    </a:lnTo>
                    <a:lnTo>
                      <a:pt x="147" y="0"/>
                    </a:lnTo>
                    <a:lnTo>
                      <a:pt x="141" y="0"/>
                    </a:lnTo>
                    <a:lnTo>
                      <a:pt x="141" y="0"/>
                    </a:lnTo>
                    <a:lnTo>
                      <a:pt x="141" y="0"/>
                    </a:lnTo>
                    <a:lnTo>
                      <a:pt x="141" y="0"/>
                    </a:lnTo>
                    <a:lnTo>
                      <a:pt x="141" y="0"/>
                    </a:lnTo>
                    <a:lnTo>
                      <a:pt x="141" y="0"/>
                    </a:lnTo>
                    <a:lnTo>
                      <a:pt x="135" y="0"/>
                    </a:lnTo>
                    <a:lnTo>
                      <a:pt x="135" y="0"/>
                    </a:lnTo>
                    <a:lnTo>
                      <a:pt x="135" y="0"/>
                    </a:lnTo>
                    <a:lnTo>
                      <a:pt x="135" y="0"/>
                    </a:lnTo>
                    <a:lnTo>
                      <a:pt x="135" y="0"/>
                    </a:lnTo>
                    <a:lnTo>
                      <a:pt x="129" y="0"/>
                    </a:lnTo>
                    <a:lnTo>
                      <a:pt x="129" y="0"/>
                    </a:lnTo>
                    <a:lnTo>
                      <a:pt x="129" y="0"/>
                    </a:lnTo>
                    <a:lnTo>
                      <a:pt x="129" y="0"/>
                    </a:lnTo>
                    <a:lnTo>
                      <a:pt x="129" y="0"/>
                    </a:lnTo>
                    <a:lnTo>
                      <a:pt x="123" y="0"/>
                    </a:lnTo>
                    <a:lnTo>
                      <a:pt x="123" y="0"/>
                    </a:lnTo>
                    <a:lnTo>
                      <a:pt x="123" y="0"/>
                    </a:lnTo>
                    <a:lnTo>
                      <a:pt x="123" y="0"/>
                    </a:lnTo>
                    <a:lnTo>
                      <a:pt x="123" y="0"/>
                    </a:lnTo>
                    <a:lnTo>
                      <a:pt x="123" y="0"/>
                    </a:lnTo>
                    <a:lnTo>
                      <a:pt x="117" y="0"/>
                    </a:ln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0"/>
                    </a:lnTo>
                    <a:lnTo>
                      <a:pt x="104" y="0"/>
                    </a:lnTo>
                    <a:lnTo>
                      <a:pt x="98" y="0"/>
                    </a:lnTo>
                    <a:lnTo>
                      <a:pt x="98" y="0"/>
                    </a:lnTo>
                    <a:lnTo>
                      <a:pt x="98" y="0"/>
                    </a:lnTo>
                    <a:lnTo>
                      <a:pt x="98" y="0"/>
                    </a:lnTo>
                    <a:lnTo>
                      <a:pt x="98" y="0"/>
                    </a:lnTo>
                    <a:lnTo>
                      <a:pt x="92" y="0"/>
                    </a:lnTo>
                    <a:lnTo>
                      <a:pt x="92" y="0"/>
                    </a:lnTo>
                    <a:lnTo>
                      <a:pt x="92" y="0"/>
                    </a:lnTo>
                    <a:lnTo>
                      <a:pt x="92" y="0"/>
                    </a:lnTo>
                    <a:lnTo>
                      <a:pt x="92" y="0"/>
                    </a:lnTo>
                    <a:lnTo>
                      <a:pt x="86" y="0"/>
                    </a:lnTo>
                    <a:lnTo>
                      <a:pt x="86" y="0"/>
                    </a:lnTo>
                    <a:lnTo>
                      <a:pt x="86" y="0"/>
                    </a:lnTo>
                    <a:lnTo>
                      <a:pt x="86" y="0"/>
                    </a:lnTo>
                    <a:lnTo>
                      <a:pt x="86" y="0"/>
                    </a:lnTo>
                    <a:lnTo>
                      <a:pt x="86" y="0"/>
                    </a:lnTo>
                    <a:lnTo>
                      <a:pt x="80" y="0"/>
                    </a:lnTo>
                    <a:lnTo>
                      <a:pt x="80" y="0"/>
                    </a:lnTo>
                    <a:lnTo>
                      <a:pt x="80" y="0"/>
                    </a:lnTo>
                    <a:lnTo>
                      <a:pt x="80" y="0"/>
                    </a:lnTo>
                    <a:lnTo>
                      <a:pt x="80" y="0"/>
                    </a:lnTo>
                    <a:lnTo>
                      <a:pt x="74" y="0"/>
                    </a:lnTo>
                    <a:lnTo>
                      <a:pt x="74" y="0"/>
                    </a:lnTo>
                    <a:lnTo>
                      <a:pt x="74" y="0"/>
                    </a:lnTo>
                    <a:lnTo>
                      <a:pt x="74" y="0"/>
                    </a:lnTo>
                    <a:lnTo>
                      <a:pt x="74" y="0"/>
                    </a:lnTo>
                    <a:lnTo>
                      <a:pt x="67" y="7"/>
                    </a:lnTo>
                    <a:lnTo>
                      <a:pt x="67" y="7"/>
                    </a:lnTo>
                    <a:lnTo>
                      <a:pt x="67" y="7"/>
                    </a:lnTo>
                    <a:lnTo>
                      <a:pt x="67" y="7"/>
                    </a:lnTo>
                    <a:lnTo>
                      <a:pt x="67" y="7"/>
                    </a:lnTo>
                    <a:lnTo>
                      <a:pt x="67" y="7"/>
                    </a:lnTo>
                    <a:lnTo>
                      <a:pt x="61" y="7"/>
                    </a:lnTo>
                    <a:lnTo>
                      <a:pt x="61" y="7"/>
                    </a:lnTo>
                    <a:lnTo>
                      <a:pt x="61" y="7"/>
                    </a:lnTo>
                    <a:lnTo>
                      <a:pt x="61" y="7"/>
                    </a:lnTo>
                    <a:lnTo>
                      <a:pt x="61" y="7"/>
                    </a:lnTo>
                    <a:lnTo>
                      <a:pt x="55" y="7"/>
                    </a:lnTo>
                    <a:lnTo>
                      <a:pt x="55" y="7"/>
                    </a:lnTo>
                    <a:lnTo>
                      <a:pt x="55" y="7"/>
                    </a:lnTo>
                    <a:lnTo>
                      <a:pt x="55" y="7"/>
                    </a:lnTo>
                    <a:lnTo>
                      <a:pt x="55" y="7"/>
                    </a:lnTo>
                    <a:lnTo>
                      <a:pt x="49" y="7"/>
                    </a:lnTo>
                    <a:lnTo>
                      <a:pt x="49" y="7"/>
                    </a:lnTo>
                    <a:lnTo>
                      <a:pt x="49" y="7"/>
                    </a:lnTo>
                    <a:lnTo>
                      <a:pt x="49" y="7"/>
                    </a:lnTo>
                    <a:lnTo>
                      <a:pt x="49" y="7"/>
                    </a:lnTo>
                    <a:lnTo>
                      <a:pt x="49" y="13"/>
                    </a:lnTo>
                    <a:lnTo>
                      <a:pt x="43" y="13"/>
                    </a:lnTo>
                    <a:lnTo>
                      <a:pt x="43" y="13"/>
                    </a:lnTo>
                    <a:lnTo>
                      <a:pt x="43" y="13"/>
                    </a:lnTo>
                    <a:lnTo>
                      <a:pt x="43" y="13"/>
                    </a:lnTo>
                    <a:lnTo>
                      <a:pt x="43" y="13"/>
                    </a:lnTo>
                    <a:lnTo>
                      <a:pt x="37" y="13"/>
                    </a:lnTo>
                    <a:lnTo>
                      <a:pt x="37" y="13"/>
                    </a:lnTo>
                    <a:lnTo>
                      <a:pt x="37" y="13"/>
                    </a:lnTo>
                    <a:lnTo>
                      <a:pt x="37" y="13"/>
                    </a:lnTo>
                    <a:lnTo>
                      <a:pt x="37" y="13"/>
                    </a:lnTo>
                    <a:lnTo>
                      <a:pt x="31" y="19"/>
                    </a:lnTo>
                    <a:lnTo>
                      <a:pt x="31" y="19"/>
                    </a:lnTo>
                    <a:lnTo>
                      <a:pt x="31" y="19"/>
                    </a:lnTo>
                    <a:lnTo>
                      <a:pt x="31" y="19"/>
                    </a:lnTo>
                    <a:lnTo>
                      <a:pt x="31" y="19"/>
                    </a:lnTo>
                    <a:lnTo>
                      <a:pt x="31" y="19"/>
                    </a:lnTo>
                    <a:lnTo>
                      <a:pt x="25" y="19"/>
                    </a:lnTo>
                    <a:lnTo>
                      <a:pt x="25" y="19"/>
                    </a:lnTo>
                    <a:lnTo>
                      <a:pt x="25" y="19"/>
                    </a:lnTo>
                    <a:lnTo>
                      <a:pt x="25" y="25"/>
                    </a:lnTo>
                    <a:lnTo>
                      <a:pt x="25" y="25"/>
                    </a:lnTo>
                    <a:lnTo>
                      <a:pt x="18" y="25"/>
                    </a:lnTo>
                    <a:lnTo>
                      <a:pt x="18" y="25"/>
                    </a:lnTo>
                    <a:lnTo>
                      <a:pt x="18" y="25"/>
                    </a:lnTo>
                    <a:lnTo>
                      <a:pt x="18" y="25"/>
                    </a:lnTo>
                    <a:lnTo>
                      <a:pt x="18" y="25"/>
                    </a:lnTo>
                    <a:lnTo>
                      <a:pt x="12" y="31"/>
                    </a:lnTo>
                    <a:lnTo>
                      <a:pt x="12" y="31"/>
                    </a:lnTo>
                    <a:lnTo>
                      <a:pt x="12" y="31"/>
                    </a:lnTo>
                    <a:lnTo>
                      <a:pt x="12" y="31"/>
                    </a:lnTo>
                    <a:lnTo>
                      <a:pt x="12" y="31"/>
                    </a:lnTo>
                    <a:lnTo>
                      <a:pt x="12" y="31"/>
                    </a:lnTo>
                    <a:lnTo>
                      <a:pt x="12" y="37"/>
                    </a:lnTo>
                    <a:lnTo>
                      <a:pt x="6" y="37"/>
                    </a:lnTo>
                    <a:lnTo>
                      <a:pt x="6" y="37"/>
                    </a:lnTo>
                    <a:lnTo>
                      <a:pt x="6" y="37"/>
                    </a:lnTo>
                    <a:lnTo>
                      <a:pt x="6" y="37"/>
                    </a:lnTo>
                    <a:lnTo>
                      <a:pt x="6" y="43"/>
                    </a:lnTo>
                    <a:lnTo>
                      <a:pt x="6" y="43"/>
                    </a:lnTo>
                    <a:lnTo>
                      <a:pt x="6" y="43"/>
                    </a:lnTo>
                    <a:lnTo>
                      <a:pt x="6" y="43"/>
                    </a:lnTo>
                    <a:lnTo>
                      <a:pt x="0" y="43"/>
                    </a:lnTo>
                    <a:lnTo>
                      <a:pt x="0" y="43"/>
                    </a:lnTo>
                    <a:lnTo>
                      <a:pt x="0" y="50"/>
                    </a:lnTo>
                    <a:lnTo>
                      <a:pt x="0" y="50"/>
                    </a:lnTo>
                    <a:lnTo>
                      <a:pt x="0" y="50"/>
                    </a:lnTo>
                    <a:lnTo>
                      <a:pt x="0" y="50"/>
                    </a:lnTo>
                    <a:lnTo>
                      <a:pt x="0" y="50"/>
                    </a:lnTo>
                    <a:lnTo>
                      <a:pt x="0" y="56"/>
                    </a:lnTo>
                    <a:lnTo>
                      <a:pt x="0" y="56"/>
                    </a:lnTo>
                    <a:lnTo>
                      <a:pt x="0" y="56"/>
                    </a:lnTo>
                    <a:lnTo>
                      <a:pt x="0" y="56"/>
                    </a:lnTo>
                    <a:lnTo>
                      <a:pt x="0" y="56"/>
                    </a:lnTo>
                    <a:lnTo>
                      <a:pt x="0" y="62"/>
                    </a:lnTo>
                    <a:lnTo>
                      <a:pt x="0" y="62"/>
                    </a:lnTo>
                    <a:lnTo>
                      <a:pt x="0" y="62"/>
                    </a:lnTo>
                    <a:lnTo>
                      <a:pt x="0" y="62"/>
                    </a:lnTo>
                    <a:lnTo>
                      <a:pt x="0" y="62"/>
                    </a:lnTo>
                    <a:lnTo>
                      <a:pt x="0" y="62"/>
                    </a:lnTo>
                    <a:lnTo>
                      <a:pt x="0" y="68"/>
                    </a:lnTo>
                    <a:lnTo>
                      <a:pt x="0" y="68"/>
                    </a:lnTo>
                    <a:lnTo>
                      <a:pt x="0" y="68"/>
                    </a:lnTo>
                    <a:lnTo>
                      <a:pt x="0" y="68"/>
                    </a:lnTo>
                    <a:lnTo>
                      <a:pt x="6" y="68"/>
                    </a:lnTo>
                    <a:lnTo>
                      <a:pt x="6" y="74"/>
                    </a:lnTo>
                    <a:lnTo>
                      <a:pt x="6" y="74"/>
                    </a:lnTo>
                    <a:lnTo>
                      <a:pt x="6" y="74"/>
                    </a:lnTo>
                    <a:lnTo>
                      <a:pt x="6" y="74"/>
                    </a:lnTo>
                    <a:lnTo>
                      <a:pt x="6" y="74"/>
                    </a:lnTo>
                    <a:lnTo>
                      <a:pt x="6" y="80"/>
                    </a:lnTo>
                    <a:lnTo>
                      <a:pt x="6" y="80"/>
                    </a:lnTo>
                    <a:lnTo>
                      <a:pt x="12" y="80"/>
                    </a:lnTo>
                    <a:lnTo>
                      <a:pt x="12" y="80"/>
                    </a:lnTo>
                    <a:lnTo>
                      <a:pt x="12" y="80"/>
                    </a:lnTo>
                    <a:lnTo>
                      <a:pt x="12" y="80"/>
                    </a:lnTo>
                    <a:lnTo>
                      <a:pt x="12" y="87"/>
                    </a:lnTo>
                    <a:lnTo>
                      <a:pt x="12" y="87"/>
                    </a:lnTo>
                    <a:lnTo>
                      <a:pt x="12" y="87"/>
                    </a:lnTo>
                    <a:lnTo>
                      <a:pt x="18" y="87"/>
                    </a:lnTo>
                    <a:lnTo>
                      <a:pt x="18" y="87"/>
                    </a:lnTo>
                    <a:lnTo>
                      <a:pt x="18" y="87"/>
                    </a:lnTo>
                    <a:lnTo>
                      <a:pt x="18" y="93"/>
                    </a:lnTo>
                    <a:lnTo>
                      <a:pt x="18" y="93"/>
                    </a:lnTo>
                    <a:lnTo>
                      <a:pt x="25" y="93"/>
                    </a:lnTo>
                    <a:lnTo>
                      <a:pt x="25" y="93"/>
                    </a:lnTo>
                    <a:lnTo>
                      <a:pt x="25" y="93"/>
                    </a:lnTo>
                    <a:lnTo>
                      <a:pt x="25" y="93"/>
                    </a:lnTo>
                    <a:lnTo>
                      <a:pt x="25" y="93"/>
                    </a:lnTo>
                    <a:lnTo>
                      <a:pt x="31" y="93"/>
                    </a:lnTo>
                    <a:lnTo>
                      <a:pt x="31" y="99"/>
                    </a:lnTo>
                    <a:lnTo>
                      <a:pt x="31" y="99"/>
                    </a:lnTo>
                    <a:lnTo>
                      <a:pt x="31" y="99"/>
                    </a:lnTo>
                    <a:lnTo>
                      <a:pt x="31" y="99"/>
                    </a:lnTo>
                    <a:lnTo>
                      <a:pt x="31" y="99"/>
                    </a:lnTo>
                    <a:lnTo>
                      <a:pt x="37" y="99"/>
                    </a:lnTo>
                    <a:lnTo>
                      <a:pt x="37" y="99"/>
                    </a:lnTo>
                    <a:lnTo>
                      <a:pt x="37" y="99"/>
                    </a:lnTo>
                    <a:lnTo>
                      <a:pt x="37" y="99"/>
                    </a:lnTo>
                    <a:lnTo>
                      <a:pt x="37" y="99"/>
                    </a:lnTo>
                    <a:lnTo>
                      <a:pt x="43" y="99"/>
                    </a:lnTo>
                    <a:lnTo>
                      <a:pt x="43" y="105"/>
                    </a:lnTo>
                    <a:lnTo>
                      <a:pt x="43" y="105"/>
                    </a:lnTo>
                    <a:lnTo>
                      <a:pt x="43" y="105"/>
                    </a:lnTo>
                    <a:lnTo>
                      <a:pt x="43" y="105"/>
                    </a:lnTo>
                    <a:lnTo>
                      <a:pt x="49" y="105"/>
                    </a:lnTo>
                    <a:lnTo>
                      <a:pt x="49" y="105"/>
                    </a:lnTo>
                    <a:lnTo>
                      <a:pt x="49" y="105"/>
                    </a:lnTo>
                    <a:lnTo>
                      <a:pt x="49" y="105"/>
                    </a:lnTo>
                    <a:lnTo>
                      <a:pt x="49" y="105"/>
                    </a:lnTo>
                    <a:lnTo>
                      <a:pt x="49" y="105"/>
                    </a:lnTo>
                    <a:lnTo>
                      <a:pt x="55" y="105"/>
                    </a:lnTo>
                    <a:lnTo>
                      <a:pt x="55" y="105"/>
                    </a:lnTo>
                    <a:lnTo>
                      <a:pt x="55" y="105"/>
                    </a:lnTo>
                    <a:lnTo>
                      <a:pt x="55" y="105"/>
                    </a:lnTo>
                    <a:lnTo>
                      <a:pt x="55" y="111"/>
                    </a:lnTo>
                    <a:lnTo>
                      <a:pt x="61" y="111"/>
                    </a:lnTo>
                    <a:lnTo>
                      <a:pt x="61" y="111"/>
                    </a:lnTo>
                    <a:lnTo>
                      <a:pt x="61" y="111"/>
                    </a:lnTo>
                    <a:lnTo>
                      <a:pt x="61" y="111"/>
                    </a:lnTo>
                    <a:lnTo>
                      <a:pt x="61" y="111"/>
                    </a:lnTo>
                    <a:lnTo>
                      <a:pt x="67" y="111"/>
                    </a:lnTo>
                    <a:lnTo>
                      <a:pt x="67" y="111"/>
                    </a:lnTo>
                    <a:lnTo>
                      <a:pt x="67" y="111"/>
                    </a:lnTo>
                    <a:lnTo>
                      <a:pt x="67" y="111"/>
                    </a:lnTo>
                    <a:lnTo>
                      <a:pt x="67" y="111"/>
                    </a:lnTo>
                    <a:lnTo>
                      <a:pt x="67" y="111"/>
                    </a:lnTo>
                    <a:lnTo>
                      <a:pt x="74" y="111"/>
                    </a:lnTo>
                    <a:lnTo>
                      <a:pt x="74" y="111"/>
                    </a:lnTo>
                    <a:lnTo>
                      <a:pt x="74" y="111"/>
                    </a:lnTo>
                    <a:lnTo>
                      <a:pt x="74" y="111"/>
                    </a:lnTo>
                    <a:lnTo>
                      <a:pt x="74" y="111"/>
                    </a:lnTo>
                    <a:lnTo>
                      <a:pt x="80" y="111"/>
                    </a:lnTo>
                    <a:lnTo>
                      <a:pt x="80" y="111"/>
                    </a:lnTo>
                    <a:lnTo>
                      <a:pt x="80" y="111"/>
                    </a:lnTo>
                    <a:lnTo>
                      <a:pt x="80" y="111"/>
                    </a:lnTo>
                    <a:lnTo>
                      <a:pt x="80" y="111"/>
                    </a:lnTo>
                    <a:lnTo>
                      <a:pt x="86" y="117"/>
                    </a:lnTo>
                    <a:lnTo>
                      <a:pt x="86" y="117"/>
                    </a:lnTo>
                    <a:lnTo>
                      <a:pt x="86" y="117"/>
                    </a:lnTo>
                    <a:lnTo>
                      <a:pt x="86" y="117"/>
                    </a:lnTo>
                    <a:lnTo>
                      <a:pt x="86" y="117"/>
                    </a:lnTo>
                    <a:lnTo>
                      <a:pt x="86" y="117"/>
                    </a:lnTo>
                    <a:lnTo>
                      <a:pt x="92" y="117"/>
                    </a:lnTo>
                    <a:lnTo>
                      <a:pt x="92" y="117"/>
                    </a:lnTo>
                    <a:lnTo>
                      <a:pt x="92" y="117"/>
                    </a:lnTo>
                    <a:lnTo>
                      <a:pt x="92" y="117"/>
                    </a:lnTo>
                    <a:lnTo>
                      <a:pt x="92" y="117"/>
                    </a:lnTo>
                    <a:lnTo>
                      <a:pt x="98" y="117"/>
                    </a:lnTo>
                    <a:lnTo>
                      <a:pt x="98" y="117"/>
                    </a:lnTo>
                    <a:lnTo>
                      <a:pt x="98" y="117"/>
                    </a:lnTo>
                    <a:lnTo>
                      <a:pt x="98" y="117"/>
                    </a:lnTo>
                    <a:lnTo>
                      <a:pt x="98" y="117"/>
                    </a:lnTo>
                    <a:lnTo>
                      <a:pt x="104" y="117"/>
                    </a:lnTo>
                    <a:lnTo>
                      <a:pt x="104" y="117"/>
                    </a:lnTo>
                    <a:lnTo>
                      <a:pt x="104" y="117"/>
                    </a:lnTo>
                    <a:lnTo>
                      <a:pt x="104" y="117"/>
                    </a:lnTo>
                    <a:lnTo>
                      <a:pt x="104" y="117"/>
                    </a:lnTo>
                    <a:lnTo>
                      <a:pt x="104" y="117"/>
                    </a:lnTo>
                    <a:lnTo>
                      <a:pt x="110" y="117"/>
                    </a:lnTo>
                    <a:lnTo>
                      <a:pt x="110" y="117"/>
                    </a:lnTo>
                    <a:lnTo>
                      <a:pt x="110" y="117"/>
                    </a:lnTo>
                    <a:lnTo>
                      <a:pt x="110" y="117"/>
                    </a:lnTo>
                    <a:lnTo>
                      <a:pt x="110" y="117"/>
                    </a:lnTo>
                    <a:lnTo>
                      <a:pt x="117" y="117"/>
                    </a:lnTo>
                    <a:lnTo>
                      <a:pt x="117" y="117"/>
                    </a:lnTo>
                    <a:lnTo>
                      <a:pt x="117" y="117"/>
                    </a:lnTo>
                    <a:lnTo>
                      <a:pt x="117" y="117"/>
                    </a:lnTo>
                    <a:lnTo>
                      <a:pt x="117" y="117"/>
                    </a:lnTo>
                    <a:lnTo>
                      <a:pt x="123" y="117"/>
                    </a:lnTo>
                    <a:lnTo>
                      <a:pt x="123" y="117"/>
                    </a:lnTo>
                    <a:lnTo>
                      <a:pt x="123" y="117"/>
                    </a:lnTo>
                    <a:lnTo>
                      <a:pt x="123" y="117"/>
                    </a:lnTo>
                    <a:close/>
                  </a:path>
                </a:pathLst>
              </a:custGeom>
              <a:solidFill>
                <a:srgbClr val="AFF0E9"/>
              </a:solidFill>
              <a:ln w="0">
                <a:solidFill>
                  <a:srgbClr val="000000"/>
                </a:solidFill>
                <a:prstDash val="solid"/>
                <a:round/>
                <a:headEnd/>
                <a:tailEnd/>
              </a:ln>
            </p:spPr>
            <p:txBody>
              <a:bodyPr/>
              <a:lstStyle/>
              <a:p>
                <a:endParaRPr lang="en-US"/>
              </a:p>
            </p:txBody>
          </p:sp>
          <p:sp>
            <p:nvSpPr>
              <p:cNvPr id="2810887" name="Line 7"/>
              <p:cNvSpPr>
                <a:spLocks noChangeShapeType="1"/>
              </p:cNvSpPr>
              <p:nvPr/>
            </p:nvSpPr>
            <p:spPr bwMode="auto">
              <a:xfrm>
                <a:off x="2708" y="1591"/>
                <a:ext cx="0"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888" name="Freeform 8"/>
              <p:cNvSpPr>
                <a:spLocks/>
              </p:cNvSpPr>
              <p:nvPr/>
            </p:nvSpPr>
            <p:spPr bwMode="auto">
              <a:xfrm>
                <a:off x="2708" y="1474"/>
                <a:ext cx="116" cy="117"/>
              </a:xfrm>
              <a:custGeom>
                <a:avLst/>
                <a:gdLst>
                  <a:gd name="T0" fmla="*/ 6 w 116"/>
                  <a:gd name="T1" fmla="*/ 117 h 117"/>
                  <a:gd name="T2" fmla="*/ 6 w 116"/>
                  <a:gd name="T3" fmla="*/ 117 h 117"/>
                  <a:gd name="T4" fmla="*/ 12 w 116"/>
                  <a:gd name="T5" fmla="*/ 117 h 117"/>
                  <a:gd name="T6" fmla="*/ 18 w 116"/>
                  <a:gd name="T7" fmla="*/ 117 h 117"/>
                  <a:gd name="T8" fmla="*/ 24 w 116"/>
                  <a:gd name="T9" fmla="*/ 117 h 117"/>
                  <a:gd name="T10" fmla="*/ 24 w 116"/>
                  <a:gd name="T11" fmla="*/ 117 h 117"/>
                  <a:gd name="T12" fmla="*/ 30 w 116"/>
                  <a:gd name="T13" fmla="*/ 117 h 117"/>
                  <a:gd name="T14" fmla="*/ 37 w 116"/>
                  <a:gd name="T15" fmla="*/ 111 h 117"/>
                  <a:gd name="T16" fmla="*/ 43 w 116"/>
                  <a:gd name="T17" fmla="*/ 111 h 117"/>
                  <a:gd name="T18" fmla="*/ 43 w 116"/>
                  <a:gd name="T19" fmla="*/ 111 h 117"/>
                  <a:gd name="T20" fmla="*/ 49 w 116"/>
                  <a:gd name="T21" fmla="*/ 111 h 117"/>
                  <a:gd name="T22" fmla="*/ 55 w 116"/>
                  <a:gd name="T23" fmla="*/ 111 h 117"/>
                  <a:gd name="T24" fmla="*/ 61 w 116"/>
                  <a:gd name="T25" fmla="*/ 105 h 117"/>
                  <a:gd name="T26" fmla="*/ 61 w 116"/>
                  <a:gd name="T27" fmla="*/ 105 h 117"/>
                  <a:gd name="T28" fmla="*/ 67 w 116"/>
                  <a:gd name="T29" fmla="*/ 105 h 117"/>
                  <a:gd name="T30" fmla="*/ 73 w 116"/>
                  <a:gd name="T31" fmla="*/ 105 h 117"/>
                  <a:gd name="T32" fmla="*/ 79 w 116"/>
                  <a:gd name="T33" fmla="*/ 99 h 117"/>
                  <a:gd name="T34" fmla="*/ 79 w 116"/>
                  <a:gd name="T35" fmla="*/ 99 h 117"/>
                  <a:gd name="T36" fmla="*/ 86 w 116"/>
                  <a:gd name="T37" fmla="*/ 99 h 117"/>
                  <a:gd name="T38" fmla="*/ 92 w 116"/>
                  <a:gd name="T39" fmla="*/ 93 h 117"/>
                  <a:gd name="T40" fmla="*/ 98 w 116"/>
                  <a:gd name="T41" fmla="*/ 93 h 117"/>
                  <a:gd name="T42" fmla="*/ 98 w 116"/>
                  <a:gd name="T43" fmla="*/ 87 h 117"/>
                  <a:gd name="T44" fmla="*/ 104 w 116"/>
                  <a:gd name="T45" fmla="*/ 80 h 117"/>
                  <a:gd name="T46" fmla="*/ 110 w 116"/>
                  <a:gd name="T47" fmla="*/ 80 h 117"/>
                  <a:gd name="T48" fmla="*/ 110 w 116"/>
                  <a:gd name="T49" fmla="*/ 74 h 117"/>
                  <a:gd name="T50" fmla="*/ 116 w 116"/>
                  <a:gd name="T51" fmla="*/ 68 h 117"/>
                  <a:gd name="T52" fmla="*/ 116 w 116"/>
                  <a:gd name="T53" fmla="*/ 62 h 117"/>
                  <a:gd name="T54" fmla="*/ 116 w 116"/>
                  <a:gd name="T55" fmla="*/ 62 h 117"/>
                  <a:gd name="T56" fmla="*/ 116 w 116"/>
                  <a:gd name="T57" fmla="*/ 56 h 117"/>
                  <a:gd name="T58" fmla="*/ 116 w 116"/>
                  <a:gd name="T59" fmla="*/ 50 h 117"/>
                  <a:gd name="T60" fmla="*/ 116 w 116"/>
                  <a:gd name="T61" fmla="*/ 43 h 117"/>
                  <a:gd name="T62" fmla="*/ 110 w 116"/>
                  <a:gd name="T63" fmla="*/ 43 h 117"/>
                  <a:gd name="T64" fmla="*/ 110 w 116"/>
                  <a:gd name="T65" fmla="*/ 37 h 117"/>
                  <a:gd name="T66" fmla="*/ 104 w 116"/>
                  <a:gd name="T67" fmla="*/ 31 h 117"/>
                  <a:gd name="T68" fmla="*/ 98 w 116"/>
                  <a:gd name="T69" fmla="*/ 25 h 117"/>
                  <a:gd name="T70" fmla="*/ 98 w 116"/>
                  <a:gd name="T71" fmla="*/ 25 h 117"/>
                  <a:gd name="T72" fmla="*/ 92 w 116"/>
                  <a:gd name="T73" fmla="*/ 19 h 117"/>
                  <a:gd name="T74" fmla="*/ 86 w 116"/>
                  <a:gd name="T75" fmla="*/ 19 h 117"/>
                  <a:gd name="T76" fmla="*/ 79 w 116"/>
                  <a:gd name="T77" fmla="*/ 13 h 117"/>
                  <a:gd name="T78" fmla="*/ 79 w 116"/>
                  <a:gd name="T79" fmla="*/ 13 h 117"/>
                  <a:gd name="T80" fmla="*/ 73 w 116"/>
                  <a:gd name="T81" fmla="*/ 13 h 117"/>
                  <a:gd name="T82" fmla="*/ 67 w 116"/>
                  <a:gd name="T83" fmla="*/ 7 h 117"/>
                  <a:gd name="T84" fmla="*/ 61 w 116"/>
                  <a:gd name="T85" fmla="*/ 7 h 117"/>
                  <a:gd name="T86" fmla="*/ 55 w 116"/>
                  <a:gd name="T87" fmla="*/ 7 h 117"/>
                  <a:gd name="T88" fmla="*/ 55 w 116"/>
                  <a:gd name="T89" fmla="*/ 7 h 117"/>
                  <a:gd name="T90" fmla="*/ 49 w 116"/>
                  <a:gd name="T91" fmla="*/ 7 h 117"/>
                  <a:gd name="T92" fmla="*/ 43 w 116"/>
                  <a:gd name="T93" fmla="*/ 0 h 117"/>
                  <a:gd name="T94" fmla="*/ 37 w 116"/>
                  <a:gd name="T95" fmla="*/ 0 h 117"/>
                  <a:gd name="T96" fmla="*/ 37 w 116"/>
                  <a:gd name="T97" fmla="*/ 0 h 117"/>
                  <a:gd name="T98" fmla="*/ 30 w 116"/>
                  <a:gd name="T99" fmla="*/ 0 h 117"/>
                  <a:gd name="T100" fmla="*/ 24 w 116"/>
                  <a:gd name="T101" fmla="*/ 0 h 117"/>
                  <a:gd name="T102" fmla="*/ 18 w 116"/>
                  <a:gd name="T103" fmla="*/ 0 h 117"/>
                  <a:gd name="T104" fmla="*/ 18 w 116"/>
                  <a:gd name="T105" fmla="*/ 0 h 117"/>
                  <a:gd name="T106" fmla="*/ 12 w 116"/>
                  <a:gd name="T107" fmla="*/ 0 h 117"/>
                  <a:gd name="T108" fmla="*/ 6 w 116"/>
                  <a:gd name="T109" fmla="*/ 0 h 117"/>
                  <a:gd name="T110" fmla="*/ 0 w 116"/>
                  <a:gd name="T111" fmla="*/ 0 h 117"/>
                  <a:gd name="T112" fmla="*/ 0 w 116"/>
                  <a:gd name="T11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6" h="117">
                    <a:moveTo>
                      <a:pt x="0" y="117"/>
                    </a:moveTo>
                    <a:lnTo>
                      <a:pt x="0" y="117"/>
                    </a:lnTo>
                    <a:lnTo>
                      <a:pt x="0" y="117"/>
                    </a:lnTo>
                    <a:lnTo>
                      <a:pt x="6" y="117"/>
                    </a:lnTo>
                    <a:lnTo>
                      <a:pt x="6" y="117"/>
                    </a:lnTo>
                    <a:lnTo>
                      <a:pt x="6" y="117"/>
                    </a:lnTo>
                    <a:lnTo>
                      <a:pt x="6" y="117"/>
                    </a:lnTo>
                    <a:lnTo>
                      <a:pt x="6" y="117"/>
                    </a:lnTo>
                    <a:lnTo>
                      <a:pt x="12" y="117"/>
                    </a:lnTo>
                    <a:lnTo>
                      <a:pt x="12" y="117"/>
                    </a:lnTo>
                    <a:lnTo>
                      <a:pt x="12" y="117"/>
                    </a:lnTo>
                    <a:lnTo>
                      <a:pt x="12" y="117"/>
                    </a:lnTo>
                    <a:lnTo>
                      <a:pt x="12" y="117"/>
                    </a:lnTo>
                    <a:lnTo>
                      <a:pt x="18" y="117"/>
                    </a:lnTo>
                    <a:lnTo>
                      <a:pt x="18" y="117"/>
                    </a:lnTo>
                    <a:lnTo>
                      <a:pt x="18" y="117"/>
                    </a:lnTo>
                    <a:lnTo>
                      <a:pt x="18" y="117"/>
                    </a:lnTo>
                    <a:lnTo>
                      <a:pt x="18" y="117"/>
                    </a:lnTo>
                    <a:lnTo>
                      <a:pt x="18" y="117"/>
                    </a:lnTo>
                    <a:lnTo>
                      <a:pt x="24" y="117"/>
                    </a:lnTo>
                    <a:lnTo>
                      <a:pt x="24" y="117"/>
                    </a:lnTo>
                    <a:lnTo>
                      <a:pt x="24" y="117"/>
                    </a:lnTo>
                    <a:lnTo>
                      <a:pt x="24" y="117"/>
                    </a:lnTo>
                    <a:lnTo>
                      <a:pt x="24" y="117"/>
                    </a:lnTo>
                    <a:lnTo>
                      <a:pt x="30" y="117"/>
                    </a:lnTo>
                    <a:lnTo>
                      <a:pt x="30" y="117"/>
                    </a:lnTo>
                    <a:lnTo>
                      <a:pt x="30" y="117"/>
                    </a:lnTo>
                    <a:lnTo>
                      <a:pt x="30" y="117"/>
                    </a:lnTo>
                    <a:lnTo>
                      <a:pt x="30" y="117"/>
                    </a:lnTo>
                    <a:lnTo>
                      <a:pt x="37" y="111"/>
                    </a:lnTo>
                    <a:lnTo>
                      <a:pt x="37" y="111"/>
                    </a:lnTo>
                    <a:lnTo>
                      <a:pt x="37" y="111"/>
                    </a:lnTo>
                    <a:lnTo>
                      <a:pt x="37" y="111"/>
                    </a:lnTo>
                    <a:lnTo>
                      <a:pt x="37" y="111"/>
                    </a:lnTo>
                    <a:lnTo>
                      <a:pt x="37" y="111"/>
                    </a:lnTo>
                    <a:lnTo>
                      <a:pt x="43" y="111"/>
                    </a:lnTo>
                    <a:lnTo>
                      <a:pt x="43" y="111"/>
                    </a:lnTo>
                    <a:lnTo>
                      <a:pt x="43" y="111"/>
                    </a:lnTo>
                    <a:lnTo>
                      <a:pt x="43" y="111"/>
                    </a:lnTo>
                    <a:lnTo>
                      <a:pt x="43" y="111"/>
                    </a:lnTo>
                    <a:lnTo>
                      <a:pt x="49" y="111"/>
                    </a:lnTo>
                    <a:lnTo>
                      <a:pt x="49" y="111"/>
                    </a:lnTo>
                    <a:lnTo>
                      <a:pt x="49" y="111"/>
                    </a:lnTo>
                    <a:lnTo>
                      <a:pt x="49" y="111"/>
                    </a:lnTo>
                    <a:lnTo>
                      <a:pt x="49" y="111"/>
                    </a:lnTo>
                    <a:lnTo>
                      <a:pt x="55" y="111"/>
                    </a:lnTo>
                    <a:lnTo>
                      <a:pt x="55" y="111"/>
                    </a:lnTo>
                    <a:lnTo>
                      <a:pt x="55" y="111"/>
                    </a:lnTo>
                    <a:lnTo>
                      <a:pt x="55" y="111"/>
                    </a:lnTo>
                    <a:lnTo>
                      <a:pt x="55" y="111"/>
                    </a:lnTo>
                    <a:lnTo>
                      <a:pt x="55" y="111"/>
                    </a:lnTo>
                    <a:lnTo>
                      <a:pt x="61" y="105"/>
                    </a:lnTo>
                    <a:lnTo>
                      <a:pt x="61" y="105"/>
                    </a:lnTo>
                    <a:lnTo>
                      <a:pt x="61" y="105"/>
                    </a:lnTo>
                    <a:lnTo>
                      <a:pt x="61" y="105"/>
                    </a:lnTo>
                    <a:lnTo>
                      <a:pt x="61" y="105"/>
                    </a:lnTo>
                    <a:lnTo>
                      <a:pt x="67" y="105"/>
                    </a:lnTo>
                    <a:lnTo>
                      <a:pt x="67" y="105"/>
                    </a:lnTo>
                    <a:lnTo>
                      <a:pt x="67" y="105"/>
                    </a:lnTo>
                    <a:lnTo>
                      <a:pt x="67" y="105"/>
                    </a:lnTo>
                    <a:lnTo>
                      <a:pt x="67" y="105"/>
                    </a:lnTo>
                    <a:lnTo>
                      <a:pt x="73" y="105"/>
                    </a:lnTo>
                    <a:lnTo>
                      <a:pt x="73" y="105"/>
                    </a:lnTo>
                    <a:lnTo>
                      <a:pt x="73" y="105"/>
                    </a:lnTo>
                    <a:lnTo>
                      <a:pt x="73" y="105"/>
                    </a:lnTo>
                    <a:lnTo>
                      <a:pt x="73" y="99"/>
                    </a:lnTo>
                    <a:lnTo>
                      <a:pt x="79" y="99"/>
                    </a:lnTo>
                    <a:lnTo>
                      <a:pt x="79" y="99"/>
                    </a:lnTo>
                    <a:lnTo>
                      <a:pt x="79" y="99"/>
                    </a:lnTo>
                    <a:lnTo>
                      <a:pt x="79" y="99"/>
                    </a:lnTo>
                    <a:lnTo>
                      <a:pt x="79" y="99"/>
                    </a:lnTo>
                    <a:lnTo>
                      <a:pt x="79" y="99"/>
                    </a:lnTo>
                    <a:lnTo>
                      <a:pt x="86" y="99"/>
                    </a:lnTo>
                    <a:lnTo>
                      <a:pt x="86" y="99"/>
                    </a:lnTo>
                    <a:lnTo>
                      <a:pt x="86" y="99"/>
                    </a:lnTo>
                    <a:lnTo>
                      <a:pt x="86" y="99"/>
                    </a:lnTo>
                    <a:lnTo>
                      <a:pt x="86" y="93"/>
                    </a:lnTo>
                    <a:lnTo>
                      <a:pt x="92" y="93"/>
                    </a:lnTo>
                    <a:lnTo>
                      <a:pt x="92" y="93"/>
                    </a:lnTo>
                    <a:lnTo>
                      <a:pt x="92" y="93"/>
                    </a:lnTo>
                    <a:lnTo>
                      <a:pt x="92" y="93"/>
                    </a:lnTo>
                    <a:lnTo>
                      <a:pt x="92" y="93"/>
                    </a:lnTo>
                    <a:lnTo>
                      <a:pt x="98" y="93"/>
                    </a:lnTo>
                    <a:lnTo>
                      <a:pt x="98" y="93"/>
                    </a:lnTo>
                    <a:lnTo>
                      <a:pt x="98" y="87"/>
                    </a:lnTo>
                    <a:lnTo>
                      <a:pt x="98" y="87"/>
                    </a:lnTo>
                    <a:lnTo>
                      <a:pt x="98" y="87"/>
                    </a:lnTo>
                    <a:lnTo>
                      <a:pt x="98" y="87"/>
                    </a:lnTo>
                    <a:lnTo>
                      <a:pt x="104" y="87"/>
                    </a:lnTo>
                    <a:lnTo>
                      <a:pt x="104" y="87"/>
                    </a:lnTo>
                    <a:lnTo>
                      <a:pt x="104" y="80"/>
                    </a:lnTo>
                    <a:lnTo>
                      <a:pt x="104" y="80"/>
                    </a:lnTo>
                    <a:lnTo>
                      <a:pt x="104" y="80"/>
                    </a:lnTo>
                    <a:lnTo>
                      <a:pt x="104" y="80"/>
                    </a:lnTo>
                    <a:lnTo>
                      <a:pt x="110" y="80"/>
                    </a:lnTo>
                    <a:lnTo>
                      <a:pt x="110" y="80"/>
                    </a:lnTo>
                    <a:lnTo>
                      <a:pt x="110" y="74"/>
                    </a:lnTo>
                    <a:lnTo>
                      <a:pt x="110" y="74"/>
                    </a:lnTo>
                    <a:lnTo>
                      <a:pt x="110" y="74"/>
                    </a:lnTo>
                    <a:lnTo>
                      <a:pt x="110" y="74"/>
                    </a:lnTo>
                    <a:lnTo>
                      <a:pt x="110" y="74"/>
                    </a:lnTo>
                    <a:lnTo>
                      <a:pt x="110" y="68"/>
                    </a:lnTo>
                    <a:lnTo>
                      <a:pt x="116" y="68"/>
                    </a:lnTo>
                    <a:lnTo>
                      <a:pt x="116" y="68"/>
                    </a:lnTo>
                    <a:lnTo>
                      <a:pt x="116" y="68"/>
                    </a:lnTo>
                    <a:lnTo>
                      <a:pt x="116" y="68"/>
                    </a:lnTo>
                    <a:lnTo>
                      <a:pt x="116" y="62"/>
                    </a:lnTo>
                    <a:lnTo>
                      <a:pt x="116" y="62"/>
                    </a:lnTo>
                    <a:lnTo>
                      <a:pt x="116" y="62"/>
                    </a:lnTo>
                    <a:lnTo>
                      <a:pt x="116" y="62"/>
                    </a:lnTo>
                    <a:lnTo>
                      <a:pt x="116" y="62"/>
                    </a:lnTo>
                    <a:lnTo>
                      <a:pt x="116" y="62"/>
                    </a:lnTo>
                    <a:lnTo>
                      <a:pt x="116" y="56"/>
                    </a:lnTo>
                    <a:lnTo>
                      <a:pt x="116" y="56"/>
                    </a:lnTo>
                    <a:lnTo>
                      <a:pt x="116" y="56"/>
                    </a:lnTo>
                    <a:lnTo>
                      <a:pt x="116" y="56"/>
                    </a:lnTo>
                    <a:lnTo>
                      <a:pt x="116" y="56"/>
                    </a:lnTo>
                    <a:lnTo>
                      <a:pt x="116" y="50"/>
                    </a:lnTo>
                    <a:lnTo>
                      <a:pt x="116" y="50"/>
                    </a:lnTo>
                    <a:lnTo>
                      <a:pt x="116" y="50"/>
                    </a:lnTo>
                    <a:lnTo>
                      <a:pt x="116" y="50"/>
                    </a:lnTo>
                    <a:lnTo>
                      <a:pt x="116" y="50"/>
                    </a:lnTo>
                    <a:lnTo>
                      <a:pt x="116" y="43"/>
                    </a:lnTo>
                    <a:lnTo>
                      <a:pt x="116" y="43"/>
                    </a:lnTo>
                    <a:lnTo>
                      <a:pt x="110" y="43"/>
                    </a:lnTo>
                    <a:lnTo>
                      <a:pt x="110" y="43"/>
                    </a:lnTo>
                    <a:lnTo>
                      <a:pt x="110" y="43"/>
                    </a:lnTo>
                    <a:lnTo>
                      <a:pt x="110" y="43"/>
                    </a:lnTo>
                    <a:lnTo>
                      <a:pt x="110" y="37"/>
                    </a:lnTo>
                    <a:lnTo>
                      <a:pt x="110" y="37"/>
                    </a:lnTo>
                    <a:lnTo>
                      <a:pt x="110" y="37"/>
                    </a:lnTo>
                    <a:lnTo>
                      <a:pt x="110" y="37"/>
                    </a:lnTo>
                    <a:lnTo>
                      <a:pt x="104" y="37"/>
                    </a:lnTo>
                    <a:lnTo>
                      <a:pt x="104" y="31"/>
                    </a:lnTo>
                    <a:lnTo>
                      <a:pt x="104" y="31"/>
                    </a:lnTo>
                    <a:lnTo>
                      <a:pt x="104" y="31"/>
                    </a:lnTo>
                    <a:lnTo>
                      <a:pt x="104" y="31"/>
                    </a:lnTo>
                    <a:lnTo>
                      <a:pt x="104" y="31"/>
                    </a:lnTo>
                    <a:lnTo>
                      <a:pt x="98" y="31"/>
                    </a:lnTo>
                    <a:lnTo>
                      <a:pt x="98" y="25"/>
                    </a:lnTo>
                    <a:lnTo>
                      <a:pt x="98" y="25"/>
                    </a:lnTo>
                    <a:lnTo>
                      <a:pt x="98" y="25"/>
                    </a:lnTo>
                    <a:lnTo>
                      <a:pt x="98" y="25"/>
                    </a:lnTo>
                    <a:lnTo>
                      <a:pt x="98" y="25"/>
                    </a:lnTo>
                    <a:lnTo>
                      <a:pt x="92" y="25"/>
                    </a:lnTo>
                    <a:lnTo>
                      <a:pt x="92" y="25"/>
                    </a:lnTo>
                    <a:lnTo>
                      <a:pt x="92" y="19"/>
                    </a:lnTo>
                    <a:lnTo>
                      <a:pt x="92" y="19"/>
                    </a:lnTo>
                    <a:lnTo>
                      <a:pt x="92" y="19"/>
                    </a:lnTo>
                    <a:lnTo>
                      <a:pt x="86" y="19"/>
                    </a:lnTo>
                    <a:lnTo>
                      <a:pt x="86" y="19"/>
                    </a:lnTo>
                    <a:lnTo>
                      <a:pt x="86" y="19"/>
                    </a:lnTo>
                    <a:lnTo>
                      <a:pt x="86" y="19"/>
                    </a:lnTo>
                    <a:lnTo>
                      <a:pt x="86" y="19"/>
                    </a:lnTo>
                    <a:lnTo>
                      <a:pt x="79" y="19"/>
                    </a:lnTo>
                    <a:lnTo>
                      <a:pt x="79" y="13"/>
                    </a:lnTo>
                    <a:lnTo>
                      <a:pt x="79" y="13"/>
                    </a:lnTo>
                    <a:lnTo>
                      <a:pt x="79" y="13"/>
                    </a:lnTo>
                    <a:lnTo>
                      <a:pt x="79" y="13"/>
                    </a:lnTo>
                    <a:lnTo>
                      <a:pt x="79" y="13"/>
                    </a:lnTo>
                    <a:lnTo>
                      <a:pt x="73" y="13"/>
                    </a:lnTo>
                    <a:lnTo>
                      <a:pt x="73" y="13"/>
                    </a:lnTo>
                    <a:lnTo>
                      <a:pt x="73" y="13"/>
                    </a:lnTo>
                    <a:lnTo>
                      <a:pt x="73" y="13"/>
                    </a:lnTo>
                    <a:lnTo>
                      <a:pt x="73" y="13"/>
                    </a:lnTo>
                    <a:lnTo>
                      <a:pt x="67" y="13"/>
                    </a:lnTo>
                    <a:lnTo>
                      <a:pt x="67" y="7"/>
                    </a:lnTo>
                    <a:lnTo>
                      <a:pt x="67" y="7"/>
                    </a:lnTo>
                    <a:lnTo>
                      <a:pt x="67" y="7"/>
                    </a:lnTo>
                    <a:lnTo>
                      <a:pt x="67" y="7"/>
                    </a:lnTo>
                    <a:lnTo>
                      <a:pt x="61" y="7"/>
                    </a:lnTo>
                    <a:lnTo>
                      <a:pt x="61" y="7"/>
                    </a:lnTo>
                    <a:lnTo>
                      <a:pt x="61" y="7"/>
                    </a:lnTo>
                    <a:lnTo>
                      <a:pt x="61" y="7"/>
                    </a:lnTo>
                    <a:lnTo>
                      <a:pt x="61" y="7"/>
                    </a:lnTo>
                    <a:lnTo>
                      <a:pt x="55" y="7"/>
                    </a:lnTo>
                    <a:lnTo>
                      <a:pt x="55" y="7"/>
                    </a:lnTo>
                    <a:lnTo>
                      <a:pt x="55" y="7"/>
                    </a:lnTo>
                    <a:lnTo>
                      <a:pt x="55" y="7"/>
                    </a:lnTo>
                    <a:lnTo>
                      <a:pt x="55" y="7"/>
                    </a:lnTo>
                    <a:lnTo>
                      <a:pt x="55" y="7"/>
                    </a:lnTo>
                    <a:lnTo>
                      <a:pt x="49" y="7"/>
                    </a:lnTo>
                    <a:lnTo>
                      <a:pt x="49" y="7"/>
                    </a:lnTo>
                    <a:lnTo>
                      <a:pt x="49" y="7"/>
                    </a:lnTo>
                    <a:lnTo>
                      <a:pt x="49" y="7"/>
                    </a:lnTo>
                    <a:lnTo>
                      <a:pt x="49" y="7"/>
                    </a:lnTo>
                    <a:lnTo>
                      <a:pt x="43" y="7"/>
                    </a:lnTo>
                    <a:lnTo>
                      <a:pt x="43" y="0"/>
                    </a:lnTo>
                    <a:lnTo>
                      <a:pt x="43" y="0"/>
                    </a:lnTo>
                    <a:lnTo>
                      <a:pt x="43" y="0"/>
                    </a:lnTo>
                    <a:lnTo>
                      <a:pt x="43" y="0"/>
                    </a:lnTo>
                    <a:lnTo>
                      <a:pt x="37" y="0"/>
                    </a:lnTo>
                    <a:lnTo>
                      <a:pt x="37" y="0"/>
                    </a:lnTo>
                    <a:lnTo>
                      <a:pt x="37" y="0"/>
                    </a:lnTo>
                    <a:lnTo>
                      <a:pt x="37" y="0"/>
                    </a:lnTo>
                    <a:lnTo>
                      <a:pt x="37" y="0"/>
                    </a:lnTo>
                    <a:lnTo>
                      <a:pt x="37" y="0"/>
                    </a:lnTo>
                    <a:lnTo>
                      <a:pt x="30" y="0"/>
                    </a:lnTo>
                    <a:lnTo>
                      <a:pt x="30" y="0"/>
                    </a:lnTo>
                    <a:lnTo>
                      <a:pt x="30" y="0"/>
                    </a:lnTo>
                    <a:lnTo>
                      <a:pt x="30" y="0"/>
                    </a:lnTo>
                    <a:lnTo>
                      <a:pt x="30" y="0"/>
                    </a:lnTo>
                    <a:lnTo>
                      <a:pt x="24" y="0"/>
                    </a:lnTo>
                    <a:lnTo>
                      <a:pt x="24" y="0"/>
                    </a:lnTo>
                    <a:lnTo>
                      <a:pt x="24" y="0"/>
                    </a:lnTo>
                    <a:lnTo>
                      <a:pt x="24" y="0"/>
                    </a:lnTo>
                    <a:lnTo>
                      <a:pt x="24" y="0"/>
                    </a:lnTo>
                    <a:lnTo>
                      <a:pt x="18" y="0"/>
                    </a:lnTo>
                    <a:lnTo>
                      <a:pt x="18" y="0"/>
                    </a:lnTo>
                    <a:lnTo>
                      <a:pt x="18" y="0"/>
                    </a:lnTo>
                    <a:lnTo>
                      <a:pt x="18" y="0"/>
                    </a:lnTo>
                    <a:lnTo>
                      <a:pt x="18" y="0"/>
                    </a:lnTo>
                    <a:lnTo>
                      <a:pt x="18" y="0"/>
                    </a:lnTo>
                    <a:lnTo>
                      <a:pt x="12" y="0"/>
                    </a:lnTo>
                    <a:lnTo>
                      <a:pt x="12" y="0"/>
                    </a:lnTo>
                    <a:lnTo>
                      <a:pt x="12" y="0"/>
                    </a:lnTo>
                    <a:lnTo>
                      <a:pt x="12" y="0"/>
                    </a:lnTo>
                    <a:lnTo>
                      <a:pt x="12" y="0"/>
                    </a:lnTo>
                    <a:lnTo>
                      <a:pt x="6" y="0"/>
                    </a:lnTo>
                    <a:lnTo>
                      <a:pt x="6" y="0"/>
                    </a:lnTo>
                    <a:lnTo>
                      <a:pt x="6" y="0"/>
                    </a:lnTo>
                    <a:lnTo>
                      <a:pt x="6" y="0"/>
                    </a:lnTo>
                    <a:lnTo>
                      <a:pt x="6" y="0"/>
                    </a:lnTo>
                    <a:lnTo>
                      <a:pt x="0" y="0"/>
                    </a:lnTo>
                    <a:lnTo>
                      <a:pt x="0" y="0"/>
                    </a:lnTo>
                    <a:lnTo>
                      <a:pt x="0" y="0"/>
                    </a:lnTo>
                    <a:lnTo>
                      <a:pt x="0" y="0"/>
                    </a:lnTo>
                    <a:lnTo>
                      <a:pt x="0" y="0"/>
                    </a:lnTo>
                    <a:lnTo>
                      <a:pt x="0" y="0"/>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889" name="Line 9"/>
              <p:cNvSpPr>
                <a:spLocks noChangeShapeType="1"/>
              </p:cNvSpPr>
              <p:nvPr/>
            </p:nvSpPr>
            <p:spPr bwMode="auto">
              <a:xfrm flipH="1">
                <a:off x="2702" y="1474"/>
                <a:ext cx="6"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890" name="Freeform 10"/>
              <p:cNvSpPr>
                <a:spLocks/>
              </p:cNvSpPr>
              <p:nvPr/>
            </p:nvSpPr>
            <p:spPr bwMode="auto">
              <a:xfrm>
                <a:off x="2585" y="1474"/>
                <a:ext cx="123" cy="117"/>
              </a:xfrm>
              <a:custGeom>
                <a:avLst/>
                <a:gdLst>
                  <a:gd name="T0" fmla="*/ 117 w 123"/>
                  <a:gd name="T1" fmla="*/ 0 h 117"/>
                  <a:gd name="T2" fmla="*/ 110 w 123"/>
                  <a:gd name="T3" fmla="*/ 0 h 117"/>
                  <a:gd name="T4" fmla="*/ 104 w 123"/>
                  <a:gd name="T5" fmla="*/ 0 h 117"/>
                  <a:gd name="T6" fmla="*/ 104 w 123"/>
                  <a:gd name="T7" fmla="*/ 0 h 117"/>
                  <a:gd name="T8" fmla="*/ 98 w 123"/>
                  <a:gd name="T9" fmla="*/ 0 h 117"/>
                  <a:gd name="T10" fmla="*/ 92 w 123"/>
                  <a:gd name="T11" fmla="*/ 0 h 117"/>
                  <a:gd name="T12" fmla="*/ 86 w 123"/>
                  <a:gd name="T13" fmla="*/ 0 h 117"/>
                  <a:gd name="T14" fmla="*/ 86 w 123"/>
                  <a:gd name="T15" fmla="*/ 0 h 117"/>
                  <a:gd name="T16" fmla="*/ 80 w 123"/>
                  <a:gd name="T17" fmla="*/ 0 h 117"/>
                  <a:gd name="T18" fmla="*/ 74 w 123"/>
                  <a:gd name="T19" fmla="*/ 0 h 117"/>
                  <a:gd name="T20" fmla="*/ 67 w 123"/>
                  <a:gd name="T21" fmla="*/ 7 h 117"/>
                  <a:gd name="T22" fmla="*/ 67 w 123"/>
                  <a:gd name="T23" fmla="*/ 7 h 117"/>
                  <a:gd name="T24" fmla="*/ 61 w 123"/>
                  <a:gd name="T25" fmla="*/ 7 h 117"/>
                  <a:gd name="T26" fmla="*/ 55 w 123"/>
                  <a:gd name="T27" fmla="*/ 7 h 117"/>
                  <a:gd name="T28" fmla="*/ 49 w 123"/>
                  <a:gd name="T29" fmla="*/ 7 h 117"/>
                  <a:gd name="T30" fmla="*/ 49 w 123"/>
                  <a:gd name="T31" fmla="*/ 13 h 117"/>
                  <a:gd name="T32" fmla="*/ 43 w 123"/>
                  <a:gd name="T33" fmla="*/ 13 h 117"/>
                  <a:gd name="T34" fmla="*/ 37 w 123"/>
                  <a:gd name="T35" fmla="*/ 13 h 117"/>
                  <a:gd name="T36" fmla="*/ 31 w 123"/>
                  <a:gd name="T37" fmla="*/ 19 h 117"/>
                  <a:gd name="T38" fmla="*/ 31 w 123"/>
                  <a:gd name="T39" fmla="*/ 19 h 117"/>
                  <a:gd name="T40" fmla="*/ 25 w 123"/>
                  <a:gd name="T41" fmla="*/ 25 h 117"/>
                  <a:gd name="T42" fmla="*/ 18 w 123"/>
                  <a:gd name="T43" fmla="*/ 25 h 117"/>
                  <a:gd name="T44" fmla="*/ 12 w 123"/>
                  <a:gd name="T45" fmla="*/ 31 h 117"/>
                  <a:gd name="T46" fmla="*/ 12 w 123"/>
                  <a:gd name="T47" fmla="*/ 31 h 117"/>
                  <a:gd name="T48" fmla="*/ 6 w 123"/>
                  <a:gd name="T49" fmla="*/ 37 h 117"/>
                  <a:gd name="T50" fmla="*/ 6 w 123"/>
                  <a:gd name="T51" fmla="*/ 43 h 117"/>
                  <a:gd name="T52" fmla="*/ 0 w 123"/>
                  <a:gd name="T53" fmla="*/ 50 h 117"/>
                  <a:gd name="T54" fmla="*/ 0 w 123"/>
                  <a:gd name="T55" fmla="*/ 50 h 117"/>
                  <a:gd name="T56" fmla="*/ 0 w 123"/>
                  <a:gd name="T57" fmla="*/ 56 h 117"/>
                  <a:gd name="T58" fmla="*/ 0 w 123"/>
                  <a:gd name="T59" fmla="*/ 62 h 117"/>
                  <a:gd name="T60" fmla="*/ 0 w 123"/>
                  <a:gd name="T61" fmla="*/ 68 h 117"/>
                  <a:gd name="T62" fmla="*/ 6 w 123"/>
                  <a:gd name="T63" fmla="*/ 68 h 117"/>
                  <a:gd name="T64" fmla="*/ 6 w 123"/>
                  <a:gd name="T65" fmla="*/ 74 h 117"/>
                  <a:gd name="T66" fmla="*/ 12 w 123"/>
                  <a:gd name="T67" fmla="*/ 80 h 117"/>
                  <a:gd name="T68" fmla="*/ 12 w 123"/>
                  <a:gd name="T69" fmla="*/ 87 h 117"/>
                  <a:gd name="T70" fmla="*/ 18 w 123"/>
                  <a:gd name="T71" fmla="*/ 87 h 117"/>
                  <a:gd name="T72" fmla="*/ 25 w 123"/>
                  <a:gd name="T73" fmla="*/ 93 h 117"/>
                  <a:gd name="T74" fmla="*/ 25 w 123"/>
                  <a:gd name="T75" fmla="*/ 93 h 117"/>
                  <a:gd name="T76" fmla="*/ 31 w 123"/>
                  <a:gd name="T77" fmla="*/ 99 h 117"/>
                  <a:gd name="T78" fmla="*/ 37 w 123"/>
                  <a:gd name="T79" fmla="*/ 99 h 117"/>
                  <a:gd name="T80" fmla="*/ 43 w 123"/>
                  <a:gd name="T81" fmla="*/ 99 h 117"/>
                  <a:gd name="T82" fmla="*/ 43 w 123"/>
                  <a:gd name="T83" fmla="*/ 105 h 117"/>
                  <a:gd name="T84" fmla="*/ 49 w 123"/>
                  <a:gd name="T85" fmla="*/ 105 h 117"/>
                  <a:gd name="T86" fmla="*/ 55 w 123"/>
                  <a:gd name="T87" fmla="*/ 105 h 117"/>
                  <a:gd name="T88" fmla="*/ 61 w 123"/>
                  <a:gd name="T89" fmla="*/ 111 h 117"/>
                  <a:gd name="T90" fmla="*/ 61 w 123"/>
                  <a:gd name="T91" fmla="*/ 111 h 117"/>
                  <a:gd name="T92" fmla="*/ 67 w 123"/>
                  <a:gd name="T93" fmla="*/ 111 h 117"/>
                  <a:gd name="T94" fmla="*/ 74 w 123"/>
                  <a:gd name="T95" fmla="*/ 111 h 117"/>
                  <a:gd name="T96" fmla="*/ 80 w 123"/>
                  <a:gd name="T97" fmla="*/ 111 h 117"/>
                  <a:gd name="T98" fmla="*/ 80 w 123"/>
                  <a:gd name="T99" fmla="*/ 111 h 117"/>
                  <a:gd name="T100" fmla="*/ 86 w 123"/>
                  <a:gd name="T101" fmla="*/ 117 h 117"/>
                  <a:gd name="T102" fmla="*/ 92 w 123"/>
                  <a:gd name="T103" fmla="*/ 117 h 117"/>
                  <a:gd name="T104" fmla="*/ 98 w 123"/>
                  <a:gd name="T105" fmla="*/ 117 h 117"/>
                  <a:gd name="T106" fmla="*/ 98 w 123"/>
                  <a:gd name="T107" fmla="*/ 117 h 117"/>
                  <a:gd name="T108" fmla="*/ 104 w 123"/>
                  <a:gd name="T109" fmla="*/ 117 h 117"/>
                  <a:gd name="T110" fmla="*/ 110 w 123"/>
                  <a:gd name="T111" fmla="*/ 117 h 117"/>
                  <a:gd name="T112" fmla="*/ 117 w 123"/>
                  <a:gd name="T113" fmla="*/ 117 h 117"/>
                  <a:gd name="T114" fmla="*/ 117 w 123"/>
                  <a:gd name="T115"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17">
                    <a:moveTo>
                      <a:pt x="117" y="0"/>
                    </a:move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0"/>
                    </a:lnTo>
                    <a:lnTo>
                      <a:pt x="104" y="0"/>
                    </a:lnTo>
                    <a:lnTo>
                      <a:pt x="98" y="0"/>
                    </a:lnTo>
                    <a:lnTo>
                      <a:pt x="98" y="0"/>
                    </a:lnTo>
                    <a:lnTo>
                      <a:pt x="98" y="0"/>
                    </a:lnTo>
                    <a:lnTo>
                      <a:pt x="98" y="0"/>
                    </a:lnTo>
                    <a:lnTo>
                      <a:pt x="98" y="0"/>
                    </a:lnTo>
                    <a:lnTo>
                      <a:pt x="92" y="0"/>
                    </a:lnTo>
                    <a:lnTo>
                      <a:pt x="92" y="0"/>
                    </a:lnTo>
                    <a:lnTo>
                      <a:pt x="92" y="0"/>
                    </a:lnTo>
                    <a:lnTo>
                      <a:pt x="92" y="0"/>
                    </a:lnTo>
                    <a:lnTo>
                      <a:pt x="92" y="0"/>
                    </a:lnTo>
                    <a:lnTo>
                      <a:pt x="86" y="0"/>
                    </a:lnTo>
                    <a:lnTo>
                      <a:pt x="86" y="0"/>
                    </a:lnTo>
                    <a:lnTo>
                      <a:pt x="86" y="0"/>
                    </a:lnTo>
                    <a:lnTo>
                      <a:pt x="86" y="0"/>
                    </a:lnTo>
                    <a:lnTo>
                      <a:pt x="86" y="0"/>
                    </a:lnTo>
                    <a:lnTo>
                      <a:pt x="86" y="0"/>
                    </a:lnTo>
                    <a:lnTo>
                      <a:pt x="80" y="0"/>
                    </a:lnTo>
                    <a:lnTo>
                      <a:pt x="80" y="0"/>
                    </a:lnTo>
                    <a:lnTo>
                      <a:pt x="80" y="0"/>
                    </a:lnTo>
                    <a:lnTo>
                      <a:pt x="80" y="0"/>
                    </a:lnTo>
                    <a:lnTo>
                      <a:pt x="80" y="0"/>
                    </a:lnTo>
                    <a:lnTo>
                      <a:pt x="74" y="0"/>
                    </a:lnTo>
                    <a:lnTo>
                      <a:pt x="74" y="0"/>
                    </a:lnTo>
                    <a:lnTo>
                      <a:pt x="74" y="0"/>
                    </a:lnTo>
                    <a:lnTo>
                      <a:pt x="74" y="0"/>
                    </a:lnTo>
                    <a:lnTo>
                      <a:pt x="74" y="0"/>
                    </a:lnTo>
                    <a:lnTo>
                      <a:pt x="67" y="7"/>
                    </a:lnTo>
                    <a:lnTo>
                      <a:pt x="67" y="7"/>
                    </a:lnTo>
                    <a:lnTo>
                      <a:pt x="67" y="7"/>
                    </a:lnTo>
                    <a:lnTo>
                      <a:pt x="67" y="7"/>
                    </a:lnTo>
                    <a:lnTo>
                      <a:pt x="67" y="7"/>
                    </a:lnTo>
                    <a:lnTo>
                      <a:pt x="67" y="7"/>
                    </a:lnTo>
                    <a:lnTo>
                      <a:pt x="61" y="7"/>
                    </a:lnTo>
                    <a:lnTo>
                      <a:pt x="61" y="7"/>
                    </a:lnTo>
                    <a:lnTo>
                      <a:pt x="61" y="7"/>
                    </a:lnTo>
                    <a:lnTo>
                      <a:pt x="61" y="7"/>
                    </a:lnTo>
                    <a:lnTo>
                      <a:pt x="61" y="7"/>
                    </a:lnTo>
                    <a:lnTo>
                      <a:pt x="55" y="7"/>
                    </a:lnTo>
                    <a:lnTo>
                      <a:pt x="55" y="7"/>
                    </a:lnTo>
                    <a:lnTo>
                      <a:pt x="55" y="7"/>
                    </a:lnTo>
                    <a:lnTo>
                      <a:pt x="55" y="7"/>
                    </a:lnTo>
                    <a:lnTo>
                      <a:pt x="55" y="7"/>
                    </a:lnTo>
                    <a:lnTo>
                      <a:pt x="49" y="7"/>
                    </a:lnTo>
                    <a:lnTo>
                      <a:pt x="49" y="7"/>
                    </a:lnTo>
                    <a:lnTo>
                      <a:pt x="49" y="7"/>
                    </a:lnTo>
                    <a:lnTo>
                      <a:pt x="49" y="7"/>
                    </a:lnTo>
                    <a:lnTo>
                      <a:pt x="49" y="7"/>
                    </a:lnTo>
                    <a:lnTo>
                      <a:pt x="49" y="13"/>
                    </a:lnTo>
                    <a:lnTo>
                      <a:pt x="43" y="13"/>
                    </a:lnTo>
                    <a:lnTo>
                      <a:pt x="43" y="13"/>
                    </a:lnTo>
                    <a:lnTo>
                      <a:pt x="43" y="13"/>
                    </a:lnTo>
                    <a:lnTo>
                      <a:pt x="43" y="13"/>
                    </a:lnTo>
                    <a:lnTo>
                      <a:pt x="43" y="13"/>
                    </a:lnTo>
                    <a:lnTo>
                      <a:pt x="37" y="13"/>
                    </a:lnTo>
                    <a:lnTo>
                      <a:pt x="37" y="13"/>
                    </a:lnTo>
                    <a:lnTo>
                      <a:pt x="37" y="13"/>
                    </a:lnTo>
                    <a:lnTo>
                      <a:pt x="37" y="13"/>
                    </a:lnTo>
                    <a:lnTo>
                      <a:pt x="37" y="13"/>
                    </a:lnTo>
                    <a:lnTo>
                      <a:pt x="31" y="19"/>
                    </a:lnTo>
                    <a:lnTo>
                      <a:pt x="31" y="19"/>
                    </a:lnTo>
                    <a:lnTo>
                      <a:pt x="31" y="19"/>
                    </a:lnTo>
                    <a:lnTo>
                      <a:pt x="31" y="19"/>
                    </a:lnTo>
                    <a:lnTo>
                      <a:pt x="31" y="19"/>
                    </a:lnTo>
                    <a:lnTo>
                      <a:pt x="31" y="19"/>
                    </a:lnTo>
                    <a:lnTo>
                      <a:pt x="25" y="19"/>
                    </a:lnTo>
                    <a:lnTo>
                      <a:pt x="25" y="19"/>
                    </a:lnTo>
                    <a:lnTo>
                      <a:pt x="25" y="19"/>
                    </a:lnTo>
                    <a:lnTo>
                      <a:pt x="25" y="25"/>
                    </a:lnTo>
                    <a:lnTo>
                      <a:pt x="25" y="25"/>
                    </a:lnTo>
                    <a:lnTo>
                      <a:pt x="18" y="25"/>
                    </a:lnTo>
                    <a:lnTo>
                      <a:pt x="18" y="25"/>
                    </a:lnTo>
                    <a:lnTo>
                      <a:pt x="18" y="25"/>
                    </a:lnTo>
                    <a:lnTo>
                      <a:pt x="18" y="25"/>
                    </a:lnTo>
                    <a:lnTo>
                      <a:pt x="18" y="25"/>
                    </a:lnTo>
                    <a:lnTo>
                      <a:pt x="12" y="31"/>
                    </a:lnTo>
                    <a:lnTo>
                      <a:pt x="12" y="31"/>
                    </a:lnTo>
                    <a:lnTo>
                      <a:pt x="12" y="31"/>
                    </a:lnTo>
                    <a:lnTo>
                      <a:pt x="12" y="31"/>
                    </a:lnTo>
                    <a:lnTo>
                      <a:pt x="12" y="31"/>
                    </a:lnTo>
                    <a:lnTo>
                      <a:pt x="12" y="31"/>
                    </a:lnTo>
                    <a:lnTo>
                      <a:pt x="12" y="37"/>
                    </a:lnTo>
                    <a:lnTo>
                      <a:pt x="6" y="37"/>
                    </a:lnTo>
                    <a:lnTo>
                      <a:pt x="6" y="37"/>
                    </a:lnTo>
                    <a:lnTo>
                      <a:pt x="6" y="37"/>
                    </a:lnTo>
                    <a:lnTo>
                      <a:pt x="6" y="37"/>
                    </a:lnTo>
                    <a:lnTo>
                      <a:pt x="6" y="43"/>
                    </a:lnTo>
                    <a:lnTo>
                      <a:pt x="6" y="43"/>
                    </a:lnTo>
                    <a:lnTo>
                      <a:pt x="6" y="43"/>
                    </a:lnTo>
                    <a:lnTo>
                      <a:pt x="6" y="43"/>
                    </a:lnTo>
                    <a:lnTo>
                      <a:pt x="0" y="43"/>
                    </a:lnTo>
                    <a:lnTo>
                      <a:pt x="0" y="43"/>
                    </a:lnTo>
                    <a:lnTo>
                      <a:pt x="0" y="50"/>
                    </a:lnTo>
                    <a:lnTo>
                      <a:pt x="0" y="50"/>
                    </a:lnTo>
                    <a:lnTo>
                      <a:pt x="0" y="50"/>
                    </a:lnTo>
                    <a:lnTo>
                      <a:pt x="0" y="50"/>
                    </a:lnTo>
                    <a:lnTo>
                      <a:pt x="0" y="50"/>
                    </a:lnTo>
                    <a:lnTo>
                      <a:pt x="0" y="56"/>
                    </a:lnTo>
                    <a:lnTo>
                      <a:pt x="0" y="56"/>
                    </a:lnTo>
                    <a:lnTo>
                      <a:pt x="0" y="56"/>
                    </a:lnTo>
                    <a:lnTo>
                      <a:pt x="0" y="56"/>
                    </a:lnTo>
                    <a:lnTo>
                      <a:pt x="0" y="56"/>
                    </a:lnTo>
                    <a:lnTo>
                      <a:pt x="0" y="62"/>
                    </a:lnTo>
                    <a:lnTo>
                      <a:pt x="0" y="62"/>
                    </a:lnTo>
                    <a:lnTo>
                      <a:pt x="0" y="62"/>
                    </a:lnTo>
                    <a:lnTo>
                      <a:pt x="0" y="62"/>
                    </a:lnTo>
                    <a:lnTo>
                      <a:pt x="0" y="62"/>
                    </a:lnTo>
                    <a:lnTo>
                      <a:pt x="0" y="62"/>
                    </a:lnTo>
                    <a:lnTo>
                      <a:pt x="0" y="68"/>
                    </a:lnTo>
                    <a:lnTo>
                      <a:pt x="0" y="68"/>
                    </a:lnTo>
                    <a:lnTo>
                      <a:pt x="0" y="68"/>
                    </a:lnTo>
                    <a:lnTo>
                      <a:pt x="0" y="68"/>
                    </a:lnTo>
                    <a:lnTo>
                      <a:pt x="6" y="68"/>
                    </a:lnTo>
                    <a:lnTo>
                      <a:pt x="6" y="74"/>
                    </a:lnTo>
                    <a:lnTo>
                      <a:pt x="6" y="74"/>
                    </a:lnTo>
                    <a:lnTo>
                      <a:pt x="6" y="74"/>
                    </a:lnTo>
                    <a:lnTo>
                      <a:pt x="6" y="74"/>
                    </a:lnTo>
                    <a:lnTo>
                      <a:pt x="6" y="74"/>
                    </a:lnTo>
                    <a:lnTo>
                      <a:pt x="6" y="80"/>
                    </a:lnTo>
                    <a:lnTo>
                      <a:pt x="6" y="80"/>
                    </a:lnTo>
                    <a:lnTo>
                      <a:pt x="12" y="80"/>
                    </a:lnTo>
                    <a:lnTo>
                      <a:pt x="12" y="80"/>
                    </a:lnTo>
                    <a:lnTo>
                      <a:pt x="12" y="80"/>
                    </a:lnTo>
                    <a:lnTo>
                      <a:pt x="12" y="80"/>
                    </a:lnTo>
                    <a:lnTo>
                      <a:pt x="12" y="87"/>
                    </a:lnTo>
                    <a:lnTo>
                      <a:pt x="12" y="87"/>
                    </a:lnTo>
                    <a:lnTo>
                      <a:pt x="12" y="87"/>
                    </a:lnTo>
                    <a:lnTo>
                      <a:pt x="18" y="87"/>
                    </a:lnTo>
                    <a:lnTo>
                      <a:pt x="18" y="87"/>
                    </a:lnTo>
                    <a:lnTo>
                      <a:pt x="18" y="87"/>
                    </a:lnTo>
                    <a:lnTo>
                      <a:pt x="18" y="93"/>
                    </a:lnTo>
                    <a:lnTo>
                      <a:pt x="18" y="93"/>
                    </a:lnTo>
                    <a:lnTo>
                      <a:pt x="25" y="93"/>
                    </a:lnTo>
                    <a:lnTo>
                      <a:pt x="25" y="93"/>
                    </a:lnTo>
                    <a:lnTo>
                      <a:pt x="25" y="93"/>
                    </a:lnTo>
                    <a:lnTo>
                      <a:pt x="25" y="93"/>
                    </a:lnTo>
                    <a:lnTo>
                      <a:pt x="25" y="93"/>
                    </a:lnTo>
                    <a:lnTo>
                      <a:pt x="31" y="93"/>
                    </a:lnTo>
                    <a:lnTo>
                      <a:pt x="31" y="99"/>
                    </a:lnTo>
                    <a:lnTo>
                      <a:pt x="31" y="99"/>
                    </a:lnTo>
                    <a:lnTo>
                      <a:pt x="31" y="99"/>
                    </a:lnTo>
                    <a:lnTo>
                      <a:pt x="31" y="99"/>
                    </a:lnTo>
                    <a:lnTo>
                      <a:pt x="31" y="99"/>
                    </a:lnTo>
                    <a:lnTo>
                      <a:pt x="37" y="99"/>
                    </a:lnTo>
                    <a:lnTo>
                      <a:pt x="37" y="99"/>
                    </a:lnTo>
                    <a:lnTo>
                      <a:pt x="37" y="99"/>
                    </a:lnTo>
                    <a:lnTo>
                      <a:pt x="37" y="99"/>
                    </a:lnTo>
                    <a:lnTo>
                      <a:pt x="37" y="99"/>
                    </a:lnTo>
                    <a:lnTo>
                      <a:pt x="43" y="99"/>
                    </a:lnTo>
                    <a:lnTo>
                      <a:pt x="43" y="105"/>
                    </a:lnTo>
                    <a:lnTo>
                      <a:pt x="43" y="105"/>
                    </a:lnTo>
                    <a:lnTo>
                      <a:pt x="43" y="105"/>
                    </a:lnTo>
                    <a:lnTo>
                      <a:pt x="43" y="105"/>
                    </a:lnTo>
                    <a:lnTo>
                      <a:pt x="49" y="105"/>
                    </a:lnTo>
                    <a:lnTo>
                      <a:pt x="49" y="105"/>
                    </a:lnTo>
                    <a:lnTo>
                      <a:pt x="49" y="105"/>
                    </a:lnTo>
                    <a:lnTo>
                      <a:pt x="49" y="105"/>
                    </a:lnTo>
                    <a:lnTo>
                      <a:pt x="49" y="105"/>
                    </a:lnTo>
                    <a:lnTo>
                      <a:pt x="49" y="105"/>
                    </a:lnTo>
                    <a:lnTo>
                      <a:pt x="55" y="105"/>
                    </a:lnTo>
                    <a:lnTo>
                      <a:pt x="55" y="105"/>
                    </a:lnTo>
                    <a:lnTo>
                      <a:pt x="55" y="105"/>
                    </a:lnTo>
                    <a:lnTo>
                      <a:pt x="55" y="105"/>
                    </a:lnTo>
                    <a:lnTo>
                      <a:pt x="55" y="111"/>
                    </a:lnTo>
                    <a:lnTo>
                      <a:pt x="61" y="111"/>
                    </a:lnTo>
                    <a:lnTo>
                      <a:pt x="61" y="111"/>
                    </a:lnTo>
                    <a:lnTo>
                      <a:pt x="61" y="111"/>
                    </a:lnTo>
                    <a:lnTo>
                      <a:pt x="61" y="111"/>
                    </a:lnTo>
                    <a:lnTo>
                      <a:pt x="61" y="111"/>
                    </a:lnTo>
                    <a:lnTo>
                      <a:pt x="67" y="111"/>
                    </a:lnTo>
                    <a:lnTo>
                      <a:pt x="67" y="111"/>
                    </a:lnTo>
                    <a:lnTo>
                      <a:pt x="67" y="111"/>
                    </a:lnTo>
                    <a:lnTo>
                      <a:pt x="67" y="111"/>
                    </a:lnTo>
                    <a:lnTo>
                      <a:pt x="67" y="111"/>
                    </a:lnTo>
                    <a:lnTo>
                      <a:pt x="67" y="111"/>
                    </a:lnTo>
                    <a:lnTo>
                      <a:pt x="74" y="111"/>
                    </a:lnTo>
                    <a:lnTo>
                      <a:pt x="74" y="111"/>
                    </a:lnTo>
                    <a:lnTo>
                      <a:pt x="74" y="111"/>
                    </a:lnTo>
                    <a:lnTo>
                      <a:pt x="74" y="111"/>
                    </a:lnTo>
                    <a:lnTo>
                      <a:pt x="74" y="111"/>
                    </a:lnTo>
                    <a:lnTo>
                      <a:pt x="80" y="111"/>
                    </a:lnTo>
                    <a:lnTo>
                      <a:pt x="80" y="111"/>
                    </a:lnTo>
                    <a:lnTo>
                      <a:pt x="80" y="111"/>
                    </a:lnTo>
                    <a:lnTo>
                      <a:pt x="80" y="111"/>
                    </a:lnTo>
                    <a:lnTo>
                      <a:pt x="80" y="111"/>
                    </a:lnTo>
                    <a:lnTo>
                      <a:pt x="86" y="117"/>
                    </a:lnTo>
                    <a:lnTo>
                      <a:pt x="86" y="117"/>
                    </a:lnTo>
                    <a:lnTo>
                      <a:pt x="86" y="117"/>
                    </a:lnTo>
                    <a:lnTo>
                      <a:pt x="86" y="117"/>
                    </a:lnTo>
                    <a:lnTo>
                      <a:pt x="86" y="117"/>
                    </a:lnTo>
                    <a:lnTo>
                      <a:pt x="86" y="117"/>
                    </a:lnTo>
                    <a:lnTo>
                      <a:pt x="92" y="117"/>
                    </a:lnTo>
                    <a:lnTo>
                      <a:pt x="92" y="117"/>
                    </a:lnTo>
                    <a:lnTo>
                      <a:pt x="92" y="117"/>
                    </a:lnTo>
                    <a:lnTo>
                      <a:pt x="92" y="117"/>
                    </a:lnTo>
                    <a:lnTo>
                      <a:pt x="92" y="117"/>
                    </a:lnTo>
                    <a:lnTo>
                      <a:pt x="98" y="117"/>
                    </a:lnTo>
                    <a:lnTo>
                      <a:pt x="98" y="117"/>
                    </a:lnTo>
                    <a:lnTo>
                      <a:pt x="98" y="117"/>
                    </a:lnTo>
                    <a:lnTo>
                      <a:pt x="98" y="117"/>
                    </a:lnTo>
                    <a:lnTo>
                      <a:pt x="98" y="117"/>
                    </a:lnTo>
                    <a:lnTo>
                      <a:pt x="104" y="117"/>
                    </a:lnTo>
                    <a:lnTo>
                      <a:pt x="104" y="117"/>
                    </a:lnTo>
                    <a:lnTo>
                      <a:pt x="104" y="117"/>
                    </a:lnTo>
                    <a:lnTo>
                      <a:pt x="104" y="117"/>
                    </a:lnTo>
                    <a:lnTo>
                      <a:pt x="104" y="117"/>
                    </a:lnTo>
                    <a:lnTo>
                      <a:pt x="104" y="117"/>
                    </a:lnTo>
                    <a:lnTo>
                      <a:pt x="110" y="117"/>
                    </a:lnTo>
                    <a:lnTo>
                      <a:pt x="110" y="117"/>
                    </a:lnTo>
                    <a:lnTo>
                      <a:pt x="110" y="117"/>
                    </a:lnTo>
                    <a:lnTo>
                      <a:pt x="110" y="117"/>
                    </a:lnTo>
                    <a:lnTo>
                      <a:pt x="110" y="117"/>
                    </a:lnTo>
                    <a:lnTo>
                      <a:pt x="117" y="117"/>
                    </a:lnTo>
                    <a:lnTo>
                      <a:pt x="117" y="117"/>
                    </a:lnTo>
                    <a:lnTo>
                      <a:pt x="117" y="117"/>
                    </a:lnTo>
                    <a:lnTo>
                      <a:pt x="117" y="117"/>
                    </a:lnTo>
                    <a:lnTo>
                      <a:pt x="117" y="117"/>
                    </a:lnTo>
                    <a:lnTo>
                      <a:pt x="123" y="117"/>
                    </a:lnTo>
                    <a:lnTo>
                      <a:pt x="123" y="117"/>
                    </a:lnTo>
                    <a:lnTo>
                      <a:pt x="123" y="117"/>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891" name="Rectangle 11"/>
              <p:cNvSpPr>
                <a:spLocks noChangeArrowheads="1"/>
              </p:cNvSpPr>
              <p:nvPr/>
            </p:nvSpPr>
            <p:spPr bwMode="auto">
              <a:xfrm>
                <a:off x="3005" y="1487"/>
                <a:ext cx="16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&lt;  2</a:t>
                </a:r>
                <a:endParaRPr lang="en-US" sz="1200" b="1"/>
              </a:p>
            </p:txBody>
          </p:sp>
          <p:sp>
            <p:nvSpPr>
              <p:cNvPr id="2810892" name="Freeform 12"/>
              <p:cNvSpPr>
                <a:spLocks/>
              </p:cNvSpPr>
              <p:nvPr/>
            </p:nvSpPr>
            <p:spPr bwMode="auto">
              <a:xfrm>
                <a:off x="2585" y="1634"/>
                <a:ext cx="239" cy="117"/>
              </a:xfrm>
              <a:custGeom>
                <a:avLst/>
                <a:gdLst>
                  <a:gd name="T0" fmla="*/ 129 w 239"/>
                  <a:gd name="T1" fmla="*/ 117 h 117"/>
                  <a:gd name="T2" fmla="*/ 141 w 239"/>
                  <a:gd name="T3" fmla="*/ 117 h 117"/>
                  <a:gd name="T4" fmla="*/ 147 w 239"/>
                  <a:gd name="T5" fmla="*/ 117 h 117"/>
                  <a:gd name="T6" fmla="*/ 160 w 239"/>
                  <a:gd name="T7" fmla="*/ 117 h 117"/>
                  <a:gd name="T8" fmla="*/ 166 w 239"/>
                  <a:gd name="T9" fmla="*/ 117 h 117"/>
                  <a:gd name="T10" fmla="*/ 178 w 239"/>
                  <a:gd name="T11" fmla="*/ 111 h 117"/>
                  <a:gd name="T12" fmla="*/ 184 w 239"/>
                  <a:gd name="T13" fmla="*/ 111 h 117"/>
                  <a:gd name="T14" fmla="*/ 196 w 239"/>
                  <a:gd name="T15" fmla="*/ 105 h 117"/>
                  <a:gd name="T16" fmla="*/ 202 w 239"/>
                  <a:gd name="T17" fmla="*/ 105 h 117"/>
                  <a:gd name="T18" fmla="*/ 215 w 239"/>
                  <a:gd name="T19" fmla="*/ 99 h 117"/>
                  <a:gd name="T20" fmla="*/ 221 w 239"/>
                  <a:gd name="T21" fmla="*/ 86 h 117"/>
                  <a:gd name="T22" fmla="*/ 233 w 239"/>
                  <a:gd name="T23" fmla="*/ 80 h 117"/>
                  <a:gd name="T24" fmla="*/ 239 w 239"/>
                  <a:gd name="T25" fmla="*/ 68 h 117"/>
                  <a:gd name="T26" fmla="*/ 239 w 239"/>
                  <a:gd name="T27" fmla="*/ 62 h 117"/>
                  <a:gd name="T28" fmla="*/ 239 w 239"/>
                  <a:gd name="T29" fmla="*/ 49 h 117"/>
                  <a:gd name="T30" fmla="*/ 233 w 239"/>
                  <a:gd name="T31" fmla="*/ 43 h 117"/>
                  <a:gd name="T32" fmla="*/ 227 w 239"/>
                  <a:gd name="T33" fmla="*/ 31 h 117"/>
                  <a:gd name="T34" fmla="*/ 221 w 239"/>
                  <a:gd name="T35" fmla="*/ 25 h 117"/>
                  <a:gd name="T36" fmla="*/ 209 w 239"/>
                  <a:gd name="T37" fmla="*/ 19 h 117"/>
                  <a:gd name="T38" fmla="*/ 202 w 239"/>
                  <a:gd name="T39" fmla="*/ 13 h 117"/>
                  <a:gd name="T40" fmla="*/ 190 w 239"/>
                  <a:gd name="T41" fmla="*/ 13 h 117"/>
                  <a:gd name="T42" fmla="*/ 178 w 239"/>
                  <a:gd name="T43" fmla="*/ 6 h 117"/>
                  <a:gd name="T44" fmla="*/ 172 w 239"/>
                  <a:gd name="T45" fmla="*/ 6 h 117"/>
                  <a:gd name="T46" fmla="*/ 160 w 239"/>
                  <a:gd name="T47" fmla="*/ 6 h 117"/>
                  <a:gd name="T48" fmla="*/ 153 w 239"/>
                  <a:gd name="T49" fmla="*/ 0 h 117"/>
                  <a:gd name="T50" fmla="*/ 141 w 239"/>
                  <a:gd name="T51" fmla="*/ 0 h 117"/>
                  <a:gd name="T52" fmla="*/ 135 w 239"/>
                  <a:gd name="T53" fmla="*/ 0 h 117"/>
                  <a:gd name="T54" fmla="*/ 123 w 239"/>
                  <a:gd name="T55" fmla="*/ 0 h 117"/>
                  <a:gd name="T56" fmla="*/ 117 w 239"/>
                  <a:gd name="T57" fmla="*/ 0 h 117"/>
                  <a:gd name="T58" fmla="*/ 104 w 239"/>
                  <a:gd name="T59" fmla="*/ 0 h 117"/>
                  <a:gd name="T60" fmla="*/ 98 w 239"/>
                  <a:gd name="T61" fmla="*/ 0 h 117"/>
                  <a:gd name="T62" fmla="*/ 86 w 239"/>
                  <a:gd name="T63" fmla="*/ 0 h 117"/>
                  <a:gd name="T64" fmla="*/ 80 w 239"/>
                  <a:gd name="T65" fmla="*/ 0 h 117"/>
                  <a:gd name="T66" fmla="*/ 67 w 239"/>
                  <a:gd name="T67" fmla="*/ 6 h 117"/>
                  <a:gd name="T68" fmla="*/ 61 w 239"/>
                  <a:gd name="T69" fmla="*/ 6 h 117"/>
                  <a:gd name="T70" fmla="*/ 49 w 239"/>
                  <a:gd name="T71" fmla="*/ 13 h 117"/>
                  <a:gd name="T72" fmla="*/ 43 w 239"/>
                  <a:gd name="T73" fmla="*/ 13 h 117"/>
                  <a:gd name="T74" fmla="*/ 31 w 239"/>
                  <a:gd name="T75" fmla="*/ 19 h 117"/>
                  <a:gd name="T76" fmla="*/ 25 w 239"/>
                  <a:gd name="T77" fmla="*/ 25 h 117"/>
                  <a:gd name="T78" fmla="*/ 12 w 239"/>
                  <a:gd name="T79" fmla="*/ 31 h 117"/>
                  <a:gd name="T80" fmla="*/ 6 w 239"/>
                  <a:gd name="T81" fmla="*/ 37 h 117"/>
                  <a:gd name="T82" fmla="*/ 0 w 239"/>
                  <a:gd name="T83" fmla="*/ 49 h 117"/>
                  <a:gd name="T84" fmla="*/ 0 w 239"/>
                  <a:gd name="T85" fmla="*/ 56 h 117"/>
                  <a:gd name="T86" fmla="*/ 0 w 239"/>
                  <a:gd name="T87" fmla="*/ 68 h 117"/>
                  <a:gd name="T88" fmla="*/ 6 w 239"/>
                  <a:gd name="T89" fmla="*/ 74 h 117"/>
                  <a:gd name="T90" fmla="*/ 12 w 239"/>
                  <a:gd name="T91" fmla="*/ 86 h 117"/>
                  <a:gd name="T92" fmla="*/ 25 w 239"/>
                  <a:gd name="T93" fmla="*/ 92 h 117"/>
                  <a:gd name="T94" fmla="*/ 31 w 239"/>
                  <a:gd name="T95" fmla="*/ 99 h 117"/>
                  <a:gd name="T96" fmla="*/ 43 w 239"/>
                  <a:gd name="T97" fmla="*/ 105 h 117"/>
                  <a:gd name="T98" fmla="*/ 49 w 239"/>
                  <a:gd name="T99" fmla="*/ 105 h 117"/>
                  <a:gd name="T100" fmla="*/ 61 w 239"/>
                  <a:gd name="T101" fmla="*/ 111 h 117"/>
                  <a:gd name="T102" fmla="*/ 67 w 239"/>
                  <a:gd name="T103" fmla="*/ 111 h 117"/>
                  <a:gd name="T104" fmla="*/ 80 w 239"/>
                  <a:gd name="T105" fmla="*/ 117 h 117"/>
                  <a:gd name="T106" fmla="*/ 86 w 239"/>
                  <a:gd name="T107" fmla="*/ 117 h 117"/>
                  <a:gd name="T108" fmla="*/ 98 w 239"/>
                  <a:gd name="T109" fmla="*/ 117 h 117"/>
                  <a:gd name="T110" fmla="*/ 104 w 239"/>
                  <a:gd name="T111" fmla="*/ 117 h 117"/>
                  <a:gd name="T112" fmla="*/ 117 w 239"/>
                  <a:gd name="T113" fmla="*/ 117 h 117"/>
                  <a:gd name="T114" fmla="*/ 123 w 239"/>
                  <a:gd name="T115"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9" h="117">
                    <a:moveTo>
                      <a:pt x="123" y="117"/>
                    </a:moveTo>
                    <a:lnTo>
                      <a:pt x="123" y="117"/>
                    </a:lnTo>
                    <a:lnTo>
                      <a:pt x="123" y="117"/>
                    </a:lnTo>
                    <a:lnTo>
                      <a:pt x="123" y="117"/>
                    </a:lnTo>
                    <a:lnTo>
                      <a:pt x="129" y="117"/>
                    </a:lnTo>
                    <a:lnTo>
                      <a:pt x="129" y="117"/>
                    </a:lnTo>
                    <a:lnTo>
                      <a:pt x="129" y="117"/>
                    </a:lnTo>
                    <a:lnTo>
                      <a:pt x="129" y="117"/>
                    </a:lnTo>
                    <a:lnTo>
                      <a:pt x="129" y="117"/>
                    </a:lnTo>
                    <a:lnTo>
                      <a:pt x="135" y="117"/>
                    </a:lnTo>
                    <a:lnTo>
                      <a:pt x="135" y="117"/>
                    </a:lnTo>
                    <a:lnTo>
                      <a:pt x="135" y="117"/>
                    </a:lnTo>
                    <a:lnTo>
                      <a:pt x="135" y="117"/>
                    </a:lnTo>
                    <a:lnTo>
                      <a:pt x="135" y="117"/>
                    </a:lnTo>
                    <a:lnTo>
                      <a:pt x="141" y="117"/>
                    </a:lnTo>
                    <a:lnTo>
                      <a:pt x="141" y="117"/>
                    </a:lnTo>
                    <a:lnTo>
                      <a:pt x="141" y="117"/>
                    </a:lnTo>
                    <a:lnTo>
                      <a:pt x="141" y="117"/>
                    </a:lnTo>
                    <a:lnTo>
                      <a:pt x="141" y="117"/>
                    </a:lnTo>
                    <a:lnTo>
                      <a:pt x="141" y="117"/>
                    </a:lnTo>
                    <a:lnTo>
                      <a:pt x="147" y="117"/>
                    </a:lnTo>
                    <a:lnTo>
                      <a:pt x="147" y="117"/>
                    </a:lnTo>
                    <a:lnTo>
                      <a:pt x="147" y="117"/>
                    </a:lnTo>
                    <a:lnTo>
                      <a:pt x="147" y="117"/>
                    </a:lnTo>
                    <a:lnTo>
                      <a:pt x="147" y="117"/>
                    </a:lnTo>
                    <a:lnTo>
                      <a:pt x="153" y="117"/>
                    </a:lnTo>
                    <a:lnTo>
                      <a:pt x="153" y="117"/>
                    </a:lnTo>
                    <a:lnTo>
                      <a:pt x="153" y="117"/>
                    </a:lnTo>
                    <a:lnTo>
                      <a:pt x="153" y="117"/>
                    </a:lnTo>
                    <a:lnTo>
                      <a:pt x="153" y="117"/>
                    </a:lnTo>
                    <a:lnTo>
                      <a:pt x="160" y="117"/>
                    </a:lnTo>
                    <a:lnTo>
                      <a:pt x="160" y="117"/>
                    </a:lnTo>
                    <a:lnTo>
                      <a:pt x="160" y="117"/>
                    </a:lnTo>
                    <a:lnTo>
                      <a:pt x="160" y="117"/>
                    </a:lnTo>
                    <a:lnTo>
                      <a:pt x="160" y="117"/>
                    </a:lnTo>
                    <a:lnTo>
                      <a:pt x="160" y="117"/>
                    </a:lnTo>
                    <a:lnTo>
                      <a:pt x="166" y="117"/>
                    </a:lnTo>
                    <a:lnTo>
                      <a:pt x="166" y="117"/>
                    </a:lnTo>
                    <a:lnTo>
                      <a:pt x="166" y="117"/>
                    </a:lnTo>
                    <a:lnTo>
                      <a:pt x="166" y="117"/>
                    </a:lnTo>
                    <a:lnTo>
                      <a:pt x="166" y="111"/>
                    </a:lnTo>
                    <a:lnTo>
                      <a:pt x="172" y="111"/>
                    </a:lnTo>
                    <a:lnTo>
                      <a:pt x="172" y="111"/>
                    </a:lnTo>
                    <a:lnTo>
                      <a:pt x="172" y="111"/>
                    </a:lnTo>
                    <a:lnTo>
                      <a:pt x="172" y="111"/>
                    </a:lnTo>
                    <a:lnTo>
                      <a:pt x="172" y="111"/>
                    </a:lnTo>
                    <a:lnTo>
                      <a:pt x="178" y="111"/>
                    </a:lnTo>
                    <a:lnTo>
                      <a:pt x="178" y="111"/>
                    </a:lnTo>
                    <a:lnTo>
                      <a:pt x="178" y="111"/>
                    </a:lnTo>
                    <a:lnTo>
                      <a:pt x="178" y="111"/>
                    </a:lnTo>
                    <a:lnTo>
                      <a:pt x="178" y="111"/>
                    </a:lnTo>
                    <a:lnTo>
                      <a:pt x="178" y="111"/>
                    </a:lnTo>
                    <a:lnTo>
                      <a:pt x="184" y="111"/>
                    </a:lnTo>
                    <a:lnTo>
                      <a:pt x="184" y="111"/>
                    </a:lnTo>
                    <a:lnTo>
                      <a:pt x="184" y="111"/>
                    </a:lnTo>
                    <a:lnTo>
                      <a:pt x="184" y="111"/>
                    </a:lnTo>
                    <a:lnTo>
                      <a:pt x="184" y="111"/>
                    </a:lnTo>
                    <a:lnTo>
                      <a:pt x="190" y="111"/>
                    </a:lnTo>
                    <a:lnTo>
                      <a:pt x="190" y="105"/>
                    </a:lnTo>
                    <a:lnTo>
                      <a:pt x="190" y="105"/>
                    </a:lnTo>
                    <a:lnTo>
                      <a:pt x="190" y="105"/>
                    </a:lnTo>
                    <a:lnTo>
                      <a:pt x="190" y="105"/>
                    </a:lnTo>
                    <a:lnTo>
                      <a:pt x="196" y="105"/>
                    </a:lnTo>
                    <a:lnTo>
                      <a:pt x="196" y="105"/>
                    </a:lnTo>
                    <a:lnTo>
                      <a:pt x="196" y="105"/>
                    </a:lnTo>
                    <a:lnTo>
                      <a:pt x="196" y="105"/>
                    </a:lnTo>
                    <a:lnTo>
                      <a:pt x="196" y="105"/>
                    </a:lnTo>
                    <a:lnTo>
                      <a:pt x="202" y="105"/>
                    </a:lnTo>
                    <a:lnTo>
                      <a:pt x="202" y="105"/>
                    </a:lnTo>
                    <a:lnTo>
                      <a:pt x="202" y="105"/>
                    </a:lnTo>
                    <a:lnTo>
                      <a:pt x="202" y="105"/>
                    </a:lnTo>
                    <a:lnTo>
                      <a:pt x="202" y="105"/>
                    </a:lnTo>
                    <a:lnTo>
                      <a:pt x="202" y="99"/>
                    </a:lnTo>
                    <a:lnTo>
                      <a:pt x="209" y="99"/>
                    </a:lnTo>
                    <a:lnTo>
                      <a:pt x="209" y="99"/>
                    </a:lnTo>
                    <a:lnTo>
                      <a:pt x="209" y="99"/>
                    </a:lnTo>
                    <a:lnTo>
                      <a:pt x="209" y="99"/>
                    </a:lnTo>
                    <a:lnTo>
                      <a:pt x="209" y="99"/>
                    </a:lnTo>
                    <a:lnTo>
                      <a:pt x="215" y="99"/>
                    </a:lnTo>
                    <a:lnTo>
                      <a:pt x="215" y="99"/>
                    </a:lnTo>
                    <a:lnTo>
                      <a:pt x="215" y="92"/>
                    </a:lnTo>
                    <a:lnTo>
                      <a:pt x="215" y="92"/>
                    </a:lnTo>
                    <a:lnTo>
                      <a:pt x="215" y="92"/>
                    </a:lnTo>
                    <a:lnTo>
                      <a:pt x="221" y="92"/>
                    </a:lnTo>
                    <a:lnTo>
                      <a:pt x="221" y="92"/>
                    </a:lnTo>
                    <a:lnTo>
                      <a:pt x="221" y="92"/>
                    </a:lnTo>
                    <a:lnTo>
                      <a:pt x="221" y="92"/>
                    </a:lnTo>
                    <a:lnTo>
                      <a:pt x="221" y="86"/>
                    </a:lnTo>
                    <a:lnTo>
                      <a:pt x="221" y="86"/>
                    </a:lnTo>
                    <a:lnTo>
                      <a:pt x="227" y="86"/>
                    </a:lnTo>
                    <a:lnTo>
                      <a:pt x="227" y="86"/>
                    </a:lnTo>
                    <a:lnTo>
                      <a:pt x="227" y="86"/>
                    </a:lnTo>
                    <a:lnTo>
                      <a:pt x="227" y="86"/>
                    </a:lnTo>
                    <a:lnTo>
                      <a:pt x="227" y="80"/>
                    </a:lnTo>
                    <a:lnTo>
                      <a:pt x="233" y="80"/>
                    </a:lnTo>
                    <a:lnTo>
                      <a:pt x="233" y="80"/>
                    </a:lnTo>
                    <a:lnTo>
                      <a:pt x="233" y="80"/>
                    </a:lnTo>
                    <a:lnTo>
                      <a:pt x="233" y="80"/>
                    </a:lnTo>
                    <a:lnTo>
                      <a:pt x="233" y="74"/>
                    </a:lnTo>
                    <a:lnTo>
                      <a:pt x="233" y="74"/>
                    </a:lnTo>
                    <a:lnTo>
                      <a:pt x="233" y="74"/>
                    </a:lnTo>
                    <a:lnTo>
                      <a:pt x="233" y="74"/>
                    </a:lnTo>
                    <a:lnTo>
                      <a:pt x="239" y="74"/>
                    </a:lnTo>
                    <a:lnTo>
                      <a:pt x="239" y="68"/>
                    </a:lnTo>
                    <a:lnTo>
                      <a:pt x="239" y="68"/>
                    </a:lnTo>
                    <a:lnTo>
                      <a:pt x="239" y="68"/>
                    </a:lnTo>
                    <a:lnTo>
                      <a:pt x="239" y="68"/>
                    </a:lnTo>
                    <a:lnTo>
                      <a:pt x="239" y="68"/>
                    </a:lnTo>
                    <a:lnTo>
                      <a:pt x="239" y="68"/>
                    </a:lnTo>
                    <a:lnTo>
                      <a:pt x="239" y="62"/>
                    </a:lnTo>
                    <a:lnTo>
                      <a:pt x="239" y="62"/>
                    </a:lnTo>
                    <a:lnTo>
                      <a:pt x="239" y="62"/>
                    </a:lnTo>
                    <a:lnTo>
                      <a:pt x="239" y="62"/>
                    </a:lnTo>
                    <a:lnTo>
                      <a:pt x="239" y="62"/>
                    </a:lnTo>
                    <a:lnTo>
                      <a:pt x="239" y="56"/>
                    </a:lnTo>
                    <a:lnTo>
                      <a:pt x="239" y="56"/>
                    </a:lnTo>
                    <a:lnTo>
                      <a:pt x="239" y="56"/>
                    </a:lnTo>
                    <a:lnTo>
                      <a:pt x="239" y="56"/>
                    </a:lnTo>
                    <a:lnTo>
                      <a:pt x="239" y="56"/>
                    </a:lnTo>
                    <a:lnTo>
                      <a:pt x="239" y="49"/>
                    </a:lnTo>
                    <a:lnTo>
                      <a:pt x="239" y="49"/>
                    </a:lnTo>
                    <a:lnTo>
                      <a:pt x="239" y="49"/>
                    </a:lnTo>
                    <a:lnTo>
                      <a:pt x="239" y="49"/>
                    </a:lnTo>
                    <a:lnTo>
                      <a:pt x="239" y="49"/>
                    </a:lnTo>
                    <a:lnTo>
                      <a:pt x="239" y="49"/>
                    </a:lnTo>
                    <a:lnTo>
                      <a:pt x="233" y="43"/>
                    </a:lnTo>
                    <a:lnTo>
                      <a:pt x="233" y="43"/>
                    </a:lnTo>
                    <a:lnTo>
                      <a:pt x="233" y="43"/>
                    </a:lnTo>
                    <a:lnTo>
                      <a:pt x="233" y="43"/>
                    </a:lnTo>
                    <a:lnTo>
                      <a:pt x="233" y="43"/>
                    </a:lnTo>
                    <a:lnTo>
                      <a:pt x="233" y="37"/>
                    </a:lnTo>
                    <a:lnTo>
                      <a:pt x="233" y="37"/>
                    </a:lnTo>
                    <a:lnTo>
                      <a:pt x="233" y="37"/>
                    </a:lnTo>
                    <a:lnTo>
                      <a:pt x="227" y="37"/>
                    </a:lnTo>
                    <a:lnTo>
                      <a:pt x="227" y="37"/>
                    </a:lnTo>
                    <a:lnTo>
                      <a:pt x="227" y="31"/>
                    </a:lnTo>
                    <a:lnTo>
                      <a:pt x="227" y="31"/>
                    </a:lnTo>
                    <a:lnTo>
                      <a:pt x="227" y="31"/>
                    </a:lnTo>
                    <a:lnTo>
                      <a:pt x="221" y="31"/>
                    </a:lnTo>
                    <a:lnTo>
                      <a:pt x="221" y="31"/>
                    </a:lnTo>
                    <a:lnTo>
                      <a:pt x="221" y="31"/>
                    </a:lnTo>
                    <a:lnTo>
                      <a:pt x="221" y="25"/>
                    </a:lnTo>
                    <a:lnTo>
                      <a:pt x="221" y="25"/>
                    </a:lnTo>
                    <a:lnTo>
                      <a:pt x="221" y="25"/>
                    </a:lnTo>
                    <a:lnTo>
                      <a:pt x="215" y="25"/>
                    </a:lnTo>
                    <a:lnTo>
                      <a:pt x="215" y="25"/>
                    </a:lnTo>
                    <a:lnTo>
                      <a:pt x="215" y="25"/>
                    </a:lnTo>
                    <a:lnTo>
                      <a:pt x="215" y="25"/>
                    </a:lnTo>
                    <a:lnTo>
                      <a:pt x="215" y="19"/>
                    </a:lnTo>
                    <a:lnTo>
                      <a:pt x="209" y="19"/>
                    </a:lnTo>
                    <a:lnTo>
                      <a:pt x="209" y="19"/>
                    </a:lnTo>
                    <a:lnTo>
                      <a:pt x="209" y="19"/>
                    </a:lnTo>
                    <a:lnTo>
                      <a:pt x="209" y="19"/>
                    </a:lnTo>
                    <a:lnTo>
                      <a:pt x="209" y="19"/>
                    </a:lnTo>
                    <a:lnTo>
                      <a:pt x="202" y="19"/>
                    </a:lnTo>
                    <a:lnTo>
                      <a:pt x="202" y="19"/>
                    </a:lnTo>
                    <a:lnTo>
                      <a:pt x="202" y="19"/>
                    </a:lnTo>
                    <a:lnTo>
                      <a:pt x="202" y="13"/>
                    </a:lnTo>
                    <a:lnTo>
                      <a:pt x="202" y="13"/>
                    </a:lnTo>
                    <a:lnTo>
                      <a:pt x="202" y="13"/>
                    </a:lnTo>
                    <a:lnTo>
                      <a:pt x="196" y="13"/>
                    </a:lnTo>
                    <a:lnTo>
                      <a:pt x="196" y="13"/>
                    </a:lnTo>
                    <a:lnTo>
                      <a:pt x="196" y="13"/>
                    </a:lnTo>
                    <a:lnTo>
                      <a:pt x="196" y="13"/>
                    </a:lnTo>
                    <a:lnTo>
                      <a:pt x="196" y="13"/>
                    </a:lnTo>
                    <a:lnTo>
                      <a:pt x="190" y="13"/>
                    </a:lnTo>
                    <a:lnTo>
                      <a:pt x="190" y="13"/>
                    </a:lnTo>
                    <a:lnTo>
                      <a:pt x="190" y="13"/>
                    </a:lnTo>
                    <a:lnTo>
                      <a:pt x="190" y="13"/>
                    </a:lnTo>
                    <a:lnTo>
                      <a:pt x="190" y="13"/>
                    </a:lnTo>
                    <a:lnTo>
                      <a:pt x="184" y="13"/>
                    </a:lnTo>
                    <a:lnTo>
                      <a:pt x="184" y="13"/>
                    </a:lnTo>
                    <a:lnTo>
                      <a:pt x="184" y="6"/>
                    </a:lnTo>
                    <a:lnTo>
                      <a:pt x="184" y="6"/>
                    </a:lnTo>
                    <a:lnTo>
                      <a:pt x="184" y="6"/>
                    </a:lnTo>
                    <a:lnTo>
                      <a:pt x="178" y="6"/>
                    </a:lnTo>
                    <a:lnTo>
                      <a:pt x="178" y="6"/>
                    </a:lnTo>
                    <a:lnTo>
                      <a:pt x="178" y="6"/>
                    </a:lnTo>
                    <a:lnTo>
                      <a:pt x="178" y="6"/>
                    </a:lnTo>
                    <a:lnTo>
                      <a:pt x="178" y="6"/>
                    </a:lnTo>
                    <a:lnTo>
                      <a:pt x="178" y="6"/>
                    </a:lnTo>
                    <a:lnTo>
                      <a:pt x="172" y="6"/>
                    </a:lnTo>
                    <a:lnTo>
                      <a:pt x="172" y="6"/>
                    </a:lnTo>
                    <a:lnTo>
                      <a:pt x="172" y="6"/>
                    </a:lnTo>
                    <a:lnTo>
                      <a:pt x="172" y="6"/>
                    </a:lnTo>
                    <a:lnTo>
                      <a:pt x="172" y="6"/>
                    </a:lnTo>
                    <a:lnTo>
                      <a:pt x="166" y="6"/>
                    </a:lnTo>
                    <a:lnTo>
                      <a:pt x="166" y="6"/>
                    </a:lnTo>
                    <a:lnTo>
                      <a:pt x="166" y="6"/>
                    </a:lnTo>
                    <a:lnTo>
                      <a:pt x="166" y="6"/>
                    </a:lnTo>
                    <a:lnTo>
                      <a:pt x="166" y="6"/>
                    </a:lnTo>
                    <a:lnTo>
                      <a:pt x="160" y="6"/>
                    </a:lnTo>
                    <a:lnTo>
                      <a:pt x="160" y="0"/>
                    </a:lnTo>
                    <a:lnTo>
                      <a:pt x="160" y="0"/>
                    </a:lnTo>
                    <a:lnTo>
                      <a:pt x="160" y="0"/>
                    </a:lnTo>
                    <a:lnTo>
                      <a:pt x="160" y="0"/>
                    </a:lnTo>
                    <a:lnTo>
                      <a:pt x="160" y="0"/>
                    </a:lnTo>
                    <a:lnTo>
                      <a:pt x="153" y="0"/>
                    </a:lnTo>
                    <a:lnTo>
                      <a:pt x="153" y="0"/>
                    </a:lnTo>
                    <a:lnTo>
                      <a:pt x="153" y="0"/>
                    </a:lnTo>
                    <a:lnTo>
                      <a:pt x="153" y="0"/>
                    </a:lnTo>
                    <a:lnTo>
                      <a:pt x="153" y="0"/>
                    </a:lnTo>
                    <a:lnTo>
                      <a:pt x="147" y="0"/>
                    </a:lnTo>
                    <a:lnTo>
                      <a:pt x="147" y="0"/>
                    </a:lnTo>
                    <a:lnTo>
                      <a:pt x="147" y="0"/>
                    </a:lnTo>
                    <a:lnTo>
                      <a:pt x="147" y="0"/>
                    </a:lnTo>
                    <a:lnTo>
                      <a:pt x="147" y="0"/>
                    </a:lnTo>
                    <a:lnTo>
                      <a:pt x="141" y="0"/>
                    </a:lnTo>
                    <a:lnTo>
                      <a:pt x="141" y="0"/>
                    </a:lnTo>
                    <a:lnTo>
                      <a:pt x="141" y="0"/>
                    </a:lnTo>
                    <a:lnTo>
                      <a:pt x="141" y="0"/>
                    </a:lnTo>
                    <a:lnTo>
                      <a:pt x="141" y="0"/>
                    </a:lnTo>
                    <a:lnTo>
                      <a:pt x="141" y="0"/>
                    </a:lnTo>
                    <a:lnTo>
                      <a:pt x="135" y="0"/>
                    </a:lnTo>
                    <a:lnTo>
                      <a:pt x="135" y="0"/>
                    </a:lnTo>
                    <a:lnTo>
                      <a:pt x="135" y="0"/>
                    </a:lnTo>
                    <a:lnTo>
                      <a:pt x="135" y="0"/>
                    </a:lnTo>
                    <a:lnTo>
                      <a:pt x="135" y="0"/>
                    </a:lnTo>
                    <a:lnTo>
                      <a:pt x="129" y="0"/>
                    </a:lnTo>
                    <a:lnTo>
                      <a:pt x="129" y="0"/>
                    </a:lnTo>
                    <a:lnTo>
                      <a:pt x="129" y="0"/>
                    </a:lnTo>
                    <a:lnTo>
                      <a:pt x="129" y="0"/>
                    </a:lnTo>
                    <a:lnTo>
                      <a:pt x="129" y="0"/>
                    </a:lnTo>
                    <a:lnTo>
                      <a:pt x="123" y="0"/>
                    </a:lnTo>
                    <a:lnTo>
                      <a:pt x="123" y="0"/>
                    </a:lnTo>
                    <a:lnTo>
                      <a:pt x="123" y="0"/>
                    </a:lnTo>
                    <a:lnTo>
                      <a:pt x="123" y="0"/>
                    </a:lnTo>
                    <a:lnTo>
                      <a:pt x="123" y="0"/>
                    </a:lnTo>
                    <a:lnTo>
                      <a:pt x="123" y="0"/>
                    </a:lnTo>
                    <a:lnTo>
                      <a:pt x="117" y="0"/>
                    </a:ln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0"/>
                    </a:lnTo>
                    <a:lnTo>
                      <a:pt x="104" y="0"/>
                    </a:lnTo>
                    <a:lnTo>
                      <a:pt x="98" y="0"/>
                    </a:lnTo>
                    <a:lnTo>
                      <a:pt x="98" y="0"/>
                    </a:lnTo>
                    <a:lnTo>
                      <a:pt x="98" y="0"/>
                    </a:lnTo>
                    <a:lnTo>
                      <a:pt x="98" y="0"/>
                    </a:lnTo>
                    <a:lnTo>
                      <a:pt x="98" y="0"/>
                    </a:lnTo>
                    <a:lnTo>
                      <a:pt x="92" y="0"/>
                    </a:lnTo>
                    <a:lnTo>
                      <a:pt x="92" y="0"/>
                    </a:lnTo>
                    <a:lnTo>
                      <a:pt x="92" y="0"/>
                    </a:lnTo>
                    <a:lnTo>
                      <a:pt x="92" y="0"/>
                    </a:lnTo>
                    <a:lnTo>
                      <a:pt x="92" y="0"/>
                    </a:lnTo>
                    <a:lnTo>
                      <a:pt x="86" y="0"/>
                    </a:lnTo>
                    <a:lnTo>
                      <a:pt x="86" y="0"/>
                    </a:lnTo>
                    <a:lnTo>
                      <a:pt x="86" y="0"/>
                    </a:lnTo>
                    <a:lnTo>
                      <a:pt x="86" y="0"/>
                    </a:lnTo>
                    <a:lnTo>
                      <a:pt x="86" y="0"/>
                    </a:lnTo>
                    <a:lnTo>
                      <a:pt x="86" y="0"/>
                    </a:lnTo>
                    <a:lnTo>
                      <a:pt x="80" y="0"/>
                    </a:lnTo>
                    <a:lnTo>
                      <a:pt x="80" y="0"/>
                    </a:lnTo>
                    <a:lnTo>
                      <a:pt x="80" y="0"/>
                    </a:lnTo>
                    <a:lnTo>
                      <a:pt x="80" y="0"/>
                    </a:lnTo>
                    <a:lnTo>
                      <a:pt x="80" y="0"/>
                    </a:lnTo>
                    <a:lnTo>
                      <a:pt x="74" y="6"/>
                    </a:lnTo>
                    <a:lnTo>
                      <a:pt x="74" y="6"/>
                    </a:lnTo>
                    <a:lnTo>
                      <a:pt x="74" y="6"/>
                    </a:lnTo>
                    <a:lnTo>
                      <a:pt x="74" y="6"/>
                    </a:lnTo>
                    <a:lnTo>
                      <a:pt x="74" y="6"/>
                    </a:lnTo>
                    <a:lnTo>
                      <a:pt x="67" y="6"/>
                    </a:lnTo>
                    <a:lnTo>
                      <a:pt x="67" y="6"/>
                    </a:lnTo>
                    <a:lnTo>
                      <a:pt x="67" y="6"/>
                    </a:lnTo>
                    <a:lnTo>
                      <a:pt x="67" y="6"/>
                    </a:lnTo>
                    <a:lnTo>
                      <a:pt x="67" y="6"/>
                    </a:lnTo>
                    <a:lnTo>
                      <a:pt x="67" y="6"/>
                    </a:lnTo>
                    <a:lnTo>
                      <a:pt x="61" y="6"/>
                    </a:lnTo>
                    <a:lnTo>
                      <a:pt x="61" y="6"/>
                    </a:lnTo>
                    <a:lnTo>
                      <a:pt x="61" y="6"/>
                    </a:lnTo>
                    <a:lnTo>
                      <a:pt x="61" y="6"/>
                    </a:lnTo>
                    <a:lnTo>
                      <a:pt x="61" y="6"/>
                    </a:lnTo>
                    <a:lnTo>
                      <a:pt x="55" y="6"/>
                    </a:lnTo>
                    <a:lnTo>
                      <a:pt x="55" y="6"/>
                    </a:lnTo>
                    <a:lnTo>
                      <a:pt x="55" y="6"/>
                    </a:lnTo>
                    <a:lnTo>
                      <a:pt x="55" y="6"/>
                    </a:lnTo>
                    <a:lnTo>
                      <a:pt x="55" y="13"/>
                    </a:lnTo>
                    <a:lnTo>
                      <a:pt x="49" y="13"/>
                    </a:lnTo>
                    <a:lnTo>
                      <a:pt x="49" y="13"/>
                    </a:lnTo>
                    <a:lnTo>
                      <a:pt x="49" y="13"/>
                    </a:lnTo>
                    <a:lnTo>
                      <a:pt x="49" y="13"/>
                    </a:lnTo>
                    <a:lnTo>
                      <a:pt x="49" y="13"/>
                    </a:lnTo>
                    <a:lnTo>
                      <a:pt x="49" y="13"/>
                    </a:lnTo>
                    <a:lnTo>
                      <a:pt x="43" y="13"/>
                    </a:lnTo>
                    <a:lnTo>
                      <a:pt x="43" y="13"/>
                    </a:lnTo>
                    <a:lnTo>
                      <a:pt x="43" y="13"/>
                    </a:lnTo>
                    <a:lnTo>
                      <a:pt x="43" y="13"/>
                    </a:lnTo>
                    <a:lnTo>
                      <a:pt x="43" y="13"/>
                    </a:lnTo>
                    <a:lnTo>
                      <a:pt x="37" y="13"/>
                    </a:lnTo>
                    <a:lnTo>
                      <a:pt x="37" y="13"/>
                    </a:lnTo>
                    <a:lnTo>
                      <a:pt x="37" y="13"/>
                    </a:lnTo>
                    <a:lnTo>
                      <a:pt x="37" y="19"/>
                    </a:lnTo>
                    <a:lnTo>
                      <a:pt x="37" y="19"/>
                    </a:lnTo>
                    <a:lnTo>
                      <a:pt x="31" y="19"/>
                    </a:lnTo>
                    <a:lnTo>
                      <a:pt x="31" y="19"/>
                    </a:lnTo>
                    <a:lnTo>
                      <a:pt x="31" y="19"/>
                    </a:lnTo>
                    <a:lnTo>
                      <a:pt x="31" y="19"/>
                    </a:lnTo>
                    <a:lnTo>
                      <a:pt x="31" y="19"/>
                    </a:lnTo>
                    <a:lnTo>
                      <a:pt x="31" y="19"/>
                    </a:lnTo>
                    <a:lnTo>
                      <a:pt x="25" y="19"/>
                    </a:lnTo>
                    <a:lnTo>
                      <a:pt x="25" y="25"/>
                    </a:lnTo>
                    <a:lnTo>
                      <a:pt x="25" y="25"/>
                    </a:lnTo>
                    <a:lnTo>
                      <a:pt x="25" y="25"/>
                    </a:lnTo>
                    <a:lnTo>
                      <a:pt x="25" y="25"/>
                    </a:lnTo>
                    <a:lnTo>
                      <a:pt x="18" y="25"/>
                    </a:lnTo>
                    <a:lnTo>
                      <a:pt x="18" y="25"/>
                    </a:lnTo>
                    <a:lnTo>
                      <a:pt x="18" y="25"/>
                    </a:lnTo>
                    <a:lnTo>
                      <a:pt x="18" y="31"/>
                    </a:lnTo>
                    <a:lnTo>
                      <a:pt x="18" y="31"/>
                    </a:lnTo>
                    <a:lnTo>
                      <a:pt x="12" y="31"/>
                    </a:lnTo>
                    <a:lnTo>
                      <a:pt x="12" y="31"/>
                    </a:lnTo>
                    <a:lnTo>
                      <a:pt x="12" y="31"/>
                    </a:lnTo>
                    <a:lnTo>
                      <a:pt x="12" y="31"/>
                    </a:lnTo>
                    <a:lnTo>
                      <a:pt x="12" y="37"/>
                    </a:lnTo>
                    <a:lnTo>
                      <a:pt x="12" y="37"/>
                    </a:lnTo>
                    <a:lnTo>
                      <a:pt x="6" y="37"/>
                    </a:lnTo>
                    <a:lnTo>
                      <a:pt x="6" y="37"/>
                    </a:lnTo>
                    <a:lnTo>
                      <a:pt x="6" y="37"/>
                    </a:lnTo>
                    <a:lnTo>
                      <a:pt x="6" y="43"/>
                    </a:lnTo>
                    <a:lnTo>
                      <a:pt x="6" y="43"/>
                    </a:lnTo>
                    <a:lnTo>
                      <a:pt x="6" y="43"/>
                    </a:lnTo>
                    <a:lnTo>
                      <a:pt x="6" y="43"/>
                    </a:lnTo>
                    <a:lnTo>
                      <a:pt x="6" y="43"/>
                    </a:lnTo>
                    <a:lnTo>
                      <a:pt x="0" y="49"/>
                    </a:lnTo>
                    <a:lnTo>
                      <a:pt x="0" y="49"/>
                    </a:lnTo>
                    <a:lnTo>
                      <a:pt x="0" y="49"/>
                    </a:lnTo>
                    <a:lnTo>
                      <a:pt x="0" y="49"/>
                    </a:lnTo>
                    <a:lnTo>
                      <a:pt x="0" y="49"/>
                    </a:lnTo>
                    <a:lnTo>
                      <a:pt x="0" y="49"/>
                    </a:lnTo>
                    <a:lnTo>
                      <a:pt x="0" y="56"/>
                    </a:lnTo>
                    <a:lnTo>
                      <a:pt x="0" y="56"/>
                    </a:lnTo>
                    <a:lnTo>
                      <a:pt x="0" y="56"/>
                    </a:lnTo>
                    <a:lnTo>
                      <a:pt x="0" y="56"/>
                    </a:lnTo>
                    <a:lnTo>
                      <a:pt x="0" y="56"/>
                    </a:lnTo>
                    <a:lnTo>
                      <a:pt x="0" y="62"/>
                    </a:lnTo>
                    <a:lnTo>
                      <a:pt x="0" y="62"/>
                    </a:lnTo>
                    <a:lnTo>
                      <a:pt x="0" y="62"/>
                    </a:lnTo>
                    <a:lnTo>
                      <a:pt x="0" y="62"/>
                    </a:lnTo>
                    <a:lnTo>
                      <a:pt x="0" y="62"/>
                    </a:lnTo>
                    <a:lnTo>
                      <a:pt x="0" y="68"/>
                    </a:lnTo>
                    <a:lnTo>
                      <a:pt x="0" y="68"/>
                    </a:lnTo>
                    <a:lnTo>
                      <a:pt x="0" y="68"/>
                    </a:lnTo>
                    <a:lnTo>
                      <a:pt x="0" y="68"/>
                    </a:lnTo>
                    <a:lnTo>
                      <a:pt x="0" y="68"/>
                    </a:lnTo>
                    <a:lnTo>
                      <a:pt x="0" y="68"/>
                    </a:lnTo>
                    <a:lnTo>
                      <a:pt x="0" y="74"/>
                    </a:lnTo>
                    <a:lnTo>
                      <a:pt x="6" y="74"/>
                    </a:lnTo>
                    <a:lnTo>
                      <a:pt x="6" y="74"/>
                    </a:lnTo>
                    <a:lnTo>
                      <a:pt x="6" y="74"/>
                    </a:lnTo>
                    <a:lnTo>
                      <a:pt x="6" y="74"/>
                    </a:lnTo>
                    <a:lnTo>
                      <a:pt x="6" y="80"/>
                    </a:lnTo>
                    <a:lnTo>
                      <a:pt x="6" y="80"/>
                    </a:lnTo>
                    <a:lnTo>
                      <a:pt x="6" y="80"/>
                    </a:lnTo>
                    <a:lnTo>
                      <a:pt x="6" y="80"/>
                    </a:lnTo>
                    <a:lnTo>
                      <a:pt x="12" y="80"/>
                    </a:lnTo>
                    <a:lnTo>
                      <a:pt x="12" y="86"/>
                    </a:lnTo>
                    <a:lnTo>
                      <a:pt x="12" y="86"/>
                    </a:lnTo>
                    <a:lnTo>
                      <a:pt x="12" y="86"/>
                    </a:lnTo>
                    <a:lnTo>
                      <a:pt x="12" y="86"/>
                    </a:lnTo>
                    <a:lnTo>
                      <a:pt x="12" y="86"/>
                    </a:lnTo>
                    <a:lnTo>
                      <a:pt x="18" y="86"/>
                    </a:lnTo>
                    <a:lnTo>
                      <a:pt x="18" y="92"/>
                    </a:lnTo>
                    <a:lnTo>
                      <a:pt x="18" y="92"/>
                    </a:lnTo>
                    <a:lnTo>
                      <a:pt x="18" y="92"/>
                    </a:lnTo>
                    <a:lnTo>
                      <a:pt x="18" y="92"/>
                    </a:lnTo>
                    <a:lnTo>
                      <a:pt x="25" y="92"/>
                    </a:lnTo>
                    <a:lnTo>
                      <a:pt x="25" y="92"/>
                    </a:lnTo>
                    <a:lnTo>
                      <a:pt x="25" y="92"/>
                    </a:lnTo>
                    <a:lnTo>
                      <a:pt x="25" y="99"/>
                    </a:lnTo>
                    <a:lnTo>
                      <a:pt x="25" y="99"/>
                    </a:lnTo>
                    <a:lnTo>
                      <a:pt x="31" y="99"/>
                    </a:lnTo>
                    <a:lnTo>
                      <a:pt x="31" y="99"/>
                    </a:lnTo>
                    <a:lnTo>
                      <a:pt x="31" y="99"/>
                    </a:lnTo>
                    <a:lnTo>
                      <a:pt x="31" y="99"/>
                    </a:lnTo>
                    <a:lnTo>
                      <a:pt x="31" y="99"/>
                    </a:lnTo>
                    <a:lnTo>
                      <a:pt x="31" y="99"/>
                    </a:lnTo>
                    <a:lnTo>
                      <a:pt x="37" y="105"/>
                    </a:lnTo>
                    <a:lnTo>
                      <a:pt x="37" y="105"/>
                    </a:lnTo>
                    <a:lnTo>
                      <a:pt x="37" y="105"/>
                    </a:lnTo>
                    <a:lnTo>
                      <a:pt x="37" y="105"/>
                    </a:lnTo>
                    <a:lnTo>
                      <a:pt x="37" y="105"/>
                    </a:lnTo>
                    <a:lnTo>
                      <a:pt x="43" y="105"/>
                    </a:lnTo>
                    <a:lnTo>
                      <a:pt x="43" y="105"/>
                    </a:lnTo>
                    <a:lnTo>
                      <a:pt x="43" y="105"/>
                    </a:lnTo>
                    <a:lnTo>
                      <a:pt x="43" y="105"/>
                    </a:lnTo>
                    <a:lnTo>
                      <a:pt x="43" y="105"/>
                    </a:lnTo>
                    <a:lnTo>
                      <a:pt x="49" y="105"/>
                    </a:lnTo>
                    <a:lnTo>
                      <a:pt x="49" y="105"/>
                    </a:lnTo>
                    <a:lnTo>
                      <a:pt x="49" y="105"/>
                    </a:lnTo>
                    <a:lnTo>
                      <a:pt x="49" y="105"/>
                    </a:lnTo>
                    <a:lnTo>
                      <a:pt x="49" y="111"/>
                    </a:lnTo>
                    <a:lnTo>
                      <a:pt x="49" y="111"/>
                    </a:lnTo>
                    <a:lnTo>
                      <a:pt x="55" y="111"/>
                    </a:lnTo>
                    <a:lnTo>
                      <a:pt x="55" y="111"/>
                    </a:lnTo>
                    <a:lnTo>
                      <a:pt x="55" y="111"/>
                    </a:lnTo>
                    <a:lnTo>
                      <a:pt x="55" y="111"/>
                    </a:lnTo>
                    <a:lnTo>
                      <a:pt x="55" y="111"/>
                    </a:lnTo>
                    <a:lnTo>
                      <a:pt x="61" y="111"/>
                    </a:lnTo>
                    <a:lnTo>
                      <a:pt x="61" y="111"/>
                    </a:lnTo>
                    <a:lnTo>
                      <a:pt x="61" y="111"/>
                    </a:lnTo>
                    <a:lnTo>
                      <a:pt x="61" y="111"/>
                    </a:lnTo>
                    <a:lnTo>
                      <a:pt x="61" y="111"/>
                    </a:lnTo>
                    <a:lnTo>
                      <a:pt x="67" y="111"/>
                    </a:lnTo>
                    <a:lnTo>
                      <a:pt x="67" y="111"/>
                    </a:lnTo>
                    <a:lnTo>
                      <a:pt x="67" y="111"/>
                    </a:lnTo>
                    <a:lnTo>
                      <a:pt x="67" y="111"/>
                    </a:lnTo>
                    <a:lnTo>
                      <a:pt x="67" y="111"/>
                    </a:lnTo>
                    <a:lnTo>
                      <a:pt x="67" y="111"/>
                    </a:lnTo>
                    <a:lnTo>
                      <a:pt x="74" y="117"/>
                    </a:lnTo>
                    <a:lnTo>
                      <a:pt x="74" y="117"/>
                    </a:lnTo>
                    <a:lnTo>
                      <a:pt x="74" y="117"/>
                    </a:lnTo>
                    <a:lnTo>
                      <a:pt x="74" y="117"/>
                    </a:lnTo>
                    <a:lnTo>
                      <a:pt x="74" y="117"/>
                    </a:lnTo>
                    <a:lnTo>
                      <a:pt x="80" y="117"/>
                    </a:lnTo>
                    <a:lnTo>
                      <a:pt x="80" y="117"/>
                    </a:lnTo>
                    <a:lnTo>
                      <a:pt x="80" y="117"/>
                    </a:lnTo>
                    <a:lnTo>
                      <a:pt x="80" y="117"/>
                    </a:lnTo>
                    <a:lnTo>
                      <a:pt x="80" y="117"/>
                    </a:lnTo>
                    <a:lnTo>
                      <a:pt x="86" y="117"/>
                    </a:lnTo>
                    <a:lnTo>
                      <a:pt x="86" y="117"/>
                    </a:lnTo>
                    <a:lnTo>
                      <a:pt x="86" y="117"/>
                    </a:lnTo>
                    <a:lnTo>
                      <a:pt x="86" y="117"/>
                    </a:lnTo>
                    <a:lnTo>
                      <a:pt x="86" y="117"/>
                    </a:lnTo>
                    <a:lnTo>
                      <a:pt x="86" y="117"/>
                    </a:lnTo>
                    <a:lnTo>
                      <a:pt x="92" y="117"/>
                    </a:lnTo>
                    <a:lnTo>
                      <a:pt x="92" y="117"/>
                    </a:lnTo>
                    <a:lnTo>
                      <a:pt x="92" y="117"/>
                    </a:lnTo>
                    <a:lnTo>
                      <a:pt x="92" y="117"/>
                    </a:lnTo>
                    <a:lnTo>
                      <a:pt x="92" y="117"/>
                    </a:lnTo>
                    <a:lnTo>
                      <a:pt x="98" y="117"/>
                    </a:lnTo>
                    <a:lnTo>
                      <a:pt x="98" y="117"/>
                    </a:lnTo>
                    <a:lnTo>
                      <a:pt x="98" y="117"/>
                    </a:lnTo>
                    <a:lnTo>
                      <a:pt x="98" y="117"/>
                    </a:lnTo>
                    <a:lnTo>
                      <a:pt x="98" y="117"/>
                    </a:lnTo>
                    <a:lnTo>
                      <a:pt x="104" y="117"/>
                    </a:lnTo>
                    <a:lnTo>
                      <a:pt x="104" y="117"/>
                    </a:lnTo>
                    <a:lnTo>
                      <a:pt x="104" y="117"/>
                    </a:lnTo>
                    <a:lnTo>
                      <a:pt x="104" y="117"/>
                    </a:lnTo>
                    <a:lnTo>
                      <a:pt x="104" y="117"/>
                    </a:lnTo>
                    <a:lnTo>
                      <a:pt x="104" y="117"/>
                    </a:lnTo>
                    <a:lnTo>
                      <a:pt x="110" y="117"/>
                    </a:lnTo>
                    <a:lnTo>
                      <a:pt x="110" y="117"/>
                    </a:lnTo>
                    <a:lnTo>
                      <a:pt x="110" y="117"/>
                    </a:lnTo>
                    <a:lnTo>
                      <a:pt x="110" y="117"/>
                    </a:lnTo>
                    <a:lnTo>
                      <a:pt x="110" y="117"/>
                    </a:lnTo>
                    <a:lnTo>
                      <a:pt x="117" y="117"/>
                    </a:lnTo>
                    <a:lnTo>
                      <a:pt x="117" y="117"/>
                    </a:lnTo>
                    <a:lnTo>
                      <a:pt x="117" y="117"/>
                    </a:lnTo>
                    <a:lnTo>
                      <a:pt x="117" y="117"/>
                    </a:lnTo>
                    <a:lnTo>
                      <a:pt x="117" y="117"/>
                    </a:lnTo>
                    <a:lnTo>
                      <a:pt x="123" y="117"/>
                    </a:lnTo>
                    <a:lnTo>
                      <a:pt x="123" y="117"/>
                    </a:lnTo>
                    <a:lnTo>
                      <a:pt x="123" y="117"/>
                    </a:lnTo>
                    <a:lnTo>
                      <a:pt x="123" y="117"/>
                    </a:lnTo>
                    <a:close/>
                  </a:path>
                </a:pathLst>
              </a:custGeom>
              <a:solidFill>
                <a:srgbClr val="C8F7B2"/>
              </a:solidFill>
              <a:ln w="0">
                <a:solidFill>
                  <a:srgbClr val="000000"/>
                </a:solidFill>
                <a:prstDash val="solid"/>
                <a:round/>
                <a:headEnd/>
                <a:tailEnd/>
              </a:ln>
            </p:spPr>
            <p:txBody>
              <a:bodyPr/>
              <a:lstStyle/>
              <a:p>
                <a:endParaRPr lang="en-US"/>
              </a:p>
            </p:txBody>
          </p:sp>
          <p:sp>
            <p:nvSpPr>
              <p:cNvPr id="2810893" name="Line 13"/>
              <p:cNvSpPr>
                <a:spLocks noChangeShapeType="1"/>
              </p:cNvSpPr>
              <p:nvPr/>
            </p:nvSpPr>
            <p:spPr bwMode="auto">
              <a:xfrm>
                <a:off x="2708" y="1751"/>
                <a:ext cx="0"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894" name="Freeform 14"/>
              <p:cNvSpPr>
                <a:spLocks/>
              </p:cNvSpPr>
              <p:nvPr/>
            </p:nvSpPr>
            <p:spPr bwMode="auto">
              <a:xfrm>
                <a:off x="2708" y="1634"/>
                <a:ext cx="116" cy="117"/>
              </a:xfrm>
              <a:custGeom>
                <a:avLst/>
                <a:gdLst>
                  <a:gd name="T0" fmla="*/ 6 w 116"/>
                  <a:gd name="T1" fmla="*/ 117 h 117"/>
                  <a:gd name="T2" fmla="*/ 6 w 116"/>
                  <a:gd name="T3" fmla="*/ 117 h 117"/>
                  <a:gd name="T4" fmla="*/ 12 w 116"/>
                  <a:gd name="T5" fmla="*/ 117 h 117"/>
                  <a:gd name="T6" fmla="*/ 18 w 116"/>
                  <a:gd name="T7" fmla="*/ 117 h 117"/>
                  <a:gd name="T8" fmla="*/ 24 w 116"/>
                  <a:gd name="T9" fmla="*/ 117 h 117"/>
                  <a:gd name="T10" fmla="*/ 24 w 116"/>
                  <a:gd name="T11" fmla="*/ 117 h 117"/>
                  <a:gd name="T12" fmla="*/ 30 w 116"/>
                  <a:gd name="T13" fmla="*/ 117 h 117"/>
                  <a:gd name="T14" fmla="*/ 37 w 116"/>
                  <a:gd name="T15" fmla="*/ 117 h 117"/>
                  <a:gd name="T16" fmla="*/ 43 w 116"/>
                  <a:gd name="T17" fmla="*/ 117 h 117"/>
                  <a:gd name="T18" fmla="*/ 43 w 116"/>
                  <a:gd name="T19" fmla="*/ 111 h 117"/>
                  <a:gd name="T20" fmla="*/ 49 w 116"/>
                  <a:gd name="T21" fmla="*/ 111 h 117"/>
                  <a:gd name="T22" fmla="*/ 55 w 116"/>
                  <a:gd name="T23" fmla="*/ 111 h 117"/>
                  <a:gd name="T24" fmla="*/ 61 w 116"/>
                  <a:gd name="T25" fmla="*/ 111 h 117"/>
                  <a:gd name="T26" fmla="*/ 61 w 116"/>
                  <a:gd name="T27" fmla="*/ 111 h 117"/>
                  <a:gd name="T28" fmla="*/ 67 w 116"/>
                  <a:gd name="T29" fmla="*/ 105 h 117"/>
                  <a:gd name="T30" fmla="*/ 73 w 116"/>
                  <a:gd name="T31" fmla="*/ 105 h 117"/>
                  <a:gd name="T32" fmla="*/ 79 w 116"/>
                  <a:gd name="T33" fmla="*/ 105 h 117"/>
                  <a:gd name="T34" fmla="*/ 79 w 116"/>
                  <a:gd name="T35" fmla="*/ 99 h 117"/>
                  <a:gd name="T36" fmla="*/ 86 w 116"/>
                  <a:gd name="T37" fmla="*/ 99 h 117"/>
                  <a:gd name="T38" fmla="*/ 92 w 116"/>
                  <a:gd name="T39" fmla="*/ 92 h 117"/>
                  <a:gd name="T40" fmla="*/ 98 w 116"/>
                  <a:gd name="T41" fmla="*/ 92 h 117"/>
                  <a:gd name="T42" fmla="*/ 98 w 116"/>
                  <a:gd name="T43" fmla="*/ 86 h 117"/>
                  <a:gd name="T44" fmla="*/ 104 w 116"/>
                  <a:gd name="T45" fmla="*/ 86 h 117"/>
                  <a:gd name="T46" fmla="*/ 110 w 116"/>
                  <a:gd name="T47" fmla="*/ 80 h 117"/>
                  <a:gd name="T48" fmla="*/ 110 w 116"/>
                  <a:gd name="T49" fmla="*/ 74 h 117"/>
                  <a:gd name="T50" fmla="*/ 116 w 116"/>
                  <a:gd name="T51" fmla="*/ 68 h 117"/>
                  <a:gd name="T52" fmla="*/ 116 w 116"/>
                  <a:gd name="T53" fmla="*/ 68 h 117"/>
                  <a:gd name="T54" fmla="*/ 116 w 116"/>
                  <a:gd name="T55" fmla="*/ 62 h 117"/>
                  <a:gd name="T56" fmla="*/ 116 w 116"/>
                  <a:gd name="T57" fmla="*/ 56 h 117"/>
                  <a:gd name="T58" fmla="*/ 116 w 116"/>
                  <a:gd name="T59" fmla="*/ 49 h 117"/>
                  <a:gd name="T60" fmla="*/ 116 w 116"/>
                  <a:gd name="T61" fmla="*/ 49 h 117"/>
                  <a:gd name="T62" fmla="*/ 110 w 116"/>
                  <a:gd name="T63" fmla="*/ 43 h 117"/>
                  <a:gd name="T64" fmla="*/ 110 w 116"/>
                  <a:gd name="T65" fmla="*/ 37 h 117"/>
                  <a:gd name="T66" fmla="*/ 104 w 116"/>
                  <a:gd name="T67" fmla="*/ 31 h 117"/>
                  <a:gd name="T68" fmla="*/ 98 w 116"/>
                  <a:gd name="T69" fmla="*/ 31 h 117"/>
                  <a:gd name="T70" fmla="*/ 92 w 116"/>
                  <a:gd name="T71" fmla="*/ 25 h 117"/>
                  <a:gd name="T72" fmla="*/ 92 w 116"/>
                  <a:gd name="T73" fmla="*/ 19 h 117"/>
                  <a:gd name="T74" fmla="*/ 86 w 116"/>
                  <a:gd name="T75" fmla="*/ 19 h 117"/>
                  <a:gd name="T76" fmla="*/ 79 w 116"/>
                  <a:gd name="T77" fmla="*/ 19 h 117"/>
                  <a:gd name="T78" fmla="*/ 73 w 116"/>
                  <a:gd name="T79" fmla="*/ 13 h 117"/>
                  <a:gd name="T80" fmla="*/ 73 w 116"/>
                  <a:gd name="T81" fmla="*/ 13 h 117"/>
                  <a:gd name="T82" fmla="*/ 67 w 116"/>
                  <a:gd name="T83" fmla="*/ 13 h 117"/>
                  <a:gd name="T84" fmla="*/ 61 w 116"/>
                  <a:gd name="T85" fmla="*/ 6 h 117"/>
                  <a:gd name="T86" fmla="*/ 55 w 116"/>
                  <a:gd name="T87" fmla="*/ 6 h 117"/>
                  <a:gd name="T88" fmla="*/ 55 w 116"/>
                  <a:gd name="T89" fmla="*/ 6 h 117"/>
                  <a:gd name="T90" fmla="*/ 49 w 116"/>
                  <a:gd name="T91" fmla="*/ 6 h 117"/>
                  <a:gd name="T92" fmla="*/ 43 w 116"/>
                  <a:gd name="T93" fmla="*/ 6 h 117"/>
                  <a:gd name="T94" fmla="*/ 37 w 116"/>
                  <a:gd name="T95" fmla="*/ 0 h 117"/>
                  <a:gd name="T96" fmla="*/ 37 w 116"/>
                  <a:gd name="T97" fmla="*/ 0 h 117"/>
                  <a:gd name="T98" fmla="*/ 30 w 116"/>
                  <a:gd name="T99" fmla="*/ 0 h 117"/>
                  <a:gd name="T100" fmla="*/ 24 w 116"/>
                  <a:gd name="T101" fmla="*/ 0 h 117"/>
                  <a:gd name="T102" fmla="*/ 18 w 116"/>
                  <a:gd name="T103" fmla="*/ 0 h 117"/>
                  <a:gd name="T104" fmla="*/ 18 w 116"/>
                  <a:gd name="T105" fmla="*/ 0 h 117"/>
                  <a:gd name="T106" fmla="*/ 12 w 116"/>
                  <a:gd name="T107" fmla="*/ 0 h 117"/>
                  <a:gd name="T108" fmla="*/ 6 w 116"/>
                  <a:gd name="T109" fmla="*/ 0 h 117"/>
                  <a:gd name="T110" fmla="*/ 0 w 116"/>
                  <a:gd name="T111" fmla="*/ 0 h 117"/>
                  <a:gd name="T112" fmla="*/ 0 w 116"/>
                  <a:gd name="T11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6" h="117">
                    <a:moveTo>
                      <a:pt x="0" y="117"/>
                    </a:moveTo>
                    <a:lnTo>
                      <a:pt x="0" y="117"/>
                    </a:lnTo>
                    <a:lnTo>
                      <a:pt x="0" y="117"/>
                    </a:lnTo>
                    <a:lnTo>
                      <a:pt x="6" y="117"/>
                    </a:lnTo>
                    <a:lnTo>
                      <a:pt x="6" y="117"/>
                    </a:lnTo>
                    <a:lnTo>
                      <a:pt x="6" y="117"/>
                    </a:lnTo>
                    <a:lnTo>
                      <a:pt x="6" y="117"/>
                    </a:lnTo>
                    <a:lnTo>
                      <a:pt x="6" y="117"/>
                    </a:lnTo>
                    <a:lnTo>
                      <a:pt x="12" y="117"/>
                    </a:lnTo>
                    <a:lnTo>
                      <a:pt x="12" y="117"/>
                    </a:lnTo>
                    <a:lnTo>
                      <a:pt x="12" y="117"/>
                    </a:lnTo>
                    <a:lnTo>
                      <a:pt x="12" y="117"/>
                    </a:lnTo>
                    <a:lnTo>
                      <a:pt x="12" y="117"/>
                    </a:lnTo>
                    <a:lnTo>
                      <a:pt x="18" y="117"/>
                    </a:lnTo>
                    <a:lnTo>
                      <a:pt x="18" y="117"/>
                    </a:lnTo>
                    <a:lnTo>
                      <a:pt x="18" y="117"/>
                    </a:lnTo>
                    <a:lnTo>
                      <a:pt x="18" y="117"/>
                    </a:lnTo>
                    <a:lnTo>
                      <a:pt x="18" y="117"/>
                    </a:lnTo>
                    <a:lnTo>
                      <a:pt x="18" y="117"/>
                    </a:lnTo>
                    <a:lnTo>
                      <a:pt x="24" y="117"/>
                    </a:lnTo>
                    <a:lnTo>
                      <a:pt x="24" y="117"/>
                    </a:lnTo>
                    <a:lnTo>
                      <a:pt x="24" y="117"/>
                    </a:lnTo>
                    <a:lnTo>
                      <a:pt x="24" y="117"/>
                    </a:lnTo>
                    <a:lnTo>
                      <a:pt x="24" y="117"/>
                    </a:lnTo>
                    <a:lnTo>
                      <a:pt x="30" y="117"/>
                    </a:lnTo>
                    <a:lnTo>
                      <a:pt x="30" y="117"/>
                    </a:lnTo>
                    <a:lnTo>
                      <a:pt x="30" y="117"/>
                    </a:lnTo>
                    <a:lnTo>
                      <a:pt x="30" y="117"/>
                    </a:lnTo>
                    <a:lnTo>
                      <a:pt x="30" y="117"/>
                    </a:lnTo>
                    <a:lnTo>
                      <a:pt x="37" y="117"/>
                    </a:lnTo>
                    <a:lnTo>
                      <a:pt x="37" y="117"/>
                    </a:lnTo>
                    <a:lnTo>
                      <a:pt x="37" y="117"/>
                    </a:lnTo>
                    <a:lnTo>
                      <a:pt x="37" y="117"/>
                    </a:lnTo>
                    <a:lnTo>
                      <a:pt x="37" y="117"/>
                    </a:lnTo>
                    <a:lnTo>
                      <a:pt x="37" y="117"/>
                    </a:lnTo>
                    <a:lnTo>
                      <a:pt x="43" y="117"/>
                    </a:lnTo>
                    <a:lnTo>
                      <a:pt x="43" y="117"/>
                    </a:lnTo>
                    <a:lnTo>
                      <a:pt x="43" y="117"/>
                    </a:lnTo>
                    <a:lnTo>
                      <a:pt x="43" y="117"/>
                    </a:lnTo>
                    <a:lnTo>
                      <a:pt x="43" y="111"/>
                    </a:lnTo>
                    <a:lnTo>
                      <a:pt x="49" y="111"/>
                    </a:lnTo>
                    <a:lnTo>
                      <a:pt x="49" y="111"/>
                    </a:lnTo>
                    <a:lnTo>
                      <a:pt x="49" y="111"/>
                    </a:lnTo>
                    <a:lnTo>
                      <a:pt x="49" y="111"/>
                    </a:lnTo>
                    <a:lnTo>
                      <a:pt x="49" y="111"/>
                    </a:lnTo>
                    <a:lnTo>
                      <a:pt x="55" y="111"/>
                    </a:lnTo>
                    <a:lnTo>
                      <a:pt x="55" y="111"/>
                    </a:lnTo>
                    <a:lnTo>
                      <a:pt x="55" y="111"/>
                    </a:lnTo>
                    <a:lnTo>
                      <a:pt x="55" y="111"/>
                    </a:lnTo>
                    <a:lnTo>
                      <a:pt x="55" y="111"/>
                    </a:lnTo>
                    <a:lnTo>
                      <a:pt x="55" y="111"/>
                    </a:lnTo>
                    <a:lnTo>
                      <a:pt x="61" y="111"/>
                    </a:lnTo>
                    <a:lnTo>
                      <a:pt x="61" y="111"/>
                    </a:lnTo>
                    <a:lnTo>
                      <a:pt x="61" y="111"/>
                    </a:lnTo>
                    <a:lnTo>
                      <a:pt x="61" y="111"/>
                    </a:lnTo>
                    <a:lnTo>
                      <a:pt x="61" y="111"/>
                    </a:lnTo>
                    <a:lnTo>
                      <a:pt x="67" y="111"/>
                    </a:lnTo>
                    <a:lnTo>
                      <a:pt x="67" y="105"/>
                    </a:lnTo>
                    <a:lnTo>
                      <a:pt x="67" y="105"/>
                    </a:lnTo>
                    <a:lnTo>
                      <a:pt x="67" y="105"/>
                    </a:lnTo>
                    <a:lnTo>
                      <a:pt x="67" y="105"/>
                    </a:lnTo>
                    <a:lnTo>
                      <a:pt x="73" y="105"/>
                    </a:lnTo>
                    <a:lnTo>
                      <a:pt x="73" y="105"/>
                    </a:lnTo>
                    <a:lnTo>
                      <a:pt x="73" y="105"/>
                    </a:lnTo>
                    <a:lnTo>
                      <a:pt x="73" y="105"/>
                    </a:lnTo>
                    <a:lnTo>
                      <a:pt x="73" y="105"/>
                    </a:lnTo>
                    <a:lnTo>
                      <a:pt x="79" y="105"/>
                    </a:lnTo>
                    <a:lnTo>
                      <a:pt x="79" y="105"/>
                    </a:lnTo>
                    <a:lnTo>
                      <a:pt x="79" y="105"/>
                    </a:lnTo>
                    <a:lnTo>
                      <a:pt x="79" y="105"/>
                    </a:lnTo>
                    <a:lnTo>
                      <a:pt x="79" y="105"/>
                    </a:lnTo>
                    <a:lnTo>
                      <a:pt x="79" y="99"/>
                    </a:lnTo>
                    <a:lnTo>
                      <a:pt x="86" y="99"/>
                    </a:lnTo>
                    <a:lnTo>
                      <a:pt x="86" y="99"/>
                    </a:lnTo>
                    <a:lnTo>
                      <a:pt x="86" y="99"/>
                    </a:lnTo>
                    <a:lnTo>
                      <a:pt x="86" y="99"/>
                    </a:lnTo>
                    <a:lnTo>
                      <a:pt x="86" y="99"/>
                    </a:lnTo>
                    <a:lnTo>
                      <a:pt x="92" y="99"/>
                    </a:lnTo>
                    <a:lnTo>
                      <a:pt x="92" y="99"/>
                    </a:lnTo>
                    <a:lnTo>
                      <a:pt x="92" y="92"/>
                    </a:lnTo>
                    <a:lnTo>
                      <a:pt x="92" y="92"/>
                    </a:lnTo>
                    <a:lnTo>
                      <a:pt x="92" y="92"/>
                    </a:lnTo>
                    <a:lnTo>
                      <a:pt x="98" y="92"/>
                    </a:lnTo>
                    <a:lnTo>
                      <a:pt x="98" y="92"/>
                    </a:lnTo>
                    <a:lnTo>
                      <a:pt x="98" y="92"/>
                    </a:lnTo>
                    <a:lnTo>
                      <a:pt x="98" y="92"/>
                    </a:lnTo>
                    <a:lnTo>
                      <a:pt x="98" y="86"/>
                    </a:lnTo>
                    <a:lnTo>
                      <a:pt x="98" y="86"/>
                    </a:lnTo>
                    <a:lnTo>
                      <a:pt x="104" y="86"/>
                    </a:lnTo>
                    <a:lnTo>
                      <a:pt x="104" y="86"/>
                    </a:lnTo>
                    <a:lnTo>
                      <a:pt x="104" y="86"/>
                    </a:lnTo>
                    <a:lnTo>
                      <a:pt x="104" y="86"/>
                    </a:lnTo>
                    <a:lnTo>
                      <a:pt x="104" y="80"/>
                    </a:lnTo>
                    <a:lnTo>
                      <a:pt x="110" y="80"/>
                    </a:lnTo>
                    <a:lnTo>
                      <a:pt x="110" y="80"/>
                    </a:lnTo>
                    <a:lnTo>
                      <a:pt x="110" y="80"/>
                    </a:lnTo>
                    <a:lnTo>
                      <a:pt x="110" y="80"/>
                    </a:lnTo>
                    <a:lnTo>
                      <a:pt x="110" y="74"/>
                    </a:lnTo>
                    <a:lnTo>
                      <a:pt x="110" y="74"/>
                    </a:lnTo>
                    <a:lnTo>
                      <a:pt x="110" y="74"/>
                    </a:lnTo>
                    <a:lnTo>
                      <a:pt x="110" y="74"/>
                    </a:lnTo>
                    <a:lnTo>
                      <a:pt x="116" y="74"/>
                    </a:lnTo>
                    <a:lnTo>
                      <a:pt x="116" y="68"/>
                    </a:lnTo>
                    <a:lnTo>
                      <a:pt x="116" y="68"/>
                    </a:lnTo>
                    <a:lnTo>
                      <a:pt x="116" y="68"/>
                    </a:lnTo>
                    <a:lnTo>
                      <a:pt x="116" y="68"/>
                    </a:lnTo>
                    <a:lnTo>
                      <a:pt x="116" y="68"/>
                    </a:lnTo>
                    <a:lnTo>
                      <a:pt x="116" y="68"/>
                    </a:lnTo>
                    <a:lnTo>
                      <a:pt x="116" y="62"/>
                    </a:lnTo>
                    <a:lnTo>
                      <a:pt x="116" y="62"/>
                    </a:lnTo>
                    <a:lnTo>
                      <a:pt x="116" y="62"/>
                    </a:lnTo>
                    <a:lnTo>
                      <a:pt x="116" y="62"/>
                    </a:lnTo>
                    <a:lnTo>
                      <a:pt x="116" y="62"/>
                    </a:lnTo>
                    <a:lnTo>
                      <a:pt x="116" y="56"/>
                    </a:lnTo>
                    <a:lnTo>
                      <a:pt x="116" y="56"/>
                    </a:lnTo>
                    <a:lnTo>
                      <a:pt x="116" y="56"/>
                    </a:lnTo>
                    <a:lnTo>
                      <a:pt x="116" y="56"/>
                    </a:lnTo>
                    <a:lnTo>
                      <a:pt x="116" y="56"/>
                    </a:lnTo>
                    <a:lnTo>
                      <a:pt x="116" y="49"/>
                    </a:lnTo>
                    <a:lnTo>
                      <a:pt x="116" y="49"/>
                    </a:lnTo>
                    <a:lnTo>
                      <a:pt x="116" y="49"/>
                    </a:lnTo>
                    <a:lnTo>
                      <a:pt x="116" y="49"/>
                    </a:lnTo>
                    <a:lnTo>
                      <a:pt x="116" y="49"/>
                    </a:lnTo>
                    <a:lnTo>
                      <a:pt x="116" y="49"/>
                    </a:lnTo>
                    <a:lnTo>
                      <a:pt x="110" y="43"/>
                    </a:lnTo>
                    <a:lnTo>
                      <a:pt x="110" y="43"/>
                    </a:lnTo>
                    <a:lnTo>
                      <a:pt x="110" y="43"/>
                    </a:lnTo>
                    <a:lnTo>
                      <a:pt x="110" y="43"/>
                    </a:lnTo>
                    <a:lnTo>
                      <a:pt x="110" y="43"/>
                    </a:lnTo>
                    <a:lnTo>
                      <a:pt x="110" y="37"/>
                    </a:lnTo>
                    <a:lnTo>
                      <a:pt x="110" y="37"/>
                    </a:lnTo>
                    <a:lnTo>
                      <a:pt x="110" y="37"/>
                    </a:lnTo>
                    <a:lnTo>
                      <a:pt x="104" y="37"/>
                    </a:lnTo>
                    <a:lnTo>
                      <a:pt x="104" y="37"/>
                    </a:lnTo>
                    <a:lnTo>
                      <a:pt x="104" y="31"/>
                    </a:lnTo>
                    <a:lnTo>
                      <a:pt x="104" y="31"/>
                    </a:lnTo>
                    <a:lnTo>
                      <a:pt x="104" y="31"/>
                    </a:lnTo>
                    <a:lnTo>
                      <a:pt x="98" y="31"/>
                    </a:lnTo>
                    <a:lnTo>
                      <a:pt x="98" y="31"/>
                    </a:lnTo>
                    <a:lnTo>
                      <a:pt x="98" y="31"/>
                    </a:lnTo>
                    <a:lnTo>
                      <a:pt x="98" y="25"/>
                    </a:lnTo>
                    <a:lnTo>
                      <a:pt x="98" y="25"/>
                    </a:lnTo>
                    <a:lnTo>
                      <a:pt x="98" y="25"/>
                    </a:lnTo>
                    <a:lnTo>
                      <a:pt x="92" y="25"/>
                    </a:lnTo>
                    <a:lnTo>
                      <a:pt x="92" y="25"/>
                    </a:lnTo>
                    <a:lnTo>
                      <a:pt x="92" y="25"/>
                    </a:lnTo>
                    <a:lnTo>
                      <a:pt x="92" y="25"/>
                    </a:lnTo>
                    <a:lnTo>
                      <a:pt x="92" y="19"/>
                    </a:lnTo>
                    <a:lnTo>
                      <a:pt x="86" y="19"/>
                    </a:lnTo>
                    <a:lnTo>
                      <a:pt x="86" y="19"/>
                    </a:lnTo>
                    <a:lnTo>
                      <a:pt x="86" y="19"/>
                    </a:lnTo>
                    <a:lnTo>
                      <a:pt x="86" y="19"/>
                    </a:lnTo>
                    <a:lnTo>
                      <a:pt x="86" y="19"/>
                    </a:lnTo>
                    <a:lnTo>
                      <a:pt x="79" y="19"/>
                    </a:lnTo>
                    <a:lnTo>
                      <a:pt x="79" y="19"/>
                    </a:lnTo>
                    <a:lnTo>
                      <a:pt x="79" y="19"/>
                    </a:lnTo>
                    <a:lnTo>
                      <a:pt x="79" y="13"/>
                    </a:lnTo>
                    <a:lnTo>
                      <a:pt x="79" y="13"/>
                    </a:lnTo>
                    <a:lnTo>
                      <a:pt x="79" y="13"/>
                    </a:lnTo>
                    <a:lnTo>
                      <a:pt x="73" y="13"/>
                    </a:lnTo>
                    <a:lnTo>
                      <a:pt x="73" y="13"/>
                    </a:lnTo>
                    <a:lnTo>
                      <a:pt x="73" y="13"/>
                    </a:lnTo>
                    <a:lnTo>
                      <a:pt x="73" y="13"/>
                    </a:lnTo>
                    <a:lnTo>
                      <a:pt x="73" y="13"/>
                    </a:lnTo>
                    <a:lnTo>
                      <a:pt x="67" y="13"/>
                    </a:lnTo>
                    <a:lnTo>
                      <a:pt x="67" y="13"/>
                    </a:lnTo>
                    <a:lnTo>
                      <a:pt x="67" y="13"/>
                    </a:lnTo>
                    <a:lnTo>
                      <a:pt x="67" y="13"/>
                    </a:lnTo>
                    <a:lnTo>
                      <a:pt x="67" y="13"/>
                    </a:lnTo>
                    <a:lnTo>
                      <a:pt x="61" y="13"/>
                    </a:lnTo>
                    <a:lnTo>
                      <a:pt x="61" y="13"/>
                    </a:lnTo>
                    <a:lnTo>
                      <a:pt x="61" y="6"/>
                    </a:lnTo>
                    <a:lnTo>
                      <a:pt x="61" y="6"/>
                    </a:lnTo>
                    <a:lnTo>
                      <a:pt x="61" y="6"/>
                    </a:lnTo>
                    <a:lnTo>
                      <a:pt x="55" y="6"/>
                    </a:lnTo>
                    <a:lnTo>
                      <a:pt x="55" y="6"/>
                    </a:lnTo>
                    <a:lnTo>
                      <a:pt x="55" y="6"/>
                    </a:lnTo>
                    <a:lnTo>
                      <a:pt x="55" y="6"/>
                    </a:lnTo>
                    <a:lnTo>
                      <a:pt x="55" y="6"/>
                    </a:lnTo>
                    <a:lnTo>
                      <a:pt x="55" y="6"/>
                    </a:lnTo>
                    <a:lnTo>
                      <a:pt x="49" y="6"/>
                    </a:lnTo>
                    <a:lnTo>
                      <a:pt x="49" y="6"/>
                    </a:lnTo>
                    <a:lnTo>
                      <a:pt x="49" y="6"/>
                    </a:lnTo>
                    <a:lnTo>
                      <a:pt x="49" y="6"/>
                    </a:lnTo>
                    <a:lnTo>
                      <a:pt x="49" y="6"/>
                    </a:lnTo>
                    <a:lnTo>
                      <a:pt x="43" y="6"/>
                    </a:lnTo>
                    <a:lnTo>
                      <a:pt x="43" y="6"/>
                    </a:lnTo>
                    <a:lnTo>
                      <a:pt x="43" y="6"/>
                    </a:lnTo>
                    <a:lnTo>
                      <a:pt x="43" y="6"/>
                    </a:lnTo>
                    <a:lnTo>
                      <a:pt x="43" y="6"/>
                    </a:lnTo>
                    <a:lnTo>
                      <a:pt x="37" y="6"/>
                    </a:lnTo>
                    <a:lnTo>
                      <a:pt x="37" y="0"/>
                    </a:lnTo>
                    <a:lnTo>
                      <a:pt x="37" y="0"/>
                    </a:lnTo>
                    <a:lnTo>
                      <a:pt x="37" y="0"/>
                    </a:lnTo>
                    <a:lnTo>
                      <a:pt x="37" y="0"/>
                    </a:lnTo>
                    <a:lnTo>
                      <a:pt x="37" y="0"/>
                    </a:lnTo>
                    <a:lnTo>
                      <a:pt x="30" y="0"/>
                    </a:lnTo>
                    <a:lnTo>
                      <a:pt x="30" y="0"/>
                    </a:lnTo>
                    <a:lnTo>
                      <a:pt x="30" y="0"/>
                    </a:lnTo>
                    <a:lnTo>
                      <a:pt x="30" y="0"/>
                    </a:lnTo>
                    <a:lnTo>
                      <a:pt x="30" y="0"/>
                    </a:lnTo>
                    <a:lnTo>
                      <a:pt x="24" y="0"/>
                    </a:lnTo>
                    <a:lnTo>
                      <a:pt x="24" y="0"/>
                    </a:lnTo>
                    <a:lnTo>
                      <a:pt x="24" y="0"/>
                    </a:lnTo>
                    <a:lnTo>
                      <a:pt x="24" y="0"/>
                    </a:lnTo>
                    <a:lnTo>
                      <a:pt x="24" y="0"/>
                    </a:lnTo>
                    <a:lnTo>
                      <a:pt x="18" y="0"/>
                    </a:lnTo>
                    <a:lnTo>
                      <a:pt x="18" y="0"/>
                    </a:lnTo>
                    <a:lnTo>
                      <a:pt x="18" y="0"/>
                    </a:lnTo>
                    <a:lnTo>
                      <a:pt x="18" y="0"/>
                    </a:lnTo>
                    <a:lnTo>
                      <a:pt x="18" y="0"/>
                    </a:lnTo>
                    <a:lnTo>
                      <a:pt x="18" y="0"/>
                    </a:lnTo>
                    <a:lnTo>
                      <a:pt x="12" y="0"/>
                    </a:lnTo>
                    <a:lnTo>
                      <a:pt x="12" y="0"/>
                    </a:lnTo>
                    <a:lnTo>
                      <a:pt x="12" y="0"/>
                    </a:lnTo>
                    <a:lnTo>
                      <a:pt x="12" y="0"/>
                    </a:lnTo>
                    <a:lnTo>
                      <a:pt x="12" y="0"/>
                    </a:lnTo>
                    <a:lnTo>
                      <a:pt x="6" y="0"/>
                    </a:lnTo>
                    <a:lnTo>
                      <a:pt x="6" y="0"/>
                    </a:lnTo>
                    <a:lnTo>
                      <a:pt x="6" y="0"/>
                    </a:lnTo>
                    <a:lnTo>
                      <a:pt x="6" y="0"/>
                    </a:lnTo>
                    <a:lnTo>
                      <a:pt x="6" y="0"/>
                    </a:lnTo>
                    <a:lnTo>
                      <a:pt x="0" y="0"/>
                    </a:lnTo>
                    <a:lnTo>
                      <a:pt x="0" y="0"/>
                    </a:lnTo>
                    <a:lnTo>
                      <a:pt x="0" y="0"/>
                    </a:lnTo>
                    <a:lnTo>
                      <a:pt x="0" y="0"/>
                    </a:lnTo>
                    <a:lnTo>
                      <a:pt x="0" y="0"/>
                    </a:lnTo>
                    <a:lnTo>
                      <a:pt x="0" y="0"/>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895" name="Line 15"/>
              <p:cNvSpPr>
                <a:spLocks noChangeShapeType="1"/>
              </p:cNvSpPr>
              <p:nvPr/>
            </p:nvSpPr>
            <p:spPr bwMode="auto">
              <a:xfrm flipH="1">
                <a:off x="2702" y="1634"/>
                <a:ext cx="6"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896" name="Freeform 16"/>
              <p:cNvSpPr>
                <a:spLocks/>
              </p:cNvSpPr>
              <p:nvPr/>
            </p:nvSpPr>
            <p:spPr bwMode="auto">
              <a:xfrm>
                <a:off x="2585" y="1634"/>
                <a:ext cx="123" cy="117"/>
              </a:xfrm>
              <a:custGeom>
                <a:avLst/>
                <a:gdLst>
                  <a:gd name="T0" fmla="*/ 117 w 123"/>
                  <a:gd name="T1" fmla="*/ 0 h 117"/>
                  <a:gd name="T2" fmla="*/ 110 w 123"/>
                  <a:gd name="T3" fmla="*/ 0 h 117"/>
                  <a:gd name="T4" fmla="*/ 104 w 123"/>
                  <a:gd name="T5" fmla="*/ 0 h 117"/>
                  <a:gd name="T6" fmla="*/ 104 w 123"/>
                  <a:gd name="T7" fmla="*/ 0 h 117"/>
                  <a:gd name="T8" fmla="*/ 98 w 123"/>
                  <a:gd name="T9" fmla="*/ 0 h 117"/>
                  <a:gd name="T10" fmla="*/ 92 w 123"/>
                  <a:gd name="T11" fmla="*/ 0 h 117"/>
                  <a:gd name="T12" fmla="*/ 86 w 123"/>
                  <a:gd name="T13" fmla="*/ 0 h 117"/>
                  <a:gd name="T14" fmla="*/ 86 w 123"/>
                  <a:gd name="T15" fmla="*/ 0 h 117"/>
                  <a:gd name="T16" fmla="*/ 80 w 123"/>
                  <a:gd name="T17" fmla="*/ 0 h 117"/>
                  <a:gd name="T18" fmla="*/ 74 w 123"/>
                  <a:gd name="T19" fmla="*/ 6 h 117"/>
                  <a:gd name="T20" fmla="*/ 67 w 123"/>
                  <a:gd name="T21" fmla="*/ 6 h 117"/>
                  <a:gd name="T22" fmla="*/ 67 w 123"/>
                  <a:gd name="T23" fmla="*/ 6 h 117"/>
                  <a:gd name="T24" fmla="*/ 61 w 123"/>
                  <a:gd name="T25" fmla="*/ 6 h 117"/>
                  <a:gd name="T26" fmla="*/ 55 w 123"/>
                  <a:gd name="T27" fmla="*/ 6 h 117"/>
                  <a:gd name="T28" fmla="*/ 49 w 123"/>
                  <a:gd name="T29" fmla="*/ 13 h 117"/>
                  <a:gd name="T30" fmla="*/ 49 w 123"/>
                  <a:gd name="T31" fmla="*/ 13 h 117"/>
                  <a:gd name="T32" fmla="*/ 43 w 123"/>
                  <a:gd name="T33" fmla="*/ 13 h 117"/>
                  <a:gd name="T34" fmla="*/ 37 w 123"/>
                  <a:gd name="T35" fmla="*/ 13 h 117"/>
                  <a:gd name="T36" fmla="*/ 31 w 123"/>
                  <a:gd name="T37" fmla="*/ 19 h 117"/>
                  <a:gd name="T38" fmla="*/ 31 w 123"/>
                  <a:gd name="T39" fmla="*/ 19 h 117"/>
                  <a:gd name="T40" fmla="*/ 25 w 123"/>
                  <a:gd name="T41" fmla="*/ 25 h 117"/>
                  <a:gd name="T42" fmla="*/ 18 w 123"/>
                  <a:gd name="T43" fmla="*/ 25 h 117"/>
                  <a:gd name="T44" fmla="*/ 12 w 123"/>
                  <a:gd name="T45" fmla="*/ 31 h 117"/>
                  <a:gd name="T46" fmla="*/ 12 w 123"/>
                  <a:gd name="T47" fmla="*/ 37 h 117"/>
                  <a:gd name="T48" fmla="*/ 6 w 123"/>
                  <a:gd name="T49" fmla="*/ 43 h 117"/>
                  <a:gd name="T50" fmla="*/ 6 w 123"/>
                  <a:gd name="T51" fmla="*/ 43 h 117"/>
                  <a:gd name="T52" fmla="*/ 0 w 123"/>
                  <a:gd name="T53" fmla="*/ 49 h 117"/>
                  <a:gd name="T54" fmla="*/ 0 w 123"/>
                  <a:gd name="T55" fmla="*/ 56 h 117"/>
                  <a:gd name="T56" fmla="*/ 0 w 123"/>
                  <a:gd name="T57" fmla="*/ 62 h 117"/>
                  <a:gd name="T58" fmla="*/ 0 w 123"/>
                  <a:gd name="T59" fmla="*/ 62 h 117"/>
                  <a:gd name="T60" fmla="*/ 0 w 123"/>
                  <a:gd name="T61" fmla="*/ 68 h 117"/>
                  <a:gd name="T62" fmla="*/ 6 w 123"/>
                  <a:gd name="T63" fmla="*/ 74 h 117"/>
                  <a:gd name="T64" fmla="*/ 6 w 123"/>
                  <a:gd name="T65" fmla="*/ 80 h 117"/>
                  <a:gd name="T66" fmla="*/ 12 w 123"/>
                  <a:gd name="T67" fmla="*/ 80 h 117"/>
                  <a:gd name="T68" fmla="*/ 12 w 123"/>
                  <a:gd name="T69" fmla="*/ 86 h 117"/>
                  <a:gd name="T70" fmla="*/ 18 w 123"/>
                  <a:gd name="T71" fmla="*/ 92 h 117"/>
                  <a:gd name="T72" fmla="*/ 25 w 123"/>
                  <a:gd name="T73" fmla="*/ 92 h 117"/>
                  <a:gd name="T74" fmla="*/ 31 w 123"/>
                  <a:gd name="T75" fmla="*/ 99 h 117"/>
                  <a:gd name="T76" fmla="*/ 31 w 123"/>
                  <a:gd name="T77" fmla="*/ 99 h 117"/>
                  <a:gd name="T78" fmla="*/ 37 w 123"/>
                  <a:gd name="T79" fmla="*/ 105 h 117"/>
                  <a:gd name="T80" fmla="*/ 43 w 123"/>
                  <a:gd name="T81" fmla="*/ 105 h 117"/>
                  <a:gd name="T82" fmla="*/ 49 w 123"/>
                  <a:gd name="T83" fmla="*/ 105 h 117"/>
                  <a:gd name="T84" fmla="*/ 49 w 123"/>
                  <a:gd name="T85" fmla="*/ 111 h 117"/>
                  <a:gd name="T86" fmla="*/ 55 w 123"/>
                  <a:gd name="T87" fmla="*/ 111 h 117"/>
                  <a:gd name="T88" fmla="*/ 61 w 123"/>
                  <a:gd name="T89" fmla="*/ 111 h 117"/>
                  <a:gd name="T90" fmla="*/ 67 w 123"/>
                  <a:gd name="T91" fmla="*/ 111 h 117"/>
                  <a:gd name="T92" fmla="*/ 67 w 123"/>
                  <a:gd name="T93" fmla="*/ 111 h 117"/>
                  <a:gd name="T94" fmla="*/ 74 w 123"/>
                  <a:gd name="T95" fmla="*/ 117 h 117"/>
                  <a:gd name="T96" fmla="*/ 80 w 123"/>
                  <a:gd name="T97" fmla="*/ 117 h 117"/>
                  <a:gd name="T98" fmla="*/ 86 w 123"/>
                  <a:gd name="T99" fmla="*/ 117 h 117"/>
                  <a:gd name="T100" fmla="*/ 86 w 123"/>
                  <a:gd name="T101" fmla="*/ 117 h 117"/>
                  <a:gd name="T102" fmla="*/ 92 w 123"/>
                  <a:gd name="T103" fmla="*/ 117 h 117"/>
                  <a:gd name="T104" fmla="*/ 98 w 123"/>
                  <a:gd name="T105" fmla="*/ 117 h 117"/>
                  <a:gd name="T106" fmla="*/ 104 w 123"/>
                  <a:gd name="T107" fmla="*/ 117 h 117"/>
                  <a:gd name="T108" fmla="*/ 104 w 123"/>
                  <a:gd name="T109" fmla="*/ 117 h 117"/>
                  <a:gd name="T110" fmla="*/ 110 w 123"/>
                  <a:gd name="T111" fmla="*/ 117 h 117"/>
                  <a:gd name="T112" fmla="*/ 117 w 123"/>
                  <a:gd name="T113" fmla="*/ 117 h 117"/>
                  <a:gd name="T114" fmla="*/ 123 w 123"/>
                  <a:gd name="T115"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17">
                    <a:moveTo>
                      <a:pt x="117" y="0"/>
                    </a:move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0"/>
                    </a:lnTo>
                    <a:lnTo>
                      <a:pt x="104" y="0"/>
                    </a:lnTo>
                    <a:lnTo>
                      <a:pt x="98" y="0"/>
                    </a:lnTo>
                    <a:lnTo>
                      <a:pt x="98" y="0"/>
                    </a:lnTo>
                    <a:lnTo>
                      <a:pt x="98" y="0"/>
                    </a:lnTo>
                    <a:lnTo>
                      <a:pt x="98" y="0"/>
                    </a:lnTo>
                    <a:lnTo>
                      <a:pt x="98" y="0"/>
                    </a:lnTo>
                    <a:lnTo>
                      <a:pt x="92" y="0"/>
                    </a:lnTo>
                    <a:lnTo>
                      <a:pt x="92" y="0"/>
                    </a:lnTo>
                    <a:lnTo>
                      <a:pt x="92" y="0"/>
                    </a:lnTo>
                    <a:lnTo>
                      <a:pt x="92" y="0"/>
                    </a:lnTo>
                    <a:lnTo>
                      <a:pt x="92" y="0"/>
                    </a:lnTo>
                    <a:lnTo>
                      <a:pt x="86" y="0"/>
                    </a:lnTo>
                    <a:lnTo>
                      <a:pt x="86" y="0"/>
                    </a:lnTo>
                    <a:lnTo>
                      <a:pt x="86" y="0"/>
                    </a:lnTo>
                    <a:lnTo>
                      <a:pt x="86" y="0"/>
                    </a:lnTo>
                    <a:lnTo>
                      <a:pt x="86" y="0"/>
                    </a:lnTo>
                    <a:lnTo>
                      <a:pt x="86" y="0"/>
                    </a:lnTo>
                    <a:lnTo>
                      <a:pt x="80" y="0"/>
                    </a:lnTo>
                    <a:lnTo>
                      <a:pt x="80" y="0"/>
                    </a:lnTo>
                    <a:lnTo>
                      <a:pt x="80" y="0"/>
                    </a:lnTo>
                    <a:lnTo>
                      <a:pt x="80" y="0"/>
                    </a:lnTo>
                    <a:lnTo>
                      <a:pt x="80" y="0"/>
                    </a:lnTo>
                    <a:lnTo>
                      <a:pt x="74" y="6"/>
                    </a:lnTo>
                    <a:lnTo>
                      <a:pt x="74" y="6"/>
                    </a:lnTo>
                    <a:lnTo>
                      <a:pt x="74" y="6"/>
                    </a:lnTo>
                    <a:lnTo>
                      <a:pt x="74" y="6"/>
                    </a:lnTo>
                    <a:lnTo>
                      <a:pt x="74" y="6"/>
                    </a:lnTo>
                    <a:lnTo>
                      <a:pt x="67" y="6"/>
                    </a:lnTo>
                    <a:lnTo>
                      <a:pt x="67" y="6"/>
                    </a:lnTo>
                    <a:lnTo>
                      <a:pt x="67" y="6"/>
                    </a:lnTo>
                    <a:lnTo>
                      <a:pt x="67" y="6"/>
                    </a:lnTo>
                    <a:lnTo>
                      <a:pt x="67" y="6"/>
                    </a:lnTo>
                    <a:lnTo>
                      <a:pt x="67" y="6"/>
                    </a:lnTo>
                    <a:lnTo>
                      <a:pt x="61" y="6"/>
                    </a:lnTo>
                    <a:lnTo>
                      <a:pt x="61" y="6"/>
                    </a:lnTo>
                    <a:lnTo>
                      <a:pt x="61" y="6"/>
                    </a:lnTo>
                    <a:lnTo>
                      <a:pt x="61" y="6"/>
                    </a:lnTo>
                    <a:lnTo>
                      <a:pt x="61" y="6"/>
                    </a:lnTo>
                    <a:lnTo>
                      <a:pt x="55" y="6"/>
                    </a:lnTo>
                    <a:lnTo>
                      <a:pt x="55" y="6"/>
                    </a:lnTo>
                    <a:lnTo>
                      <a:pt x="55" y="6"/>
                    </a:lnTo>
                    <a:lnTo>
                      <a:pt x="55" y="6"/>
                    </a:lnTo>
                    <a:lnTo>
                      <a:pt x="55" y="13"/>
                    </a:lnTo>
                    <a:lnTo>
                      <a:pt x="49" y="13"/>
                    </a:lnTo>
                    <a:lnTo>
                      <a:pt x="49" y="13"/>
                    </a:lnTo>
                    <a:lnTo>
                      <a:pt x="49" y="13"/>
                    </a:lnTo>
                    <a:lnTo>
                      <a:pt x="49" y="13"/>
                    </a:lnTo>
                    <a:lnTo>
                      <a:pt x="49" y="13"/>
                    </a:lnTo>
                    <a:lnTo>
                      <a:pt x="49" y="13"/>
                    </a:lnTo>
                    <a:lnTo>
                      <a:pt x="43" y="13"/>
                    </a:lnTo>
                    <a:lnTo>
                      <a:pt x="43" y="13"/>
                    </a:lnTo>
                    <a:lnTo>
                      <a:pt x="43" y="13"/>
                    </a:lnTo>
                    <a:lnTo>
                      <a:pt x="43" y="13"/>
                    </a:lnTo>
                    <a:lnTo>
                      <a:pt x="43" y="13"/>
                    </a:lnTo>
                    <a:lnTo>
                      <a:pt x="37" y="13"/>
                    </a:lnTo>
                    <a:lnTo>
                      <a:pt x="37" y="13"/>
                    </a:lnTo>
                    <a:lnTo>
                      <a:pt x="37" y="13"/>
                    </a:lnTo>
                    <a:lnTo>
                      <a:pt x="37" y="19"/>
                    </a:lnTo>
                    <a:lnTo>
                      <a:pt x="37" y="19"/>
                    </a:lnTo>
                    <a:lnTo>
                      <a:pt x="31" y="19"/>
                    </a:lnTo>
                    <a:lnTo>
                      <a:pt x="31" y="19"/>
                    </a:lnTo>
                    <a:lnTo>
                      <a:pt x="31" y="19"/>
                    </a:lnTo>
                    <a:lnTo>
                      <a:pt x="31" y="19"/>
                    </a:lnTo>
                    <a:lnTo>
                      <a:pt x="31" y="19"/>
                    </a:lnTo>
                    <a:lnTo>
                      <a:pt x="31" y="19"/>
                    </a:lnTo>
                    <a:lnTo>
                      <a:pt x="25" y="19"/>
                    </a:lnTo>
                    <a:lnTo>
                      <a:pt x="25" y="25"/>
                    </a:lnTo>
                    <a:lnTo>
                      <a:pt x="25" y="25"/>
                    </a:lnTo>
                    <a:lnTo>
                      <a:pt x="25" y="25"/>
                    </a:lnTo>
                    <a:lnTo>
                      <a:pt x="25" y="25"/>
                    </a:lnTo>
                    <a:lnTo>
                      <a:pt x="18" y="25"/>
                    </a:lnTo>
                    <a:lnTo>
                      <a:pt x="18" y="25"/>
                    </a:lnTo>
                    <a:lnTo>
                      <a:pt x="18" y="25"/>
                    </a:lnTo>
                    <a:lnTo>
                      <a:pt x="18" y="31"/>
                    </a:lnTo>
                    <a:lnTo>
                      <a:pt x="18" y="31"/>
                    </a:lnTo>
                    <a:lnTo>
                      <a:pt x="12" y="31"/>
                    </a:lnTo>
                    <a:lnTo>
                      <a:pt x="12" y="31"/>
                    </a:lnTo>
                    <a:lnTo>
                      <a:pt x="12" y="31"/>
                    </a:lnTo>
                    <a:lnTo>
                      <a:pt x="12" y="31"/>
                    </a:lnTo>
                    <a:lnTo>
                      <a:pt x="12" y="37"/>
                    </a:lnTo>
                    <a:lnTo>
                      <a:pt x="12" y="37"/>
                    </a:lnTo>
                    <a:lnTo>
                      <a:pt x="6" y="37"/>
                    </a:lnTo>
                    <a:lnTo>
                      <a:pt x="6" y="37"/>
                    </a:lnTo>
                    <a:lnTo>
                      <a:pt x="6" y="37"/>
                    </a:lnTo>
                    <a:lnTo>
                      <a:pt x="6" y="43"/>
                    </a:lnTo>
                    <a:lnTo>
                      <a:pt x="6" y="43"/>
                    </a:lnTo>
                    <a:lnTo>
                      <a:pt x="6" y="43"/>
                    </a:lnTo>
                    <a:lnTo>
                      <a:pt x="6" y="43"/>
                    </a:lnTo>
                    <a:lnTo>
                      <a:pt x="6" y="43"/>
                    </a:lnTo>
                    <a:lnTo>
                      <a:pt x="0" y="49"/>
                    </a:lnTo>
                    <a:lnTo>
                      <a:pt x="0" y="49"/>
                    </a:lnTo>
                    <a:lnTo>
                      <a:pt x="0" y="49"/>
                    </a:lnTo>
                    <a:lnTo>
                      <a:pt x="0" y="49"/>
                    </a:lnTo>
                    <a:lnTo>
                      <a:pt x="0" y="49"/>
                    </a:lnTo>
                    <a:lnTo>
                      <a:pt x="0" y="49"/>
                    </a:lnTo>
                    <a:lnTo>
                      <a:pt x="0" y="56"/>
                    </a:lnTo>
                    <a:lnTo>
                      <a:pt x="0" y="56"/>
                    </a:lnTo>
                    <a:lnTo>
                      <a:pt x="0" y="56"/>
                    </a:lnTo>
                    <a:lnTo>
                      <a:pt x="0" y="56"/>
                    </a:lnTo>
                    <a:lnTo>
                      <a:pt x="0" y="56"/>
                    </a:lnTo>
                    <a:lnTo>
                      <a:pt x="0" y="62"/>
                    </a:lnTo>
                    <a:lnTo>
                      <a:pt x="0" y="62"/>
                    </a:lnTo>
                    <a:lnTo>
                      <a:pt x="0" y="62"/>
                    </a:lnTo>
                    <a:lnTo>
                      <a:pt x="0" y="62"/>
                    </a:lnTo>
                    <a:lnTo>
                      <a:pt x="0" y="62"/>
                    </a:lnTo>
                    <a:lnTo>
                      <a:pt x="0" y="68"/>
                    </a:lnTo>
                    <a:lnTo>
                      <a:pt x="0" y="68"/>
                    </a:lnTo>
                    <a:lnTo>
                      <a:pt x="0" y="68"/>
                    </a:lnTo>
                    <a:lnTo>
                      <a:pt x="0" y="68"/>
                    </a:lnTo>
                    <a:lnTo>
                      <a:pt x="0" y="68"/>
                    </a:lnTo>
                    <a:lnTo>
                      <a:pt x="0" y="68"/>
                    </a:lnTo>
                    <a:lnTo>
                      <a:pt x="0" y="74"/>
                    </a:lnTo>
                    <a:lnTo>
                      <a:pt x="6" y="74"/>
                    </a:lnTo>
                    <a:lnTo>
                      <a:pt x="6" y="74"/>
                    </a:lnTo>
                    <a:lnTo>
                      <a:pt x="6" y="74"/>
                    </a:lnTo>
                    <a:lnTo>
                      <a:pt x="6" y="74"/>
                    </a:lnTo>
                    <a:lnTo>
                      <a:pt x="6" y="80"/>
                    </a:lnTo>
                    <a:lnTo>
                      <a:pt x="6" y="80"/>
                    </a:lnTo>
                    <a:lnTo>
                      <a:pt x="6" y="80"/>
                    </a:lnTo>
                    <a:lnTo>
                      <a:pt x="6" y="80"/>
                    </a:lnTo>
                    <a:lnTo>
                      <a:pt x="12" y="80"/>
                    </a:lnTo>
                    <a:lnTo>
                      <a:pt x="12" y="86"/>
                    </a:lnTo>
                    <a:lnTo>
                      <a:pt x="12" y="86"/>
                    </a:lnTo>
                    <a:lnTo>
                      <a:pt x="12" y="86"/>
                    </a:lnTo>
                    <a:lnTo>
                      <a:pt x="12" y="86"/>
                    </a:lnTo>
                    <a:lnTo>
                      <a:pt x="12" y="86"/>
                    </a:lnTo>
                    <a:lnTo>
                      <a:pt x="18" y="86"/>
                    </a:lnTo>
                    <a:lnTo>
                      <a:pt x="18" y="92"/>
                    </a:lnTo>
                    <a:lnTo>
                      <a:pt x="18" y="92"/>
                    </a:lnTo>
                    <a:lnTo>
                      <a:pt x="18" y="92"/>
                    </a:lnTo>
                    <a:lnTo>
                      <a:pt x="18" y="92"/>
                    </a:lnTo>
                    <a:lnTo>
                      <a:pt x="25" y="92"/>
                    </a:lnTo>
                    <a:lnTo>
                      <a:pt x="25" y="92"/>
                    </a:lnTo>
                    <a:lnTo>
                      <a:pt x="25" y="92"/>
                    </a:lnTo>
                    <a:lnTo>
                      <a:pt x="25" y="99"/>
                    </a:lnTo>
                    <a:lnTo>
                      <a:pt x="25" y="99"/>
                    </a:lnTo>
                    <a:lnTo>
                      <a:pt x="31" y="99"/>
                    </a:lnTo>
                    <a:lnTo>
                      <a:pt x="31" y="99"/>
                    </a:lnTo>
                    <a:lnTo>
                      <a:pt x="31" y="99"/>
                    </a:lnTo>
                    <a:lnTo>
                      <a:pt x="31" y="99"/>
                    </a:lnTo>
                    <a:lnTo>
                      <a:pt x="31" y="99"/>
                    </a:lnTo>
                    <a:lnTo>
                      <a:pt x="31" y="99"/>
                    </a:lnTo>
                    <a:lnTo>
                      <a:pt x="37" y="105"/>
                    </a:lnTo>
                    <a:lnTo>
                      <a:pt x="37" y="105"/>
                    </a:lnTo>
                    <a:lnTo>
                      <a:pt x="37" y="105"/>
                    </a:lnTo>
                    <a:lnTo>
                      <a:pt x="37" y="105"/>
                    </a:lnTo>
                    <a:lnTo>
                      <a:pt x="37" y="105"/>
                    </a:lnTo>
                    <a:lnTo>
                      <a:pt x="43" y="105"/>
                    </a:lnTo>
                    <a:lnTo>
                      <a:pt x="43" y="105"/>
                    </a:lnTo>
                    <a:lnTo>
                      <a:pt x="43" y="105"/>
                    </a:lnTo>
                    <a:lnTo>
                      <a:pt x="43" y="105"/>
                    </a:lnTo>
                    <a:lnTo>
                      <a:pt x="43" y="105"/>
                    </a:lnTo>
                    <a:lnTo>
                      <a:pt x="49" y="105"/>
                    </a:lnTo>
                    <a:lnTo>
                      <a:pt x="49" y="105"/>
                    </a:lnTo>
                    <a:lnTo>
                      <a:pt x="49" y="105"/>
                    </a:lnTo>
                    <a:lnTo>
                      <a:pt x="49" y="105"/>
                    </a:lnTo>
                    <a:lnTo>
                      <a:pt x="49" y="111"/>
                    </a:lnTo>
                    <a:lnTo>
                      <a:pt x="49" y="111"/>
                    </a:lnTo>
                    <a:lnTo>
                      <a:pt x="55" y="111"/>
                    </a:lnTo>
                    <a:lnTo>
                      <a:pt x="55" y="111"/>
                    </a:lnTo>
                    <a:lnTo>
                      <a:pt x="55" y="111"/>
                    </a:lnTo>
                    <a:lnTo>
                      <a:pt x="55" y="111"/>
                    </a:lnTo>
                    <a:lnTo>
                      <a:pt x="55" y="111"/>
                    </a:lnTo>
                    <a:lnTo>
                      <a:pt x="61" y="111"/>
                    </a:lnTo>
                    <a:lnTo>
                      <a:pt x="61" y="111"/>
                    </a:lnTo>
                    <a:lnTo>
                      <a:pt x="61" y="111"/>
                    </a:lnTo>
                    <a:lnTo>
                      <a:pt x="61" y="111"/>
                    </a:lnTo>
                    <a:lnTo>
                      <a:pt x="61" y="111"/>
                    </a:lnTo>
                    <a:lnTo>
                      <a:pt x="67" y="111"/>
                    </a:lnTo>
                    <a:lnTo>
                      <a:pt x="67" y="111"/>
                    </a:lnTo>
                    <a:lnTo>
                      <a:pt x="67" y="111"/>
                    </a:lnTo>
                    <a:lnTo>
                      <a:pt x="67" y="111"/>
                    </a:lnTo>
                    <a:lnTo>
                      <a:pt x="67" y="111"/>
                    </a:lnTo>
                    <a:lnTo>
                      <a:pt x="67" y="111"/>
                    </a:lnTo>
                    <a:lnTo>
                      <a:pt x="74" y="117"/>
                    </a:lnTo>
                    <a:lnTo>
                      <a:pt x="74" y="117"/>
                    </a:lnTo>
                    <a:lnTo>
                      <a:pt x="74" y="117"/>
                    </a:lnTo>
                    <a:lnTo>
                      <a:pt x="74" y="117"/>
                    </a:lnTo>
                    <a:lnTo>
                      <a:pt x="74" y="117"/>
                    </a:lnTo>
                    <a:lnTo>
                      <a:pt x="80" y="117"/>
                    </a:lnTo>
                    <a:lnTo>
                      <a:pt x="80" y="117"/>
                    </a:lnTo>
                    <a:lnTo>
                      <a:pt x="80" y="117"/>
                    </a:lnTo>
                    <a:lnTo>
                      <a:pt x="80" y="117"/>
                    </a:lnTo>
                    <a:lnTo>
                      <a:pt x="80" y="117"/>
                    </a:lnTo>
                    <a:lnTo>
                      <a:pt x="86" y="117"/>
                    </a:lnTo>
                    <a:lnTo>
                      <a:pt x="86" y="117"/>
                    </a:lnTo>
                    <a:lnTo>
                      <a:pt x="86" y="117"/>
                    </a:lnTo>
                    <a:lnTo>
                      <a:pt x="86" y="117"/>
                    </a:lnTo>
                    <a:lnTo>
                      <a:pt x="86" y="117"/>
                    </a:lnTo>
                    <a:lnTo>
                      <a:pt x="86" y="117"/>
                    </a:lnTo>
                    <a:lnTo>
                      <a:pt x="92" y="117"/>
                    </a:lnTo>
                    <a:lnTo>
                      <a:pt x="92" y="117"/>
                    </a:lnTo>
                    <a:lnTo>
                      <a:pt x="92" y="117"/>
                    </a:lnTo>
                    <a:lnTo>
                      <a:pt x="92" y="117"/>
                    </a:lnTo>
                    <a:lnTo>
                      <a:pt x="92" y="117"/>
                    </a:lnTo>
                    <a:lnTo>
                      <a:pt x="98" y="117"/>
                    </a:lnTo>
                    <a:lnTo>
                      <a:pt x="98" y="117"/>
                    </a:lnTo>
                    <a:lnTo>
                      <a:pt x="98" y="117"/>
                    </a:lnTo>
                    <a:lnTo>
                      <a:pt x="98" y="117"/>
                    </a:lnTo>
                    <a:lnTo>
                      <a:pt x="98" y="117"/>
                    </a:lnTo>
                    <a:lnTo>
                      <a:pt x="104" y="117"/>
                    </a:lnTo>
                    <a:lnTo>
                      <a:pt x="104" y="117"/>
                    </a:lnTo>
                    <a:lnTo>
                      <a:pt x="104" y="117"/>
                    </a:lnTo>
                    <a:lnTo>
                      <a:pt x="104" y="117"/>
                    </a:lnTo>
                    <a:lnTo>
                      <a:pt x="104" y="117"/>
                    </a:lnTo>
                    <a:lnTo>
                      <a:pt x="104" y="117"/>
                    </a:lnTo>
                    <a:lnTo>
                      <a:pt x="110" y="117"/>
                    </a:lnTo>
                    <a:lnTo>
                      <a:pt x="110" y="117"/>
                    </a:lnTo>
                    <a:lnTo>
                      <a:pt x="110" y="117"/>
                    </a:lnTo>
                    <a:lnTo>
                      <a:pt x="110" y="117"/>
                    </a:lnTo>
                    <a:lnTo>
                      <a:pt x="110" y="117"/>
                    </a:lnTo>
                    <a:lnTo>
                      <a:pt x="117" y="117"/>
                    </a:lnTo>
                    <a:lnTo>
                      <a:pt x="117" y="117"/>
                    </a:lnTo>
                    <a:lnTo>
                      <a:pt x="117" y="117"/>
                    </a:lnTo>
                    <a:lnTo>
                      <a:pt x="117" y="117"/>
                    </a:lnTo>
                    <a:lnTo>
                      <a:pt x="117" y="117"/>
                    </a:lnTo>
                    <a:lnTo>
                      <a:pt x="123" y="117"/>
                    </a:lnTo>
                    <a:lnTo>
                      <a:pt x="123" y="117"/>
                    </a:lnTo>
                    <a:lnTo>
                      <a:pt x="123" y="117"/>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897" name="Rectangle 17"/>
              <p:cNvSpPr>
                <a:spLocks noChangeArrowheads="1"/>
              </p:cNvSpPr>
              <p:nvPr/>
            </p:nvSpPr>
            <p:spPr bwMode="auto">
              <a:xfrm>
                <a:off x="2976" y="1646"/>
                <a:ext cx="19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2 - 4</a:t>
                </a:r>
                <a:endParaRPr lang="en-US" sz="1200" b="1"/>
              </a:p>
            </p:txBody>
          </p:sp>
          <p:sp>
            <p:nvSpPr>
              <p:cNvPr id="2810898" name="Freeform 18"/>
              <p:cNvSpPr>
                <a:spLocks/>
              </p:cNvSpPr>
              <p:nvPr/>
            </p:nvSpPr>
            <p:spPr bwMode="auto">
              <a:xfrm>
                <a:off x="2585" y="1794"/>
                <a:ext cx="239" cy="123"/>
              </a:xfrm>
              <a:custGeom>
                <a:avLst/>
                <a:gdLst>
                  <a:gd name="T0" fmla="*/ 129 w 239"/>
                  <a:gd name="T1" fmla="*/ 123 h 123"/>
                  <a:gd name="T2" fmla="*/ 141 w 239"/>
                  <a:gd name="T3" fmla="*/ 123 h 123"/>
                  <a:gd name="T4" fmla="*/ 147 w 239"/>
                  <a:gd name="T5" fmla="*/ 117 h 123"/>
                  <a:gd name="T6" fmla="*/ 160 w 239"/>
                  <a:gd name="T7" fmla="*/ 117 h 123"/>
                  <a:gd name="T8" fmla="*/ 166 w 239"/>
                  <a:gd name="T9" fmla="*/ 117 h 123"/>
                  <a:gd name="T10" fmla="*/ 178 w 239"/>
                  <a:gd name="T11" fmla="*/ 117 h 123"/>
                  <a:gd name="T12" fmla="*/ 184 w 239"/>
                  <a:gd name="T13" fmla="*/ 111 h 123"/>
                  <a:gd name="T14" fmla="*/ 196 w 239"/>
                  <a:gd name="T15" fmla="*/ 111 h 123"/>
                  <a:gd name="T16" fmla="*/ 202 w 239"/>
                  <a:gd name="T17" fmla="*/ 104 h 123"/>
                  <a:gd name="T18" fmla="*/ 215 w 239"/>
                  <a:gd name="T19" fmla="*/ 98 h 123"/>
                  <a:gd name="T20" fmla="*/ 221 w 239"/>
                  <a:gd name="T21" fmla="*/ 92 h 123"/>
                  <a:gd name="T22" fmla="*/ 233 w 239"/>
                  <a:gd name="T23" fmla="*/ 80 h 123"/>
                  <a:gd name="T24" fmla="*/ 239 w 239"/>
                  <a:gd name="T25" fmla="*/ 74 h 123"/>
                  <a:gd name="T26" fmla="*/ 239 w 239"/>
                  <a:gd name="T27" fmla="*/ 61 h 123"/>
                  <a:gd name="T28" fmla="*/ 239 w 239"/>
                  <a:gd name="T29" fmla="*/ 55 h 123"/>
                  <a:gd name="T30" fmla="*/ 233 w 239"/>
                  <a:gd name="T31" fmla="*/ 43 h 123"/>
                  <a:gd name="T32" fmla="*/ 227 w 239"/>
                  <a:gd name="T33" fmla="*/ 37 h 123"/>
                  <a:gd name="T34" fmla="*/ 221 w 239"/>
                  <a:gd name="T35" fmla="*/ 31 h 123"/>
                  <a:gd name="T36" fmla="*/ 209 w 239"/>
                  <a:gd name="T37" fmla="*/ 25 h 123"/>
                  <a:gd name="T38" fmla="*/ 202 w 239"/>
                  <a:gd name="T39" fmla="*/ 18 h 123"/>
                  <a:gd name="T40" fmla="*/ 190 w 239"/>
                  <a:gd name="T41" fmla="*/ 12 h 123"/>
                  <a:gd name="T42" fmla="*/ 178 w 239"/>
                  <a:gd name="T43" fmla="*/ 12 h 123"/>
                  <a:gd name="T44" fmla="*/ 172 w 239"/>
                  <a:gd name="T45" fmla="*/ 6 h 123"/>
                  <a:gd name="T46" fmla="*/ 160 w 239"/>
                  <a:gd name="T47" fmla="*/ 6 h 123"/>
                  <a:gd name="T48" fmla="*/ 153 w 239"/>
                  <a:gd name="T49" fmla="*/ 6 h 123"/>
                  <a:gd name="T50" fmla="*/ 141 w 239"/>
                  <a:gd name="T51" fmla="*/ 0 h 123"/>
                  <a:gd name="T52" fmla="*/ 135 w 239"/>
                  <a:gd name="T53" fmla="*/ 0 h 123"/>
                  <a:gd name="T54" fmla="*/ 123 w 239"/>
                  <a:gd name="T55" fmla="*/ 0 h 123"/>
                  <a:gd name="T56" fmla="*/ 117 w 239"/>
                  <a:gd name="T57" fmla="*/ 0 h 123"/>
                  <a:gd name="T58" fmla="*/ 104 w 239"/>
                  <a:gd name="T59" fmla="*/ 0 h 123"/>
                  <a:gd name="T60" fmla="*/ 98 w 239"/>
                  <a:gd name="T61" fmla="*/ 0 h 123"/>
                  <a:gd name="T62" fmla="*/ 86 w 239"/>
                  <a:gd name="T63" fmla="*/ 6 h 123"/>
                  <a:gd name="T64" fmla="*/ 80 w 239"/>
                  <a:gd name="T65" fmla="*/ 6 h 123"/>
                  <a:gd name="T66" fmla="*/ 67 w 239"/>
                  <a:gd name="T67" fmla="*/ 6 h 123"/>
                  <a:gd name="T68" fmla="*/ 61 w 239"/>
                  <a:gd name="T69" fmla="*/ 12 h 123"/>
                  <a:gd name="T70" fmla="*/ 49 w 239"/>
                  <a:gd name="T71" fmla="*/ 12 h 123"/>
                  <a:gd name="T72" fmla="*/ 43 w 239"/>
                  <a:gd name="T73" fmla="*/ 18 h 123"/>
                  <a:gd name="T74" fmla="*/ 31 w 239"/>
                  <a:gd name="T75" fmla="*/ 18 h 123"/>
                  <a:gd name="T76" fmla="*/ 25 w 239"/>
                  <a:gd name="T77" fmla="*/ 25 h 123"/>
                  <a:gd name="T78" fmla="*/ 12 w 239"/>
                  <a:gd name="T79" fmla="*/ 31 h 123"/>
                  <a:gd name="T80" fmla="*/ 6 w 239"/>
                  <a:gd name="T81" fmla="*/ 43 h 123"/>
                  <a:gd name="T82" fmla="*/ 0 w 239"/>
                  <a:gd name="T83" fmla="*/ 49 h 123"/>
                  <a:gd name="T84" fmla="*/ 0 w 239"/>
                  <a:gd name="T85" fmla="*/ 61 h 123"/>
                  <a:gd name="T86" fmla="*/ 0 w 239"/>
                  <a:gd name="T87" fmla="*/ 68 h 123"/>
                  <a:gd name="T88" fmla="*/ 6 w 239"/>
                  <a:gd name="T89" fmla="*/ 80 h 123"/>
                  <a:gd name="T90" fmla="*/ 12 w 239"/>
                  <a:gd name="T91" fmla="*/ 86 h 123"/>
                  <a:gd name="T92" fmla="*/ 25 w 239"/>
                  <a:gd name="T93" fmla="*/ 98 h 123"/>
                  <a:gd name="T94" fmla="*/ 31 w 239"/>
                  <a:gd name="T95" fmla="*/ 104 h 123"/>
                  <a:gd name="T96" fmla="*/ 43 w 239"/>
                  <a:gd name="T97" fmla="*/ 104 h 123"/>
                  <a:gd name="T98" fmla="*/ 49 w 239"/>
                  <a:gd name="T99" fmla="*/ 111 h 123"/>
                  <a:gd name="T100" fmla="*/ 61 w 239"/>
                  <a:gd name="T101" fmla="*/ 111 h 123"/>
                  <a:gd name="T102" fmla="*/ 67 w 239"/>
                  <a:gd name="T103" fmla="*/ 117 h 123"/>
                  <a:gd name="T104" fmla="*/ 80 w 239"/>
                  <a:gd name="T105" fmla="*/ 117 h 123"/>
                  <a:gd name="T106" fmla="*/ 86 w 239"/>
                  <a:gd name="T107" fmla="*/ 117 h 123"/>
                  <a:gd name="T108" fmla="*/ 98 w 239"/>
                  <a:gd name="T109" fmla="*/ 123 h 123"/>
                  <a:gd name="T110" fmla="*/ 104 w 239"/>
                  <a:gd name="T111" fmla="*/ 123 h 123"/>
                  <a:gd name="T112" fmla="*/ 117 w 239"/>
                  <a:gd name="T113" fmla="*/ 123 h 123"/>
                  <a:gd name="T114" fmla="*/ 123 w 239"/>
                  <a:gd name="T115"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9" h="123">
                    <a:moveTo>
                      <a:pt x="123" y="123"/>
                    </a:moveTo>
                    <a:lnTo>
                      <a:pt x="123" y="123"/>
                    </a:lnTo>
                    <a:lnTo>
                      <a:pt x="123" y="123"/>
                    </a:lnTo>
                    <a:lnTo>
                      <a:pt x="123" y="123"/>
                    </a:lnTo>
                    <a:lnTo>
                      <a:pt x="129" y="123"/>
                    </a:lnTo>
                    <a:lnTo>
                      <a:pt x="129" y="123"/>
                    </a:lnTo>
                    <a:lnTo>
                      <a:pt x="129" y="123"/>
                    </a:lnTo>
                    <a:lnTo>
                      <a:pt x="129" y="123"/>
                    </a:lnTo>
                    <a:lnTo>
                      <a:pt x="129" y="123"/>
                    </a:lnTo>
                    <a:lnTo>
                      <a:pt x="135" y="123"/>
                    </a:lnTo>
                    <a:lnTo>
                      <a:pt x="135" y="123"/>
                    </a:lnTo>
                    <a:lnTo>
                      <a:pt x="135" y="123"/>
                    </a:lnTo>
                    <a:lnTo>
                      <a:pt x="135" y="123"/>
                    </a:lnTo>
                    <a:lnTo>
                      <a:pt x="135" y="123"/>
                    </a:lnTo>
                    <a:lnTo>
                      <a:pt x="141" y="123"/>
                    </a:lnTo>
                    <a:lnTo>
                      <a:pt x="141" y="123"/>
                    </a:lnTo>
                    <a:lnTo>
                      <a:pt x="141" y="123"/>
                    </a:lnTo>
                    <a:lnTo>
                      <a:pt x="141" y="123"/>
                    </a:lnTo>
                    <a:lnTo>
                      <a:pt x="141" y="123"/>
                    </a:lnTo>
                    <a:lnTo>
                      <a:pt x="141" y="123"/>
                    </a:lnTo>
                    <a:lnTo>
                      <a:pt x="147" y="123"/>
                    </a:lnTo>
                    <a:lnTo>
                      <a:pt x="147" y="123"/>
                    </a:lnTo>
                    <a:lnTo>
                      <a:pt x="147" y="123"/>
                    </a:lnTo>
                    <a:lnTo>
                      <a:pt x="147" y="117"/>
                    </a:lnTo>
                    <a:lnTo>
                      <a:pt x="147" y="117"/>
                    </a:lnTo>
                    <a:lnTo>
                      <a:pt x="153" y="117"/>
                    </a:lnTo>
                    <a:lnTo>
                      <a:pt x="153" y="117"/>
                    </a:lnTo>
                    <a:lnTo>
                      <a:pt x="153" y="117"/>
                    </a:lnTo>
                    <a:lnTo>
                      <a:pt x="153" y="117"/>
                    </a:lnTo>
                    <a:lnTo>
                      <a:pt x="153" y="117"/>
                    </a:lnTo>
                    <a:lnTo>
                      <a:pt x="160" y="117"/>
                    </a:lnTo>
                    <a:lnTo>
                      <a:pt x="160" y="117"/>
                    </a:lnTo>
                    <a:lnTo>
                      <a:pt x="160" y="117"/>
                    </a:lnTo>
                    <a:lnTo>
                      <a:pt x="160" y="117"/>
                    </a:lnTo>
                    <a:lnTo>
                      <a:pt x="160" y="117"/>
                    </a:lnTo>
                    <a:lnTo>
                      <a:pt x="160" y="117"/>
                    </a:lnTo>
                    <a:lnTo>
                      <a:pt x="166" y="117"/>
                    </a:lnTo>
                    <a:lnTo>
                      <a:pt x="166" y="117"/>
                    </a:lnTo>
                    <a:lnTo>
                      <a:pt x="166" y="117"/>
                    </a:lnTo>
                    <a:lnTo>
                      <a:pt x="166" y="117"/>
                    </a:lnTo>
                    <a:lnTo>
                      <a:pt x="166" y="117"/>
                    </a:lnTo>
                    <a:lnTo>
                      <a:pt x="172" y="117"/>
                    </a:lnTo>
                    <a:lnTo>
                      <a:pt x="172" y="117"/>
                    </a:lnTo>
                    <a:lnTo>
                      <a:pt x="172" y="117"/>
                    </a:lnTo>
                    <a:lnTo>
                      <a:pt x="172" y="117"/>
                    </a:lnTo>
                    <a:lnTo>
                      <a:pt x="172" y="117"/>
                    </a:lnTo>
                    <a:lnTo>
                      <a:pt x="178" y="117"/>
                    </a:lnTo>
                    <a:lnTo>
                      <a:pt x="178" y="117"/>
                    </a:lnTo>
                    <a:lnTo>
                      <a:pt x="178" y="111"/>
                    </a:lnTo>
                    <a:lnTo>
                      <a:pt x="178" y="111"/>
                    </a:lnTo>
                    <a:lnTo>
                      <a:pt x="178" y="111"/>
                    </a:lnTo>
                    <a:lnTo>
                      <a:pt x="178" y="111"/>
                    </a:lnTo>
                    <a:lnTo>
                      <a:pt x="184" y="111"/>
                    </a:lnTo>
                    <a:lnTo>
                      <a:pt x="184" y="111"/>
                    </a:lnTo>
                    <a:lnTo>
                      <a:pt x="184" y="111"/>
                    </a:lnTo>
                    <a:lnTo>
                      <a:pt x="184" y="111"/>
                    </a:lnTo>
                    <a:lnTo>
                      <a:pt x="184" y="111"/>
                    </a:lnTo>
                    <a:lnTo>
                      <a:pt x="190" y="111"/>
                    </a:lnTo>
                    <a:lnTo>
                      <a:pt x="190" y="111"/>
                    </a:lnTo>
                    <a:lnTo>
                      <a:pt x="190" y="111"/>
                    </a:lnTo>
                    <a:lnTo>
                      <a:pt x="190" y="111"/>
                    </a:lnTo>
                    <a:lnTo>
                      <a:pt x="190" y="111"/>
                    </a:lnTo>
                    <a:lnTo>
                      <a:pt x="196" y="111"/>
                    </a:lnTo>
                    <a:lnTo>
                      <a:pt x="196" y="111"/>
                    </a:lnTo>
                    <a:lnTo>
                      <a:pt x="196" y="111"/>
                    </a:lnTo>
                    <a:lnTo>
                      <a:pt x="196" y="104"/>
                    </a:lnTo>
                    <a:lnTo>
                      <a:pt x="196" y="104"/>
                    </a:lnTo>
                    <a:lnTo>
                      <a:pt x="202" y="104"/>
                    </a:lnTo>
                    <a:lnTo>
                      <a:pt x="202" y="104"/>
                    </a:lnTo>
                    <a:lnTo>
                      <a:pt x="202" y="104"/>
                    </a:lnTo>
                    <a:lnTo>
                      <a:pt x="202" y="104"/>
                    </a:lnTo>
                    <a:lnTo>
                      <a:pt x="202" y="104"/>
                    </a:lnTo>
                    <a:lnTo>
                      <a:pt x="202" y="104"/>
                    </a:lnTo>
                    <a:lnTo>
                      <a:pt x="209" y="104"/>
                    </a:lnTo>
                    <a:lnTo>
                      <a:pt x="209" y="104"/>
                    </a:lnTo>
                    <a:lnTo>
                      <a:pt x="209" y="98"/>
                    </a:lnTo>
                    <a:lnTo>
                      <a:pt x="209" y="98"/>
                    </a:lnTo>
                    <a:lnTo>
                      <a:pt x="209" y="98"/>
                    </a:lnTo>
                    <a:lnTo>
                      <a:pt x="215" y="98"/>
                    </a:lnTo>
                    <a:lnTo>
                      <a:pt x="215" y="98"/>
                    </a:lnTo>
                    <a:lnTo>
                      <a:pt x="215" y="98"/>
                    </a:lnTo>
                    <a:lnTo>
                      <a:pt x="215" y="98"/>
                    </a:lnTo>
                    <a:lnTo>
                      <a:pt x="215" y="98"/>
                    </a:lnTo>
                    <a:lnTo>
                      <a:pt x="221" y="92"/>
                    </a:lnTo>
                    <a:lnTo>
                      <a:pt x="221" y="92"/>
                    </a:lnTo>
                    <a:lnTo>
                      <a:pt x="221" y="92"/>
                    </a:lnTo>
                    <a:lnTo>
                      <a:pt x="221" y="92"/>
                    </a:lnTo>
                    <a:lnTo>
                      <a:pt x="221" y="92"/>
                    </a:lnTo>
                    <a:lnTo>
                      <a:pt x="221" y="92"/>
                    </a:lnTo>
                    <a:lnTo>
                      <a:pt x="227" y="92"/>
                    </a:lnTo>
                    <a:lnTo>
                      <a:pt x="227" y="86"/>
                    </a:lnTo>
                    <a:lnTo>
                      <a:pt x="227" y="86"/>
                    </a:lnTo>
                    <a:lnTo>
                      <a:pt x="227" y="86"/>
                    </a:lnTo>
                    <a:lnTo>
                      <a:pt x="227" y="86"/>
                    </a:lnTo>
                    <a:lnTo>
                      <a:pt x="233" y="86"/>
                    </a:lnTo>
                    <a:lnTo>
                      <a:pt x="233" y="80"/>
                    </a:lnTo>
                    <a:lnTo>
                      <a:pt x="233" y="80"/>
                    </a:lnTo>
                    <a:lnTo>
                      <a:pt x="233" y="80"/>
                    </a:lnTo>
                    <a:lnTo>
                      <a:pt x="233" y="80"/>
                    </a:lnTo>
                    <a:lnTo>
                      <a:pt x="233" y="80"/>
                    </a:lnTo>
                    <a:lnTo>
                      <a:pt x="233" y="74"/>
                    </a:lnTo>
                    <a:lnTo>
                      <a:pt x="233" y="74"/>
                    </a:lnTo>
                    <a:lnTo>
                      <a:pt x="239" y="74"/>
                    </a:lnTo>
                    <a:lnTo>
                      <a:pt x="239" y="74"/>
                    </a:lnTo>
                    <a:lnTo>
                      <a:pt x="239" y="74"/>
                    </a:lnTo>
                    <a:lnTo>
                      <a:pt x="239" y="74"/>
                    </a:lnTo>
                    <a:lnTo>
                      <a:pt x="239" y="68"/>
                    </a:lnTo>
                    <a:lnTo>
                      <a:pt x="239" y="68"/>
                    </a:lnTo>
                    <a:lnTo>
                      <a:pt x="239" y="68"/>
                    </a:lnTo>
                    <a:lnTo>
                      <a:pt x="239" y="68"/>
                    </a:lnTo>
                    <a:lnTo>
                      <a:pt x="239" y="68"/>
                    </a:lnTo>
                    <a:lnTo>
                      <a:pt x="239" y="61"/>
                    </a:lnTo>
                    <a:lnTo>
                      <a:pt x="239" y="61"/>
                    </a:lnTo>
                    <a:lnTo>
                      <a:pt x="239" y="61"/>
                    </a:lnTo>
                    <a:lnTo>
                      <a:pt x="239" y="61"/>
                    </a:lnTo>
                    <a:lnTo>
                      <a:pt x="239" y="61"/>
                    </a:lnTo>
                    <a:lnTo>
                      <a:pt x="239" y="55"/>
                    </a:lnTo>
                    <a:lnTo>
                      <a:pt x="239" y="55"/>
                    </a:lnTo>
                    <a:lnTo>
                      <a:pt x="239" y="55"/>
                    </a:lnTo>
                    <a:lnTo>
                      <a:pt x="239" y="55"/>
                    </a:lnTo>
                    <a:lnTo>
                      <a:pt x="239" y="55"/>
                    </a:lnTo>
                    <a:lnTo>
                      <a:pt x="239" y="55"/>
                    </a:lnTo>
                    <a:lnTo>
                      <a:pt x="239" y="49"/>
                    </a:lnTo>
                    <a:lnTo>
                      <a:pt x="239" y="49"/>
                    </a:lnTo>
                    <a:lnTo>
                      <a:pt x="239" y="49"/>
                    </a:lnTo>
                    <a:lnTo>
                      <a:pt x="233" y="49"/>
                    </a:lnTo>
                    <a:lnTo>
                      <a:pt x="233" y="49"/>
                    </a:lnTo>
                    <a:lnTo>
                      <a:pt x="233" y="43"/>
                    </a:lnTo>
                    <a:lnTo>
                      <a:pt x="233" y="43"/>
                    </a:lnTo>
                    <a:lnTo>
                      <a:pt x="233" y="43"/>
                    </a:lnTo>
                    <a:lnTo>
                      <a:pt x="233" y="43"/>
                    </a:lnTo>
                    <a:lnTo>
                      <a:pt x="233" y="43"/>
                    </a:lnTo>
                    <a:lnTo>
                      <a:pt x="233" y="37"/>
                    </a:lnTo>
                    <a:lnTo>
                      <a:pt x="227" y="37"/>
                    </a:lnTo>
                    <a:lnTo>
                      <a:pt x="227" y="37"/>
                    </a:lnTo>
                    <a:lnTo>
                      <a:pt x="227" y="37"/>
                    </a:lnTo>
                    <a:lnTo>
                      <a:pt x="227" y="37"/>
                    </a:lnTo>
                    <a:lnTo>
                      <a:pt x="227" y="37"/>
                    </a:lnTo>
                    <a:lnTo>
                      <a:pt x="221" y="31"/>
                    </a:lnTo>
                    <a:lnTo>
                      <a:pt x="221" y="31"/>
                    </a:lnTo>
                    <a:lnTo>
                      <a:pt x="221" y="31"/>
                    </a:lnTo>
                    <a:lnTo>
                      <a:pt x="221" y="31"/>
                    </a:lnTo>
                    <a:lnTo>
                      <a:pt x="221" y="31"/>
                    </a:lnTo>
                    <a:lnTo>
                      <a:pt x="221" y="31"/>
                    </a:lnTo>
                    <a:lnTo>
                      <a:pt x="215" y="25"/>
                    </a:lnTo>
                    <a:lnTo>
                      <a:pt x="215" y="25"/>
                    </a:lnTo>
                    <a:lnTo>
                      <a:pt x="215" y="25"/>
                    </a:lnTo>
                    <a:lnTo>
                      <a:pt x="215" y="25"/>
                    </a:lnTo>
                    <a:lnTo>
                      <a:pt x="215" y="25"/>
                    </a:lnTo>
                    <a:lnTo>
                      <a:pt x="209" y="25"/>
                    </a:lnTo>
                    <a:lnTo>
                      <a:pt x="209" y="25"/>
                    </a:lnTo>
                    <a:lnTo>
                      <a:pt x="209" y="25"/>
                    </a:lnTo>
                    <a:lnTo>
                      <a:pt x="209" y="18"/>
                    </a:lnTo>
                    <a:lnTo>
                      <a:pt x="209" y="18"/>
                    </a:lnTo>
                    <a:lnTo>
                      <a:pt x="202" y="18"/>
                    </a:lnTo>
                    <a:lnTo>
                      <a:pt x="202" y="18"/>
                    </a:lnTo>
                    <a:lnTo>
                      <a:pt x="202" y="18"/>
                    </a:lnTo>
                    <a:lnTo>
                      <a:pt x="202" y="18"/>
                    </a:lnTo>
                    <a:lnTo>
                      <a:pt x="202" y="18"/>
                    </a:lnTo>
                    <a:lnTo>
                      <a:pt x="202" y="18"/>
                    </a:lnTo>
                    <a:lnTo>
                      <a:pt x="196" y="18"/>
                    </a:lnTo>
                    <a:lnTo>
                      <a:pt x="196" y="18"/>
                    </a:lnTo>
                    <a:lnTo>
                      <a:pt x="196" y="18"/>
                    </a:lnTo>
                    <a:lnTo>
                      <a:pt x="196" y="18"/>
                    </a:lnTo>
                    <a:lnTo>
                      <a:pt x="196" y="12"/>
                    </a:lnTo>
                    <a:lnTo>
                      <a:pt x="190" y="12"/>
                    </a:lnTo>
                    <a:lnTo>
                      <a:pt x="190" y="12"/>
                    </a:lnTo>
                    <a:lnTo>
                      <a:pt x="190" y="12"/>
                    </a:lnTo>
                    <a:lnTo>
                      <a:pt x="190" y="12"/>
                    </a:lnTo>
                    <a:lnTo>
                      <a:pt x="190" y="12"/>
                    </a:lnTo>
                    <a:lnTo>
                      <a:pt x="184" y="12"/>
                    </a:lnTo>
                    <a:lnTo>
                      <a:pt x="184" y="12"/>
                    </a:lnTo>
                    <a:lnTo>
                      <a:pt x="184" y="12"/>
                    </a:lnTo>
                    <a:lnTo>
                      <a:pt x="184" y="12"/>
                    </a:lnTo>
                    <a:lnTo>
                      <a:pt x="184" y="12"/>
                    </a:lnTo>
                    <a:lnTo>
                      <a:pt x="178" y="12"/>
                    </a:lnTo>
                    <a:lnTo>
                      <a:pt x="178" y="12"/>
                    </a:lnTo>
                    <a:lnTo>
                      <a:pt x="178" y="12"/>
                    </a:lnTo>
                    <a:lnTo>
                      <a:pt x="178" y="12"/>
                    </a:lnTo>
                    <a:lnTo>
                      <a:pt x="178" y="6"/>
                    </a:lnTo>
                    <a:lnTo>
                      <a:pt x="178" y="6"/>
                    </a:lnTo>
                    <a:lnTo>
                      <a:pt x="172" y="6"/>
                    </a:lnTo>
                    <a:lnTo>
                      <a:pt x="172" y="6"/>
                    </a:lnTo>
                    <a:lnTo>
                      <a:pt x="172" y="6"/>
                    </a:lnTo>
                    <a:lnTo>
                      <a:pt x="172" y="6"/>
                    </a:lnTo>
                    <a:lnTo>
                      <a:pt x="172" y="6"/>
                    </a:lnTo>
                    <a:lnTo>
                      <a:pt x="166" y="6"/>
                    </a:lnTo>
                    <a:lnTo>
                      <a:pt x="166" y="6"/>
                    </a:lnTo>
                    <a:lnTo>
                      <a:pt x="166" y="6"/>
                    </a:lnTo>
                    <a:lnTo>
                      <a:pt x="166" y="6"/>
                    </a:lnTo>
                    <a:lnTo>
                      <a:pt x="166" y="6"/>
                    </a:lnTo>
                    <a:lnTo>
                      <a:pt x="160" y="6"/>
                    </a:lnTo>
                    <a:lnTo>
                      <a:pt x="160" y="6"/>
                    </a:lnTo>
                    <a:lnTo>
                      <a:pt x="160" y="6"/>
                    </a:lnTo>
                    <a:lnTo>
                      <a:pt x="160" y="6"/>
                    </a:lnTo>
                    <a:lnTo>
                      <a:pt x="160" y="6"/>
                    </a:lnTo>
                    <a:lnTo>
                      <a:pt x="160" y="6"/>
                    </a:lnTo>
                    <a:lnTo>
                      <a:pt x="153" y="6"/>
                    </a:lnTo>
                    <a:lnTo>
                      <a:pt x="153" y="6"/>
                    </a:lnTo>
                    <a:lnTo>
                      <a:pt x="153" y="6"/>
                    </a:lnTo>
                    <a:lnTo>
                      <a:pt x="153" y="6"/>
                    </a:lnTo>
                    <a:lnTo>
                      <a:pt x="153" y="6"/>
                    </a:lnTo>
                    <a:lnTo>
                      <a:pt x="147" y="6"/>
                    </a:lnTo>
                    <a:lnTo>
                      <a:pt x="147" y="6"/>
                    </a:lnTo>
                    <a:lnTo>
                      <a:pt x="147" y="0"/>
                    </a:lnTo>
                    <a:lnTo>
                      <a:pt x="147" y="0"/>
                    </a:lnTo>
                    <a:lnTo>
                      <a:pt x="147" y="0"/>
                    </a:lnTo>
                    <a:lnTo>
                      <a:pt x="141" y="0"/>
                    </a:lnTo>
                    <a:lnTo>
                      <a:pt x="141" y="0"/>
                    </a:lnTo>
                    <a:lnTo>
                      <a:pt x="141" y="0"/>
                    </a:lnTo>
                    <a:lnTo>
                      <a:pt x="141" y="0"/>
                    </a:lnTo>
                    <a:lnTo>
                      <a:pt x="141" y="0"/>
                    </a:lnTo>
                    <a:lnTo>
                      <a:pt x="141" y="0"/>
                    </a:lnTo>
                    <a:lnTo>
                      <a:pt x="135" y="0"/>
                    </a:lnTo>
                    <a:lnTo>
                      <a:pt x="135" y="0"/>
                    </a:lnTo>
                    <a:lnTo>
                      <a:pt x="135" y="0"/>
                    </a:lnTo>
                    <a:lnTo>
                      <a:pt x="135" y="0"/>
                    </a:lnTo>
                    <a:lnTo>
                      <a:pt x="135" y="0"/>
                    </a:lnTo>
                    <a:lnTo>
                      <a:pt x="129" y="0"/>
                    </a:lnTo>
                    <a:lnTo>
                      <a:pt x="129" y="0"/>
                    </a:lnTo>
                    <a:lnTo>
                      <a:pt x="129" y="0"/>
                    </a:lnTo>
                    <a:lnTo>
                      <a:pt x="129" y="0"/>
                    </a:lnTo>
                    <a:lnTo>
                      <a:pt x="129" y="0"/>
                    </a:lnTo>
                    <a:lnTo>
                      <a:pt x="123" y="0"/>
                    </a:lnTo>
                    <a:lnTo>
                      <a:pt x="123" y="0"/>
                    </a:lnTo>
                    <a:lnTo>
                      <a:pt x="123" y="0"/>
                    </a:lnTo>
                    <a:lnTo>
                      <a:pt x="123" y="0"/>
                    </a:lnTo>
                    <a:lnTo>
                      <a:pt x="123" y="0"/>
                    </a:lnTo>
                    <a:lnTo>
                      <a:pt x="123" y="0"/>
                    </a:lnTo>
                    <a:lnTo>
                      <a:pt x="117" y="0"/>
                    </a:ln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0"/>
                    </a:lnTo>
                    <a:lnTo>
                      <a:pt x="104" y="0"/>
                    </a:lnTo>
                    <a:lnTo>
                      <a:pt x="98" y="0"/>
                    </a:lnTo>
                    <a:lnTo>
                      <a:pt x="98" y="0"/>
                    </a:lnTo>
                    <a:lnTo>
                      <a:pt x="98" y="0"/>
                    </a:lnTo>
                    <a:lnTo>
                      <a:pt x="98" y="0"/>
                    </a:lnTo>
                    <a:lnTo>
                      <a:pt x="98" y="0"/>
                    </a:lnTo>
                    <a:lnTo>
                      <a:pt x="92" y="0"/>
                    </a:lnTo>
                    <a:lnTo>
                      <a:pt x="92" y="0"/>
                    </a:lnTo>
                    <a:lnTo>
                      <a:pt x="92" y="0"/>
                    </a:lnTo>
                    <a:lnTo>
                      <a:pt x="92" y="0"/>
                    </a:lnTo>
                    <a:lnTo>
                      <a:pt x="92" y="6"/>
                    </a:lnTo>
                    <a:lnTo>
                      <a:pt x="86" y="6"/>
                    </a:lnTo>
                    <a:lnTo>
                      <a:pt x="86" y="6"/>
                    </a:lnTo>
                    <a:lnTo>
                      <a:pt x="86" y="6"/>
                    </a:lnTo>
                    <a:lnTo>
                      <a:pt x="86" y="6"/>
                    </a:lnTo>
                    <a:lnTo>
                      <a:pt x="86" y="6"/>
                    </a:lnTo>
                    <a:lnTo>
                      <a:pt x="86" y="6"/>
                    </a:lnTo>
                    <a:lnTo>
                      <a:pt x="80" y="6"/>
                    </a:lnTo>
                    <a:lnTo>
                      <a:pt x="80" y="6"/>
                    </a:lnTo>
                    <a:lnTo>
                      <a:pt x="80" y="6"/>
                    </a:lnTo>
                    <a:lnTo>
                      <a:pt x="80" y="6"/>
                    </a:lnTo>
                    <a:lnTo>
                      <a:pt x="80" y="6"/>
                    </a:lnTo>
                    <a:lnTo>
                      <a:pt x="74" y="6"/>
                    </a:lnTo>
                    <a:lnTo>
                      <a:pt x="74" y="6"/>
                    </a:lnTo>
                    <a:lnTo>
                      <a:pt x="74" y="6"/>
                    </a:lnTo>
                    <a:lnTo>
                      <a:pt x="74" y="6"/>
                    </a:lnTo>
                    <a:lnTo>
                      <a:pt x="74" y="6"/>
                    </a:lnTo>
                    <a:lnTo>
                      <a:pt x="67" y="6"/>
                    </a:lnTo>
                    <a:lnTo>
                      <a:pt x="67" y="6"/>
                    </a:lnTo>
                    <a:lnTo>
                      <a:pt x="67" y="6"/>
                    </a:lnTo>
                    <a:lnTo>
                      <a:pt x="67" y="6"/>
                    </a:lnTo>
                    <a:lnTo>
                      <a:pt x="67" y="6"/>
                    </a:lnTo>
                    <a:lnTo>
                      <a:pt x="67" y="6"/>
                    </a:lnTo>
                    <a:lnTo>
                      <a:pt x="61" y="6"/>
                    </a:lnTo>
                    <a:lnTo>
                      <a:pt x="61" y="6"/>
                    </a:lnTo>
                    <a:lnTo>
                      <a:pt x="61" y="12"/>
                    </a:lnTo>
                    <a:lnTo>
                      <a:pt x="61" y="12"/>
                    </a:lnTo>
                    <a:lnTo>
                      <a:pt x="61" y="12"/>
                    </a:lnTo>
                    <a:lnTo>
                      <a:pt x="55" y="12"/>
                    </a:lnTo>
                    <a:lnTo>
                      <a:pt x="55" y="12"/>
                    </a:lnTo>
                    <a:lnTo>
                      <a:pt x="55" y="12"/>
                    </a:lnTo>
                    <a:lnTo>
                      <a:pt x="55" y="12"/>
                    </a:lnTo>
                    <a:lnTo>
                      <a:pt x="55" y="12"/>
                    </a:lnTo>
                    <a:lnTo>
                      <a:pt x="49" y="12"/>
                    </a:lnTo>
                    <a:lnTo>
                      <a:pt x="49" y="12"/>
                    </a:lnTo>
                    <a:lnTo>
                      <a:pt x="49" y="12"/>
                    </a:lnTo>
                    <a:lnTo>
                      <a:pt x="49" y="12"/>
                    </a:lnTo>
                    <a:lnTo>
                      <a:pt x="49" y="12"/>
                    </a:lnTo>
                    <a:lnTo>
                      <a:pt x="49" y="12"/>
                    </a:lnTo>
                    <a:lnTo>
                      <a:pt x="43" y="12"/>
                    </a:lnTo>
                    <a:lnTo>
                      <a:pt x="43" y="18"/>
                    </a:lnTo>
                    <a:lnTo>
                      <a:pt x="43" y="18"/>
                    </a:lnTo>
                    <a:lnTo>
                      <a:pt x="43" y="18"/>
                    </a:lnTo>
                    <a:lnTo>
                      <a:pt x="43" y="18"/>
                    </a:lnTo>
                    <a:lnTo>
                      <a:pt x="37" y="18"/>
                    </a:lnTo>
                    <a:lnTo>
                      <a:pt x="37" y="18"/>
                    </a:lnTo>
                    <a:lnTo>
                      <a:pt x="37" y="18"/>
                    </a:lnTo>
                    <a:lnTo>
                      <a:pt x="37" y="18"/>
                    </a:lnTo>
                    <a:lnTo>
                      <a:pt x="37" y="18"/>
                    </a:lnTo>
                    <a:lnTo>
                      <a:pt x="31" y="18"/>
                    </a:lnTo>
                    <a:lnTo>
                      <a:pt x="31" y="18"/>
                    </a:lnTo>
                    <a:lnTo>
                      <a:pt x="31" y="18"/>
                    </a:lnTo>
                    <a:lnTo>
                      <a:pt x="31" y="25"/>
                    </a:lnTo>
                    <a:lnTo>
                      <a:pt x="31" y="25"/>
                    </a:lnTo>
                    <a:lnTo>
                      <a:pt x="31" y="25"/>
                    </a:lnTo>
                    <a:lnTo>
                      <a:pt x="25" y="25"/>
                    </a:lnTo>
                    <a:lnTo>
                      <a:pt x="25" y="25"/>
                    </a:lnTo>
                    <a:lnTo>
                      <a:pt x="25" y="25"/>
                    </a:lnTo>
                    <a:lnTo>
                      <a:pt x="25" y="25"/>
                    </a:lnTo>
                    <a:lnTo>
                      <a:pt x="25" y="25"/>
                    </a:lnTo>
                    <a:lnTo>
                      <a:pt x="18" y="31"/>
                    </a:lnTo>
                    <a:lnTo>
                      <a:pt x="18" y="31"/>
                    </a:lnTo>
                    <a:lnTo>
                      <a:pt x="18" y="31"/>
                    </a:lnTo>
                    <a:lnTo>
                      <a:pt x="18" y="31"/>
                    </a:lnTo>
                    <a:lnTo>
                      <a:pt x="18" y="31"/>
                    </a:lnTo>
                    <a:lnTo>
                      <a:pt x="12" y="31"/>
                    </a:lnTo>
                    <a:lnTo>
                      <a:pt x="12" y="37"/>
                    </a:lnTo>
                    <a:lnTo>
                      <a:pt x="12" y="37"/>
                    </a:lnTo>
                    <a:lnTo>
                      <a:pt x="12" y="37"/>
                    </a:lnTo>
                    <a:lnTo>
                      <a:pt x="12" y="37"/>
                    </a:lnTo>
                    <a:lnTo>
                      <a:pt x="12" y="37"/>
                    </a:lnTo>
                    <a:lnTo>
                      <a:pt x="6" y="37"/>
                    </a:lnTo>
                    <a:lnTo>
                      <a:pt x="6" y="43"/>
                    </a:lnTo>
                    <a:lnTo>
                      <a:pt x="6" y="43"/>
                    </a:lnTo>
                    <a:lnTo>
                      <a:pt x="6" y="43"/>
                    </a:lnTo>
                    <a:lnTo>
                      <a:pt x="6" y="43"/>
                    </a:lnTo>
                    <a:lnTo>
                      <a:pt x="6" y="43"/>
                    </a:lnTo>
                    <a:lnTo>
                      <a:pt x="6" y="49"/>
                    </a:lnTo>
                    <a:lnTo>
                      <a:pt x="6" y="49"/>
                    </a:lnTo>
                    <a:lnTo>
                      <a:pt x="0" y="49"/>
                    </a:lnTo>
                    <a:lnTo>
                      <a:pt x="0" y="49"/>
                    </a:lnTo>
                    <a:lnTo>
                      <a:pt x="0" y="49"/>
                    </a:lnTo>
                    <a:lnTo>
                      <a:pt x="0" y="55"/>
                    </a:lnTo>
                    <a:lnTo>
                      <a:pt x="0" y="55"/>
                    </a:lnTo>
                    <a:lnTo>
                      <a:pt x="0" y="55"/>
                    </a:lnTo>
                    <a:lnTo>
                      <a:pt x="0" y="55"/>
                    </a:lnTo>
                    <a:lnTo>
                      <a:pt x="0" y="55"/>
                    </a:lnTo>
                    <a:lnTo>
                      <a:pt x="0" y="55"/>
                    </a:lnTo>
                    <a:lnTo>
                      <a:pt x="0" y="61"/>
                    </a:lnTo>
                    <a:lnTo>
                      <a:pt x="0" y="61"/>
                    </a:lnTo>
                    <a:lnTo>
                      <a:pt x="0" y="61"/>
                    </a:lnTo>
                    <a:lnTo>
                      <a:pt x="0" y="61"/>
                    </a:lnTo>
                    <a:lnTo>
                      <a:pt x="0" y="61"/>
                    </a:lnTo>
                    <a:lnTo>
                      <a:pt x="0" y="68"/>
                    </a:lnTo>
                    <a:lnTo>
                      <a:pt x="0" y="68"/>
                    </a:lnTo>
                    <a:lnTo>
                      <a:pt x="0" y="68"/>
                    </a:lnTo>
                    <a:lnTo>
                      <a:pt x="0" y="68"/>
                    </a:lnTo>
                    <a:lnTo>
                      <a:pt x="0" y="68"/>
                    </a:lnTo>
                    <a:lnTo>
                      <a:pt x="0" y="74"/>
                    </a:lnTo>
                    <a:lnTo>
                      <a:pt x="0" y="74"/>
                    </a:lnTo>
                    <a:lnTo>
                      <a:pt x="0" y="74"/>
                    </a:lnTo>
                    <a:lnTo>
                      <a:pt x="0" y="74"/>
                    </a:lnTo>
                    <a:lnTo>
                      <a:pt x="6" y="74"/>
                    </a:lnTo>
                    <a:lnTo>
                      <a:pt x="6" y="74"/>
                    </a:lnTo>
                    <a:lnTo>
                      <a:pt x="6" y="80"/>
                    </a:lnTo>
                    <a:lnTo>
                      <a:pt x="6" y="80"/>
                    </a:lnTo>
                    <a:lnTo>
                      <a:pt x="6" y="80"/>
                    </a:lnTo>
                    <a:lnTo>
                      <a:pt x="6" y="80"/>
                    </a:lnTo>
                    <a:lnTo>
                      <a:pt x="6" y="80"/>
                    </a:lnTo>
                    <a:lnTo>
                      <a:pt x="6" y="86"/>
                    </a:lnTo>
                    <a:lnTo>
                      <a:pt x="12" y="86"/>
                    </a:lnTo>
                    <a:lnTo>
                      <a:pt x="12" y="86"/>
                    </a:lnTo>
                    <a:lnTo>
                      <a:pt x="12" y="86"/>
                    </a:lnTo>
                    <a:lnTo>
                      <a:pt x="12" y="86"/>
                    </a:lnTo>
                    <a:lnTo>
                      <a:pt x="12" y="92"/>
                    </a:lnTo>
                    <a:lnTo>
                      <a:pt x="12" y="92"/>
                    </a:lnTo>
                    <a:lnTo>
                      <a:pt x="18" y="92"/>
                    </a:lnTo>
                    <a:lnTo>
                      <a:pt x="18" y="92"/>
                    </a:lnTo>
                    <a:lnTo>
                      <a:pt x="18" y="92"/>
                    </a:lnTo>
                    <a:lnTo>
                      <a:pt x="18" y="92"/>
                    </a:lnTo>
                    <a:lnTo>
                      <a:pt x="18" y="92"/>
                    </a:lnTo>
                    <a:lnTo>
                      <a:pt x="25" y="98"/>
                    </a:lnTo>
                    <a:lnTo>
                      <a:pt x="25" y="98"/>
                    </a:lnTo>
                    <a:lnTo>
                      <a:pt x="25" y="98"/>
                    </a:lnTo>
                    <a:lnTo>
                      <a:pt x="25" y="98"/>
                    </a:lnTo>
                    <a:lnTo>
                      <a:pt x="25" y="98"/>
                    </a:lnTo>
                    <a:lnTo>
                      <a:pt x="31" y="98"/>
                    </a:lnTo>
                    <a:lnTo>
                      <a:pt x="31" y="98"/>
                    </a:lnTo>
                    <a:lnTo>
                      <a:pt x="31" y="98"/>
                    </a:lnTo>
                    <a:lnTo>
                      <a:pt x="31" y="104"/>
                    </a:lnTo>
                    <a:lnTo>
                      <a:pt x="31" y="104"/>
                    </a:lnTo>
                    <a:lnTo>
                      <a:pt x="31" y="104"/>
                    </a:lnTo>
                    <a:lnTo>
                      <a:pt x="37" y="104"/>
                    </a:lnTo>
                    <a:lnTo>
                      <a:pt x="37" y="104"/>
                    </a:lnTo>
                    <a:lnTo>
                      <a:pt x="37" y="104"/>
                    </a:lnTo>
                    <a:lnTo>
                      <a:pt x="37" y="104"/>
                    </a:lnTo>
                    <a:lnTo>
                      <a:pt x="37" y="104"/>
                    </a:lnTo>
                    <a:lnTo>
                      <a:pt x="43" y="104"/>
                    </a:lnTo>
                    <a:lnTo>
                      <a:pt x="43" y="104"/>
                    </a:lnTo>
                    <a:lnTo>
                      <a:pt x="43" y="111"/>
                    </a:lnTo>
                    <a:lnTo>
                      <a:pt x="43" y="111"/>
                    </a:lnTo>
                    <a:lnTo>
                      <a:pt x="43" y="111"/>
                    </a:lnTo>
                    <a:lnTo>
                      <a:pt x="49" y="111"/>
                    </a:lnTo>
                    <a:lnTo>
                      <a:pt x="49" y="111"/>
                    </a:lnTo>
                    <a:lnTo>
                      <a:pt x="49" y="111"/>
                    </a:lnTo>
                    <a:lnTo>
                      <a:pt x="49" y="111"/>
                    </a:lnTo>
                    <a:lnTo>
                      <a:pt x="49" y="111"/>
                    </a:lnTo>
                    <a:lnTo>
                      <a:pt x="49" y="111"/>
                    </a:lnTo>
                    <a:lnTo>
                      <a:pt x="55" y="111"/>
                    </a:lnTo>
                    <a:lnTo>
                      <a:pt x="55" y="111"/>
                    </a:lnTo>
                    <a:lnTo>
                      <a:pt x="55" y="111"/>
                    </a:lnTo>
                    <a:lnTo>
                      <a:pt x="55" y="111"/>
                    </a:lnTo>
                    <a:lnTo>
                      <a:pt x="55" y="111"/>
                    </a:lnTo>
                    <a:lnTo>
                      <a:pt x="61" y="111"/>
                    </a:lnTo>
                    <a:lnTo>
                      <a:pt x="61" y="111"/>
                    </a:lnTo>
                    <a:lnTo>
                      <a:pt x="61" y="111"/>
                    </a:lnTo>
                    <a:lnTo>
                      <a:pt x="61" y="117"/>
                    </a:lnTo>
                    <a:lnTo>
                      <a:pt x="61" y="117"/>
                    </a:lnTo>
                    <a:lnTo>
                      <a:pt x="67" y="117"/>
                    </a:lnTo>
                    <a:lnTo>
                      <a:pt x="67" y="117"/>
                    </a:lnTo>
                    <a:lnTo>
                      <a:pt x="67" y="117"/>
                    </a:lnTo>
                    <a:lnTo>
                      <a:pt x="67" y="117"/>
                    </a:lnTo>
                    <a:lnTo>
                      <a:pt x="67" y="117"/>
                    </a:lnTo>
                    <a:lnTo>
                      <a:pt x="67" y="117"/>
                    </a:lnTo>
                    <a:lnTo>
                      <a:pt x="74" y="117"/>
                    </a:lnTo>
                    <a:lnTo>
                      <a:pt x="74" y="117"/>
                    </a:lnTo>
                    <a:lnTo>
                      <a:pt x="74" y="117"/>
                    </a:lnTo>
                    <a:lnTo>
                      <a:pt x="74" y="117"/>
                    </a:lnTo>
                    <a:lnTo>
                      <a:pt x="74" y="117"/>
                    </a:lnTo>
                    <a:lnTo>
                      <a:pt x="80" y="117"/>
                    </a:lnTo>
                    <a:lnTo>
                      <a:pt x="80" y="117"/>
                    </a:lnTo>
                    <a:lnTo>
                      <a:pt x="80" y="117"/>
                    </a:lnTo>
                    <a:lnTo>
                      <a:pt x="80" y="117"/>
                    </a:lnTo>
                    <a:lnTo>
                      <a:pt x="80" y="117"/>
                    </a:lnTo>
                    <a:lnTo>
                      <a:pt x="86" y="117"/>
                    </a:lnTo>
                    <a:lnTo>
                      <a:pt x="86" y="117"/>
                    </a:lnTo>
                    <a:lnTo>
                      <a:pt x="86" y="117"/>
                    </a:lnTo>
                    <a:lnTo>
                      <a:pt x="86" y="117"/>
                    </a:lnTo>
                    <a:lnTo>
                      <a:pt x="86" y="117"/>
                    </a:lnTo>
                    <a:lnTo>
                      <a:pt x="86" y="117"/>
                    </a:lnTo>
                    <a:lnTo>
                      <a:pt x="92" y="117"/>
                    </a:lnTo>
                    <a:lnTo>
                      <a:pt x="92" y="123"/>
                    </a:lnTo>
                    <a:lnTo>
                      <a:pt x="92" y="123"/>
                    </a:lnTo>
                    <a:lnTo>
                      <a:pt x="92" y="123"/>
                    </a:lnTo>
                    <a:lnTo>
                      <a:pt x="92" y="123"/>
                    </a:lnTo>
                    <a:lnTo>
                      <a:pt x="98" y="123"/>
                    </a:lnTo>
                    <a:lnTo>
                      <a:pt x="98" y="123"/>
                    </a:lnTo>
                    <a:lnTo>
                      <a:pt x="98" y="123"/>
                    </a:lnTo>
                    <a:lnTo>
                      <a:pt x="98" y="123"/>
                    </a:lnTo>
                    <a:lnTo>
                      <a:pt x="98" y="123"/>
                    </a:lnTo>
                    <a:lnTo>
                      <a:pt x="104" y="123"/>
                    </a:lnTo>
                    <a:lnTo>
                      <a:pt x="104" y="123"/>
                    </a:lnTo>
                    <a:lnTo>
                      <a:pt x="104" y="123"/>
                    </a:lnTo>
                    <a:lnTo>
                      <a:pt x="104" y="123"/>
                    </a:lnTo>
                    <a:lnTo>
                      <a:pt x="104" y="123"/>
                    </a:lnTo>
                    <a:lnTo>
                      <a:pt x="104" y="123"/>
                    </a:lnTo>
                    <a:lnTo>
                      <a:pt x="110" y="123"/>
                    </a:lnTo>
                    <a:lnTo>
                      <a:pt x="110" y="123"/>
                    </a:lnTo>
                    <a:lnTo>
                      <a:pt x="110" y="123"/>
                    </a:lnTo>
                    <a:lnTo>
                      <a:pt x="110" y="123"/>
                    </a:lnTo>
                    <a:lnTo>
                      <a:pt x="110" y="123"/>
                    </a:lnTo>
                    <a:lnTo>
                      <a:pt x="117" y="123"/>
                    </a:lnTo>
                    <a:lnTo>
                      <a:pt x="117" y="123"/>
                    </a:lnTo>
                    <a:lnTo>
                      <a:pt x="117" y="123"/>
                    </a:lnTo>
                    <a:lnTo>
                      <a:pt x="117" y="123"/>
                    </a:lnTo>
                    <a:lnTo>
                      <a:pt x="117" y="123"/>
                    </a:lnTo>
                    <a:lnTo>
                      <a:pt x="123" y="123"/>
                    </a:lnTo>
                    <a:lnTo>
                      <a:pt x="123" y="123"/>
                    </a:lnTo>
                    <a:lnTo>
                      <a:pt x="123" y="123"/>
                    </a:lnTo>
                    <a:lnTo>
                      <a:pt x="123" y="123"/>
                    </a:lnTo>
                    <a:close/>
                  </a:path>
                </a:pathLst>
              </a:custGeom>
              <a:solidFill>
                <a:srgbClr val="B0DB70"/>
              </a:solidFill>
              <a:ln w="0">
                <a:solidFill>
                  <a:srgbClr val="000000"/>
                </a:solidFill>
                <a:prstDash val="solid"/>
                <a:round/>
                <a:headEnd/>
                <a:tailEnd/>
              </a:ln>
            </p:spPr>
            <p:txBody>
              <a:bodyPr/>
              <a:lstStyle/>
              <a:p>
                <a:endParaRPr lang="en-US"/>
              </a:p>
            </p:txBody>
          </p:sp>
          <p:sp>
            <p:nvSpPr>
              <p:cNvPr id="2810899" name="Line 19"/>
              <p:cNvSpPr>
                <a:spLocks noChangeShapeType="1"/>
              </p:cNvSpPr>
              <p:nvPr/>
            </p:nvSpPr>
            <p:spPr bwMode="auto">
              <a:xfrm>
                <a:off x="2708" y="1917"/>
                <a:ext cx="0"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900" name="Freeform 20"/>
              <p:cNvSpPr>
                <a:spLocks/>
              </p:cNvSpPr>
              <p:nvPr/>
            </p:nvSpPr>
            <p:spPr bwMode="auto">
              <a:xfrm>
                <a:off x="2708" y="1794"/>
                <a:ext cx="116" cy="123"/>
              </a:xfrm>
              <a:custGeom>
                <a:avLst/>
                <a:gdLst>
                  <a:gd name="T0" fmla="*/ 6 w 116"/>
                  <a:gd name="T1" fmla="*/ 123 h 123"/>
                  <a:gd name="T2" fmla="*/ 6 w 116"/>
                  <a:gd name="T3" fmla="*/ 123 h 123"/>
                  <a:gd name="T4" fmla="*/ 12 w 116"/>
                  <a:gd name="T5" fmla="*/ 123 h 123"/>
                  <a:gd name="T6" fmla="*/ 18 w 116"/>
                  <a:gd name="T7" fmla="*/ 123 h 123"/>
                  <a:gd name="T8" fmla="*/ 24 w 116"/>
                  <a:gd name="T9" fmla="*/ 123 h 123"/>
                  <a:gd name="T10" fmla="*/ 24 w 116"/>
                  <a:gd name="T11" fmla="*/ 117 h 123"/>
                  <a:gd name="T12" fmla="*/ 30 w 116"/>
                  <a:gd name="T13" fmla="*/ 117 h 123"/>
                  <a:gd name="T14" fmla="*/ 37 w 116"/>
                  <a:gd name="T15" fmla="*/ 117 h 123"/>
                  <a:gd name="T16" fmla="*/ 43 w 116"/>
                  <a:gd name="T17" fmla="*/ 117 h 123"/>
                  <a:gd name="T18" fmla="*/ 43 w 116"/>
                  <a:gd name="T19" fmla="*/ 117 h 123"/>
                  <a:gd name="T20" fmla="*/ 49 w 116"/>
                  <a:gd name="T21" fmla="*/ 117 h 123"/>
                  <a:gd name="T22" fmla="*/ 55 w 116"/>
                  <a:gd name="T23" fmla="*/ 111 h 123"/>
                  <a:gd name="T24" fmla="*/ 61 w 116"/>
                  <a:gd name="T25" fmla="*/ 111 h 123"/>
                  <a:gd name="T26" fmla="*/ 61 w 116"/>
                  <a:gd name="T27" fmla="*/ 111 h 123"/>
                  <a:gd name="T28" fmla="*/ 67 w 116"/>
                  <a:gd name="T29" fmla="*/ 111 h 123"/>
                  <a:gd name="T30" fmla="*/ 73 w 116"/>
                  <a:gd name="T31" fmla="*/ 111 h 123"/>
                  <a:gd name="T32" fmla="*/ 79 w 116"/>
                  <a:gd name="T33" fmla="*/ 104 h 123"/>
                  <a:gd name="T34" fmla="*/ 79 w 116"/>
                  <a:gd name="T35" fmla="*/ 104 h 123"/>
                  <a:gd name="T36" fmla="*/ 86 w 116"/>
                  <a:gd name="T37" fmla="*/ 98 h 123"/>
                  <a:gd name="T38" fmla="*/ 92 w 116"/>
                  <a:gd name="T39" fmla="*/ 98 h 123"/>
                  <a:gd name="T40" fmla="*/ 98 w 116"/>
                  <a:gd name="T41" fmla="*/ 92 h 123"/>
                  <a:gd name="T42" fmla="*/ 98 w 116"/>
                  <a:gd name="T43" fmla="*/ 92 h 123"/>
                  <a:gd name="T44" fmla="*/ 104 w 116"/>
                  <a:gd name="T45" fmla="*/ 86 h 123"/>
                  <a:gd name="T46" fmla="*/ 110 w 116"/>
                  <a:gd name="T47" fmla="*/ 80 h 123"/>
                  <a:gd name="T48" fmla="*/ 110 w 116"/>
                  <a:gd name="T49" fmla="*/ 74 h 123"/>
                  <a:gd name="T50" fmla="*/ 116 w 116"/>
                  <a:gd name="T51" fmla="*/ 74 h 123"/>
                  <a:gd name="T52" fmla="*/ 116 w 116"/>
                  <a:gd name="T53" fmla="*/ 68 h 123"/>
                  <a:gd name="T54" fmla="*/ 116 w 116"/>
                  <a:gd name="T55" fmla="*/ 61 h 123"/>
                  <a:gd name="T56" fmla="*/ 116 w 116"/>
                  <a:gd name="T57" fmla="*/ 55 h 123"/>
                  <a:gd name="T58" fmla="*/ 116 w 116"/>
                  <a:gd name="T59" fmla="*/ 55 h 123"/>
                  <a:gd name="T60" fmla="*/ 116 w 116"/>
                  <a:gd name="T61" fmla="*/ 49 h 123"/>
                  <a:gd name="T62" fmla="*/ 110 w 116"/>
                  <a:gd name="T63" fmla="*/ 43 h 123"/>
                  <a:gd name="T64" fmla="*/ 110 w 116"/>
                  <a:gd name="T65" fmla="*/ 37 h 123"/>
                  <a:gd name="T66" fmla="*/ 104 w 116"/>
                  <a:gd name="T67" fmla="*/ 37 h 123"/>
                  <a:gd name="T68" fmla="*/ 98 w 116"/>
                  <a:gd name="T69" fmla="*/ 31 h 123"/>
                  <a:gd name="T70" fmla="*/ 92 w 116"/>
                  <a:gd name="T71" fmla="*/ 25 h 123"/>
                  <a:gd name="T72" fmla="*/ 92 w 116"/>
                  <a:gd name="T73" fmla="*/ 25 h 123"/>
                  <a:gd name="T74" fmla="*/ 86 w 116"/>
                  <a:gd name="T75" fmla="*/ 18 h 123"/>
                  <a:gd name="T76" fmla="*/ 79 w 116"/>
                  <a:gd name="T77" fmla="*/ 18 h 123"/>
                  <a:gd name="T78" fmla="*/ 73 w 116"/>
                  <a:gd name="T79" fmla="*/ 18 h 123"/>
                  <a:gd name="T80" fmla="*/ 73 w 116"/>
                  <a:gd name="T81" fmla="*/ 12 h 123"/>
                  <a:gd name="T82" fmla="*/ 67 w 116"/>
                  <a:gd name="T83" fmla="*/ 12 h 123"/>
                  <a:gd name="T84" fmla="*/ 61 w 116"/>
                  <a:gd name="T85" fmla="*/ 12 h 123"/>
                  <a:gd name="T86" fmla="*/ 55 w 116"/>
                  <a:gd name="T87" fmla="*/ 12 h 123"/>
                  <a:gd name="T88" fmla="*/ 55 w 116"/>
                  <a:gd name="T89" fmla="*/ 6 h 123"/>
                  <a:gd name="T90" fmla="*/ 49 w 116"/>
                  <a:gd name="T91" fmla="*/ 6 h 123"/>
                  <a:gd name="T92" fmla="*/ 43 w 116"/>
                  <a:gd name="T93" fmla="*/ 6 h 123"/>
                  <a:gd name="T94" fmla="*/ 37 w 116"/>
                  <a:gd name="T95" fmla="*/ 6 h 123"/>
                  <a:gd name="T96" fmla="*/ 37 w 116"/>
                  <a:gd name="T97" fmla="*/ 6 h 123"/>
                  <a:gd name="T98" fmla="*/ 30 w 116"/>
                  <a:gd name="T99" fmla="*/ 6 h 123"/>
                  <a:gd name="T100" fmla="*/ 24 w 116"/>
                  <a:gd name="T101" fmla="*/ 0 h 123"/>
                  <a:gd name="T102" fmla="*/ 18 w 116"/>
                  <a:gd name="T103" fmla="*/ 0 h 123"/>
                  <a:gd name="T104" fmla="*/ 18 w 116"/>
                  <a:gd name="T105" fmla="*/ 0 h 123"/>
                  <a:gd name="T106" fmla="*/ 12 w 116"/>
                  <a:gd name="T107" fmla="*/ 0 h 123"/>
                  <a:gd name="T108" fmla="*/ 6 w 116"/>
                  <a:gd name="T109" fmla="*/ 0 h 123"/>
                  <a:gd name="T110" fmla="*/ 0 w 116"/>
                  <a:gd name="T111" fmla="*/ 0 h 123"/>
                  <a:gd name="T112" fmla="*/ 0 w 116"/>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6" h="123">
                    <a:moveTo>
                      <a:pt x="0" y="123"/>
                    </a:moveTo>
                    <a:lnTo>
                      <a:pt x="0" y="123"/>
                    </a:lnTo>
                    <a:lnTo>
                      <a:pt x="0" y="123"/>
                    </a:lnTo>
                    <a:lnTo>
                      <a:pt x="6" y="123"/>
                    </a:lnTo>
                    <a:lnTo>
                      <a:pt x="6" y="123"/>
                    </a:lnTo>
                    <a:lnTo>
                      <a:pt x="6" y="123"/>
                    </a:lnTo>
                    <a:lnTo>
                      <a:pt x="6" y="123"/>
                    </a:lnTo>
                    <a:lnTo>
                      <a:pt x="6" y="123"/>
                    </a:lnTo>
                    <a:lnTo>
                      <a:pt x="12" y="123"/>
                    </a:lnTo>
                    <a:lnTo>
                      <a:pt x="12" y="123"/>
                    </a:lnTo>
                    <a:lnTo>
                      <a:pt x="12" y="123"/>
                    </a:lnTo>
                    <a:lnTo>
                      <a:pt x="12" y="123"/>
                    </a:lnTo>
                    <a:lnTo>
                      <a:pt x="12" y="123"/>
                    </a:lnTo>
                    <a:lnTo>
                      <a:pt x="18" y="123"/>
                    </a:lnTo>
                    <a:lnTo>
                      <a:pt x="18" y="123"/>
                    </a:lnTo>
                    <a:lnTo>
                      <a:pt x="18" y="123"/>
                    </a:lnTo>
                    <a:lnTo>
                      <a:pt x="18" y="123"/>
                    </a:lnTo>
                    <a:lnTo>
                      <a:pt x="18" y="123"/>
                    </a:lnTo>
                    <a:lnTo>
                      <a:pt x="18" y="123"/>
                    </a:lnTo>
                    <a:lnTo>
                      <a:pt x="24" y="123"/>
                    </a:lnTo>
                    <a:lnTo>
                      <a:pt x="24" y="123"/>
                    </a:lnTo>
                    <a:lnTo>
                      <a:pt x="24" y="123"/>
                    </a:lnTo>
                    <a:lnTo>
                      <a:pt x="24" y="117"/>
                    </a:lnTo>
                    <a:lnTo>
                      <a:pt x="24" y="117"/>
                    </a:lnTo>
                    <a:lnTo>
                      <a:pt x="30" y="117"/>
                    </a:lnTo>
                    <a:lnTo>
                      <a:pt x="30" y="117"/>
                    </a:lnTo>
                    <a:lnTo>
                      <a:pt x="30" y="117"/>
                    </a:lnTo>
                    <a:lnTo>
                      <a:pt x="30" y="117"/>
                    </a:lnTo>
                    <a:lnTo>
                      <a:pt x="30" y="117"/>
                    </a:lnTo>
                    <a:lnTo>
                      <a:pt x="37" y="117"/>
                    </a:lnTo>
                    <a:lnTo>
                      <a:pt x="37" y="117"/>
                    </a:lnTo>
                    <a:lnTo>
                      <a:pt x="37" y="117"/>
                    </a:lnTo>
                    <a:lnTo>
                      <a:pt x="37" y="117"/>
                    </a:lnTo>
                    <a:lnTo>
                      <a:pt x="37" y="117"/>
                    </a:lnTo>
                    <a:lnTo>
                      <a:pt x="37" y="117"/>
                    </a:lnTo>
                    <a:lnTo>
                      <a:pt x="43" y="117"/>
                    </a:lnTo>
                    <a:lnTo>
                      <a:pt x="43" y="117"/>
                    </a:lnTo>
                    <a:lnTo>
                      <a:pt x="43" y="117"/>
                    </a:lnTo>
                    <a:lnTo>
                      <a:pt x="43" y="117"/>
                    </a:lnTo>
                    <a:lnTo>
                      <a:pt x="43" y="117"/>
                    </a:lnTo>
                    <a:lnTo>
                      <a:pt x="49" y="117"/>
                    </a:lnTo>
                    <a:lnTo>
                      <a:pt x="49" y="117"/>
                    </a:lnTo>
                    <a:lnTo>
                      <a:pt x="49" y="117"/>
                    </a:lnTo>
                    <a:lnTo>
                      <a:pt x="49" y="117"/>
                    </a:lnTo>
                    <a:lnTo>
                      <a:pt x="49" y="117"/>
                    </a:lnTo>
                    <a:lnTo>
                      <a:pt x="55" y="117"/>
                    </a:lnTo>
                    <a:lnTo>
                      <a:pt x="55" y="117"/>
                    </a:lnTo>
                    <a:lnTo>
                      <a:pt x="55" y="111"/>
                    </a:lnTo>
                    <a:lnTo>
                      <a:pt x="55" y="111"/>
                    </a:lnTo>
                    <a:lnTo>
                      <a:pt x="55" y="111"/>
                    </a:lnTo>
                    <a:lnTo>
                      <a:pt x="55" y="111"/>
                    </a:lnTo>
                    <a:lnTo>
                      <a:pt x="61" y="111"/>
                    </a:lnTo>
                    <a:lnTo>
                      <a:pt x="61" y="111"/>
                    </a:lnTo>
                    <a:lnTo>
                      <a:pt x="61" y="111"/>
                    </a:lnTo>
                    <a:lnTo>
                      <a:pt x="61" y="111"/>
                    </a:lnTo>
                    <a:lnTo>
                      <a:pt x="61" y="111"/>
                    </a:lnTo>
                    <a:lnTo>
                      <a:pt x="67" y="111"/>
                    </a:lnTo>
                    <a:lnTo>
                      <a:pt x="67" y="111"/>
                    </a:lnTo>
                    <a:lnTo>
                      <a:pt x="67" y="111"/>
                    </a:lnTo>
                    <a:lnTo>
                      <a:pt x="67" y="111"/>
                    </a:lnTo>
                    <a:lnTo>
                      <a:pt x="67" y="111"/>
                    </a:lnTo>
                    <a:lnTo>
                      <a:pt x="73" y="111"/>
                    </a:lnTo>
                    <a:lnTo>
                      <a:pt x="73" y="111"/>
                    </a:lnTo>
                    <a:lnTo>
                      <a:pt x="73" y="111"/>
                    </a:lnTo>
                    <a:lnTo>
                      <a:pt x="73" y="104"/>
                    </a:lnTo>
                    <a:lnTo>
                      <a:pt x="73" y="104"/>
                    </a:lnTo>
                    <a:lnTo>
                      <a:pt x="79" y="104"/>
                    </a:lnTo>
                    <a:lnTo>
                      <a:pt x="79" y="104"/>
                    </a:lnTo>
                    <a:lnTo>
                      <a:pt x="79" y="104"/>
                    </a:lnTo>
                    <a:lnTo>
                      <a:pt x="79" y="104"/>
                    </a:lnTo>
                    <a:lnTo>
                      <a:pt x="79" y="104"/>
                    </a:lnTo>
                    <a:lnTo>
                      <a:pt x="79" y="104"/>
                    </a:lnTo>
                    <a:lnTo>
                      <a:pt x="86" y="104"/>
                    </a:lnTo>
                    <a:lnTo>
                      <a:pt x="86" y="104"/>
                    </a:lnTo>
                    <a:lnTo>
                      <a:pt x="86" y="98"/>
                    </a:lnTo>
                    <a:lnTo>
                      <a:pt x="86" y="98"/>
                    </a:lnTo>
                    <a:lnTo>
                      <a:pt x="86" y="98"/>
                    </a:lnTo>
                    <a:lnTo>
                      <a:pt x="92" y="98"/>
                    </a:lnTo>
                    <a:lnTo>
                      <a:pt x="92" y="98"/>
                    </a:lnTo>
                    <a:lnTo>
                      <a:pt x="92" y="98"/>
                    </a:lnTo>
                    <a:lnTo>
                      <a:pt x="92" y="98"/>
                    </a:lnTo>
                    <a:lnTo>
                      <a:pt x="92" y="98"/>
                    </a:lnTo>
                    <a:lnTo>
                      <a:pt x="98" y="92"/>
                    </a:lnTo>
                    <a:lnTo>
                      <a:pt x="98" y="92"/>
                    </a:lnTo>
                    <a:lnTo>
                      <a:pt x="98" y="92"/>
                    </a:lnTo>
                    <a:lnTo>
                      <a:pt x="98" y="92"/>
                    </a:lnTo>
                    <a:lnTo>
                      <a:pt x="98" y="92"/>
                    </a:lnTo>
                    <a:lnTo>
                      <a:pt x="98" y="92"/>
                    </a:lnTo>
                    <a:lnTo>
                      <a:pt x="104" y="92"/>
                    </a:lnTo>
                    <a:lnTo>
                      <a:pt x="104" y="86"/>
                    </a:lnTo>
                    <a:lnTo>
                      <a:pt x="104" y="86"/>
                    </a:lnTo>
                    <a:lnTo>
                      <a:pt x="104" y="86"/>
                    </a:lnTo>
                    <a:lnTo>
                      <a:pt x="104" y="86"/>
                    </a:lnTo>
                    <a:lnTo>
                      <a:pt x="110" y="86"/>
                    </a:lnTo>
                    <a:lnTo>
                      <a:pt x="110" y="80"/>
                    </a:lnTo>
                    <a:lnTo>
                      <a:pt x="110" y="80"/>
                    </a:lnTo>
                    <a:lnTo>
                      <a:pt x="110" y="80"/>
                    </a:lnTo>
                    <a:lnTo>
                      <a:pt x="110" y="80"/>
                    </a:lnTo>
                    <a:lnTo>
                      <a:pt x="110" y="80"/>
                    </a:lnTo>
                    <a:lnTo>
                      <a:pt x="110" y="74"/>
                    </a:lnTo>
                    <a:lnTo>
                      <a:pt x="110" y="74"/>
                    </a:lnTo>
                    <a:lnTo>
                      <a:pt x="116" y="74"/>
                    </a:lnTo>
                    <a:lnTo>
                      <a:pt x="116" y="74"/>
                    </a:lnTo>
                    <a:lnTo>
                      <a:pt x="116" y="74"/>
                    </a:lnTo>
                    <a:lnTo>
                      <a:pt x="116" y="74"/>
                    </a:lnTo>
                    <a:lnTo>
                      <a:pt x="116" y="68"/>
                    </a:lnTo>
                    <a:lnTo>
                      <a:pt x="116" y="68"/>
                    </a:lnTo>
                    <a:lnTo>
                      <a:pt x="116" y="68"/>
                    </a:lnTo>
                    <a:lnTo>
                      <a:pt x="116" y="68"/>
                    </a:lnTo>
                    <a:lnTo>
                      <a:pt x="116" y="68"/>
                    </a:lnTo>
                    <a:lnTo>
                      <a:pt x="116" y="61"/>
                    </a:lnTo>
                    <a:lnTo>
                      <a:pt x="116" y="61"/>
                    </a:lnTo>
                    <a:lnTo>
                      <a:pt x="116" y="61"/>
                    </a:lnTo>
                    <a:lnTo>
                      <a:pt x="116" y="61"/>
                    </a:lnTo>
                    <a:lnTo>
                      <a:pt x="116" y="61"/>
                    </a:lnTo>
                    <a:lnTo>
                      <a:pt x="116" y="55"/>
                    </a:lnTo>
                    <a:lnTo>
                      <a:pt x="116" y="55"/>
                    </a:lnTo>
                    <a:lnTo>
                      <a:pt x="116" y="55"/>
                    </a:lnTo>
                    <a:lnTo>
                      <a:pt x="116" y="55"/>
                    </a:lnTo>
                    <a:lnTo>
                      <a:pt x="116" y="55"/>
                    </a:lnTo>
                    <a:lnTo>
                      <a:pt x="116" y="55"/>
                    </a:lnTo>
                    <a:lnTo>
                      <a:pt x="116" y="49"/>
                    </a:lnTo>
                    <a:lnTo>
                      <a:pt x="116" y="49"/>
                    </a:lnTo>
                    <a:lnTo>
                      <a:pt x="116" y="49"/>
                    </a:lnTo>
                    <a:lnTo>
                      <a:pt x="110" y="49"/>
                    </a:lnTo>
                    <a:lnTo>
                      <a:pt x="110" y="49"/>
                    </a:lnTo>
                    <a:lnTo>
                      <a:pt x="110" y="43"/>
                    </a:lnTo>
                    <a:lnTo>
                      <a:pt x="110" y="43"/>
                    </a:lnTo>
                    <a:lnTo>
                      <a:pt x="110" y="43"/>
                    </a:lnTo>
                    <a:lnTo>
                      <a:pt x="110" y="43"/>
                    </a:lnTo>
                    <a:lnTo>
                      <a:pt x="110" y="43"/>
                    </a:lnTo>
                    <a:lnTo>
                      <a:pt x="110" y="37"/>
                    </a:lnTo>
                    <a:lnTo>
                      <a:pt x="104" y="37"/>
                    </a:lnTo>
                    <a:lnTo>
                      <a:pt x="104" y="37"/>
                    </a:lnTo>
                    <a:lnTo>
                      <a:pt x="104" y="37"/>
                    </a:lnTo>
                    <a:lnTo>
                      <a:pt x="104" y="37"/>
                    </a:lnTo>
                    <a:lnTo>
                      <a:pt x="104" y="37"/>
                    </a:lnTo>
                    <a:lnTo>
                      <a:pt x="98" y="31"/>
                    </a:lnTo>
                    <a:lnTo>
                      <a:pt x="98" y="31"/>
                    </a:lnTo>
                    <a:lnTo>
                      <a:pt x="98" y="31"/>
                    </a:lnTo>
                    <a:lnTo>
                      <a:pt x="98" y="31"/>
                    </a:lnTo>
                    <a:lnTo>
                      <a:pt x="98" y="31"/>
                    </a:lnTo>
                    <a:lnTo>
                      <a:pt x="98" y="31"/>
                    </a:lnTo>
                    <a:lnTo>
                      <a:pt x="92" y="25"/>
                    </a:lnTo>
                    <a:lnTo>
                      <a:pt x="92" y="25"/>
                    </a:lnTo>
                    <a:lnTo>
                      <a:pt x="92" y="25"/>
                    </a:lnTo>
                    <a:lnTo>
                      <a:pt x="92" y="25"/>
                    </a:lnTo>
                    <a:lnTo>
                      <a:pt x="92" y="25"/>
                    </a:lnTo>
                    <a:lnTo>
                      <a:pt x="86" y="25"/>
                    </a:lnTo>
                    <a:lnTo>
                      <a:pt x="86" y="25"/>
                    </a:lnTo>
                    <a:lnTo>
                      <a:pt x="86" y="25"/>
                    </a:lnTo>
                    <a:lnTo>
                      <a:pt x="86" y="18"/>
                    </a:lnTo>
                    <a:lnTo>
                      <a:pt x="86" y="18"/>
                    </a:lnTo>
                    <a:lnTo>
                      <a:pt x="79" y="18"/>
                    </a:lnTo>
                    <a:lnTo>
                      <a:pt x="79" y="18"/>
                    </a:lnTo>
                    <a:lnTo>
                      <a:pt x="79" y="18"/>
                    </a:lnTo>
                    <a:lnTo>
                      <a:pt x="79" y="18"/>
                    </a:lnTo>
                    <a:lnTo>
                      <a:pt x="79" y="18"/>
                    </a:lnTo>
                    <a:lnTo>
                      <a:pt x="79" y="18"/>
                    </a:lnTo>
                    <a:lnTo>
                      <a:pt x="73" y="18"/>
                    </a:lnTo>
                    <a:lnTo>
                      <a:pt x="73" y="18"/>
                    </a:lnTo>
                    <a:lnTo>
                      <a:pt x="73" y="18"/>
                    </a:lnTo>
                    <a:lnTo>
                      <a:pt x="73" y="18"/>
                    </a:lnTo>
                    <a:lnTo>
                      <a:pt x="73" y="12"/>
                    </a:lnTo>
                    <a:lnTo>
                      <a:pt x="67" y="12"/>
                    </a:lnTo>
                    <a:lnTo>
                      <a:pt x="67" y="12"/>
                    </a:lnTo>
                    <a:lnTo>
                      <a:pt x="67" y="12"/>
                    </a:lnTo>
                    <a:lnTo>
                      <a:pt x="67" y="12"/>
                    </a:lnTo>
                    <a:lnTo>
                      <a:pt x="67" y="12"/>
                    </a:lnTo>
                    <a:lnTo>
                      <a:pt x="61" y="12"/>
                    </a:lnTo>
                    <a:lnTo>
                      <a:pt x="61" y="12"/>
                    </a:lnTo>
                    <a:lnTo>
                      <a:pt x="61" y="12"/>
                    </a:lnTo>
                    <a:lnTo>
                      <a:pt x="61" y="12"/>
                    </a:lnTo>
                    <a:lnTo>
                      <a:pt x="61" y="12"/>
                    </a:lnTo>
                    <a:lnTo>
                      <a:pt x="55" y="12"/>
                    </a:lnTo>
                    <a:lnTo>
                      <a:pt x="55" y="12"/>
                    </a:lnTo>
                    <a:lnTo>
                      <a:pt x="55" y="12"/>
                    </a:lnTo>
                    <a:lnTo>
                      <a:pt x="55" y="12"/>
                    </a:lnTo>
                    <a:lnTo>
                      <a:pt x="55" y="6"/>
                    </a:lnTo>
                    <a:lnTo>
                      <a:pt x="55" y="6"/>
                    </a:lnTo>
                    <a:lnTo>
                      <a:pt x="49" y="6"/>
                    </a:lnTo>
                    <a:lnTo>
                      <a:pt x="49" y="6"/>
                    </a:lnTo>
                    <a:lnTo>
                      <a:pt x="49" y="6"/>
                    </a:lnTo>
                    <a:lnTo>
                      <a:pt x="49" y="6"/>
                    </a:lnTo>
                    <a:lnTo>
                      <a:pt x="49" y="6"/>
                    </a:lnTo>
                    <a:lnTo>
                      <a:pt x="43" y="6"/>
                    </a:lnTo>
                    <a:lnTo>
                      <a:pt x="43" y="6"/>
                    </a:lnTo>
                    <a:lnTo>
                      <a:pt x="43" y="6"/>
                    </a:lnTo>
                    <a:lnTo>
                      <a:pt x="43" y="6"/>
                    </a:lnTo>
                    <a:lnTo>
                      <a:pt x="43" y="6"/>
                    </a:lnTo>
                    <a:lnTo>
                      <a:pt x="37" y="6"/>
                    </a:lnTo>
                    <a:lnTo>
                      <a:pt x="37" y="6"/>
                    </a:lnTo>
                    <a:lnTo>
                      <a:pt x="37" y="6"/>
                    </a:lnTo>
                    <a:lnTo>
                      <a:pt x="37" y="6"/>
                    </a:lnTo>
                    <a:lnTo>
                      <a:pt x="37" y="6"/>
                    </a:lnTo>
                    <a:lnTo>
                      <a:pt x="37" y="6"/>
                    </a:lnTo>
                    <a:lnTo>
                      <a:pt x="30" y="6"/>
                    </a:lnTo>
                    <a:lnTo>
                      <a:pt x="30" y="6"/>
                    </a:lnTo>
                    <a:lnTo>
                      <a:pt x="30" y="6"/>
                    </a:lnTo>
                    <a:lnTo>
                      <a:pt x="30" y="6"/>
                    </a:lnTo>
                    <a:lnTo>
                      <a:pt x="30" y="6"/>
                    </a:lnTo>
                    <a:lnTo>
                      <a:pt x="24" y="6"/>
                    </a:lnTo>
                    <a:lnTo>
                      <a:pt x="24" y="6"/>
                    </a:lnTo>
                    <a:lnTo>
                      <a:pt x="24" y="0"/>
                    </a:lnTo>
                    <a:lnTo>
                      <a:pt x="24" y="0"/>
                    </a:lnTo>
                    <a:lnTo>
                      <a:pt x="24" y="0"/>
                    </a:lnTo>
                    <a:lnTo>
                      <a:pt x="18" y="0"/>
                    </a:lnTo>
                    <a:lnTo>
                      <a:pt x="18" y="0"/>
                    </a:lnTo>
                    <a:lnTo>
                      <a:pt x="18" y="0"/>
                    </a:lnTo>
                    <a:lnTo>
                      <a:pt x="18" y="0"/>
                    </a:lnTo>
                    <a:lnTo>
                      <a:pt x="18" y="0"/>
                    </a:lnTo>
                    <a:lnTo>
                      <a:pt x="18" y="0"/>
                    </a:lnTo>
                    <a:lnTo>
                      <a:pt x="12" y="0"/>
                    </a:lnTo>
                    <a:lnTo>
                      <a:pt x="12" y="0"/>
                    </a:lnTo>
                    <a:lnTo>
                      <a:pt x="12" y="0"/>
                    </a:lnTo>
                    <a:lnTo>
                      <a:pt x="12" y="0"/>
                    </a:lnTo>
                    <a:lnTo>
                      <a:pt x="12" y="0"/>
                    </a:lnTo>
                    <a:lnTo>
                      <a:pt x="6" y="0"/>
                    </a:lnTo>
                    <a:lnTo>
                      <a:pt x="6" y="0"/>
                    </a:lnTo>
                    <a:lnTo>
                      <a:pt x="6" y="0"/>
                    </a:lnTo>
                    <a:lnTo>
                      <a:pt x="6" y="0"/>
                    </a:lnTo>
                    <a:lnTo>
                      <a:pt x="6" y="0"/>
                    </a:lnTo>
                    <a:lnTo>
                      <a:pt x="0" y="0"/>
                    </a:lnTo>
                    <a:lnTo>
                      <a:pt x="0" y="0"/>
                    </a:lnTo>
                    <a:lnTo>
                      <a:pt x="0" y="0"/>
                    </a:lnTo>
                    <a:lnTo>
                      <a:pt x="0" y="0"/>
                    </a:lnTo>
                    <a:lnTo>
                      <a:pt x="0" y="0"/>
                    </a:lnTo>
                    <a:lnTo>
                      <a:pt x="0" y="0"/>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901" name="Line 21"/>
              <p:cNvSpPr>
                <a:spLocks noChangeShapeType="1"/>
              </p:cNvSpPr>
              <p:nvPr/>
            </p:nvSpPr>
            <p:spPr bwMode="auto">
              <a:xfrm flipH="1">
                <a:off x="2702" y="1794"/>
                <a:ext cx="6"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902" name="Freeform 22"/>
              <p:cNvSpPr>
                <a:spLocks/>
              </p:cNvSpPr>
              <p:nvPr/>
            </p:nvSpPr>
            <p:spPr bwMode="auto">
              <a:xfrm>
                <a:off x="2585" y="1794"/>
                <a:ext cx="123" cy="123"/>
              </a:xfrm>
              <a:custGeom>
                <a:avLst/>
                <a:gdLst>
                  <a:gd name="T0" fmla="*/ 117 w 123"/>
                  <a:gd name="T1" fmla="*/ 0 h 123"/>
                  <a:gd name="T2" fmla="*/ 110 w 123"/>
                  <a:gd name="T3" fmla="*/ 0 h 123"/>
                  <a:gd name="T4" fmla="*/ 104 w 123"/>
                  <a:gd name="T5" fmla="*/ 0 h 123"/>
                  <a:gd name="T6" fmla="*/ 104 w 123"/>
                  <a:gd name="T7" fmla="*/ 0 h 123"/>
                  <a:gd name="T8" fmla="*/ 98 w 123"/>
                  <a:gd name="T9" fmla="*/ 0 h 123"/>
                  <a:gd name="T10" fmla="*/ 92 w 123"/>
                  <a:gd name="T11" fmla="*/ 0 h 123"/>
                  <a:gd name="T12" fmla="*/ 86 w 123"/>
                  <a:gd name="T13" fmla="*/ 6 h 123"/>
                  <a:gd name="T14" fmla="*/ 86 w 123"/>
                  <a:gd name="T15" fmla="*/ 6 h 123"/>
                  <a:gd name="T16" fmla="*/ 80 w 123"/>
                  <a:gd name="T17" fmla="*/ 6 h 123"/>
                  <a:gd name="T18" fmla="*/ 74 w 123"/>
                  <a:gd name="T19" fmla="*/ 6 h 123"/>
                  <a:gd name="T20" fmla="*/ 67 w 123"/>
                  <a:gd name="T21" fmla="*/ 6 h 123"/>
                  <a:gd name="T22" fmla="*/ 67 w 123"/>
                  <a:gd name="T23" fmla="*/ 6 h 123"/>
                  <a:gd name="T24" fmla="*/ 61 w 123"/>
                  <a:gd name="T25" fmla="*/ 12 h 123"/>
                  <a:gd name="T26" fmla="*/ 55 w 123"/>
                  <a:gd name="T27" fmla="*/ 12 h 123"/>
                  <a:gd name="T28" fmla="*/ 49 w 123"/>
                  <a:gd name="T29" fmla="*/ 12 h 123"/>
                  <a:gd name="T30" fmla="*/ 49 w 123"/>
                  <a:gd name="T31" fmla="*/ 12 h 123"/>
                  <a:gd name="T32" fmla="*/ 43 w 123"/>
                  <a:gd name="T33" fmla="*/ 18 h 123"/>
                  <a:gd name="T34" fmla="*/ 37 w 123"/>
                  <a:gd name="T35" fmla="*/ 18 h 123"/>
                  <a:gd name="T36" fmla="*/ 31 w 123"/>
                  <a:gd name="T37" fmla="*/ 18 h 123"/>
                  <a:gd name="T38" fmla="*/ 31 w 123"/>
                  <a:gd name="T39" fmla="*/ 25 h 123"/>
                  <a:gd name="T40" fmla="*/ 25 w 123"/>
                  <a:gd name="T41" fmla="*/ 25 h 123"/>
                  <a:gd name="T42" fmla="*/ 18 w 123"/>
                  <a:gd name="T43" fmla="*/ 31 h 123"/>
                  <a:gd name="T44" fmla="*/ 12 w 123"/>
                  <a:gd name="T45" fmla="*/ 37 h 123"/>
                  <a:gd name="T46" fmla="*/ 12 w 123"/>
                  <a:gd name="T47" fmla="*/ 37 h 123"/>
                  <a:gd name="T48" fmla="*/ 6 w 123"/>
                  <a:gd name="T49" fmla="*/ 43 h 123"/>
                  <a:gd name="T50" fmla="*/ 6 w 123"/>
                  <a:gd name="T51" fmla="*/ 49 h 123"/>
                  <a:gd name="T52" fmla="*/ 0 w 123"/>
                  <a:gd name="T53" fmla="*/ 55 h 123"/>
                  <a:gd name="T54" fmla="*/ 0 w 123"/>
                  <a:gd name="T55" fmla="*/ 55 h 123"/>
                  <a:gd name="T56" fmla="*/ 0 w 123"/>
                  <a:gd name="T57" fmla="*/ 61 h 123"/>
                  <a:gd name="T58" fmla="*/ 0 w 123"/>
                  <a:gd name="T59" fmla="*/ 68 h 123"/>
                  <a:gd name="T60" fmla="*/ 0 w 123"/>
                  <a:gd name="T61" fmla="*/ 74 h 123"/>
                  <a:gd name="T62" fmla="*/ 6 w 123"/>
                  <a:gd name="T63" fmla="*/ 74 h 123"/>
                  <a:gd name="T64" fmla="*/ 6 w 123"/>
                  <a:gd name="T65" fmla="*/ 80 h 123"/>
                  <a:gd name="T66" fmla="*/ 12 w 123"/>
                  <a:gd name="T67" fmla="*/ 86 h 123"/>
                  <a:gd name="T68" fmla="*/ 12 w 123"/>
                  <a:gd name="T69" fmla="*/ 92 h 123"/>
                  <a:gd name="T70" fmla="*/ 18 w 123"/>
                  <a:gd name="T71" fmla="*/ 92 h 123"/>
                  <a:gd name="T72" fmla="*/ 25 w 123"/>
                  <a:gd name="T73" fmla="*/ 98 h 123"/>
                  <a:gd name="T74" fmla="*/ 31 w 123"/>
                  <a:gd name="T75" fmla="*/ 98 h 123"/>
                  <a:gd name="T76" fmla="*/ 31 w 123"/>
                  <a:gd name="T77" fmla="*/ 104 h 123"/>
                  <a:gd name="T78" fmla="*/ 37 w 123"/>
                  <a:gd name="T79" fmla="*/ 104 h 123"/>
                  <a:gd name="T80" fmla="*/ 43 w 123"/>
                  <a:gd name="T81" fmla="*/ 104 h 123"/>
                  <a:gd name="T82" fmla="*/ 49 w 123"/>
                  <a:gd name="T83" fmla="*/ 111 h 123"/>
                  <a:gd name="T84" fmla="*/ 49 w 123"/>
                  <a:gd name="T85" fmla="*/ 111 h 123"/>
                  <a:gd name="T86" fmla="*/ 55 w 123"/>
                  <a:gd name="T87" fmla="*/ 111 h 123"/>
                  <a:gd name="T88" fmla="*/ 61 w 123"/>
                  <a:gd name="T89" fmla="*/ 111 h 123"/>
                  <a:gd name="T90" fmla="*/ 67 w 123"/>
                  <a:gd name="T91" fmla="*/ 117 h 123"/>
                  <a:gd name="T92" fmla="*/ 67 w 123"/>
                  <a:gd name="T93" fmla="*/ 117 h 123"/>
                  <a:gd name="T94" fmla="*/ 74 w 123"/>
                  <a:gd name="T95" fmla="*/ 117 h 123"/>
                  <a:gd name="T96" fmla="*/ 80 w 123"/>
                  <a:gd name="T97" fmla="*/ 117 h 123"/>
                  <a:gd name="T98" fmla="*/ 86 w 123"/>
                  <a:gd name="T99" fmla="*/ 117 h 123"/>
                  <a:gd name="T100" fmla="*/ 86 w 123"/>
                  <a:gd name="T101" fmla="*/ 117 h 123"/>
                  <a:gd name="T102" fmla="*/ 92 w 123"/>
                  <a:gd name="T103" fmla="*/ 123 h 123"/>
                  <a:gd name="T104" fmla="*/ 98 w 123"/>
                  <a:gd name="T105" fmla="*/ 123 h 123"/>
                  <a:gd name="T106" fmla="*/ 104 w 123"/>
                  <a:gd name="T107" fmla="*/ 123 h 123"/>
                  <a:gd name="T108" fmla="*/ 104 w 123"/>
                  <a:gd name="T109" fmla="*/ 123 h 123"/>
                  <a:gd name="T110" fmla="*/ 110 w 123"/>
                  <a:gd name="T111" fmla="*/ 123 h 123"/>
                  <a:gd name="T112" fmla="*/ 117 w 123"/>
                  <a:gd name="T113" fmla="*/ 123 h 123"/>
                  <a:gd name="T114" fmla="*/ 123 w 123"/>
                  <a:gd name="T115"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23">
                    <a:moveTo>
                      <a:pt x="117" y="0"/>
                    </a:move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0"/>
                    </a:lnTo>
                    <a:lnTo>
                      <a:pt x="104" y="0"/>
                    </a:lnTo>
                    <a:lnTo>
                      <a:pt x="98" y="0"/>
                    </a:lnTo>
                    <a:lnTo>
                      <a:pt x="98" y="0"/>
                    </a:lnTo>
                    <a:lnTo>
                      <a:pt x="98" y="0"/>
                    </a:lnTo>
                    <a:lnTo>
                      <a:pt x="98" y="0"/>
                    </a:lnTo>
                    <a:lnTo>
                      <a:pt x="98" y="0"/>
                    </a:lnTo>
                    <a:lnTo>
                      <a:pt x="92" y="0"/>
                    </a:lnTo>
                    <a:lnTo>
                      <a:pt x="92" y="0"/>
                    </a:lnTo>
                    <a:lnTo>
                      <a:pt x="92" y="0"/>
                    </a:lnTo>
                    <a:lnTo>
                      <a:pt x="92" y="0"/>
                    </a:lnTo>
                    <a:lnTo>
                      <a:pt x="92" y="6"/>
                    </a:lnTo>
                    <a:lnTo>
                      <a:pt x="86" y="6"/>
                    </a:lnTo>
                    <a:lnTo>
                      <a:pt x="86" y="6"/>
                    </a:lnTo>
                    <a:lnTo>
                      <a:pt x="86" y="6"/>
                    </a:lnTo>
                    <a:lnTo>
                      <a:pt x="86" y="6"/>
                    </a:lnTo>
                    <a:lnTo>
                      <a:pt x="86" y="6"/>
                    </a:lnTo>
                    <a:lnTo>
                      <a:pt x="86" y="6"/>
                    </a:lnTo>
                    <a:lnTo>
                      <a:pt x="80" y="6"/>
                    </a:lnTo>
                    <a:lnTo>
                      <a:pt x="80" y="6"/>
                    </a:lnTo>
                    <a:lnTo>
                      <a:pt x="80" y="6"/>
                    </a:lnTo>
                    <a:lnTo>
                      <a:pt x="80" y="6"/>
                    </a:lnTo>
                    <a:lnTo>
                      <a:pt x="80" y="6"/>
                    </a:lnTo>
                    <a:lnTo>
                      <a:pt x="74" y="6"/>
                    </a:lnTo>
                    <a:lnTo>
                      <a:pt x="74" y="6"/>
                    </a:lnTo>
                    <a:lnTo>
                      <a:pt x="74" y="6"/>
                    </a:lnTo>
                    <a:lnTo>
                      <a:pt x="74" y="6"/>
                    </a:lnTo>
                    <a:lnTo>
                      <a:pt x="74" y="6"/>
                    </a:lnTo>
                    <a:lnTo>
                      <a:pt x="67" y="6"/>
                    </a:lnTo>
                    <a:lnTo>
                      <a:pt x="67" y="6"/>
                    </a:lnTo>
                    <a:lnTo>
                      <a:pt x="67" y="6"/>
                    </a:lnTo>
                    <a:lnTo>
                      <a:pt x="67" y="6"/>
                    </a:lnTo>
                    <a:lnTo>
                      <a:pt x="67" y="6"/>
                    </a:lnTo>
                    <a:lnTo>
                      <a:pt x="67" y="6"/>
                    </a:lnTo>
                    <a:lnTo>
                      <a:pt x="61" y="6"/>
                    </a:lnTo>
                    <a:lnTo>
                      <a:pt x="61" y="6"/>
                    </a:lnTo>
                    <a:lnTo>
                      <a:pt x="61" y="12"/>
                    </a:lnTo>
                    <a:lnTo>
                      <a:pt x="61" y="12"/>
                    </a:lnTo>
                    <a:lnTo>
                      <a:pt x="61" y="12"/>
                    </a:lnTo>
                    <a:lnTo>
                      <a:pt x="55" y="12"/>
                    </a:lnTo>
                    <a:lnTo>
                      <a:pt x="55" y="12"/>
                    </a:lnTo>
                    <a:lnTo>
                      <a:pt x="55" y="12"/>
                    </a:lnTo>
                    <a:lnTo>
                      <a:pt x="55" y="12"/>
                    </a:lnTo>
                    <a:lnTo>
                      <a:pt x="55" y="12"/>
                    </a:lnTo>
                    <a:lnTo>
                      <a:pt x="49" y="12"/>
                    </a:lnTo>
                    <a:lnTo>
                      <a:pt x="49" y="12"/>
                    </a:lnTo>
                    <a:lnTo>
                      <a:pt x="49" y="12"/>
                    </a:lnTo>
                    <a:lnTo>
                      <a:pt x="49" y="12"/>
                    </a:lnTo>
                    <a:lnTo>
                      <a:pt x="49" y="12"/>
                    </a:lnTo>
                    <a:lnTo>
                      <a:pt x="49" y="12"/>
                    </a:lnTo>
                    <a:lnTo>
                      <a:pt x="43" y="12"/>
                    </a:lnTo>
                    <a:lnTo>
                      <a:pt x="43" y="18"/>
                    </a:lnTo>
                    <a:lnTo>
                      <a:pt x="43" y="18"/>
                    </a:lnTo>
                    <a:lnTo>
                      <a:pt x="43" y="18"/>
                    </a:lnTo>
                    <a:lnTo>
                      <a:pt x="43" y="18"/>
                    </a:lnTo>
                    <a:lnTo>
                      <a:pt x="37" y="18"/>
                    </a:lnTo>
                    <a:lnTo>
                      <a:pt x="37" y="18"/>
                    </a:lnTo>
                    <a:lnTo>
                      <a:pt x="37" y="18"/>
                    </a:lnTo>
                    <a:lnTo>
                      <a:pt x="37" y="18"/>
                    </a:lnTo>
                    <a:lnTo>
                      <a:pt x="37" y="18"/>
                    </a:lnTo>
                    <a:lnTo>
                      <a:pt x="31" y="18"/>
                    </a:lnTo>
                    <a:lnTo>
                      <a:pt x="31" y="18"/>
                    </a:lnTo>
                    <a:lnTo>
                      <a:pt x="31" y="18"/>
                    </a:lnTo>
                    <a:lnTo>
                      <a:pt x="31" y="25"/>
                    </a:lnTo>
                    <a:lnTo>
                      <a:pt x="31" y="25"/>
                    </a:lnTo>
                    <a:lnTo>
                      <a:pt x="31" y="25"/>
                    </a:lnTo>
                    <a:lnTo>
                      <a:pt x="25" y="25"/>
                    </a:lnTo>
                    <a:lnTo>
                      <a:pt x="25" y="25"/>
                    </a:lnTo>
                    <a:lnTo>
                      <a:pt x="25" y="25"/>
                    </a:lnTo>
                    <a:lnTo>
                      <a:pt x="25" y="25"/>
                    </a:lnTo>
                    <a:lnTo>
                      <a:pt x="25" y="25"/>
                    </a:lnTo>
                    <a:lnTo>
                      <a:pt x="18" y="31"/>
                    </a:lnTo>
                    <a:lnTo>
                      <a:pt x="18" y="31"/>
                    </a:lnTo>
                    <a:lnTo>
                      <a:pt x="18" y="31"/>
                    </a:lnTo>
                    <a:lnTo>
                      <a:pt x="18" y="31"/>
                    </a:lnTo>
                    <a:lnTo>
                      <a:pt x="18" y="31"/>
                    </a:lnTo>
                    <a:lnTo>
                      <a:pt x="12" y="31"/>
                    </a:lnTo>
                    <a:lnTo>
                      <a:pt x="12" y="37"/>
                    </a:lnTo>
                    <a:lnTo>
                      <a:pt x="12" y="37"/>
                    </a:lnTo>
                    <a:lnTo>
                      <a:pt x="12" y="37"/>
                    </a:lnTo>
                    <a:lnTo>
                      <a:pt x="12" y="37"/>
                    </a:lnTo>
                    <a:lnTo>
                      <a:pt x="12" y="37"/>
                    </a:lnTo>
                    <a:lnTo>
                      <a:pt x="6" y="37"/>
                    </a:lnTo>
                    <a:lnTo>
                      <a:pt x="6" y="43"/>
                    </a:lnTo>
                    <a:lnTo>
                      <a:pt x="6" y="43"/>
                    </a:lnTo>
                    <a:lnTo>
                      <a:pt x="6" y="43"/>
                    </a:lnTo>
                    <a:lnTo>
                      <a:pt x="6" y="43"/>
                    </a:lnTo>
                    <a:lnTo>
                      <a:pt x="6" y="43"/>
                    </a:lnTo>
                    <a:lnTo>
                      <a:pt x="6" y="49"/>
                    </a:lnTo>
                    <a:lnTo>
                      <a:pt x="6" y="49"/>
                    </a:lnTo>
                    <a:lnTo>
                      <a:pt x="0" y="49"/>
                    </a:lnTo>
                    <a:lnTo>
                      <a:pt x="0" y="49"/>
                    </a:lnTo>
                    <a:lnTo>
                      <a:pt x="0" y="49"/>
                    </a:lnTo>
                    <a:lnTo>
                      <a:pt x="0" y="55"/>
                    </a:lnTo>
                    <a:lnTo>
                      <a:pt x="0" y="55"/>
                    </a:lnTo>
                    <a:lnTo>
                      <a:pt x="0" y="55"/>
                    </a:lnTo>
                    <a:lnTo>
                      <a:pt x="0" y="55"/>
                    </a:lnTo>
                    <a:lnTo>
                      <a:pt x="0" y="55"/>
                    </a:lnTo>
                    <a:lnTo>
                      <a:pt x="0" y="55"/>
                    </a:lnTo>
                    <a:lnTo>
                      <a:pt x="0" y="61"/>
                    </a:lnTo>
                    <a:lnTo>
                      <a:pt x="0" y="61"/>
                    </a:lnTo>
                    <a:lnTo>
                      <a:pt x="0" y="61"/>
                    </a:lnTo>
                    <a:lnTo>
                      <a:pt x="0" y="61"/>
                    </a:lnTo>
                    <a:lnTo>
                      <a:pt x="0" y="61"/>
                    </a:lnTo>
                    <a:lnTo>
                      <a:pt x="0" y="68"/>
                    </a:lnTo>
                    <a:lnTo>
                      <a:pt x="0" y="68"/>
                    </a:lnTo>
                    <a:lnTo>
                      <a:pt x="0" y="68"/>
                    </a:lnTo>
                    <a:lnTo>
                      <a:pt x="0" y="68"/>
                    </a:lnTo>
                    <a:lnTo>
                      <a:pt x="0" y="68"/>
                    </a:lnTo>
                    <a:lnTo>
                      <a:pt x="0" y="74"/>
                    </a:lnTo>
                    <a:lnTo>
                      <a:pt x="0" y="74"/>
                    </a:lnTo>
                    <a:lnTo>
                      <a:pt x="0" y="74"/>
                    </a:lnTo>
                    <a:lnTo>
                      <a:pt x="0" y="74"/>
                    </a:lnTo>
                    <a:lnTo>
                      <a:pt x="6" y="74"/>
                    </a:lnTo>
                    <a:lnTo>
                      <a:pt x="6" y="74"/>
                    </a:lnTo>
                    <a:lnTo>
                      <a:pt x="6" y="80"/>
                    </a:lnTo>
                    <a:lnTo>
                      <a:pt x="6" y="80"/>
                    </a:lnTo>
                    <a:lnTo>
                      <a:pt x="6" y="80"/>
                    </a:lnTo>
                    <a:lnTo>
                      <a:pt x="6" y="80"/>
                    </a:lnTo>
                    <a:lnTo>
                      <a:pt x="6" y="80"/>
                    </a:lnTo>
                    <a:lnTo>
                      <a:pt x="6" y="86"/>
                    </a:lnTo>
                    <a:lnTo>
                      <a:pt x="12" y="86"/>
                    </a:lnTo>
                    <a:lnTo>
                      <a:pt x="12" y="86"/>
                    </a:lnTo>
                    <a:lnTo>
                      <a:pt x="12" y="86"/>
                    </a:lnTo>
                    <a:lnTo>
                      <a:pt x="12" y="86"/>
                    </a:lnTo>
                    <a:lnTo>
                      <a:pt x="12" y="92"/>
                    </a:lnTo>
                    <a:lnTo>
                      <a:pt x="12" y="92"/>
                    </a:lnTo>
                    <a:lnTo>
                      <a:pt x="18" y="92"/>
                    </a:lnTo>
                    <a:lnTo>
                      <a:pt x="18" y="92"/>
                    </a:lnTo>
                    <a:lnTo>
                      <a:pt x="18" y="92"/>
                    </a:lnTo>
                    <a:lnTo>
                      <a:pt x="18" y="92"/>
                    </a:lnTo>
                    <a:lnTo>
                      <a:pt x="18" y="92"/>
                    </a:lnTo>
                    <a:lnTo>
                      <a:pt x="25" y="98"/>
                    </a:lnTo>
                    <a:lnTo>
                      <a:pt x="25" y="98"/>
                    </a:lnTo>
                    <a:lnTo>
                      <a:pt x="25" y="98"/>
                    </a:lnTo>
                    <a:lnTo>
                      <a:pt x="25" y="98"/>
                    </a:lnTo>
                    <a:lnTo>
                      <a:pt x="25" y="98"/>
                    </a:lnTo>
                    <a:lnTo>
                      <a:pt x="31" y="98"/>
                    </a:lnTo>
                    <a:lnTo>
                      <a:pt x="31" y="98"/>
                    </a:lnTo>
                    <a:lnTo>
                      <a:pt x="31" y="98"/>
                    </a:lnTo>
                    <a:lnTo>
                      <a:pt x="31" y="104"/>
                    </a:lnTo>
                    <a:lnTo>
                      <a:pt x="31" y="104"/>
                    </a:lnTo>
                    <a:lnTo>
                      <a:pt x="31" y="104"/>
                    </a:lnTo>
                    <a:lnTo>
                      <a:pt x="37" y="104"/>
                    </a:lnTo>
                    <a:lnTo>
                      <a:pt x="37" y="104"/>
                    </a:lnTo>
                    <a:lnTo>
                      <a:pt x="37" y="104"/>
                    </a:lnTo>
                    <a:lnTo>
                      <a:pt x="37" y="104"/>
                    </a:lnTo>
                    <a:lnTo>
                      <a:pt x="37" y="104"/>
                    </a:lnTo>
                    <a:lnTo>
                      <a:pt x="43" y="104"/>
                    </a:lnTo>
                    <a:lnTo>
                      <a:pt x="43" y="104"/>
                    </a:lnTo>
                    <a:lnTo>
                      <a:pt x="43" y="111"/>
                    </a:lnTo>
                    <a:lnTo>
                      <a:pt x="43" y="111"/>
                    </a:lnTo>
                    <a:lnTo>
                      <a:pt x="43" y="111"/>
                    </a:lnTo>
                    <a:lnTo>
                      <a:pt x="49" y="111"/>
                    </a:lnTo>
                    <a:lnTo>
                      <a:pt x="49" y="111"/>
                    </a:lnTo>
                    <a:lnTo>
                      <a:pt x="49" y="111"/>
                    </a:lnTo>
                    <a:lnTo>
                      <a:pt x="49" y="111"/>
                    </a:lnTo>
                    <a:lnTo>
                      <a:pt x="49" y="111"/>
                    </a:lnTo>
                    <a:lnTo>
                      <a:pt x="49" y="111"/>
                    </a:lnTo>
                    <a:lnTo>
                      <a:pt x="55" y="111"/>
                    </a:lnTo>
                    <a:lnTo>
                      <a:pt x="55" y="111"/>
                    </a:lnTo>
                    <a:lnTo>
                      <a:pt x="55" y="111"/>
                    </a:lnTo>
                    <a:lnTo>
                      <a:pt x="55" y="111"/>
                    </a:lnTo>
                    <a:lnTo>
                      <a:pt x="55" y="111"/>
                    </a:lnTo>
                    <a:lnTo>
                      <a:pt x="61" y="111"/>
                    </a:lnTo>
                    <a:lnTo>
                      <a:pt x="61" y="111"/>
                    </a:lnTo>
                    <a:lnTo>
                      <a:pt x="61" y="111"/>
                    </a:lnTo>
                    <a:lnTo>
                      <a:pt x="61" y="117"/>
                    </a:lnTo>
                    <a:lnTo>
                      <a:pt x="61" y="117"/>
                    </a:lnTo>
                    <a:lnTo>
                      <a:pt x="67" y="117"/>
                    </a:lnTo>
                    <a:lnTo>
                      <a:pt x="67" y="117"/>
                    </a:lnTo>
                    <a:lnTo>
                      <a:pt x="67" y="117"/>
                    </a:lnTo>
                    <a:lnTo>
                      <a:pt x="67" y="117"/>
                    </a:lnTo>
                    <a:lnTo>
                      <a:pt x="67" y="117"/>
                    </a:lnTo>
                    <a:lnTo>
                      <a:pt x="67" y="117"/>
                    </a:lnTo>
                    <a:lnTo>
                      <a:pt x="74" y="117"/>
                    </a:lnTo>
                    <a:lnTo>
                      <a:pt x="74" y="117"/>
                    </a:lnTo>
                    <a:lnTo>
                      <a:pt x="74" y="117"/>
                    </a:lnTo>
                    <a:lnTo>
                      <a:pt x="74" y="117"/>
                    </a:lnTo>
                    <a:lnTo>
                      <a:pt x="74" y="117"/>
                    </a:lnTo>
                    <a:lnTo>
                      <a:pt x="80" y="117"/>
                    </a:lnTo>
                    <a:lnTo>
                      <a:pt x="80" y="117"/>
                    </a:lnTo>
                    <a:lnTo>
                      <a:pt x="80" y="117"/>
                    </a:lnTo>
                    <a:lnTo>
                      <a:pt x="80" y="117"/>
                    </a:lnTo>
                    <a:lnTo>
                      <a:pt x="80" y="117"/>
                    </a:lnTo>
                    <a:lnTo>
                      <a:pt x="86" y="117"/>
                    </a:lnTo>
                    <a:lnTo>
                      <a:pt x="86" y="117"/>
                    </a:lnTo>
                    <a:lnTo>
                      <a:pt x="86" y="117"/>
                    </a:lnTo>
                    <a:lnTo>
                      <a:pt x="86" y="117"/>
                    </a:lnTo>
                    <a:lnTo>
                      <a:pt x="86" y="117"/>
                    </a:lnTo>
                    <a:lnTo>
                      <a:pt x="86" y="117"/>
                    </a:lnTo>
                    <a:lnTo>
                      <a:pt x="92" y="117"/>
                    </a:lnTo>
                    <a:lnTo>
                      <a:pt x="92" y="123"/>
                    </a:lnTo>
                    <a:lnTo>
                      <a:pt x="92" y="123"/>
                    </a:lnTo>
                    <a:lnTo>
                      <a:pt x="92" y="123"/>
                    </a:lnTo>
                    <a:lnTo>
                      <a:pt x="92" y="123"/>
                    </a:lnTo>
                    <a:lnTo>
                      <a:pt x="98" y="123"/>
                    </a:lnTo>
                    <a:lnTo>
                      <a:pt x="98" y="123"/>
                    </a:lnTo>
                    <a:lnTo>
                      <a:pt x="98" y="123"/>
                    </a:lnTo>
                    <a:lnTo>
                      <a:pt x="98" y="123"/>
                    </a:lnTo>
                    <a:lnTo>
                      <a:pt x="98" y="123"/>
                    </a:lnTo>
                    <a:lnTo>
                      <a:pt x="104" y="123"/>
                    </a:lnTo>
                    <a:lnTo>
                      <a:pt x="104" y="123"/>
                    </a:lnTo>
                    <a:lnTo>
                      <a:pt x="104" y="123"/>
                    </a:lnTo>
                    <a:lnTo>
                      <a:pt x="104" y="123"/>
                    </a:lnTo>
                    <a:lnTo>
                      <a:pt x="104" y="123"/>
                    </a:lnTo>
                    <a:lnTo>
                      <a:pt x="104" y="123"/>
                    </a:lnTo>
                    <a:lnTo>
                      <a:pt x="110" y="123"/>
                    </a:lnTo>
                    <a:lnTo>
                      <a:pt x="110" y="123"/>
                    </a:lnTo>
                    <a:lnTo>
                      <a:pt x="110" y="123"/>
                    </a:lnTo>
                    <a:lnTo>
                      <a:pt x="110" y="123"/>
                    </a:lnTo>
                    <a:lnTo>
                      <a:pt x="110" y="123"/>
                    </a:lnTo>
                    <a:lnTo>
                      <a:pt x="117" y="123"/>
                    </a:lnTo>
                    <a:lnTo>
                      <a:pt x="117" y="123"/>
                    </a:lnTo>
                    <a:lnTo>
                      <a:pt x="117" y="123"/>
                    </a:lnTo>
                    <a:lnTo>
                      <a:pt x="117" y="123"/>
                    </a:lnTo>
                    <a:lnTo>
                      <a:pt x="117" y="123"/>
                    </a:lnTo>
                    <a:lnTo>
                      <a:pt x="123" y="123"/>
                    </a:lnTo>
                    <a:lnTo>
                      <a:pt x="123" y="123"/>
                    </a:lnTo>
                    <a:lnTo>
                      <a:pt x="123" y="123"/>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903" name="Rectangle 23"/>
              <p:cNvSpPr>
                <a:spLocks noChangeArrowheads="1"/>
              </p:cNvSpPr>
              <p:nvPr/>
            </p:nvSpPr>
            <p:spPr bwMode="auto">
              <a:xfrm>
                <a:off x="2976" y="1806"/>
                <a:ext cx="19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4 - 6</a:t>
                </a:r>
                <a:endParaRPr lang="en-US" sz="1200" b="1"/>
              </a:p>
            </p:txBody>
          </p:sp>
          <p:sp>
            <p:nvSpPr>
              <p:cNvPr id="2810904" name="Freeform 24"/>
              <p:cNvSpPr>
                <a:spLocks/>
              </p:cNvSpPr>
              <p:nvPr/>
            </p:nvSpPr>
            <p:spPr bwMode="auto">
              <a:xfrm>
                <a:off x="2585" y="1960"/>
                <a:ext cx="239" cy="117"/>
              </a:xfrm>
              <a:custGeom>
                <a:avLst/>
                <a:gdLst>
                  <a:gd name="T0" fmla="*/ 129 w 239"/>
                  <a:gd name="T1" fmla="*/ 117 h 117"/>
                  <a:gd name="T2" fmla="*/ 141 w 239"/>
                  <a:gd name="T3" fmla="*/ 117 h 117"/>
                  <a:gd name="T4" fmla="*/ 147 w 239"/>
                  <a:gd name="T5" fmla="*/ 117 h 117"/>
                  <a:gd name="T6" fmla="*/ 160 w 239"/>
                  <a:gd name="T7" fmla="*/ 110 h 117"/>
                  <a:gd name="T8" fmla="*/ 166 w 239"/>
                  <a:gd name="T9" fmla="*/ 110 h 117"/>
                  <a:gd name="T10" fmla="*/ 178 w 239"/>
                  <a:gd name="T11" fmla="*/ 110 h 117"/>
                  <a:gd name="T12" fmla="*/ 184 w 239"/>
                  <a:gd name="T13" fmla="*/ 104 h 117"/>
                  <a:gd name="T14" fmla="*/ 196 w 239"/>
                  <a:gd name="T15" fmla="*/ 104 h 117"/>
                  <a:gd name="T16" fmla="*/ 202 w 239"/>
                  <a:gd name="T17" fmla="*/ 98 h 117"/>
                  <a:gd name="T18" fmla="*/ 215 w 239"/>
                  <a:gd name="T19" fmla="*/ 92 h 117"/>
                  <a:gd name="T20" fmla="*/ 221 w 239"/>
                  <a:gd name="T21" fmla="*/ 86 h 117"/>
                  <a:gd name="T22" fmla="*/ 233 w 239"/>
                  <a:gd name="T23" fmla="*/ 80 h 117"/>
                  <a:gd name="T24" fmla="*/ 239 w 239"/>
                  <a:gd name="T25" fmla="*/ 67 h 117"/>
                  <a:gd name="T26" fmla="*/ 239 w 239"/>
                  <a:gd name="T27" fmla="*/ 61 h 117"/>
                  <a:gd name="T28" fmla="*/ 239 w 239"/>
                  <a:gd name="T29" fmla="*/ 49 h 117"/>
                  <a:gd name="T30" fmla="*/ 233 w 239"/>
                  <a:gd name="T31" fmla="*/ 43 h 117"/>
                  <a:gd name="T32" fmla="*/ 227 w 239"/>
                  <a:gd name="T33" fmla="*/ 31 h 117"/>
                  <a:gd name="T34" fmla="*/ 221 w 239"/>
                  <a:gd name="T35" fmla="*/ 24 h 117"/>
                  <a:gd name="T36" fmla="*/ 209 w 239"/>
                  <a:gd name="T37" fmla="*/ 18 h 117"/>
                  <a:gd name="T38" fmla="*/ 202 w 239"/>
                  <a:gd name="T39" fmla="*/ 12 h 117"/>
                  <a:gd name="T40" fmla="*/ 190 w 239"/>
                  <a:gd name="T41" fmla="*/ 12 h 117"/>
                  <a:gd name="T42" fmla="*/ 184 w 239"/>
                  <a:gd name="T43" fmla="*/ 6 h 117"/>
                  <a:gd name="T44" fmla="*/ 172 w 239"/>
                  <a:gd name="T45" fmla="*/ 6 h 117"/>
                  <a:gd name="T46" fmla="*/ 166 w 239"/>
                  <a:gd name="T47" fmla="*/ 0 h 117"/>
                  <a:gd name="T48" fmla="*/ 153 w 239"/>
                  <a:gd name="T49" fmla="*/ 0 h 117"/>
                  <a:gd name="T50" fmla="*/ 147 w 239"/>
                  <a:gd name="T51" fmla="*/ 0 h 117"/>
                  <a:gd name="T52" fmla="*/ 135 w 239"/>
                  <a:gd name="T53" fmla="*/ 0 h 117"/>
                  <a:gd name="T54" fmla="*/ 129 w 239"/>
                  <a:gd name="T55" fmla="*/ 0 h 117"/>
                  <a:gd name="T56" fmla="*/ 117 w 239"/>
                  <a:gd name="T57" fmla="*/ 0 h 117"/>
                  <a:gd name="T58" fmla="*/ 110 w 239"/>
                  <a:gd name="T59" fmla="*/ 0 h 117"/>
                  <a:gd name="T60" fmla="*/ 98 w 239"/>
                  <a:gd name="T61" fmla="*/ 0 h 117"/>
                  <a:gd name="T62" fmla="*/ 92 w 239"/>
                  <a:gd name="T63" fmla="*/ 0 h 117"/>
                  <a:gd name="T64" fmla="*/ 80 w 239"/>
                  <a:gd name="T65" fmla="*/ 0 h 117"/>
                  <a:gd name="T66" fmla="*/ 74 w 239"/>
                  <a:gd name="T67" fmla="*/ 0 h 117"/>
                  <a:gd name="T68" fmla="*/ 61 w 239"/>
                  <a:gd name="T69" fmla="*/ 6 h 117"/>
                  <a:gd name="T70" fmla="*/ 55 w 239"/>
                  <a:gd name="T71" fmla="*/ 6 h 117"/>
                  <a:gd name="T72" fmla="*/ 43 w 239"/>
                  <a:gd name="T73" fmla="*/ 12 h 117"/>
                  <a:gd name="T74" fmla="*/ 37 w 239"/>
                  <a:gd name="T75" fmla="*/ 18 h 117"/>
                  <a:gd name="T76" fmla="*/ 25 w 239"/>
                  <a:gd name="T77" fmla="*/ 18 h 117"/>
                  <a:gd name="T78" fmla="*/ 18 w 239"/>
                  <a:gd name="T79" fmla="*/ 31 h 117"/>
                  <a:gd name="T80" fmla="*/ 6 w 239"/>
                  <a:gd name="T81" fmla="*/ 37 h 117"/>
                  <a:gd name="T82" fmla="*/ 0 w 239"/>
                  <a:gd name="T83" fmla="*/ 43 h 117"/>
                  <a:gd name="T84" fmla="*/ 0 w 239"/>
                  <a:gd name="T85" fmla="*/ 55 h 117"/>
                  <a:gd name="T86" fmla="*/ 0 w 239"/>
                  <a:gd name="T87" fmla="*/ 61 h 117"/>
                  <a:gd name="T88" fmla="*/ 6 w 239"/>
                  <a:gd name="T89" fmla="*/ 74 h 117"/>
                  <a:gd name="T90" fmla="*/ 12 w 239"/>
                  <a:gd name="T91" fmla="*/ 80 h 117"/>
                  <a:gd name="T92" fmla="*/ 18 w 239"/>
                  <a:gd name="T93" fmla="*/ 92 h 117"/>
                  <a:gd name="T94" fmla="*/ 31 w 239"/>
                  <a:gd name="T95" fmla="*/ 98 h 117"/>
                  <a:gd name="T96" fmla="*/ 37 w 239"/>
                  <a:gd name="T97" fmla="*/ 98 h 117"/>
                  <a:gd name="T98" fmla="*/ 49 w 239"/>
                  <a:gd name="T99" fmla="*/ 104 h 117"/>
                  <a:gd name="T100" fmla="*/ 55 w 239"/>
                  <a:gd name="T101" fmla="*/ 110 h 117"/>
                  <a:gd name="T102" fmla="*/ 67 w 239"/>
                  <a:gd name="T103" fmla="*/ 110 h 117"/>
                  <a:gd name="T104" fmla="*/ 74 w 239"/>
                  <a:gd name="T105" fmla="*/ 110 h 117"/>
                  <a:gd name="T106" fmla="*/ 86 w 239"/>
                  <a:gd name="T107" fmla="*/ 117 h 117"/>
                  <a:gd name="T108" fmla="*/ 92 w 239"/>
                  <a:gd name="T109" fmla="*/ 117 h 117"/>
                  <a:gd name="T110" fmla="*/ 104 w 239"/>
                  <a:gd name="T111" fmla="*/ 117 h 117"/>
                  <a:gd name="T112" fmla="*/ 110 w 239"/>
                  <a:gd name="T113" fmla="*/ 117 h 117"/>
                  <a:gd name="T114" fmla="*/ 123 w 239"/>
                  <a:gd name="T115"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9" h="117">
                    <a:moveTo>
                      <a:pt x="123" y="117"/>
                    </a:moveTo>
                    <a:lnTo>
                      <a:pt x="123" y="117"/>
                    </a:lnTo>
                    <a:lnTo>
                      <a:pt x="123" y="117"/>
                    </a:lnTo>
                    <a:lnTo>
                      <a:pt x="123" y="117"/>
                    </a:lnTo>
                    <a:lnTo>
                      <a:pt x="129" y="117"/>
                    </a:lnTo>
                    <a:lnTo>
                      <a:pt x="129" y="117"/>
                    </a:lnTo>
                    <a:lnTo>
                      <a:pt x="129" y="117"/>
                    </a:lnTo>
                    <a:lnTo>
                      <a:pt x="129" y="117"/>
                    </a:lnTo>
                    <a:lnTo>
                      <a:pt x="129" y="117"/>
                    </a:lnTo>
                    <a:lnTo>
                      <a:pt x="135" y="117"/>
                    </a:lnTo>
                    <a:lnTo>
                      <a:pt x="135" y="117"/>
                    </a:lnTo>
                    <a:lnTo>
                      <a:pt x="135" y="117"/>
                    </a:lnTo>
                    <a:lnTo>
                      <a:pt x="135" y="117"/>
                    </a:lnTo>
                    <a:lnTo>
                      <a:pt x="135" y="117"/>
                    </a:lnTo>
                    <a:lnTo>
                      <a:pt x="141" y="117"/>
                    </a:lnTo>
                    <a:lnTo>
                      <a:pt x="141" y="117"/>
                    </a:lnTo>
                    <a:lnTo>
                      <a:pt x="141" y="117"/>
                    </a:lnTo>
                    <a:lnTo>
                      <a:pt x="141" y="117"/>
                    </a:lnTo>
                    <a:lnTo>
                      <a:pt x="141" y="117"/>
                    </a:lnTo>
                    <a:lnTo>
                      <a:pt x="141" y="117"/>
                    </a:lnTo>
                    <a:lnTo>
                      <a:pt x="147" y="117"/>
                    </a:lnTo>
                    <a:lnTo>
                      <a:pt x="147" y="117"/>
                    </a:lnTo>
                    <a:lnTo>
                      <a:pt x="147" y="117"/>
                    </a:lnTo>
                    <a:lnTo>
                      <a:pt x="147" y="117"/>
                    </a:lnTo>
                    <a:lnTo>
                      <a:pt x="147" y="117"/>
                    </a:lnTo>
                    <a:lnTo>
                      <a:pt x="153" y="117"/>
                    </a:lnTo>
                    <a:lnTo>
                      <a:pt x="153" y="117"/>
                    </a:lnTo>
                    <a:lnTo>
                      <a:pt x="153" y="117"/>
                    </a:lnTo>
                    <a:lnTo>
                      <a:pt x="153" y="117"/>
                    </a:lnTo>
                    <a:lnTo>
                      <a:pt x="153" y="117"/>
                    </a:lnTo>
                    <a:lnTo>
                      <a:pt x="160" y="110"/>
                    </a:lnTo>
                    <a:lnTo>
                      <a:pt x="160" y="110"/>
                    </a:lnTo>
                    <a:lnTo>
                      <a:pt x="160" y="110"/>
                    </a:lnTo>
                    <a:lnTo>
                      <a:pt x="160" y="110"/>
                    </a:lnTo>
                    <a:lnTo>
                      <a:pt x="160" y="110"/>
                    </a:lnTo>
                    <a:lnTo>
                      <a:pt x="160" y="110"/>
                    </a:lnTo>
                    <a:lnTo>
                      <a:pt x="166" y="110"/>
                    </a:lnTo>
                    <a:lnTo>
                      <a:pt x="166" y="110"/>
                    </a:lnTo>
                    <a:lnTo>
                      <a:pt x="166" y="110"/>
                    </a:lnTo>
                    <a:lnTo>
                      <a:pt x="166" y="110"/>
                    </a:lnTo>
                    <a:lnTo>
                      <a:pt x="166" y="110"/>
                    </a:lnTo>
                    <a:lnTo>
                      <a:pt x="172" y="110"/>
                    </a:lnTo>
                    <a:lnTo>
                      <a:pt x="172" y="110"/>
                    </a:lnTo>
                    <a:lnTo>
                      <a:pt x="172" y="110"/>
                    </a:lnTo>
                    <a:lnTo>
                      <a:pt x="172" y="110"/>
                    </a:lnTo>
                    <a:lnTo>
                      <a:pt x="172" y="110"/>
                    </a:lnTo>
                    <a:lnTo>
                      <a:pt x="178" y="110"/>
                    </a:lnTo>
                    <a:lnTo>
                      <a:pt x="178" y="110"/>
                    </a:lnTo>
                    <a:lnTo>
                      <a:pt x="178" y="110"/>
                    </a:lnTo>
                    <a:lnTo>
                      <a:pt x="178" y="110"/>
                    </a:lnTo>
                    <a:lnTo>
                      <a:pt x="178" y="110"/>
                    </a:lnTo>
                    <a:lnTo>
                      <a:pt x="178" y="110"/>
                    </a:lnTo>
                    <a:lnTo>
                      <a:pt x="184" y="110"/>
                    </a:lnTo>
                    <a:lnTo>
                      <a:pt x="184" y="110"/>
                    </a:lnTo>
                    <a:lnTo>
                      <a:pt x="184" y="110"/>
                    </a:lnTo>
                    <a:lnTo>
                      <a:pt x="184" y="104"/>
                    </a:lnTo>
                    <a:lnTo>
                      <a:pt x="184" y="104"/>
                    </a:lnTo>
                    <a:lnTo>
                      <a:pt x="190" y="104"/>
                    </a:lnTo>
                    <a:lnTo>
                      <a:pt x="190" y="104"/>
                    </a:lnTo>
                    <a:lnTo>
                      <a:pt x="190" y="104"/>
                    </a:lnTo>
                    <a:lnTo>
                      <a:pt x="190" y="104"/>
                    </a:lnTo>
                    <a:lnTo>
                      <a:pt x="190" y="104"/>
                    </a:lnTo>
                    <a:lnTo>
                      <a:pt x="196" y="104"/>
                    </a:lnTo>
                    <a:lnTo>
                      <a:pt x="196" y="104"/>
                    </a:lnTo>
                    <a:lnTo>
                      <a:pt x="196" y="104"/>
                    </a:lnTo>
                    <a:lnTo>
                      <a:pt x="196" y="104"/>
                    </a:lnTo>
                    <a:lnTo>
                      <a:pt x="196" y="104"/>
                    </a:lnTo>
                    <a:lnTo>
                      <a:pt x="202" y="104"/>
                    </a:lnTo>
                    <a:lnTo>
                      <a:pt x="202" y="98"/>
                    </a:lnTo>
                    <a:lnTo>
                      <a:pt x="202" y="98"/>
                    </a:lnTo>
                    <a:lnTo>
                      <a:pt x="202" y="98"/>
                    </a:lnTo>
                    <a:lnTo>
                      <a:pt x="202" y="98"/>
                    </a:lnTo>
                    <a:lnTo>
                      <a:pt x="202" y="98"/>
                    </a:lnTo>
                    <a:lnTo>
                      <a:pt x="209" y="98"/>
                    </a:lnTo>
                    <a:lnTo>
                      <a:pt x="209" y="98"/>
                    </a:lnTo>
                    <a:lnTo>
                      <a:pt x="209" y="98"/>
                    </a:lnTo>
                    <a:lnTo>
                      <a:pt x="209" y="98"/>
                    </a:lnTo>
                    <a:lnTo>
                      <a:pt x="209" y="92"/>
                    </a:lnTo>
                    <a:lnTo>
                      <a:pt x="215" y="92"/>
                    </a:lnTo>
                    <a:lnTo>
                      <a:pt x="215" y="92"/>
                    </a:lnTo>
                    <a:lnTo>
                      <a:pt x="215" y="92"/>
                    </a:lnTo>
                    <a:lnTo>
                      <a:pt x="215" y="92"/>
                    </a:lnTo>
                    <a:lnTo>
                      <a:pt x="215" y="92"/>
                    </a:lnTo>
                    <a:lnTo>
                      <a:pt x="221" y="92"/>
                    </a:lnTo>
                    <a:lnTo>
                      <a:pt x="221" y="92"/>
                    </a:lnTo>
                    <a:lnTo>
                      <a:pt x="221" y="92"/>
                    </a:lnTo>
                    <a:lnTo>
                      <a:pt x="221" y="86"/>
                    </a:lnTo>
                    <a:lnTo>
                      <a:pt x="221" y="86"/>
                    </a:lnTo>
                    <a:lnTo>
                      <a:pt x="221" y="86"/>
                    </a:lnTo>
                    <a:lnTo>
                      <a:pt x="227" y="86"/>
                    </a:lnTo>
                    <a:lnTo>
                      <a:pt x="227" y="86"/>
                    </a:lnTo>
                    <a:lnTo>
                      <a:pt x="227" y="86"/>
                    </a:lnTo>
                    <a:lnTo>
                      <a:pt x="227" y="80"/>
                    </a:lnTo>
                    <a:lnTo>
                      <a:pt x="227" y="80"/>
                    </a:lnTo>
                    <a:lnTo>
                      <a:pt x="227" y="80"/>
                    </a:lnTo>
                    <a:lnTo>
                      <a:pt x="233" y="80"/>
                    </a:lnTo>
                    <a:lnTo>
                      <a:pt x="233" y="80"/>
                    </a:lnTo>
                    <a:lnTo>
                      <a:pt x="233" y="74"/>
                    </a:lnTo>
                    <a:lnTo>
                      <a:pt x="233" y="74"/>
                    </a:lnTo>
                    <a:lnTo>
                      <a:pt x="233" y="74"/>
                    </a:lnTo>
                    <a:lnTo>
                      <a:pt x="233" y="74"/>
                    </a:lnTo>
                    <a:lnTo>
                      <a:pt x="233" y="74"/>
                    </a:lnTo>
                    <a:lnTo>
                      <a:pt x="233" y="74"/>
                    </a:lnTo>
                    <a:lnTo>
                      <a:pt x="239" y="67"/>
                    </a:lnTo>
                    <a:lnTo>
                      <a:pt x="239" y="67"/>
                    </a:lnTo>
                    <a:lnTo>
                      <a:pt x="239" y="67"/>
                    </a:lnTo>
                    <a:lnTo>
                      <a:pt x="239" y="67"/>
                    </a:lnTo>
                    <a:lnTo>
                      <a:pt x="239" y="67"/>
                    </a:lnTo>
                    <a:lnTo>
                      <a:pt x="239" y="61"/>
                    </a:lnTo>
                    <a:lnTo>
                      <a:pt x="239" y="61"/>
                    </a:lnTo>
                    <a:lnTo>
                      <a:pt x="239" y="61"/>
                    </a:lnTo>
                    <a:lnTo>
                      <a:pt x="239" y="61"/>
                    </a:lnTo>
                    <a:lnTo>
                      <a:pt x="239" y="61"/>
                    </a:lnTo>
                    <a:lnTo>
                      <a:pt x="239" y="55"/>
                    </a:lnTo>
                    <a:lnTo>
                      <a:pt x="239" y="55"/>
                    </a:lnTo>
                    <a:lnTo>
                      <a:pt x="239" y="55"/>
                    </a:lnTo>
                    <a:lnTo>
                      <a:pt x="239" y="55"/>
                    </a:lnTo>
                    <a:lnTo>
                      <a:pt x="239" y="55"/>
                    </a:lnTo>
                    <a:lnTo>
                      <a:pt x="239" y="55"/>
                    </a:lnTo>
                    <a:lnTo>
                      <a:pt x="239" y="49"/>
                    </a:lnTo>
                    <a:lnTo>
                      <a:pt x="239" y="49"/>
                    </a:lnTo>
                    <a:lnTo>
                      <a:pt x="239" y="49"/>
                    </a:lnTo>
                    <a:lnTo>
                      <a:pt x="239" y="49"/>
                    </a:lnTo>
                    <a:lnTo>
                      <a:pt x="239" y="49"/>
                    </a:lnTo>
                    <a:lnTo>
                      <a:pt x="239" y="43"/>
                    </a:lnTo>
                    <a:lnTo>
                      <a:pt x="233" y="43"/>
                    </a:lnTo>
                    <a:lnTo>
                      <a:pt x="233" y="43"/>
                    </a:lnTo>
                    <a:lnTo>
                      <a:pt x="233" y="43"/>
                    </a:lnTo>
                    <a:lnTo>
                      <a:pt x="233" y="43"/>
                    </a:lnTo>
                    <a:lnTo>
                      <a:pt x="233" y="37"/>
                    </a:lnTo>
                    <a:lnTo>
                      <a:pt x="233" y="37"/>
                    </a:lnTo>
                    <a:lnTo>
                      <a:pt x="233" y="37"/>
                    </a:lnTo>
                    <a:lnTo>
                      <a:pt x="233" y="37"/>
                    </a:lnTo>
                    <a:lnTo>
                      <a:pt x="227" y="37"/>
                    </a:lnTo>
                    <a:lnTo>
                      <a:pt x="227" y="37"/>
                    </a:lnTo>
                    <a:lnTo>
                      <a:pt x="227" y="31"/>
                    </a:lnTo>
                    <a:lnTo>
                      <a:pt x="227" y="31"/>
                    </a:lnTo>
                    <a:lnTo>
                      <a:pt x="227" y="31"/>
                    </a:lnTo>
                    <a:lnTo>
                      <a:pt x="227" y="31"/>
                    </a:lnTo>
                    <a:lnTo>
                      <a:pt x="221" y="31"/>
                    </a:lnTo>
                    <a:lnTo>
                      <a:pt x="221" y="31"/>
                    </a:lnTo>
                    <a:lnTo>
                      <a:pt x="221" y="24"/>
                    </a:lnTo>
                    <a:lnTo>
                      <a:pt x="221" y="24"/>
                    </a:lnTo>
                    <a:lnTo>
                      <a:pt x="221" y="24"/>
                    </a:lnTo>
                    <a:lnTo>
                      <a:pt x="221" y="24"/>
                    </a:lnTo>
                    <a:lnTo>
                      <a:pt x="215" y="24"/>
                    </a:lnTo>
                    <a:lnTo>
                      <a:pt x="215" y="24"/>
                    </a:lnTo>
                    <a:lnTo>
                      <a:pt x="215" y="18"/>
                    </a:lnTo>
                    <a:lnTo>
                      <a:pt x="215" y="18"/>
                    </a:lnTo>
                    <a:lnTo>
                      <a:pt x="215" y="18"/>
                    </a:lnTo>
                    <a:lnTo>
                      <a:pt x="209" y="18"/>
                    </a:lnTo>
                    <a:lnTo>
                      <a:pt x="209" y="18"/>
                    </a:lnTo>
                    <a:lnTo>
                      <a:pt x="209" y="18"/>
                    </a:lnTo>
                    <a:lnTo>
                      <a:pt x="209" y="18"/>
                    </a:lnTo>
                    <a:lnTo>
                      <a:pt x="209" y="18"/>
                    </a:lnTo>
                    <a:lnTo>
                      <a:pt x="202" y="18"/>
                    </a:lnTo>
                    <a:lnTo>
                      <a:pt x="202" y="18"/>
                    </a:lnTo>
                    <a:lnTo>
                      <a:pt x="202" y="18"/>
                    </a:lnTo>
                    <a:lnTo>
                      <a:pt x="202" y="12"/>
                    </a:lnTo>
                    <a:lnTo>
                      <a:pt x="202" y="12"/>
                    </a:lnTo>
                    <a:lnTo>
                      <a:pt x="202" y="12"/>
                    </a:lnTo>
                    <a:lnTo>
                      <a:pt x="196" y="12"/>
                    </a:lnTo>
                    <a:lnTo>
                      <a:pt x="196" y="12"/>
                    </a:lnTo>
                    <a:lnTo>
                      <a:pt x="196" y="12"/>
                    </a:lnTo>
                    <a:lnTo>
                      <a:pt x="196" y="12"/>
                    </a:lnTo>
                    <a:lnTo>
                      <a:pt x="196" y="12"/>
                    </a:lnTo>
                    <a:lnTo>
                      <a:pt x="190" y="12"/>
                    </a:lnTo>
                    <a:lnTo>
                      <a:pt x="190" y="12"/>
                    </a:lnTo>
                    <a:lnTo>
                      <a:pt x="190" y="12"/>
                    </a:lnTo>
                    <a:lnTo>
                      <a:pt x="190" y="12"/>
                    </a:lnTo>
                    <a:lnTo>
                      <a:pt x="190" y="6"/>
                    </a:lnTo>
                    <a:lnTo>
                      <a:pt x="184" y="6"/>
                    </a:lnTo>
                    <a:lnTo>
                      <a:pt x="184" y="6"/>
                    </a:lnTo>
                    <a:lnTo>
                      <a:pt x="184" y="6"/>
                    </a:lnTo>
                    <a:lnTo>
                      <a:pt x="184" y="6"/>
                    </a:lnTo>
                    <a:lnTo>
                      <a:pt x="184" y="6"/>
                    </a:lnTo>
                    <a:lnTo>
                      <a:pt x="178" y="6"/>
                    </a:lnTo>
                    <a:lnTo>
                      <a:pt x="178" y="6"/>
                    </a:lnTo>
                    <a:lnTo>
                      <a:pt x="178" y="6"/>
                    </a:lnTo>
                    <a:lnTo>
                      <a:pt x="178" y="6"/>
                    </a:lnTo>
                    <a:lnTo>
                      <a:pt x="178" y="6"/>
                    </a:lnTo>
                    <a:lnTo>
                      <a:pt x="178" y="6"/>
                    </a:lnTo>
                    <a:lnTo>
                      <a:pt x="172" y="6"/>
                    </a:lnTo>
                    <a:lnTo>
                      <a:pt x="172" y="6"/>
                    </a:lnTo>
                    <a:lnTo>
                      <a:pt x="172" y="6"/>
                    </a:lnTo>
                    <a:lnTo>
                      <a:pt x="172" y="6"/>
                    </a:lnTo>
                    <a:lnTo>
                      <a:pt x="172" y="6"/>
                    </a:lnTo>
                    <a:lnTo>
                      <a:pt x="166" y="6"/>
                    </a:lnTo>
                    <a:lnTo>
                      <a:pt x="166" y="0"/>
                    </a:lnTo>
                    <a:lnTo>
                      <a:pt x="166" y="0"/>
                    </a:lnTo>
                    <a:lnTo>
                      <a:pt x="166" y="0"/>
                    </a:lnTo>
                    <a:lnTo>
                      <a:pt x="166" y="0"/>
                    </a:lnTo>
                    <a:lnTo>
                      <a:pt x="160" y="0"/>
                    </a:lnTo>
                    <a:lnTo>
                      <a:pt x="160" y="0"/>
                    </a:lnTo>
                    <a:lnTo>
                      <a:pt x="160" y="0"/>
                    </a:lnTo>
                    <a:lnTo>
                      <a:pt x="160" y="0"/>
                    </a:lnTo>
                    <a:lnTo>
                      <a:pt x="160" y="0"/>
                    </a:lnTo>
                    <a:lnTo>
                      <a:pt x="160" y="0"/>
                    </a:lnTo>
                    <a:lnTo>
                      <a:pt x="153" y="0"/>
                    </a:lnTo>
                    <a:lnTo>
                      <a:pt x="153" y="0"/>
                    </a:lnTo>
                    <a:lnTo>
                      <a:pt x="153" y="0"/>
                    </a:lnTo>
                    <a:lnTo>
                      <a:pt x="153" y="0"/>
                    </a:lnTo>
                    <a:lnTo>
                      <a:pt x="153" y="0"/>
                    </a:lnTo>
                    <a:lnTo>
                      <a:pt x="147" y="0"/>
                    </a:lnTo>
                    <a:lnTo>
                      <a:pt x="147" y="0"/>
                    </a:lnTo>
                    <a:lnTo>
                      <a:pt x="147" y="0"/>
                    </a:lnTo>
                    <a:lnTo>
                      <a:pt x="147" y="0"/>
                    </a:lnTo>
                    <a:lnTo>
                      <a:pt x="147" y="0"/>
                    </a:lnTo>
                    <a:lnTo>
                      <a:pt x="141" y="0"/>
                    </a:lnTo>
                    <a:lnTo>
                      <a:pt x="141" y="0"/>
                    </a:lnTo>
                    <a:lnTo>
                      <a:pt x="141" y="0"/>
                    </a:lnTo>
                    <a:lnTo>
                      <a:pt x="141" y="0"/>
                    </a:lnTo>
                    <a:lnTo>
                      <a:pt x="141" y="0"/>
                    </a:lnTo>
                    <a:lnTo>
                      <a:pt x="141" y="0"/>
                    </a:lnTo>
                    <a:lnTo>
                      <a:pt x="135" y="0"/>
                    </a:lnTo>
                    <a:lnTo>
                      <a:pt x="135" y="0"/>
                    </a:lnTo>
                    <a:lnTo>
                      <a:pt x="135" y="0"/>
                    </a:lnTo>
                    <a:lnTo>
                      <a:pt x="135" y="0"/>
                    </a:lnTo>
                    <a:lnTo>
                      <a:pt x="135" y="0"/>
                    </a:lnTo>
                    <a:lnTo>
                      <a:pt x="129" y="0"/>
                    </a:lnTo>
                    <a:lnTo>
                      <a:pt x="129" y="0"/>
                    </a:lnTo>
                    <a:lnTo>
                      <a:pt x="129" y="0"/>
                    </a:lnTo>
                    <a:lnTo>
                      <a:pt x="129" y="0"/>
                    </a:lnTo>
                    <a:lnTo>
                      <a:pt x="129" y="0"/>
                    </a:lnTo>
                    <a:lnTo>
                      <a:pt x="123" y="0"/>
                    </a:lnTo>
                    <a:lnTo>
                      <a:pt x="123" y="0"/>
                    </a:lnTo>
                    <a:lnTo>
                      <a:pt x="123" y="0"/>
                    </a:lnTo>
                    <a:lnTo>
                      <a:pt x="123" y="0"/>
                    </a:lnTo>
                    <a:lnTo>
                      <a:pt x="123" y="0"/>
                    </a:lnTo>
                    <a:lnTo>
                      <a:pt x="123" y="0"/>
                    </a:lnTo>
                    <a:lnTo>
                      <a:pt x="117" y="0"/>
                    </a:ln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0"/>
                    </a:lnTo>
                    <a:lnTo>
                      <a:pt x="104" y="0"/>
                    </a:lnTo>
                    <a:lnTo>
                      <a:pt x="98" y="0"/>
                    </a:lnTo>
                    <a:lnTo>
                      <a:pt x="98" y="0"/>
                    </a:lnTo>
                    <a:lnTo>
                      <a:pt x="98" y="0"/>
                    </a:lnTo>
                    <a:lnTo>
                      <a:pt x="98" y="0"/>
                    </a:lnTo>
                    <a:lnTo>
                      <a:pt x="98" y="0"/>
                    </a:lnTo>
                    <a:lnTo>
                      <a:pt x="92" y="0"/>
                    </a:lnTo>
                    <a:lnTo>
                      <a:pt x="92" y="0"/>
                    </a:lnTo>
                    <a:lnTo>
                      <a:pt x="92" y="0"/>
                    </a:lnTo>
                    <a:lnTo>
                      <a:pt x="92" y="0"/>
                    </a:lnTo>
                    <a:lnTo>
                      <a:pt x="92" y="0"/>
                    </a:lnTo>
                    <a:lnTo>
                      <a:pt x="86" y="0"/>
                    </a:lnTo>
                    <a:lnTo>
                      <a:pt x="86" y="0"/>
                    </a:lnTo>
                    <a:lnTo>
                      <a:pt x="86" y="0"/>
                    </a:lnTo>
                    <a:lnTo>
                      <a:pt x="86" y="0"/>
                    </a:lnTo>
                    <a:lnTo>
                      <a:pt x="86" y="0"/>
                    </a:lnTo>
                    <a:lnTo>
                      <a:pt x="86" y="0"/>
                    </a:lnTo>
                    <a:lnTo>
                      <a:pt x="80" y="0"/>
                    </a:lnTo>
                    <a:lnTo>
                      <a:pt x="80" y="0"/>
                    </a:lnTo>
                    <a:lnTo>
                      <a:pt x="80" y="0"/>
                    </a:lnTo>
                    <a:lnTo>
                      <a:pt x="80" y="0"/>
                    </a:lnTo>
                    <a:lnTo>
                      <a:pt x="80" y="0"/>
                    </a:lnTo>
                    <a:lnTo>
                      <a:pt x="74" y="0"/>
                    </a:lnTo>
                    <a:lnTo>
                      <a:pt x="74" y="0"/>
                    </a:lnTo>
                    <a:lnTo>
                      <a:pt x="74" y="0"/>
                    </a:lnTo>
                    <a:lnTo>
                      <a:pt x="74" y="0"/>
                    </a:lnTo>
                    <a:lnTo>
                      <a:pt x="74" y="0"/>
                    </a:lnTo>
                    <a:lnTo>
                      <a:pt x="67" y="6"/>
                    </a:lnTo>
                    <a:lnTo>
                      <a:pt x="67" y="6"/>
                    </a:lnTo>
                    <a:lnTo>
                      <a:pt x="67" y="6"/>
                    </a:lnTo>
                    <a:lnTo>
                      <a:pt x="67" y="6"/>
                    </a:lnTo>
                    <a:lnTo>
                      <a:pt x="67" y="6"/>
                    </a:lnTo>
                    <a:lnTo>
                      <a:pt x="67" y="6"/>
                    </a:lnTo>
                    <a:lnTo>
                      <a:pt x="61" y="6"/>
                    </a:lnTo>
                    <a:lnTo>
                      <a:pt x="61" y="6"/>
                    </a:lnTo>
                    <a:lnTo>
                      <a:pt x="61" y="6"/>
                    </a:lnTo>
                    <a:lnTo>
                      <a:pt x="61" y="6"/>
                    </a:lnTo>
                    <a:lnTo>
                      <a:pt x="61" y="6"/>
                    </a:lnTo>
                    <a:lnTo>
                      <a:pt x="55" y="6"/>
                    </a:lnTo>
                    <a:lnTo>
                      <a:pt x="55" y="6"/>
                    </a:lnTo>
                    <a:lnTo>
                      <a:pt x="55" y="6"/>
                    </a:lnTo>
                    <a:lnTo>
                      <a:pt x="55" y="6"/>
                    </a:lnTo>
                    <a:lnTo>
                      <a:pt x="55" y="6"/>
                    </a:lnTo>
                    <a:lnTo>
                      <a:pt x="49" y="6"/>
                    </a:lnTo>
                    <a:lnTo>
                      <a:pt x="49" y="6"/>
                    </a:lnTo>
                    <a:lnTo>
                      <a:pt x="49" y="12"/>
                    </a:lnTo>
                    <a:lnTo>
                      <a:pt x="49" y="12"/>
                    </a:lnTo>
                    <a:lnTo>
                      <a:pt x="49" y="12"/>
                    </a:lnTo>
                    <a:lnTo>
                      <a:pt x="49" y="12"/>
                    </a:lnTo>
                    <a:lnTo>
                      <a:pt x="43" y="12"/>
                    </a:lnTo>
                    <a:lnTo>
                      <a:pt x="43" y="12"/>
                    </a:lnTo>
                    <a:lnTo>
                      <a:pt x="43" y="12"/>
                    </a:lnTo>
                    <a:lnTo>
                      <a:pt x="43" y="12"/>
                    </a:lnTo>
                    <a:lnTo>
                      <a:pt x="43" y="12"/>
                    </a:lnTo>
                    <a:lnTo>
                      <a:pt x="37" y="12"/>
                    </a:lnTo>
                    <a:lnTo>
                      <a:pt x="37" y="12"/>
                    </a:lnTo>
                    <a:lnTo>
                      <a:pt x="37" y="12"/>
                    </a:lnTo>
                    <a:lnTo>
                      <a:pt x="37" y="18"/>
                    </a:lnTo>
                    <a:lnTo>
                      <a:pt x="37" y="18"/>
                    </a:lnTo>
                    <a:lnTo>
                      <a:pt x="31" y="18"/>
                    </a:lnTo>
                    <a:lnTo>
                      <a:pt x="31" y="18"/>
                    </a:lnTo>
                    <a:lnTo>
                      <a:pt x="31" y="18"/>
                    </a:lnTo>
                    <a:lnTo>
                      <a:pt x="31" y="18"/>
                    </a:lnTo>
                    <a:lnTo>
                      <a:pt x="31" y="18"/>
                    </a:lnTo>
                    <a:lnTo>
                      <a:pt x="31" y="18"/>
                    </a:lnTo>
                    <a:lnTo>
                      <a:pt x="25" y="18"/>
                    </a:lnTo>
                    <a:lnTo>
                      <a:pt x="25" y="18"/>
                    </a:lnTo>
                    <a:lnTo>
                      <a:pt x="25" y="18"/>
                    </a:lnTo>
                    <a:lnTo>
                      <a:pt x="25" y="24"/>
                    </a:lnTo>
                    <a:lnTo>
                      <a:pt x="25" y="24"/>
                    </a:lnTo>
                    <a:lnTo>
                      <a:pt x="18" y="24"/>
                    </a:lnTo>
                    <a:lnTo>
                      <a:pt x="18" y="24"/>
                    </a:lnTo>
                    <a:lnTo>
                      <a:pt x="18" y="24"/>
                    </a:lnTo>
                    <a:lnTo>
                      <a:pt x="18" y="24"/>
                    </a:lnTo>
                    <a:lnTo>
                      <a:pt x="18" y="31"/>
                    </a:lnTo>
                    <a:lnTo>
                      <a:pt x="12" y="31"/>
                    </a:lnTo>
                    <a:lnTo>
                      <a:pt x="12" y="31"/>
                    </a:lnTo>
                    <a:lnTo>
                      <a:pt x="12" y="31"/>
                    </a:lnTo>
                    <a:lnTo>
                      <a:pt x="12" y="31"/>
                    </a:lnTo>
                    <a:lnTo>
                      <a:pt x="12" y="31"/>
                    </a:lnTo>
                    <a:lnTo>
                      <a:pt x="12" y="37"/>
                    </a:lnTo>
                    <a:lnTo>
                      <a:pt x="12" y="37"/>
                    </a:lnTo>
                    <a:lnTo>
                      <a:pt x="6" y="37"/>
                    </a:lnTo>
                    <a:lnTo>
                      <a:pt x="6" y="37"/>
                    </a:lnTo>
                    <a:lnTo>
                      <a:pt x="6" y="37"/>
                    </a:lnTo>
                    <a:lnTo>
                      <a:pt x="6" y="37"/>
                    </a:lnTo>
                    <a:lnTo>
                      <a:pt x="6" y="43"/>
                    </a:lnTo>
                    <a:lnTo>
                      <a:pt x="6" y="43"/>
                    </a:lnTo>
                    <a:lnTo>
                      <a:pt x="6" y="43"/>
                    </a:lnTo>
                    <a:lnTo>
                      <a:pt x="6" y="43"/>
                    </a:lnTo>
                    <a:lnTo>
                      <a:pt x="0" y="43"/>
                    </a:lnTo>
                    <a:lnTo>
                      <a:pt x="0" y="49"/>
                    </a:lnTo>
                    <a:lnTo>
                      <a:pt x="0" y="49"/>
                    </a:lnTo>
                    <a:lnTo>
                      <a:pt x="0" y="49"/>
                    </a:lnTo>
                    <a:lnTo>
                      <a:pt x="0" y="49"/>
                    </a:lnTo>
                    <a:lnTo>
                      <a:pt x="0" y="49"/>
                    </a:lnTo>
                    <a:lnTo>
                      <a:pt x="0" y="55"/>
                    </a:lnTo>
                    <a:lnTo>
                      <a:pt x="0" y="55"/>
                    </a:lnTo>
                    <a:lnTo>
                      <a:pt x="0" y="55"/>
                    </a:lnTo>
                    <a:lnTo>
                      <a:pt x="0" y="55"/>
                    </a:lnTo>
                    <a:lnTo>
                      <a:pt x="0" y="55"/>
                    </a:lnTo>
                    <a:lnTo>
                      <a:pt x="0" y="55"/>
                    </a:lnTo>
                    <a:lnTo>
                      <a:pt x="0" y="61"/>
                    </a:lnTo>
                    <a:lnTo>
                      <a:pt x="0" y="61"/>
                    </a:lnTo>
                    <a:lnTo>
                      <a:pt x="0" y="61"/>
                    </a:lnTo>
                    <a:lnTo>
                      <a:pt x="0" y="61"/>
                    </a:lnTo>
                    <a:lnTo>
                      <a:pt x="0" y="61"/>
                    </a:lnTo>
                    <a:lnTo>
                      <a:pt x="0" y="67"/>
                    </a:lnTo>
                    <a:lnTo>
                      <a:pt x="0" y="67"/>
                    </a:lnTo>
                    <a:lnTo>
                      <a:pt x="0" y="67"/>
                    </a:lnTo>
                    <a:lnTo>
                      <a:pt x="0" y="67"/>
                    </a:lnTo>
                    <a:lnTo>
                      <a:pt x="0" y="67"/>
                    </a:lnTo>
                    <a:lnTo>
                      <a:pt x="6" y="74"/>
                    </a:lnTo>
                    <a:lnTo>
                      <a:pt x="6" y="74"/>
                    </a:lnTo>
                    <a:lnTo>
                      <a:pt x="6" y="74"/>
                    </a:lnTo>
                    <a:lnTo>
                      <a:pt x="6" y="74"/>
                    </a:lnTo>
                    <a:lnTo>
                      <a:pt x="6" y="74"/>
                    </a:lnTo>
                    <a:lnTo>
                      <a:pt x="6" y="74"/>
                    </a:lnTo>
                    <a:lnTo>
                      <a:pt x="6" y="80"/>
                    </a:lnTo>
                    <a:lnTo>
                      <a:pt x="6" y="80"/>
                    </a:lnTo>
                    <a:lnTo>
                      <a:pt x="12" y="80"/>
                    </a:lnTo>
                    <a:lnTo>
                      <a:pt x="12" y="80"/>
                    </a:lnTo>
                    <a:lnTo>
                      <a:pt x="12" y="80"/>
                    </a:lnTo>
                    <a:lnTo>
                      <a:pt x="12" y="86"/>
                    </a:lnTo>
                    <a:lnTo>
                      <a:pt x="12" y="86"/>
                    </a:lnTo>
                    <a:lnTo>
                      <a:pt x="12" y="86"/>
                    </a:lnTo>
                    <a:lnTo>
                      <a:pt x="12" y="86"/>
                    </a:lnTo>
                    <a:lnTo>
                      <a:pt x="18" y="86"/>
                    </a:lnTo>
                    <a:lnTo>
                      <a:pt x="18" y="86"/>
                    </a:lnTo>
                    <a:lnTo>
                      <a:pt x="18" y="92"/>
                    </a:lnTo>
                    <a:lnTo>
                      <a:pt x="18" y="92"/>
                    </a:lnTo>
                    <a:lnTo>
                      <a:pt x="18" y="92"/>
                    </a:lnTo>
                    <a:lnTo>
                      <a:pt x="25" y="92"/>
                    </a:lnTo>
                    <a:lnTo>
                      <a:pt x="25" y="92"/>
                    </a:lnTo>
                    <a:lnTo>
                      <a:pt x="25" y="92"/>
                    </a:lnTo>
                    <a:lnTo>
                      <a:pt x="25" y="92"/>
                    </a:lnTo>
                    <a:lnTo>
                      <a:pt x="25" y="92"/>
                    </a:lnTo>
                    <a:lnTo>
                      <a:pt x="31" y="92"/>
                    </a:lnTo>
                    <a:lnTo>
                      <a:pt x="31" y="98"/>
                    </a:lnTo>
                    <a:lnTo>
                      <a:pt x="31" y="98"/>
                    </a:lnTo>
                    <a:lnTo>
                      <a:pt x="31" y="98"/>
                    </a:lnTo>
                    <a:lnTo>
                      <a:pt x="31" y="98"/>
                    </a:lnTo>
                    <a:lnTo>
                      <a:pt x="31" y="98"/>
                    </a:lnTo>
                    <a:lnTo>
                      <a:pt x="37" y="98"/>
                    </a:lnTo>
                    <a:lnTo>
                      <a:pt x="37" y="98"/>
                    </a:lnTo>
                    <a:lnTo>
                      <a:pt x="37" y="98"/>
                    </a:lnTo>
                    <a:lnTo>
                      <a:pt x="37" y="98"/>
                    </a:lnTo>
                    <a:lnTo>
                      <a:pt x="37" y="104"/>
                    </a:lnTo>
                    <a:lnTo>
                      <a:pt x="43" y="104"/>
                    </a:lnTo>
                    <a:lnTo>
                      <a:pt x="43" y="104"/>
                    </a:lnTo>
                    <a:lnTo>
                      <a:pt x="43" y="104"/>
                    </a:lnTo>
                    <a:lnTo>
                      <a:pt x="43" y="104"/>
                    </a:lnTo>
                    <a:lnTo>
                      <a:pt x="43" y="104"/>
                    </a:lnTo>
                    <a:lnTo>
                      <a:pt x="49" y="104"/>
                    </a:lnTo>
                    <a:lnTo>
                      <a:pt x="49" y="104"/>
                    </a:lnTo>
                    <a:lnTo>
                      <a:pt x="49" y="104"/>
                    </a:lnTo>
                    <a:lnTo>
                      <a:pt x="49" y="104"/>
                    </a:lnTo>
                    <a:lnTo>
                      <a:pt x="49" y="104"/>
                    </a:lnTo>
                    <a:lnTo>
                      <a:pt x="49" y="104"/>
                    </a:lnTo>
                    <a:lnTo>
                      <a:pt x="55" y="104"/>
                    </a:lnTo>
                    <a:lnTo>
                      <a:pt x="55" y="110"/>
                    </a:lnTo>
                    <a:lnTo>
                      <a:pt x="55" y="110"/>
                    </a:lnTo>
                    <a:lnTo>
                      <a:pt x="55" y="110"/>
                    </a:lnTo>
                    <a:lnTo>
                      <a:pt x="55" y="110"/>
                    </a:lnTo>
                    <a:lnTo>
                      <a:pt x="61" y="110"/>
                    </a:lnTo>
                    <a:lnTo>
                      <a:pt x="61" y="110"/>
                    </a:lnTo>
                    <a:lnTo>
                      <a:pt x="61" y="110"/>
                    </a:lnTo>
                    <a:lnTo>
                      <a:pt x="61" y="110"/>
                    </a:lnTo>
                    <a:lnTo>
                      <a:pt x="61" y="110"/>
                    </a:lnTo>
                    <a:lnTo>
                      <a:pt x="67" y="110"/>
                    </a:lnTo>
                    <a:lnTo>
                      <a:pt x="67" y="110"/>
                    </a:lnTo>
                    <a:lnTo>
                      <a:pt x="67" y="110"/>
                    </a:lnTo>
                    <a:lnTo>
                      <a:pt x="67" y="110"/>
                    </a:lnTo>
                    <a:lnTo>
                      <a:pt x="67" y="110"/>
                    </a:lnTo>
                    <a:lnTo>
                      <a:pt x="67" y="110"/>
                    </a:lnTo>
                    <a:lnTo>
                      <a:pt x="74" y="110"/>
                    </a:lnTo>
                    <a:lnTo>
                      <a:pt x="74" y="110"/>
                    </a:lnTo>
                    <a:lnTo>
                      <a:pt x="74" y="110"/>
                    </a:lnTo>
                    <a:lnTo>
                      <a:pt x="74" y="110"/>
                    </a:lnTo>
                    <a:lnTo>
                      <a:pt x="74" y="110"/>
                    </a:lnTo>
                    <a:lnTo>
                      <a:pt x="80" y="110"/>
                    </a:lnTo>
                    <a:lnTo>
                      <a:pt x="80" y="110"/>
                    </a:lnTo>
                    <a:lnTo>
                      <a:pt x="80" y="110"/>
                    </a:lnTo>
                    <a:lnTo>
                      <a:pt x="80" y="110"/>
                    </a:lnTo>
                    <a:lnTo>
                      <a:pt x="80" y="110"/>
                    </a:lnTo>
                    <a:lnTo>
                      <a:pt x="86" y="117"/>
                    </a:lnTo>
                    <a:lnTo>
                      <a:pt x="86" y="117"/>
                    </a:lnTo>
                    <a:lnTo>
                      <a:pt x="86" y="117"/>
                    </a:lnTo>
                    <a:lnTo>
                      <a:pt x="86" y="117"/>
                    </a:lnTo>
                    <a:lnTo>
                      <a:pt x="86" y="117"/>
                    </a:lnTo>
                    <a:lnTo>
                      <a:pt x="86" y="117"/>
                    </a:lnTo>
                    <a:lnTo>
                      <a:pt x="92" y="117"/>
                    </a:lnTo>
                    <a:lnTo>
                      <a:pt x="92" y="117"/>
                    </a:lnTo>
                    <a:lnTo>
                      <a:pt x="92" y="117"/>
                    </a:lnTo>
                    <a:lnTo>
                      <a:pt x="92" y="117"/>
                    </a:lnTo>
                    <a:lnTo>
                      <a:pt x="92" y="117"/>
                    </a:lnTo>
                    <a:lnTo>
                      <a:pt x="98" y="117"/>
                    </a:lnTo>
                    <a:lnTo>
                      <a:pt x="98" y="117"/>
                    </a:lnTo>
                    <a:lnTo>
                      <a:pt x="98" y="117"/>
                    </a:lnTo>
                    <a:lnTo>
                      <a:pt x="98" y="117"/>
                    </a:lnTo>
                    <a:lnTo>
                      <a:pt x="98" y="117"/>
                    </a:lnTo>
                    <a:lnTo>
                      <a:pt x="104" y="117"/>
                    </a:lnTo>
                    <a:lnTo>
                      <a:pt x="104" y="117"/>
                    </a:lnTo>
                    <a:lnTo>
                      <a:pt x="104" y="117"/>
                    </a:lnTo>
                    <a:lnTo>
                      <a:pt x="104" y="117"/>
                    </a:lnTo>
                    <a:lnTo>
                      <a:pt x="104" y="117"/>
                    </a:lnTo>
                    <a:lnTo>
                      <a:pt x="104" y="117"/>
                    </a:lnTo>
                    <a:lnTo>
                      <a:pt x="110" y="117"/>
                    </a:lnTo>
                    <a:lnTo>
                      <a:pt x="110" y="117"/>
                    </a:lnTo>
                    <a:lnTo>
                      <a:pt x="110" y="117"/>
                    </a:lnTo>
                    <a:lnTo>
                      <a:pt x="110" y="117"/>
                    </a:lnTo>
                    <a:lnTo>
                      <a:pt x="110" y="117"/>
                    </a:lnTo>
                    <a:lnTo>
                      <a:pt x="117" y="117"/>
                    </a:lnTo>
                    <a:lnTo>
                      <a:pt x="117" y="117"/>
                    </a:lnTo>
                    <a:lnTo>
                      <a:pt x="117" y="117"/>
                    </a:lnTo>
                    <a:lnTo>
                      <a:pt x="117" y="117"/>
                    </a:lnTo>
                    <a:lnTo>
                      <a:pt x="117" y="117"/>
                    </a:lnTo>
                    <a:lnTo>
                      <a:pt x="123" y="117"/>
                    </a:lnTo>
                    <a:lnTo>
                      <a:pt x="123" y="117"/>
                    </a:lnTo>
                    <a:lnTo>
                      <a:pt x="123" y="117"/>
                    </a:lnTo>
                    <a:lnTo>
                      <a:pt x="123" y="117"/>
                    </a:lnTo>
                    <a:close/>
                  </a:path>
                </a:pathLst>
              </a:custGeom>
              <a:solidFill>
                <a:srgbClr val="0A8A36"/>
              </a:solidFill>
              <a:ln w="0">
                <a:solidFill>
                  <a:srgbClr val="000000"/>
                </a:solidFill>
                <a:prstDash val="solid"/>
                <a:round/>
                <a:headEnd/>
                <a:tailEnd/>
              </a:ln>
            </p:spPr>
            <p:txBody>
              <a:bodyPr/>
              <a:lstStyle/>
              <a:p>
                <a:endParaRPr lang="en-US"/>
              </a:p>
            </p:txBody>
          </p:sp>
          <p:sp>
            <p:nvSpPr>
              <p:cNvPr id="2810905" name="Line 25"/>
              <p:cNvSpPr>
                <a:spLocks noChangeShapeType="1"/>
              </p:cNvSpPr>
              <p:nvPr/>
            </p:nvSpPr>
            <p:spPr bwMode="auto">
              <a:xfrm>
                <a:off x="2708" y="2077"/>
                <a:ext cx="0"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906" name="Freeform 26"/>
              <p:cNvSpPr>
                <a:spLocks/>
              </p:cNvSpPr>
              <p:nvPr/>
            </p:nvSpPr>
            <p:spPr bwMode="auto">
              <a:xfrm>
                <a:off x="2708" y="1960"/>
                <a:ext cx="116" cy="117"/>
              </a:xfrm>
              <a:custGeom>
                <a:avLst/>
                <a:gdLst>
                  <a:gd name="T0" fmla="*/ 6 w 116"/>
                  <a:gd name="T1" fmla="*/ 117 h 117"/>
                  <a:gd name="T2" fmla="*/ 6 w 116"/>
                  <a:gd name="T3" fmla="*/ 117 h 117"/>
                  <a:gd name="T4" fmla="*/ 12 w 116"/>
                  <a:gd name="T5" fmla="*/ 117 h 117"/>
                  <a:gd name="T6" fmla="*/ 18 w 116"/>
                  <a:gd name="T7" fmla="*/ 117 h 117"/>
                  <a:gd name="T8" fmla="*/ 24 w 116"/>
                  <a:gd name="T9" fmla="*/ 117 h 117"/>
                  <a:gd name="T10" fmla="*/ 24 w 116"/>
                  <a:gd name="T11" fmla="*/ 117 h 117"/>
                  <a:gd name="T12" fmla="*/ 30 w 116"/>
                  <a:gd name="T13" fmla="*/ 117 h 117"/>
                  <a:gd name="T14" fmla="*/ 37 w 116"/>
                  <a:gd name="T15" fmla="*/ 110 h 117"/>
                  <a:gd name="T16" fmla="*/ 43 w 116"/>
                  <a:gd name="T17" fmla="*/ 110 h 117"/>
                  <a:gd name="T18" fmla="*/ 43 w 116"/>
                  <a:gd name="T19" fmla="*/ 110 h 117"/>
                  <a:gd name="T20" fmla="*/ 49 w 116"/>
                  <a:gd name="T21" fmla="*/ 110 h 117"/>
                  <a:gd name="T22" fmla="*/ 55 w 116"/>
                  <a:gd name="T23" fmla="*/ 110 h 117"/>
                  <a:gd name="T24" fmla="*/ 61 w 116"/>
                  <a:gd name="T25" fmla="*/ 110 h 117"/>
                  <a:gd name="T26" fmla="*/ 61 w 116"/>
                  <a:gd name="T27" fmla="*/ 104 h 117"/>
                  <a:gd name="T28" fmla="*/ 67 w 116"/>
                  <a:gd name="T29" fmla="*/ 104 h 117"/>
                  <a:gd name="T30" fmla="*/ 73 w 116"/>
                  <a:gd name="T31" fmla="*/ 104 h 117"/>
                  <a:gd name="T32" fmla="*/ 79 w 116"/>
                  <a:gd name="T33" fmla="*/ 98 h 117"/>
                  <a:gd name="T34" fmla="*/ 79 w 116"/>
                  <a:gd name="T35" fmla="*/ 98 h 117"/>
                  <a:gd name="T36" fmla="*/ 86 w 116"/>
                  <a:gd name="T37" fmla="*/ 98 h 117"/>
                  <a:gd name="T38" fmla="*/ 92 w 116"/>
                  <a:gd name="T39" fmla="*/ 92 h 117"/>
                  <a:gd name="T40" fmla="*/ 98 w 116"/>
                  <a:gd name="T41" fmla="*/ 92 h 117"/>
                  <a:gd name="T42" fmla="*/ 98 w 116"/>
                  <a:gd name="T43" fmla="*/ 86 h 117"/>
                  <a:gd name="T44" fmla="*/ 104 w 116"/>
                  <a:gd name="T45" fmla="*/ 80 h 117"/>
                  <a:gd name="T46" fmla="*/ 110 w 116"/>
                  <a:gd name="T47" fmla="*/ 80 h 117"/>
                  <a:gd name="T48" fmla="*/ 110 w 116"/>
                  <a:gd name="T49" fmla="*/ 74 h 117"/>
                  <a:gd name="T50" fmla="*/ 116 w 116"/>
                  <a:gd name="T51" fmla="*/ 67 h 117"/>
                  <a:gd name="T52" fmla="*/ 116 w 116"/>
                  <a:gd name="T53" fmla="*/ 61 h 117"/>
                  <a:gd name="T54" fmla="*/ 116 w 116"/>
                  <a:gd name="T55" fmla="*/ 61 h 117"/>
                  <a:gd name="T56" fmla="*/ 116 w 116"/>
                  <a:gd name="T57" fmla="*/ 55 h 117"/>
                  <a:gd name="T58" fmla="*/ 116 w 116"/>
                  <a:gd name="T59" fmla="*/ 49 h 117"/>
                  <a:gd name="T60" fmla="*/ 116 w 116"/>
                  <a:gd name="T61" fmla="*/ 43 h 117"/>
                  <a:gd name="T62" fmla="*/ 110 w 116"/>
                  <a:gd name="T63" fmla="*/ 43 h 117"/>
                  <a:gd name="T64" fmla="*/ 110 w 116"/>
                  <a:gd name="T65" fmla="*/ 37 h 117"/>
                  <a:gd name="T66" fmla="*/ 104 w 116"/>
                  <a:gd name="T67" fmla="*/ 31 h 117"/>
                  <a:gd name="T68" fmla="*/ 98 w 116"/>
                  <a:gd name="T69" fmla="*/ 31 h 117"/>
                  <a:gd name="T70" fmla="*/ 98 w 116"/>
                  <a:gd name="T71" fmla="*/ 24 h 117"/>
                  <a:gd name="T72" fmla="*/ 92 w 116"/>
                  <a:gd name="T73" fmla="*/ 18 h 117"/>
                  <a:gd name="T74" fmla="*/ 86 w 116"/>
                  <a:gd name="T75" fmla="*/ 18 h 117"/>
                  <a:gd name="T76" fmla="*/ 79 w 116"/>
                  <a:gd name="T77" fmla="*/ 18 h 117"/>
                  <a:gd name="T78" fmla="*/ 79 w 116"/>
                  <a:gd name="T79" fmla="*/ 12 h 117"/>
                  <a:gd name="T80" fmla="*/ 73 w 116"/>
                  <a:gd name="T81" fmla="*/ 12 h 117"/>
                  <a:gd name="T82" fmla="*/ 67 w 116"/>
                  <a:gd name="T83" fmla="*/ 12 h 117"/>
                  <a:gd name="T84" fmla="*/ 61 w 116"/>
                  <a:gd name="T85" fmla="*/ 6 h 117"/>
                  <a:gd name="T86" fmla="*/ 55 w 116"/>
                  <a:gd name="T87" fmla="*/ 6 h 117"/>
                  <a:gd name="T88" fmla="*/ 55 w 116"/>
                  <a:gd name="T89" fmla="*/ 6 h 117"/>
                  <a:gd name="T90" fmla="*/ 49 w 116"/>
                  <a:gd name="T91" fmla="*/ 6 h 117"/>
                  <a:gd name="T92" fmla="*/ 43 w 116"/>
                  <a:gd name="T93" fmla="*/ 0 h 117"/>
                  <a:gd name="T94" fmla="*/ 37 w 116"/>
                  <a:gd name="T95" fmla="*/ 0 h 117"/>
                  <a:gd name="T96" fmla="*/ 37 w 116"/>
                  <a:gd name="T97" fmla="*/ 0 h 117"/>
                  <a:gd name="T98" fmla="*/ 30 w 116"/>
                  <a:gd name="T99" fmla="*/ 0 h 117"/>
                  <a:gd name="T100" fmla="*/ 24 w 116"/>
                  <a:gd name="T101" fmla="*/ 0 h 117"/>
                  <a:gd name="T102" fmla="*/ 18 w 116"/>
                  <a:gd name="T103" fmla="*/ 0 h 117"/>
                  <a:gd name="T104" fmla="*/ 18 w 116"/>
                  <a:gd name="T105" fmla="*/ 0 h 117"/>
                  <a:gd name="T106" fmla="*/ 12 w 116"/>
                  <a:gd name="T107" fmla="*/ 0 h 117"/>
                  <a:gd name="T108" fmla="*/ 6 w 116"/>
                  <a:gd name="T109" fmla="*/ 0 h 117"/>
                  <a:gd name="T110" fmla="*/ 0 w 116"/>
                  <a:gd name="T111" fmla="*/ 0 h 117"/>
                  <a:gd name="T112" fmla="*/ 0 w 116"/>
                  <a:gd name="T11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6" h="117">
                    <a:moveTo>
                      <a:pt x="0" y="117"/>
                    </a:moveTo>
                    <a:lnTo>
                      <a:pt x="0" y="117"/>
                    </a:lnTo>
                    <a:lnTo>
                      <a:pt x="0" y="117"/>
                    </a:lnTo>
                    <a:lnTo>
                      <a:pt x="6" y="117"/>
                    </a:lnTo>
                    <a:lnTo>
                      <a:pt x="6" y="117"/>
                    </a:lnTo>
                    <a:lnTo>
                      <a:pt x="6" y="117"/>
                    </a:lnTo>
                    <a:lnTo>
                      <a:pt x="6" y="117"/>
                    </a:lnTo>
                    <a:lnTo>
                      <a:pt x="6" y="117"/>
                    </a:lnTo>
                    <a:lnTo>
                      <a:pt x="12" y="117"/>
                    </a:lnTo>
                    <a:lnTo>
                      <a:pt x="12" y="117"/>
                    </a:lnTo>
                    <a:lnTo>
                      <a:pt x="12" y="117"/>
                    </a:lnTo>
                    <a:lnTo>
                      <a:pt x="12" y="117"/>
                    </a:lnTo>
                    <a:lnTo>
                      <a:pt x="12" y="117"/>
                    </a:lnTo>
                    <a:lnTo>
                      <a:pt x="18" y="117"/>
                    </a:lnTo>
                    <a:lnTo>
                      <a:pt x="18" y="117"/>
                    </a:lnTo>
                    <a:lnTo>
                      <a:pt x="18" y="117"/>
                    </a:lnTo>
                    <a:lnTo>
                      <a:pt x="18" y="117"/>
                    </a:lnTo>
                    <a:lnTo>
                      <a:pt x="18" y="117"/>
                    </a:lnTo>
                    <a:lnTo>
                      <a:pt x="18" y="117"/>
                    </a:lnTo>
                    <a:lnTo>
                      <a:pt x="24" y="117"/>
                    </a:lnTo>
                    <a:lnTo>
                      <a:pt x="24" y="117"/>
                    </a:lnTo>
                    <a:lnTo>
                      <a:pt x="24" y="117"/>
                    </a:lnTo>
                    <a:lnTo>
                      <a:pt x="24" y="117"/>
                    </a:lnTo>
                    <a:lnTo>
                      <a:pt x="24" y="117"/>
                    </a:lnTo>
                    <a:lnTo>
                      <a:pt x="30" y="117"/>
                    </a:lnTo>
                    <a:lnTo>
                      <a:pt x="30" y="117"/>
                    </a:lnTo>
                    <a:lnTo>
                      <a:pt x="30" y="117"/>
                    </a:lnTo>
                    <a:lnTo>
                      <a:pt x="30" y="117"/>
                    </a:lnTo>
                    <a:lnTo>
                      <a:pt x="30" y="117"/>
                    </a:lnTo>
                    <a:lnTo>
                      <a:pt x="37" y="110"/>
                    </a:lnTo>
                    <a:lnTo>
                      <a:pt x="37" y="110"/>
                    </a:lnTo>
                    <a:lnTo>
                      <a:pt x="37" y="110"/>
                    </a:lnTo>
                    <a:lnTo>
                      <a:pt x="37" y="110"/>
                    </a:lnTo>
                    <a:lnTo>
                      <a:pt x="37" y="110"/>
                    </a:lnTo>
                    <a:lnTo>
                      <a:pt x="37" y="110"/>
                    </a:lnTo>
                    <a:lnTo>
                      <a:pt x="43" y="110"/>
                    </a:lnTo>
                    <a:lnTo>
                      <a:pt x="43" y="110"/>
                    </a:lnTo>
                    <a:lnTo>
                      <a:pt x="43" y="110"/>
                    </a:lnTo>
                    <a:lnTo>
                      <a:pt x="43" y="110"/>
                    </a:lnTo>
                    <a:lnTo>
                      <a:pt x="43" y="110"/>
                    </a:lnTo>
                    <a:lnTo>
                      <a:pt x="49" y="110"/>
                    </a:lnTo>
                    <a:lnTo>
                      <a:pt x="49" y="110"/>
                    </a:lnTo>
                    <a:lnTo>
                      <a:pt x="49" y="110"/>
                    </a:lnTo>
                    <a:lnTo>
                      <a:pt x="49" y="110"/>
                    </a:lnTo>
                    <a:lnTo>
                      <a:pt x="49" y="110"/>
                    </a:lnTo>
                    <a:lnTo>
                      <a:pt x="55" y="110"/>
                    </a:lnTo>
                    <a:lnTo>
                      <a:pt x="55" y="110"/>
                    </a:lnTo>
                    <a:lnTo>
                      <a:pt x="55" y="110"/>
                    </a:lnTo>
                    <a:lnTo>
                      <a:pt x="55" y="110"/>
                    </a:lnTo>
                    <a:lnTo>
                      <a:pt x="55" y="110"/>
                    </a:lnTo>
                    <a:lnTo>
                      <a:pt x="55" y="110"/>
                    </a:lnTo>
                    <a:lnTo>
                      <a:pt x="61" y="110"/>
                    </a:lnTo>
                    <a:lnTo>
                      <a:pt x="61" y="110"/>
                    </a:lnTo>
                    <a:lnTo>
                      <a:pt x="61" y="110"/>
                    </a:lnTo>
                    <a:lnTo>
                      <a:pt x="61" y="104"/>
                    </a:lnTo>
                    <a:lnTo>
                      <a:pt x="61" y="104"/>
                    </a:lnTo>
                    <a:lnTo>
                      <a:pt x="67" y="104"/>
                    </a:lnTo>
                    <a:lnTo>
                      <a:pt x="67" y="104"/>
                    </a:lnTo>
                    <a:lnTo>
                      <a:pt x="67" y="104"/>
                    </a:lnTo>
                    <a:lnTo>
                      <a:pt x="67" y="104"/>
                    </a:lnTo>
                    <a:lnTo>
                      <a:pt x="67" y="104"/>
                    </a:lnTo>
                    <a:lnTo>
                      <a:pt x="73" y="104"/>
                    </a:lnTo>
                    <a:lnTo>
                      <a:pt x="73" y="104"/>
                    </a:lnTo>
                    <a:lnTo>
                      <a:pt x="73" y="104"/>
                    </a:lnTo>
                    <a:lnTo>
                      <a:pt x="73" y="104"/>
                    </a:lnTo>
                    <a:lnTo>
                      <a:pt x="73" y="104"/>
                    </a:lnTo>
                    <a:lnTo>
                      <a:pt x="79" y="104"/>
                    </a:lnTo>
                    <a:lnTo>
                      <a:pt x="79" y="98"/>
                    </a:lnTo>
                    <a:lnTo>
                      <a:pt x="79" y="98"/>
                    </a:lnTo>
                    <a:lnTo>
                      <a:pt x="79" y="98"/>
                    </a:lnTo>
                    <a:lnTo>
                      <a:pt x="79" y="98"/>
                    </a:lnTo>
                    <a:lnTo>
                      <a:pt x="79" y="98"/>
                    </a:lnTo>
                    <a:lnTo>
                      <a:pt x="86" y="98"/>
                    </a:lnTo>
                    <a:lnTo>
                      <a:pt x="86" y="98"/>
                    </a:lnTo>
                    <a:lnTo>
                      <a:pt x="86" y="98"/>
                    </a:lnTo>
                    <a:lnTo>
                      <a:pt x="86" y="98"/>
                    </a:lnTo>
                    <a:lnTo>
                      <a:pt x="86" y="92"/>
                    </a:lnTo>
                    <a:lnTo>
                      <a:pt x="92" y="92"/>
                    </a:lnTo>
                    <a:lnTo>
                      <a:pt x="92" y="92"/>
                    </a:lnTo>
                    <a:lnTo>
                      <a:pt x="92" y="92"/>
                    </a:lnTo>
                    <a:lnTo>
                      <a:pt x="92" y="92"/>
                    </a:lnTo>
                    <a:lnTo>
                      <a:pt x="92" y="92"/>
                    </a:lnTo>
                    <a:lnTo>
                      <a:pt x="98" y="92"/>
                    </a:lnTo>
                    <a:lnTo>
                      <a:pt x="98" y="92"/>
                    </a:lnTo>
                    <a:lnTo>
                      <a:pt x="98" y="92"/>
                    </a:lnTo>
                    <a:lnTo>
                      <a:pt x="98" y="86"/>
                    </a:lnTo>
                    <a:lnTo>
                      <a:pt x="98" y="86"/>
                    </a:lnTo>
                    <a:lnTo>
                      <a:pt x="98" y="86"/>
                    </a:lnTo>
                    <a:lnTo>
                      <a:pt x="104" y="86"/>
                    </a:lnTo>
                    <a:lnTo>
                      <a:pt x="104" y="86"/>
                    </a:lnTo>
                    <a:lnTo>
                      <a:pt x="104" y="86"/>
                    </a:lnTo>
                    <a:lnTo>
                      <a:pt x="104" y="80"/>
                    </a:lnTo>
                    <a:lnTo>
                      <a:pt x="104" y="80"/>
                    </a:lnTo>
                    <a:lnTo>
                      <a:pt x="104" y="80"/>
                    </a:lnTo>
                    <a:lnTo>
                      <a:pt x="110" y="80"/>
                    </a:lnTo>
                    <a:lnTo>
                      <a:pt x="110" y="80"/>
                    </a:lnTo>
                    <a:lnTo>
                      <a:pt x="110" y="74"/>
                    </a:lnTo>
                    <a:lnTo>
                      <a:pt x="110" y="74"/>
                    </a:lnTo>
                    <a:lnTo>
                      <a:pt x="110" y="74"/>
                    </a:lnTo>
                    <a:lnTo>
                      <a:pt x="110" y="74"/>
                    </a:lnTo>
                    <a:lnTo>
                      <a:pt x="110" y="74"/>
                    </a:lnTo>
                    <a:lnTo>
                      <a:pt x="110" y="74"/>
                    </a:lnTo>
                    <a:lnTo>
                      <a:pt x="116" y="67"/>
                    </a:lnTo>
                    <a:lnTo>
                      <a:pt x="116" y="67"/>
                    </a:lnTo>
                    <a:lnTo>
                      <a:pt x="116" y="67"/>
                    </a:lnTo>
                    <a:lnTo>
                      <a:pt x="116" y="67"/>
                    </a:lnTo>
                    <a:lnTo>
                      <a:pt x="116" y="67"/>
                    </a:lnTo>
                    <a:lnTo>
                      <a:pt x="116" y="61"/>
                    </a:lnTo>
                    <a:lnTo>
                      <a:pt x="116" y="61"/>
                    </a:lnTo>
                    <a:lnTo>
                      <a:pt x="116" y="61"/>
                    </a:lnTo>
                    <a:lnTo>
                      <a:pt x="116" y="61"/>
                    </a:lnTo>
                    <a:lnTo>
                      <a:pt x="116" y="61"/>
                    </a:lnTo>
                    <a:lnTo>
                      <a:pt x="116" y="55"/>
                    </a:lnTo>
                    <a:lnTo>
                      <a:pt x="116" y="55"/>
                    </a:lnTo>
                    <a:lnTo>
                      <a:pt x="116" y="55"/>
                    </a:lnTo>
                    <a:lnTo>
                      <a:pt x="116" y="55"/>
                    </a:lnTo>
                    <a:lnTo>
                      <a:pt x="116" y="55"/>
                    </a:lnTo>
                    <a:lnTo>
                      <a:pt x="116" y="55"/>
                    </a:lnTo>
                    <a:lnTo>
                      <a:pt x="116" y="49"/>
                    </a:lnTo>
                    <a:lnTo>
                      <a:pt x="116" y="49"/>
                    </a:lnTo>
                    <a:lnTo>
                      <a:pt x="116" y="49"/>
                    </a:lnTo>
                    <a:lnTo>
                      <a:pt x="116" y="49"/>
                    </a:lnTo>
                    <a:lnTo>
                      <a:pt x="116" y="49"/>
                    </a:lnTo>
                    <a:lnTo>
                      <a:pt x="116" y="43"/>
                    </a:lnTo>
                    <a:lnTo>
                      <a:pt x="110" y="43"/>
                    </a:lnTo>
                    <a:lnTo>
                      <a:pt x="110" y="43"/>
                    </a:lnTo>
                    <a:lnTo>
                      <a:pt x="110" y="43"/>
                    </a:lnTo>
                    <a:lnTo>
                      <a:pt x="110" y="43"/>
                    </a:lnTo>
                    <a:lnTo>
                      <a:pt x="110" y="37"/>
                    </a:lnTo>
                    <a:lnTo>
                      <a:pt x="110" y="37"/>
                    </a:lnTo>
                    <a:lnTo>
                      <a:pt x="110" y="37"/>
                    </a:lnTo>
                    <a:lnTo>
                      <a:pt x="110" y="37"/>
                    </a:lnTo>
                    <a:lnTo>
                      <a:pt x="104" y="37"/>
                    </a:lnTo>
                    <a:lnTo>
                      <a:pt x="104" y="37"/>
                    </a:lnTo>
                    <a:lnTo>
                      <a:pt x="104" y="31"/>
                    </a:lnTo>
                    <a:lnTo>
                      <a:pt x="104" y="31"/>
                    </a:lnTo>
                    <a:lnTo>
                      <a:pt x="104" y="31"/>
                    </a:lnTo>
                    <a:lnTo>
                      <a:pt x="104" y="31"/>
                    </a:lnTo>
                    <a:lnTo>
                      <a:pt x="98" y="31"/>
                    </a:lnTo>
                    <a:lnTo>
                      <a:pt x="98" y="31"/>
                    </a:lnTo>
                    <a:lnTo>
                      <a:pt x="98" y="24"/>
                    </a:lnTo>
                    <a:lnTo>
                      <a:pt x="98" y="24"/>
                    </a:lnTo>
                    <a:lnTo>
                      <a:pt x="98" y="24"/>
                    </a:lnTo>
                    <a:lnTo>
                      <a:pt x="98" y="24"/>
                    </a:lnTo>
                    <a:lnTo>
                      <a:pt x="92" y="24"/>
                    </a:lnTo>
                    <a:lnTo>
                      <a:pt x="92" y="24"/>
                    </a:lnTo>
                    <a:lnTo>
                      <a:pt x="92" y="18"/>
                    </a:lnTo>
                    <a:lnTo>
                      <a:pt x="92" y="18"/>
                    </a:lnTo>
                    <a:lnTo>
                      <a:pt x="92" y="18"/>
                    </a:lnTo>
                    <a:lnTo>
                      <a:pt x="86" y="18"/>
                    </a:lnTo>
                    <a:lnTo>
                      <a:pt x="86" y="18"/>
                    </a:lnTo>
                    <a:lnTo>
                      <a:pt x="86" y="18"/>
                    </a:lnTo>
                    <a:lnTo>
                      <a:pt x="86" y="18"/>
                    </a:lnTo>
                    <a:lnTo>
                      <a:pt x="86" y="18"/>
                    </a:lnTo>
                    <a:lnTo>
                      <a:pt x="79" y="18"/>
                    </a:lnTo>
                    <a:lnTo>
                      <a:pt x="79" y="18"/>
                    </a:lnTo>
                    <a:lnTo>
                      <a:pt x="79" y="18"/>
                    </a:lnTo>
                    <a:lnTo>
                      <a:pt x="79" y="12"/>
                    </a:lnTo>
                    <a:lnTo>
                      <a:pt x="79" y="12"/>
                    </a:lnTo>
                    <a:lnTo>
                      <a:pt x="79" y="12"/>
                    </a:lnTo>
                    <a:lnTo>
                      <a:pt x="73" y="12"/>
                    </a:lnTo>
                    <a:lnTo>
                      <a:pt x="73" y="12"/>
                    </a:lnTo>
                    <a:lnTo>
                      <a:pt x="73" y="12"/>
                    </a:lnTo>
                    <a:lnTo>
                      <a:pt x="73" y="12"/>
                    </a:lnTo>
                    <a:lnTo>
                      <a:pt x="73" y="12"/>
                    </a:lnTo>
                    <a:lnTo>
                      <a:pt x="67" y="12"/>
                    </a:lnTo>
                    <a:lnTo>
                      <a:pt x="67" y="12"/>
                    </a:lnTo>
                    <a:lnTo>
                      <a:pt x="67" y="12"/>
                    </a:lnTo>
                    <a:lnTo>
                      <a:pt x="67" y="12"/>
                    </a:lnTo>
                    <a:lnTo>
                      <a:pt x="67" y="6"/>
                    </a:lnTo>
                    <a:lnTo>
                      <a:pt x="61" y="6"/>
                    </a:lnTo>
                    <a:lnTo>
                      <a:pt x="61" y="6"/>
                    </a:lnTo>
                    <a:lnTo>
                      <a:pt x="61" y="6"/>
                    </a:lnTo>
                    <a:lnTo>
                      <a:pt x="61" y="6"/>
                    </a:lnTo>
                    <a:lnTo>
                      <a:pt x="61" y="6"/>
                    </a:lnTo>
                    <a:lnTo>
                      <a:pt x="55" y="6"/>
                    </a:lnTo>
                    <a:lnTo>
                      <a:pt x="55" y="6"/>
                    </a:lnTo>
                    <a:lnTo>
                      <a:pt x="55" y="6"/>
                    </a:lnTo>
                    <a:lnTo>
                      <a:pt x="55" y="6"/>
                    </a:lnTo>
                    <a:lnTo>
                      <a:pt x="55" y="6"/>
                    </a:lnTo>
                    <a:lnTo>
                      <a:pt x="55" y="6"/>
                    </a:lnTo>
                    <a:lnTo>
                      <a:pt x="49" y="6"/>
                    </a:lnTo>
                    <a:lnTo>
                      <a:pt x="49" y="6"/>
                    </a:lnTo>
                    <a:lnTo>
                      <a:pt x="49" y="6"/>
                    </a:lnTo>
                    <a:lnTo>
                      <a:pt x="49" y="6"/>
                    </a:lnTo>
                    <a:lnTo>
                      <a:pt x="49" y="6"/>
                    </a:lnTo>
                    <a:lnTo>
                      <a:pt x="43" y="6"/>
                    </a:lnTo>
                    <a:lnTo>
                      <a:pt x="43" y="0"/>
                    </a:lnTo>
                    <a:lnTo>
                      <a:pt x="43" y="0"/>
                    </a:lnTo>
                    <a:lnTo>
                      <a:pt x="43" y="0"/>
                    </a:lnTo>
                    <a:lnTo>
                      <a:pt x="43" y="0"/>
                    </a:lnTo>
                    <a:lnTo>
                      <a:pt x="37" y="0"/>
                    </a:lnTo>
                    <a:lnTo>
                      <a:pt x="37" y="0"/>
                    </a:lnTo>
                    <a:lnTo>
                      <a:pt x="37" y="0"/>
                    </a:lnTo>
                    <a:lnTo>
                      <a:pt x="37" y="0"/>
                    </a:lnTo>
                    <a:lnTo>
                      <a:pt x="37" y="0"/>
                    </a:lnTo>
                    <a:lnTo>
                      <a:pt x="37" y="0"/>
                    </a:lnTo>
                    <a:lnTo>
                      <a:pt x="30" y="0"/>
                    </a:lnTo>
                    <a:lnTo>
                      <a:pt x="30" y="0"/>
                    </a:lnTo>
                    <a:lnTo>
                      <a:pt x="30" y="0"/>
                    </a:lnTo>
                    <a:lnTo>
                      <a:pt x="30" y="0"/>
                    </a:lnTo>
                    <a:lnTo>
                      <a:pt x="30" y="0"/>
                    </a:lnTo>
                    <a:lnTo>
                      <a:pt x="24" y="0"/>
                    </a:lnTo>
                    <a:lnTo>
                      <a:pt x="24" y="0"/>
                    </a:lnTo>
                    <a:lnTo>
                      <a:pt x="24" y="0"/>
                    </a:lnTo>
                    <a:lnTo>
                      <a:pt x="24" y="0"/>
                    </a:lnTo>
                    <a:lnTo>
                      <a:pt x="24" y="0"/>
                    </a:lnTo>
                    <a:lnTo>
                      <a:pt x="18" y="0"/>
                    </a:lnTo>
                    <a:lnTo>
                      <a:pt x="18" y="0"/>
                    </a:lnTo>
                    <a:lnTo>
                      <a:pt x="18" y="0"/>
                    </a:lnTo>
                    <a:lnTo>
                      <a:pt x="18" y="0"/>
                    </a:lnTo>
                    <a:lnTo>
                      <a:pt x="18" y="0"/>
                    </a:lnTo>
                    <a:lnTo>
                      <a:pt x="18" y="0"/>
                    </a:lnTo>
                    <a:lnTo>
                      <a:pt x="12" y="0"/>
                    </a:lnTo>
                    <a:lnTo>
                      <a:pt x="12" y="0"/>
                    </a:lnTo>
                    <a:lnTo>
                      <a:pt x="12" y="0"/>
                    </a:lnTo>
                    <a:lnTo>
                      <a:pt x="12" y="0"/>
                    </a:lnTo>
                    <a:lnTo>
                      <a:pt x="12" y="0"/>
                    </a:lnTo>
                    <a:lnTo>
                      <a:pt x="6" y="0"/>
                    </a:lnTo>
                    <a:lnTo>
                      <a:pt x="6" y="0"/>
                    </a:lnTo>
                    <a:lnTo>
                      <a:pt x="6" y="0"/>
                    </a:lnTo>
                    <a:lnTo>
                      <a:pt x="6" y="0"/>
                    </a:lnTo>
                    <a:lnTo>
                      <a:pt x="6" y="0"/>
                    </a:lnTo>
                    <a:lnTo>
                      <a:pt x="0" y="0"/>
                    </a:lnTo>
                    <a:lnTo>
                      <a:pt x="0" y="0"/>
                    </a:lnTo>
                    <a:lnTo>
                      <a:pt x="0" y="0"/>
                    </a:lnTo>
                    <a:lnTo>
                      <a:pt x="0" y="0"/>
                    </a:lnTo>
                    <a:lnTo>
                      <a:pt x="0" y="0"/>
                    </a:lnTo>
                    <a:lnTo>
                      <a:pt x="0" y="0"/>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907" name="Line 27"/>
              <p:cNvSpPr>
                <a:spLocks noChangeShapeType="1"/>
              </p:cNvSpPr>
              <p:nvPr/>
            </p:nvSpPr>
            <p:spPr bwMode="auto">
              <a:xfrm flipH="1">
                <a:off x="2702" y="1960"/>
                <a:ext cx="6"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908" name="Freeform 28"/>
              <p:cNvSpPr>
                <a:spLocks/>
              </p:cNvSpPr>
              <p:nvPr/>
            </p:nvSpPr>
            <p:spPr bwMode="auto">
              <a:xfrm>
                <a:off x="2585" y="1960"/>
                <a:ext cx="123" cy="117"/>
              </a:xfrm>
              <a:custGeom>
                <a:avLst/>
                <a:gdLst>
                  <a:gd name="T0" fmla="*/ 117 w 123"/>
                  <a:gd name="T1" fmla="*/ 0 h 117"/>
                  <a:gd name="T2" fmla="*/ 110 w 123"/>
                  <a:gd name="T3" fmla="*/ 0 h 117"/>
                  <a:gd name="T4" fmla="*/ 104 w 123"/>
                  <a:gd name="T5" fmla="*/ 0 h 117"/>
                  <a:gd name="T6" fmla="*/ 104 w 123"/>
                  <a:gd name="T7" fmla="*/ 0 h 117"/>
                  <a:gd name="T8" fmla="*/ 98 w 123"/>
                  <a:gd name="T9" fmla="*/ 0 h 117"/>
                  <a:gd name="T10" fmla="*/ 92 w 123"/>
                  <a:gd name="T11" fmla="*/ 0 h 117"/>
                  <a:gd name="T12" fmla="*/ 86 w 123"/>
                  <a:gd name="T13" fmla="*/ 0 h 117"/>
                  <a:gd name="T14" fmla="*/ 86 w 123"/>
                  <a:gd name="T15" fmla="*/ 0 h 117"/>
                  <a:gd name="T16" fmla="*/ 80 w 123"/>
                  <a:gd name="T17" fmla="*/ 0 h 117"/>
                  <a:gd name="T18" fmla="*/ 74 w 123"/>
                  <a:gd name="T19" fmla="*/ 0 h 117"/>
                  <a:gd name="T20" fmla="*/ 67 w 123"/>
                  <a:gd name="T21" fmla="*/ 6 h 117"/>
                  <a:gd name="T22" fmla="*/ 67 w 123"/>
                  <a:gd name="T23" fmla="*/ 6 h 117"/>
                  <a:gd name="T24" fmla="*/ 61 w 123"/>
                  <a:gd name="T25" fmla="*/ 6 h 117"/>
                  <a:gd name="T26" fmla="*/ 55 w 123"/>
                  <a:gd name="T27" fmla="*/ 6 h 117"/>
                  <a:gd name="T28" fmla="*/ 49 w 123"/>
                  <a:gd name="T29" fmla="*/ 6 h 117"/>
                  <a:gd name="T30" fmla="*/ 49 w 123"/>
                  <a:gd name="T31" fmla="*/ 12 h 117"/>
                  <a:gd name="T32" fmla="*/ 43 w 123"/>
                  <a:gd name="T33" fmla="*/ 12 h 117"/>
                  <a:gd name="T34" fmla="*/ 37 w 123"/>
                  <a:gd name="T35" fmla="*/ 12 h 117"/>
                  <a:gd name="T36" fmla="*/ 31 w 123"/>
                  <a:gd name="T37" fmla="*/ 18 h 117"/>
                  <a:gd name="T38" fmla="*/ 31 w 123"/>
                  <a:gd name="T39" fmla="*/ 18 h 117"/>
                  <a:gd name="T40" fmla="*/ 25 w 123"/>
                  <a:gd name="T41" fmla="*/ 24 h 117"/>
                  <a:gd name="T42" fmla="*/ 18 w 123"/>
                  <a:gd name="T43" fmla="*/ 24 h 117"/>
                  <a:gd name="T44" fmla="*/ 12 w 123"/>
                  <a:gd name="T45" fmla="*/ 31 h 117"/>
                  <a:gd name="T46" fmla="*/ 12 w 123"/>
                  <a:gd name="T47" fmla="*/ 37 h 117"/>
                  <a:gd name="T48" fmla="*/ 6 w 123"/>
                  <a:gd name="T49" fmla="*/ 37 h 117"/>
                  <a:gd name="T50" fmla="*/ 6 w 123"/>
                  <a:gd name="T51" fmla="*/ 43 h 117"/>
                  <a:gd name="T52" fmla="*/ 0 w 123"/>
                  <a:gd name="T53" fmla="*/ 49 h 117"/>
                  <a:gd name="T54" fmla="*/ 0 w 123"/>
                  <a:gd name="T55" fmla="*/ 55 h 117"/>
                  <a:gd name="T56" fmla="*/ 0 w 123"/>
                  <a:gd name="T57" fmla="*/ 55 h 117"/>
                  <a:gd name="T58" fmla="*/ 0 w 123"/>
                  <a:gd name="T59" fmla="*/ 61 h 117"/>
                  <a:gd name="T60" fmla="*/ 0 w 123"/>
                  <a:gd name="T61" fmla="*/ 67 h 117"/>
                  <a:gd name="T62" fmla="*/ 6 w 123"/>
                  <a:gd name="T63" fmla="*/ 74 h 117"/>
                  <a:gd name="T64" fmla="*/ 6 w 123"/>
                  <a:gd name="T65" fmla="*/ 74 h 117"/>
                  <a:gd name="T66" fmla="*/ 12 w 123"/>
                  <a:gd name="T67" fmla="*/ 80 h 117"/>
                  <a:gd name="T68" fmla="*/ 12 w 123"/>
                  <a:gd name="T69" fmla="*/ 86 h 117"/>
                  <a:gd name="T70" fmla="*/ 18 w 123"/>
                  <a:gd name="T71" fmla="*/ 86 h 117"/>
                  <a:gd name="T72" fmla="*/ 25 w 123"/>
                  <a:gd name="T73" fmla="*/ 92 h 117"/>
                  <a:gd name="T74" fmla="*/ 25 w 123"/>
                  <a:gd name="T75" fmla="*/ 92 h 117"/>
                  <a:gd name="T76" fmla="*/ 31 w 123"/>
                  <a:gd name="T77" fmla="*/ 98 h 117"/>
                  <a:gd name="T78" fmla="*/ 37 w 123"/>
                  <a:gd name="T79" fmla="*/ 98 h 117"/>
                  <a:gd name="T80" fmla="*/ 43 w 123"/>
                  <a:gd name="T81" fmla="*/ 104 h 117"/>
                  <a:gd name="T82" fmla="*/ 43 w 123"/>
                  <a:gd name="T83" fmla="*/ 104 h 117"/>
                  <a:gd name="T84" fmla="*/ 49 w 123"/>
                  <a:gd name="T85" fmla="*/ 104 h 117"/>
                  <a:gd name="T86" fmla="*/ 55 w 123"/>
                  <a:gd name="T87" fmla="*/ 110 h 117"/>
                  <a:gd name="T88" fmla="*/ 61 w 123"/>
                  <a:gd name="T89" fmla="*/ 110 h 117"/>
                  <a:gd name="T90" fmla="*/ 61 w 123"/>
                  <a:gd name="T91" fmla="*/ 110 h 117"/>
                  <a:gd name="T92" fmla="*/ 67 w 123"/>
                  <a:gd name="T93" fmla="*/ 110 h 117"/>
                  <a:gd name="T94" fmla="*/ 74 w 123"/>
                  <a:gd name="T95" fmla="*/ 110 h 117"/>
                  <a:gd name="T96" fmla="*/ 80 w 123"/>
                  <a:gd name="T97" fmla="*/ 110 h 117"/>
                  <a:gd name="T98" fmla="*/ 80 w 123"/>
                  <a:gd name="T99" fmla="*/ 110 h 117"/>
                  <a:gd name="T100" fmla="*/ 86 w 123"/>
                  <a:gd name="T101" fmla="*/ 117 h 117"/>
                  <a:gd name="T102" fmla="*/ 92 w 123"/>
                  <a:gd name="T103" fmla="*/ 117 h 117"/>
                  <a:gd name="T104" fmla="*/ 98 w 123"/>
                  <a:gd name="T105" fmla="*/ 117 h 117"/>
                  <a:gd name="T106" fmla="*/ 98 w 123"/>
                  <a:gd name="T107" fmla="*/ 117 h 117"/>
                  <a:gd name="T108" fmla="*/ 104 w 123"/>
                  <a:gd name="T109" fmla="*/ 117 h 117"/>
                  <a:gd name="T110" fmla="*/ 110 w 123"/>
                  <a:gd name="T111" fmla="*/ 117 h 117"/>
                  <a:gd name="T112" fmla="*/ 117 w 123"/>
                  <a:gd name="T113" fmla="*/ 117 h 117"/>
                  <a:gd name="T114" fmla="*/ 117 w 123"/>
                  <a:gd name="T115"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17">
                    <a:moveTo>
                      <a:pt x="117" y="0"/>
                    </a:move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0"/>
                    </a:lnTo>
                    <a:lnTo>
                      <a:pt x="104" y="0"/>
                    </a:lnTo>
                    <a:lnTo>
                      <a:pt x="98" y="0"/>
                    </a:lnTo>
                    <a:lnTo>
                      <a:pt x="98" y="0"/>
                    </a:lnTo>
                    <a:lnTo>
                      <a:pt x="98" y="0"/>
                    </a:lnTo>
                    <a:lnTo>
                      <a:pt x="98" y="0"/>
                    </a:lnTo>
                    <a:lnTo>
                      <a:pt x="98" y="0"/>
                    </a:lnTo>
                    <a:lnTo>
                      <a:pt x="92" y="0"/>
                    </a:lnTo>
                    <a:lnTo>
                      <a:pt x="92" y="0"/>
                    </a:lnTo>
                    <a:lnTo>
                      <a:pt x="92" y="0"/>
                    </a:lnTo>
                    <a:lnTo>
                      <a:pt x="92" y="0"/>
                    </a:lnTo>
                    <a:lnTo>
                      <a:pt x="92" y="0"/>
                    </a:lnTo>
                    <a:lnTo>
                      <a:pt x="86" y="0"/>
                    </a:lnTo>
                    <a:lnTo>
                      <a:pt x="86" y="0"/>
                    </a:lnTo>
                    <a:lnTo>
                      <a:pt x="86" y="0"/>
                    </a:lnTo>
                    <a:lnTo>
                      <a:pt x="86" y="0"/>
                    </a:lnTo>
                    <a:lnTo>
                      <a:pt x="86" y="0"/>
                    </a:lnTo>
                    <a:lnTo>
                      <a:pt x="86" y="0"/>
                    </a:lnTo>
                    <a:lnTo>
                      <a:pt x="80" y="0"/>
                    </a:lnTo>
                    <a:lnTo>
                      <a:pt x="80" y="0"/>
                    </a:lnTo>
                    <a:lnTo>
                      <a:pt x="80" y="0"/>
                    </a:lnTo>
                    <a:lnTo>
                      <a:pt x="80" y="0"/>
                    </a:lnTo>
                    <a:lnTo>
                      <a:pt x="80" y="0"/>
                    </a:lnTo>
                    <a:lnTo>
                      <a:pt x="74" y="0"/>
                    </a:lnTo>
                    <a:lnTo>
                      <a:pt x="74" y="0"/>
                    </a:lnTo>
                    <a:lnTo>
                      <a:pt x="74" y="0"/>
                    </a:lnTo>
                    <a:lnTo>
                      <a:pt x="74" y="0"/>
                    </a:lnTo>
                    <a:lnTo>
                      <a:pt x="74" y="0"/>
                    </a:lnTo>
                    <a:lnTo>
                      <a:pt x="67" y="6"/>
                    </a:lnTo>
                    <a:lnTo>
                      <a:pt x="67" y="6"/>
                    </a:lnTo>
                    <a:lnTo>
                      <a:pt x="67" y="6"/>
                    </a:lnTo>
                    <a:lnTo>
                      <a:pt x="67" y="6"/>
                    </a:lnTo>
                    <a:lnTo>
                      <a:pt x="67" y="6"/>
                    </a:lnTo>
                    <a:lnTo>
                      <a:pt x="67" y="6"/>
                    </a:lnTo>
                    <a:lnTo>
                      <a:pt x="61" y="6"/>
                    </a:lnTo>
                    <a:lnTo>
                      <a:pt x="61" y="6"/>
                    </a:lnTo>
                    <a:lnTo>
                      <a:pt x="61" y="6"/>
                    </a:lnTo>
                    <a:lnTo>
                      <a:pt x="61" y="6"/>
                    </a:lnTo>
                    <a:lnTo>
                      <a:pt x="61" y="6"/>
                    </a:lnTo>
                    <a:lnTo>
                      <a:pt x="55" y="6"/>
                    </a:lnTo>
                    <a:lnTo>
                      <a:pt x="55" y="6"/>
                    </a:lnTo>
                    <a:lnTo>
                      <a:pt x="55" y="6"/>
                    </a:lnTo>
                    <a:lnTo>
                      <a:pt x="55" y="6"/>
                    </a:lnTo>
                    <a:lnTo>
                      <a:pt x="55" y="6"/>
                    </a:lnTo>
                    <a:lnTo>
                      <a:pt x="49" y="6"/>
                    </a:lnTo>
                    <a:lnTo>
                      <a:pt x="49" y="6"/>
                    </a:lnTo>
                    <a:lnTo>
                      <a:pt x="49" y="12"/>
                    </a:lnTo>
                    <a:lnTo>
                      <a:pt x="49" y="12"/>
                    </a:lnTo>
                    <a:lnTo>
                      <a:pt x="49" y="12"/>
                    </a:lnTo>
                    <a:lnTo>
                      <a:pt x="49" y="12"/>
                    </a:lnTo>
                    <a:lnTo>
                      <a:pt x="43" y="12"/>
                    </a:lnTo>
                    <a:lnTo>
                      <a:pt x="43" y="12"/>
                    </a:lnTo>
                    <a:lnTo>
                      <a:pt x="43" y="12"/>
                    </a:lnTo>
                    <a:lnTo>
                      <a:pt x="43" y="12"/>
                    </a:lnTo>
                    <a:lnTo>
                      <a:pt x="43" y="12"/>
                    </a:lnTo>
                    <a:lnTo>
                      <a:pt x="37" y="12"/>
                    </a:lnTo>
                    <a:lnTo>
                      <a:pt x="37" y="12"/>
                    </a:lnTo>
                    <a:lnTo>
                      <a:pt x="37" y="12"/>
                    </a:lnTo>
                    <a:lnTo>
                      <a:pt x="37" y="18"/>
                    </a:lnTo>
                    <a:lnTo>
                      <a:pt x="37" y="18"/>
                    </a:lnTo>
                    <a:lnTo>
                      <a:pt x="31" y="18"/>
                    </a:lnTo>
                    <a:lnTo>
                      <a:pt x="31" y="18"/>
                    </a:lnTo>
                    <a:lnTo>
                      <a:pt x="31" y="18"/>
                    </a:lnTo>
                    <a:lnTo>
                      <a:pt x="31" y="18"/>
                    </a:lnTo>
                    <a:lnTo>
                      <a:pt x="31" y="18"/>
                    </a:lnTo>
                    <a:lnTo>
                      <a:pt x="31" y="18"/>
                    </a:lnTo>
                    <a:lnTo>
                      <a:pt x="25" y="18"/>
                    </a:lnTo>
                    <a:lnTo>
                      <a:pt x="25" y="18"/>
                    </a:lnTo>
                    <a:lnTo>
                      <a:pt x="25" y="18"/>
                    </a:lnTo>
                    <a:lnTo>
                      <a:pt x="25" y="24"/>
                    </a:lnTo>
                    <a:lnTo>
                      <a:pt x="25" y="24"/>
                    </a:lnTo>
                    <a:lnTo>
                      <a:pt x="18" y="24"/>
                    </a:lnTo>
                    <a:lnTo>
                      <a:pt x="18" y="24"/>
                    </a:lnTo>
                    <a:lnTo>
                      <a:pt x="18" y="24"/>
                    </a:lnTo>
                    <a:lnTo>
                      <a:pt x="18" y="24"/>
                    </a:lnTo>
                    <a:lnTo>
                      <a:pt x="18" y="31"/>
                    </a:lnTo>
                    <a:lnTo>
                      <a:pt x="12" y="31"/>
                    </a:lnTo>
                    <a:lnTo>
                      <a:pt x="12" y="31"/>
                    </a:lnTo>
                    <a:lnTo>
                      <a:pt x="12" y="31"/>
                    </a:lnTo>
                    <a:lnTo>
                      <a:pt x="12" y="31"/>
                    </a:lnTo>
                    <a:lnTo>
                      <a:pt x="12" y="31"/>
                    </a:lnTo>
                    <a:lnTo>
                      <a:pt x="12" y="37"/>
                    </a:lnTo>
                    <a:lnTo>
                      <a:pt x="12" y="37"/>
                    </a:lnTo>
                    <a:lnTo>
                      <a:pt x="6" y="37"/>
                    </a:lnTo>
                    <a:lnTo>
                      <a:pt x="6" y="37"/>
                    </a:lnTo>
                    <a:lnTo>
                      <a:pt x="6" y="37"/>
                    </a:lnTo>
                    <a:lnTo>
                      <a:pt x="6" y="37"/>
                    </a:lnTo>
                    <a:lnTo>
                      <a:pt x="6" y="43"/>
                    </a:lnTo>
                    <a:lnTo>
                      <a:pt x="6" y="43"/>
                    </a:lnTo>
                    <a:lnTo>
                      <a:pt x="6" y="43"/>
                    </a:lnTo>
                    <a:lnTo>
                      <a:pt x="6" y="43"/>
                    </a:lnTo>
                    <a:lnTo>
                      <a:pt x="0" y="43"/>
                    </a:lnTo>
                    <a:lnTo>
                      <a:pt x="0" y="49"/>
                    </a:lnTo>
                    <a:lnTo>
                      <a:pt x="0" y="49"/>
                    </a:lnTo>
                    <a:lnTo>
                      <a:pt x="0" y="49"/>
                    </a:lnTo>
                    <a:lnTo>
                      <a:pt x="0" y="49"/>
                    </a:lnTo>
                    <a:lnTo>
                      <a:pt x="0" y="49"/>
                    </a:lnTo>
                    <a:lnTo>
                      <a:pt x="0" y="55"/>
                    </a:lnTo>
                    <a:lnTo>
                      <a:pt x="0" y="55"/>
                    </a:lnTo>
                    <a:lnTo>
                      <a:pt x="0" y="55"/>
                    </a:lnTo>
                    <a:lnTo>
                      <a:pt x="0" y="55"/>
                    </a:lnTo>
                    <a:lnTo>
                      <a:pt x="0" y="55"/>
                    </a:lnTo>
                    <a:lnTo>
                      <a:pt x="0" y="55"/>
                    </a:lnTo>
                    <a:lnTo>
                      <a:pt x="0" y="61"/>
                    </a:lnTo>
                    <a:lnTo>
                      <a:pt x="0" y="61"/>
                    </a:lnTo>
                    <a:lnTo>
                      <a:pt x="0" y="61"/>
                    </a:lnTo>
                    <a:lnTo>
                      <a:pt x="0" y="61"/>
                    </a:lnTo>
                    <a:lnTo>
                      <a:pt x="0" y="61"/>
                    </a:lnTo>
                    <a:lnTo>
                      <a:pt x="0" y="67"/>
                    </a:lnTo>
                    <a:lnTo>
                      <a:pt x="0" y="67"/>
                    </a:lnTo>
                    <a:lnTo>
                      <a:pt x="0" y="67"/>
                    </a:lnTo>
                    <a:lnTo>
                      <a:pt x="0" y="67"/>
                    </a:lnTo>
                    <a:lnTo>
                      <a:pt x="0" y="67"/>
                    </a:lnTo>
                    <a:lnTo>
                      <a:pt x="6" y="74"/>
                    </a:lnTo>
                    <a:lnTo>
                      <a:pt x="6" y="74"/>
                    </a:lnTo>
                    <a:lnTo>
                      <a:pt x="6" y="74"/>
                    </a:lnTo>
                    <a:lnTo>
                      <a:pt x="6" y="74"/>
                    </a:lnTo>
                    <a:lnTo>
                      <a:pt x="6" y="74"/>
                    </a:lnTo>
                    <a:lnTo>
                      <a:pt x="6" y="74"/>
                    </a:lnTo>
                    <a:lnTo>
                      <a:pt x="6" y="80"/>
                    </a:lnTo>
                    <a:lnTo>
                      <a:pt x="6" y="80"/>
                    </a:lnTo>
                    <a:lnTo>
                      <a:pt x="12" y="80"/>
                    </a:lnTo>
                    <a:lnTo>
                      <a:pt x="12" y="80"/>
                    </a:lnTo>
                    <a:lnTo>
                      <a:pt x="12" y="80"/>
                    </a:lnTo>
                    <a:lnTo>
                      <a:pt x="12" y="86"/>
                    </a:lnTo>
                    <a:lnTo>
                      <a:pt x="12" y="86"/>
                    </a:lnTo>
                    <a:lnTo>
                      <a:pt x="12" y="86"/>
                    </a:lnTo>
                    <a:lnTo>
                      <a:pt x="12" y="86"/>
                    </a:lnTo>
                    <a:lnTo>
                      <a:pt x="18" y="86"/>
                    </a:lnTo>
                    <a:lnTo>
                      <a:pt x="18" y="86"/>
                    </a:lnTo>
                    <a:lnTo>
                      <a:pt x="18" y="92"/>
                    </a:lnTo>
                    <a:lnTo>
                      <a:pt x="18" y="92"/>
                    </a:lnTo>
                    <a:lnTo>
                      <a:pt x="18" y="92"/>
                    </a:lnTo>
                    <a:lnTo>
                      <a:pt x="25" y="92"/>
                    </a:lnTo>
                    <a:lnTo>
                      <a:pt x="25" y="92"/>
                    </a:lnTo>
                    <a:lnTo>
                      <a:pt x="25" y="92"/>
                    </a:lnTo>
                    <a:lnTo>
                      <a:pt x="25" y="92"/>
                    </a:lnTo>
                    <a:lnTo>
                      <a:pt x="25" y="92"/>
                    </a:lnTo>
                    <a:lnTo>
                      <a:pt x="31" y="92"/>
                    </a:lnTo>
                    <a:lnTo>
                      <a:pt x="31" y="98"/>
                    </a:lnTo>
                    <a:lnTo>
                      <a:pt x="31" y="98"/>
                    </a:lnTo>
                    <a:lnTo>
                      <a:pt x="31" y="98"/>
                    </a:lnTo>
                    <a:lnTo>
                      <a:pt x="31" y="98"/>
                    </a:lnTo>
                    <a:lnTo>
                      <a:pt x="31" y="98"/>
                    </a:lnTo>
                    <a:lnTo>
                      <a:pt x="37" y="98"/>
                    </a:lnTo>
                    <a:lnTo>
                      <a:pt x="37" y="98"/>
                    </a:lnTo>
                    <a:lnTo>
                      <a:pt x="37" y="98"/>
                    </a:lnTo>
                    <a:lnTo>
                      <a:pt x="37" y="98"/>
                    </a:lnTo>
                    <a:lnTo>
                      <a:pt x="37" y="104"/>
                    </a:lnTo>
                    <a:lnTo>
                      <a:pt x="43" y="104"/>
                    </a:lnTo>
                    <a:lnTo>
                      <a:pt x="43" y="104"/>
                    </a:lnTo>
                    <a:lnTo>
                      <a:pt x="43" y="104"/>
                    </a:lnTo>
                    <a:lnTo>
                      <a:pt x="43" y="104"/>
                    </a:lnTo>
                    <a:lnTo>
                      <a:pt x="43" y="104"/>
                    </a:lnTo>
                    <a:lnTo>
                      <a:pt x="49" y="104"/>
                    </a:lnTo>
                    <a:lnTo>
                      <a:pt x="49" y="104"/>
                    </a:lnTo>
                    <a:lnTo>
                      <a:pt x="49" y="104"/>
                    </a:lnTo>
                    <a:lnTo>
                      <a:pt x="49" y="104"/>
                    </a:lnTo>
                    <a:lnTo>
                      <a:pt x="49" y="104"/>
                    </a:lnTo>
                    <a:lnTo>
                      <a:pt x="49" y="104"/>
                    </a:lnTo>
                    <a:lnTo>
                      <a:pt x="55" y="104"/>
                    </a:lnTo>
                    <a:lnTo>
                      <a:pt x="55" y="110"/>
                    </a:lnTo>
                    <a:lnTo>
                      <a:pt x="55" y="110"/>
                    </a:lnTo>
                    <a:lnTo>
                      <a:pt x="55" y="110"/>
                    </a:lnTo>
                    <a:lnTo>
                      <a:pt x="55" y="110"/>
                    </a:lnTo>
                    <a:lnTo>
                      <a:pt x="61" y="110"/>
                    </a:lnTo>
                    <a:lnTo>
                      <a:pt x="61" y="110"/>
                    </a:lnTo>
                    <a:lnTo>
                      <a:pt x="61" y="110"/>
                    </a:lnTo>
                    <a:lnTo>
                      <a:pt x="61" y="110"/>
                    </a:lnTo>
                    <a:lnTo>
                      <a:pt x="61" y="110"/>
                    </a:lnTo>
                    <a:lnTo>
                      <a:pt x="67" y="110"/>
                    </a:lnTo>
                    <a:lnTo>
                      <a:pt x="67" y="110"/>
                    </a:lnTo>
                    <a:lnTo>
                      <a:pt x="67" y="110"/>
                    </a:lnTo>
                    <a:lnTo>
                      <a:pt x="67" y="110"/>
                    </a:lnTo>
                    <a:lnTo>
                      <a:pt x="67" y="110"/>
                    </a:lnTo>
                    <a:lnTo>
                      <a:pt x="67" y="110"/>
                    </a:lnTo>
                    <a:lnTo>
                      <a:pt x="74" y="110"/>
                    </a:lnTo>
                    <a:lnTo>
                      <a:pt x="74" y="110"/>
                    </a:lnTo>
                    <a:lnTo>
                      <a:pt x="74" y="110"/>
                    </a:lnTo>
                    <a:lnTo>
                      <a:pt x="74" y="110"/>
                    </a:lnTo>
                    <a:lnTo>
                      <a:pt x="74" y="110"/>
                    </a:lnTo>
                    <a:lnTo>
                      <a:pt x="80" y="110"/>
                    </a:lnTo>
                    <a:lnTo>
                      <a:pt x="80" y="110"/>
                    </a:lnTo>
                    <a:lnTo>
                      <a:pt x="80" y="110"/>
                    </a:lnTo>
                    <a:lnTo>
                      <a:pt x="80" y="110"/>
                    </a:lnTo>
                    <a:lnTo>
                      <a:pt x="80" y="110"/>
                    </a:lnTo>
                    <a:lnTo>
                      <a:pt x="86" y="117"/>
                    </a:lnTo>
                    <a:lnTo>
                      <a:pt x="86" y="117"/>
                    </a:lnTo>
                    <a:lnTo>
                      <a:pt x="86" y="117"/>
                    </a:lnTo>
                    <a:lnTo>
                      <a:pt x="86" y="117"/>
                    </a:lnTo>
                    <a:lnTo>
                      <a:pt x="86" y="117"/>
                    </a:lnTo>
                    <a:lnTo>
                      <a:pt x="86" y="117"/>
                    </a:lnTo>
                    <a:lnTo>
                      <a:pt x="92" y="117"/>
                    </a:lnTo>
                    <a:lnTo>
                      <a:pt x="92" y="117"/>
                    </a:lnTo>
                    <a:lnTo>
                      <a:pt x="92" y="117"/>
                    </a:lnTo>
                    <a:lnTo>
                      <a:pt x="92" y="117"/>
                    </a:lnTo>
                    <a:lnTo>
                      <a:pt x="92" y="117"/>
                    </a:lnTo>
                    <a:lnTo>
                      <a:pt x="98" y="117"/>
                    </a:lnTo>
                    <a:lnTo>
                      <a:pt x="98" y="117"/>
                    </a:lnTo>
                    <a:lnTo>
                      <a:pt x="98" y="117"/>
                    </a:lnTo>
                    <a:lnTo>
                      <a:pt x="98" y="117"/>
                    </a:lnTo>
                    <a:lnTo>
                      <a:pt x="98" y="117"/>
                    </a:lnTo>
                    <a:lnTo>
                      <a:pt x="104" y="117"/>
                    </a:lnTo>
                    <a:lnTo>
                      <a:pt x="104" y="117"/>
                    </a:lnTo>
                    <a:lnTo>
                      <a:pt x="104" y="117"/>
                    </a:lnTo>
                    <a:lnTo>
                      <a:pt x="104" y="117"/>
                    </a:lnTo>
                    <a:lnTo>
                      <a:pt x="104" y="117"/>
                    </a:lnTo>
                    <a:lnTo>
                      <a:pt x="104" y="117"/>
                    </a:lnTo>
                    <a:lnTo>
                      <a:pt x="110" y="117"/>
                    </a:lnTo>
                    <a:lnTo>
                      <a:pt x="110" y="117"/>
                    </a:lnTo>
                    <a:lnTo>
                      <a:pt x="110" y="117"/>
                    </a:lnTo>
                    <a:lnTo>
                      <a:pt x="110" y="117"/>
                    </a:lnTo>
                    <a:lnTo>
                      <a:pt x="110" y="117"/>
                    </a:lnTo>
                    <a:lnTo>
                      <a:pt x="117" y="117"/>
                    </a:lnTo>
                    <a:lnTo>
                      <a:pt x="117" y="117"/>
                    </a:lnTo>
                    <a:lnTo>
                      <a:pt x="117" y="117"/>
                    </a:lnTo>
                    <a:lnTo>
                      <a:pt x="117" y="117"/>
                    </a:lnTo>
                    <a:lnTo>
                      <a:pt x="117" y="117"/>
                    </a:lnTo>
                    <a:lnTo>
                      <a:pt x="123" y="117"/>
                    </a:lnTo>
                    <a:lnTo>
                      <a:pt x="123" y="117"/>
                    </a:lnTo>
                    <a:lnTo>
                      <a:pt x="123" y="117"/>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909" name="Rectangle 29"/>
              <p:cNvSpPr>
                <a:spLocks noChangeArrowheads="1"/>
              </p:cNvSpPr>
              <p:nvPr/>
            </p:nvSpPr>
            <p:spPr bwMode="auto">
              <a:xfrm>
                <a:off x="2974" y="1972"/>
                <a:ext cx="19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6 - 8</a:t>
                </a:r>
                <a:endParaRPr lang="en-US" sz="1200" b="1"/>
              </a:p>
            </p:txBody>
          </p:sp>
          <p:sp>
            <p:nvSpPr>
              <p:cNvPr id="2810910" name="Freeform 30"/>
              <p:cNvSpPr>
                <a:spLocks/>
              </p:cNvSpPr>
              <p:nvPr/>
            </p:nvSpPr>
            <p:spPr bwMode="auto">
              <a:xfrm>
                <a:off x="2585" y="2120"/>
                <a:ext cx="239" cy="116"/>
              </a:xfrm>
              <a:custGeom>
                <a:avLst/>
                <a:gdLst>
                  <a:gd name="T0" fmla="*/ 129 w 239"/>
                  <a:gd name="T1" fmla="*/ 116 h 116"/>
                  <a:gd name="T2" fmla="*/ 141 w 239"/>
                  <a:gd name="T3" fmla="*/ 116 h 116"/>
                  <a:gd name="T4" fmla="*/ 147 w 239"/>
                  <a:gd name="T5" fmla="*/ 116 h 116"/>
                  <a:gd name="T6" fmla="*/ 160 w 239"/>
                  <a:gd name="T7" fmla="*/ 116 h 116"/>
                  <a:gd name="T8" fmla="*/ 166 w 239"/>
                  <a:gd name="T9" fmla="*/ 116 h 116"/>
                  <a:gd name="T10" fmla="*/ 178 w 239"/>
                  <a:gd name="T11" fmla="*/ 110 h 116"/>
                  <a:gd name="T12" fmla="*/ 184 w 239"/>
                  <a:gd name="T13" fmla="*/ 110 h 116"/>
                  <a:gd name="T14" fmla="*/ 196 w 239"/>
                  <a:gd name="T15" fmla="*/ 104 h 116"/>
                  <a:gd name="T16" fmla="*/ 202 w 239"/>
                  <a:gd name="T17" fmla="*/ 104 h 116"/>
                  <a:gd name="T18" fmla="*/ 215 w 239"/>
                  <a:gd name="T19" fmla="*/ 98 h 116"/>
                  <a:gd name="T20" fmla="*/ 221 w 239"/>
                  <a:gd name="T21" fmla="*/ 92 h 116"/>
                  <a:gd name="T22" fmla="*/ 233 w 239"/>
                  <a:gd name="T23" fmla="*/ 79 h 116"/>
                  <a:gd name="T24" fmla="*/ 239 w 239"/>
                  <a:gd name="T25" fmla="*/ 73 h 116"/>
                  <a:gd name="T26" fmla="*/ 239 w 239"/>
                  <a:gd name="T27" fmla="*/ 61 h 116"/>
                  <a:gd name="T28" fmla="*/ 239 w 239"/>
                  <a:gd name="T29" fmla="*/ 55 h 116"/>
                  <a:gd name="T30" fmla="*/ 233 w 239"/>
                  <a:gd name="T31" fmla="*/ 43 h 116"/>
                  <a:gd name="T32" fmla="*/ 227 w 239"/>
                  <a:gd name="T33" fmla="*/ 36 h 116"/>
                  <a:gd name="T34" fmla="*/ 221 w 239"/>
                  <a:gd name="T35" fmla="*/ 24 h 116"/>
                  <a:gd name="T36" fmla="*/ 209 w 239"/>
                  <a:gd name="T37" fmla="*/ 18 h 116"/>
                  <a:gd name="T38" fmla="*/ 202 w 239"/>
                  <a:gd name="T39" fmla="*/ 12 h 116"/>
                  <a:gd name="T40" fmla="*/ 190 w 239"/>
                  <a:gd name="T41" fmla="*/ 12 h 116"/>
                  <a:gd name="T42" fmla="*/ 178 w 239"/>
                  <a:gd name="T43" fmla="*/ 6 h 116"/>
                  <a:gd name="T44" fmla="*/ 172 w 239"/>
                  <a:gd name="T45" fmla="*/ 6 h 116"/>
                  <a:gd name="T46" fmla="*/ 160 w 239"/>
                  <a:gd name="T47" fmla="*/ 6 h 116"/>
                  <a:gd name="T48" fmla="*/ 153 w 239"/>
                  <a:gd name="T49" fmla="*/ 0 h 116"/>
                  <a:gd name="T50" fmla="*/ 141 w 239"/>
                  <a:gd name="T51" fmla="*/ 0 h 116"/>
                  <a:gd name="T52" fmla="*/ 135 w 239"/>
                  <a:gd name="T53" fmla="*/ 0 h 116"/>
                  <a:gd name="T54" fmla="*/ 123 w 239"/>
                  <a:gd name="T55" fmla="*/ 0 h 116"/>
                  <a:gd name="T56" fmla="*/ 117 w 239"/>
                  <a:gd name="T57" fmla="*/ 0 h 116"/>
                  <a:gd name="T58" fmla="*/ 104 w 239"/>
                  <a:gd name="T59" fmla="*/ 0 h 116"/>
                  <a:gd name="T60" fmla="*/ 98 w 239"/>
                  <a:gd name="T61" fmla="*/ 0 h 116"/>
                  <a:gd name="T62" fmla="*/ 86 w 239"/>
                  <a:gd name="T63" fmla="*/ 0 h 116"/>
                  <a:gd name="T64" fmla="*/ 80 w 239"/>
                  <a:gd name="T65" fmla="*/ 6 h 116"/>
                  <a:gd name="T66" fmla="*/ 67 w 239"/>
                  <a:gd name="T67" fmla="*/ 6 h 116"/>
                  <a:gd name="T68" fmla="*/ 61 w 239"/>
                  <a:gd name="T69" fmla="*/ 6 h 116"/>
                  <a:gd name="T70" fmla="*/ 49 w 239"/>
                  <a:gd name="T71" fmla="*/ 12 h 116"/>
                  <a:gd name="T72" fmla="*/ 43 w 239"/>
                  <a:gd name="T73" fmla="*/ 12 h 116"/>
                  <a:gd name="T74" fmla="*/ 31 w 239"/>
                  <a:gd name="T75" fmla="*/ 18 h 116"/>
                  <a:gd name="T76" fmla="*/ 25 w 239"/>
                  <a:gd name="T77" fmla="*/ 24 h 116"/>
                  <a:gd name="T78" fmla="*/ 12 w 239"/>
                  <a:gd name="T79" fmla="*/ 30 h 116"/>
                  <a:gd name="T80" fmla="*/ 6 w 239"/>
                  <a:gd name="T81" fmla="*/ 36 h 116"/>
                  <a:gd name="T82" fmla="*/ 0 w 239"/>
                  <a:gd name="T83" fmla="*/ 49 h 116"/>
                  <a:gd name="T84" fmla="*/ 0 w 239"/>
                  <a:gd name="T85" fmla="*/ 55 h 116"/>
                  <a:gd name="T86" fmla="*/ 0 w 239"/>
                  <a:gd name="T87" fmla="*/ 67 h 116"/>
                  <a:gd name="T88" fmla="*/ 6 w 239"/>
                  <a:gd name="T89" fmla="*/ 73 h 116"/>
                  <a:gd name="T90" fmla="*/ 12 w 239"/>
                  <a:gd name="T91" fmla="*/ 86 h 116"/>
                  <a:gd name="T92" fmla="*/ 25 w 239"/>
                  <a:gd name="T93" fmla="*/ 92 h 116"/>
                  <a:gd name="T94" fmla="*/ 31 w 239"/>
                  <a:gd name="T95" fmla="*/ 98 h 116"/>
                  <a:gd name="T96" fmla="*/ 43 w 239"/>
                  <a:gd name="T97" fmla="*/ 104 h 116"/>
                  <a:gd name="T98" fmla="*/ 49 w 239"/>
                  <a:gd name="T99" fmla="*/ 110 h 116"/>
                  <a:gd name="T100" fmla="*/ 61 w 239"/>
                  <a:gd name="T101" fmla="*/ 110 h 116"/>
                  <a:gd name="T102" fmla="*/ 67 w 239"/>
                  <a:gd name="T103" fmla="*/ 110 h 116"/>
                  <a:gd name="T104" fmla="*/ 80 w 239"/>
                  <a:gd name="T105" fmla="*/ 116 h 116"/>
                  <a:gd name="T106" fmla="*/ 86 w 239"/>
                  <a:gd name="T107" fmla="*/ 116 h 116"/>
                  <a:gd name="T108" fmla="*/ 98 w 239"/>
                  <a:gd name="T109" fmla="*/ 116 h 116"/>
                  <a:gd name="T110" fmla="*/ 104 w 239"/>
                  <a:gd name="T111" fmla="*/ 116 h 116"/>
                  <a:gd name="T112" fmla="*/ 117 w 239"/>
                  <a:gd name="T113" fmla="*/ 116 h 116"/>
                  <a:gd name="T114" fmla="*/ 123 w 239"/>
                  <a:gd name="T115"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9" h="116">
                    <a:moveTo>
                      <a:pt x="123" y="116"/>
                    </a:moveTo>
                    <a:lnTo>
                      <a:pt x="123" y="116"/>
                    </a:lnTo>
                    <a:lnTo>
                      <a:pt x="123" y="116"/>
                    </a:lnTo>
                    <a:lnTo>
                      <a:pt x="123" y="116"/>
                    </a:lnTo>
                    <a:lnTo>
                      <a:pt x="129" y="116"/>
                    </a:lnTo>
                    <a:lnTo>
                      <a:pt x="129" y="116"/>
                    </a:lnTo>
                    <a:lnTo>
                      <a:pt x="129" y="116"/>
                    </a:lnTo>
                    <a:lnTo>
                      <a:pt x="129" y="116"/>
                    </a:lnTo>
                    <a:lnTo>
                      <a:pt x="129" y="116"/>
                    </a:lnTo>
                    <a:lnTo>
                      <a:pt x="135" y="116"/>
                    </a:lnTo>
                    <a:lnTo>
                      <a:pt x="135" y="116"/>
                    </a:lnTo>
                    <a:lnTo>
                      <a:pt x="135" y="116"/>
                    </a:lnTo>
                    <a:lnTo>
                      <a:pt x="135" y="116"/>
                    </a:lnTo>
                    <a:lnTo>
                      <a:pt x="135" y="116"/>
                    </a:lnTo>
                    <a:lnTo>
                      <a:pt x="141" y="116"/>
                    </a:lnTo>
                    <a:lnTo>
                      <a:pt x="141" y="116"/>
                    </a:lnTo>
                    <a:lnTo>
                      <a:pt x="141" y="116"/>
                    </a:lnTo>
                    <a:lnTo>
                      <a:pt x="141" y="116"/>
                    </a:lnTo>
                    <a:lnTo>
                      <a:pt x="141" y="116"/>
                    </a:lnTo>
                    <a:lnTo>
                      <a:pt x="141" y="116"/>
                    </a:lnTo>
                    <a:lnTo>
                      <a:pt x="147" y="116"/>
                    </a:lnTo>
                    <a:lnTo>
                      <a:pt x="147" y="116"/>
                    </a:lnTo>
                    <a:lnTo>
                      <a:pt x="147" y="116"/>
                    </a:lnTo>
                    <a:lnTo>
                      <a:pt x="147" y="116"/>
                    </a:lnTo>
                    <a:lnTo>
                      <a:pt x="147" y="116"/>
                    </a:lnTo>
                    <a:lnTo>
                      <a:pt x="153" y="116"/>
                    </a:lnTo>
                    <a:lnTo>
                      <a:pt x="153" y="116"/>
                    </a:lnTo>
                    <a:lnTo>
                      <a:pt x="153" y="116"/>
                    </a:lnTo>
                    <a:lnTo>
                      <a:pt x="153" y="116"/>
                    </a:lnTo>
                    <a:lnTo>
                      <a:pt x="153" y="116"/>
                    </a:lnTo>
                    <a:lnTo>
                      <a:pt x="160" y="116"/>
                    </a:lnTo>
                    <a:lnTo>
                      <a:pt x="160" y="116"/>
                    </a:lnTo>
                    <a:lnTo>
                      <a:pt x="160" y="116"/>
                    </a:lnTo>
                    <a:lnTo>
                      <a:pt x="160" y="116"/>
                    </a:lnTo>
                    <a:lnTo>
                      <a:pt x="160" y="116"/>
                    </a:lnTo>
                    <a:lnTo>
                      <a:pt x="160" y="116"/>
                    </a:lnTo>
                    <a:lnTo>
                      <a:pt x="166" y="116"/>
                    </a:lnTo>
                    <a:lnTo>
                      <a:pt x="166" y="116"/>
                    </a:lnTo>
                    <a:lnTo>
                      <a:pt x="166" y="116"/>
                    </a:lnTo>
                    <a:lnTo>
                      <a:pt x="166" y="116"/>
                    </a:lnTo>
                    <a:lnTo>
                      <a:pt x="166" y="110"/>
                    </a:lnTo>
                    <a:lnTo>
                      <a:pt x="172" y="110"/>
                    </a:lnTo>
                    <a:lnTo>
                      <a:pt x="172" y="110"/>
                    </a:lnTo>
                    <a:lnTo>
                      <a:pt x="172" y="110"/>
                    </a:lnTo>
                    <a:lnTo>
                      <a:pt x="172" y="110"/>
                    </a:lnTo>
                    <a:lnTo>
                      <a:pt x="172" y="110"/>
                    </a:lnTo>
                    <a:lnTo>
                      <a:pt x="178" y="110"/>
                    </a:lnTo>
                    <a:lnTo>
                      <a:pt x="178" y="110"/>
                    </a:lnTo>
                    <a:lnTo>
                      <a:pt x="178" y="110"/>
                    </a:lnTo>
                    <a:lnTo>
                      <a:pt x="178" y="110"/>
                    </a:lnTo>
                    <a:lnTo>
                      <a:pt x="178" y="110"/>
                    </a:lnTo>
                    <a:lnTo>
                      <a:pt x="178" y="110"/>
                    </a:lnTo>
                    <a:lnTo>
                      <a:pt x="184" y="110"/>
                    </a:lnTo>
                    <a:lnTo>
                      <a:pt x="184" y="110"/>
                    </a:lnTo>
                    <a:lnTo>
                      <a:pt x="184" y="110"/>
                    </a:lnTo>
                    <a:lnTo>
                      <a:pt x="184" y="110"/>
                    </a:lnTo>
                    <a:lnTo>
                      <a:pt x="184" y="110"/>
                    </a:lnTo>
                    <a:lnTo>
                      <a:pt x="190" y="110"/>
                    </a:lnTo>
                    <a:lnTo>
                      <a:pt x="190" y="110"/>
                    </a:lnTo>
                    <a:lnTo>
                      <a:pt x="190" y="110"/>
                    </a:lnTo>
                    <a:lnTo>
                      <a:pt x="190" y="104"/>
                    </a:lnTo>
                    <a:lnTo>
                      <a:pt x="190" y="104"/>
                    </a:lnTo>
                    <a:lnTo>
                      <a:pt x="196" y="104"/>
                    </a:lnTo>
                    <a:lnTo>
                      <a:pt x="196" y="104"/>
                    </a:lnTo>
                    <a:lnTo>
                      <a:pt x="196" y="104"/>
                    </a:lnTo>
                    <a:lnTo>
                      <a:pt x="196" y="104"/>
                    </a:lnTo>
                    <a:lnTo>
                      <a:pt x="196" y="104"/>
                    </a:lnTo>
                    <a:lnTo>
                      <a:pt x="202" y="104"/>
                    </a:lnTo>
                    <a:lnTo>
                      <a:pt x="202" y="104"/>
                    </a:lnTo>
                    <a:lnTo>
                      <a:pt x="202" y="104"/>
                    </a:lnTo>
                    <a:lnTo>
                      <a:pt x="202" y="104"/>
                    </a:lnTo>
                    <a:lnTo>
                      <a:pt x="202" y="104"/>
                    </a:lnTo>
                    <a:lnTo>
                      <a:pt x="202" y="98"/>
                    </a:lnTo>
                    <a:lnTo>
                      <a:pt x="209" y="98"/>
                    </a:lnTo>
                    <a:lnTo>
                      <a:pt x="209" y="98"/>
                    </a:lnTo>
                    <a:lnTo>
                      <a:pt x="209" y="98"/>
                    </a:lnTo>
                    <a:lnTo>
                      <a:pt x="209" y="98"/>
                    </a:lnTo>
                    <a:lnTo>
                      <a:pt x="209" y="98"/>
                    </a:lnTo>
                    <a:lnTo>
                      <a:pt x="215" y="98"/>
                    </a:lnTo>
                    <a:lnTo>
                      <a:pt x="215" y="98"/>
                    </a:lnTo>
                    <a:lnTo>
                      <a:pt x="215" y="92"/>
                    </a:lnTo>
                    <a:lnTo>
                      <a:pt x="215" y="92"/>
                    </a:lnTo>
                    <a:lnTo>
                      <a:pt x="215" y="92"/>
                    </a:lnTo>
                    <a:lnTo>
                      <a:pt x="221" y="92"/>
                    </a:lnTo>
                    <a:lnTo>
                      <a:pt x="221" y="92"/>
                    </a:lnTo>
                    <a:lnTo>
                      <a:pt x="221" y="92"/>
                    </a:lnTo>
                    <a:lnTo>
                      <a:pt x="221" y="92"/>
                    </a:lnTo>
                    <a:lnTo>
                      <a:pt x="221" y="92"/>
                    </a:lnTo>
                    <a:lnTo>
                      <a:pt x="221" y="86"/>
                    </a:lnTo>
                    <a:lnTo>
                      <a:pt x="227" y="86"/>
                    </a:lnTo>
                    <a:lnTo>
                      <a:pt x="227" y="86"/>
                    </a:lnTo>
                    <a:lnTo>
                      <a:pt x="227" y="86"/>
                    </a:lnTo>
                    <a:lnTo>
                      <a:pt x="227" y="86"/>
                    </a:lnTo>
                    <a:lnTo>
                      <a:pt x="227" y="79"/>
                    </a:lnTo>
                    <a:lnTo>
                      <a:pt x="233" y="79"/>
                    </a:lnTo>
                    <a:lnTo>
                      <a:pt x="233" y="79"/>
                    </a:lnTo>
                    <a:lnTo>
                      <a:pt x="233" y="79"/>
                    </a:lnTo>
                    <a:lnTo>
                      <a:pt x="233" y="79"/>
                    </a:lnTo>
                    <a:lnTo>
                      <a:pt x="233" y="73"/>
                    </a:lnTo>
                    <a:lnTo>
                      <a:pt x="233" y="73"/>
                    </a:lnTo>
                    <a:lnTo>
                      <a:pt x="233" y="73"/>
                    </a:lnTo>
                    <a:lnTo>
                      <a:pt x="233" y="73"/>
                    </a:lnTo>
                    <a:lnTo>
                      <a:pt x="239" y="73"/>
                    </a:lnTo>
                    <a:lnTo>
                      <a:pt x="239" y="73"/>
                    </a:lnTo>
                    <a:lnTo>
                      <a:pt x="239" y="67"/>
                    </a:lnTo>
                    <a:lnTo>
                      <a:pt x="239" y="67"/>
                    </a:lnTo>
                    <a:lnTo>
                      <a:pt x="239" y="67"/>
                    </a:lnTo>
                    <a:lnTo>
                      <a:pt x="239" y="67"/>
                    </a:lnTo>
                    <a:lnTo>
                      <a:pt x="239" y="67"/>
                    </a:lnTo>
                    <a:lnTo>
                      <a:pt x="239" y="61"/>
                    </a:lnTo>
                    <a:lnTo>
                      <a:pt x="239" y="61"/>
                    </a:lnTo>
                    <a:lnTo>
                      <a:pt x="239" y="61"/>
                    </a:lnTo>
                    <a:lnTo>
                      <a:pt x="239" y="61"/>
                    </a:lnTo>
                    <a:lnTo>
                      <a:pt x="239" y="61"/>
                    </a:lnTo>
                    <a:lnTo>
                      <a:pt x="239" y="55"/>
                    </a:lnTo>
                    <a:lnTo>
                      <a:pt x="239" y="55"/>
                    </a:lnTo>
                    <a:lnTo>
                      <a:pt x="239" y="55"/>
                    </a:lnTo>
                    <a:lnTo>
                      <a:pt x="239" y="55"/>
                    </a:lnTo>
                    <a:lnTo>
                      <a:pt x="239" y="55"/>
                    </a:lnTo>
                    <a:lnTo>
                      <a:pt x="239" y="55"/>
                    </a:lnTo>
                    <a:lnTo>
                      <a:pt x="239" y="49"/>
                    </a:lnTo>
                    <a:lnTo>
                      <a:pt x="239" y="49"/>
                    </a:lnTo>
                    <a:lnTo>
                      <a:pt x="239" y="49"/>
                    </a:lnTo>
                    <a:lnTo>
                      <a:pt x="239" y="49"/>
                    </a:lnTo>
                    <a:lnTo>
                      <a:pt x="239" y="49"/>
                    </a:lnTo>
                    <a:lnTo>
                      <a:pt x="233" y="43"/>
                    </a:lnTo>
                    <a:lnTo>
                      <a:pt x="233" y="43"/>
                    </a:lnTo>
                    <a:lnTo>
                      <a:pt x="233" y="43"/>
                    </a:lnTo>
                    <a:lnTo>
                      <a:pt x="233" y="43"/>
                    </a:lnTo>
                    <a:lnTo>
                      <a:pt x="233" y="43"/>
                    </a:lnTo>
                    <a:lnTo>
                      <a:pt x="233" y="36"/>
                    </a:lnTo>
                    <a:lnTo>
                      <a:pt x="233" y="36"/>
                    </a:lnTo>
                    <a:lnTo>
                      <a:pt x="233" y="36"/>
                    </a:lnTo>
                    <a:lnTo>
                      <a:pt x="227" y="36"/>
                    </a:lnTo>
                    <a:lnTo>
                      <a:pt x="227" y="36"/>
                    </a:lnTo>
                    <a:lnTo>
                      <a:pt x="227" y="36"/>
                    </a:lnTo>
                    <a:lnTo>
                      <a:pt x="227" y="30"/>
                    </a:lnTo>
                    <a:lnTo>
                      <a:pt x="227" y="30"/>
                    </a:lnTo>
                    <a:lnTo>
                      <a:pt x="221" y="30"/>
                    </a:lnTo>
                    <a:lnTo>
                      <a:pt x="221" y="30"/>
                    </a:lnTo>
                    <a:lnTo>
                      <a:pt x="221" y="30"/>
                    </a:lnTo>
                    <a:lnTo>
                      <a:pt x="221" y="24"/>
                    </a:lnTo>
                    <a:lnTo>
                      <a:pt x="221" y="24"/>
                    </a:lnTo>
                    <a:lnTo>
                      <a:pt x="221" y="24"/>
                    </a:lnTo>
                    <a:lnTo>
                      <a:pt x="215" y="24"/>
                    </a:lnTo>
                    <a:lnTo>
                      <a:pt x="215" y="24"/>
                    </a:lnTo>
                    <a:lnTo>
                      <a:pt x="215" y="24"/>
                    </a:lnTo>
                    <a:lnTo>
                      <a:pt x="215" y="24"/>
                    </a:lnTo>
                    <a:lnTo>
                      <a:pt x="215" y="24"/>
                    </a:lnTo>
                    <a:lnTo>
                      <a:pt x="209" y="24"/>
                    </a:lnTo>
                    <a:lnTo>
                      <a:pt x="209" y="18"/>
                    </a:lnTo>
                    <a:lnTo>
                      <a:pt x="209" y="18"/>
                    </a:lnTo>
                    <a:lnTo>
                      <a:pt x="209" y="18"/>
                    </a:lnTo>
                    <a:lnTo>
                      <a:pt x="209" y="18"/>
                    </a:lnTo>
                    <a:lnTo>
                      <a:pt x="202" y="18"/>
                    </a:lnTo>
                    <a:lnTo>
                      <a:pt x="202" y="18"/>
                    </a:lnTo>
                    <a:lnTo>
                      <a:pt x="202" y="18"/>
                    </a:lnTo>
                    <a:lnTo>
                      <a:pt x="202" y="18"/>
                    </a:lnTo>
                    <a:lnTo>
                      <a:pt x="202" y="18"/>
                    </a:lnTo>
                    <a:lnTo>
                      <a:pt x="202" y="12"/>
                    </a:lnTo>
                    <a:lnTo>
                      <a:pt x="196" y="12"/>
                    </a:lnTo>
                    <a:lnTo>
                      <a:pt x="196" y="12"/>
                    </a:lnTo>
                    <a:lnTo>
                      <a:pt x="196" y="12"/>
                    </a:lnTo>
                    <a:lnTo>
                      <a:pt x="196" y="12"/>
                    </a:lnTo>
                    <a:lnTo>
                      <a:pt x="196" y="12"/>
                    </a:lnTo>
                    <a:lnTo>
                      <a:pt x="190" y="12"/>
                    </a:lnTo>
                    <a:lnTo>
                      <a:pt x="190" y="12"/>
                    </a:lnTo>
                    <a:lnTo>
                      <a:pt x="190" y="12"/>
                    </a:lnTo>
                    <a:lnTo>
                      <a:pt x="190" y="12"/>
                    </a:lnTo>
                    <a:lnTo>
                      <a:pt x="190" y="12"/>
                    </a:lnTo>
                    <a:lnTo>
                      <a:pt x="184" y="12"/>
                    </a:lnTo>
                    <a:lnTo>
                      <a:pt x="184" y="12"/>
                    </a:lnTo>
                    <a:lnTo>
                      <a:pt x="184" y="6"/>
                    </a:lnTo>
                    <a:lnTo>
                      <a:pt x="184" y="6"/>
                    </a:lnTo>
                    <a:lnTo>
                      <a:pt x="184" y="6"/>
                    </a:lnTo>
                    <a:lnTo>
                      <a:pt x="178" y="6"/>
                    </a:lnTo>
                    <a:lnTo>
                      <a:pt x="178" y="6"/>
                    </a:lnTo>
                    <a:lnTo>
                      <a:pt x="178" y="6"/>
                    </a:lnTo>
                    <a:lnTo>
                      <a:pt x="178" y="6"/>
                    </a:lnTo>
                    <a:lnTo>
                      <a:pt x="178" y="6"/>
                    </a:lnTo>
                    <a:lnTo>
                      <a:pt x="178" y="6"/>
                    </a:lnTo>
                    <a:lnTo>
                      <a:pt x="172" y="6"/>
                    </a:lnTo>
                    <a:lnTo>
                      <a:pt x="172" y="6"/>
                    </a:lnTo>
                    <a:lnTo>
                      <a:pt x="172" y="6"/>
                    </a:lnTo>
                    <a:lnTo>
                      <a:pt x="172" y="6"/>
                    </a:lnTo>
                    <a:lnTo>
                      <a:pt x="172" y="6"/>
                    </a:lnTo>
                    <a:lnTo>
                      <a:pt x="166" y="6"/>
                    </a:lnTo>
                    <a:lnTo>
                      <a:pt x="166" y="6"/>
                    </a:lnTo>
                    <a:lnTo>
                      <a:pt x="166" y="6"/>
                    </a:lnTo>
                    <a:lnTo>
                      <a:pt x="166" y="6"/>
                    </a:lnTo>
                    <a:lnTo>
                      <a:pt x="166" y="6"/>
                    </a:lnTo>
                    <a:lnTo>
                      <a:pt x="160" y="6"/>
                    </a:lnTo>
                    <a:lnTo>
                      <a:pt x="160" y="6"/>
                    </a:lnTo>
                    <a:lnTo>
                      <a:pt x="160" y="6"/>
                    </a:lnTo>
                    <a:lnTo>
                      <a:pt x="160" y="6"/>
                    </a:lnTo>
                    <a:lnTo>
                      <a:pt x="160" y="6"/>
                    </a:lnTo>
                    <a:lnTo>
                      <a:pt x="160" y="6"/>
                    </a:lnTo>
                    <a:lnTo>
                      <a:pt x="153" y="0"/>
                    </a:lnTo>
                    <a:lnTo>
                      <a:pt x="153" y="0"/>
                    </a:lnTo>
                    <a:lnTo>
                      <a:pt x="153" y="0"/>
                    </a:lnTo>
                    <a:lnTo>
                      <a:pt x="153" y="0"/>
                    </a:lnTo>
                    <a:lnTo>
                      <a:pt x="153" y="0"/>
                    </a:lnTo>
                    <a:lnTo>
                      <a:pt x="147" y="0"/>
                    </a:lnTo>
                    <a:lnTo>
                      <a:pt x="147" y="0"/>
                    </a:lnTo>
                    <a:lnTo>
                      <a:pt x="147" y="0"/>
                    </a:lnTo>
                    <a:lnTo>
                      <a:pt x="147" y="0"/>
                    </a:lnTo>
                    <a:lnTo>
                      <a:pt x="147" y="0"/>
                    </a:lnTo>
                    <a:lnTo>
                      <a:pt x="141" y="0"/>
                    </a:lnTo>
                    <a:lnTo>
                      <a:pt x="141" y="0"/>
                    </a:lnTo>
                    <a:lnTo>
                      <a:pt x="141" y="0"/>
                    </a:lnTo>
                    <a:lnTo>
                      <a:pt x="141" y="0"/>
                    </a:lnTo>
                    <a:lnTo>
                      <a:pt x="141" y="0"/>
                    </a:lnTo>
                    <a:lnTo>
                      <a:pt x="141" y="0"/>
                    </a:lnTo>
                    <a:lnTo>
                      <a:pt x="135" y="0"/>
                    </a:lnTo>
                    <a:lnTo>
                      <a:pt x="135" y="0"/>
                    </a:lnTo>
                    <a:lnTo>
                      <a:pt x="135" y="0"/>
                    </a:lnTo>
                    <a:lnTo>
                      <a:pt x="135" y="0"/>
                    </a:lnTo>
                    <a:lnTo>
                      <a:pt x="135" y="0"/>
                    </a:lnTo>
                    <a:lnTo>
                      <a:pt x="129" y="0"/>
                    </a:lnTo>
                    <a:lnTo>
                      <a:pt x="129" y="0"/>
                    </a:lnTo>
                    <a:lnTo>
                      <a:pt x="129" y="0"/>
                    </a:lnTo>
                    <a:lnTo>
                      <a:pt x="129" y="0"/>
                    </a:lnTo>
                    <a:lnTo>
                      <a:pt x="129" y="0"/>
                    </a:lnTo>
                    <a:lnTo>
                      <a:pt x="123" y="0"/>
                    </a:lnTo>
                    <a:lnTo>
                      <a:pt x="123" y="0"/>
                    </a:lnTo>
                    <a:lnTo>
                      <a:pt x="123" y="0"/>
                    </a:lnTo>
                    <a:lnTo>
                      <a:pt x="123" y="0"/>
                    </a:lnTo>
                    <a:lnTo>
                      <a:pt x="123" y="0"/>
                    </a:lnTo>
                    <a:lnTo>
                      <a:pt x="123" y="0"/>
                    </a:lnTo>
                    <a:lnTo>
                      <a:pt x="117" y="0"/>
                    </a:ln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0"/>
                    </a:lnTo>
                    <a:lnTo>
                      <a:pt x="104" y="0"/>
                    </a:lnTo>
                    <a:lnTo>
                      <a:pt x="98" y="0"/>
                    </a:lnTo>
                    <a:lnTo>
                      <a:pt x="98" y="0"/>
                    </a:lnTo>
                    <a:lnTo>
                      <a:pt x="98" y="0"/>
                    </a:lnTo>
                    <a:lnTo>
                      <a:pt x="98" y="0"/>
                    </a:lnTo>
                    <a:lnTo>
                      <a:pt x="98" y="0"/>
                    </a:lnTo>
                    <a:lnTo>
                      <a:pt x="92" y="0"/>
                    </a:lnTo>
                    <a:lnTo>
                      <a:pt x="92" y="0"/>
                    </a:lnTo>
                    <a:lnTo>
                      <a:pt x="92" y="0"/>
                    </a:lnTo>
                    <a:lnTo>
                      <a:pt x="92" y="0"/>
                    </a:lnTo>
                    <a:lnTo>
                      <a:pt x="92" y="0"/>
                    </a:lnTo>
                    <a:lnTo>
                      <a:pt x="86" y="0"/>
                    </a:lnTo>
                    <a:lnTo>
                      <a:pt x="86" y="0"/>
                    </a:lnTo>
                    <a:lnTo>
                      <a:pt x="86" y="0"/>
                    </a:lnTo>
                    <a:lnTo>
                      <a:pt x="86" y="0"/>
                    </a:lnTo>
                    <a:lnTo>
                      <a:pt x="86" y="0"/>
                    </a:lnTo>
                    <a:lnTo>
                      <a:pt x="86" y="0"/>
                    </a:lnTo>
                    <a:lnTo>
                      <a:pt x="80" y="6"/>
                    </a:lnTo>
                    <a:lnTo>
                      <a:pt x="80" y="6"/>
                    </a:lnTo>
                    <a:lnTo>
                      <a:pt x="80" y="6"/>
                    </a:lnTo>
                    <a:lnTo>
                      <a:pt x="80" y="6"/>
                    </a:lnTo>
                    <a:lnTo>
                      <a:pt x="80" y="6"/>
                    </a:lnTo>
                    <a:lnTo>
                      <a:pt x="74" y="6"/>
                    </a:lnTo>
                    <a:lnTo>
                      <a:pt x="74" y="6"/>
                    </a:lnTo>
                    <a:lnTo>
                      <a:pt x="74" y="6"/>
                    </a:lnTo>
                    <a:lnTo>
                      <a:pt x="74" y="6"/>
                    </a:lnTo>
                    <a:lnTo>
                      <a:pt x="74" y="6"/>
                    </a:lnTo>
                    <a:lnTo>
                      <a:pt x="67" y="6"/>
                    </a:lnTo>
                    <a:lnTo>
                      <a:pt x="67" y="6"/>
                    </a:lnTo>
                    <a:lnTo>
                      <a:pt x="67" y="6"/>
                    </a:lnTo>
                    <a:lnTo>
                      <a:pt x="67" y="6"/>
                    </a:lnTo>
                    <a:lnTo>
                      <a:pt x="67" y="6"/>
                    </a:lnTo>
                    <a:lnTo>
                      <a:pt x="67" y="6"/>
                    </a:lnTo>
                    <a:lnTo>
                      <a:pt x="61" y="6"/>
                    </a:lnTo>
                    <a:lnTo>
                      <a:pt x="61" y="6"/>
                    </a:lnTo>
                    <a:lnTo>
                      <a:pt x="61" y="6"/>
                    </a:lnTo>
                    <a:lnTo>
                      <a:pt x="61" y="6"/>
                    </a:lnTo>
                    <a:lnTo>
                      <a:pt x="61" y="6"/>
                    </a:lnTo>
                    <a:lnTo>
                      <a:pt x="55" y="6"/>
                    </a:lnTo>
                    <a:lnTo>
                      <a:pt x="55" y="6"/>
                    </a:lnTo>
                    <a:lnTo>
                      <a:pt x="55" y="6"/>
                    </a:lnTo>
                    <a:lnTo>
                      <a:pt x="55" y="6"/>
                    </a:lnTo>
                    <a:lnTo>
                      <a:pt x="55" y="12"/>
                    </a:lnTo>
                    <a:lnTo>
                      <a:pt x="49" y="12"/>
                    </a:lnTo>
                    <a:lnTo>
                      <a:pt x="49" y="12"/>
                    </a:lnTo>
                    <a:lnTo>
                      <a:pt x="49" y="12"/>
                    </a:lnTo>
                    <a:lnTo>
                      <a:pt x="49" y="12"/>
                    </a:lnTo>
                    <a:lnTo>
                      <a:pt x="49" y="12"/>
                    </a:lnTo>
                    <a:lnTo>
                      <a:pt x="49" y="12"/>
                    </a:lnTo>
                    <a:lnTo>
                      <a:pt x="43" y="12"/>
                    </a:lnTo>
                    <a:lnTo>
                      <a:pt x="43" y="12"/>
                    </a:lnTo>
                    <a:lnTo>
                      <a:pt x="43" y="12"/>
                    </a:lnTo>
                    <a:lnTo>
                      <a:pt x="43" y="12"/>
                    </a:lnTo>
                    <a:lnTo>
                      <a:pt x="43" y="12"/>
                    </a:lnTo>
                    <a:lnTo>
                      <a:pt x="37" y="12"/>
                    </a:lnTo>
                    <a:lnTo>
                      <a:pt x="37" y="18"/>
                    </a:lnTo>
                    <a:lnTo>
                      <a:pt x="37" y="18"/>
                    </a:lnTo>
                    <a:lnTo>
                      <a:pt x="37" y="18"/>
                    </a:lnTo>
                    <a:lnTo>
                      <a:pt x="37" y="18"/>
                    </a:lnTo>
                    <a:lnTo>
                      <a:pt x="31" y="18"/>
                    </a:lnTo>
                    <a:lnTo>
                      <a:pt x="31" y="18"/>
                    </a:lnTo>
                    <a:lnTo>
                      <a:pt x="31" y="18"/>
                    </a:lnTo>
                    <a:lnTo>
                      <a:pt x="31" y="18"/>
                    </a:lnTo>
                    <a:lnTo>
                      <a:pt x="31" y="18"/>
                    </a:lnTo>
                    <a:lnTo>
                      <a:pt x="31" y="24"/>
                    </a:lnTo>
                    <a:lnTo>
                      <a:pt x="25" y="24"/>
                    </a:lnTo>
                    <a:lnTo>
                      <a:pt x="25" y="24"/>
                    </a:lnTo>
                    <a:lnTo>
                      <a:pt x="25" y="24"/>
                    </a:lnTo>
                    <a:lnTo>
                      <a:pt x="25" y="24"/>
                    </a:lnTo>
                    <a:lnTo>
                      <a:pt x="25" y="24"/>
                    </a:lnTo>
                    <a:lnTo>
                      <a:pt x="18" y="24"/>
                    </a:lnTo>
                    <a:lnTo>
                      <a:pt x="18" y="24"/>
                    </a:lnTo>
                    <a:lnTo>
                      <a:pt x="18" y="24"/>
                    </a:lnTo>
                    <a:lnTo>
                      <a:pt x="18" y="30"/>
                    </a:lnTo>
                    <a:lnTo>
                      <a:pt x="18" y="30"/>
                    </a:lnTo>
                    <a:lnTo>
                      <a:pt x="12" y="30"/>
                    </a:lnTo>
                    <a:lnTo>
                      <a:pt x="12" y="30"/>
                    </a:lnTo>
                    <a:lnTo>
                      <a:pt x="12" y="30"/>
                    </a:lnTo>
                    <a:lnTo>
                      <a:pt x="12" y="36"/>
                    </a:lnTo>
                    <a:lnTo>
                      <a:pt x="12" y="36"/>
                    </a:lnTo>
                    <a:lnTo>
                      <a:pt x="12" y="36"/>
                    </a:lnTo>
                    <a:lnTo>
                      <a:pt x="6" y="36"/>
                    </a:lnTo>
                    <a:lnTo>
                      <a:pt x="6" y="36"/>
                    </a:lnTo>
                    <a:lnTo>
                      <a:pt x="6" y="36"/>
                    </a:lnTo>
                    <a:lnTo>
                      <a:pt x="6" y="43"/>
                    </a:lnTo>
                    <a:lnTo>
                      <a:pt x="6" y="43"/>
                    </a:lnTo>
                    <a:lnTo>
                      <a:pt x="6" y="43"/>
                    </a:lnTo>
                    <a:lnTo>
                      <a:pt x="6" y="43"/>
                    </a:lnTo>
                    <a:lnTo>
                      <a:pt x="6" y="43"/>
                    </a:lnTo>
                    <a:lnTo>
                      <a:pt x="0" y="49"/>
                    </a:lnTo>
                    <a:lnTo>
                      <a:pt x="0" y="49"/>
                    </a:lnTo>
                    <a:lnTo>
                      <a:pt x="0" y="49"/>
                    </a:lnTo>
                    <a:lnTo>
                      <a:pt x="0" y="49"/>
                    </a:lnTo>
                    <a:lnTo>
                      <a:pt x="0" y="49"/>
                    </a:lnTo>
                    <a:lnTo>
                      <a:pt x="0" y="55"/>
                    </a:lnTo>
                    <a:lnTo>
                      <a:pt x="0" y="55"/>
                    </a:lnTo>
                    <a:lnTo>
                      <a:pt x="0" y="55"/>
                    </a:lnTo>
                    <a:lnTo>
                      <a:pt x="0" y="55"/>
                    </a:lnTo>
                    <a:lnTo>
                      <a:pt x="0" y="55"/>
                    </a:lnTo>
                    <a:lnTo>
                      <a:pt x="0" y="55"/>
                    </a:lnTo>
                    <a:lnTo>
                      <a:pt x="0" y="61"/>
                    </a:lnTo>
                    <a:lnTo>
                      <a:pt x="0" y="61"/>
                    </a:lnTo>
                    <a:lnTo>
                      <a:pt x="0" y="61"/>
                    </a:lnTo>
                    <a:lnTo>
                      <a:pt x="0" y="61"/>
                    </a:lnTo>
                    <a:lnTo>
                      <a:pt x="0" y="61"/>
                    </a:lnTo>
                    <a:lnTo>
                      <a:pt x="0" y="67"/>
                    </a:lnTo>
                    <a:lnTo>
                      <a:pt x="0" y="67"/>
                    </a:lnTo>
                    <a:lnTo>
                      <a:pt x="0" y="67"/>
                    </a:lnTo>
                    <a:lnTo>
                      <a:pt x="0" y="67"/>
                    </a:lnTo>
                    <a:lnTo>
                      <a:pt x="0" y="67"/>
                    </a:lnTo>
                    <a:lnTo>
                      <a:pt x="0" y="73"/>
                    </a:lnTo>
                    <a:lnTo>
                      <a:pt x="0" y="73"/>
                    </a:lnTo>
                    <a:lnTo>
                      <a:pt x="6" y="73"/>
                    </a:lnTo>
                    <a:lnTo>
                      <a:pt x="6" y="73"/>
                    </a:lnTo>
                    <a:lnTo>
                      <a:pt x="6" y="73"/>
                    </a:lnTo>
                    <a:lnTo>
                      <a:pt x="6" y="73"/>
                    </a:lnTo>
                    <a:lnTo>
                      <a:pt x="6" y="79"/>
                    </a:lnTo>
                    <a:lnTo>
                      <a:pt x="6" y="79"/>
                    </a:lnTo>
                    <a:lnTo>
                      <a:pt x="6" y="79"/>
                    </a:lnTo>
                    <a:lnTo>
                      <a:pt x="6" y="79"/>
                    </a:lnTo>
                    <a:lnTo>
                      <a:pt x="12" y="79"/>
                    </a:lnTo>
                    <a:lnTo>
                      <a:pt x="12" y="86"/>
                    </a:lnTo>
                    <a:lnTo>
                      <a:pt x="12" y="86"/>
                    </a:lnTo>
                    <a:lnTo>
                      <a:pt x="12" y="86"/>
                    </a:lnTo>
                    <a:lnTo>
                      <a:pt x="12" y="86"/>
                    </a:lnTo>
                    <a:lnTo>
                      <a:pt x="12" y="86"/>
                    </a:lnTo>
                    <a:lnTo>
                      <a:pt x="18" y="92"/>
                    </a:lnTo>
                    <a:lnTo>
                      <a:pt x="18" y="92"/>
                    </a:lnTo>
                    <a:lnTo>
                      <a:pt x="18" y="92"/>
                    </a:lnTo>
                    <a:lnTo>
                      <a:pt x="18" y="92"/>
                    </a:lnTo>
                    <a:lnTo>
                      <a:pt x="18" y="92"/>
                    </a:lnTo>
                    <a:lnTo>
                      <a:pt x="25" y="92"/>
                    </a:lnTo>
                    <a:lnTo>
                      <a:pt x="25" y="92"/>
                    </a:lnTo>
                    <a:lnTo>
                      <a:pt x="25" y="92"/>
                    </a:lnTo>
                    <a:lnTo>
                      <a:pt x="25" y="98"/>
                    </a:lnTo>
                    <a:lnTo>
                      <a:pt x="25" y="98"/>
                    </a:lnTo>
                    <a:lnTo>
                      <a:pt x="31" y="98"/>
                    </a:lnTo>
                    <a:lnTo>
                      <a:pt x="31" y="98"/>
                    </a:lnTo>
                    <a:lnTo>
                      <a:pt x="31" y="98"/>
                    </a:lnTo>
                    <a:lnTo>
                      <a:pt x="31" y="98"/>
                    </a:lnTo>
                    <a:lnTo>
                      <a:pt x="31" y="98"/>
                    </a:lnTo>
                    <a:lnTo>
                      <a:pt x="31" y="98"/>
                    </a:lnTo>
                    <a:lnTo>
                      <a:pt x="37" y="104"/>
                    </a:lnTo>
                    <a:lnTo>
                      <a:pt x="37" y="104"/>
                    </a:lnTo>
                    <a:lnTo>
                      <a:pt x="37" y="104"/>
                    </a:lnTo>
                    <a:lnTo>
                      <a:pt x="37" y="104"/>
                    </a:lnTo>
                    <a:lnTo>
                      <a:pt x="37" y="104"/>
                    </a:lnTo>
                    <a:lnTo>
                      <a:pt x="43" y="104"/>
                    </a:lnTo>
                    <a:lnTo>
                      <a:pt x="43" y="104"/>
                    </a:lnTo>
                    <a:lnTo>
                      <a:pt x="43" y="104"/>
                    </a:lnTo>
                    <a:lnTo>
                      <a:pt x="43" y="104"/>
                    </a:lnTo>
                    <a:lnTo>
                      <a:pt x="43" y="104"/>
                    </a:lnTo>
                    <a:lnTo>
                      <a:pt x="49" y="104"/>
                    </a:lnTo>
                    <a:lnTo>
                      <a:pt x="49" y="104"/>
                    </a:lnTo>
                    <a:lnTo>
                      <a:pt x="49" y="110"/>
                    </a:lnTo>
                    <a:lnTo>
                      <a:pt x="49" y="110"/>
                    </a:lnTo>
                    <a:lnTo>
                      <a:pt x="49" y="110"/>
                    </a:lnTo>
                    <a:lnTo>
                      <a:pt x="49" y="110"/>
                    </a:lnTo>
                    <a:lnTo>
                      <a:pt x="55" y="110"/>
                    </a:lnTo>
                    <a:lnTo>
                      <a:pt x="55" y="110"/>
                    </a:lnTo>
                    <a:lnTo>
                      <a:pt x="55" y="110"/>
                    </a:lnTo>
                    <a:lnTo>
                      <a:pt x="55" y="110"/>
                    </a:lnTo>
                    <a:lnTo>
                      <a:pt x="55" y="110"/>
                    </a:lnTo>
                    <a:lnTo>
                      <a:pt x="61" y="110"/>
                    </a:lnTo>
                    <a:lnTo>
                      <a:pt x="61" y="110"/>
                    </a:lnTo>
                    <a:lnTo>
                      <a:pt x="61" y="110"/>
                    </a:lnTo>
                    <a:lnTo>
                      <a:pt x="61" y="110"/>
                    </a:lnTo>
                    <a:lnTo>
                      <a:pt x="61" y="110"/>
                    </a:lnTo>
                    <a:lnTo>
                      <a:pt x="67" y="110"/>
                    </a:lnTo>
                    <a:lnTo>
                      <a:pt x="67" y="110"/>
                    </a:lnTo>
                    <a:lnTo>
                      <a:pt x="67" y="110"/>
                    </a:lnTo>
                    <a:lnTo>
                      <a:pt x="67" y="110"/>
                    </a:lnTo>
                    <a:lnTo>
                      <a:pt x="67" y="110"/>
                    </a:lnTo>
                    <a:lnTo>
                      <a:pt x="67" y="110"/>
                    </a:lnTo>
                    <a:lnTo>
                      <a:pt x="74" y="116"/>
                    </a:lnTo>
                    <a:lnTo>
                      <a:pt x="74" y="116"/>
                    </a:lnTo>
                    <a:lnTo>
                      <a:pt x="74" y="116"/>
                    </a:lnTo>
                    <a:lnTo>
                      <a:pt x="74" y="116"/>
                    </a:lnTo>
                    <a:lnTo>
                      <a:pt x="74" y="116"/>
                    </a:lnTo>
                    <a:lnTo>
                      <a:pt x="80" y="116"/>
                    </a:lnTo>
                    <a:lnTo>
                      <a:pt x="80" y="116"/>
                    </a:lnTo>
                    <a:lnTo>
                      <a:pt x="80" y="116"/>
                    </a:lnTo>
                    <a:lnTo>
                      <a:pt x="80" y="116"/>
                    </a:lnTo>
                    <a:lnTo>
                      <a:pt x="80" y="116"/>
                    </a:lnTo>
                    <a:lnTo>
                      <a:pt x="86" y="116"/>
                    </a:lnTo>
                    <a:lnTo>
                      <a:pt x="86" y="116"/>
                    </a:lnTo>
                    <a:lnTo>
                      <a:pt x="86" y="116"/>
                    </a:lnTo>
                    <a:lnTo>
                      <a:pt x="86" y="116"/>
                    </a:lnTo>
                    <a:lnTo>
                      <a:pt x="86" y="116"/>
                    </a:lnTo>
                    <a:lnTo>
                      <a:pt x="86" y="116"/>
                    </a:lnTo>
                    <a:lnTo>
                      <a:pt x="92" y="116"/>
                    </a:lnTo>
                    <a:lnTo>
                      <a:pt x="92" y="116"/>
                    </a:lnTo>
                    <a:lnTo>
                      <a:pt x="92" y="116"/>
                    </a:lnTo>
                    <a:lnTo>
                      <a:pt x="92" y="116"/>
                    </a:lnTo>
                    <a:lnTo>
                      <a:pt x="92" y="116"/>
                    </a:lnTo>
                    <a:lnTo>
                      <a:pt x="98" y="116"/>
                    </a:lnTo>
                    <a:lnTo>
                      <a:pt x="98" y="116"/>
                    </a:lnTo>
                    <a:lnTo>
                      <a:pt x="98" y="116"/>
                    </a:lnTo>
                    <a:lnTo>
                      <a:pt x="98" y="116"/>
                    </a:lnTo>
                    <a:lnTo>
                      <a:pt x="98" y="116"/>
                    </a:lnTo>
                    <a:lnTo>
                      <a:pt x="104" y="116"/>
                    </a:lnTo>
                    <a:lnTo>
                      <a:pt x="104" y="116"/>
                    </a:lnTo>
                    <a:lnTo>
                      <a:pt x="104" y="116"/>
                    </a:lnTo>
                    <a:lnTo>
                      <a:pt x="104" y="116"/>
                    </a:lnTo>
                    <a:lnTo>
                      <a:pt x="104" y="116"/>
                    </a:lnTo>
                    <a:lnTo>
                      <a:pt x="104" y="116"/>
                    </a:lnTo>
                    <a:lnTo>
                      <a:pt x="110" y="116"/>
                    </a:lnTo>
                    <a:lnTo>
                      <a:pt x="110" y="116"/>
                    </a:lnTo>
                    <a:lnTo>
                      <a:pt x="110" y="116"/>
                    </a:lnTo>
                    <a:lnTo>
                      <a:pt x="110" y="116"/>
                    </a:lnTo>
                    <a:lnTo>
                      <a:pt x="110" y="116"/>
                    </a:lnTo>
                    <a:lnTo>
                      <a:pt x="117" y="116"/>
                    </a:lnTo>
                    <a:lnTo>
                      <a:pt x="117" y="116"/>
                    </a:lnTo>
                    <a:lnTo>
                      <a:pt x="117" y="116"/>
                    </a:lnTo>
                    <a:lnTo>
                      <a:pt x="117" y="116"/>
                    </a:lnTo>
                    <a:lnTo>
                      <a:pt x="117" y="116"/>
                    </a:lnTo>
                    <a:lnTo>
                      <a:pt x="123" y="116"/>
                    </a:lnTo>
                    <a:lnTo>
                      <a:pt x="123" y="116"/>
                    </a:lnTo>
                    <a:lnTo>
                      <a:pt x="123" y="116"/>
                    </a:lnTo>
                    <a:lnTo>
                      <a:pt x="123" y="116"/>
                    </a:lnTo>
                    <a:close/>
                  </a:path>
                </a:pathLst>
              </a:custGeom>
              <a:solidFill>
                <a:srgbClr val="93A12B"/>
              </a:solidFill>
              <a:ln w="0">
                <a:solidFill>
                  <a:srgbClr val="000000"/>
                </a:solidFill>
                <a:prstDash val="solid"/>
                <a:round/>
                <a:headEnd/>
                <a:tailEnd/>
              </a:ln>
            </p:spPr>
            <p:txBody>
              <a:bodyPr/>
              <a:lstStyle/>
              <a:p>
                <a:endParaRPr lang="en-US"/>
              </a:p>
            </p:txBody>
          </p:sp>
          <p:sp>
            <p:nvSpPr>
              <p:cNvPr id="2810911" name="Line 31"/>
              <p:cNvSpPr>
                <a:spLocks noChangeShapeType="1"/>
              </p:cNvSpPr>
              <p:nvPr/>
            </p:nvSpPr>
            <p:spPr bwMode="auto">
              <a:xfrm>
                <a:off x="2708" y="2236"/>
                <a:ext cx="0"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912" name="Freeform 32"/>
              <p:cNvSpPr>
                <a:spLocks/>
              </p:cNvSpPr>
              <p:nvPr/>
            </p:nvSpPr>
            <p:spPr bwMode="auto">
              <a:xfrm>
                <a:off x="2708" y="2120"/>
                <a:ext cx="116" cy="116"/>
              </a:xfrm>
              <a:custGeom>
                <a:avLst/>
                <a:gdLst>
                  <a:gd name="T0" fmla="*/ 6 w 116"/>
                  <a:gd name="T1" fmla="*/ 116 h 116"/>
                  <a:gd name="T2" fmla="*/ 6 w 116"/>
                  <a:gd name="T3" fmla="*/ 116 h 116"/>
                  <a:gd name="T4" fmla="*/ 12 w 116"/>
                  <a:gd name="T5" fmla="*/ 116 h 116"/>
                  <a:gd name="T6" fmla="*/ 18 w 116"/>
                  <a:gd name="T7" fmla="*/ 116 h 116"/>
                  <a:gd name="T8" fmla="*/ 24 w 116"/>
                  <a:gd name="T9" fmla="*/ 116 h 116"/>
                  <a:gd name="T10" fmla="*/ 24 w 116"/>
                  <a:gd name="T11" fmla="*/ 116 h 116"/>
                  <a:gd name="T12" fmla="*/ 30 w 116"/>
                  <a:gd name="T13" fmla="*/ 116 h 116"/>
                  <a:gd name="T14" fmla="*/ 37 w 116"/>
                  <a:gd name="T15" fmla="*/ 116 h 116"/>
                  <a:gd name="T16" fmla="*/ 43 w 116"/>
                  <a:gd name="T17" fmla="*/ 116 h 116"/>
                  <a:gd name="T18" fmla="*/ 43 w 116"/>
                  <a:gd name="T19" fmla="*/ 110 h 116"/>
                  <a:gd name="T20" fmla="*/ 49 w 116"/>
                  <a:gd name="T21" fmla="*/ 110 h 116"/>
                  <a:gd name="T22" fmla="*/ 55 w 116"/>
                  <a:gd name="T23" fmla="*/ 110 h 116"/>
                  <a:gd name="T24" fmla="*/ 61 w 116"/>
                  <a:gd name="T25" fmla="*/ 110 h 116"/>
                  <a:gd name="T26" fmla="*/ 61 w 116"/>
                  <a:gd name="T27" fmla="*/ 110 h 116"/>
                  <a:gd name="T28" fmla="*/ 67 w 116"/>
                  <a:gd name="T29" fmla="*/ 104 h 116"/>
                  <a:gd name="T30" fmla="*/ 73 w 116"/>
                  <a:gd name="T31" fmla="*/ 104 h 116"/>
                  <a:gd name="T32" fmla="*/ 79 w 116"/>
                  <a:gd name="T33" fmla="*/ 104 h 116"/>
                  <a:gd name="T34" fmla="*/ 79 w 116"/>
                  <a:gd name="T35" fmla="*/ 98 h 116"/>
                  <a:gd name="T36" fmla="*/ 86 w 116"/>
                  <a:gd name="T37" fmla="*/ 98 h 116"/>
                  <a:gd name="T38" fmla="*/ 92 w 116"/>
                  <a:gd name="T39" fmla="*/ 92 h 116"/>
                  <a:gd name="T40" fmla="*/ 98 w 116"/>
                  <a:gd name="T41" fmla="*/ 92 h 116"/>
                  <a:gd name="T42" fmla="*/ 98 w 116"/>
                  <a:gd name="T43" fmla="*/ 86 h 116"/>
                  <a:gd name="T44" fmla="*/ 104 w 116"/>
                  <a:gd name="T45" fmla="*/ 86 h 116"/>
                  <a:gd name="T46" fmla="*/ 110 w 116"/>
                  <a:gd name="T47" fmla="*/ 79 h 116"/>
                  <a:gd name="T48" fmla="*/ 110 w 116"/>
                  <a:gd name="T49" fmla="*/ 73 h 116"/>
                  <a:gd name="T50" fmla="*/ 116 w 116"/>
                  <a:gd name="T51" fmla="*/ 67 h 116"/>
                  <a:gd name="T52" fmla="*/ 116 w 116"/>
                  <a:gd name="T53" fmla="*/ 67 h 116"/>
                  <a:gd name="T54" fmla="*/ 116 w 116"/>
                  <a:gd name="T55" fmla="*/ 61 h 116"/>
                  <a:gd name="T56" fmla="*/ 116 w 116"/>
                  <a:gd name="T57" fmla="*/ 55 h 116"/>
                  <a:gd name="T58" fmla="*/ 116 w 116"/>
                  <a:gd name="T59" fmla="*/ 49 h 116"/>
                  <a:gd name="T60" fmla="*/ 116 w 116"/>
                  <a:gd name="T61" fmla="*/ 49 h 116"/>
                  <a:gd name="T62" fmla="*/ 110 w 116"/>
                  <a:gd name="T63" fmla="*/ 43 h 116"/>
                  <a:gd name="T64" fmla="*/ 110 w 116"/>
                  <a:gd name="T65" fmla="*/ 36 h 116"/>
                  <a:gd name="T66" fmla="*/ 104 w 116"/>
                  <a:gd name="T67" fmla="*/ 30 h 116"/>
                  <a:gd name="T68" fmla="*/ 98 w 116"/>
                  <a:gd name="T69" fmla="*/ 30 h 116"/>
                  <a:gd name="T70" fmla="*/ 92 w 116"/>
                  <a:gd name="T71" fmla="*/ 24 h 116"/>
                  <a:gd name="T72" fmla="*/ 92 w 116"/>
                  <a:gd name="T73" fmla="*/ 24 h 116"/>
                  <a:gd name="T74" fmla="*/ 86 w 116"/>
                  <a:gd name="T75" fmla="*/ 18 h 116"/>
                  <a:gd name="T76" fmla="*/ 79 w 116"/>
                  <a:gd name="T77" fmla="*/ 18 h 116"/>
                  <a:gd name="T78" fmla="*/ 73 w 116"/>
                  <a:gd name="T79" fmla="*/ 12 h 116"/>
                  <a:gd name="T80" fmla="*/ 73 w 116"/>
                  <a:gd name="T81" fmla="*/ 12 h 116"/>
                  <a:gd name="T82" fmla="*/ 67 w 116"/>
                  <a:gd name="T83" fmla="*/ 12 h 116"/>
                  <a:gd name="T84" fmla="*/ 61 w 116"/>
                  <a:gd name="T85" fmla="*/ 6 h 116"/>
                  <a:gd name="T86" fmla="*/ 55 w 116"/>
                  <a:gd name="T87" fmla="*/ 6 h 116"/>
                  <a:gd name="T88" fmla="*/ 55 w 116"/>
                  <a:gd name="T89" fmla="*/ 6 h 116"/>
                  <a:gd name="T90" fmla="*/ 49 w 116"/>
                  <a:gd name="T91" fmla="*/ 6 h 116"/>
                  <a:gd name="T92" fmla="*/ 43 w 116"/>
                  <a:gd name="T93" fmla="*/ 6 h 116"/>
                  <a:gd name="T94" fmla="*/ 37 w 116"/>
                  <a:gd name="T95" fmla="*/ 6 h 116"/>
                  <a:gd name="T96" fmla="*/ 37 w 116"/>
                  <a:gd name="T97" fmla="*/ 6 h 116"/>
                  <a:gd name="T98" fmla="*/ 30 w 116"/>
                  <a:gd name="T99" fmla="*/ 0 h 116"/>
                  <a:gd name="T100" fmla="*/ 24 w 116"/>
                  <a:gd name="T101" fmla="*/ 0 h 116"/>
                  <a:gd name="T102" fmla="*/ 18 w 116"/>
                  <a:gd name="T103" fmla="*/ 0 h 116"/>
                  <a:gd name="T104" fmla="*/ 18 w 116"/>
                  <a:gd name="T105" fmla="*/ 0 h 116"/>
                  <a:gd name="T106" fmla="*/ 12 w 116"/>
                  <a:gd name="T107" fmla="*/ 0 h 116"/>
                  <a:gd name="T108" fmla="*/ 6 w 116"/>
                  <a:gd name="T109" fmla="*/ 0 h 116"/>
                  <a:gd name="T110" fmla="*/ 0 w 116"/>
                  <a:gd name="T111" fmla="*/ 0 h 116"/>
                  <a:gd name="T112" fmla="*/ 0 w 116"/>
                  <a:gd name="T11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6" h="116">
                    <a:moveTo>
                      <a:pt x="0" y="116"/>
                    </a:moveTo>
                    <a:lnTo>
                      <a:pt x="0" y="116"/>
                    </a:lnTo>
                    <a:lnTo>
                      <a:pt x="0" y="116"/>
                    </a:lnTo>
                    <a:lnTo>
                      <a:pt x="6" y="116"/>
                    </a:lnTo>
                    <a:lnTo>
                      <a:pt x="6" y="116"/>
                    </a:lnTo>
                    <a:lnTo>
                      <a:pt x="6" y="116"/>
                    </a:lnTo>
                    <a:lnTo>
                      <a:pt x="6" y="116"/>
                    </a:lnTo>
                    <a:lnTo>
                      <a:pt x="6" y="116"/>
                    </a:lnTo>
                    <a:lnTo>
                      <a:pt x="12" y="116"/>
                    </a:lnTo>
                    <a:lnTo>
                      <a:pt x="12" y="116"/>
                    </a:lnTo>
                    <a:lnTo>
                      <a:pt x="12" y="116"/>
                    </a:lnTo>
                    <a:lnTo>
                      <a:pt x="12" y="116"/>
                    </a:lnTo>
                    <a:lnTo>
                      <a:pt x="12" y="116"/>
                    </a:lnTo>
                    <a:lnTo>
                      <a:pt x="18" y="116"/>
                    </a:lnTo>
                    <a:lnTo>
                      <a:pt x="18" y="116"/>
                    </a:lnTo>
                    <a:lnTo>
                      <a:pt x="18" y="116"/>
                    </a:lnTo>
                    <a:lnTo>
                      <a:pt x="18" y="116"/>
                    </a:lnTo>
                    <a:lnTo>
                      <a:pt x="18" y="116"/>
                    </a:lnTo>
                    <a:lnTo>
                      <a:pt x="18" y="116"/>
                    </a:lnTo>
                    <a:lnTo>
                      <a:pt x="24" y="116"/>
                    </a:lnTo>
                    <a:lnTo>
                      <a:pt x="24" y="116"/>
                    </a:lnTo>
                    <a:lnTo>
                      <a:pt x="24" y="116"/>
                    </a:lnTo>
                    <a:lnTo>
                      <a:pt x="24" y="116"/>
                    </a:lnTo>
                    <a:lnTo>
                      <a:pt x="24" y="116"/>
                    </a:lnTo>
                    <a:lnTo>
                      <a:pt x="30" y="116"/>
                    </a:lnTo>
                    <a:lnTo>
                      <a:pt x="30" y="116"/>
                    </a:lnTo>
                    <a:lnTo>
                      <a:pt x="30" y="116"/>
                    </a:lnTo>
                    <a:lnTo>
                      <a:pt x="30" y="116"/>
                    </a:lnTo>
                    <a:lnTo>
                      <a:pt x="30" y="116"/>
                    </a:lnTo>
                    <a:lnTo>
                      <a:pt x="37" y="116"/>
                    </a:lnTo>
                    <a:lnTo>
                      <a:pt x="37" y="116"/>
                    </a:lnTo>
                    <a:lnTo>
                      <a:pt x="37" y="116"/>
                    </a:lnTo>
                    <a:lnTo>
                      <a:pt x="37" y="116"/>
                    </a:lnTo>
                    <a:lnTo>
                      <a:pt x="37" y="116"/>
                    </a:lnTo>
                    <a:lnTo>
                      <a:pt x="37" y="116"/>
                    </a:lnTo>
                    <a:lnTo>
                      <a:pt x="43" y="116"/>
                    </a:lnTo>
                    <a:lnTo>
                      <a:pt x="43" y="116"/>
                    </a:lnTo>
                    <a:lnTo>
                      <a:pt x="43" y="116"/>
                    </a:lnTo>
                    <a:lnTo>
                      <a:pt x="43" y="116"/>
                    </a:lnTo>
                    <a:lnTo>
                      <a:pt x="43" y="110"/>
                    </a:lnTo>
                    <a:lnTo>
                      <a:pt x="49" y="110"/>
                    </a:lnTo>
                    <a:lnTo>
                      <a:pt x="49" y="110"/>
                    </a:lnTo>
                    <a:lnTo>
                      <a:pt x="49" y="110"/>
                    </a:lnTo>
                    <a:lnTo>
                      <a:pt x="49" y="110"/>
                    </a:lnTo>
                    <a:lnTo>
                      <a:pt x="49" y="110"/>
                    </a:lnTo>
                    <a:lnTo>
                      <a:pt x="55" y="110"/>
                    </a:lnTo>
                    <a:lnTo>
                      <a:pt x="55" y="110"/>
                    </a:lnTo>
                    <a:lnTo>
                      <a:pt x="55" y="110"/>
                    </a:lnTo>
                    <a:lnTo>
                      <a:pt x="55" y="110"/>
                    </a:lnTo>
                    <a:lnTo>
                      <a:pt x="55" y="110"/>
                    </a:lnTo>
                    <a:lnTo>
                      <a:pt x="55" y="110"/>
                    </a:lnTo>
                    <a:lnTo>
                      <a:pt x="61" y="110"/>
                    </a:lnTo>
                    <a:lnTo>
                      <a:pt x="61" y="110"/>
                    </a:lnTo>
                    <a:lnTo>
                      <a:pt x="61" y="110"/>
                    </a:lnTo>
                    <a:lnTo>
                      <a:pt x="61" y="110"/>
                    </a:lnTo>
                    <a:lnTo>
                      <a:pt x="61" y="110"/>
                    </a:lnTo>
                    <a:lnTo>
                      <a:pt x="67" y="110"/>
                    </a:lnTo>
                    <a:lnTo>
                      <a:pt x="67" y="110"/>
                    </a:lnTo>
                    <a:lnTo>
                      <a:pt x="67" y="110"/>
                    </a:lnTo>
                    <a:lnTo>
                      <a:pt x="67" y="104"/>
                    </a:lnTo>
                    <a:lnTo>
                      <a:pt x="67" y="104"/>
                    </a:lnTo>
                    <a:lnTo>
                      <a:pt x="73" y="104"/>
                    </a:lnTo>
                    <a:lnTo>
                      <a:pt x="73" y="104"/>
                    </a:lnTo>
                    <a:lnTo>
                      <a:pt x="73" y="104"/>
                    </a:lnTo>
                    <a:lnTo>
                      <a:pt x="73" y="104"/>
                    </a:lnTo>
                    <a:lnTo>
                      <a:pt x="73" y="104"/>
                    </a:lnTo>
                    <a:lnTo>
                      <a:pt x="79" y="104"/>
                    </a:lnTo>
                    <a:lnTo>
                      <a:pt x="79" y="104"/>
                    </a:lnTo>
                    <a:lnTo>
                      <a:pt x="79" y="104"/>
                    </a:lnTo>
                    <a:lnTo>
                      <a:pt x="79" y="104"/>
                    </a:lnTo>
                    <a:lnTo>
                      <a:pt x="79" y="104"/>
                    </a:lnTo>
                    <a:lnTo>
                      <a:pt x="79" y="98"/>
                    </a:lnTo>
                    <a:lnTo>
                      <a:pt x="86" y="98"/>
                    </a:lnTo>
                    <a:lnTo>
                      <a:pt x="86" y="98"/>
                    </a:lnTo>
                    <a:lnTo>
                      <a:pt x="86" y="98"/>
                    </a:lnTo>
                    <a:lnTo>
                      <a:pt x="86" y="98"/>
                    </a:lnTo>
                    <a:lnTo>
                      <a:pt x="86" y="98"/>
                    </a:lnTo>
                    <a:lnTo>
                      <a:pt x="92" y="98"/>
                    </a:lnTo>
                    <a:lnTo>
                      <a:pt x="92" y="98"/>
                    </a:lnTo>
                    <a:lnTo>
                      <a:pt x="92" y="92"/>
                    </a:lnTo>
                    <a:lnTo>
                      <a:pt x="92" y="92"/>
                    </a:lnTo>
                    <a:lnTo>
                      <a:pt x="92" y="92"/>
                    </a:lnTo>
                    <a:lnTo>
                      <a:pt x="98" y="92"/>
                    </a:lnTo>
                    <a:lnTo>
                      <a:pt x="98" y="92"/>
                    </a:lnTo>
                    <a:lnTo>
                      <a:pt x="98" y="92"/>
                    </a:lnTo>
                    <a:lnTo>
                      <a:pt x="98" y="92"/>
                    </a:lnTo>
                    <a:lnTo>
                      <a:pt x="98" y="92"/>
                    </a:lnTo>
                    <a:lnTo>
                      <a:pt x="98" y="86"/>
                    </a:lnTo>
                    <a:lnTo>
                      <a:pt x="104" y="86"/>
                    </a:lnTo>
                    <a:lnTo>
                      <a:pt x="104" y="86"/>
                    </a:lnTo>
                    <a:lnTo>
                      <a:pt x="104" y="86"/>
                    </a:lnTo>
                    <a:lnTo>
                      <a:pt x="104" y="86"/>
                    </a:lnTo>
                    <a:lnTo>
                      <a:pt x="104" y="79"/>
                    </a:lnTo>
                    <a:lnTo>
                      <a:pt x="110" y="79"/>
                    </a:lnTo>
                    <a:lnTo>
                      <a:pt x="110" y="79"/>
                    </a:lnTo>
                    <a:lnTo>
                      <a:pt x="110" y="79"/>
                    </a:lnTo>
                    <a:lnTo>
                      <a:pt x="110" y="79"/>
                    </a:lnTo>
                    <a:lnTo>
                      <a:pt x="110" y="73"/>
                    </a:lnTo>
                    <a:lnTo>
                      <a:pt x="110" y="73"/>
                    </a:lnTo>
                    <a:lnTo>
                      <a:pt x="110" y="73"/>
                    </a:lnTo>
                    <a:lnTo>
                      <a:pt x="110" y="73"/>
                    </a:lnTo>
                    <a:lnTo>
                      <a:pt x="116" y="73"/>
                    </a:lnTo>
                    <a:lnTo>
                      <a:pt x="116" y="73"/>
                    </a:lnTo>
                    <a:lnTo>
                      <a:pt x="116" y="67"/>
                    </a:lnTo>
                    <a:lnTo>
                      <a:pt x="116" y="67"/>
                    </a:lnTo>
                    <a:lnTo>
                      <a:pt x="116" y="67"/>
                    </a:lnTo>
                    <a:lnTo>
                      <a:pt x="116" y="67"/>
                    </a:lnTo>
                    <a:lnTo>
                      <a:pt x="116" y="67"/>
                    </a:lnTo>
                    <a:lnTo>
                      <a:pt x="116" y="61"/>
                    </a:lnTo>
                    <a:lnTo>
                      <a:pt x="116" y="61"/>
                    </a:lnTo>
                    <a:lnTo>
                      <a:pt x="116" y="61"/>
                    </a:lnTo>
                    <a:lnTo>
                      <a:pt x="116" y="61"/>
                    </a:lnTo>
                    <a:lnTo>
                      <a:pt x="116" y="61"/>
                    </a:lnTo>
                    <a:lnTo>
                      <a:pt x="116" y="55"/>
                    </a:lnTo>
                    <a:lnTo>
                      <a:pt x="116" y="55"/>
                    </a:lnTo>
                    <a:lnTo>
                      <a:pt x="116" y="55"/>
                    </a:lnTo>
                    <a:lnTo>
                      <a:pt x="116" y="55"/>
                    </a:lnTo>
                    <a:lnTo>
                      <a:pt x="116" y="55"/>
                    </a:lnTo>
                    <a:lnTo>
                      <a:pt x="116" y="55"/>
                    </a:lnTo>
                    <a:lnTo>
                      <a:pt x="116" y="49"/>
                    </a:lnTo>
                    <a:lnTo>
                      <a:pt x="116" y="49"/>
                    </a:lnTo>
                    <a:lnTo>
                      <a:pt x="116" y="49"/>
                    </a:lnTo>
                    <a:lnTo>
                      <a:pt x="116" y="49"/>
                    </a:lnTo>
                    <a:lnTo>
                      <a:pt x="116" y="49"/>
                    </a:lnTo>
                    <a:lnTo>
                      <a:pt x="110" y="43"/>
                    </a:lnTo>
                    <a:lnTo>
                      <a:pt x="110" y="43"/>
                    </a:lnTo>
                    <a:lnTo>
                      <a:pt x="110" y="43"/>
                    </a:lnTo>
                    <a:lnTo>
                      <a:pt x="110" y="43"/>
                    </a:lnTo>
                    <a:lnTo>
                      <a:pt x="110" y="43"/>
                    </a:lnTo>
                    <a:lnTo>
                      <a:pt x="110" y="36"/>
                    </a:lnTo>
                    <a:lnTo>
                      <a:pt x="110" y="36"/>
                    </a:lnTo>
                    <a:lnTo>
                      <a:pt x="110" y="36"/>
                    </a:lnTo>
                    <a:lnTo>
                      <a:pt x="104" y="36"/>
                    </a:lnTo>
                    <a:lnTo>
                      <a:pt x="104" y="36"/>
                    </a:lnTo>
                    <a:lnTo>
                      <a:pt x="104" y="36"/>
                    </a:lnTo>
                    <a:lnTo>
                      <a:pt x="104" y="30"/>
                    </a:lnTo>
                    <a:lnTo>
                      <a:pt x="104" y="30"/>
                    </a:lnTo>
                    <a:lnTo>
                      <a:pt x="98" y="30"/>
                    </a:lnTo>
                    <a:lnTo>
                      <a:pt x="98" y="30"/>
                    </a:lnTo>
                    <a:lnTo>
                      <a:pt x="98" y="30"/>
                    </a:lnTo>
                    <a:lnTo>
                      <a:pt x="98" y="24"/>
                    </a:lnTo>
                    <a:lnTo>
                      <a:pt x="98" y="24"/>
                    </a:lnTo>
                    <a:lnTo>
                      <a:pt x="98" y="24"/>
                    </a:lnTo>
                    <a:lnTo>
                      <a:pt x="92" y="24"/>
                    </a:lnTo>
                    <a:lnTo>
                      <a:pt x="92" y="24"/>
                    </a:lnTo>
                    <a:lnTo>
                      <a:pt x="92" y="24"/>
                    </a:lnTo>
                    <a:lnTo>
                      <a:pt x="92" y="24"/>
                    </a:lnTo>
                    <a:lnTo>
                      <a:pt x="92" y="24"/>
                    </a:lnTo>
                    <a:lnTo>
                      <a:pt x="86" y="24"/>
                    </a:lnTo>
                    <a:lnTo>
                      <a:pt x="86" y="18"/>
                    </a:lnTo>
                    <a:lnTo>
                      <a:pt x="86" y="18"/>
                    </a:lnTo>
                    <a:lnTo>
                      <a:pt x="86" y="18"/>
                    </a:lnTo>
                    <a:lnTo>
                      <a:pt x="86" y="18"/>
                    </a:lnTo>
                    <a:lnTo>
                      <a:pt x="79" y="18"/>
                    </a:lnTo>
                    <a:lnTo>
                      <a:pt x="79" y="18"/>
                    </a:lnTo>
                    <a:lnTo>
                      <a:pt x="79" y="18"/>
                    </a:lnTo>
                    <a:lnTo>
                      <a:pt x="79" y="18"/>
                    </a:lnTo>
                    <a:lnTo>
                      <a:pt x="79" y="18"/>
                    </a:lnTo>
                    <a:lnTo>
                      <a:pt x="79" y="12"/>
                    </a:lnTo>
                    <a:lnTo>
                      <a:pt x="73" y="12"/>
                    </a:lnTo>
                    <a:lnTo>
                      <a:pt x="73" y="12"/>
                    </a:lnTo>
                    <a:lnTo>
                      <a:pt x="73" y="12"/>
                    </a:lnTo>
                    <a:lnTo>
                      <a:pt x="73" y="12"/>
                    </a:lnTo>
                    <a:lnTo>
                      <a:pt x="73" y="12"/>
                    </a:lnTo>
                    <a:lnTo>
                      <a:pt x="67" y="12"/>
                    </a:lnTo>
                    <a:lnTo>
                      <a:pt x="67" y="12"/>
                    </a:lnTo>
                    <a:lnTo>
                      <a:pt x="67" y="12"/>
                    </a:lnTo>
                    <a:lnTo>
                      <a:pt x="67" y="12"/>
                    </a:lnTo>
                    <a:lnTo>
                      <a:pt x="67" y="12"/>
                    </a:lnTo>
                    <a:lnTo>
                      <a:pt x="61" y="12"/>
                    </a:lnTo>
                    <a:lnTo>
                      <a:pt x="61" y="12"/>
                    </a:lnTo>
                    <a:lnTo>
                      <a:pt x="61" y="6"/>
                    </a:lnTo>
                    <a:lnTo>
                      <a:pt x="61" y="6"/>
                    </a:lnTo>
                    <a:lnTo>
                      <a:pt x="61" y="6"/>
                    </a:lnTo>
                    <a:lnTo>
                      <a:pt x="55" y="6"/>
                    </a:lnTo>
                    <a:lnTo>
                      <a:pt x="55" y="6"/>
                    </a:lnTo>
                    <a:lnTo>
                      <a:pt x="55" y="6"/>
                    </a:lnTo>
                    <a:lnTo>
                      <a:pt x="55" y="6"/>
                    </a:lnTo>
                    <a:lnTo>
                      <a:pt x="55" y="6"/>
                    </a:lnTo>
                    <a:lnTo>
                      <a:pt x="55" y="6"/>
                    </a:lnTo>
                    <a:lnTo>
                      <a:pt x="49" y="6"/>
                    </a:lnTo>
                    <a:lnTo>
                      <a:pt x="49" y="6"/>
                    </a:lnTo>
                    <a:lnTo>
                      <a:pt x="49" y="6"/>
                    </a:lnTo>
                    <a:lnTo>
                      <a:pt x="49" y="6"/>
                    </a:lnTo>
                    <a:lnTo>
                      <a:pt x="49" y="6"/>
                    </a:lnTo>
                    <a:lnTo>
                      <a:pt x="43" y="6"/>
                    </a:lnTo>
                    <a:lnTo>
                      <a:pt x="43" y="6"/>
                    </a:lnTo>
                    <a:lnTo>
                      <a:pt x="43" y="6"/>
                    </a:lnTo>
                    <a:lnTo>
                      <a:pt x="43" y="6"/>
                    </a:lnTo>
                    <a:lnTo>
                      <a:pt x="43" y="6"/>
                    </a:lnTo>
                    <a:lnTo>
                      <a:pt x="37" y="6"/>
                    </a:lnTo>
                    <a:lnTo>
                      <a:pt x="37" y="6"/>
                    </a:lnTo>
                    <a:lnTo>
                      <a:pt x="37" y="6"/>
                    </a:lnTo>
                    <a:lnTo>
                      <a:pt x="37" y="6"/>
                    </a:lnTo>
                    <a:lnTo>
                      <a:pt x="37" y="6"/>
                    </a:lnTo>
                    <a:lnTo>
                      <a:pt x="37" y="6"/>
                    </a:lnTo>
                    <a:lnTo>
                      <a:pt x="30" y="0"/>
                    </a:lnTo>
                    <a:lnTo>
                      <a:pt x="30" y="0"/>
                    </a:lnTo>
                    <a:lnTo>
                      <a:pt x="30" y="0"/>
                    </a:lnTo>
                    <a:lnTo>
                      <a:pt x="30" y="0"/>
                    </a:lnTo>
                    <a:lnTo>
                      <a:pt x="30" y="0"/>
                    </a:lnTo>
                    <a:lnTo>
                      <a:pt x="24" y="0"/>
                    </a:lnTo>
                    <a:lnTo>
                      <a:pt x="24" y="0"/>
                    </a:lnTo>
                    <a:lnTo>
                      <a:pt x="24" y="0"/>
                    </a:lnTo>
                    <a:lnTo>
                      <a:pt x="24" y="0"/>
                    </a:lnTo>
                    <a:lnTo>
                      <a:pt x="24" y="0"/>
                    </a:lnTo>
                    <a:lnTo>
                      <a:pt x="18" y="0"/>
                    </a:lnTo>
                    <a:lnTo>
                      <a:pt x="18" y="0"/>
                    </a:lnTo>
                    <a:lnTo>
                      <a:pt x="18" y="0"/>
                    </a:lnTo>
                    <a:lnTo>
                      <a:pt x="18" y="0"/>
                    </a:lnTo>
                    <a:lnTo>
                      <a:pt x="18" y="0"/>
                    </a:lnTo>
                    <a:lnTo>
                      <a:pt x="18" y="0"/>
                    </a:lnTo>
                    <a:lnTo>
                      <a:pt x="12" y="0"/>
                    </a:lnTo>
                    <a:lnTo>
                      <a:pt x="12" y="0"/>
                    </a:lnTo>
                    <a:lnTo>
                      <a:pt x="12" y="0"/>
                    </a:lnTo>
                    <a:lnTo>
                      <a:pt x="12" y="0"/>
                    </a:lnTo>
                    <a:lnTo>
                      <a:pt x="12" y="0"/>
                    </a:lnTo>
                    <a:lnTo>
                      <a:pt x="6" y="0"/>
                    </a:lnTo>
                    <a:lnTo>
                      <a:pt x="6" y="0"/>
                    </a:lnTo>
                    <a:lnTo>
                      <a:pt x="6" y="0"/>
                    </a:lnTo>
                    <a:lnTo>
                      <a:pt x="6" y="0"/>
                    </a:lnTo>
                    <a:lnTo>
                      <a:pt x="6" y="0"/>
                    </a:lnTo>
                    <a:lnTo>
                      <a:pt x="0" y="0"/>
                    </a:lnTo>
                    <a:lnTo>
                      <a:pt x="0" y="0"/>
                    </a:lnTo>
                    <a:lnTo>
                      <a:pt x="0" y="0"/>
                    </a:lnTo>
                    <a:lnTo>
                      <a:pt x="0" y="0"/>
                    </a:lnTo>
                    <a:lnTo>
                      <a:pt x="0" y="0"/>
                    </a:lnTo>
                    <a:lnTo>
                      <a:pt x="0" y="0"/>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913" name="Line 33"/>
              <p:cNvSpPr>
                <a:spLocks noChangeShapeType="1"/>
              </p:cNvSpPr>
              <p:nvPr/>
            </p:nvSpPr>
            <p:spPr bwMode="auto">
              <a:xfrm flipH="1">
                <a:off x="2702" y="2120"/>
                <a:ext cx="6"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914" name="Freeform 34"/>
              <p:cNvSpPr>
                <a:spLocks/>
              </p:cNvSpPr>
              <p:nvPr/>
            </p:nvSpPr>
            <p:spPr bwMode="auto">
              <a:xfrm>
                <a:off x="2585" y="2120"/>
                <a:ext cx="123" cy="116"/>
              </a:xfrm>
              <a:custGeom>
                <a:avLst/>
                <a:gdLst>
                  <a:gd name="T0" fmla="*/ 117 w 123"/>
                  <a:gd name="T1" fmla="*/ 0 h 116"/>
                  <a:gd name="T2" fmla="*/ 110 w 123"/>
                  <a:gd name="T3" fmla="*/ 0 h 116"/>
                  <a:gd name="T4" fmla="*/ 104 w 123"/>
                  <a:gd name="T5" fmla="*/ 0 h 116"/>
                  <a:gd name="T6" fmla="*/ 104 w 123"/>
                  <a:gd name="T7" fmla="*/ 0 h 116"/>
                  <a:gd name="T8" fmla="*/ 98 w 123"/>
                  <a:gd name="T9" fmla="*/ 0 h 116"/>
                  <a:gd name="T10" fmla="*/ 92 w 123"/>
                  <a:gd name="T11" fmla="*/ 0 h 116"/>
                  <a:gd name="T12" fmla="*/ 86 w 123"/>
                  <a:gd name="T13" fmla="*/ 0 h 116"/>
                  <a:gd name="T14" fmla="*/ 86 w 123"/>
                  <a:gd name="T15" fmla="*/ 0 h 116"/>
                  <a:gd name="T16" fmla="*/ 80 w 123"/>
                  <a:gd name="T17" fmla="*/ 6 h 116"/>
                  <a:gd name="T18" fmla="*/ 74 w 123"/>
                  <a:gd name="T19" fmla="*/ 6 h 116"/>
                  <a:gd name="T20" fmla="*/ 67 w 123"/>
                  <a:gd name="T21" fmla="*/ 6 h 116"/>
                  <a:gd name="T22" fmla="*/ 67 w 123"/>
                  <a:gd name="T23" fmla="*/ 6 h 116"/>
                  <a:gd name="T24" fmla="*/ 61 w 123"/>
                  <a:gd name="T25" fmla="*/ 6 h 116"/>
                  <a:gd name="T26" fmla="*/ 55 w 123"/>
                  <a:gd name="T27" fmla="*/ 6 h 116"/>
                  <a:gd name="T28" fmla="*/ 49 w 123"/>
                  <a:gd name="T29" fmla="*/ 12 h 116"/>
                  <a:gd name="T30" fmla="*/ 49 w 123"/>
                  <a:gd name="T31" fmla="*/ 12 h 116"/>
                  <a:gd name="T32" fmla="*/ 43 w 123"/>
                  <a:gd name="T33" fmla="*/ 12 h 116"/>
                  <a:gd name="T34" fmla="*/ 37 w 123"/>
                  <a:gd name="T35" fmla="*/ 18 h 116"/>
                  <a:gd name="T36" fmla="*/ 31 w 123"/>
                  <a:gd name="T37" fmla="*/ 18 h 116"/>
                  <a:gd name="T38" fmla="*/ 31 w 123"/>
                  <a:gd name="T39" fmla="*/ 24 h 116"/>
                  <a:gd name="T40" fmla="*/ 25 w 123"/>
                  <a:gd name="T41" fmla="*/ 24 h 116"/>
                  <a:gd name="T42" fmla="*/ 18 w 123"/>
                  <a:gd name="T43" fmla="*/ 24 h 116"/>
                  <a:gd name="T44" fmla="*/ 12 w 123"/>
                  <a:gd name="T45" fmla="*/ 30 h 116"/>
                  <a:gd name="T46" fmla="*/ 12 w 123"/>
                  <a:gd name="T47" fmla="*/ 36 h 116"/>
                  <a:gd name="T48" fmla="*/ 6 w 123"/>
                  <a:gd name="T49" fmla="*/ 43 h 116"/>
                  <a:gd name="T50" fmla="*/ 6 w 123"/>
                  <a:gd name="T51" fmla="*/ 43 h 116"/>
                  <a:gd name="T52" fmla="*/ 0 w 123"/>
                  <a:gd name="T53" fmla="*/ 49 h 116"/>
                  <a:gd name="T54" fmla="*/ 0 w 123"/>
                  <a:gd name="T55" fmla="*/ 55 h 116"/>
                  <a:gd name="T56" fmla="*/ 0 w 123"/>
                  <a:gd name="T57" fmla="*/ 61 h 116"/>
                  <a:gd name="T58" fmla="*/ 0 w 123"/>
                  <a:gd name="T59" fmla="*/ 61 h 116"/>
                  <a:gd name="T60" fmla="*/ 0 w 123"/>
                  <a:gd name="T61" fmla="*/ 67 h 116"/>
                  <a:gd name="T62" fmla="*/ 6 w 123"/>
                  <a:gd name="T63" fmla="*/ 73 h 116"/>
                  <a:gd name="T64" fmla="*/ 6 w 123"/>
                  <a:gd name="T65" fmla="*/ 79 h 116"/>
                  <a:gd name="T66" fmla="*/ 12 w 123"/>
                  <a:gd name="T67" fmla="*/ 79 h 116"/>
                  <a:gd name="T68" fmla="*/ 12 w 123"/>
                  <a:gd name="T69" fmla="*/ 86 h 116"/>
                  <a:gd name="T70" fmla="*/ 18 w 123"/>
                  <a:gd name="T71" fmla="*/ 92 h 116"/>
                  <a:gd name="T72" fmla="*/ 25 w 123"/>
                  <a:gd name="T73" fmla="*/ 92 h 116"/>
                  <a:gd name="T74" fmla="*/ 31 w 123"/>
                  <a:gd name="T75" fmla="*/ 98 h 116"/>
                  <a:gd name="T76" fmla="*/ 31 w 123"/>
                  <a:gd name="T77" fmla="*/ 98 h 116"/>
                  <a:gd name="T78" fmla="*/ 37 w 123"/>
                  <a:gd name="T79" fmla="*/ 104 h 116"/>
                  <a:gd name="T80" fmla="*/ 43 w 123"/>
                  <a:gd name="T81" fmla="*/ 104 h 116"/>
                  <a:gd name="T82" fmla="*/ 49 w 123"/>
                  <a:gd name="T83" fmla="*/ 104 h 116"/>
                  <a:gd name="T84" fmla="*/ 49 w 123"/>
                  <a:gd name="T85" fmla="*/ 110 h 116"/>
                  <a:gd name="T86" fmla="*/ 55 w 123"/>
                  <a:gd name="T87" fmla="*/ 110 h 116"/>
                  <a:gd name="T88" fmla="*/ 61 w 123"/>
                  <a:gd name="T89" fmla="*/ 110 h 116"/>
                  <a:gd name="T90" fmla="*/ 67 w 123"/>
                  <a:gd name="T91" fmla="*/ 110 h 116"/>
                  <a:gd name="T92" fmla="*/ 67 w 123"/>
                  <a:gd name="T93" fmla="*/ 110 h 116"/>
                  <a:gd name="T94" fmla="*/ 74 w 123"/>
                  <a:gd name="T95" fmla="*/ 116 h 116"/>
                  <a:gd name="T96" fmla="*/ 80 w 123"/>
                  <a:gd name="T97" fmla="*/ 116 h 116"/>
                  <a:gd name="T98" fmla="*/ 86 w 123"/>
                  <a:gd name="T99" fmla="*/ 116 h 116"/>
                  <a:gd name="T100" fmla="*/ 86 w 123"/>
                  <a:gd name="T101" fmla="*/ 116 h 116"/>
                  <a:gd name="T102" fmla="*/ 92 w 123"/>
                  <a:gd name="T103" fmla="*/ 116 h 116"/>
                  <a:gd name="T104" fmla="*/ 98 w 123"/>
                  <a:gd name="T105" fmla="*/ 116 h 116"/>
                  <a:gd name="T106" fmla="*/ 104 w 123"/>
                  <a:gd name="T107" fmla="*/ 116 h 116"/>
                  <a:gd name="T108" fmla="*/ 104 w 123"/>
                  <a:gd name="T109" fmla="*/ 116 h 116"/>
                  <a:gd name="T110" fmla="*/ 110 w 123"/>
                  <a:gd name="T111" fmla="*/ 116 h 116"/>
                  <a:gd name="T112" fmla="*/ 117 w 123"/>
                  <a:gd name="T113" fmla="*/ 116 h 116"/>
                  <a:gd name="T114" fmla="*/ 123 w 123"/>
                  <a:gd name="T115"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16">
                    <a:moveTo>
                      <a:pt x="117" y="0"/>
                    </a:move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0"/>
                    </a:lnTo>
                    <a:lnTo>
                      <a:pt x="104" y="0"/>
                    </a:lnTo>
                    <a:lnTo>
                      <a:pt x="98" y="0"/>
                    </a:lnTo>
                    <a:lnTo>
                      <a:pt x="98" y="0"/>
                    </a:lnTo>
                    <a:lnTo>
                      <a:pt x="98" y="0"/>
                    </a:lnTo>
                    <a:lnTo>
                      <a:pt x="98" y="0"/>
                    </a:lnTo>
                    <a:lnTo>
                      <a:pt x="98" y="0"/>
                    </a:lnTo>
                    <a:lnTo>
                      <a:pt x="92" y="0"/>
                    </a:lnTo>
                    <a:lnTo>
                      <a:pt x="92" y="0"/>
                    </a:lnTo>
                    <a:lnTo>
                      <a:pt x="92" y="0"/>
                    </a:lnTo>
                    <a:lnTo>
                      <a:pt x="92" y="0"/>
                    </a:lnTo>
                    <a:lnTo>
                      <a:pt x="92" y="0"/>
                    </a:lnTo>
                    <a:lnTo>
                      <a:pt x="86" y="0"/>
                    </a:lnTo>
                    <a:lnTo>
                      <a:pt x="86" y="0"/>
                    </a:lnTo>
                    <a:lnTo>
                      <a:pt x="86" y="0"/>
                    </a:lnTo>
                    <a:lnTo>
                      <a:pt x="86" y="0"/>
                    </a:lnTo>
                    <a:lnTo>
                      <a:pt x="86" y="0"/>
                    </a:lnTo>
                    <a:lnTo>
                      <a:pt x="86" y="0"/>
                    </a:lnTo>
                    <a:lnTo>
                      <a:pt x="80" y="6"/>
                    </a:lnTo>
                    <a:lnTo>
                      <a:pt x="80" y="6"/>
                    </a:lnTo>
                    <a:lnTo>
                      <a:pt x="80" y="6"/>
                    </a:lnTo>
                    <a:lnTo>
                      <a:pt x="80" y="6"/>
                    </a:lnTo>
                    <a:lnTo>
                      <a:pt x="80" y="6"/>
                    </a:lnTo>
                    <a:lnTo>
                      <a:pt x="74" y="6"/>
                    </a:lnTo>
                    <a:lnTo>
                      <a:pt x="74" y="6"/>
                    </a:lnTo>
                    <a:lnTo>
                      <a:pt x="74" y="6"/>
                    </a:lnTo>
                    <a:lnTo>
                      <a:pt x="74" y="6"/>
                    </a:lnTo>
                    <a:lnTo>
                      <a:pt x="74" y="6"/>
                    </a:lnTo>
                    <a:lnTo>
                      <a:pt x="67" y="6"/>
                    </a:lnTo>
                    <a:lnTo>
                      <a:pt x="67" y="6"/>
                    </a:lnTo>
                    <a:lnTo>
                      <a:pt x="67" y="6"/>
                    </a:lnTo>
                    <a:lnTo>
                      <a:pt x="67" y="6"/>
                    </a:lnTo>
                    <a:lnTo>
                      <a:pt x="67" y="6"/>
                    </a:lnTo>
                    <a:lnTo>
                      <a:pt x="67" y="6"/>
                    </a:lnTo>
                    <a:lnTo>
                      <a:pt x="61" y="6"/>
                    </a:lnTo>
                    <a:lnTo>
                      <a:pt x="61" y="6"/>
                    </a:lnTo>
                    <a:lnTo>
                      <a:pt x="61" y="6"/>
                    </a:lnTo>
                    <a:lnTo>
                      <a:pt x="61" y="6"/>
                    </a:lnTo>
                    <a:lnTo>
                      <a:pt x="61" y="6"/>
                    </a:lnTo>
                    <a:lnTo>
                      <a:pt x="55" y="6"/>
                    </a:lnTo>
                    <a:lnTo>
                      <a:pt x="55" y="6"/>
                    </a:lnTo>
                    <a:lnTo>
                      <a:pt x="55" y="6"/>
                    </a:lnTo>
                    <a:lnTo>
                      <a:pt x="55" y="6"/>
                    </a:lnTo>
                    <a:lnTo>
                      <a:pt x="55" y="12"/>
                    </a:lnTo>
                    <a:lnTo>
                      <a:pt x="49" y="12"/>
                    </a:lnTo>
                    <a:lnTo>
                      <a:pt x="49" y="12"/>
                    </a:lnTo>
                    <a:lnTo>
                      <a:pt x="49" y="12"/>
                    </a:lnTo>
                    <a:lnTo>
                      <a:pt x="49" y="12"/>
                    </a:lnTo>
                    <a:lnTo>
                      <a:pt x="49" y="12"/>
                    </a:lnTo>
                    <a:lnTo>
                      <a:pt x="49" y="12"/>
                    </a:lnTo>
                    <a:lnTo>
                      <a:pt x="43" y="12"/>
                    </a:lnTo>
                    <a:lnTo>
                      <a:pt x="43" y="12"/>
                    </a:lnTo>
                    <a:lnTo>
                      <a:pt x="43" y="12"/>
                    </a:lnTo>
                    <a:lnTo>
                      <a:pt x="43" y="12"/>
                    </a:lnTo>
                    <a:lnTo>
                      <a:pt x="43" y="12"/>
                    </a:lnTo>
                    <a:lnTo>
                      <a:pt x="37" y="12"/>
                    </a:lnTo>
                    <a:lnTo>
                      <a:pt x="37" y="18"/>
                    </a:lnTo>
                    <a:lnTo>
                      <a:pt x="37" y="18"/>
                    </a:lnTo>
                    <a:lnTo>
                      <a:pt x="37" y="18"/>
                    </a:lnTo>
                    <a:lnTo>
                      <a:pt x="37" y="18"/>
                    </a:lnTo>
                    <a:lnTo>
                      <a:pt x="31" y="18"/>
                    </a:lnTo>
                    <a:lnTo>
                      <a:pt x="31" y="18"/>
                    </a:lnTo>
                    <a:lnTo>
                      <a:pt x="31" y="18"/>
                    </a:lnTo>
                    <a:lnTo>
                      <a:pt x="31" y="18"/>
                    </a:lnTo>
                    <a:lnTo>
                      <a:pt x="31" y="18"/>
                    </a:lnTo>
                    <a:lnTo>
                      <a:pt x="31" y="24"/>
                    </a:lnTo>
                    <a:lnTo>
                      <a:pt x="25" y="24"/>
                    </a:lnTo>
                    <a:lnTo>
                      <a:pt x="25" y="24"/>
                    </a:lnTo>
                    <a:lnTo>
                      <a:pt x="25" y="24"/>
                    </a:lnTo>
                    <a:lnTo>
                      <a:pt x="25" y="24"/>
                    </a:lnTo>
                    <a:lnTo>
                      <a:pt x="25" y="24"/>
                    </a:lnTo>
                    <a:lnTo>
                      <a:pt x="18" y="24"/>
                    </a:lnTo>
                    <a:lnTo>
                      <a:pt x="18" y="24"/>
                    </a:lnTo>
                    <a:lnTo>
                      <a:pt x="18" y="24"/>
                    </a:lnTo>
                    <a:lnTo>
                      <a:pt x="18" y="30"/>
                    </a:lnTo>
                    <a:lnTo>
                      <a:pt x="18" y="30"/>
                    </a:lnTo>
                    <a:lnTo>
                      <a:pt x="12" y="30"/>
                    </a:lnTo>
                    <a:lnTo>
                      <a:pt x="12" y="30"/>
                    </a:lnTo>
                    <a:lnTo>
                      <a:pt x="12" y="30"/>
                    </a:lnTo>
                    <a:lnTo>
                      <a:pt x="12" y="36"/>
                    </a:lnTo>
                    <a:lnTo>
                      <a:pt x="12" y="36"/>
                    </a:lnTo>
                    <a:lnTo>
                      <a:pt x="12" y="36"/>
                    </a:lnTo>
                    <a:lnTo>
                      <a:pt x="6" y="36"/>
                    </a:lnTo>
                    <a:lnTo>
                      <a:pt x="6" y="36"/>
                    </a:lnTo>
                    <a:lnTo>
                      <a:pt x="6" y="36"/>
                    </a:lnTo>
                    <a:lnTo>
                      <a:pt x="6" y="43"/>
                    </a:lnTo>
                    <a:lnTo>
                      <a:pt x="6" y="43"/>
                    </a:lnTo>
                    <a:lnTo>
                      <a:pt x="6" y="43"/>
                    </a:lnTo>
                    <a:lnTo>
                      <a:pt x="6" y="43"/>
                    </a:lnTo>
                    <a:lnTo>
                      <a:pt x="6" y="43"/>
                    </a:lnTo>
                    <a:lnTo>
                      <a:pt x="0" y="49"/>
                    </a:lnTo>
                    <a:lnTo>
                      <a:pt x="0" y="49"/>
                    </a:lnTo>
                    <a:lnTo>
                      <a:pt x="0" y="49"/>
                    </a:lnTo>
                    <a:lnTo>
                      <a:pt x="0" y="49"/>
                    </a:lnTo>
                    <a:lnTo>
                      <a:pt x="0" y="49"/>
                    </a:lnTo>
                    <a:lnTo>
                      <a:pt x="0" y="55"/>
                    </a:lnTo>
                    <a:lnTo>
                      <a:pt x="0" y="55"/>
                    </a:lnTo>
                    <a:lnTo>
                      <a:pt x="0" y="55"/>
                    </a:lnTo>
                    <a:lnTo>
                      <a:pt x="0" y="55"/>
                    </a:lnTo>
                    <a:lnTo>
                      <a:pt x="0" y="55"/>
                    </a:lnTo>
                    <a:lnTo>
                      <a:pt x="0" y="55"/>
                    </a:lnTo>
                    <a:lnTo>
                      <a:pt x="0" y="61"/>
                    </a:lnTo>
                    <a:lnTo>
                      <a:pt x="0" y="61"/>
                    </a:lnTo>
                    <a:lnTo>
                      <a:pt x="0" y="61"/>
                    </a:lnTo>
                    <a:lnTo>
                      <a:pt x="0" y="61"/>
                    </a:lnTo>
                    <a:lnTo>
                      <a:pt x="0" y="61"/>
                    </a:lnTo>
                    <a:lnTo>
                      <a:pt x="0" y="67"/>
                    </a:lnTo>
                    <a:lnTo>
                      <a:pt x="0" y="67"/>
                    </a:lnTo>
                    <a:lnTo>
                      <a:pt x="0" y="67"/>
                    </a:lnTo>
                    <a:lnTo>
                      <a:pt x="0" y="67"/>
                    </a:lnTo>
                    <a:lnTo>
                      <a:pt x="0" y="67"/>
                    </a:lnTo>
                    <a:lnTo>
                      <a:pt x="0" y="73"/>
                    </a:lnTo>
                    <a:lnTo>
                      <a:pt x="0" y="73"/>
                    </a:lnTo>
                    <a:lnTo>
                      <a:pt x="6" y="73"/>
                    </a:lnTo>
                    <a:lnTo>
                      <a:pt x="6" y="73"/>
                    </a:lnTo>
                    <a:lnTo>
                      <a:pt x="6" y="73"/>
                    </a:lnTo>
                    <a:lnTo>
                      <a:pt x="6" y="73"/>
                    </a:lnTo>
                    <a:lnTo>
                      <a:pt x="6" y="79"/>
                    </a:lnTo>
                    <a:lnTo>
                      <a:pt x="6" y="79"/>
                    </a:lnTo>
                    <a:lnTo>
                      <a:pt x="6" y="79"/>
                    </a:lnTo>
                    <a:lnTo>
                      <a:pt x="6" y="79"/>
                    </a:lnTo>
                    <a:lnTo>
                      <a:pt x="12" y="79"/>
                    </a:lnTo>
                    <a:lnTo>
                      <a:pt x="12" y="86"/>
                    </a:lnTo>
                    <a:lnTo>
                      <a:pt x="12" y="86"/>
                    </a:lnTo>
                    <a:lnTo>
                      <a:pt x="12" y="86"/>
                    </a:lnTo>
                    <a:lnTo>
                      <a:pt x="12" y="86"/>
                    </a:lnTo>
                    <a:lnTo>
                      <a:pt x="12" y="86"/>
                    </a:lnTo>
                    <a:lnTo>
                      <a:pt x="18" y="92"/>
                    </a:lnTo>
                    <a:lnTo>
                      <a:pt x="18" y="92"/>
                    </a:lnTo>
                    <a:lnTo>
                      <a:pt x="18" y="92"/>
                    </a:lnTo>
                    <a:lnTo>
                      <a:pt x="18" y="92"/>
                    </a:lnTo>
                    <a:lnTo>
                      <a:pt x="18" y="92"/>
                    </a:lnTo>
                    <a:lnTo>
                      <a:pt x="25" y="92"/>
                    </a:lnTo>
                    <a:lnTo>
                      <a:pt x="25" y="92"/>
                    </a:lnTo>
                    <a:lnTo>
                      <a:pt x="25" y="92"/>
                    </a:lnTo>
                    <a:lnTo>
                      <a:pt x="25" y="98"/>
                    </a:lnTo>
                    <a:lnTo>
                      <a:pt x="25" y="98"/>
                    </a:lnTo>
                    <a:lnTo>
                      <a:pt x="31" y="98"/>
                    </a:lnTo>
                    <a:lnTo>
                      <a:pt x="31" y="98"/>
                    </a:lnTo>
                    <a:lnTo>
                      <a:pt x="31" y="98"/>
                    </a:lnTo>
                    <a:lnTo>
                      <a:pt x="31" y="98"/>
                    </a:lnTo>
                    <a:lnTo>
                      <a:pt x="31" y="98"/>
                    </a:lnTo>
                    <a:lnTo>
                      <a:pt x="31" y="98"/>
                    </a:lnTo>
                    <a:lnTo>
                      <a:pt x="37" y="104"/>
                    </a:lnTo>
                    <a:lnTo>
                      <a:pt x="37" y="104"/>
                    </a:lnTo>
                    <a:lnTo>
                      <a:pt x="37" y="104"/>
                    </a:lnTo>
                    <a:lnTo>
                      <a:pt x="37" y="104"/>
                    </a:lnTo>
                    <a:lnTo>
                      <a:pt x="37" y="104"/>
                    </a:lnTo>
                    <a:lnTo>
                      <a:pt x="43" y="104"/>
                    </a:lnTo>
                    <a:lnTo>
                      <a:pt x="43" y="104"/>
                    </a:lnTo>
                    <a:lnTo>
                      <a:pt x="43" y="104"/>
                    </a:lnTo>
                    <a:lnTo>
                      <a:pt x="43" y="104"/>
                    </a:lnTo>
                    <a:lnTo>
                      <a:pt x="43" y="104"/>
                    </a:lnTo>
                    <a:lnTo>
                      <a:pt x="49" y="104"/>
                    </a:lnTo>
                    <a:lnTo>
                      <a:pt x="49" y="104"/>
                    </a:lnTo>
                    <a:lnTo>
                      <a:pt x="49" y="110"/>
                    </a:lnTo>
                    <a:lnTo>
                      <a:pt x="49" y="110"/>
                    </a:lnTo>
                    <a:lnTo>
                      <a:pt x="49" y="110"/>
                    </a:lnTo>
                    <a:lnTo>
                      <a:pt x="49" y="110"/>
                    </a:lnTo>
                    <a:lnTo>
                      <a:pt x="55" y="110"/>
                    </a:lnTo>
                    <a:lnTo>
                      <a:pt x="55" y="110"/>
                    </a:lnTo>
                    <a:lnTo>
                      <a:pt x="55" y="110"/>
                    </a:lnTo>
                    <a:lnTo>
                      <a:pt x="55" y="110"/>
                    </a:lnTo>
                    <a:lnTo>
                      <a:pt x="55" y="110"/>
                    </a:lnTo>
                    <a:lnTo>
                      <a:pt x="61" y="110"/>
                    </a:lnTo>
                    <a:lnTo>
                      <a:pt x="61" y="110"/>
                    </a:lnTo>
                    <a:lnTo>
                      <a:pt x="61" y="110"/>
                    </a:lnTo>
                    <a:lnTo>
                      <a:pt x="61" y="110"/>
                    </a:lnTo>
                    <a:lnTo>
                      <a:pt x="61" y="110"/>
                    </a:lnTo>
                    <a:lnTo>
                      <a:pt x="67" y="110"/>
                    </a:lnTo>
                    <a:lnTo>
                      <a:pt x="67" y="110"/>
                    </a:lnTo>
                    <a:lnTo>
                      <a:pt x="67" y="110"/>
                    </a:lnTo>
                    <a:lnTo>
                      <a:pt x="67" y="110"/>
                    </a:lnTo>
                    <a:lnTo>
                      <a:pt x="67" y="110"/>
                    </a:lnTo>
                    <a:lnTo>
                      <a:pt x="67" y="110"/>
                    </a:lnTo>
                    <a:lnTo>
                      <a:pt x="74" y="116"/>
                    </a:lnTo>
                    <a:lnTo>
                      <a:pt x="74" y="116"/>
                    </a:lnTo>
                    <a:lnTo>
                      <a:pt x="74" y="116"/>
                    </a:lnTo>
                    <a:lnTo>
                      <a:pt x="74" y="116"/>
                    </a:lnTo>
                    <a:lnTo>
                      <a:pt x="74" y="116"/>
                    </a:lnTo>
                    <a:lnTo>
                      <a:pt x="80" y="116"/>
                    </a:lnTo>
                    <a:lnTo>
                      <a:pt x="80" y="116"/>
                    </a:lnTo>
                    <a:lnTo>
                      <a:pt x="80" y="116"/>
                    </a:lnTo>
                    <a:lnTo>
                      <a:pt x="80" y="116"/>
                    </a:lnTo>
                    <a:lnTo>
                      <a:pt x="80" y="116"/>
                    </a:lnTo>
                    <a:lnTo>
                      <a:pt x="86" y="116"/>
                    </a:lnTo>
                    <a:lnTo>
                      <a:pt x="86" y="116"/>
                    </a:lnTo>
                    <a:lnTo>
                      <a:pt x="86" y="116"/>
                    </a:lnTo>
                    <a:lnTo>
                      <a:pt x="86" y="116"/>
                    </a:lnTo>
                    <a:lnTo>
                      <a:pt x="86" y="116"/>
                    </a:lnTo>
                    <a:lnTo>
                      <a:pt x="86" y="116"/>
                    </a:lnTo>
                    <a:lnTo>
                      <a:pt x="92" y="116"/>
                    </a:lnTo>
                    <a:lnTo>
                      <a:pt x="92" y="116"/>
                    </a:lnTo>
                    <a:lnTo>
                      <a:pt x="92" y="116"/>
                    </a:lnTo>
                    <a:lnTo>
                      <a:pt x="92" y="116"/>
                    </a:lnTo>
                    <a:lnTo>
                      <a:pt x="92" y="116"/>
                    </a:lnTo>
                    <a:lnTo>
                      <a:pt x="98" y="116"/>
                    </a:lnTo>
                    <a:lnTo>
                      <a:pt x="98" y="116"/>
                    </a:lnTo>
                    <a:lnTo>
                      <a:pt x="98" y="116"/>
                    </a:lnTo>
                    <a:lnTo>
                      <a:pt x="98" y="116"/>
                    </a:lnTo>
                    <a:lnTo>
                      <a:pt x="98" y="116"/>
                    </a:lnTo>
                    <a:lnTo>
                      <a:pt x="104" y="116"/>
                    </a:lnTo>
                    <a:lnTo>
                      <a:pt x="104" y="116"/>
                    </a:lnTo>
                    <a:lnTo>
                      <a:pt x="104" y="116"/>
                    </a:lnTo>
                    <a:lnTo>
                      <a:pt x="104" y="116"/>
                    </a:lnTo>
                    <a:lnTo>
                      <a:pt x="104" y="116"/>
                    </a:lnTo>
                    <a:lnTo>
                      <a:pt x="104" y="116"/>
                    </a:lnTo>
                    <a:lnTo>
                      <a:pt x="110" y="116"/>
                    </a:lnTo>
                    <a:lnTo>
                      <a:pt x="110" y="116"/>
                    </a:lnTo>
                    <a:lnTo>
                      <a:pt x="110" y="116"/>
                    </a:lnTo>
                    <a:lnTo>
                      <a:pt x="110" y="116"/>
                    </a:lnTo>
                    <a:lnTo>
                      <a:pt x="110" y="116"/>
                    </a:lnTo>
                    <a:lnTo>
                      <a:pt x="117" y="116"/>
                    </a:lnTo>
                    <a:lnTo>
                      <a:pt x="117" y="116"/>
                    </a:lnTo>
                    <a:lnTo>
                      <a:pt x="117" y="116"/>
                    </a:lnTo>
                    <a:lnTo>
                      <a:pt x="117" y="116"/>
                    </a:lnTo>
                    <a:lnTo>
                      <a:pt x="117" y="116"/>
                    </a:lnTo>
                    <a:lnTo>
                      <a:pt x="123" y="116"/>
                    </a:lnTo>
                    <a:lnTo>
                      <a:pt x="123" y="116"/>
                    </a:lnTo>
                    <a:lnTo>
                      <a:pt x="123" y="116"/>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915" name="Rectangle 35"/>
              <p:cNvSpPr>
                <a:spLocks noChangeArrowheads="1"/>
              </p:cNvSpPr>
              <p:nvPr/>
            </p:nvSpPr>
            <p:spPr bwMode="auto">
              <a:xfrm>
                <a:off x="2971" y="2132"/>
                <a:ext cx="24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8 - 10</a:t>
                </a:r>
                <a:endParaRPr lang="en-US" sz="1200" b="1"/>
              </a:p>
            </p:txBody>
          </p:sp>
          <p:sp>
            <p:nvSpPr>
              <p:cNvPr id="2810916" name="Freeform 36"/>
              <p:cNvSpPr>
                <a:spLocks/>
              </p:cNvSpPr>
              <p:nvPr/>
            </p:nvSpPr>
            <p:spPr bwMode="auto">
              <a:xfrm>
                <a:off x="2585" y="2279"/>
                <a:ext cx="239" cy="123"/>
              </a:xfrm>
              <a:custGeom>
                <a:avLst/>
                <a:gdLst>
                  <a:gd name="T0" fmla="*/ 129 w 239"/>
                  <a:gd name="T1" fmla="*/ 123 h 123"/>
                  <a:gd name="T2" fmla="*/ 141 w 239"/>
                  <a:gd name="T3" fmla="*/ 123 h 123"/>
                  <a:gd name="T4" fmla="*/ 147 w 239"/>
                  <a:gd name="T5" fmla="*/ 117 h 123"/>
                  <a:gd name="T6" fmla="*/ 160 w 239"/>
                  <a:gd name="T7" fmla="*/ 117 h 123"/>
                  <a:gd name="T8" fmla="*/ 166 w 239"/>
                  <a:gd name="T9" fmla="*/ 117 h 123"/>
                  <a:gd name="T10" fmla="*/ 178 w 239"/>
                  <a:gd name="T11" fmla="*/ 117 h 123"/>
                  <a:gd name="T12" fmla="*/ 184 w 239"/>
                  <a:gd name="T13" fmla="*/ 111 h 123"/>
                  <a:gd name="T14" fmla="*/ 196 w 239"/>
                  <a:gd name="T15" fmla="*/ 111 h 123"/>
                  <a:gd name="T16" fmla="*/ 202 w 239"/>
                  <a:gd name="T17" fmla="*/ 105 h 123"/>
                  <a:gd name="T18" fmla="*/ 215 w 239"/>
                  <a:gd name="T19" fmla="*/ 99 h 123"/>
                  <a:gd name="T20" fmla="*/ 221 w 239"/>
                  <a:gd name="T21" fmla="*/ 92 h 123"/>
                  <a:gd name="T22" fmla="*/ 233 w 239"/>
                  <a:gd name="T23" fmla="*/ 80 h 123"/>
                  <a:gd name="T24" fmla="*/ 239 w 239"/>
                  <a:gd name="T25" fmla="*/ 74 h 123"/>
                  <a:gd name="T26" fmla="*/ 239 w 239"/>
                  <a:gd name="T27" fmla="*/ 62 h 123"/>
                  <a:gd name="T28" fmla="*/ 239 w 239"/>
                  <a:gd name="T29" fmla="*/ 56 h 123"/>
                  <a:gd name="T30" fmla="*/ 233 w 239"/>
                  <a:gd name="T31" fmla="*/ 43 h 123"/>
                  <a:gd name="T32" fmla="*/ 227 w 239"/>
                  <a:gd name="T33" fmla="*/ 37 h 123"/>
                  <a:gd name="T34" fmla="*/ 221 w 239"/>
                  <a:gd name="T35" fmla="*/ 31 h 123"/>
                  <a:gd name="T36" fmla="*/ 209 w 239"/>
                  <a:gd name="T37" fmla="*/ 25 h 123"/>
                  <a:gd name="T38" fmla="*/ 202 w 239"/>
                  <a:gd name="T39" fmla="*/ 19 h 123"/>
                  <a:gd name="T40" fmla="*/ 190 w 239"/>
                  <a:gd name="T41" fmla="*/ 13 h 123"/>
                  <a:gd name="T42" fmla="*/ 178 w 239"/>
                  <a:gd name="T43" fmla="*/ 13 h 123"/>
                  <a:gd name="T44" fmla="*/ 172 w 239"/>
                  <a:gd name="T45" fmla="*/ 6 h 123"/>
                  <a:gd name="T46" fmla="*/ 160 w 239"/>
                  <a:gd name="T47" fmla="*/ 6 h 123"/>
                  <a:gd name="T48" fmla="*/ 153 w 239"/>
                  <a:gd name="T49" fmla="*/ 6 h 123"/>
                  <a:gd name="T50" fmla="*/ 141 w 239"/>
                  <a:gd name="T51" fmla="*/ 6 h 123"/>
                  <a:gd name="T52" fmla="*/ 135 w 239"/>
                  <a:gd name="T53" fmla="*/ 0 h 123"/>
                  <a:gd name="T54" fmla="*/ 123 w 239"/>
                  <a:gd name="T55" fmla="*/ 0 h 123"/>
                  <a:gd name="T56" fmla="*/ 117 w 239"/>
                  <a:gd name="T57" fmla="*/ 0 h 123"/>
                  <a:gd name="T58" fmla="*/ 104 w 239"/>
                  <a:gd name="T59" fmla="*/ 0 h 123"/>
                  <a:gd name="T60" fmla="*/ 98 w 239"/>
                  <a:gd name="T61" fmla="*/ 6 h 123"/>
                  <a:gd name="T62" fmla="*/ 86 w 239"/>
                  <a:gd name="T63" fmla="*/ 6 h 123"/>
                  <a:gd name="T64" fmla="*/ 80 w 239"/>
                  <a:gd name="T65" fmla="*/ 6 h 123"/>
                  <a:gd name="T66" fmla="*/ 67 w 239"/>
                  <a:gd name="T67" fmla="*/ 6 h 123"/>
                  <a:gd name="T68" fmla="*/ 61 w 239"/>
                  <a:gd name="T69" fmla="*/ 13 h 123"/>
                  <a:gd name="T70" fmla="*/ 49 w 239"/>
                  <a:gd name="T71" fmla="*/ 13 h 123"/>
                  <a:gd name="T72" fmla="*/ 43 w 239"/>
                  <a:gd name="T73" fmla="*/ 19 h 123"/>
                  <a:gd name="T74" fmla="*/ 31 w 239"/>
                  <a:gd name="T75" fmla="*/ 19 h 123"/>
                  <a:gd name="T76" fmla="*/ 25 w 239"/>
                  <a:gd name="T77" fmla="*/ 25 h 123"/>
                  <a:gd name="T78" fmla="*/ 12 w 239"/>
                  <a:gd name="T79" fmla="*/ 31 h 123"/>
                  <a:gd name="T80" fmla="*/ 6 w 239"/>
                  <a:gd name="T81" fmla="*/ 43 h 123"/>
                  <a:gd name="T82" fmla="*/ 0 w 239"/>
                  <a:gd name="T83" fmla="*/ 49 h 123"/>
                  <a:gd name="T84" fmla="*/ 0 w 239"/>
                  <a:gd name="T85" fmla="*/ 62 h 123"/>
                  <a:gd name="T86" fmla="*/ 0 w 239"/>
                  <a:gd name="T87" fmla="*/ 68 h 123"/>
                  <a:gd name="T88" fmla="*/ 6 w 239"/>
                  <a:gd name="T89" fmla="*/ 80 h 123"/>
                  <a:gd name="T90" fmla="*/ 12 w 239"/>
                  <a:gd name="T91" fmla="*/ 86 h 123"/>
                  <a:gd name="T92" fmla="*/ 25 w 239"/>
                  <a:gd name="T93" fmla="*/ 99 h 123"/>
                  <a:gd name="T94" fmla="*/ 31 w 239"/>
                  <a:gd name="T95" fmla="*/ 105 h 123"/>
                  <a:gd name="T96" fmla="*/ 43 w 239"/>
                  <a:gd name="T97" fmla="*/ 105 h 123"/>
                  <a:gd name="T98" fmla="*/ 49 w 239"/>
                  <a:gd name="T99" fmla="*/ 111 h 123"/>
                  <a:gd name="T100" fmla="*/ 61 w 239"/>
                  <a:gd name="T101" fmla="*/ 117 h 123"/>
                  <a:gd name="T102" fmla="*/ 67 w 239"/>
                  <a:gd name="T103" fmla="*/ 117 h 123"/>
                  <a:gd name="T104" fmla="*/ 80 w 239"/>
                  <a:gd name="T105" fmla="*/ 117 h 123"/>
                  <a:gd name="T106" fmla="*/ 86 w 239"/>
                  <a:gd name="T107" fmla="*/ 117 h 123"/>
                  <a:gd name="T108" fmla="*/ 98 w 239"/>
                  <a:gd name="T109" fmla="*/ 123 h 123"/>
                  <a:gd name="T110" fmla="*/ 104 w 239"/>
                  <a:gd name="T111" fmla="*/ 123 h 123"/>
                  <a:gd name="T112" fmla="*/ 117 w 239"/>
                  <a:gd name="T113" fmla="*/ 123 h 123"/>
                  <a:gd name="T114" fmla="*/ 123 w 239"/>
                  <a:gd name="T115"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9" h="123">
                    <a:moveTo>
                      <a:pt x="123" y="123"/>
                    </a:moveTo>
                    <a:lnTo>
                      <a:pt x="123" y="123"/>
                    </a:lnTo>
                    <a:lnTo>
                      <a:pt x="123" y="123"/>
                    </a:lnTo>
                    <a:lnTo>
                      <a:pt x="123" y="123"/>
                    </a:lnTo>
                    <a:lnTo>
                      <a:pt x="129" y="123"/>
                    </a:lnTo>
                    <a:lnTo>
                      <a:pt x="129" y="123"/>
                    </a:lnTo>
                    <a:lnTo>
                      <a:pt x="129" y="123"/>
                    </a:lnTo>
                    <a:lnTo>
                      <a:pt x="129" y="123"/>
                    </a:lnTo>
                    <a:lnTo>
                      <a:pt x="129" y="123"/>
                    </a:lnTo>
                    <a:lnTo>
                      <a:pt x="135" y="123"/>
                    </a:lnTo>
                    <a:lnTo>
                      <a:pt x="135" y="123"/>
                    </a:lnTo>
                    <a:lnTo>
                      <a:pt x="135" y="123"/>
                    </a:lnTo>
                    <a:lnTo>
                      <a:pt x="135" y="123"/>
                    </a:lnTo>
                    <a:lnTo>
                      <a:pt x="135" y="123"/>
                    </a:lnTo>
                    <a:lnTo>
                      <a:pt x="141" y="123"/>
                    </a:lnTo>
                    <a:lnTo>
                      <a:pt x="141" y="123"/>
                    </a:lnTo>
                    <a:lnTo>
                      <a:pt x="141" y="123"/>
                    </a:lnTo>
                    <a:lnTo>
                      <a:pt x="141" y="123"/>
                    </a:lnTo>
                    <a:lnTo>
                      <a:pt x="141" y="123"/>
                    </a:lnTo>
                    <a:lnTo>
                      <a:pt x="141" y="123"/>
                    </a:lnTo>
                    <a:lnTo>
                      <a:pt x="147" y="123"/>
                    </a:lnTo>
                    <a:lnTo>
                      <a:pt x="147" y="123"/>
                    </a:lnTo>
                    <a:lnTo>
                      <a:pt x="147" y="123"/>
                    </a:lnTo>
                    <a:lnTo>
                      <a:pt x="147" y="117"/>
                    </a:lnTo>
                    <a:lnTo>
                      <a:pt x="147" y="117"/>
                    </a:lnTo>
                    <a:lnTo>
                      <a:pt x="153" y="117"/>
                    </a:lnTo>
                    <a:lnTo>
                      <a:pt x="153" y="117"/>
                    </a:lnTo>
                    <a:lnTo>
                      <a:pt x="153" y="117"/>
                    </a:lnTo>
                    <a:lnTo>
                      <a:pt x="153" y="117"/>
                    </a:lnTo>
                    <a:lnTo>
                      <a:pt x="153" y="117"/>
                    </a:lnTo>
                    <a:lnTo>
                      <a:pt x="160" y="117"/>
                    </a:lnTo>
                    <a:lnTo>
                      <a:pt x="160" y="117"/>
                    </a:lnTo>
                    <a:lnTo>
                      <a:pt x="160" y="117"/>
                    </a:lnTo>
                    <a:lnTo>
                      <a:pt x="160" y="117"/>
                    </a:lnTo>
                    <a:lnTo>
                      <a:pt x="160" y="117"/>
                    </a:lnTo>
                    <a:lnTo>
                      <a:pt x="160" y="117"/>
                    </a:lnTo>
                    <a:lnTo>
                      <a:pt x="166" y="117"/>
                    </a:lnTo>
                    <a:lnTo>
                      <a:pt x="166" y="117"/>
                    </a:lnTo>
                    <a:lnTo>
                      <a:pt x="166" y="117"/>
                    </a:lnTo>
                    <a:lnTo>
                      <a:pt x="166" y="117"/>
                    </a:lnTo>
                    <a:lnTo>
                      <a:pt x="166" y="117"/>
                    </a:lnTo>
                    <a:lnTo>
                      <a:pt x="172" y="117"/>
                    </a:lnTo>
                    <a:lnTo>
                      <a:pt x="172" y="117"/>
                    </a:lnTo>
                    <a:lnTo>
                      <a:pt x="172" y="117"/>
                    </a:lnTo>
                    <a:lnTo>
                      <a:pt x="172" y="117"/>
                    </a:lnTo>
                    <a:lnTo>
                      <a:pt x="172" y="117"/>
                    </a:lnTo>
                    <a:lnTo>
                      <a:pt x="178" y="117"/>
                    </a:lnTo>
                    <a:lnTo>
                      <a:pt x="178" y="117"/>
                    </a:lnTo>
                    <a:lnTo>
                      <a:pt x="178" y="117"/>
                    </a:lnTo>
                    <a:lnTo>
                      <a:pt x="178" y="117"/>
                    </a:lnTo>
                    <a:lnTo>
                      <a:pt x="178" y="117"/>
                    </a:lnTo>
                    <a:lnTo>
                      <a:pt x="178" y="117"/>
                    </a:lnTo>
                    <a:lnTo>
                      <a:pt x="184" y="111"/>
                    </a:lnTo>
                    <a:lnTo>
                      <a:pt x="184" y="111"/>
                    </a:lnTo>
                    <a:lnTo>
                      <a:pt x="184" y="111"/>
                    </a:lnTo>
                    <a:lnTo>
                      <a:pt x="184" y="111"/>
                    </a:lnTo>
                    <a:lnTo>
                      <a:pt x="184" y="111"/>
                    </a:lnTo>
                    <a:lnTo>
                      <a:pt x="190" y="111"/>
                    </a:lnTo>
                    <a:lnTo>
                      <a:pt x="190" y="111"/>
                    </a:lnTo>
                    <a:lnTo>
                      <a:pt x="190" y="111"/>
                    </a:lnTo>
                    <a:lnTo>
                      <a:pt x="190" y="111"/>
                    </a:lnTo>
                    <a:lnTo>
                      <a:pt x="190" y="111"/>
                    </a:lnTo>
                    <a:lnTo>
                      <a:pt x="196" y="111"/>
                    </a:lnTo>
                    <a:lnTo>
                      <a:pt x="196" y="111"/>
                    </a:lnTo>
                    <a:lnTo>
                      <a:pt x="196" y="111"/>
                    </a:lnTo>
                    <a:lnTo>
                      <a:pt x="196" y="105"/>
                    </a:lnTo>
                    <a:lnTo>
                      <a:pt x="196" y="105"/>
                    </a:lnTo>
                    <a:lnTo>
                      <a:pt x="202" y="105"/>
                    </a:lnTo>
                    <a:lnTo>
                      <a:pt x="202" y="105"/>
                    </a:lnTo>
                    <a:lnTo>
                      <a:pt x="202" y="105"/>
                    </a:lnTo>
                    <a:lnTo>
                      <a:pt x="202" y="105"/>
                    </a:lnTo>
                    <a:lnTo>
                      <a:pt x="202" y="105"/>
                    </a:lnTo>
                    <a:lnTo>
                      <a:pt x="202" y="105"/>
                    </a:lnTo>
                    <a:lnTo>
                      <a:pt x="209" y="105"/>
                    </a:lnTo>
                    <a:lnTo>
                      <a:pt x="209" y="105"/>
                    </a:lnTo>
                    <a:lnTo>
                      <a:pt x="209" y="99"/>
                    </a:lnTo>
                    <a:lnTo>
                      <a:pt x="209" y="99"/>
                    </a:lnTo>
                    <a:lnTo>
                      <a:pt x="209" y="99"/>
                    </a:lnTo>
                    <a:lnTo>
                      <a:pt x="215" y="99"/>
                    </a:lnTo>
                    <a:lnTo>
                      <a:pt x="215" y="99"/>
                    </a:lnTo>
                    <a:lnTo>
                      <a:pt x="215" y="99"/>
                    </a:lnTo>
                    <a:lnTo>
                      <a:pt x="215" y="99"/>
                    </a:lnTo>
                    <a:lnTo>
                      <a:pt x="215" y="99"/>
                    </a:lnTo>
                    <a:lnTo>
                      <a:pt x="221" y="99"/>
                    </a:lnTo>
                    <a:lnTo>
                      <a:pt x="221" y="99"/>
                    </a:lnTo>
                    <a:lnTo>
                      <a:pt x="221" y="92"/>
                    </a:lnTo>
                    <a:lnTo>
                      <a:pt x="221" y="92"/>
                    </a:lnTo>
                    <a:lnTo>
                      <a:pt x="221" y="92"/>
                    </a:lnTo>
                    <a:lnTo>
                      <a:pt x="221" y="92"/>
                    </a:lnTo>
                    <a:lnTo>
                      <a:pt x="227" y="92"/>
                    </a:lnTo>
                    <a:lnTo>
                      <a:pt x="227" y="86"/>
                    </a:lnTo>
                    <a:lnTo>
                      <a:pt x="227" y="86"/>
                    </a:lnTo>
                    <a:lnTo>
                      <a:pt x="227" y="86"/>
                    </a:lnTo>
                    <a:lnTo>
                      <a:pt x="227" y="86"/>
                    </a:lnTo>
                    <a:lnTo>
                      <a:pt x="233" y="86"/>
                    </a:lnTo>
                    <a:lnTo>
                      <a:pt x="233" y="80"/>
                    </a:lnTo>
                    <a:lnTo>
                      <a:pt x="233" y="80"/>
                    </a:lnTo>
                    <a:lnTo>
                      <a:pt x="233" y="80"/>
                    </a:lnTo>
                    <a:lnTo>
                      <a:pt x="233" y="80"/>
                    </a:lnTo>
                    <a:lnTo>
                      <a:pt x="233" y="80"/>
                    </a:lnTo>
                    <a:lnTo>
                      <a:pt x="233" y="80"/>
                    </a:lnTo>
                    <a:lnTo>
                      <a:pt x="233" y="74"/>
                    </a:lnTo>
                    <a:lnTo>
                      <a:pt x="239" y="74"/>
                    </a:lnTo>
                    <a:lnTo>
                      <a:pt x="239" y="74"/>
                    </a:lnTo>
                    <a:lnTo>
                      <a:pt x="239" y="74"/>
                    </a:lnTo>
                    <a:lnTo>
                      <a:pt x="239" y="74"/>
                    </a:lnTo>
                    <a:lnTo>
                      <a:pt x="239" y="68"/>
                    </a:lnTo>
                    <a:lnTo>
                      <a:pt x="239" y="68"/>
                    </a:lnTo>
                    <a:lnTo>
                      <a:pt x="239" y="68"/>
                    </a:lnTo>
                    <a:lnTo>
                      <a:pt x="239" y="68"/>
                    </a:lnTo>
                    <a:lnTo>
                      <a:pt x="239" y="68"/>
                    </a:lnTo>
                    <a:lnTo>
                      <a:pt x="239" y="62"/>
                    </a:lnTo>
                    <a:lnTo>
                      <a:pt x="239" y="62"/>
                    </a:lnTo>
                    <a:lnTo>
                      <a:pt x="239" y="62"/>
                    </a:lnTo>
                    <a:lnTo>
                      <a:pt x="239" y="62"/>
                    </a:lnTo>
                    <a:lnTo>
                      <a:pt x="239" y="62"/>
                    </a:lnTo>
                    <a:lnTo>
                      <a:pt x="239" y="62"/>
                    </a:lnTo>
                    <a:lnTo>
                      <a:pt x="239" y="56"/>
                    </a:lnTo>
                    <a:lnTo>
                      <a:pt x="239" y="56"/>
                    </a:lnTo>
                    <a:lnTo>
                      <a:pt x="239" y="56"/>
                    </a:lnTo>
                    <a:lnTo>
                      <a:pt x="239" y="56"/>
                    </a:lnTo>
                    <a:lnTo>
                      <a:pt x="239" y="56"/>
                    </a:lnTo>
                    <a:lnTo>
                      <a:pt x="239" y="49"/>
                    </a:lnTo>
                    <a:lnTo>
                      <a:pt x="239" y="49"/>
                    </a:lnTo>
                    <a:lnTo>
                      <a:pt x="239" y="49"/>
                    </a:lnTo>
                    <a:lnTo>
                      <a:pt x="233" y="49"/>
                    </a:lnTo>
                    <a:lnTo>
                      <a:pt x="233" y="49"/>
                    </a:lnTo>
                    <a:lnTo>
                      <a:pt x="233" y="43"/>
                    </a:lnTo>
                    <a:lnTo>
                      <a:pt x="233" y="43"/>
                    </a:lnTo>
                    <a:lnTo>
                      <a:pt x="233" y="43"/>
                    </a:lnTo>
                    <a:lnTo>
                      <a:pt x="233" y="43"/>
                    </a:lnTo>
                    <a:lnTo>
                      <a:pt x="233" y="43"/>
                    </a:lnTo>
                    <a:lnTo>
                      <a:pt x="233" y="43"/>
                    </a:lnTo>
                    <a:lnTo>
                      <a:pt x="227" y="37"/>
                    </a:lnTo>
                    <a:lnTo>
                      <a:pt x="227" y="37"/>
                    </a:lnTo>
                    <a:lnTo>
                      <a:pt x="227" y="37"/>
                    </a:lnTo>
                    <a:lnTo>
                      <a:pt x="227" y="37"/>
                    </a:lnTo>
                    <a:lnTo>
                      <a:pt x="227" y="37"/>
                    </a:lnTo>
                    <a:lnTo>
                      <a:pt x="221" y="31"/>
                    </a:lnTo>
                    <a:lnTo>
                      <a:pt x="221" y="31"/>
                    </a:lnTo>
                    <a:lnTo>
                      <a:pt x="221" y="31"/>
                    </a:lnTo>
                    <a:lnTo>
                      <a:pt x="221" y="31"/>
                    </a:lnTo>
                    <a:lnTo>
                      <a:pt x="221" y="31"/>
                    </a:lnTo>
                    <a:lnTo>
                      <a:pt x="221" y="31"/>
                    </a:lnTo>
                    <a:lnTo>
                      <a:pt x="215" y="25"/>
                    </a:lnTo>
                    <a:lnTo>
                      <a:pt x="215" y="25"/>
                    </a:lnTo>
                    <a:lnTo>
                      <a:pt x="215" y="25"/>
                    </a:lnTo>
                    <a:lnTo>
                      <a:pt x="215" y="25"/>
                    </a:lnTo>
                    <a:lnTo>
                      <a:pt x="215" y="25"/>
                    </a:lnTo>
                    <a:lnTo>
                      <a:pt x="209" y="25"/>
                    </a:lnTo>
                    <a:lnTo>
                      <a:pt x="209" y="25"/>
                    </a:lnTo>
                    <a:lnTo>
                      <a:pt x="209" y="25"/>
                    </a:lnTo>
                    <a:lnTo>
                      <a:pt x="209" y="25"/>
                    </a:lnTo>
                    <a:lnTo>
                      <a:pt x="209" y="19"/>
                    </a:lnTo>
                    <a:lnTo>
                      <a:pt x="202" y="19"/>
                    </a:lnTo>
                    <a:lnTo>
                      <a:pt x="202" y="19"/>
                    </a:lnTo>
                    <a:lnTo>
                      <a:pt x="202" y="19"/>
                    </a:lnTo>
                    <a:lnTo>
                      <a:pt x="202" y="19"/>
                    </a:lnTo>
                    <a:lnTo>
                      <a:pt x="202" y="19"/>
                    </a:lnTo>
                    <a:lnTo>
                      <a:pt x="202" y="19"/>
                    </a:lnTo>
                    <a:lnTo>
                      <a:pt x="196" y="19"/>
                    </a:lnTo>
                    <a:lnTo>
                      <a:pt x="196" y="19"/>
                    </a:lnTo>
                    <a:lnTo>
                      <a:pt x="196" y="19"/>
                    </a:lnTo>
                    <a:lnTo>
                      <a:pt x="196" y="19"/>
                    </a:lnTo>
                    <a:lnTo>
                      <a:pt x="196" y="13"/>
                    </a:lnTo>
                    <a:lnTo>
                      <a:pt x="190" y="13"/>
                    </a:lnTo>
                    <a:lnTo>
                      <a:pt x="190" y="13"/>
                    </a:lnTo>
                    <a:lnTo>
                      <a:pt x="190" y="13"/>
                    </a:lnTo>
                    <a:lnTo>
                      <a:pt x="190" y="13"/>
                    </a:lnTo>
                    <a:lnTo>
                      <a:pt x="190" y="13"/>
                    </a:lnTo>
                    <a:lnTo>
                      <a:pt x="184" y="13"/>
                    </a:lnTo>
                    <a:lnTo>
                      <a:pt x="184" y="13"/>
                    </a:lnTo>
                    <a:lnTo>
                      <a:pt x="184" y="13"/>
                    </a:lnTo>
                    <a:lnTo>
                      <a:pt x="184" y="13"/>
                    </a:lnTo>
                    <a:lnTo>
                      <a:pt x="184" y="13"/>
                    </a:lnTo>
                    <a:lnTo>
                      <a:pt x="178" y="13"/>
                    </a:lnTo>
                    <a:lnTo>
                      <a:pt x="178" y="13"/>
                    </a:lnTo>
                    <a:lnTo>
                      <a:pt x="178" y="13"/>
                    </a:lnTo>
                    <a:lnTo>
                      <a:pt x="178" y="13"/>
                    </a:lnTo>
                    <a:lnTo>
                      <a:pt x="178" y="6"/>
                    </a:lnTo>
                    <a:lnTo>
                      <a:pt x="178" y="6"/>
                    </a:lnTo>
                    <a:lnTo>
                      <a:pt x="172" y="6"/>
                    </a:lnTo>
                    <a:lnTo>
                      <a:pt x="172" y="6"/>
                    </a:lnTo>
                    <a:lnTo>
                      <a:pt x="172" y="6"/>
                    </a:lnTo>
                    <a:lnTo>
                      <a:pt x="172" y="6"/>
                    </a:lnTo>
                    <a:lnTo>
                      <a:pt x="172" y="6"/>
                    </a:lnTo>
                    <a:lnTo>
                      <a:pt x="166" y="6"/>
                    </a:lnTo>
                    <a:lnTo>
                      <a:pt x="166" y="6"/>
                    </a:lnTo>
                    <a:lnTo>
                      <a:pt x="166" y="6"/>
                    </a:lnTo>
                    <a:lnTo>
                      <a:pt x="166" y="6"/>
                    </a:lnTo>
                    <a:lnTo>
                      <a:pt x="166" y="6"/>
                    </a:lnTo>
                    <a:lnTo>
                      <a:pt x="160" y="6"/>
                    </a:lnTo>
                    <a:lnTo>
                      <a:pt x="160" y="6"/>
                    </a:lnTo>
                    <a:lnTo>
                      <a:pt x="160" y="6"/>
                    </a:lnTo>
                    <a:lnTo>
                      <a:pt x="160" y="6"/>
                    </a:lnTo>
                    <a:lnTo>
                      <a:pt x="160" y="6"/>
                    </a:lnTo>
                    <a:lnTo>
                      <a:pt x="160" y="6"/>
                    </a:lnTo>
                    <a:lnTo>
                      <a:pt x="153" y="6"/>
                    </a:lnTo>
                    <a:lnTo>
                      <a:pt x="153" y="6"/>
                    </a:lnTo>
                    <a:lnTo>
                      <a:pt x="153" y="6"/>
                    </a:lnTo>
                    <a:lnTo>
                      <a:pt x="153" y="6"/>
                    </a:lnTo>
                    <a:lnTo>
                      <a:pt x="153" y="6"/>
                    </a:lnTo>
                    <a:lnTo>
                      <a:pt x="147" y="6"/>
                    </a:lnTo>
                    <a:lnTo>
                      <a:pt x="147" y="6"/>
                    </a:lnTo>
                    <a:lnTo>
                      <a:pt x="147" y="6"/>
                    </a:lnTo>
                    <a:lnTo>
                      <a:pt x="147" y="6"/>
                    </a:lnTo>
                    <a:lnTo>
                      <a:pt x="147" y="6"/>
                    </a:lnTo>
                    <a:lnTo>
                      <a:pt x="141" y="6"/>
                    </a:lnTo>
                    <a:lnTo>
                      <a:pt x="141" y="6"/>
                    </a:lnTo>
                    <a:lnTo>
                      <a:pt x="141" y="6"/>
                    </a:lnTo>
                    <a:lnTo>
                      <a:pt x="141" y="6"/>
                    </a:lnTo>
                    <a:lnTo>
                      <a:pt x="141" y="6"/>
                    </a:lnTo>
                    <a:lnTo>
                      <a:pt x="141" y="6"/>
                    </a:lnTo>
                    <a:lnTo>
                      <a:pt x="135" y="6"/>
                    </a:lnTo>
                    <a:lnTo>
                      <a:pt x="135" y="6"/>
                    </a:lnTo>
                    <a:lnTo>
                      <a:pt x="135" y="0"/>
                    </a:lnTo>
                    <a:lnTo>
                      <a:pt x="135" y="0"/>
                    </a:lnTo>
                    <a:lnTo>
                      <a:pt x="135" y="0"/>
                    </a:lnTo>
                    <a:lnTo>
                      <a:pt x="129" y="0"/>
                    </a:lnTo>
                    <a:lnTo>
                      <a:pt x="129" y="0"/>
                    </a:lnTo>
                    <a:lnTo>
                      <a:pt x="129" y="0"/>
                    </a:lnTo>
                    <a:lnTo>
                      <a:pt x="129" y="0"/>
                    </a:lnTo>
                    <a:lnTo>
                      <a:pt x="129" y="0"/>
                    </a:lnTo>
                    <a:lnTo>
                      <a:pt x="123" y="0"/>
                    </a:lnTo>
                    <a:lnTo>
                      <a:pt x="123" y="0"/>
                    </a:lnTo>
                    <a:lnTo>
                      <a:pt x="123" y="0"/>
                    </a:lnTo>
                    <a:lnTo>
                      <a:pt x="123" y="0"/>
                    </a:lnTo>
                    <a:lnTo>
                      <a:pt x="123" y="0"/>
                    </a:lnTo>
                    <a:lnTo>
                      <a:pt x="123" y="0"/>
                    </a:lnTo>
                    <a:lnTo>
                      <a:pt x="117" y="0"/>
                    </a:ln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6"/>
                    </a:lnTo>
                    <a:lnTo>
                      <a:pt x="104" y="6"/>
                    </a:lnTo>
                    <a:lnTo>
                      <a:pt x="98" y="6"/>
                    </a:lnTo>
                    <a:lnTo>
                      <a:pt x="98" y="6"/>
                    </a:lnTo>
                    <a:lnTo>
                      <a:pt x="98" y="6"/>
                    </a:lnTo>
                    <a:lnTo>
                      <a:pt x="98" y="6"/>
                    </a:lnTo>
                    <a:lnTo>
                      <a:pt x="98" y="6"/>
                    </a:lnTo>
                    <a:lnTo>
                      <a:pt x="92" y="6"/>
                    </a:lnTo>
                    <a:lnTo>
                      <a:pt x="92" y="6"/>
                    </a:lnTo>
                    <a:lnTo>
                      <a:pt x="92" y="6"/>
                    </a:lnTo>
                    <a:lnTo>
                      <a:pt x="92" y="6"/>
                    </a:lnTo>
                    <a:lnTo>
                      <a:pt x="92" y="6"/>
                    </a:lnTo>
                    <a:lnTo>
                      <a:pt x="86" y="6"/>
                    </a:lnTo>
                    <a:lnTo>
                      <a:pt x="86" y="6"/>
                    </a:lnTo>
                    <a:lnTo>
                      <a:pt x="86" y="6"/>
                    </a:lnTo>
                    <a:lnTo>
                      <a:pt x="86" y="6"/>
                    </a:lnTo>
                    <a:lnTo>
                      <a:pt x="86" y="6"/>
                    </a:lnTo>
                    <a:lnTo>
                      <a:pt x="86" y="6"/>
                    </a:lnTo>
                    <a:lnTo>
                      <a:pt x="80" y="6"/>
                    </a:lnTo>
                    <a:lnTo>
                      <a:pt x="80" y="6"/>
                    </a:lnTo>
                    <a:lnTo>
                      <a:pt x="80" y="6"/>
                    </a:lnTo>
                    <a:lnTo>
                      <a:pt x="80" y="6"/>
                    </a:lnTo>
                    <a:lnTo>
                      <a:pt x="80" y="6"/>
                    </a:lnTo>
                    <a:lnTo>
                      <a:pt x="74" y="6"/>
                    </a:lnTo>
                    <a:lnTo>
                      <a:pt x="74" y="6"/>
                    </a:lnTo>
                    <a:lnTo>
                      <a:pt x="74" y="6"/>
                    </a:lnTo>
                    <a:lnTo>
                      <a:pt x="74" y="6"/>
                    </a:lnTo>
                    <a:lnTo>
                      <a:pt x="74" y="6"/>
                    </a:lnTo>
                    <a:lnTo>
                      <a:pt x="67" y="6"/>
                    </a:lnTo>
                    <a:lnTo>
                      <a:pt x="67" y="6"/>
                    </a:lnTo>
                    <a:lnTo>
                      <a:pt x="67" y="6"/>
                    </a:lnTo>
                    <a:lnTo>
                      <a:pt x="67" y="6"/>
                    </a:lnTo>
                    <a:lnTo>
                      <a:pt x="67" y="6"/>
                    </a:lnTo>
                    <a:lnTo>
                      <a:pt x="67" y="6"/>
                    </a:lnTo>
                    <a:lnTo>
                      <a:pt x="61" y="6"/>
                    </a:lnTo>
                    <a:lnTo>
                      <a:pt x="61" y="6"/>
                    </a:lnTo>
                    <a:lnTo>
                      <a:pt x="61" y="13"/>
                    </a:lnTo>
                    <a:lnTo>
                      <a:pt x="61" y="13"/>
                    </a:lnTo>
                    <a:lnTo>
                      <a:pt x="61" y="13"/>
                    </a:lnTo>
                    <a:lnTo>
                      <a:pt x="55" y="13"/>
                    </a:lnTo>
                    <a:lnTo>
                      <a:pt x="55" y="13"/>
                    </a:lnTo>
                    <a:lnTo>
                      <a:pt x="55" y="13"/>
                    </a:lnTo>
                    <a:lnTo>
                      <a:pt x="55" y="13"/>
                    </a:lnTo>
                    <a:lnTo>
                      <a:pt x="55" y="13"/>
                    </a:lnTo>
                    <a:lnTo>
                      <a:pt x="49" y="13"/>
                    </a:lnTo>
                    <a:lnTo>
                      <a:pt x="49" y="13"/>
                    </a:lnTo>
                    <a:lnTo>
                      <a:pt x="49" y="13"/>
                    </a:lnTo>
                    <a:lnTo>
                      <a:pt x="49" y="13"/>
                    </a:lnTo>
                    <a:lnTo>
                      <a:pt x="49" y="13"/>
                    </a:lnTo>
                    <a:lnTo>
                      <a:pt x="49" y="13"/>
                    </a:lnTo>
                    <a:lnTo>
                      <a:pt x="43" y="13"/>
                    </a:lnTo>
                    <a:lnTo>
                      <a:pt x="43" y="19"/>
                    </a:lnTo>
                    <a:lnTo>
                      <a:pt x="43" y="19"/>
                    </a:lnTo>
                    <a:lnTo>
                      <a:pt x="43" y="19"/>
                    </a:lnTo>
                    <a:lnTo>
                      <a:pt x="43" y="19"/>
                    </a:lnTo>
                    <a:lnTo>
                      <a:pt x="37" y="19"/>
                    </a:lnTo>
                    <a:lnTo>
                      <a:pt x="37" y="19"/>
                    </a:lnTo>
                    <a:lnTo>
                      <a:pt x="37" y="19"/>
                    </a:lnTo>
                    <a:lnTo>
                      <a:pt x="37" y="19"/>
                    </a:lnTo>
                    <a:lnTo>
                      <a:pt x="37" y="19"/>
                    </a:lnTo>
                    <a:lnTo>
                      <a:pt x="31" y="19"/>
                    </a:lnTo>
                    <a:lnTo>
                      <a:pt x="31" y="19"/>
                    </a:lnTo>
                    <a:lnTo>
                      <a:pt x="31" y="25"/>
                    </a:lnTo>
                    <a:lnTo>
                      <a:pt x="31" y="25"/>
                    </a:lnTo>
                    <a:lnTo>
                      <a:pt x="31" y="25"/>
                    </a:lnTo>
                    <a:lnTo>
                      <a:pt x="31" y="25"/>
                    </a:lnTo>
                    <a:lnTo>
                      <a:pt x="25" y="25"/>
                    </a:lnTo>
                    <a:lnTo>
                      <a:pt x="25" y="25"/>
                    </a:lnTo>
                    <a:lnTo>
                      <a:pt x="25" y="25"/>
                    </a:lnTo>
                    <a:lnTo>
                      <a:pt x="25" y="25"/>
                    </a:lnTo>
                    <a:lnTo>
                      <a:pt x="25" y="25"/>
                    </a:lnTo>
                    <a:lnTo>
                      <a:pt x="18" y="31"/>
                    </a:lnTo>
                    <a:lnTo>
                      <a:pt x="18" y="31"/>
                    </a:lnTo>
                    <a:lnTo>
                      <a:pt x="18" y="31"/>
                    </a:lnTo>
                    <a:lnTo>
                      <a:pt x="18" y="31"/>
                    </a:lnTo>
                    <a:lnTo>
                      <a:pt x="18" y="31"/>
                    </a:lnTo>
                    <a:lnTo>
                      <a:pt x="12" y="31"/>
                    </a:lnTo>
                    <a:lnTo>
                      <a:pt x="12" y="37"/>
                    </a:lnTo>
                    <a:lnTo>
                      <a:pt x="12" y="37"/>
                    </a:lnTo>
                    <a:lnTo>
                      <a:pt x="12" y="37"/>
                    </a:lnTo>
                    <a:lnTo>
                      <a:pt x="12" y="37"/>
                    </a:lnTo>
                    <a:lnTo>
                      <a:pt x="12" y="37"/>
                    </a:lnTo>
                    <a:lnTo>
                      <a:pt x="6" y="43"/>
                    </a:lnTo>
                    <a:lnTo>
                      <a:pt x="6" y="43"/>
                    </a:lnTo>
                    <a:lnTo>
                      <a:pt x="6" y="43"/>
                    </a:lnTo>
                    <a:lnTo>
                      <a:pt x="6" y="43"/>
                    </a:lnTo>
                    <a:lnTo>
                      <a:pt x="6" y="43"/>
                    </a:lnTo>
                    <a:lnTo>
                      <a:pt x="6" y="43"/>
                    </a:lnTo>
                    <a:lnTo>
                      <a:pt x="6" y="49"/>
                    </a:lnTo>
                    <a:lnTo>
                      <a:pt x="6" y="49"/>
                    </a:lnTo>
                    <a:lnTo>
                      <a:pt x="0" y="49"/>
                    </a:lnTo>
                    <a:lnTo>
                      <a:pt x="0" y="49"/>
                    </a:lnTo>
                    <a:lnTo>
                      <a:pt x="0" y="49"/>
                    </a:lnTo>
                    <a:lnTo>
                      <a:pt x="0" y="56"/>
                    </a:lnTo>
                    <a:lnTo>
                      <a:pt x="0" y="56"/>
                    </a:lnTo>
                    <a:lnTo>
                      <a:pt x="0" y="56"/>
                    </a:lnTo>
                    <a:lnTo>
                      <a:pt x="0" y="56"/>
                    </a:lnTo>
                    <a:lnTo>
                      <a:pt x="0" y="56"/>
                    </a:lnTo>
                    <a:lnTo>
                      <a:pt x="0" y="62"/>
                    </a:lnTo>
                    <a:lnTo>
                      <a:pt x="0" y="62"/>
                    </a:lnTo>
                    <a:lnTo>
                      <a:pt x="0" y="62"/>
                    </a:lnTo>
                    <a:lnTo>
                      <a:pt x="0" y="62"/>
                    </a:lnTo>
                    <a:lnTo>
                      <a:pt x="0" y="62"/>
                    </a:lnTo>
                    <a:lnTo>
                      <a:pt x="0" y="62"/>
                    </a:lnTo>
                    <a:lnTo>
                      <a:pt x="0" y="68"/>
                    </a:lnTo>
                    <a:lnTo>
                      <a:pt x="0" y="68"/>
                    </a:lnTo>
                    <a:lnTo>
                      <a:pt x="0" y="68"/>
                    </a:lnTo>
                    <a:lnTo>
                      <a:pt x="0" y="68"/>
                    </a:lnTo>
                    <a:lnTo>
                      <a:pt x="0" y="68"/>
                    </a:lnTo>
                    <a:lnTo>
                      <a:pt x="0" y="74"/>
                    </a:lnTo>
                    <a:lnTo>
                      <a:pt x="0" y="74"/>
                    </a:lnTo>
                    <a:lnTo>
                      <a:pt x="0" y="74"/>
                    </a:lnTo>
                    <a:lnTo>
                      <a:pt x="0" y="74"/>
                    </a:lnTo>
                    <a:lnTo>
                      <a:pt x="6" y="74"/>
                    </a:lnTo>
                    <a:lnTo>
                      <a:pt x="6" y="80"/>
                    </a:lnTo>
                    <a:lnTo>
                      <a:pt x="6" y="80"/>
                    </a:lnTo>
                    <a:lnTo>
                      <a:pt x="6" y="80"/>
                    </a:lnTo>
                    <a:lnTo>
                      <a:pt x="6" y="80"/>
                    </a:lnTo>
                    <a:lnTo>
                      <a:pt x="6" y="80"/>
                    </a:lnTo>
                    <a:lnTo>
                      <a:pt x="6" y="80"/>
                    </a:lnTo>
                    <a:lnTo>
                      <a:pt x="6" y="86"/>
                    </a:lnTo>
                    <a:lnTo>
                      <a:pt x="12" y="86"/>
                    </a:lnTo>
                    <a:lnTo>
                      <a:pt x="12" y="86"/>
                    </a:lnTo>
                    <a:lnTo>
                      <a:pt x="12" y="86"/>
                    </a:lnTo>
                    <a:lnTo>
                      <a:pt x="12" y="86"/>
                    </a:lnTo>
                    <a:lnTo>
                      <a:pt x="12" y="92"/>
                    </a:lnTo>
                    <a:lnTo>
                      <a:pt x="12" y="92"/>
                    </a:lnTo>
                    <a:lnTo>
                      <a:pt x="18" y="92"/>
                    </a:lnTo>
                    <a:lnTo>
                      <a:pt x="18" y="92"/>
                    </a:lnTo>
                    <a:lnTo>
                      <a:pt x="18" y="92"/>
                    </a:lnTo>
                    <a:lnTo>
                      <a:pt x="18" y="99"/>
                    </a:lnTo>
                    <a:lnTo>
                      <a:pt x="18" y="99"/>
                    </a:lnTo>
                    <a:lnTo>
                      <a:pt x="25" y="99"/>
                    </a:lnTo>
                    <a:lnTo>
                      <a:pt x="25" y="99"/>
                    </a:lnTo>
                    <a:lnTo>
                      <a:pt x="25" y="99"/>
                    </a:lnTo>
                    <a:lnTo>
                      <a:pt x="25" y="99"/>
                    </a:lnTo>
                    <a:lnTo>
                      <a:pt x="25" y="99"/>
                    </a:lnTo>
                    <a:lnTo>
                      <a:pt x="31" y="99"/>
                    </a:lnTo>
                    <a:lnTo>
                      <a:pt x="31" y="99"/>
                    </a:lnTo>
                    <a:lnTo>
                      <a:pt x="31" y="99"/>
                    </a:lnTo>
                    <a:lnTo>
                      <a:pt x="31" y="105"/>
                    </a:lnTo>
                    <a:lnTo>
                      <a:pt x="31" y="105"/>
                    </a:lnTo>
                    <a:lnTo>
                      <a:pt x="31" y="105"/>
                    </a:lnTo>
                    <a:lnTo>
                      <a:pt x="37" y="105"/>
                    </a:lnTo>
                    <a:lnTo>
                      <a:pt x="37" y="105"/>
                    </a:lnTo>
                    <a:lnTo>
                      <a:pt x="37" y="105"/>
                    </a:lnTo>
                    <a:lnTo>
                      <a:pt x="37" y="105"/>
                    </a:lnTo>
                    <a:lnTo>
                      <a:pt x="37" y="105"/>
                    </a:lnTo>
                    <a:lnTo>
                      <a:pt x="43" y="105"/>
                    </a:lnTo>
                    <a:lnTo>
                      <a:pt x="43" y="105"/>
                    </a:lnTo>
                    <a:lnTo>
                      <a:pt x="43" y="111"/>
                    </a:lnTo>
                    <a:lnTo>
                      <a:pt x="43" y="111"/>
                    </a:lnTo>
                    <a:lnTo>
                      <a:pt x="43" y="111"/>
                    </a:lnTo>
                    <a:lnTo>
                      <a:pt x="49" y="111"/>
                    </a:lnTo>
                    <a:lnTo>
                      <a:pt x="49" y="111"/>
                    </a:lnTo>
                    <a:lnTo>
                      <a:pt x="49" y="111"/>
                    </a:lnTo>
                    <a:lnTo>
                      <a:pt x="49" y="111"/>
                    </a:lnTo>
                    <a:lnTo>
                      <a:pt x="49" y="111"/>
                    </a:lnTo>
                    <a:lnTo>
                      <a:pt x="49" y="111"/>
                    </a:lnTo>
                    <a:lnTo>
                      <a:pt x="55" y="111"/>
                    </a:lnTo>
                    <a:lnTo>
                      <a:pt x="55" y="111"/>
                    </a:lnTo>
                    <a:lnTo>
                      <a:pt x="55" y="111"/>
                    </a:lnTo>
                    <a:lnTo>
                      <a:pt x="55" y="111"/>
                    </a:lnTo>
                    <a:lnTo>
                      <a:pt x="55" y="117"/>
                    </a:lnTo>
                    <a:lnTo>
                      <a:pt x="61" y="117"/>
                    </a:lnTo>
                    <a:lnTo>
                      <a:pt x="61" y="117"/>
                    </a:lnTo>
                    <a:lnTo>
                      <a:pt x="61" y="117"/>
                    </a:lnTo>
                    <a:lnTo>
                      <a:pt x="61" y="117"/>
                    </a:lnTo>
                    <a:lnTo>
                      <a:pt x="61" y="117"/>
                    </a:lnTo>
                    <a:lnTo>
                      <a:pt x="67" y="117"/>
                    </a:lnTo>
                    <a:lnTo>
                      <a:pt x="67" y="117"/>
                    </a:lnTo>
                    <a:lnTo>
                      <a:pt x="67" y="117"/>
                    </a:lnTo>
                    <a:lnTo>
                      <a:pt x="67" y="117"/>
                    </a:lnTo>
                    <a:lnTo>
                      <a:pt x="67" y="117"/>
                    </a:lnTo>
                    <a:lnTo>
                      <a:pt x="67" y="117"/>
                    </a:lnTo>
                    <a:lnTo>
                      <a:pt x="74" y="117"/>
                    </a:lnTo>
                    <a:lnTo>
                      <a:pt x="74" y="117"/>
                    </a:lnTo>
                    <a:lnTo>
                      <a:pt x="74" y="117"/>
                    </a:lnTo>
                    <a:lnTo>
                      <a:pt x="74" y="117"/>
                    </a:lnTo>
                    <a:lnTo>
                      <a:pt x="74" y="117"/>
                    </a:lnTo>
                    <a:lnTo>
                      <a:pt x="80" y="117"/>
                    </a:lnTo>
                    <a:lnTo>
                      <a:pt x="80" y="117"/>
                    </a:lnTo>
                    <a:lnTo>
                      <a:pt x="80" y="117"/>
                    </a:lnTo>
                    <a:lnTo>
                      <a:pt x="80" y="117"/>
                    </a:lnTo>
                    <a:lnTo>
                      <a:pt x="80" y="117"/>
                    </a:lnTo>
                    <a:lnTo>
                      <a:pt x="86" y="117"/>
                    </a:lnTo>
                    <a:lnTo>
                      <a:pt x="86" y="117"/>
                    </a:lnTo>
                    <a:lnTo>
                      <a:pt x="86" y="117"/>
                    </a:lnTo>
                    <a:lnTo>
                      <a:pt x="86" y="117"/>
                    </a:lnTo>
                    <a:lnTo>
                      <a:pt x="86" y="117"/>
                    </a:lnTo>
                    <a:lnTo>
                      <a:pt x="86" y="117"/>
                    </a:lnTo>
                    <a:lnTo>
                      <a:pt x="92" y="117"/>
                    </a:lnTo>
                    <a:lnTo>
                      <a:pt x="92" y="123"/>
                    </a:lnTo>
                    <a:lnTo>
                      <a:pt x="92" y="123"/>
                    </a:lnTo>
                    <a:lnTo>
                      <a:pt x="92" y="123"/>
                    </a:lnTo>
                    <a:lnTo>
                      <a:pt x="92" y="123"/>
                    </a:lnTo>
                    <a:lnTo>
                      <a:pt x="98" y="123"/>
                    </a:lnTo>
                    <a:lnTo>
                      <a:pt x="98" y="123"/>
                    </a:lnTo>
                    <a:lnTo>
                      <a:pt x="98" y="123"/>
                    </a:lnTo>
                    <a:lnTo>
                      <a:pt x="98" y="123"/>
                    </a:lnTo>
                    <a:lnTo>
                      <a:pt x="98" y="123"/>
                    </a:lnTo>
                    <a:lnTo>
                      <a:pt x="104" y="123"/>
                    </a:lnTo>
                    <a:lnTo>
                      <a:pt x="104" y="123"/>
                    </a:lnTo>
                    <a:lnTo>
                      <a:pt x="104" y="123"/>
                    </a:lnTo>
                    <a:lnTo>
                      <a:pt x="104" y="123"/>
                    </a:lnTo>
                    <a:lnTo>
                      <a:pt x="104" y="123"/>
                    </a:lnTo>
                    <a:lnTo>
                      <a:pt x="104" y="123"/>
                    </a:lnTo>
                    <a:lnTo>
                      <a:pt x="110" y="123"/>
                    </a:lnTo>
                    <a:lnTo>
                      <a:pt x="110" y="123"/>
                    </a:lnTo>
                    <a:lnTo>
                      <a:pt x="110" y="123"/>
                    </a:lnTo>
                    <a:lnTo>
                      <a:pt x="110" y="123"/>
                    </a:lnTo>
                    <a:lnTo>
                      <a:pt x="110" y="123"/>
                    </a:lnTo>
                    <a:lnTo>
                      <a:pt x="117" y="123"/>
                    </a:lnTo>
                    <a:lnTo>
                      <a:pt x="117" y="123"/>
                    </a:lnTo>
                    <a:lnTo>
                      <a:pt x="117" y="123"/>
                    </a:lnTo>
                    <a:lnTo>
                      <a:pt x="117" y="123"/>
                    </a:lnTo>
                    <a:lnTo>
                      <a:pt x="117" y="123"/>
                    </a:lnTo>
                    <a:lnTo>
                      <a:pt x="123" y="123"/>
                    </a:lnTo>
                    <a:lnTo>
                      <a:pt x="123" y="123"/>
                    </a:lnTo>
                    <a:lnTo>
                      <a:pt x="123" y="123"/>
                    </a:lnTo>
                    <a:lnTo>
                      <a:pt x="123" y="123"/>
                    </a:lnTo>
                    <a:close/>
                  </a:path>
                </a:pathLst>
              </a:custGeom>
              <a:solidFill>
                <a:srgbClr val="E68B02"/>
              </a:solidFill>
              <a:ln w="0">
                <a:solidFill>
                  <a:srgbClr val="000000"/>
                </a:solidFill>
                <a:prstDash val="solid"/>
                <a:round/>
                <a:headEnd/>
                <a:tailEnd/>
              </a:ln>
            </p:spPr>
            <p:txBody>
              <a:bodyPr/>
              <a:lstStyle/>
              <a:p>
                <a:endParaRPr lang="en-US"/>
              </a:p>
            </p:txBody>
          </p:sp>
          <p:sp>
            <p:nvSpPr>
              <p:cNvPr id="2810917" name="Line 37"/>
              <p:cNvSpPr>
                <a:spLocks noChangeShapeType="1"/>
              </p:cNvSpPr>
              <p:nvPr/>
            </p:nvSpPr>
            <p:spPr bwMode="auto">
              <a:xfrm>
                <a:off x="2708" y="2402"/>
                <a:ext cx="0"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918" name="Freeform 38"/>
              <p:cNvSpPr>
                <a:spLocks/>
              </p:cNvSpPr>
              <p:nvPr/>
            </p:nvSpPr>
            <p:spPr bwMode="auto">
              <a:xfrm>
                <a:off x="2708" y="2279"/>
                <a:ext cx="116" cy="123"/>
              </a:xfrm>
              <a:custGeom>
                <a:avLst/>
                <a:gdLst>
                  <a:gd name="T0" fmla="*/ 6 w 116"/>
                  <a:gd name="T1" fmla="*/ 123 h 123"/>
                  <a:gd name="T2" fmla="*/ 6 w 116"/>
                  <a:gd name="T3" fmla="*/ 123 h 123"/>
                  <a:gd name="T4" fmla="*/ 12 w 116"/>
                  <a:gd name="T5" fmla="*/ 123 h 123"/>
                  <a:gd name="T6" fmla="*/ 18 w 116"/>
                  <a:gd name="T7" fmla="*/ 123 h 123"/>
                  <a:gd name="T8" fmla="*/ 24 w 116"/>
                  <a:gd name="T9" fmla="*/ 123 h 123"/>
                  <a:gd name="T10" fmla="*/ 24 w 116"/>
                  <a:gd name="T11" fmla="*/ 117 h 123"/>
                  <a:gd name="T12" fmla="*/ 30 w 116"/>
                  <a:gd name="T13" fmla="*/ 117 h 123"/>
                  <a:gd name="T14" fmla="*/ 37 w 116"/>
                  <a:gd name="T15" fmla="*/ 117 h 123"/>
                  <a:gd name="T16" fmla="*/ 43 w 116"/>
                  <a:gd name="T17" fmla="*/ 117 h 123"/>
                  <a:gd name="T18" fmla="*/ 43 w 116"/>
                  <a:gd name="T19" fmla="*/ 117 h 123"/>
                  <a:gd name="T20" fmla="*/ 49 w 116"/>
                  <a:gd name="T21" fmla="*/ 117 h 123"/>
                  <a:gd name="T22" fmla="*/ 55 w 116"/>
                  <a:gd name="T23" fmla="*/ 117 h 123"/>
                  <a:gd name="T24" fmla="*/ 61 w 116"/>
                  <a:gd name="T25" fmla="*/ 111 h 123"/>
                  <a:gd name="T26" fmla="*/ 61 w 116"/>
                  <a:gd name="T27" fmla="*/ 111 h 123"/>
                  <a:gd name="T28" fmla="*/ 67 w 116"/>
                  <a:gd name="T29" fmla="*/ 111 h 123"/>
                  <a:gd name="T30" fmla="*/ 73 w 116"/>
                  <a:gd name="T31" fmla="*/ 111 h 123"/>
                  <a:gd name="T32" fmla="*/ 79 w 116"/>
                  <a:gd name="T33" fmla="*/ 105 h 123"/>
                  <a:gd name="T34" fmla="*/ 79 w 116"/>
                  <a:gd name="T35" fmla="*/ 105 h 123"/>
                  <a:gd name="T36" fmla="*/ 86 w 116"/>
                  <a:gd name="T37" fmla="*/ 99 h 123"/>
                  <a:gd name="T38" fmla="*/ 92 w 116"/>
                  <a:gd name="T39" fmla="*/ 99 h 123"/>
                  <a:gd name="T40" fmla="*/ 98 w 116"/>
                  <a:gd name="T41" fmla="*/ 99 h 123"/>
                  <a:gd name="T42" fmla="*/ 98 w 116"/>
                  <a:gd name="T43" fmla="*/ 92 h 123"/>
                  <a:gd name="T44" fmla="*/ 104 w 116"/>
                  <a:gd name="T45" fmla="*/ 86 h 123"/>
                  <a:gd name="T46" fmla="*/ 110 w 116"/>
                  <a:gd name="T47" fmla="*/ 80 h 123"/>
                  <a:gd name="T48" fmla="*/ 110 w 116"/>
                  <a:gd name="T49" fmla="*/ 80 h 123"/>
                  <a:gd name="T50" fmla="*/ 116 w 116"/>
                  <a:gd name="T51" fmla="*/ 74 h 123"/>
                  <a:gd name="T52" fmla="*/ 116 w 116"/>
                  <a:gd name="T53" fmla="*/ 68 h 123"/>
                  <a:gd name="T54" fmla="*/ 116 w 116"/>
                  <a:gd name="T55" fmla="*/ 62 h 123"/>
                  <a:gd name="T56" fmla="*/ 116 w 116"/>
                  <a:gd name="T57" fmla="*/ 62 h 123"/>
                  <a:gd name="T58" fmla="*/ 116 w 116"/>
                  <a:gd name="T59" fmla="*/ 56 h 123"/>
                  <a:gd name="T60" fmla="*/ 116 w 116"/>
                  <a:gd name="T61" fmla="*/ 49 h 123"/>
                  <a:gd name="T62" fmla="*/ 110 w 116"/>
                  <a:gd name="T63" fmla="*/ 43 h 123"/>
                  <a:gd name="T64" fmla="*/ 110 w 116"/>
                  <a:gd name="T65" fmla="*/ 43 h 123"/>
                  <a:gd name="T66" fmla="*/ 104 w 116"/>
                  <a:gd name="T67" fmla="*/ 37 h 123"/>
                  <a:gd name="T68" fmla="*/ 98 w 116"/>
                  <a:gd name="T69" fmla="*/ 31 h 123"/>
                  <a:gd name="T70" fmla="*/ 92 w 116"/>
                  <a:gd name="T71" fmla="*/ 25 h 123"/>
                  <a:gd name="T72" fmla="*/ 92 w 116"/>
                  <a:gd name="T73" fmla="*/ 25 h 123"/>
                  <a:gd name="T74" fmla="*/ 86 w 116"/>
                  <a:gd name="T75" fmla="*/ 25 h 123"/>
                  <a:gd name="T76" fmla="*/ 79 w 116"/>
                  <a:gd name="T77" fmla="*/ 19 h 123"/>
                  <a:gd name="T78" fmla="*/ 73 w 116"/>
                  <a:gd name="T79" fmla="*/ 19 h 123"/>
                  <a:gd name="T80" fmla="*/ 73 w 116"/>
                  <a:gd name="T81" fmla="*/ 13 h 123"/>
                  <a:gd name="T82" fmla="*/ 67 w 116"/>
                  <a:gd name="T83" fmla="*/ 13 h 123"/>
                  <a:gd name="T84" fmla="*/ 61 w 116"/>
                  <a:gd name="T85" fmla="*/ 13 h 123"/>
                  <a:gd name="T86" fmla="*/ 55 w 116"/>
                  <a:gd name="T87" fmla="*/ 13 h 123"/>
                  <a:gd name="T88" fmla="*/ 55 w 116"/>
                  <a:gd name="T89" fmla="*/ 6 h 123"/>
                  <a:gd name="T90" fmla="*/ 49 w 116"/>
                  <a:gd name="T91" fmla="*/ 6 h 123"/>
                  <a:gd name="T92" fmla="*/ 43 w 116"/>
                  <a:gd name="T93" fmla="*/ 6 h 123"/>
                  <a:gd name="T94" fmla="*/ 37 w 116"/>
                  <a:gd name="T95" fmla="*/ 6 h 123"/>
                  <a:gd name="T96" fmla="*/ 37 w 116"/>
                  <a:gd name="T97" fmla="*/ 6 h 123"/>
                  <a:gd name="T98" fmla="*/ 30 w 116"/>
                  <a:gd name="T99" fmla="*/ 6 h 123"/>
                  <a:gd name="T100" fmla="*/ 24 w 116"/>
                  <a:gd name="T101" fmla="*/ 6 h 123"/>
                  <a:gd name="T102" fmla="*/ 18 w 116"/>
                  <a:gd name="T103" fmla="*/ 6 h 123"/>
                  <a:gd name="T104" fmla="*/ 18 w 116"/>
                  <a:gd name="T105" fmla="*/ 6 h 123"/>
                  <a:gd name="T106" fmla="*/ 12 w 116"/>
                  <a:gd name="T107" fmla="*/ 0 h 123"/>
                  <a:gd name="T108" fmla="*/ 6 w 116"/>
                  <a:gd name="T109" fmla="*/ 0 h 123"/>
                  <a:gd name="T110" fmla="*/ 0 w 116"/>
                  <a:gd name="T111" fmla="*/ 0 h 123"/>
                  <a:gd name="T112" fmla="*/ 0 w 116"/>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6" h="123">
                    <a:moveTo>
                      <a:pt x="0" y="123"/>
                    </a:moveTo>
                    <a:lnTo>
                      <a:pt x="0" y="123"/>
                    </a:lnTo>
                    <a:lnTo>
                      <a:pt x="0" y="123"/>
                    </a:lnTo>
                    <a:lnTo>
                      <a:pt x="6" y="123"/>
                    </a:lnTo>
                    <a:lnTo>
                      <a:pt x="6" y="123"/>
                    </a:lnTo>
                    <a:lnTo>
                      <a:pt x="6" y="123"/>
                    </a:lnTo>
                    <a:lnTo>
                      <a:pt x="6" y="123"/>
                    </a:lnTo>
                    <a:lnTo>
                      <a:pt x="6" y="123"/>
                    </a:lnTo>
                    <a:lnTo>
                      <a:pt x="12" y="123"/>
                    </a:lnTo>
                    <a:lnTo>
                      <a:pt x="12" y="123"/>
                    </a:lnTo>
                    <a:lnTo>
                      <a:pt x="12" y="123"/>
                    </a:lnTo>
                    <a:lnTo>
                      <a:pt x="12" y="123"/>
                    </a:lnTo>
                    <a:lnTo>
                      <a:pt x="12" y="123"/>
                    </a:lnTo>
                    <a:lnTo>
                      <a:pt x="18" y="123"/>
                    </a:lnTo>
                    <a:lnTo>
                      <a:pt x="18" y="123"/>
                    </a:lnTo>
                    <a:lnTo>
                      <a:pt x="18" y="123"/>
                    </a:lnTo>
                    <a:lnTo>
                      <a:pt x="18" y="123"/>
                    </a:lnTo>
                    <a:lnTo>
                      <a:pt x="18" y="123"/>
                    </a:lnTo>
                    <a:lnTo>
                      <a:pt x="18" y="123"/>
                    </a:lnTo>
                    <a:lnTo>
                      <a:pt x="24" y="123"/>
                    </a:lnTo>
                    <a:lnTo>
                      <a:pt x="24" y="123"/>
                    </a:lnTo>
                    <a:lnTo>
                      <a:pt x="24" y="123"/>
                    </a:lnTo>
                    <a:lnTo>
                      <a:pt x="24" y="117"/>
                    </a:lnTo>
                    <a:lnTo>
                      <a:pt x="24" y="117"/>
                    </a:lnTo>
                    <a:lnTo>
                      <a:pt x="30" y="117"/>
                    </a:lnTo>
                    <a:lnTo>
                      <a:pt x="30" y="117"/>
                    </a:lnTo>
                    <a:lnTo>
                      <a:pt x="30" y="117"/>
                    </a:lnTo>
                    <a:lnTo>
                      <a:pt x="30" y="117"/>
                    </a:lnTo>
                    <a:lnTo>
                      <a:pt x="30" y="117"/>
                    </a:lnTo>
                    <a:lnTo>
                      <a:pt x="37" y="117"/>
                    </a:lnTo>
                    <a:lnTo>
                      <a:pt x="37" y="117"/>
                    </a:lnTo>
                    <a:lnTo>
                      <a:pt x="37" y="117"/>
                    </a:lnTo>
                    <a:lnTo>
                      <a:pt x="37" y="117"/>
                    </a:lnTo>
                    <a:lnTo>
                      <a:pt x="37" y="117"/>
                    </a:lnTo>
                    <a:lnTo>
                      <a:pt x="37" y="117"/>
                    </a:lnTo>
                    <a:lnTo>
                      <a:pt x="43" y="117"/>
                    </a:lnTo>
                    <a:lnTo>
                      <a:pt x="43" y="117"/>
                    </a:lnTo>
                    <a:lnTo>
                      <a:pt x="43" y="117"/>
                    </a:lnTo>
                    <a:lnTo>
                      <a:pt x="43" y="117"/>
                    </a:lnTo>
                    <a:lnTo>
                      <a:pt x="43" y="117"/>
                    </a:lnTo>
                    <a:lnTo>
                      <a:pt x="49" y="117"/>
                    </a:lnTo>
                    <a:lnTo>
                      <a:pt x="49" y="117"/>
                    </a:lnTo>
                    <a:lnTo>
                      <a:pt x="49" y="117"/>
                    </a:lnTo>
                    <a:lnTo>
                      <a:pt x="49" y="117"/>
                    </a:lnTo>
                    <a:lnTo>
                      <a:pt x="49" y="117"/>
                    </a:lnTo>
                    <a:lnTo>
                      <a:pt x="55" y="117"/>
                    </a:lnTo>
                    <a:lnTo>
                      <a:pt x="55" y="117"/>
                    </a:lnTo>
                    <a:lnTo>
                      <a:pt x="55" y="117"/>
                    </a:lnTo>
                    <a:lnTo>
                      <a:pt x="55" y="117"/>
                    </a:lnTo>
                    <a:lnTo>
                      <a:pt x="55" y="117"/>
                    </a:lnTo>
                    <a:lnTo>
                      <a:pt x="55" y="117"/>
                    </a:lnTo>
                    <a:lnTo>
                      <a:pt x="61" y="111"/>
                    </a:lnTo>
                    <a:lnTo>
                      <a:pt x="61" y="111"/>
                    </a:lnTo>
                    <a:lnTo>
                      <a:pt x="61" y="111"/>
                    </a:lnTo>
                    <a:lnTo>
                      <a:pt x="61" y="111"/>
                    </a:lnTo>
                    <a:lnTo>
                      <a:pt x="61" y="111"/>
                    </a:lnTo>
                    <a:lnTo>
                      <a:pt x="67" y="111"/>
                    </a:lnTo>
                    <a:lnTo>
                      <a:pt x="67" y="111"/>
                    </a:lnTo>
                    <a:lnTo>
                      <a:pt x="67" y="111"/>
                    </a:lnTo>
                    <a:lnTo>
                      <a:pt x="67" y="111"/>
                    </a:lnTo>
                    <a:lnTo>
                      <a:pt x="67" y="111"/>
                    </a:lnTo>
                    <a:lnTo>
                      <a:pt x="73" y="111"/>
                    </a:lnTo>
                    <a:lnTo>
                      <a:pt x="73" y="111"/>
                    </a:lnTo>
                    <a:lnTo>
                      <a:pt x="73" y="111"/>
                    </a:lnTo>
                    <a:lnTo>
                      <a:pt x="73" y="105"/>
                    </a:lnTo>
                    <a:lnTo>
                      <a:pt x="73" y="105"/>
                    </a:lnTo>
                    <a:lnTo>
                      <a:pt x="79" y="105"/>
                    </a:lnTo>
                    <a:lnTo>
                      <a:pt x="79" y="105"/>
                    </a:lnTo>
                    <a:lnTo>
                      <a:pt x="79" y="105"/>
                    </a:lnTo>
                    <a:lnTo>
                      <a:pt x="79" y="105"/>
                    </a:lnTo>
                    <a:lnTo>
                      <a:pt x="79" y="105"/>
                    </a:lnTo>
                    <a:lnTo>
                      <a:pt x="79" y="105"/>
                    </a:lnTo>
                    <a:lnTo>
                      <a:pt x="86" y="105"/>
                    </a:lnTo>
                    <a:lnTo>
                      <a:pt x="86" y="105"/>
                    </a:lnTo>
                    <a:lnTo>
                      <a:pt x="86" y="99"/>
                    </a:lnTo>
                    <a:lnTo>
                      <a:pt x="86" y="99"/>
                    </a:lnTo>
                    <a:lnTo>
                      <a:pt x="86" y="99"/>
                    </a:lnTo>
                    <a:lnTo>
                      <a:pt x="92" y="99"/>
                    </a:lnTo>
                    <a:lnTo>
                      <a:pt x="92" y="99"/>
                    </a:lnTo>
                    <a:lnTo>
                      <a:pt x="92" y="99"/>
                    </a:lnTo>
                    <a:lnTo>
                      <a:pt x="92" y="99"/>
                    </a:lnTo>
                    <a:lnTo>
                      <a:pt x="92" y="99"/>
                    </a:lnTo>
                    <a:lnTo>
                      <a:pt x="98" y="99"/>
                    </a:lnTo>
                    <a:lnTo>
                      <a:pt x="98" y="99"/>
                    </a:lnTo>
                    <a:lnTo>
                      <a:pt x="98" y="92"/>
                    </a:lnTo>
                    <a:lnTo>
                      <a:pt x="98" y="92"/>
                    </a:lnTo>
                    <a:lnTo>
                      <a:pt x="98" y="92"/>
                    </a:lnTo>
                    <a:lnTo>
                      <a:pt x="98" y="92"/>
                    </a:lnTo>
                    <a:lnTo>
                      <a:pt x="104" y="92"/>
                    </a:lnTo>
                    <a:lnTo>
                      <a:pt x="104" y="86"/>
                    </a:lnTo>
                    <a:lnTo>
                      <a:pt x="104" y="86"/>
                    </a:lnTo>
                    <a:lnTo>
                      <a:pt x="104" y="86"/>
                    </a:lnTo>
                    <a:lnTo>
                      <a:pt x="104" y="86"/>
                    </a:lnTo>
                    <a:lnTo>
                      <a:pt x="110" y="86"/>
                    </a:lnTo>
                    <a:lnTo>
                      <a:pt x="110" y="80"/>
                    </a:lnTo>
                    <a:lnTo>
                      <a:pt x="110" y="80"/>
                    </a:lnTo>
                    <a:lnTo>
                      <a:pt x="110" y="80"/>
                    </a:lnTo>
                    <a:lnTo>
                      <a:pt x="110" y="80"/>
                    </a:lnTo>
                    <a:lnTo>
                      <a:pt x="110" y="80"/>
                    </a:lnTo>
                    <a:lnTo>
                      <a:pt x="110" y="80"/>
                    </a:lnTo>
                    <a:lnTo>
                      <a:pt x="110" y="74"/>
                    </a:lnTo>
                    <a:lnTo>
                      <a:pt x="116" y="74"/>
                    </a:lnTo>
                    <a:lnTo>
                      <a:pt x="116" y="74"/>
                    </a:lnTo>
                    <a:lnTo>
                      <a:pt x="116" y="74"/>
                    </a:lnTo>
                    <a:lnTo>
                      <a:pt x="116" y="74"/>
                    </a:lnTo>
                    <a:lnTo>
                      <a:pt x="116" y="68"/>
                    </a:lnTo>
                    <a:lnTo>
                      <a:pt x="116" y="68"/>
                    </a:lnTo>
                    <a:lnTo>
                      <a:pt x="116" y="68"/>
                    </a:lnTo>
                    <a:lnTo>
                      <a:pt x="116" y="68"/>
                    </a:lnTo>
                    <a:lnTo>
                      <a:pt x="116" y="68"/>
                    </a:lnTo>
                    <a:lnTo>
                      <a:pt x="116" y="62"/>
                    </a:lnTo>
                    <a:lnTo>
                      <a:pt x="116" y="62"/>
                    </a:lnTo>
                    <a:lnTo>
                      <a:pt x="116" y="62"/>
                    </a:lnTo>
                    <a:lnTo>
                      <a:pt x="116" y="62"/>
                    </a:lnTo>
                    <a:lnTo>
                      <a:pt x="116" y="62"/>
                    </a:lnTo>
                    <a:lnTo>
                      <a:pt x="116" y="62"/>
                    </a:lnTo>
                    <a:lnTo>
                      <a:pt x="116" y="56"/>
                    </a:lnTo>
                    <a:lnTo>
                      <a:pt x="116" y="56"/>
                    </a:lnTo>
                    <a:lnTo>
                      <a:pt x="116" y="56"/>
                    </a:lnTo>
                    <a:lnTo>
                      <a:pt x="116" y="56"/>
                    </a:lnTo>
                    <a:lnTo>
                      <a:pt x="116" y="56"/>
                    </a:lnTo>
                    <a:lnTo>
                      <a:pt x="116" y="49"/>
                    </a:lnTo>
                    <a:lnTo>
                      <a:pt x="116" y="49"/>
                    </a:lnTo>
                    <a:lnTo>
                      <a:pt x="116" y="49"/>
                    </a:lnTo>
                    <a:lnTo>
                      <a:pt x="110" y="49"/>
                    </a:lnTo>
                    <a:lnTo>
                      <a:pt x="110" y="49"/>
                    </a:lnTo>
                    <a:lnTo>
                      <a:pt x="110" y="43"/>
                    </a:lnTo>
                    <a:lnTo>
                      <a:pt x="110" y="43"/>
                    </a:lnTo>
                    <a:lnTo>
                      <a:pt x="110" y="43"/>
                    </a:lnTo>
                    <a:lnTo>
                      <a:pt x="110" y="43"/>
                    </a:lnTo>
                    <a:lnTo>
                      <a:pt x="110" y="43"/>
                    </a:lnTo>
                    <a:lnTo>
                      <a:pt x="110" y="43"/>
                    </a:lnTo>
                    <a:lnTo>
                      <a:pt x="104" y="37"/>
                    </a:lnTo>
                    <a:lnTo>
                      <a:pt x="104" y="37"/>
                    </a:lnTo>
                    <a:lnTo>
                      <a:pt x="104" y="37"/>
                    </a:lnTo>
                    <a:lnTo>
                      <a:pt x="104" y="37"/>
                    </a:lnTo>
                    <a:lnTo>
                      <a:pt x="104" y="37"/>
                    </a:lnTo>
                    <a:lnTo>
                      <a:pt x="98" y="31"/>
                    </a:lnTo>
                    <a:lnTo>
                      <a:pt x="98" y="31"/>
                    </a:lnTo>
                    <a:lnTo>
                      <a:pt x="98" y="31"/>
                    </a:lnTo>
                    <a:lnTo>
                      <a:pt x="98" y="31"/>
                    </a:lnTo>
                    <a:lnTo>
                      <a:pt x="98" y="31"/>
                    </a:lnTo>
                    <a:lnTo>
                      <a:pt x="98" y="31"/>
                    </a:lnTo>
                    <a:lnTo>
                      <a:pt x="92" y="25"/>
                    </a:lnTo>
                    <a:lnTo>
                      <a:pt x="92" y="25"/>
                    </a:lnTo>
                    <a:lnTo>
                      <a:pt x="92" y="25"/>
                    </a:lnTo>
                    <a:lnTo>
                      <a:pt x="92" y="25"/>
                    </a:lnTo>
                    <a:lnTo>
                      <a:pt x="92" y="25"/>
                    </a:lnTo>
                    <a:lnTo>
                      <a:pt x="86" y="25"/>
                    </a:lnTo>
                    <a:lnTo>
                      <a:pt x="86" y="25"/>
                    </a:lnTo>
                    <a:lnTo>
                      <a:pt x="86" y="25"/>
                    </a:lnTo>
                    <a:lnTo>
                      <a:pt x="86" y="25"/>
                    </a:lnTo>
                    <a:lnTo>
                      <a:pt x="86" y="19"/>
                    </a:lnTo>
                    <a:lnTo>
                      <a:pt x="79" y="19"/>
                    </a:lnTo>
                    <a:lnTo>
                      <a:pt x="79" y="19"/>
                    </a:lnTo>
                    <a:lnTo>
                      <a:pt x="79" y="19"/>
                    </a:lnTo>
                    <a:lnTo>
                      <a:pt x="79" y="19"/>
                    </a:lnTo>
                    <a:lnTo>
                      <a:pt x="79" y="19"/>
                    </a:lnTo>
                    <a:lnTo>
                      <a:pt x="79" y="19"/>
                    </a:lnTo>
                    <a:lnTo>
                      <a:pt x="73" y="19"/>
                    </a:lnTo>
                    <a:lnTo>
                      <a:pt x="73" y="19"/>
                    </a:lnTo>
                    <a:lnTo>
                      <a:pt x="73" y="19"/>
                    </a:lnTo>
                    <a:lnTo>
                      <a:pt x="73" y="19"/>
                    </a:lnTo>
                    <a:lnTo>
                      <a:pt x="73" y="13"/>
                    </a:lnTo>
                    <a:lnTo>
                      <a:pt x="67" y="13"/>
                    </a:lnTo>
                    <a:lnTo>
                      <a:pt x="67" y="13"/>
                    </a:lnTo>
                    <a:lnTo>
                      <a:pt x="67" y="13"/>
                    </a:lnTo>
                    <a:lnTo>
                      <a:pt x="67" y="13"/>
                    </a:lnTo>
                    <a:lnTo>
                      <a:pt x="67" y="13"/>
                    </a:lnTo>
                    <a:lnTo>
                      <a:pt x="61" y="13"/>
                    </a:lnTo>
                    <a:lnTo>
                      <a:pt x="61" y="13"/>
                    </a:lnTo>
                    <a:lnTo>
                      <a:pt x="61" y="13"/>
                    </a:lnTo>
                    <a:lnTo>
                      <a:pt x="61" y="13"/>
                    </a:lnTo>
                    <a:lnTo>
                      <a:pt x="61" y="13"/>
                    </a:lnTo>
                    <a:lnTo>
                      <a:pt x="55" y="13"/>
                    </a:lnTo>
                    <a:lnTo>
                      <a:pt x="55" y="13"/>
                    </a:lnTo>
                    <a:lnTo>
                      <a:pt x="55" y="13"/>
                    </a:lnTo>
                    <a:lnTo>
                      <a:pt x="55" y="13"/>
                    </a:lnTo>
                    <a:lnTo>
                      <a:pt x="55" y="6"/>
                    </a:lnTo>
                    <a:lnTo>
                      <a:pt x="55" y="6"/>
                    </a:lnTo>
                    <a:lnTo>
                      <a:pt x="49" y="6"/>
                    </a:lnTo>
                    <a:lnTo>
                      <a:pt x="49" y="6"/>
                    </a:lnTo>
                    <a:lnTo>
                      <a:pt x="49" y="6"/>
                    </a:lnTo>
                    <a:lnTo>
                      <a:pt x="49" y="6"/>
                    </a:lnTo>
                    <a:lnTo>
                      <a:pt x="49" y="6"/>
                    </a:lnTo>
                    <a:lnTo>
                      <a:pt x="43" y="6"/>
                    </a:lnTo>
                    <a:lnTo>
                      <a:pt x="43" y="6"/>
                    </a:lnTo>
                    <a:lnTo>
                      <a:pt x="43" y="6"/>
                    </a:lnTo>
                    <a:lnTo>
                      <a:pt x="43" y="6"/>
                    </a:lnTo>
                    <a:lnTo>
                      <a:pt x="43" y="6"/>
                    </a:lnTo>
                    <a:lnTo>
                      <a:pt x="37" y="6"/>
                    </a:lnTo>
                    <a:lnTo>
                      <a:pt x="37" y="6"/>
                    </a:lnTo>
                    <a:lnTo>
                      <a:pt x="37" y="6"/>
                    </a:lnTo>
                    <a:lnTo>
                      <a:pt x="37" y="6"/>
                    </a:lnTo>
                    <a:lnTo>
                      <a:pt x="37" y="6"/>
                    </a:lnTo>
                    <a:lnTo>
                      <a:pt x="37" y="6"/>
                    </a:lnTo>
                    <a:lnTo>
                      <a:pt x="30" y="6"/>
                    </a:lnTo>
                    <a:lnTo>
                      <a:pt x="30" y="6"/>
                    </a:lnTo>
                    <a:lnTo>
                      <a:pt x="30" y="6"/>
                    </a:lnTo>
                    <a:lnTo>
                      <a:pt x="30" y="6"/>
                    </a:lnTo>
                    <a:lnTo>
                      <a:pt x="30" y="6"/>
                    </a:lnTo>
                    <a:lnTo>
                      <a:pt x="24" y="6"/>
                    </a:lnTo>
                    <a:lnTo>
                      <a:pt x="24" y="6"/>
                    </a:lnTo>
                    <a:lnTo>
                      <a:pt x="24" y="6"/>
                    </a:lnTo>
                    <a:lnTo>
                      <a:pt x="24" y="6"/>
                    </a:lnTo>
                    <a:lnTo>
                      <a:pt x="24" y="6"/>
                    </a:lnTo>
                    <a:lnTo>
                      <a:pt x="18" y="6"/>
                    </a:lnTo>
                    <a:lnTo>
                      <a:pt x="18" y="6"/>
                    </a:lnTo>
                    <a:lnTo>
                      <a:pt x="18" y="6"/>
                    </a:lnTo>
                    <a:lnTo>
                      <a:pt x="18" y="6"/>
                    </a:lnTo>
                    <a:lnTo>
                      <a:pt x="18" y="6"/>
                    </a:lnTo>
                    <a:lnTo>
                      <a:pt x="18" y="6"/>
                    </a:lnTo>
                    <a:lnTo>
                      <a:pt x="12" y="6"/>
                    </a:lnTo>
                    <a:lnTo>
                      <a:pt x="12" y="6"/>
                    </a:lnTo>
                    <a:lnTo>
                      <a:pt x="12" y="0"/>
                    </a:lnTo>
                    <a:lnTo>
                      <a:pt x="12" y="0"/>
                    </a:lnTo>
                    <a:lnTo>
                      <a:pt x="12" y="0"/>
                    </a:lnTo>
                    <a:lnTo>
                      <a:pt x="6" y="0"/>
                    </a:lnTo>
                    <a:lnTo>
                      <a:pt x="6" y="0"/>
                    </a:lnTo>
                    <a:lnTo>
                      <a:pt x="6" y="0"/>
                    </a:lnTo>
                    <a:lnTo>
                      <a:pt x="6" y="0"/>
                    </a:lnTo>
                    <a:lnTo>
                      <a:pt x="6" y="0"/>
                    </a:lnTo>
                    <a:lnTo>
                      <a:pt x="0" y="0"/>
                    </a:lnTo>
                    <a:lnTo>
                      <a:pt x="0" y="0"/>
                    </a:lnTo>
                    <a:lnTo>
                      <a:pt x="0" y="0"/>
                    </a:lnTo>
                    <a:lnTo>
                      <a:pt x="0" y="0"/>
                    </a:lnTo>
                    <a:lnTo>
                      <a:pt x="0" y="0"/>
                    </a:lnTo>
                    <a:lnTo>
                      <a:pt x="0" y="0"/>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919" name="Line 39"/>
              <p:cNvSpPr>
                <a:spLocks noChangeShapeType="1"/>
              </p:cNvSpPr>
              <p:nvPr/>
            </p:nvSpPr>
            <p:spPr bwMode="auto">
              <a:xfrm flipH="1">
                <a:off x="2702" y="2279"/>
                <a:ext cx="6"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920" name="Freeform 40"/>
              <p:cNvSpPr>
                <a:spLocks/>
              </p:cNvSpPr>
              <p:nvPr/>
            </p:nvSpPr>
            <p:spPr bwMode="auto">
              <a:xfrm>
                <a:off x="2585" y="2279"/>
                <a:ext cx="123" cy="123"/>
              </a:xfrm>
              <a:custGeom>
                <a:avLst/>
                <a:gdLst>
                  <a:gd name="T0" fmla="*/ 117 w 123"/>
                  <a:gd name="T1" fmla="*/ 0 h 123"/>
                  <a:gd name="T2" fmla="*/ 110 w 123"/>
                  <a:gd name="T3" fmla="*/ 0 h 123"/>
                  <a:gd name="T4" fmla="*/ 104 w 123"/>
                  <a:gd name="T5" fmla="*/ 0 h 123"/>
                  <a:gd name="T6" fmla="*/ 104 w 123"/>
                  <a:gd name="T7" fmla="*/ 6 h 123"/>
                  <a:gd name="T8" fmla="*/ 98 w 123"/>
                  <a:gd name="T9" fmla="*/ 6 h 123"/>
                  <a:gd name="T10" fmla="*/ 92 w 123"/>
                  <a:gd name="T11" fmla="*/ 6 h 123"/>
                  <a:gd name="T12" fmla="*/ 86 w 123"/>
                  <a:gd name="T13" fmla="*/ 6 h 123"/>
                  <a:gd name="T14" fmla="*/ 86 w 123"/>
                  <a:gd name="T15" fmla="*/ 6 h 123"/>
                  <a:gd name="T16" fmla="*/ 80 w 123"/>
                  <a:gd name="T17" fmla="*/ 6 h 123"/>
                  <a:gd name="T18" fmla="*/ 74 w 123"/>
                  <a:gd name="T19" fmla="*/ 6 h 123"/>
                  <a:gd name="T20" fmla="*/ 67 w 123"/>
                  <a:gd name="T21" fmla="*/ 6 h 123"/>
                  <a:gd name="T22" fmla="*/ 67 w 123"/>
                  <a:gd name="T23" fmla="*/ 6 h 123"/>
                  <a:gd name="T24" fmla="*/ 61 w 123"/>
                  <a:gd name="T25" fmla="*/ 13 h 123"/>
                  <a:gd name="T26" fmla="*/ 55 w 123"/>
                  <a:gd name="T27" fmla="*/ 13 h 123"/>
                  <a:gd name="T28" fmla="*/ 49 w 123"/>
                  <a:gd name="T29" fmla="*/ 13 h 123"/>
                  <a:gd name="T30" fmla="*/ 49 w 123"/>
                  <a:gd name="T31" fmla="*/ 13 h 123"/>
                  <a:gd name="T32" fmla="*/ 43 w 123"/>
                  <a:gd name="T33" fmla="*/ 19 h 123"/>
                  <a:gd name="T34" fmla="*/ 37 w 123"/>
                  <a:gd name="T35" fmla="*/ 19 h 123"/>
                  <a:gd name="T36" fmla="*/ 31 w 123"/>
                  <a:gd name="T37" fmla="*/ 19 h 123"/>
                  <a:gd name="T38" fmla="*/ 31 w 123"/>
                  <a:gd name="T39" fmla="*/ 25 h 123"/>
                  <a:gd name="T40" fmla="*/ 25 w 123"/>
                  <a:gd name="T41" fmla="*/ 25 h 123"/>
                  <a:gd name="T42" fmla="*/ 18 w 123"/>
                  <a:gd name="T43" fmla="*/ 31 h 123"/>
                  <a:gd name="T44" fmla="*/ 12 w 123"/>
                  <a:gd name="T45" fmla="*/ 37 h 123"/>
                  <a:gd name="T46" fmla="*/ 12 w 123"/>
                  <a:gd name="T47" fmla="*/ 37 h 123"/>
                  <a:gd name="T48" fmla="*/ 6 w 123"/>
                  <a:gd name="T49" fmla="*/ 43 h 123"/>
                  <a:gd name="T50" fmla="*/ 6 w 123"/>
                  <a:gd name="T51" fmla="*/ 49 h 123"/>
                  <a:gd name="T52" fmla="*/ 0 w 123"/>
                  <a:gd name="T53" fmla="*/ 56 h 123"/>
                  <a:gd name="T54" fmla="*/ 0 w 123"/>
                  <a:gd name="T55" fmla="*/ 56 h 123"/>
                  <a:gd name="T56" fmla="*/ 0 w 123"/>
                  <a:gd name="T57" fmla="*/ 62 h 123"/>
                  <a:gd name="T58" fmla="*/ 0 w 123"/>
                  <a:gd name="T59" fmla="*/ 68 h 123"/>
                  <a:gd name="T60" fmla="*/ 0 w 123"/>
                  <a:gd name="T61" fmla="*/ 74 h 123"/>
                  <a:gd name="T62" fmla="*/ 6 w 123"/>
                  <a:gd name="T63" fmla="*/ 74 h 123"/>
                  <a:gd name="T64" fmla="*/ 6 w 123"/>
                  <a:gd name="T65" fmla="*/ 80 h 123"/>
                  <a:gd name="T66" fmla="*/ 12 w 123"/>
                  <a:gd name="T67" fmla="*/ 86 h 123"/>
                  <a:gd name="T68" fmla="*/ 12 w 123"/>
                  <a:gd name="T69" fmla="*/ 92 h 123"/>
                  <a:gd name="T70" fmla="*/ 18 w 123"/>
                  <a:gd name="T71" fmla="*/ 92 h 123"/>
                  <a:gd name="T72" fmla="*/ 25 w 123"/>
                  <a:gd name="T73" fmla="*/ 99 h 123"/>
                  <a:gd name="T74" fmla="*/ 31 w 123"/>
                  <a:gd name="T75" fmla="*/ 99 h 123"/>
                  <a:gd name="T76" fmla="*/ 31 w 123"/>
                  <a:gd name="T77" fmla="*/ 105 h 123"/>
                  <a:gd name="T78" fmla="*/ 37 w 123"/>
                  <a:gd name="T79" fmla="*/ 105 h 123"/>
                  <a:gd name="T80" fmla="*/ 43 w 123"/>
                  <a:gd name="T81" fmla="*/ 105 h 123"/>
                  <a:gd name="T82" fmla="*/ 49 w 123"/>
                  <a:gd name="T83" fmla="*/ 111 h 123"/>
                  <a:gd name="T84" fmla="*/ 49 w 123"/>
                  <a:gd name="T85" fmla="*/ 111 h 123"/>
                  <a:gd name="T86" fmla="*/ 55 w 123"/>
                  <a:gd name="T87" fmla="*/ 111 h 123"/>
                  <a:gd name="T88" fmla="*/ 61 w 123"/>
                  <a:gd name="T89" fmla="*/ 117 h 123"/>
                  <a:gd name="T90" fmla="*/ 67 w 123"/>
                  <a:gd name="T91" fmla="*/ 117 h 123"/>
                  <a:gd name="T92" fmla="*/ 67 w 123"/>
                  <a:gd name="T93" fmla="*/ 117 h 123"/>
                  <a:gd name="T94" fmla="*/ 74 w 123"/>
                  <a:gd name="T95" fmla="*/ 117 h 123"/>
                  <a:gd name="T96" fmla="*/ 80 w 123"/>
                  <a:gd name="T97" fmla="*/ 117 h 123"/>
                  <a:gd name="T98" fmla="*/ 86 w 123"/>
                  <a:gd name="T99" fmla="*/ 117 h 123"/>
                  <a:gd name="T100" fmla="*/ 86 w 123"/>
                  <a:gd name="T101" fmla="*/ 117 h 123"/>
                  <a:gd name="T102" fmla="*/ 92 w 123"/>
                  <a:gd name="T103" fmla="*/ 123 h 123"/>
                  <a:gd name="T104" fmla="*/ 98 w 123"/>
                  <a:gd name="T105" fmla="*/ 123 h 123"/>
                  <a:gd name="T106" fmla="*/ 104 w 123"/>
                  <a:gd name="T107" fmla="*/ 123 h 123"/>
                  <a:gd name="T108" fmla="*/ 104 w 123"/>
                  <a:gd name="T109" fmla="*/ 123 h 123"/>
                  <a:gd name="T110" fmla="*/ 110 w 123"/>
                  <a:gd name="T111" fmla="*/ 123 h 123"/>
                  <a:gd name="T112" fmla="*/ 117 w 123"/>
                  <a:gd name="T113" fmla="*/ 123 h 123"/>
                  <a:gd name="T114" fmla="*/ 123 w 123"/>
                  <a:gd name="T115"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23">
                    <a:moveTo>
                      <a:pt x="117" y="0"/>
                    </a:move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6"/>
                    </a:lnTo>
                    <a:lnTo>
                      <a:pt x="104" y="6"/>
                    </a:lnTo>
                    <a:lnTo>
                      <a:pt x="98" y="6"/>
                    </a:lnTo>
                    <a:lnTo>
                      <a:pt x="98" y="6"/>
                    </a:lnTo>
                    <a:lnTo>
                      <a:pt x="98" y="6"/>
                    </a:lnTo>
                    <a:lnTo>
                      <a:pt x="98" y="6"/>
                    </a:lnTo>
                    <a:lnTo>
                      <a:pt x="98" y="6"/>
                    </a:lnTo>
                    <a:lnTo>
                      <a:pt x="92" y="6"/>
                    </a:lnTo>
                    <a:lnTo>
                      <a:pt x="92" y="6"/>
                    </a:lnTo>
                    <a:lnTo>
                      <a:pt x="92" y="6"/>
                    </a:lnTo>
                    <a:lnTo>
                      <a:pt x="92" y="6"/>
                    </a:lnTo>
                    <a:lnTo>
                      <a:pt x="92" y="6"/>
                    </a:lnTo>
                    <a:lnTo>
                      <a:pt x="86" y="6"/>
                    </a:lnTo>
                    <a:lnTo>
                      <a:pt x="86" y="6"/>
                    </a:lnTo>
                    <a:lnTo>
                      <a:pt x="86" y="6"/>
                    </a:lnTo>
                    <a:lnTo>
                      <a:pt x="86" y="6"/>
                    </a:lnTo>
                    <a:lnTo>
                      <a:pt x="86" y="6"/>
                    </a:lnTo>
                    <a:lnTo>
                      <a:pt x="86" y="6"/>
                    </a:lnTo>
                    <a:lnTo>
                      <a:pt x="80" y="6"/>
                    </a:lnTo>
                    <a:lnTo>
                      <a:pt x="80" y="6"/>
                    </a:lnTo>
                    <a:lnTo>
                      <a:pt x="80" y="6"/>
                    </a:lnTo>
                    <a:lnTo>
                      <a:pt x="80" y="6"/>
                    </a:lnTo>
                    <a:lnTo>
                      <a:pt x="80" y="6"/>
                    </a:lnTo>
                    <a:lnTo>
                      <a:pt x="74" y="6"/>
                    </a:lnTo>
                    <a:lnTo>
                      <a:pt x="74" y="6"/>
                    </a:lnTo>
                    <a:lnTo>
                      <a:pt x="74" y="6"/>
                    </a:lnTo>
                    <a:lnTo>
                      <a:pt x="74" y="6"/>
                    </a:lnTo>
                    <a:lnTo>
                      <a:pt x="74" y="6"/>
                    </a:lnTo>
                    <a:lnTo>
                      <a:pt x="67" y="6"/>
                    </a:lnTo>
                    <a:lnTo>
                      <a:pt x="67" y="6"/>
                    </a:lnTo>
                    <a:lnTo>
                      <a:pt x="67" y="6"/>
                    </a:lnTo>
                    <a:lnTo>
                      <a:pt x="67" y="6"/>
                    </a:lnTo>
                    <a:lnTo>
                      <a:pt x="67" y="6"/>
                    </a:lnTo>
                    <a:lnTo>
                      <a:pt x="67" y="6"/>
                    </a:lnTo>
                    <a:lnTo>
                      <a:pt x="61" y="6"/>
                    </a:lnTo>
                    <a:lnTo>
                      <a:pt x="61" y="6"/>
                    </a:lnTo>
                    <a:lnTo>
                      <a:pt x="61" y="13"/>
                    </a:lnTo>
                    <a:lnTo>
                      <a:pt x="61" y="13"/>
                    </a:lnTo>
                    <a:lnTo>
                      <a:pt x="61" y="13"/>
                    </a:lnTo>
                    <a:lnTo>
                      <a:pt x="55" y="13"/>
                    </a:lnTo>
                    <a:lnTo>
                      <a:pt x="55" y="13"/>
                    </a:lnTo>
                    <a:lnTo>
                      <a:pt x="55" y="13"/>
                    </a:lnTo>
                    <a:lnTo>
                      <a:pt x="55" y="13"/>
                    </a:lnTo>
                    <a:lnTo>
                      <a:pt x="55" y="13"/>
                    </a:lnTo>
                    <a:lnTo>
                      <a:pt x="49" y="13"/>
                    </a:lnTo>
                    <a:lnTo>
                      <a:pt x="49" y="13"/>
                    </a:lnTo>
                    <a:lnTo>
                      <a:pt x="49" y="13"/>
                    </a:lnTo>
                    <a:lnTo>
                      <a:pt x="49" y="13"/>
                    </a:lnTo>
                    <a:lnTo>
                      <a:pt x="49" y="13"/>
                    </a:lnTo>
                    <a:lnTo>
                      <a:pt x="49" y="13"/>
                    </a:lnTo>
                    <a:lnTo>
                      <a:pt x="43" y="13"/>
                    </a:lnTo>
                    <a:lnTo>
                      <a:pt x="43" y="19"/>
                    </a:lnTo>
                    <a:lnTo>
                      <a:pt x="43" y="19"/>
                    </a:lnTo>
                    <a:lnTo>
                      <a:pt x="43" y="19"/>
                    </a:lnTo>
                    <a:lnTo>
                      <a:pt x="43" y="19"/>
                    </a:lnTo>
                    <a:lnTo>
                      <a:pt x="37" y="19"/>
                    </a:lnTo>
                    <a:lnTo>
                      <a:pt x="37" y="19"/>
                    </a:lnTo>
                    <a:lnTo>
                      <a:pt x="37" y="19"/>
                    </a:lnTo>
                    <a:lnTo>
                      <a:pt x="37" y="19"/>
                    </a:lnTo>
                    <a:lnTo>
                      <a:pt x="37" y="19"/>
                    </a:lnTo>
                    <a:lnTo>
                      <a:pt x="31" y="19"/>
                    </a:lnTo>
                    <a:lnTo>
                      <a:pt x="31" y="19"/>
                    </a:lnTo>
                    <a:lnTo>
                      <a:pt x="31" y="25"/>
                    </a:lnTo>
                    <a:lnTo>
                      <a:pt x="31" y="25"/>
                    </a:lnTo>
                    <a:lnTo>
                      <a:pt x="31" y="25"/>
                    </a:lnTo>
                    <a:lnTo>
                      <a:pt x="31" y="25"/>
                    </a:lnTo>
                    <a:lnTo>
                      <a:pt x="25" y="25"/>
                    </a:lnTo>
                    <a:lnTo>
                      <a:pt x="25" y="25"/>
                    </a:lnTo>
                    <a:lnTo>
                      <a:pt x="25" y="25"/>
                    </a:lnTo>
                    <a:lnTo>
                      <a:pt x="25" y="25"/>
                    </a:lnTo>
                    <a:lnTo>
                      <a:pt x="25" y="25"/>
                    </a:lnTo>
                    <a:lnTo>
                      <a:pt x="18" y="31"/>
                    </a:lnTo>
                    <a:lnTo>
                      <a:pt x="18" y="31"/>
                    </a:lnTo>
                    <a:lnTo>
                      <a:pt x="18" y="31"/>
                    </a:lnTo>
                    <a:lnTo>
                      <a:pt x="18" y="31"/>
                    </a:lnTo>
                    <a:lnTo>
                      <a:pt x="18" y="31"/>
                    </a:lnTo>
                    <a:lnTo>
                      <a:pt x="12" y="31"/>
                    </a:lnTo>
                    <a:lnTo>
                      <a:pt x="12" y="37"/>
                    </a:lnTo>
                    <a:lnTo>
                      <a:pt x="12" y="37"/>
                    </a:lnTo>
                    <a:lnTo>
                      <a:pt x="12" y="37"/>
                    </a:lnTo>
                    <a:lnTo>
                      <a:pt x="12" y="37"/>
                    </a:lnTo>
                    <a:lnTo>
                      <a:pt x="12" y="37"/>
                    </a:lnTo>
                    <a:lnTo>
                      <a:pt x="6" y="43"/>
                    </a:lnTo>
                    <a:lnTo>
                      <a:pt x="6" y="43"/>
                    </a:lnTo>
                    <a:lnTo>
                      <a:pt x="6" y="43"/>
                    </a:lnTo>
                    <a:lnTo>
                      <a:pt x="6" y="43"/>
                    </a:lnTo>
                    <a:lnTo>
                      <a:pt x="6" y="43"/>
                    </a:lnTo>
                    <a:lnTo>
                      <a:pt x="6" y="43"/>
                    </a:lnTo>
                    <a:lnTo>
                      <a:pt x="6" y="49"/>
                    </a:lnTo>
                    <a:lnTo>
                      <a:pt x="6" y="49"/>
                    </a:lnTo>
                    <a:lnTo>
                      <a:pt x="0" y="49"/>
                    </a:lnTo>
                    <a:lnTo>
                      <a:pt x="0" y="49"/>
                    </a:lnTo>
                    <a:lnTo>
                      <a:pt x="0" y="49"/>
                    </a:lnTo>
                    <a:lnTo>
                      <a:pt x="0" y="56"/>
                    </a:lnTo>
                    <a:lnTo>
                      <a:pt x="0" y="56"/>
                    </a:lnTo>
                    <a:lnTo>
                      <a:pt x="0" y="56"/>
                    </a:lnTo>
                    <a:lnTo>
                      <a:pt x="0" y="56"/>
                    </a:lnTo>
                    <a:lnTo>
                      <a:pt x="0" y="56"/>
                    </a:lnTo>
                    <a:lnTo>
                      <a:pt x="0" y="62"/>
                    </a:lnTo>
                    <a:lnTo>
                      <a:pt x="0" y="62"/>
                    </a:lnTo>
                    <a:lnTo>
                      <a:pt x="0" y="62"/>
                    </a:lnTo>
                    <a:lnTo>
                      <a:pt x="0" y="62"/>
                    </a:lnTo>
                    <a:lnTo>
                      <a:pt x="0" y="62"/>
                    </a:lnTo>
                    <a:lnTo>
                      <a:pt x="0" y="62"/>
                    </a:lnTo>
                    <a:lnTo>
                      <a:pt x="0" y="68"/>
                    </a:lnTo>
                    <a:lnTo>
                      <a:pt x="0" y="68"/>
                    </a:lnTo>
                    <a:lnTo>
                      <a:pt x="0" y="68"/>
                    </a:lnTo>
                    <a:lnTo>
                      <a:pt x="0" y="68"/>
                    </a:lnTo>
                    <a:lnTo>
                      <a:pt x="0" y="68"/>
                    </a:lnTo>
                    <a:lnTo>
                      <a:pt x="0" y="74"/>
                    </a:lnTo>
                    <a:lnTo>
                      <a:pt x="0" y="74"/>
                    </a:lnTo>
                    <a:lnTo>
                      <a:pt x="0" y="74"/>
                    </a:lnTo>
                    <a:lnTo>
                      <a:pt x="0" y="74"/>
                    </a:lnTo>
                    <a:lnTo>
                      <a:pt x="6" y="74"/>
                    </a:lnTo>
                    <a:lnTo>
                      <a:pt x="6" y="80"/>
                    </a:lnTo>
                    <a:lnTo>
                      <a:pt x="6" y="80"/>
                    </a:lnTo>
                    <a:lnTo>
                      <a:pt x="6" y="80"/>
                    </a:lnTo>
                    <a:lnTo>
                      <a:pt x="6" y="80"/>
                    </a:lnTo>
                    <a:lnTo>
                      <a:pt x="6" y="80"/>
                    </a:lnTo>
                    <a:lnTo>
                      <a:pt x="6" y="80"/>
                    </a:lnTo>
                    <a:lnTo>
                      <a:pt x="6" y="86"/>
                    </a:lnTo>
                    <a:lnTo>
                      <a:pt x="12" y="86"/>
                    </a:lnTo>
                    <a:lnTo>
                      <a:pt x="12" y="86"/>
                    </a:lnTo>
                    <a:lnTo>
                      <a:pt x="12" y="86"/>
                    </a:lnTo>
                    <a:lnTo>
                      <a:pt x="12" y="86"/>
                    </a:lnTo>
                    <a:lnTo>
                      <a:pt x="12" y="92"/>
                    </a:lnTo>
                    <a:lnTo>
                      <a:pt x="12" y="92"/>
                    </a:lnTo>
                    <a:lnTo>
                      <a:pt x="18" y="92"/>
                    </a:lnTo>
                    <a:lnTo>
                      <a:pt x="18" y="92"/>
                    </a:lnTo>
                    <a:lnTo>
                      <a:pt x="18" y="92"/>
                    </a:lnTo>
                    <a:lnTo>
                      <a:pt x="18" y="99"/>
                    </a:lnTo>
                    <a:lnTo>
                      <a:pt x="18" y="99"/>
                    </a:lnTo>
                    <a:lnTo>
                      <a:pt x="25" y="99"/>
                    </a:lnTo>
                    <a:lnTo>
                      <a:pt x="25" y="99"/>
                    </a:lnTo>
                    <a:lnTo>
                      <a:pt x="25" y="99"/>
                    </a:lnTo>
                    <a:lnTo>
                      <a:pt x="25" y="99"/>
                    </a:lnTo>
                    <a:lnTo>
                      <a:pt x="25" y="99"/>
                    </a:lnTo>
                    <a:lnTo>
                      <a:pt x="31" y="99"/>
                    </a:lnTo>
                    <a:lnTo>
                      <a:pt x="31" y="99"/>
                    </a:lnTo>
                    <a:lnTo>
                      <a:pt x="31" y="99"/>
                    </a:lnTo>
                    <a:lnTo>
                      <a:pt x="31" y="105"/>
                    </a:lnTo>
                    <a:lnTo>
                      <a:pt x="31" y="105"/>
                    </a:lnTo>
                    <a:lnTo>
                      <a:pt x="31" y="105"/>
                    </a:lnTo>
                    <a:lnTo>
                      <a:pt x="37" y="105"/>
                    </a:lnTo>
                    <a:lnTo>
                      <a:pt x="37" y="105"/>
                    </a:lnTo>
                    <a:lnTo>
                      <a:pt x="37" y="105"/>
                    </a:lnTo>
                    <a:lnTo>
                      <a:pt x="37" y="105"/>
                    </a:lnTo>
                    <a:lnTo>
                      <a:pt x="37" y="105"/>
                    </a:lnTo>
                    <a:lnTo>
                      <a:pt x="43" y="105"/>
                    </a:lnTo>
                    <a:lnTo>
                      <a:pt x="43" y="105"/>
                    </a:lnTo>
                    <a:lnTo>
                      <a:pt x="43" y="111"/>
                    </a:lnTo>
                    <a:lnTo>
                      <a:pt x="43" y="111"/>
                    </a:lnTo>
                    <a:lnTo>
                      <a:pt x="43" y="111"/>
                    </a:lnTo>
                    <a:lnTo>
                      <a:pt x="49" y="111"/>
                    </a:lnTo>
                    <a:lnTo>
                      <a:pt x="49" y="111"/>
                    </a:lnTo>
                    <a:lnTo>
                      <a:pt x="49" y="111"/>
                    </a:lnTo>
                    <a:lnTo>
                      <a:pt x="49" y="111"/>
                    </a:lnTo>
                    <a:lnTo>
                      <a:pt x="49" y="111"/>
                    </a:lnTo>
                    <a:lnTo>
                      <a:pt x="49" y="111"/>
                    </a:lnTo>
                    <a:lnTo>
                      <a:pt x="55" y="111"/>
                    </a:lnTo>
                    <a:lnTo>
                      <a:pt x="55" y="111"/>
                    </a:lnTo>
                    <a:lnTo>
                      <a:pt x="55" y="111"/>
                    </a:lnTo>
                    <a:lnTo>
                      <a:pt x="55" y="111"/>
                    </a:lnTo>
                    <a:lnTo>
                      <a:pt x="55" y="117"/>
                    </a:lnTo>
                    <a:lnTo>
                      <a:pt x="61" y="117"/>
                    </a:lnTo>
                    <a:lnTo>
                      <a:pt x="61" y="117"/>
                    </a:lnTo>
                    <a:lnTo>
                      <a:pt x="61" y="117"/>
                    </a:lnTo>
                    <a:lnTo>
                      <a:pt x="61" y="117"/>
                    </a:lnTo>
                    <a:lnTo>
                      <a:pt x="61" y="117"/>
                    </a:lnTo>
                    <a:lnTo>
                      <a:pt x="67" y="117"/>
                    </a:lnTo>
                    <a:lnTo>
                      <a:pt x="67" y="117"/>
                    </a:lnTo>
                    <a:lnTo>
                      <a:pt x="67" y="117"/>
                    </a:lnTo>
                    <a:lnTo>
                      <a:pt x="67" y="117"/>
                    </a:lnTo>
                    <a:lnTo>
                      <a:pt x="67" y="117"/>
                    </a:lnTo>
                    <a:lnTo>
                      <a:pt x="67" y="117"/>
                    </a:lnTo>
                    <a:lnTo>
                      <a:pt x="74" y="117"/>
                    </a:lnTo>
                    <a:lnTo>
                      <a:pt x="74" y="117"/>
                    </a:lnTo>
                    <a:lnTo>
                      <a:pt x="74" y="117"/>
                    </a:lnTo>
                    <a:lnTo>
                      <a:pt x="74" y="117"/>
                    </a:lnTo>
                    <a:lnTo>
                      <a:pt x="74" y="117"/>
                    </a:lnTo>
                    <a:lnTo>
                      <a:pt x="80" y="117"/>
                    </a:lnTo>
                    <a:lnTo>
                      <a:pt x="80" y="117"/>
                    </a:lnTo>
                    <a:lnTo>
                      <a:pt x="80" y="117"/>
                    </a:lnTo>
                    <a:lnTo>
                      <a:pt x="80" y="117"/>
                    </a:lnTo>
                    <a:lnTo>
                      <a:pt x="80" y="117"/>
                    </a:lnTo>
                    <a:lnTo>
                      <a:pt x="86" y="117"/>
                    </a:lnTo>
                    <a:lnTo>
                      <a:pt x="86" y="117"/>
                    </a:lnTo>
                    <a:lnTo>
                      <a:pt x="86" y="117"/>
                    </a:lnTo>
                    <a:lnTo>
                      <a:pt x="86" y="117"/>
                    </a:lnTo>
                    <a:lnTo>
                      <a:pt x="86" y="117"/>
                    </a:lnTo>
                    <a:lnTo>
                      <a:pt x="86" y="117"/>
                    </a:lnTo>
                    <a:lnTo>
                      <a:pt x="92" y="117"/>
                    </a:lnTo>
                    <a:lnTo>
                      <a:pt x="92" y="123"/>
                    </a:lnTo>
                    <a:lnTo>
                      <a:pt x="92" y="123"/>
                    </a:lnTo>
                    <a:lnTo>
                      <a:pt x="92" y="123"/>
                    </a:lnTo>
                    <a:lnTo>
                      <a:pt x="92" y="123"/>
                    </a:lnTo>
                    <a:lnTo>
                      <a:pt x="98" y="123"/>
                    </a:lnTo>
                    <a:lnTo>
                      <a:pt x="98" y="123"/>
                    </a:lnTo>
                    <a:lnTo>
                      <a:pt x="98" y="123"/>
                    </a:lnTo>
                    <a:lnTo>
                      <a:pt x="98" y="123"/>
                    </a:lnTo>
                    <a:lnTo>
                      <a:pt x="98" y="123"/>
                    </a:lnTo>
                    <a:lnTo>
                      <a:pt x="104" y="123"/>
                    </a:lnTo>
                    <a:lnTo>
                      <a:pt x="104" y="123"/>
                    </a:lnTo>
                    <a:lnTo>
                      <a:pt x="104" y="123"/>
                    </a:lnTo>
                    <a:lnTo>
                      <a:pt x="104" y="123"/>
                    </a:lnTo>
                    <a:lnTo>
                      <a:pt x="104" y="123"/>
                    </a:lnTo>
                    <a:lnTo>
                      <a:pt x="104" y="123"/>
                    </a:lnTo>
                    <a:lnTo>
                      <a:pt x="110" y="123"/>
                    </a:lnTo>
                    <a:lnTo>
                      <a:pt x="110" y="123"/>
                    </a:lnTo>
                    <a:lnTo>
                      <a:pt x="110" y="123"/>
                    </a:lnTo>
                    <a:lnTo>
                      <a:pt x="110" y="123"/>
                    </a:lnTo>
                    <a:lnTo>
                      <a:pt x="110" y="123"/>
                    </a:lnTo>
                    <a:lnTo>
                      <a:pt x="117" y="123"/>
                    </a:lnTo>
                    <a:lnTo>
                      <a:pt x="117" y="123"/>
                    </a:lnTo>
                    <a:lnTo>
                      <a:pt x="117" y="123"/>
                    </a:lnTo>
                    <a:lnTo>
                      <a:pt x="117" y="123"/>
                    </a:lnTo>
                    <a:lnTo>
                      <a:pt x="117" y="123"/>
                    </a:lnTo>
                    <a:lnTo>
                      <a:pt x="123" y="123"/>
                    </a:lnTo>
                    <a:lnTo>
                      <a:pt x="123" y="123"/>
                    </a:lnTo>
                    <a:lnTo>
                      <a:pt x="123" y="123"/>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921" name="Rectangle 41"/>
              <p:cNvSpPr>
                <a:spLocks noChangeArrowheads="1"/>
              </p:cNvSpPr>
              <p:nvPr/>
            </p:nvSpPr>
            <p:spPr bwMode="auto">
              <a:xfrm>
                <a:off x="2918" y="2298"/>
                <a:ext cx="29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10 - 12</a:t>
                </a:r>
                <a:endParaRPr lang="en-US" sz="1200" b="1"/>
              </a:p>
            </p:txBody>
          </p:sp>
          <p:sp>
            <p:nvSpPr>
              <p:cNvPr id="2810922" name="Freeform 42"/>
              <p:cNvSpPr>
                <a:spLocks/>
              </p:cNvSpPr>
              <p:nvPr/>
            </p:nvSpPr>
            <p:spPr bwMode="auto">
              <a:xfrm>
                <a:off x="2585" y="2445"/>
                <a:ext cx="239" cy="117"/>
              </a:xfrm>
              <a:custGeom>
                <a:avLst/>
                <a:gdLst>
                  <a:gd name="T0" fmla="*/ 129 w 239"/>
                  <a:gd name="T1" fmla="*/ 117 h 117"/>
                  <a:gd name="T2" fmla="*/ 141 w 239"/>
                  <a:gd name="T3" fmla="*/ 117 h 117"/>
                  <a:gd name="T4" fmla="*/ 147 w 239"/>
                  <a:gd name="T5" fmla="*/ 117 h 117"/>
                  <a:gd name="T6" fmla="*/ 160 w 239"/>
                  <a:gd name="T7" fmla="*/ 117 h 117"/>
                  <a:gd name="T8" fmla="*/ 166 w 239"/>
                  <a:gd name="T9" fmla="*/ 117 h 117"/>
                  <a:gd name="T10" fmla="*/ 178 w 239"/>
                  <a:gd name="T11" fmla="*/ 111 h 117"/>
                  <a:gd name="T12" fmla="*/ 184 w 239"/>
                  <a:gd name="T13" fmla="*/ 111 h 117"/>
                  <a:gd name="T14" fmla="*/ 196 w 239"/>
                  <a:gd name="T15" fmla="*/ 105 h 117"/>
                  <a:gd name="T16" fmla="*/ 202 w 239"/>
                  <a:gd name="T17" fmla="*/ 98 h 117"/>
                  <a:gd name="T18" fmla="*/ 215 w 239"/>
                  <a:gd name="T19" fmla="*/ 98 h 117"/>
                  <a:gd name="T20" fmla="*/ 221 w 239"/>
                  <a:gd name="T21" fmla="*/ 86 h 117"/>
                  <a:gd name="T22" fmla="*/ 233 w 239"/>
                  <a:gd name="T23" fmla="*/ 80 h 117"/>
                  <a:gd name="T24" fmla="*/ 239 w 239"/>
                  <a:gd name="T25" fmla="*/ 68 h 117"/>
                  <a:gd name="T26" fmla="*/ 239 w 239"/>
                  <a:gd name="T27" fmla="*/ 62 h 117"/>
                  <a:gd name="T28" fmla="*/ 239 w 239"/>
                  <a:gd name="T29" fmla="*/ 49 h 117"/>
                  <a:gd name="T30" fmla="*/ 233 w 239"/>
                  <a:gd name="T31" fmla="*/ 43 h 117"/>
                  <a:gd name="T32" fmla="*/ 227 w 239"/>
                  <a:gd name="T33" fmla="*/ 31 h 117"/>
                  <a:gd name="T34" fmla="*/ 221 w 239"/>
                  <a:gd name="T35" fmla="*/ 25 h 117"/>
                  <a:gd name="T36" fmla="*/ 209 w 239"/>
                  <a:gd name="T37" fmla="*/ 19 h 117"/>
                  <a:gd name="T38" fmla="*/ 202 w 239"/>
                  <a:gd name="T39" fmla="*/ 12 h 117"/>
                  <a:gd name="T40" fmla="*/ 190 w 239"/>
                  <a:gd name="T41" fmla="*/ 12 h 117"/>
                  <a:gd name="T42" fmla="*/ 178 w 239"/>
                  <a:gd name="T43" fmla="*/ 6 h 117"/>
                  <a:gd name="T44" fmla="*/ 172 w 239"/>
                  <a:gd name="T45" fmla="*/ 6 h 117"/>
                  <a:gd name="T46" fmla="*/ 160 w 239"/>
                  <a:gd name="T47" fmla="*/ 6 h 117"/>
                  <a:gd name="T48" fmla="*/ 153 w 239"/>
                  <a:gd name="T49" fmla="*/ 0 h 117"/>
                  <a:gd name="T50" fmla="*/ 141 w 239"/>
                  <a:gd name="T51" fmla="*/ 0 h 117"/>
                  <a:gd name="T52" fmla="*/ 135 w 239"/>
                  <a:gd name="T53" fmla="*/ 0 h 117"/>
                  <a:gd name="T54" fmla="*/ 123 w 239"/>
                  <a:gd name="T55" fmla="*/ 0 h 117"/>
                  <a:gd name="T56" fmla="*/ 117 w 239"/>
                  <a:gd name="T57" fmla="*/ 0 h 117"/>
                  <a:gd name="T58" fmla="*/ 104 w 239"/>
                  <a:gd name="T59" fmla="*/ 0 h 117"/>
                  <a:gd name="T60" fmla="*/ 98 w 239"/>
                  <a:gd name="T61" fmla="*/ 0 h 117"/>
                  <a:gd name="T62" fmla="*/ 86 w 239"/>
                  <a:gd name="T63" fmla="*/ 0 h 117"/>
                  <a:gd name="T64" fmla="*/ 80 w 239"/>
                  <a:gd name="T65" fmla="*/ 0 h 117"/>
                  <a:gd name="T66" fmla="*/ 67 w 239"/>
                  <a:gd name="T67" fmla="*/ 6 h 117"/>
                  <a:gd name="T68" fmla="*/ 61 w 239"/>
                  <a:gd name="T69" fmla="*/ 6 h 117"/>
                  <a:gd name="T70" fmla="*/ 49 w 239"/>
                  <a:gd name="T71" fmla="*/ 6 h 117"/>
                  <a:gd name="T72" fmla="*/ 43 w 239"/>
                  <a:gd name="T73" fmla="*/ 12 h 117"/>
                  <a:gd name="T74" fmla="*/ 31 w 239"/>
                  <a:gd name="T75" fmla="*/ 19 h 117"/>
                  <a:gd name="T76" fmla="*/ 25 w 239"/>
                  <a:gd name="T77" fmla="*/ 25 h 117"/>
                  <a:gd name="T78" fmla="*/ 12 w 239"/>
                  <a:gd name="T79" fmla="*/ 31 h 117"/>
                  <a:gd name="T80" fmla="*/ 6 w 239"/>
                  <a:gd name="T81" fmla="*/ 37 h 117"/>
                  <a:gd name="T82" fmla="*/ 0 w 239"/>
                  <a:gd name="T83" fmla="*/ 49 h 117"/>
                  <a:gd name="T84" fmla="*/ 0 w 239"/>
                  <a:gd name="T85" fmla="*/ 55 h 117"/>
                  <a:gd name="T86" fmla="*/ 0 w 239"/>
                  <a:gd name="T87" fmla="*/ 68 h 117"/>
                  <a:gd name="T88" fmla="*/ 6 w 239"/>
                  <a:gd name="T89" fmla="*/ 74 h 117"/>
                  <a:gd name="T90" fmla="*/ 12 w 239"/>
                  <a:gd name="T91" fmla="*/ 86 h 117"/>
                  <a:gd name="T92" fmla="*/ 25 w 239"/>
                  <a:gd name="T93" fmla="*/ 92 h 117"/>
                  <a:gd name="T94" fmla="*/ 31 w 239"/>
                  <a:gd name="T95" fmla="*/ 98 h 117"/>
                  <a:gd name="T96" fmla="*/ 43 w 239"/>
                  <a:gd name="T97" fmla="*/ 105 h 117"/>
                  <a:gd name="T98" fmla="*/ 49 w 239"/>
                  <a:gd name="T99" fmla="*/ 105 h 117"/>
                  <a:gd name="T100" fmla="*/ 61 w 239"/>
                  <a:gd name="T101" fmla="*/ 111 h 117"/>
                  <a:gd name="T102" fmla="*/ 67 w 239"/>
                  <a:gd name="T103" fmla="*/ 111 h 117"/>
                  <a:gd name="T104" fmla="*/ 80 w 239"/>
                  <a:gd name="T105" fmla="*/ 117 h 117"/>
                  <a:gd name="T106" fmla="*/ 86 w 239"/>
                  <a:gd name="T107" fmla="*/ 117 h 117"/>
                  <a:gd name="T108" fmla="*/ 98 w 239"/>
                  <a:gd name="T109" fmla="*/ 117 h 117"/>
                  <a:gd name="T110" fmla="*/ 104 w 239"/>
                  <a:gd name="T111" fmla="*/ 117 h 117"/>
                  <a:gd name="T112" fmla="*/ 117 w 239"/>
                  <a:gd name="T113" fmla="*/ 117 h 117"/>
                  <a:gd name="T114" fmla="*/ 123 w 239"/>
                  <a:gd name="T115"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9" h="117">
                    <a:moveTo>
                      <a:pt x="123" y="117"/>
                    </a:moveTo>
                    <a:lnTo>
                      <a:pt x="123" y="117"/>
                    </a:lnTo>
                    <a:lnTo>
                      <a:pt x="123" y="117"/>
                    </a:lnTo>
                    <a:lnTo>
                      <a:pt x="123" y="117"/>
                    </a:lnTo>
                    <a:lnTo>
                      <a:pt x="129" y="117"/>
                    </a:lnTo>
                    <a:lnTo>
                      <a:pt x="129" y="117"/>
                    </a:lnTo>
                    <a:lnTo>
                      <a:pt x="129" y="117"/>
                    </a:lnTo>
                    <a:lnTo>
                      <a:pt x="129" y="117"/>
                    </a:lnTo>
                    <a:lnTo>
                      <a:pt x="129" y="117"/>
                    </a:lnTo>
                    <a:lnTo>
                      <a:pt x="135" y="117"/>
                    </a:lnTo>
                    <a:lnTo>
                      <a:pt x="135" y="117"/>
                    </a:lnTo>
                    <a:lnTo>
                      <a:pt x="135" y="117"/>
                    </a:lnTo>
                    <a:lnTo>
                      <a:pt x="135" y="117"/>
                    </a:lnTo>
                    <a:lnTo>
                      <a:pt x="135" y="117"/>
                    </a:lnTo>
                    <a:lnTo>
                      <a:pt x="141" y="117"/>
                    </a:lnTo>
                    <a:lnTo>
                      <a:pt x="141" y="117"/>
                    </a:lnTo>
                    <a:lnTo>
                      <a:pt x="141" y="117"/>
                    </a:lnTo>
                    <a:lnTo>
                      <a:pt x="141" y="117"/>
                    </a:lnTo>
                    <a:lnTo>
                      <a:pt x="141" y="117"/>
                    </a:lnTo>
                    <a:lnTo>
                      <a:pt x="141" y="117"/>
                    </a:lnTo>
                    <a:lnTo>
                      <a:pt x="147" y="117"/>
                    </a:lnTo>
                    <a:lnTo>
                      <a:pt x="147" y="117"/>
                    </a:lnTo>
                    <a:lnTo>
                      <a:pt x="147" y="117"/>
                    </a:lnTo>
                    <a:lnTo>
                      <a:pt x="147" y="117"/>
                    </a:lnTo>
                    <a:lnTo>
                      <a:pt x="147" y="117"/>
                    </a:lnTo>
                    <a:lnTo>
                      <a:pt x="153" y="117"/>
                    </a:lnTo>
                    <a:lnTo>
                      <a:pt x="153" y="117"/>
                    </a:lnTo>
                    <a:lnTo>
                      <a:pt x="153" y="117"/>
                    </a:lnTo>
                    <a:lnTo>
                      <a:pt x="153" y="117"/>
                    </a:lnTo>
                    <a:lnTo>
                      <a:pt x="153" y="117"/>
                    </a:lnTo>
                    <a:lnTo>
                      <a:pt x="160" y="117"/>
                    </a:lnTo>
                    <a:lnTo>
                      <a:pt x="160" y="117"/>
                    </a:lnTo>
                    <a:lnTo>
                      <a:pt x="160" y="117"/>
                    </a:lnTo>
                    <a:lnTo>
                      <a:pt x="160" y="117"/>
                    </a:lnTo>
                    <a:lnTo>
                      <a:pt x="160" y="117"/>
                    </a:lnTo>
                    <a:lnTo>
                      <a:pt x="160" y="117"/>
                    </a:lnTo>
                    <a:lnTo>
                      <a:pt x="166" y="117"/>
                    </a:lnTo>
                    <a:lnTo>
                      <a:pt x="166" y="117"/>
                    </a:lnTo>
                    <a:lnTo>
                      <a:pt x="166" y="117"/>
                    </a:lnTo>
                    <a:lnTo>
                      <a:pt x="166" y="117"/>
                    </a:lnTo>
                    <a:lnTo>
                      <a:pt x="166" y="111"/>
                    </a:lnTo>
                    <a:lnTo>
                      <a:pt x="172" y="111"/>
                    </a:lnTo>
                    <a:lnTo>
                      <a:pt x="172" y="111"/>
                    </a:lnTo>
                    <a:lnTo>
                      <a:pt x="172" y="111"/>
                    </a:lnTo>
                    <a:lnTo>
                      <a:pt x="172" y="111"/>
                    </a:lnTo>
                    <a:lnTo>
                      <a:pt x="172" y="111"/>
                    </a:lnTo>
                    <a:lnTo>
                      <a:pt x="178" y="111"/>
                    </a:lnTo>
                    <a:lnTo>
                      <a:pt x="178" y="111"/>
                    </a:lnTo>
                    <a:lnTo>
                      <a:pt x="178" y="111"/>
                    </a:lnTo>
                    <a:lnTo>
                      <a:pt x="178" y="111"/>
                    </a:lnTo>
                    <a:lnTo>
                      <a:pt x="178" y="111"/>
                    </a:lnTo>
                    <a:lnTo>
                      <a:pt x="178" y="111"/>
                    </a:lnTo>
                    <a:lnTo>
                      <a:pt x="184" y="111"/>
                    </a:lnTo>
                    <a:lnTo>
                      <a:pt x="184" y="111"/>
                    </a:lnTo>
                    <a:lnTo>
                      <a:pt x="184" y="111"/>
                    </a:lnTo>
                    <a:lnTo>
                      <a:pt x="184" y="111"/>
                    </a:lnTo>
                    <a:lnTo>
                      <a:pt x="184" y="111"/>
                    </a:lnTo>
                    <a:lnTo>
                      <a:pt x="190" y="111"/>
                    </a:lnTo>
                    <a:lnTo>
                      <a:pt x="190" y="105"/>
                    </a:lnTo>
                    <a:lnTo>
                      <a:pt x="190" y="105"/>
                    </a:lnTo>
                    <a:lnTo>
                      <a:pt x="190" y="105"/>
                    </a:lnTo>
                    <a:lnTo>
                      <a:pt x="190" y="105"/>
                    </a:lnTo>
                    <a:lnTo>
                      <a:pt x="196" y="105"/>
                    </a:lnTo>
                    <a:lnTo>
                      <a:pt x="196" y="105"/>
                    </a:lnTo>
                    <a:lnTo>
                      <a:pt x="196" y="105"/>
                    </a:lnTo>
                    <a:lnTo>
                      <a:pt x="196" y="105"/>
                    </a:lnTo>
                    <a:lnTo>
                      <a:pt x="196" y="105"/>
                    </a:lnTo>
                    <a:lnTo>
                      <a:pt x="202" y="105"/>
                    </a:lnTo>
                    <a:lnTo>
                      <a:pt x="202" y="105"/>
                    </a:lnTo>
                    <a:lnTo>
                      <a:pt x="202" y="105"/>
                    </a:lnTo>
                    <a:lnTo>
                      <a:pt x="202" y="98"/>
                    </a:lnTo>
                    <a:lnTo>
                      <a:pt x="202" y="98"/>
                    </a:lnTo>
                    <a:lnTo>
                      <a:pt x="202" y="98"/>
                    </a:lnTo>
                    <a:lnTo>
                      <a:pt x="209" y="98"/>
                    </a:lnTo>
                    <a:lnTo>
                      <a:pt x="209" y="98"/>
                    </a:lnTo>
                    <a:lnTo>
                      <a:pt x="209" y="98"/>
                    </a:lnTo>
                    <a:lnTo>
                      <a:pt x="209" y="98"/>
                    </a:lnTo>
                    <a:lnTo>
                      <a:pt x="209" y="98"/>
                    </a:lnTo>
                    <a:lnTo>
                      <a:pt x="215" y="98"/>
                    </a:lnTo>
                    <a:lnTo>
                      <a:pt x="215" y="98"/>
                    </a:lnTo>
                    <a:lnTo>
                      <a:pt x="215" y="92"/>
                    </a:lnTo>
                    <a:lnTo>
                      <a:pt x="215" y="92"/>
                    </a:lnTo>
                    <a:lnTo>
                      <a:pt x="215" y="92"/>
                    </a:lnTo>
                    <a:lnTo>
                      <a:pt x="221" y="92"/>
                    </a:lnTo>
                    <a:lnTo>
                      <a:pt x="221" y="92"/>
                    </a:lnTo>
                    <a:lnTo>
                      <a:pt x="221" y="92"/>
                    </a:lnTo>
                    <a:lnTo>
                      <a:pt x="221" y="92"/>
                    </a:lnTo>
                    <a:lnTo>
                      <a:pt x="221" y="86"/>
                    </a:lnTo>
                    <a:lnTo>
                      <a:pt x="221" y="86"/>
                    </a:lnTo>
                    <a:lnTo>
                      <a:pt x="227" y="86"/>
                    </a:lnTo>
                    <a:lnTo>
                      <a:pt x="227" y="86"/>
                    </a:lnTo>
                    <a:lnTo>
                      <a:pt x="227" y="86"/>
                    </a:lnTo>
                    <a:lnTo>
                      <a:pt x="227" y="80"/>
                    </a:lnTo>
                    <a:lnTo>
                      <a:pt x="227" y="80"/>
                    </a:lnTo>
                    <a:lnTo>
                      <a:pt x="233" y="80"/>
                    </a:lnTo>
                    <a:lnTo>
                      <a:pt x="233" y="80"/>
                    </a:lnTo>
                    <a:lnTo>
                      <a:pt x="233" y="80"/>
                    </a:lnTo>
                    <a:lnTo>
                      <a:pt x="233" y="80"/>
                    </a:lnTo>
                    <a:lnTo>
                      <a:pt x="233" y="74"/>
                    </a:lnTo>
                    <a:lnTo>
                      <a:pt x="233" y="74"/>
                    </a:lnTo>
                    <a:lnTo>
                      <a:pt x="233" y="74"/>
                    </a:lnTo>
                    <a:lnTo>
                      <a:pt x="233" y="74"/>
                    </a:lnTo>
                    <a:lnTo>
                      <a:pt x="239" y="74"/>
                    </a:lnTo>
                    <a:lnTo>
                      <a:pt x="239" y="68"/>
                    </a:lnTo>
                    <a:lnTo>
                      <a:pt x="239" y="68"/>
                    </a:lnTo>
                    <a:lnTo>
                      <a:pt x="239" y="68"/>
                    </a:lnTo>
                    <a:lnTo>
                      <a:pt x="239" y="68"/>
                    </a:lnTo>
                    <a:lnTo>
                      <a:pt x="239" y="68"/>
                    </a:lnTo>
                    <a:lnTo>
                      <a:pt x="239" y="62"/>
                    </a:lnTo>
                    <a:lnTo>
                      <a:pt x="239" y="62"/>
                    </a:lnTo>
                    <a:lnTo>
                      <a:pt x="239" y="62"/>
                    </a:lnTo>
                    <a:lnTo>
                      <a:pt x="239" y="62"/>
                    </a:lnTo>
                    <a:lnTo>
                      <a:pt x="239" y="62"/>
                    </a:lnTo>
                    <a:lnTo>
                      <a:pt x="239" y="62"/>
                    </a:lnTo>
                    <a:lnTo>
                      <a:pt x="239" y="55"/>
                    </a:lnTo>
                    <a:lnTo>
                      <a:pt x="239" y="55"/>
                    </a:lnTo>
                    <a:lnTo>
                      <a:pt x="239" y="55"/>
                    </a:lnTo>
                    <a:lnTo>
                      <a:pt x="239" y="55"/>
                    </a:lnTo>
                    <a:lnTo>
                      <a:pt x="239" y="55"/>
                    </a:lnTo>
                    <a:lnTo>
                      <a:pt x="239" y="49"/>
                    </a:lnTo>
                    <a:lnTo>
                      <a:pt x="239" y="49"/>
                    </a:lnTo>
                    <a:lnTo>
                      <a:pt x="239" y="49"/>
                    </a:lnTo>
                    <a:lnTo>
                      <a:pt x="239" y="49"/>
                    </a:lnTo>
                    <a:lnTo>
                      <a:pt x="239" y="49"/>
                    </a:lnTo>
                    <a:lnTo>
                      <a:pt x="239" y="43"/>
                    </a:lnTo>
                    <a:lnTo>
                      <a:pt x="233" y="43"/>
                    </a:lnTo>
                    <a:lnTo>
                      <a:pt x="233" y="43"/>
                    </a:lnTo>
                    <a:lnTo>
                      <a:pt x="233" y="43"/>
                    </a:lnTo>
                    <a:lnTo>
                      <a:pt x="233" y="43"/>
                    </a:lnTo>
                    <a:lnTo>
                      <a:pt x="233" y="43"/>
                    </a:lnTo>
                    <a:lnTo>
                      <a:pt x="233" y="37"/>
                    </a:lnTo>
                    <a:lnTo>
                      <a:pt x="233" y="37"/>
                    </a:lnTo>
                    <a:lnTo>
                      <a:pt x="233" y="37"/>
                    </a:lnTo>
                    <a:lnTo>
                      <a:pt x="227" y="37"/>
                    </a:lnTo>
                    <a:lnTo>
                      <a:pt x="227" y="37"/>
                    </a:lnTo>
                    <a:lnTo>
                      <a:pt x="227" y="31"/>
                    </a:lnTo>
                    <a:lnTo>
                      <a:pt x="227" y="31"/>
                    </a:lnTo>
                    <a:lnTo>
                      <a:pt x="227" y="31"/>
                    </a:lnTo>
                    <a:lnTo>
                      <a:pt x="221" y="31"/>
                    </a:lnTo>
                    <a:lnTo>
                      <a:pt x="221" y="31"/>
                    </a:lnTo>
                    <a:lnTo>
                      <a:pt x="221" y="25"/>
                    </a:lnTo>
                    <a:lnTo>
                      <a:pt x="221" y="25"/>
                    </a:lnTo>
                    <a:lnTo>
                      <a:pt x="221" y="25"/>
                    </a:lnTo>
                    <a:lnTo>
                      <a:pt x="221" y="25"/>
                    </a:lnTo>
                    <a:lnTo>
                      <a:pt x="215" y="25"/>
                    </a:lnTo>
                    <a:lnTo>
                      <a:pt x="215" y="25"/>
                    </a:lnTo>
                    <a:lnTo>
                      <a:pt x="215" y="25"/>
                    </a:lnTo>
                    <a:lnTo>
                      <a:pt x="215" y="25"/>
                    </a:lnTo>
                    <a:lnTo>
                      <a:pt x="215" y="19"/>
                    </a:lnTo>
                    <a:lnTo>
                      <a:pt x="209" y="19"/>
                    </a:lnTo>
                    <a:lnTo>
                      <a:pt x="209" y="19"/>
                    </a:lnTo>
                    <a:lnTo>
                      <a:pt x="209" y="19"/>
                    </a:lnTo>
                    <a:lnTo>
                      <a:pt x="209" y="19"/>
                    </a:lnTo>
                    <a:lnTo>
                      <a:pt x="209" y="19"/>
                    </a:lnTo>
                    <a:lnTo>
                      <a:pt x="202" y="19"/>
                    </a:lnTo>
                    <a:lnTo>
                      <a:pt x="202" y="19"/>
                    </a:lnTo>
                    <a:lnTo>
                      <a:pt x="202" y="19"/>
                    </a:lnTo>
                    <a:lnTo>
                      <a:pt x="202" y="12"/>
                    </a:lnTo>
                    <a:lnTo>
                      <a:pt x="202" y="12"/>
                    </a:lnTo>
                    <a:lnTo>
                      <a:pt x="202" y="12"/>
                    </a:lnTo>
                    <a:lnTo>
                      <a:pt x="196" y="12"/>
                    </a:lnTo>
                    <a:lnTo>
                      <a:pt x="196" y="12"/>
                    </a:lnTo>
                    <a:lnTo>
                      <a:pt x="196" y="12"/>
                    </a:lnTo>
                    <a:lnTo>
                      <a:pt x="196" y="12"/>
                    </a:lnTo>
                    <a:lnTo>
                      <a:pt x="196" y="12"/>
                    </a:lnTo>
                    <a:lnTo>
                      <a:pt x="190" y="12"/>
                    </a:lnTo>
                    <a:lnTo>
                      <a:pt x="190" y="12"/>
                    </a:lnTo>
                    <a:lnTo>
                      <a:pt x="190" y="12"/>
                    </a:lnTo>
                    <a:lnTo>
                      <a:pt x="190" y="12"/>
                    </a:lnTo>
                    <a:lnTo>
                      <a:pt x="190" y="6"/>
                    </a:lnTo>
                    <a:lnTo>
                      <a:pt x="184" y="6"/>
                    </a:lnTo>
                    <a:lnTo>
                      <a:pt x="184" y="6"/>
                    </a:lnTo>
                    <a:lnTo>
                      <a:pt x="184" y="6"/>
                    </a:lnTo>
                    <a:lnTo>
                      <a:pt x="184" y="6"/>
                    </a:lnTo>
                    <a:lnTo>
                      <a:pt x="184" y="6"/>
                    </a:lnTo>
                    <a:lnTo>
                      <a:pt x="178" y="6"/>
                    </a:lnTo>
                    <a:lnTo>
                      <a:pt x="178" y="6"/>
                    </a:lnTo>
                    <a:lnTo>
                      <a:pt x="178" y="6"/>
                    </a:lnTo>
                    <a:lnTo>
                      <a:pt x="178" y="6"/>
                    </a:lnTo>
                    <a:lnTo>
                      <a:pt x="178" y="6"/>
                    </a:lnTo>
                    <a:lnTo>
                      <a:pt x="178" y="6"/>
                    </a:lnTo>
                    <a:lnTo>
                      <a:pt x="172" y="6"/>
                    </a:lnTo>
                    <a:lnTo>
                      <a:pt x="172" y="6"/>
                    </a:lnTo>
                    <a:lnTo>
                      <a:pt x="172" y="6"/>
                    </a:lnTo>
                    <a:lnTo>
                      <a:pt x="172" y="6"/>
                    </a:lnTo>
                    <a:lnTo>
                      <a:pt x="172" y="6"/>
                    </a:lnTo>
                    <a:lnTo>
                      <a:pt x="166" y="6"/>
                    </a:lnTo>
                    <a:lnTo>
                      <a:pt x="166" y="6"/>
                    </a:lnTo>
                    <a:lnTo>
                      <a:pt x="166" y="6"/>
                    </a:lnTo>
                    <a:lnTo>
                      <a:pt x="166" y="6"/>
                    </a:lnTo>
                    <a:lnTo>
                      <a:pt x="166" y="6"/>
                    </a:lnTo>
                    <a:lnTo>
                      <a:pt x="160" y="6"/>
                    </a:lnTo>
                    <a:lnTo>
                      <a:pt x="160" y="0"/>
                    </a:lnTo>
                    <a:lnTo>
                      <a:pt x="160" y="0"/>
                    </a:lnTo>
                    <a:lnTo>
                      <a:pt x="160" y="0"/>
                    </a:lnTo>
                    <a:lnTo>
                      <a:pt x="160" y="0"/>
                    </a:lnTo>
                    <a:lnTo>
                      <a:pt x="160" y="0"/>
                    </a:lnTo>
                    <a:lnTo>
                      <a:pt x="153" y="0"/>
                    </a:lnTo>
                    <a:lnTo>
                      <a:pt x="153" y="0"/>
                    </a:lnTo>
                    <a:lnTo>
                      <a:pt x="153" y="0"/>
                    </a:lnTo>
                    <a:lnTo>
                      <a:pt x="153" y="0"/>
                    </a:lnTo>
                    <a:lnTo>
                      <a:pt x="153" y="0"/>
                    </a:lnTo>
                    <a:lnTo>
                      <a:pt x="147" y="0"/>
                    </a:lnTo>
                    <a:lnTo>
                      <a:pt x="147" y="0"/>
                    </a:lnTo>
                    <a:lnTo>
                      <a:pt x="147" y="0"/>
                    </a:lnTo>
                    <a:lnTo>
                      <a:pt x="147" y="0"/>
                    </a:lnTo>
                    <a:lnTo>
                      <a:pt x="147" y="0"/>
                    </a:lnTo>
                    <a:lnTo>
                      <a:pt x="141" y="0"/>
                    </a:lnTo>
                    <a:lnTo>
                      <a:pt x="141" y="0"/>
                    </a:lnTo>
                    <a:lnTo>
                      <a:pt x="141" y="0"/>
                    </a:lnTo>
                    <a:lnTo>
                      <a:pt x="141" y="0"/>
                    </a:lnTo>
                    <a:lnTo>
                      <a:pt x="141" y="0"/>
                    </a:lnTo>
                    <a:lnTo>
                      <a:pt x="141" y="0"/>
                    </a:lnTo>
                    <a:lnTo>
                      <a:pt x="135" y="0"/>
                    </a:lnTo>
                    <a:lnTo>
                      <a:pt x="135" y="0"/>
                    </a:lnTo>
                    <a:lnTo>
                      <a:pt x="135" y="0"/>
                    </a:lnTo>
                    <a:lnTo>
                      <a:pt x="135" y="0"/>
                    </a:lnTo>
                    <a:lnTo>
                      <a:pt x="135" y="0"/>
                    </a:lnTo>
                    <a:lnTo>
                      <a:pt x="129" y="0"/>
                    </a:lnTo>
                    <a:lnTo>
                      <a:pt x="129" y="0"/>
                    </a:lnTo>
                    <a:lnTo>
                      <a:pt x="129" y="0"/>
                    </a:lnTo>
                    <a:lnTo>
                      <a:pt x="129" y="0"/>
                    </a:lnTo>
                    <a:lnTo>
                      <a:pt x="129" y="0"/>
                    </a:lnTo>
                    <a:lnTo>
                      <a:pt x="123" y="0"/>
                    </a:lnTo>
                    <a:lnTo>
                      <a:pt x="123" y="0"/>
                    </a:lnTo>
                    <a:lnTo>
                      <a:pt x="123" y="0"/>
                    </a:lnTo>
                    <a:lnTo>
                      <a:pt x="123" y="0"/>
                    </a:lnTo>
                    <a:lnTo>
                      <a:pt x="123" y="0"/>
                    </a:lnTo>
                    <a:lnTo>
                      <a:pt x="123" y="0"/>
                    </a:lnTo>
                    <a:lnTo>
                      <a:pt x="117" y="0"/>
                    </a:ln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0"/>
                    </a:lnTo>
                    <a:lnTo>
                      <a:pt x="104" y="0"/>
                    </a:lnTo>
                    <a:lnTo>
                      <a:pt x="98" y="0"/>
                    </a:lnTo>
                    <a:lnTo>
                      <a:pt x="98" y="0"/>
                    </a:lnTo>
                    <a:lnTo>
                      <a:pt x="98" y="0"/>
                    </a:lnTo>
                    <a:lnTo>
                      <a:pt x="98" y="0"/>
                    </a:lnTo>
                    <a:lnTo>
                      <a:pt x="98" y="0"/>
                    </a:lnTo>
                    <a:lnTo>
                      <a:pt x="92" y="0"/>
                    </a:lnTo>
                    <a:lnTo>
                      <a:pt x="92" y="0"/>
                    </a:lnTo>
                    <a:lnTo>
                      <a:pt x="92" y="0"/>
                    </a:lnTo>
                    <a:lnTo>
                      <a:pt x="92" y="0"/>
                    </a:lnTo>
                    <a:lnTo>
                      <a:pt x="92" y="0"/>
                    </a:lnTo>
                    <a:lnTo>
                      <a:pt x="86" y="0"/>
                    </a:lnTo>
                    <a:lnTo>
                      <a:pt x="86" y="0"/>
                    </a:lnTo>
                    <a:lnTo>
                      <a:pt x="86" y="0"/>
                    </a:lnTo>
                    <a:lnTo>
                      <a:pt x="86" y="0"/>
                    </a:lnTo>
                    <a:lnTo>
                      <a:pt x="86" y="0"/>
                    </a:lnTo>
                    <a:lnTo>
                      <a:pt x="86" y="0"/>
                    </a:lnTo>
                    <a:lnTo>
                      <a:pt x="80" y="0"/>
                    </a:lnTo>
                    <a:lnTo>
                      <a:pt x="80" y="0"/>
                    </a:lnTo>
                    <a:lnTo>
                      <a:pt x="80" y="0"/>
                    </a:lnTo>
                    <a:lnTo>
                      <a:pt x="80" y="0"/>
                    </a:lnTo>
                    <a:lnTo>
                      <a:pt x="80" y="0"/>
                    </a:lnTo>
                    <a:lnTo>
                      <a:pt x="74" y="6"/>
                    </a:lnTo>
                    <a:lnTo>
                      <a:pt x="74" y="6"/>
                    </a:lnTo>
                    <a:lnTo>
                      <a:pt x="74" y="6"/>
                    </a:lnTo>
                    <a:lnTo>
                      <a:pt x="74" y="6"/>
                    </a:lnTo>
                    <a:lnTo>
                      <a:pt x="74" y="6"/>
                    </a:lnTo>
                    <a:lnTo>
                      <a:pt x="67" y="6"/>
                    </a:lnTo>
                    <a:lnTo>
                      <a:pt x="67" y="6"/>
                    </a:lnTo>
                    <a:lnTo>
                      <a:pt x="67" y="6"/>
                    </a:lnTo>
                    <a:lnTo>
                      <a:pt x="67" y="6"/>
                    </a:lnTo>
                    <a:lnTo>
                      <a:pt x="67" y="6"/>
                    </a:lnTo>
                    <a:lnTo>
                      <a:pt x="67" y="6"/>
                    </a:lnTo>
                    <a:lnTo>
                      <a:pt x="61" y="6"/>
                    </a:lnTo>
                    <a:lnTo>
                      <a:pt x="61" y="6"/>
                    </a:lnTo>
                    <a:lnTo>
                      <a:pt x="61" y="6"/>
                    </a:lnTo>
                    <a:lnTo>
                      <a:pt x="61" y="6"/>
                    </a:lnTo>
                    <a:lnTo>
                      <a:pt x="61" y="6"/>
                    </a:lnTo>
                    <a:lnTo>
                      <a:pt x="55" y="6"/>
                    </a:lnTo>
                    <a:lnTo>
                      <a:pt x="55" y="6"/>
                    </a:lnTo>
                    <a:lnTo>
                      <a:pt x="55" y="6"/>
                    </a:lnTo>
                    <a:lnTo>
                      <a:pt x="55" y="6"/>
                    </a:lnTo>
                    <a:lnTo>
                      <a:pt x="55" y="6"/>
                    </a:lnTo>
                    <a:lnTo>
                      <a:pt x="49" y="6"/>
                    </a:lnTo>
                    <a:lnTo>
                      <a:pt x="49" y="6"/>
                    </a:lnTo>
                    <a:lnTo>
                      <a:pt x="49" y="12"/>
                    </a:lnTo>
                    <a:lnTo>
                      <a:pt x="49" y="12"/>
                    </a:lnTo>
                    <a:lnTo>
                      <a:pt x="49" y="12"/>
                    </a:lnTo>
                    <a:lnTo>
                      <a:pt x="49" y="12"/>
                    </a:lnTo>
                    <a:lnTo>
                      <a:pt x="43" y="12"/>
                    </a:lnTo>
                    <a:lnTo>
                      <a:pt x="43" y="12"/>
                    </a:lnTo>
                    <a:lnTo>
                      <a:pt x="43" y="12"/>
                    </a:lnTo>
                    <a:lnTo>
                      <a:pt x="43" y="12"/>
                    </a:lnTo>
                    <a:lnTo>
                      <a:pt x="43" y="12"/>
                    </a:lnTo>
                    <a:lnTo>
                      <a:pt x="37" y="12"/>
                    </a:lnTo>
                    <a:lnTo>
                      <a:pt x="37" y="12"/>
                    </a:lnTo>
                    <a:lnTo>
                      <a:pt x="37" y="12"/>
                    </a:lnTo>
                    <a:lnTo>
                      <a:pt x="37" y="19"/>
                    </a:lnTo>
                    <a:lnTo>
                      <a:pt x="37" y="19"/>
                    </a:lnTo>
                    <a:lnTo>
                      <a:pt x="31" y="19"/>
                    </a:lnTo>
                    <a:lnTo>
                      <a:pt x="31" y="19"/>
                    </a:lnTo>
                    <a:lnTo>
                      <a:pt x="31" y="19"/>
                    </a:lnTo>
                    <a:lnTo>
                      <a:pt x="31" y="19"/>
                    </a:lnTo>
                    <a:lnTo>
                      <a:pt x="31" y="19"/>
                    </a:lnTo>
                    <a:lnTo>
                      <a:pt x="31" y="19"/>
                    </a:lnTo>
                    <a:lnTo>
                      <a:pt x="25" y="19"/>
                    </a:lnTo>
                    <a:lnTo>
                      <a:pt x="25" y="25"/>
                    </a:lnTo>
                    <a:lnTo>
                      <a:pt x="25" y="25"/>
                    </a:lnTo>
                    <a:lnTo>
                      <a:pt x="25" y="25"/>
                    </a:lnTo>
                    <a:lnTo>
                      <a:pt x="25" y="25"/>
                    </a:lnTo>
                    <a:lnTo>
                      <a:pt x="18" y="25"/>
                    </a:lnTo>
                    <a:lnTo>
                      <a:pt x="18" y="25"/>
                    </a:lnTo>
                    <a:lnTo>
                      <a:pt x="18" y="25"/>
                    </a:lnTo>
                    <a:lnTo>
                      <a:pt x="18" y="25"/>
                    </a:lnTo>
                    <a:lnTo>
                      <a:pt x="18" y="31"/>
                    </a:lnTo>
                    <a:lnTo>
                      <a:pt x="12" y="31"/>
                    </a:lnTo>
                    <a:lnTo>
                      <a:pt x="12" y="31"/>
                    </a:lnTo>
                    <a:lnTo>
                      <a:pt x="12" y="31"/>
                    </a:lnTo>
                    <a:lnTo>
                      <a:pt x="12" y="31"/>
                    </a:lnTo>
                    <a:lnTo>
                      <a:pt x="12" y="37"/>
                    </a:lnTo>
                    <a:lnTo>
                      <a:pt x="12" y="37"/>
                    </a:lnTo>
                    <a:lnTo>
                      <a:pt x="6" y="37"/>
                    </a:lnTo>
                    <a:lnTo>
                      <a:pt x="6" y="37"/>
                    </a:lnTo>
                    <a:lnTo>
                      <a:pt x="6" y="37"/>
                    </a:lnTo>
                    <a:lnTo>
                      <a:pt x="6" y="43"/>
                    </a:lnTo>
                    <a:lnTo>
                      <a:pt x="6" y="43"/>
                    </a:lnTo>
                    <a:lnTo>
                      <a:pt x="6" y="43"/>
                    </a:lnTo>
                    <a:lnTo>
                      <a:pt x="6" y="43"/>
                    </a:lnTo>
                    <a:lnTo>
                      <a:pt x="6" y="43"/>
                    </a:lnTo>
                    <a:lnTo>
                      <a:pt x="0" y="43"/>
                    </a:lnTo>
                    <a:lnTo>
                      <a:pt x="0" y="49"/>
                    </a:lnTo>
                    <a:lnTo>
                      <a:pt x="0" y="49"/>
                    </a:lnTo>
                    <a:lnTo>
                      <a:pt x="0" y="49"/>
                    </a:lnTo>
                    <a:lnTo>
                      <a:pt x="0" y="49"/>
                    </a:lnTo>
                    <a:lnTo>
                      <a:pt x="0" y="49"/>
                    </a:lnTo>
                    <a:lnTo>
                      <a:pt x="0" y="55"/>
                    </a:lnTo>
                    <a:lnTo>
                      <a:pt x="0" y="55"/>
                    </a:lnTo>
                    <a:lnTo>
                      <a:pt x="0" y="55"/>
                    </a:lnTo>
                    <a:lnTo>
                      <a:pt x="0" y="55"/>
                    </a:lnTo>
                    <a:lnTo>
                      <a:pt x="0" y="55"/>
                    </a:lnTo>
                    <a:lnTo>
                      <a:pt x="0" y="62"/>
                    </a:lnTo>
                    <a:lnTo>
                      <a:pt x="0" y="62"/>
                    </a:lnTo>
                    <a:lnTo>
                      <a:pt x="0" y="62"/>
                    </a:lnTo>
                    <a:lnTo>
                      <a:pt x="0" y="62"/>
                    </a:lnTo>
                    <a:lnTo>
                      <a:pt x="0" y="62"/>
                    </a:lnTo>
                    <a:lnTo>
                      <a:pt x="0" y="62"/>
                    </a:lnTo>
                    <a:lnTo>
                      <a:pt x="0" y="68"/>
                    </a:lnTo>
                    <a:lnTo>
                      <a:pt x="0" y="68"/>
                    </a:lnTo>
                    <a:lnTo>
                      <a:pt x="0" y="68"/>
                    </a:lnTo>
                    <a:lnTo>
                      <a:pt x="0" y="68"/>
                    </a:lnTo>
                    <a:lnTo>
                      <a:pt x="0" y="68"/>
                    </a:lnTo>
                    <a:lnTo>
                      <a:pt x="0" y="74"/>
                    </a:lnTo>
                    <a:lnTo>
                      <a:pt x="6" y="74"/>
                    </a:lnTo>
                    <a:lnTo>
                      <a:pt x="6" y="74"/>
                    </a:lnTo>
                    <a:lnTo>
                      <a:pt x="6" y="74"/>
                    </a:lnTo>
                    <a:lnTo>
                      <a:pt x="6" y="74"/>
                    </a:lnTo>
                    <a:lnTo>
                      <a:pt x="6" y="80"/>
                    </a:lnTo>
                    <a:lnTo>
                      <a:pt x="6" y="80"/>
                    </a:lnTo>
                    <a:lnTo>
                      <a:pt x="6" y="80"/>
                    </a:lnTo>
                    <a:lnTo>
                      <a:pt x="6" y="80"/>
                    </a:lnTo>
                    <a:lnTo>
                      <a:pt x="12" y="80"/>
                    </a:lnTo>
                    <a:lnTo>
                      <a:pt x="12" y="80"/>
                    </a:lnTo>
                    <a:lnTo>
                      <a:pt x="12" y="86"/>
                    </a:lnTo>
                    <a:lnTo>
                      <a:pt x="12" y="86"/>
                    </a:lnTo>
                    <a:lnTo>
                      <a:pt x="12" y="86"/>
                    </a:lnTo>
                    <a:lnTo>
                      <a:pt x="12" y="86"/>
                    </a:lnTo>
                    <a:lnTo>
                      <a:pt x="18" y="86"/>
                    </a:lnTo>
                    <a:lnTo>
                      <a:pt x="18" y="92"/>
                    </a:lnTo>
                    <a:lnTo>
                      <a:pt x="18" y="92"/>
                    </a:lnTo>
                    <a:lnTo>
                      <a:pt x="18" y="92"/>
                    </a:lnTo>
                    <a:lnTo>
                      <a:pt x="18" y="92"/>
                    </a:lnTo>
                    <a:lnTo>
                      <a:pt x="25" y="92"/>
                    </a:lnTo>
                    <a:lnTo>
                      <a:pt x="25" y="92"/>
                    </a:lnTo>
                    <a:lnTo>
                      <a:pt x="25" y="92"/>
                    </a:lnTo>
                    <a:lnTo>
                      <a:pt x="25" y="98"/>
                    </a:lnTo>
                    <a:lnTo>
                      <a:pt x="25" y="98"/>
                    </a:lnTo>
                    <a:lnTo>
                      <a:pt x="31" y="98"/>
                    </a:lnTo>
                    <a:lnTo>
                      <a:pt x="31" y="98"/>
                    </a:lnTo>
                    <a:lnTo>
                      <a:pt x="31" y="98"/>
                    </a:lnTo>
                    <a:lnTo>
                      <a:pt x="31" y="98"/>
                    </a:lnTo>
                    <a:lnTo>
                      <a:pt x="31" y="98"/>
                    </a:lnTo>
                    <a:lnTo>
                      <a:pt x="31" y="98"/>
                    </a:lnTo>
                    <a:lnTo>
                      <a:pt x="37" y="98"/>
                    </a:lnTo>
                    <a:lnTo>
                      <a:pt x="37" y="98"/>
                    </a:lnTo>
                    <a:lnTo>
                      <a:pt x="37" y="105"/>
                    </a:lnTo>
                    <a:lnTo>
                      <a:pt x="37" y="105"/>
                    </a:lnTo>
                    <a:lnTo>
                      <a:pt x="37" y="105"/>
                    </a:lnTo>
                    <a:lnTo>
                      <a:pt x="43" y="105"/>
                    </a:lnTo>
                    <a:lnTo>
                      <a:pt x="43" y="105"/>
                    </a:lnTo>
                    <a:lnTo>
                      <a:pt x="43" y="105"/>
                    </a:lnTo>
                    <a:lnTo>
                      <a:pt x="43" y="105"/>
                    </a:lnTo>
                    <a:lnTo>
                      <a:pt x="43" y="105"/>
                    </a:lnTo>
                    <a:lnTo>
                      <a:pt x="49" y="105"/>
                    </a:lnTo>
                    <a:lnTo>
                      <a:pt x="49" y="105"/>
                    </a:lnTo>
                    <a:lnTo>
                      <a:pt x="49" y="105"/>
                    </a:lnTo>
                    <a:lnTo>
                      <a:pt x="49" y="105"/>
                    </a:lnTo>
                    <a:lnTo>
                      <a:pt x="49" y="111"/>
                    </a:lnTo>
                    <a:lnTo>
                      <a:pt x="49" y="111"/>
                    </a:lnTo>
                    <a:lnTo>
                      <a:pt x="55" y="111"/>
                    </a:lnTo>
                    <a:lnTo>
                      <a:pt x="55" y="111"/>
                    </a:lnTo>
                    <a:lnTo>
                      <a:pt x="55" y="111"/>
                    </a:lnTo>
                    <a:lnTo>
                      <a:pt x="55" y="111"/>
                    </a:lnTo>
                    <a:lnTo>
                      <a:pt x="55" y="111"/>
                    </a:lnTo>
                    <a:lnTo>
                      <a:pt x="61" y="111"/>
                    </a:lnTo>
                    <a:lnTo>
                      <a:pt x="61" y="111"/>
                    </a:lnTo>
                    <a:lnTo>
                      <a:pt x="61" y="111"/>
                    </a:lnTo>
                    <a:lnTo>
                      <a:pt x="61" y="111"/>
                    </a:lnTo>
                    <a:lnTo>
                      <a:pt x="61" y="111"/>
                    </a:lnTo>
                    <a:lnTo>
                      <a:pt x="67" y="111"/>
                    </a:lnTo>
                    <a:lnTo>
                      <a:pt x="67" y="111"/>
                    </a:lnTo>
                    <a:lnTo>
                      <a:pt x="67" y="111"/>
                    </a:lnTo>
                    <a:lnTo>
                      <a:pt x="67" y="111"/>
                    </a:lnTo>
                    <a:lnTo>
                      <a:pt x="67" y="111"/>
                    </a:lnTo>
                    <a:lnTo>
                      <a:pt x="67" y="111"/>
                    </a:lnTo>
                    <a:lnTo>
                      <a:pt x="74" y="117"/>
                    </a:lnTo>
                    <a:lnTo>
                      <a:pt x="74" y="117"/>
                    </a:lnTo>
                    <a:lnTo>
                      <a:pt x="74" y="117"/>
                    </a:lnTo>
                    <a:lnTo>
                      <a:pt x="74" y="117"/>
                    </a:lnTo>
                    <a:lnTo>
                      <a:pt x="74" y="117"/>
                    </a:lnTo>
                    <a:lnTo>
                      <a:pt x="80" y="117"/>
                    </a:lnTo>
                    <a:lnTo>
                      <a:pt x="80" y="117"/>
                    </a:lnTo>
                    <a:lnTo>
                      <a:pt x="80" y="117"/>
                    </a:lnTo>
                    <a:lnTo>
                      <a:pt x="80" y="117"/>
                    </a:lnTo>
                    <a:lnTo>
                      <a:pt x="80" y="117"/>
                    </a:lnTo>
                    <a:lnTo>
                      <a:pt x="86" y="117"/>
                    </a:lnTo>
                    <a:lnTo>
                      <a:pt x="86" y="117"/>
                    </a:lnTo>
                    <a:lnTo>
                      <a:pt x="86" y="117"/>
                    </a:lnTo>
                    <a:lnTo>
                      <a:pt x="86" y="117"/>
                    </a:lnTo>
                    <a:lnTo>
                      <a:pt x="86" y="117"/>
                    </a:lnTo>
                    <a:lnTo>
                      <a:pt x="86" y="117"/>
                    </a:lnTo>
                    <a:lnTo>
                      <a:pt x="92" y="117"/>
                    </a:lnTo>
                    <a:lnTo>
                      <a:pt x="92" y="117"/>
                    </a:lnTo>
                    <a:lnTo>
                      <a:pt x="92" y="117"/>
                    </a:lnTo>
                    <a:lnTo>
                      <a:pt x="92" y="117"/>
                    </a:lnTo>
                    <a:lnTo>
                      <a:pt x="92" y="117"/>
                    </a:lnTo>
                    <a:lnTo>
                      <a:pt x="98" y="117"/>
                    </a:lnTo>
                    <a:lnTo>
                      <a:pt x="98" y="117"/>
                    </a:lnTo>
                    <a:lnTo>
                      <a:pt x="98" y="117"/>
                    </a:lnTo>
                    <a:lnTo>
                      <a:pt x="98" y="117"/>
                    </a:lnTo>
                    <a:lnTo>
                      <a:pt x="98" y="117"/>
                    </a:lnTo>
                    <a:lnTo>
                      <a:pt x="104" y="117"/>
                    </a:lnTo>
                    <a:lnTo>
                      <a:pt x="104" y="117"/>
                    </a:lnTo>
                    <a:lnTo>
                      <a:pt x="104" y="117"/>
                    </a:lnTo>
                    <a:lnTo>
                      <a:pt x="104" y="117"/>
                    </a:lnTo>
                    <a:lnTo>
                      <a:pt x="104" y="117"/>
                    </a:lnTo>
                    <a:lnTo>
                      <a:pt x="104" y="117"/>
                    </a:lnTo>
                    <a:lnTo>
                      <a:pt x="110" y="117"/>
                    </a:lnTo>
                    <a:lnTo>
                      <a:pt x="110" y="117"/>
                    </a:lnTo>
                    <a:lnTo>
                      <a:pt x="110" y="117"/>
                    </a:lnTo>
                    <a:lnTo>
                      <a:pt x="110" y="117"/>
                    </a:lnTo>
                    <a:lnTo>
                      <a:pt x="110" y="117"/>
                    </a:lnTo>
                    <a:lnTo>
                      <a:pt x="117" y="117"/>
                    </a:lnTo>
                    <a:lnTo>
                      <a:pt x="117" y="117"/>
                    </a:lnTo>
                    <a:lnTo>
                      <a:pt x="117" y="117"/>
                    </a:lnTo>
                    <a:lnTo>
                      <a:pt x="117" y="117"/>
                    </a:lnTo>
                    <a:lnTo>
                      <a:pt x="117" y="117"/>
                    </a:lnTo>
                    <a:lnTo>
                      <a:pt x="123" y="117"/>
                    </a:lnTo>
                    <a:lnTo>
                      <a:pt x="123" y="117"/>
                    </a:lnTo>
                    <a:lnTo>
                      <a:pt x="123" y="117"/>
                    </a:lnTo>
                    <a:lnTo>
                      <a:pt x="123" y="117"/>
                    </a:lnTo>
                    <a:close/>
                  </a:path>
                </a:pathLst>
              </a:custGeom>
              <a:solidFill>
                <a:srgbClr val="941501"/>
              </a:solidFill>
              <a:ln w="0">
                <a:solidFill>
                  <a:srgbClr val="000000"/>
                </a:solidFill>
                <a:prstDash val="solid"/>
                <a:round/>
                <a:headEnd/>
                <a:tailEnd/>
              </a:ln>
            </p:spPr>
            <p:txBody>
              <a:bodyPr/>
              <a:lstStyle/>
              <a:p>
                <a:endParaRPr lang="en-US"/>
              </a:p>
            </p:txBody>
          </p:sp>
          <p:sp>
            <p:nvSpPr>
              <p:cNvPr id="2810923" name="Line 43"/>
              <p:cNvSpPr>
                <a:spLocks noChangeShapeType="1"/>
              </p:cNvSpPr>
              <p:nvPr/>
            </p:nvSpPr>
            <p:spPr bwMode="auto">
              <a:xfrm>
                <a:off x="2708" y="2562"/>
                <a:ext cx="0"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924" name="Freeform 44"/>
              <p:cNvSpPr>
                <a:spLocks/>
              </p:cNvSpPr>
              <p:nvPr/>
            </p:nvSpPr>
            <p:spPr bwMode="auto">
              <a:xfrm>
                <a:off x="2708" y="2445"/>
                <a:ext cx="116" cy="117"/>
              </a:xfrm>
              <a:custGeom>
                <a:avLst/>
                <a:gdLst>
                  <a:gd name="T0" fmla="*/ 6 w 116"/>
                  <a:gd name="T1" fmla="*/ 117 h 117"/>
                  <a:gd name="T2" fmla="*/ 6 w 116"/>
                  <a:gd name="T3" fmla="*/ 117 h 117"/>
                  <a:gd name="T4" fmla="*/ 12 w 116"/>
                  <a:gd name="T5" fmla="*/ 117 h 117"/>
                  <a:gd name="T6" fmla="*/ 18 w 116"/>
                  <a:gd name="T7" fmla="*/ 117 h 117"/>
                  <a:gd name="T8" fmla="*/ 24 w 116"/>
                  <a:gd name="T9" fmla="*/ 117 h 117"/>
                  <a:gd name="T10" fmla="*/ 24 w 116"/>
                  <a:gd name="T11" fmla="*/ 117 h 117"/>
                  <a:gd name="T12" fmla="*/ 30 w 116"/>
                  <a:gd name="T13" fmla="*/ 117 h 117"/>
                  <a:gd name="T14" fmla="*/ 37 w 116"/>
                  <a:gd name="T15" fmla="*/ 117 h 117"/>
                  <a:gd name="T16" fmla="*/ 43 w 116"/>
                  <a:gd name="T17" fmla="*/ 117 h 117"/>
                  <a:gd name="T18" fmla="*/ 43 w 116"/>
                  <a:gd name="T19" fmla="*/ 111 h 117"/>
                  <a:gd name="T20" fmla="*/ 49 w 116"/>
                  <a:gd name="T21" fmla="*/ 111 h 117"/>
                  <a:gd name="T22" fmla="*/ 55 w 116"/>
                  <a:gd name="T23" fmla="*/ 111 h 117"/>
                  <a:gd name="T24" fmla="*/ 61 w 116"/>
                  <a:gd name="T25" fmla="*/ 111 h 117"/>
                  <a:gd name="T26" fmla="*/ 61 w 116"/>
                  <a:gd name="T27" fmla="*/ 111 h 117"/>
                  <a:gd name="T28" fmla="*/ 67 w 116"/>
                  <a:gd name="T29" fmla="*/ 105 h 117"/>
                  <a:gd name="T30" fmla="*/ 73 w 116"/>
                  <a:gd name="T31" fmla="*/ 105 h 117"/>
                  <a:gd name="T32" fmla="*/ 79 w 116"/>
                  <a:gd name="T33" fmla="*/ 105 h 117"/>
                  <a:gd name="T34" fmla="*/ 79 w 116"/>
                  <a:gd name="T35" fmla="*/ 98 h 117"/>
                  <a:gd name="T36" fmla="*/ 86 w 116"/>
                  <a:gd name="T37" fmla="*/ 98 h 117"/>
                  <a:gd name="T38" fmla="*/ 92 w 116"/>
                  <a:gd name="T39" fmla="*/ 92 h 117"/>
                  <a:gd name="T40" fmla="*/ 98 w 116"/>
                  <a:gd name="T41" fmla="*/ 92 h 117"/>
                  <a:gd name="T42" fmla="*/ 98 w 116"/>
                  <a:gd name="T43" fmla="*/ 86 h 117"/>
                  <a:gd name="T44" fmla="*/ 104 w 116"/>
                  <a:gd name="T45" fmla="*/ 80 h 117"/>
                  <a:gd name="T46" fmla="*/ 110 w 116"/>
                  <a:gd name="T47" fmla="*/ 80 h 117"/>
                  <a:gd name="T48" fmla="*/ 110 w 116"/>
                  <a:gd name="T49" fmla="*/ 74 h 117"/>
                  <a:gd name="T50" fmla="*/ 116 w 116"/>
                  <a:gd name="T51" fmla="*/ 68 h 117"/>
                  <a:gd name="T52" fmla="*/ 116 w 116"/>
                  <a:gd name="T53" fmla="*/ 62 h 117"/>
                  <a:gd name="T54" fmla="*/ 116 w 116"/>
                  <a:gd name="T55" fmla="*/ 62 h 117"/>
                  <a:gd name="T56" fmla="*/ 116 w 116"/>
                  <a:gd name="T57" fmla="*/ 55 h 117"/>
                  <a:gd name="T58" fmla="*/ 116 w 116"/>
                  <a:gd name="T59" fmla="*/ 49 h 117"/>
                  <a:gd name="T60" fmla="*/ 116 w 116"/>
                  <a:gd name="T61" fmla="*/ 43 h 117"/>
                  <a:gd name="T62" fmla="*/ 110 w 116"/>
                  <a:gd name="T63" fmla="*/ 43 h 117"/>
                  <a:gd name="T64" fmla="*/ 110 w 116"/>
                  <a:gd name="T65" fmla="*/ 37 h 117"/>
                  <a:gd name="T66" fmla="*/ 104 w 116"/>
                  <a:gd name="T67" fmla="*/ 31 h 117"/>
                  <a:gd name="T68" fmla="*/ 98 w 116"/>
                  <a:gd name="T69" fmla="*/ 25 h 117"/>
                  <a:gd name="T70" fmla="*/ 92 w 116"/>
                  <a:gd name="T71" fmla="*/ 25 h 117"/>
                  <a:gd name="T72" fmla="*/ 92 w 116"/>
                  <a:gd name="T73" fmla="*/ 19 h 117"/>
                  <a:gd name="T74" fmla="*/ 86 w 116"/>
                  <a:gd name="T75" fmla="*/ 19 h 117"/>
                  <a:gd name="T76" fmla="*/ 79 w 116"/>
                  <a:gd name="T77" fmla="*/ 19 h 117"/>
                  <a:gd name="T78" fmla="*/ 73 w 116"/>
                  <a:gd name="T79" fmla="*/ 12 h 117"/>
                  <a:gd name="T80" fmla="*/ 73 w 116"/>
                  <a:gd name="T81" fmla="*/ 12 h 117"/>
                  <a:gd name="T82" fmla="*/ 67 w 116"/>
                  <a:gd name="T83" fmla="*/ 12 h 117"/>
                  <a:gd name="T84" fmla="*/ 61 w 116"/>
                  <a:gd name="T85" fmla="*/ 6 h 117"/>
                  <a:gd name="T86" fmla="*/ 55 w 116"/>
                  <a:gd name="T87" fmla="*/ 6 h 117"/>
                  <a:gd name="T88" fmla="*/ 55 w 116"/>
                  <a:gd name="T89" fmla="*/ 6 h 117"/>
                  <a:gd name="T90" fmla="*/ 49 w 116"/>
                  <a:gd name="T91" fmla="*/ 6 h 117"/>
                  <a:gd name="T92" fmla="*/ 43 w 116"/>
                  <a:gd name="T93" fmla="*/ 6 h 117"/>
                  <a:gd name="T94" fmla="*/ 37 w 116"/>
                  <a:gd name="T95" fmla="*/ 0 h 117"/>
                  <a:gd name="T96" fmla="*/ 37 w 116"/>
                  <a:gd name="T97" fmla="*/ 0 h 117"/>
                  <a:gd name="T98" fmla="*/ 30 w 116"/>
                  <a:gd name="T99" fmla="*/ 0 h 117"/>
                  <a:gd name="T100" fmla="*/ 24 w 116"/>
                  <a:gd name="T101" fmla="*/ 0 h 117"/>
                  <a:gd name="T102" fmla="*/ 18 w 116"/>
                  <a:gd name="T103" fmla="*/ 0 h 117"/>
                  <a:gd name="T104" fmla="*/ 18 w 116"/>
                  <a:gd name="T105" fmla="*/ 0 h 117"/>
                  <a:gd name="T106" fmla="*/ 12 w 116"/>
                  <a:gd name="T107" fmla="*/ 0 h 117"/>
                  <a:gd name="T108" fmla="*/ 6 w 116"/>
                  <a:gd name="T109" fmla="*/ 0 h 117"/>
                  <a:gd name="T110" fmla="*/ 0 w 116"/>
                  <a:gd name="T111" fmla="*/ 0 h 117"/>
                  <a:gd name="T112" fmla="*/ 0 w 116"/>
                  <a:gd name="T11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6" h="117">
                    <a:moveTo>
                      <a:pt x="0" y="117"/>
                    </a:moveTo>
                    <a:lnTo>
                      <a:pt x="0" y="117"/>
                    </a:lnTo>
                    <a:lnTo>
                      <a:pt x="0" y="117"/>
                    </a:lnTo>
                    <a:lnTo>
                      <a:pt x="6" y="117"/>
                    </a:lnTo>
                    <a:lnTo>
                      <a:pt x="6" y="117"/>
                    </a:lnTo>
                    <a:lnTo>
                      <a:pt x="6" y="117"/>
                    </a:lnTo>
                    <a:lnTo>
                      <a:pt x="6" y="117"/>
                    </a:lnTo>
                    <a:lnTo>
                      <a:pt x="6" y="117"/>
                    </a:lnTo>
                    <a:lnTo>
                      <a:pt x="12" y="117"/>
                    </a:lnTo>
                    <a:lnTo>
                      <a:pt x="12" y="117"/>
                    </a:lnTo>
                    <a:lnTo>
                      <a:pt x="12" y="117"/>
                    </a:lnTo>
                    <a:lnTo>
                      <a:pt x="12" y="117"/>
                    </a:lnTo>
                    <a:lnTo>
                      <a:pt x="12" y="117"/>
                    </a:lnTo>
                    <a:lnTo>
                      <a:pt x="18" y="117"/>
                    </a:lnTo>
                    <a:lnTo>
                      <a:pt x="18" y="117"/>
                    </a:lnTo>
                    <a:lnTo>
                      <a:pt x="18" y="117"/>
                    </a:lnTo>
                    <a:lnTo>
                      <a:pt x="18" y="117"/>
                    </a:lnTo>
                    <a:lnTo>
                      <a:pt x="18" y="117"/>
                    </a:lnTo>
                    <a:lnTo>
                      <a:pt x="18" y="117"/>
                    </a:lnTo>
                    <a:lnTo>
                      <a:pt x="24" y="117"/>
                    </a:lnTo>
                    <a:lnTo>
                      <a:pt x="24" y="117"/>
                    </a:lnTo>
                    <a:lnTo>
                      <a:pt x="24" y="117"/>
                    </a:lnTo>
                    <a:lnTo>
                      <a:pt x="24" y="117"/>
                    </a:lnTo>
                    <a:lnTo>
                      <a:pt x="24" y="117"/>
                    </a:lnTo>
                    <a:lnTo>
                      <a:pt x="30" y="117"/>
                    </a:lnTo>
                    <a:lnTo>
                      <a:pt x="30" y="117"/>
                    </a:lnTo>
                    <a:lnTo>
                      <a:pt x="30" y="117"/>
                    </a:lnTo>
                    <a:lnTo>
                      <a:pt x="30" y="117"/>
                    </a:lnTo>
                    <a:lnTo>
                      <a:pt x="30" y="117"/>
                    </a:lnTo>
                    <a:lnTo>
                      <a:pt x="37" y="117"/>
                    </a:lnTo>
                    <a:lnTo>
                      <a:pt x="37" y="117"/>
                    </a:lnTo>
                    <a:lnTo>
                      <a:pt x="37" y="117"/>
                    </a:lnTo>
                    <a:lnTo>
                      <a:pt x="37" y="117"/>
                    </a:lnTo>
                    <a:lnTo>
                      <a:pt x="37" y="117"/>
                    </a:lnTo>
                    <a:lnTo>
                      <a:pt x="37" y="117"/>
                    </a:lnTo>
                    <a:lnTo>
                      <a:pt x="43" y="117"/>
                    </a:lnTo>
                    <a:lnTo>
                      <a:pt x="43" y="117"/>
                    </a:lnTo>
                    <a:lnTo>
                      <a:pt x="43" y="117"/>
                    </a:lnTo>
                    <a:lnTo>
                      <a:pt x="43" y="117"/>
                    </a:lnTo>
                    <a:lnTo>
                      <a:pt x="43" y="111"/>
                    </a:lnTo>
                    <a:lnTo>
                      <a:pt x="49" y="111"/>
                    </a:lnTo>
                    <a:lnTo>
                      <a:pt x="49" y="111"/>
                    </a:lnTo>
                    <a:lnTo>
                      <a:pt x="49" y="111"/>
                    </a:lnTo>
                    <a:lnTo>
                      <a:pt x="49" y="111"/>
                    </a:lnTo>
                    <a:lnTo>
                      <a:pt x="49" y="111"/>
                    </a:lnTo>
                    <a:lnTo>
                      <a:pt x="55" y="111"/>
                    </a:lnTo>
                    <a:lnTo>
                      <a:pt x="55" y="111"/>
                    </a:lnTo>
                    <a:lnTo>
                      <a:pt x="55" y="111"/>
                    </a:lnTo>
                    <a:lnTo>
                      <a:pt x="55" y="111"/>
                    </a:lnTo>
                    <a:lnTo>
                      <a:pt x="55" y="111"/>
                    </a:lnTo>
                    <a:lnTo>
                      <a:pt x="55" y="111"/>
                    </a:lnTo>
                    <a:lnTo>
                      <a:pt x="61" y="111"/>
                    </a:lnTo>
                    <a:lnTo>
                      <a:pt x="61" y="111"/>
                    </a:lnTo>
                    <a:lnTo>
                      <a:pt x="61" y="111"/>
                    </a:lnTo>
                    <a:lnTo>
                      <a:pt x="61" y="111"/>
                    </a:lnTo>
                    <a:lnTo>
                      <a:pt x="61" y="111"/>
                    </a:lnTo>
                    <a:lnTo>
                      <a:pt x="67" y="111"/>
                    </a:lnTo>
                    <a:lnTo>
                      <a:pt x="67" y="105"/>
                    </a:lnTo>
                    <a:lnTo>
                      <a:pt x="67" y="105"/>
                    </a:lnTo>
                    <a:lnTo>
                      <a:pt x="67" y="105"/>
                    </a:lnTo>
                    <a:lnTo>
                      <a:pt x="67" y="105"/>
                    </a:lnTo>
                    <a:lnTo>
                      <a:pt x="73" y="105"/>
                    </a:lnTo>
                    <a:lnTo>
                      <a:pt x="73" y="105"/>
                    </a:lnTo>
                    <a:lnTo>
                      <a:pt x="73" y="105"/>
                    </a:lnTo>
                    <a:lnTo>
                      <a:pt x="73" y="105"/>
                    </a:lnTo>
                    <a:lnTo>
                      <a:pt x="73" y="105"/>
                    </a:lnTo>
                    <a:lnTo>
                      <a:pt x="79" y="105"/>
                    </a:lnTo>
                    <a:lnTo>
                      <a:pt x="79" y="105"/>
                    </a:lnTo>
                    <a:lnTo>
                      <a:pt x="79" y="105"/>
                    </a:lnTo>
                    <a:lnTo>
                      <a:pt x="79" y="98"/>
                    </a:lnTo>
                    <a:lnTo>
                      <a:pt x="79" y="98"/>
                    </a:lnTo>
                    <a:lnTo>
                      <a:pt x="79" y="98"/>
                    </a:lnTo>
                    <a:lnTo>
                      <a:pt x="86" y="98"/>
                    </a:lnTo>
                    <a:lnTo>
                      <a:pt x="86" y="98"/>
                    </a:lnTo>
                    <a:lnTo>
                      <a:pt x="86" y="98"/>
                    </a:lnTo>
                    <a:lnTo>
                      <a:pt x="86" y="98"/>
                    </a:lnTo>
                    <a:lnTo>
                      <a:pt x="86" y="98"/>
                    </a:lnTo>
                    <a:lnTo>
                      <a:pt x="92" y="98"/>
                    </a:lnTo>
                    <a:lnTo>
                      <a:pt x="92" y="98"/>
                    </a:lnTo>
                    <a:lnTo>
                      <a:pt x="92" y="92"/>
                    </a:lnTo>
                    <a:lnTo>
                      <a:pt x="92" y="92"/>
                    </a:lnTo>
                    <a:lnTo>
                      <a:pt x="92" y="92"/>
                    </a:lnTo>
                    <a:lnTo>
                      <a:pt x="98" y="92"/>
                    </a:lnTo>
                    <a:lnTo>
                      <a:pt x="98" y="92"/>
                    </a:lnTo>
                    <a:lnTo>
                      <a:pt x="98" y="92"/>
                    </a:lnTo>
                    <a:lnTo>
                      <a:pt x="98" y="92"/>
                    </a:lnTo>
                    <a:lnTo>
                      <a:pt x="98" y="86"/>
                    </a:lnTo>
                    <a:lnTo>
                      <a:pt x="98" y="86"/>
                    </a:lnTo>
                    <a:lnTo>
                      <a:pt x="104" y="86"/>
                    </a:lnTo>
                    <a:lnTo>
                      <a:pt x="104" y="86"/>
                    </a:lnTo>
                    <a:lnTo>
                      <a:pt x="104" y="86"/>
                    </a:lnTo>
                    <a:lnTo>
                      <a:pt x="104" y="80"/>
                    </a:lnTo>
                    <a:lnTo>
                      <a:pt x="104" y="80"/>
                    </a:lnTo>
                    <a:lnTo>
                      <a:pt x="110" y="80"/>
                    </a:lnTo>
                    <a:lnTo>
                      <a:pt x="110" y="80"/>
                    </a:lnTo>
                    <a:lnTo>
                      <a:pt x="110" y="80"/>
                    </a:lnTo>
                    <a:lnTo>
                      <a:pt x="110" y="80"/>
                    </a:lnTo>
                    <a:lnTo>
                      <a:pt x="110" y="74"/>
                    </a:lnTo>
                    <a:lnTo>
                      <a:pt x="110" y="74"/>
                    </a:lnTo>
                    <a:lnTo>
                      <a:pt x="110" y="74"/>
                    </a:lnTo>
                    <a:lnTo>
                      <a:pt x="110" y="74"/>
                    </a:lnTo>
                    <a:lnTo>
                      <a:pt x="116" y="74"/>
                    </a:lnTo>
                    <a:lnTo>
                      <a:pt x="116" y="68"/>
                    </a:lnTo>
                    <a:lnTo>
                      <a:pt x="116" y="68"/>
                    </a:lnTo>
                    <a:lnTo>
                      <a:pt x="116" y="68"/>
                    </a:lnTo>
                    <a:lnTo>
                      <a:pt x="116" y="68"/>
                    </a:lnTo>
                    <a:lnTo>
                      <a:pt x="116" y="68"/>
                    </a:lnTo>
                    <a:lnTo>
                      <a:pt x="116" y="62"/>
                    </a:lnTo>
                    <a:lnTo>
                      <a:pt x="116" y="62"/>
                    </a:lnTo>
                    <a:lnTo>
                      <a:pt x="116" y="62"/>
                    </a:lnTo>
                    <a:lnTo>
                      <a:pt x="116" y="62"/>
                    </a:lnTo>
                    <a:lnTo>
                      <a:pt x="116" y="62"/>
                    </a:lnTo>
                    <a:lnTo>
                      <a:pt x="116" y="62"/>
                    </a:lnTo>
                    <a:lnTo>
                      <a:pt x="116" y="55"/>
                    </a:lnTo>
                    <a:lnTo>
                      <a:pt x="116" y="55"/>
                    </a:lnTo>
                    <a:lnTo>
                      <a:pt x="116" y="55"/>
                    </a:lnTo>
                    <a:lnTo>
                      <a:pt x="116" y="55"/>
                    </a:lnTo>
                    <a:lnTo>
                      <a:pt x="116" y="55"/>
                    </a:lnTo>
                    <a:lnTo>
                      <a:pt x="116" y="49"/>
                    </a:lnTo>
                    <a:lnTo>
                      <a:pt x="116" y="49"/>
                    </a:lnTo>
                    <a:lnTo>
                      <a:pt x="116" y="49"/>
                    </a:lnTo>
                    <a:lnTo>
                      <a:pt x="116" y="49"/>
                    </a:lnTo>
                    <a:lnTo>
                      <a:pt x="116" y="49"/>
                    </a:lnTo>
                    <a:lnTo>
                      <a:pt x="116" y="43"/>
                    </a:lnTo>
                    <a:lnTo>
                      <a:pt x="110" y="43"/>
                    </a:lnTo>
                    <a:lnTo>
                      <a:pt x="110" y="43"/>
                    </a:lnTo>
                    <a:lnTo>
                      <a:pt x="110" y="43"/>
                    </a:lnTo>
                    <a:lnTo>
                      <a:pt x="110" y="43"/>
                    </a:lnTo>
                    <a:lnTo>
                      <a:pt x="110" y="43"/>
                    </a:lnTo>
                    <a:lnTo>
                      <a:pt x="110" y="37"/>
                    </a:lnTo>
                    <a:lnTo>
                      <a:pt x="110" y="37"/>
                    </a:lnTo>
                    <a:lnTo>
                      <a:pt x="110" y="37"/>
                    </a:lnTo>
                    <a:lnTo>
                      <a:pt x="104" y="37"/>
                    </a:lnTo>
                    <a:lnTo>
                      <a:pt x="104" y="37"/>
                    </a:lnTo>
                    <a:lnTo>
                      <a:pt x="104" y="31"/>
                    </a:lnTo>
                    <a:lnTo>
                      <a:pt x="104" y="31"/>
                    </a:lnTo>
                    <a:lnTo>
                      <a:pt x="104" y="31"/>
                    </a:lnTo>
                    <a:lnTo>
                      <a:pt x="98" y="31"/>
                    </a:lnTo>
                    <a:lnTo>
                      <a:pt x="98" y="31"/>
                    </a:lnTo>
                    <a:lnTo>
                      <a:pt x="98" y="25"/>
                    </a:lnTo>
                    <a:lnTo>
                      <a:pt x="98" y="25"/>
                    </a:lnTo>
                    <a:lnTo>
                      <a:pt x="98" y="25"/>
                    </a:lnTo>
                    <a:lnTo>
                      <a:pt x="98" y="25"/>
                    </a:lnTo>
                    <a:lnTo>
                      <a:pt x="92" y="25"/>
                    </a:lnTo>
                    <a:lnTo>
                      <a:pt x="92" y="25"/>
                    </a:lnTo>
                    <a:lnTo>
                      <a:pt x="92" y="25"/>
                    </a:lnTo>
                    <a:lnTo>
                      <a:pt x="92" y="25"/>
                    </a:lnTo>
                    <a:lnTo>
                      <a:pt x="92" y="19"/>
                    </a:lnTo>
                    <a:lnTo>
                      <a:pt x="86" y="19"/>
                    </a:lnTo>
                    <a:lnTo>
                      <a:pt x="86" y="19"/>
                    </a:lnTo>
                    <a:lnTo>
                      <a:pt x="86" y="19"/>
                    </a:lnTo>
                    <a:lnTo>
                      <a:pt x="86" y="19"/>
                    </a:lnTo>
                    <a:lnTo>
                      <a:pt x="86" y="19"/>
                    </a:lnTo>
                    <a:lnTo>
                      <a:pt x="79" y="19"/>
                    </a:lnTo>
                    <a:lnTo>
                      <a:pt x="79" y="19"/>
                    </a:lnTo>
                    <a:lnTo>
                      <a:pt x="79" y="19"/>
                    </a:lnTo>
                    <a:lnTo>
                      <a:pt x="79" y="12"/>
                    </a:lnTo>
                    <a:lnTo>
                      <a:pt x="79" y="12"/>
                    </a:lnTo>
                    <a:lnTo>
                      <a:pt x="79" y="12"/>
                    </a:lnTo>
                    <a:lnTo>
                      <a:pt x="73" y="12"/>
                    </a:lnTo>
                    <a:lnTo>
                      <a:pt x="73" y="12"/>
                    </a:lnTo>
                    <a:lnTo>
                      <a:pt x="73" y="12"/>
                    </a:lnTo>
                    <a:lnTo>
                      <a:pt x="73" y="12"/>
                    </a:lnTo>
                    <a:lnTo>
                      <a:pt x="73" y="12"/>
                    </a:lnTo>
                    <a:lnTo>
                      <a:pt x="67" y="12"/>
                    </a:lnTo>
                    <a:lnTo>
                      <a:pt x="67" y="12"/>
                    </a:lnTo>
                    <a:lnTo>
                      <a:pt x="67" y="12"/>
                    </a:lnTo>
                    <a:lnTo>
                      <a:pt x="67" y="12"/>
                    </a:lnTo>
                    <a:lnTo>
                      <a:pt x="67" y="6"/>
                    </a:lnTo>
                    <a:lnTo>
                      <a:pt x="61" y="6"/>
                    </a:lnTo>
                    <a:lnTo>
                      <a:pt x="61" y="6"/>
                    </a:lnTo>
                    <a:lnTo>
                      <a:pt x="61" y="6"/>
                    </a:lnTo>
                    <a:lnTo>
                      <a:pt x="61" y="6"/>
                    </a:lnTo>
                    <a:lnTo>
                      <a:pt x="61" y="6"/>
                    </a:lnTo>
                    <a:lnTo>
                      <a:pt x="55" y="6"/>
                    </a:lnTo>
                    <a:lnTo>
                      <a:pt x="55" y="6"/>
                    </a:lnTo>
                    <a:lnTo>
                      <a:pt x="55" y="6"/>
                    </a:lnTo>
                    <a:lnTo>
                      <a:pt x="55" y="6"/>
                    </a:lnTo>
                    <a:lnTo>
                      <a:pt x="55" y="6"/>
                    </a:lnTo>
                    <a:lnTo>
                      <a:pt x="55" y="6"/>
                    </a:lnTo>
                    <a:lnTo>
                      <a:pt x="49" y="6"/>
                    </a:lnTo>
                    <a:lnTo>
                      <a:pt x="49" y="6"/>
                    </a:lnTo>
                    <a:lnTo>
                      <a:pt x="49" y="6"/>
                    </a:lnTo>
                    <a:lnTo>
                      <a:pt x="49" y="6"/>
                    </a:lnTo>
                    <a:lnTo>
                      <a:pt x="49" y="6"/>
                    </a:lnTo>
                    <a:lnTo>
                      <a:pt x="43" y="6"/>
                    </a:lnTo>
                    <a:lnTo>
                      <a:pt x="43" y="6"/>
                    </a:lnTo>
                    <a:lnTo>
                      <a:pt x="43" y="6"/>
                    </a:lnTo>
                    <a:lnTo>
                      <a:pt x="43" y="6"/>
                    </a:lnTo>
                    <a:lnTo>
                      <a:pt x="43" y="6"/>
                    </a:lnTo>
                    <a:lnTo>
                      <a:pt x="37" y="6"/>
                    </a:lnTo>
                    <a:lnTo>
                      <a:pt x="37" y="0"/>
                    </a:lnTo>
                    <a:lnTo>
                      <a:pt x="37" y="0"/>
                    </a:lnTo>
                    <a:lnTo>
                      <a:pt x="37" y="0"/>
                    </a:lnTo>
                    <a:lnTo>
                      <a:pt x="37" y="0"/>
                    </a:lnTo>
                    <a:lnTo>
                      <a:pt x="37" y="0"/>
                    </a:lnTo>
                    <a:lnTo>
                      <a:pt x="30" y="0"/>
                    </a:lnTo>
                    <a:lnTo>
                      <a:pt x="30" y="0"/>
                    </a:lnTo>
                    <a:lnTo>
                      <a:pt x="30" y="0"/>
                    </a:lnTo>
                    <a:lnTo>
                      <a:pt x="30" y="0"/>
                    </a:lnTo>
                    <a:lnTo>
                      <a:pt x="30" y="0"/>
                    </a:lnTo>
                    <a:lnTo>
                      <a:pt x="24" y="0"/>
                    </a:lnTo>
                    <a:lnTo>
                      <a:pt x="24" y="0"/>
                    </a:lnTo>
                    <a:lnTo>
                      <a:pt x="24" y="0"/>
                    </a:lnTo>
                    <a:lnTo>
                      <a:pt x="24" y="0"/>
                    </a:lnTo>
                    <a:lnTo>
                      <a:pt x="24" y="0"/>
                    </a:lnTo>
                    <a:lnTo>
                      <a:pt x="18" y="0"/>
                    </a:lnTo>
                    <a:lnTo>
                      <a:pt x="18" y="0"/>
                    </a:lnTo>
                    <a:lnTo>
                      <a:pt x="18" y="0"/>
                    </a:lnTo>
                    <a:lnTo>
                      <a:pt x="18" y="0"/>
                    </a:lnTo>
                    <a:lnTo>
                      <a:pt x="18" y="0"/>
                    </a:lnTo>
                    <a:lnTo>
                      <a:pt x="18" y="0"/>
                    </a:lnTo>
                    <a:lnTo>
                      <a:pt x="12" y="0"/>
                    </a:lnTo>
                    <a:lnTo>
                      <a:pt x="12" y="0"/>
                    </a:lnTo>
                    <a:lnTo>
                      <a:pt x="12" y="0"/>
                    </a:lnTo>
                    <a:lnTo>
                      <a:pt x="12" y="0"/>
                    </a:lnTo>
                    <a:lnTo>
                      <a:pt x="12" y="0"/>
                    </a:lnTo>
                    <a:lnTo>
                      <a:pt x="6" y="0"/>
                    </a:lnTo>
                    <a:lnTo>
                      <a:pt x="6" y="0"/>
                    </a:lnTo>
                    <a:lnTo>
                      <a:pt x="6" y="0"/>
                    </a:lnTo>
                    <a:lnTo>
                      <a:pt x="6" y="0"/>
                    </a:lnTo>
                    <a:lnTo>
                      <a:pt x="6" y="0"/>
                    </a:lnTo>
                    <a:lnTo>
                      <a:pt x="0" y="0"/>
                    </a:lnTo>
                    <a:lnTo>
                      <a:pt x="0" y="0"/>
                    </a:lnTo>
                    <a:lnTo>
                      <a:pt x="0" y="0"/>
                    </a:lnTo>
                    <a:lnTo>
                      <a:pt x="0" y="0"/>
                    </a:lnTo>
                    <a:lnTo>
                      <a:pt x="0" y="0"/>
                    </a:lnTo>
                    <a:lnTo>
                      <a:pt x="0" y="0"/>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925" name="Line 45"/>
              <p:cNvSpPr>
                <a:spLocks noChangeShapeType="1"/>
              </p:cNvSpPr>
              <p:nvPr/>
            </p:nvSpPr>
            <p:spPr bwMode="auto">
              <a:xfrm flipH="1">
                <a:off x="2702" y="2445"/>
                <a:ext cx="6"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926" name="Freeform 46"/>
              <p:cNvSpPr>
                <a:spLocks/>
              </p:cNvSpPr>
              <p:nvPr/>
            </p:nvSpPr>
            <p:spPr bwMode="auto">
              <a:xfrm>
                <a:off x="2585" y="2445"/>
                <a:ext cx="123" cy="117"/>
              </a:xfrm>
              <a:custGeom>
                <a:avLst/>
                <a:gdLst>
                  <a:gd name="T0" fmla="*/ 117 w 123"/>
                  <a:gd name="T1" fmla="*/ 0 h 117"/>
                  <a:gd name="T2" fmla="*/ 110 w 123"/>
                  <a:gd name="T3" fmla="*/ 0 h 117"/>
                  <a:gd name="T4" fmla="*/ 104 w 123"/>
                  <a:gd name="T5" fmla="*/ 0 h 117"/>
                  <a:gd name="T6" fmla="*/ 104 w 123"/>
                  <a:gd name="T7" fmla="*/ 0 h 117"/>
                  <a:gd name="T8" fmla="*/ 98 w 123"/>
                  <a:gd name="T9" fmla="*/ 0 h 117"/>
                  <a:gd name="T10" fmla="*/ 92 w 123"/>
                  <a:gd name="T11" fmla="*/ 0 h 117"/>
                  <a:gd name="T12" fmla="*/ 86 w 123"/>
                  <a:gd name="T13" fmla="*/ 0 h 117"/>
                  <a:gd name="T14" fmla="*/ 86 w 123"/>
                  <a:gd name="T15" fmla="*/ 0 h 117"/>
                  <a:gd name="T16" fmla="*/ 80 w 123"/>
                  <a:gd name="T17" fmla="*/ 0 h 117"/>
                  <a:gd name="T18" fmla="*/ 74 w 123"/>
                  <a:gd name="T19" fmla="*/ 6 h 117"/>
                  <a:gd name="T20" fmla="*/ 67 w 123"/>
                  <a:gd name="T21" fmla="*/ 6 h 117"/>
                  <a:gd name="T22" fmla="*/ 67 w 123"/>
                  <a:gd name="T23" fmla="*/ 6 h 117"/>
                  <a:gd name="T24" fmla="*/ 61 w 123"/>
                  <a:gd name="T25" fmla="*/ 6 h 117"/>
                  <a:gd name="T26" fmla="*/ 55 w 123"/>
                  <a:gd name="T27" fmla="*/ 6 h 117"/>
                  <a:gd name="T28" fmla="*/ 49 w 123"/>
                  <a:gd name="T29" fmla="*/ 6 h 117"/>
                  <a:gd name="T30" fmla="*/ 49 w 123"/>
                  <a:gd name="T31" fmla="*/ 12 h 117"/>
                  <a:gd name="T32" fmla="*/ 43 w 123"/>
                  <a:gd name="T33" fmla="*/ 12 h 117"/>
                  <a:gd name="T34" fmla="*/ 37 w 123"/>
                  <a:gd name="T35" fmla="*/ 12 h 117"/>
                  <a:gd name="T36" fmla="*/ 31 w 123"/>
                  <a:gd name="T37" fmla="*/ 19 h 117"/>
                  <a:gd name="T38" fmla="*/ 31 w 123"/>
                  <a:gd name="T39" fmla="*/ 19 h 117"/>
                  <a:gd name="T40" fmla="*/ 25 w 123"/>
                  <a:gd name="T41" fmla="*/ 25 h 117"/>
                  <a:gd name="T42" fmla="*/ 18 w 123"/>
                  <a:gd name="T43" fmla="*/ 25 h 117"/>
                  <a:gd name="T44" fmla="*/ 12 w 123"/>
                  <a:gd name="T45" fmla="*/ 31 h 117"/>
                  <a:gd name="T46" fmla="*/ 12 w 123"/>
                  <a:gd name="T47" fmla="*/ 37 h 117"/>
                  <a:gd name="T48" fmla="*/ 6 w 123"/>
                  <a:gd name="T49" fmla="*/ 43 h 117"/>
                  <a:gd name="T50" fmla="*/ 6 w 123"/>
                  <a:gd name="T51" fmla="*/ 43 h 117"/>
                  <a:gd name="T52" fmla="*/ 0 w 123"/>
                  <a:gd name="T53" fmla="*/ 49 h 117"/>
                  <a:gd name="T54" fmla="*/ 0 w 123"/>
                  <a:gd name="T55" fmla="*/ 55 h 117"/>
                  <a:gd name="T56" fmla="*/ 0 w 123"/>
                  <a:gd name="T57" fmla="*/ 62 h 117"/>
                  <a:gd name="T58" fmla="*/ 0 w 123"/>
                  <a:gd name="T59" fmla="*/ 62 h 117"/>
                  <a:gd name="T60" fmla="*/ 0 w 123"/>
                  <a:gd name="T61" fmla="*/ 68 h 117"/>
                  <a:gd name="T62" fmla="*/ 6 w 123"/>
                  <a:gd name="T63" fmla="*/ 74 h 117"/>
                  <a:gd name="T64" fmla="*/ 6 w 123"/>
                  <a:gd name="T65" fmla="*/ 80 h 117"/>
                  <a:gd name="T66" fmla="*/ 12 w 123"/>
                  <a:gd name="T67" fmla="*/ 80 h 117"/>
                  <a:gd name="T68" fmla="*/ 12 w 123"/>
                  <a:gd name="T69" fmla="*/ 86 h 117"/>
                  <a:gd name="T70" fmla="*/ 18 w 123"/>
                  <a:gd name="T71" fmla="*/ 92 h 117"/>
                  <a:gd name="T72" fmla="*/ 25 w 123"/>
                  <a:gd name="T73" fmla="*/ 92 h 117"/>
                  <a:gd name="T74" fmla="*/ 31 w 123"/>
                  <a:gd name="T75" fmla="*/ 98 h 117"/>
                  <a:gd name="T76" fmla="*/ 31 w 123"/>
                  <a:gd name="T77" fmla="*/ 98 h 117"/>
                  <a:gd name="T78" fmla="*/ 37 w 123"/>
                  <a:gd name="T79" fmla="*/ 105 h 117"/>
                  <a:gd name="T80" fmla="*/ 43 w 123"/>
                  <a:gd name="T81" fmla="*/ 105 h 117"/>
                  <a:gd name="T82" fmla="*/ 49 w 123"/>
                  <a:gd name="T83" fmla="*/ 105 h 117"/>
                  <a:gd name="T84" fmla="*/ 49 w 123"/>
                  <a:gd name="T85" fmla="*/ 111 h 117"/>
                  <a:gd name="T86" fmla="*/ 55 w 123"/>
                  <a:gd name="T87" fmla="*/ 111 h 117"/>
                  <a:gd name="T88" fmla="*/ 61 w 123"/>
                  <a:gd name="T89" fmla="*/ 111 h 117"/>
                  <a:gd name="T90" fmla="*/ 67 w 123"/>
                  <a:gd name="T91" fmla="*/ 111 h 117"/>
                  <a:gd name="T92" fmla="*/ 67 w 123"/>
                  <a:gd name="T93" fmla="*/ 111 h 117"/>
                  <a:gd name="T94" fmla="*/ 74 w 123"/>
                  <a:gd name="T95" fmla="*/ 117 h 117"/>
                  <a:gd name="T96" fmla="*/ 80 w 123"/>
                  <a:gd name="T97" fmla="*/ 117 h 117"/>
                  <a:gd name="T98" fmla="*/ 86 w 123"/>
                  <a:gd name="T99" fmla="*/ 117 h 117"/>
                  <a:gd name="T100" fmla="*/ 86 w 123"/>
                  <a:gd name="T101" fmla="*/ 117 h 117"/>
                  <a:gd name="T102" fmla="*/ 92 w 123"/>
                  <a:gd name="T103" fmla="*/ 117 h 117"/>
                  <a:gd name="T104" fmla="*/ 98 w 123"/>
                  <a:gd name="T105" fmla="*/ 117 h 117"/>
                  <a:gd name="T106" fmla="*/ 104 w 123"/>
                  <a:gd name="T107" fmla="*/ 117 h 117"/>
                  <a:gd name="T108" fmla="*/ 104 w 123"/>
                  <a:gd name="T109" fmla="*/ 117 h 117"/>
                  <a:gd name="T110" fmla="*/ 110 w 123"/>
                  <a:gd name="T111" fmla="*/ 117 h 117"/>
                  <a:gd name="T112" fmla="*/ 117 w 123"/>
                  <a:gd name="T113" fmla="*/ 117 h 117"/>
                  <a:gd name="T114" fmla="*/ 123 w 123"/>
                  <a:gd name="T115"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17">
                    <a:moveTo>
                      <a:pt x="117" y="0"/>
                    </a:move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0"/>
                    </a:lnTo>
                    <a:lnTo>
                      <a:pt x="104" y="0"/>
                    </a:lnTo>
                    <a:lnTo>
                      <a:pt x="98" y="0"/>
                    </a:lnTo>
                    <a:lnTo>
                      <a:pt x="98" y="0"/>
                    </a:lnTo>
                    <a:lnTo>
                      <a:pt x="98" y="0"/>
                    </a:lnTo>
                    <a:lnTo>
                      <a:pt x="98" y="0"/>
                    </a:lnTo>
                    <a:lnTo>
                      <a:pt x="98" y="0"/>
                    </a:lnTo>
                    <a:lnTo>
                      <a:pt x="92" y="0"/>
                    </a:lnTo>
                    <a:lnTo>
                      <a:pt x="92" y="0"/>
                    </a:lnTo>
                    <a:lnTo>
                      <a:pt x="92" y="0"/>
                    </a:lnTo>
                    <a:lnTo>
                      <a:pt x="92" y="0"/>
                    </a:lnTo>
                    <a:lnTo>
                      <a:pt x="92" y="0"/>
                    </a:lnTo>
                    <a:lnTo>
                      <a:pt x="86" y="0"/>
                    </a:lnTo>
                    <a:lnTo>
                      <a:pt x="86" y="0"/>
                    </a:lnTo>
                    <a:lnTo>
                      <a:pt x="86" y="0"/>
                    </a:lnTo>
                    <a:lnTo>
                      <a:pt x="86" y="0"/>
                    </a:lnTo>
                    <a:lnTo>
                      <a:pt x="86" y="0"/>
                    </a:lnTo>
                    <a:lnTo>
                      <a:pt x="86" y="0"/>
                    </a:lnTo>
                    <a:lnTo>
                      <a:pt x="80" y="0"/>
                    </a:lnTo>
                    <a:lnTo>
                      <a:pt x="80" y="0"/>
                    </a:lnTo>
                    <a:lnTo>
                      <a:pt x="80" y="0"/>
                    </a:lnTo>
                    <a:lnTo>
                      <a:pt x="80" y="0"/>
                    </a:lnTo>
                    <a:lnTo>
                      <a:pt x="80" y="0"/>
                    </a:lnTo>
                    <a:lnTo>
                      <a:pt x="74" y="6"/>
                    </a:lnTo>
                    <a:lnTo>
                      <a:pt x="74" y="6"/>
                    </a:lnTo>
                    <a:lnTo>
                      <a:pt x="74" y="6"/>
                    </a:lnTo>
                    <a:lnTo>
                      <a:pt x="74" y="6"/>
                    </a:lnTo>
                    <a:lnTo>
                      <a:pt x="74" y="6"/>
                    </a:lnTo>
                    <a:lnTo>
                      <a:pt x="67" y="6"/>
                    </a:lnTo>
                    <a:lnTo>
                      <a:pt x="67" y="6"/>
                    </a:lnTo>
                    <a:lnTo>
                      <a:pt x="67" y="6"/>
                    </a:lnTo>
                    <a:lnTo>
                      <a:pt x="67" y="6"/>
                    </a:lnTo>
                    <a:lnTo>
                      <a:pt x="67" y="6"/>
                    </a:lnTo>
                    <a:lnTo>
                      <a:pt x="67" y="6"/>
                    </a:lnTo>
                    <a:lnTo>
                      <a:pt x="61" y="6"/>
                    </a:lnTo>
                    <a:lnTo>
                      <a:pt x="61" y="6"/>
                    </a:lnTo>
                    <a:lnTo>
                      <a:pt x="61" y="6"/>
                    </a:lnTo>
                    <a:lnTo>
                      <a:pt x="61" y="6"/>
                    </a:lnTo>
                    <a:lnTo>
                      <a:pt x="61" y="6"/>
                    </a:lnTo>
                    <a:lnTo>
                      <a:pt x="55" y="6"/>
                    </a:lnTo>
                    <a:lnTo>
                      <a:pt x="55" y="6"/>
                    </a:lnTo>
                    <a:lnTo>
                      <a:pt x="55" y="6"/>
                    </a:lnTo>
                    <a:lnTo>
                      <a:pt x="55" y="6"/>
                    </a:lnTo>
                    <a:lnTo>
                      <a:pt x="55" y="6"/>
                    </a:lnTo>
                    <a:lnTo>
                      <a:pt x="49" y="6"/>
                    </a:lnTo>
                    <a:lnTo>
                      <a:pt x="49" y="6"/>
                    </a:lnTo>
                    <a:lnTo>
                      <a:pt x="49" y="12"/>
                    </a:lnTo>
                    <a:lnTo>
                      <a:pt x="49" y="12"/>
                    </a:lnTo>
                    <a:lnTo>
                      <a:pt x="49" y="12"/>
                    </a:lnTo>
                    <a:lnTo>
                      <a:pt x="49" y="12"/>
                    </a:lnTo>
                    <a:lnTo>
                      <a:pt x="43" y="12"/>
                    </a:lnTo>
                    <a:lnTo>
                      <a:pt x="43" y="12"/>
                    </a:lnTo>
                    <a:lnTo>
                      <a:pt x="43" y="12"/>
                    </a:lnTo>
                    <a:lnTo>
                      <a:pt x="43" y="12"/>
                    </a:lnTo>
                    <a:lnTo>
                      <a:pt x="43" y="12"/>
                    </a:lnTo>
                    <a:lnTo>
                      <a:pt x="37" y="12"/>
                    </a:lnTo>
                    <a:lnTo>
                      <a:pt x="37" y="12"/>
                    </a:lnTo>
                    <a:lnTo>
                      <a:pt x="37" y="12"/>
                    </a:lnTo>
                    <a:lnTo>
                      <a:pt x="37" y="19"/>
                    </a:lnTo>
                    <a:lnTo>
                      <a:pt x="37" y="19"/>
                    </a:lnTo>
                    <a:lnTo>
                      <a:pt x="31" y="19"/>
                    </a:lnTo>
                    <a:lnTo>
                      <a:pt x="31" y="19"/>
                    </a:lnTo>
                    <a:lnTo>
                      <a:pt x="31" y="19"/>
                    </a:lnTo>
                    <a:lnTo>
                      <a:pt x="31" y="19"/>
                    </a:lnTo>
                    <a:lnTo>
                      <a:pt x="31" y="19"/>
                    </a:lnTo>
                    <a:lnTo>
                      <a:pt x="31" y="19"/>
                    </a:lnTo>
                    <a:lnTo>
                      <a:pt x="25" y="19"/>
                    </a:lnTo>
                    <a:lnTo>
                      <a:pt x="25" y="25"/>
                    </a:lnTo>
                    <a:lnTo>
                      <a:pt x="25" y="25"/>
                    </a:lnTo>
                    <a:lnTo>
                      <a:pt x="25" y="25"/>
                    </a:lnTo>
                    <a:lnTo>
                      <a:pt x="25" y="25"/>
                    </a:lnTo>
                    <a:lnTo>
                      <a:pt x="18" y="25"/>
                    </a:lnTo>
                    <a:lnTo>
                      <a:pt x="18" y="25"/>
                    </a:lnTo>
                    <a:lnTo>
                      <a:pt x="18" y="25"/>
                    </a:lnTo>
                    <a:lnTo>
                      <a:pt x="18" y="25"/>
                    </a:lnTo>
                    <a:lnTo>
                      <a:pt x="18" y="31"/>
                    </a:lnTo>
                    <a:lnTo>
                      <a:pt x="12" y="31"/>
                    </a:lnTo>
                    <a:lnTo>
                      <a:pt x="12" y="31"/>
                    </a:lnTo>
                    <a:lnTo>
                      <a:pt x="12" y="31"/>
                    </a:lnTo>
                    <a:lnTo>
                      <a:pt x="12" y="31"/>
                    </a:lnTo>
                    <a:lnTo>
                      <a:pt x="12" y="37"/>
                    </a:lnTo>
                    <a:lnTo>
                      <a:pt x="12" y="37"/>
                    </a:lnTo>
                    <a:lnTo>
                      <a:pt x="6" y="37"/>
                    </a:lnTo>
                    <a:lnTo>
                      <a:pt x="6" y="37"/>
                    </a:lnTo>
                    <a:lnTo>
                      <a:pt x="6" y="37"/>
                    </a:lnTo>
                    <a:lnTo>
                      <a:pt x="6" y="43"/>
                    </a:lnTo>
                    <a:lnTo>
                      <a:pt x="6" y="43"/>
                    </a:lnTo>
                    <a:lnTo>
                      <a:pt x="6" y="43"/>
                    </a:lnTo>
                    <a:lnTo>
                      <a:pt x="6" y="43"/>
                    </a:lnTo>
                    <a:lnTo>
                      <a:pt x="6" y="43"/>
                    </a:lnTo>
                    <a:lnTo>
                      <a:pt x="0" y="43"/>
                    </a:lnTo>
                    <a:lnTo>
                      <a:pt x="0" y="49"/>
                    </a:lnTo>
                    <a:lnTo>
                      <a:pt x="0" y="49"/>
                    </a:lnTo>
                    <a:lnTo>
                      <a:pt x="0" y="49"/>
                    </a:lnTo>
                    <a:lnTo>
                      <a:pt x="0" y="49"/>
                    </a:lnTo>
                    <a:lnTo>
                      <a:pt x="0" y="49"/>
                    </a:lnTo>
                    <a:lnTo>
                      <a:pt x="0" y="55"/>
                    </a:lnTo>
                    <a:lnTo>
                      <a:pt x="0" y="55"/>
                    </a:lnTo>
                    <a:lnTo>
                      <a:pt x="0" y="55"/>
                    </a:lnTo>
                    <a:lnTo>
                      <a:pt x="0" y="55"/>
                    </a:lnTo>
                    <a:lnTo>
                      <a:pt x="0" y="55"/>
                    </a:lnTo>
                    <a:lnTo>
                      <a:pt x="0" y="62"/>
                    </a:lnTo>
                    <a:lnTo>
                      <a:pt x="0" y="62"/>
                    </a:lnTo>
                    <a:lnTo>
                      <a:pt x="0" y="62"/>
                    </a:lnTo>
                    <a:lnTo>
                      <a:pt x="0" y="62"/>
                    </a:lnTo>
                    <a:lnTo>
                      <a:pt x="0" y="62"/>
                    </a:lnTo>
                    <a:lnTo>
                      <a:pt x="0" y="62"/>
                    </a:lnTo>
                    <a:lnTo>
                      <a:pt x="0" y="68"/>
                    </a:lnTo>
                    <a:lnTo>
                      <a:pt x="0" y="68"/>
                    </a:lnTo>
                    <a:lnTo>
                      <a:pt x="0" y="68"/>
                    </a:lnTo>
                    <a:lnTo>
                      <a:pt x="0" y="68"/>
                    </a:lnTo>
                    <a:lnTo>
                      <a:pt x="0" y="68"/>
                    </a:lnTo>
                    <a:lnTo>
                      <a:pt x="0" y="74"/>
                    </a:lnTo>
                    <a:lnTo>
                      <a:pt x="6" y="74"/>
                    </a:lnTo>
                    <a:lnTo>
                      <a:pt x="6" y="74"/>
                    </a:lnTo>
                    <a:lnTo>
                      <a:pt x="6" y="74"/>
                    </a:lnTo>
                    <a:lnTo>
                      <a:pt x="6" y="74"/>
                    </a:lnTo>
                    <a:lnTo>
                      <a:pt x="6" y="80"/>
                    </a:lnTo>
                    <a:lnTo>
                      <a:pt x="6" y="80"/>
                    </a:lnTo>
                    <a:lnTo>
                      <a:pt x="6" y="80"/>
                    </a:lnTo>
                    <a:lnTo>
                      <a:pt x="6" y="80"/>
                    </a:lnTo>
                    <a:lnTo>
                      <a:pt x="12" y="80"/>
                    </a:lnTo>
                    <a:lnTo>
                      <a:pt x="12" y="80"/>
                    </a:lnTo>
                    <a:lnTo>
                      <a:pt x="12" y="86"/>
                    </a:lnTo>
                    <a:lnTo>
                      <a:pt x="12" y="86"/>
                    </a:lnTo>
                    <a:lnTo>
                      <a:pt x="12" y="86"/>
                    </a:lnTo>
                    <a:lnTo>
                      <a:pt x="12" y="86"/>
                    </a:lnTo>
                    <a:lnTo>
                      <a:pt x="18" y="86"/>
                    </a:lnTo>
                    <a:lnTo>
                      <a:pt x="18" y="92"/>
                    </a:lnTo>
                    <a:lnTo>
                      <a:pt x="18" y="92"/>
                    </a:lnTo>
                    <a:lnTo>
                      <a:pt x="18" y="92"/>
                    </a:lnTo>
                    <a:lnTo>
                      <a:pt x="18" y="92"/>
                    </a:lnTo>
                    <a:lnTo>
                      <a:pt x="25" y="92"/>
                    </a:lnTo>
                    <a:lnTo>
                      <a:pt x="25" y="92"/>
                    </a:lnTo>
                    <a:lnTo>
                      <a:pt x="25" y="92"/>
                    </a:lnTo>
                    <a:lnTo>
                      <a:pt x="25" y="98"/>
                    </a:lnTo>
                    <a:lnTo>
                      <a:pt x="25" y="98"/>
                    </a:lnTo>
                    <a:lnTo>
                      <a:pt x="31" y="98"/>
                    </a:lnTo>
                    <a:lnTo>
                      <a:pt x="31" y="98"/>
                    </a:lnTo>
                    <a:lnTo>
                      <a:pt x="31" y="98"/>
                    </a:lnTo>
                    <a:lnTo>
                      <a:pt x="31" y="98"/>
                    </a:lnTo>
                    <a:lnTo>
                      <a:pt x="31" y="98"/>
                    </a:lnTo>
                    <a:lnTo>
                      <a:pt x="31" y="98"/>
                    </a:lnTo>
                    <a:lnTo>
                      <a:pt x="37" y="98"/>
                    </a:lnTo>
                    <a:lnTo>
                      <a:pt x="37" y="98"/>
                    </a:lnTo>
                    <a:lnTo>
                      <a:pt x="37" y="105"/>
                    </a:lnTo>
                    <a:lnTo>
                      <a:pt x="37" y="105"/>
                    </a:lnTo>
                    <a:lnTo>
                      <a:pt x="37" y="105"/>
                    </a:lnTo>
                    <a:lnTo>
                      <a:pt x="43" y="105"/>
                    </a:lnTo>
                    <a:lnTo>
                      <a:pt x="43" y="105"/>
                    </a:lnTo>
                    <a:lnTo>
                      <a:pt x="43" y="105"/>
                    </a:lnTo>
                    <a:lnTo>
                      <a:pt x="43" y="105"/>
                    </a:lnTo>
                    <a:lnTo>
                      <a:pt x="43" y="105"/>
                    </a:lnTo>
                    <a:lnTo>
                      <a:pt x="49" y="105"/>
                    </a:lnTo>
                    <a:lnTo>
                      <a:pt x="49" y="105"/>
                    </a:lnTo>
                    <a:lnTo>
                      <a:pt x="49" y="105"/>
                    </a:lnTo>
                    <a:lnTo>
                      <a:pt x="49" y="105"/>
                    </a:lnTo>
                    <a:lnTo>
                      <a:pt x="49" y="111"/>
                    </a:lnTo>
                    <a:lnTo>
                      <a:pt x="49" y="111"/>
                    </a:lnTo>
                    <a:lnTo>
                      <a:pt x="55" y="111"/>
                    </a:lnTo>
                    <a:lnTo>
                      <a:pt x="55" y="111"/>
                    </a:lnTo>
                    <a:lnTo>
                      <a:pt x="55" y="111"/>
                    </a:lnTo>
                    <a:lnTo>
                      <a:pt x="55" y="111"/>
                    </a:lnTo>
                    <a:lnTo>
                      <a:pt x="55" y="111"/>
                    </a:lnTo>
                    <a:lnTo>
                      <a:pt x="61" y="111"/>
                    </a:lnTo>
                    <a:lnTo>
                      <a:pt x="61" y="111"/>
                    </a:lnTo>
                    <a:lnTo>
                      <a:pt x="61" y="111"/>
                    </a:lnTo>
                    <a:lnTo>
                      <a:pt x="61" y="111"/>
                    </a:lnTo>
                    <a:lnTo>
                      <a:pt x="61" y="111"/>
                    </a:lnTo>
                    <a:lnTo>
                      <a:pt x="67" y="111"/>
                    </a:lnTo>
                    <a:lnTo>
                      <a:pt x="67" y="111"/>
                    </a:lnTo>
                    <a:lnTo>
                      <a:pt x="67" y="111"/>
                    </a:lnTo>
                    <a:lnTo>
                      <a:pt x="67" y="111"/>
                    </a:lnTo>
                    <a:lnTo>
                      <a:pt x="67" y="111"/>
                    </a:lnTo>
                    <a:lnTo>
                      <a:pt x="67" y="111"/>
                    </a:lnTo>
                    <a:lnTo>
                      <a:pt x="74" y="117"/>
                    </a:lnTo>
                    <a:lnTo>
                      <a:pt x="74" y="117"/>
                    </a:lnTo>
                    <a:lnTo>
                      <a:pt x="74" y="117"/>
                    </a:lnTo>
                    <a:lnTo>
                      <a:pt x="74" y="117"/>
                    </a:lnTo>
                    <a:lnTo>
                      <a:pt x="74" y="117"/>
                    </a:lnTo>
                    <a:lnTo>
                      <a:pt x="80" y="117"/>
                    </a:lnTo>
                    <a:lnTo>
                      <a:pt x="80" y="117"/>
                    </a:lnTo>
                    <a:lnTo>
                      <a:pt x="80" y="117"/>
                    </a:lnTo>
                    <a:lnTo>
                      <a:pt x="80" y="117"/>
                    </a:lnTo>
                    <a:lnTo>
                      <a:pt x="80" y="117"/>
                    </a:lnTo>
                    <a:lnTo>
                      <a:pt x="86" y="117"/>
                    </a:lnTo>
                    <a:lnTo>
                      <a:pt x="86" y="117"/>
                    </a:lnTo>
                    <a:lnTo>
                      <a:pt x="86" y="117"/>
                    </a:lnTo>
                    <a:lnTo>
                      <a:pt x="86" y="117"/>
                    </a:lnTo>
                    <a:lnTo>
                      <a:pt x="86" y="117"/>
                    </a:lnTo>
                    <a:lnTo>
                      <a:pt x="86" y="117"/>
                    </a:lnTo>
                    <a:lnTo>
                      <a:pt x="92" y="117"/>
                    </a:lnTo>
                    <a:lnTo>
                      <a:pt x="92" y="117"/>
                    </a:lnTo>
                    <a:lnTo>
                      <a:pt x="92" y="117"/>
                    </a:lnTo>
                    <a:lnTo>
                      <a:pt x="92" y="117"/>
                    </a:lnTo>
                    <a:lnTo>
                      <a:pt x="92" y="117"/>
                    </a:lnTo>
                    <a:lnTo>
                      <a:pt x="98" y="117"/>
                    </a:lnTo>
                    <a:lnTo>
                      <a:pt x="98" y="117"/>
                    </a:lnTo>
                    <a:lnTo>
                      <a:pt x="98" y="117"/>
                    </a:lnTo>
                    <a:lnTo>
                      <a:pt x="98" y="117"/>
                    </a:lnTo>
                    <a:lnTo>
                      <a:pt x="98" y="117"/>
                    </a:lnTo>
                    <a:lnTo>
                      <a:pt x="104" y="117"/>
                    </a:lnTo>
                    <a:lnTo>
                      <a:pt x="104" y="117"/>
                    </a:lnTo>
                    <a:lnTo>
                      <a:pt x="104" y="117"/>
                    </a:lnTo>
                    <a:lnTo>
                      <a:pt x="104" y="117"/>
                    </a:lnTo>
                    <a:lnTo>
                      <a:pt x="104" y="117"/>
                    </a:lnTo>
                    <a:lnTo>
                      <a:pt x="104" y="117"/>
                    </a:lnTo>
                    <a:lnTo>
                      <a:pt x="110" y="117"/>
                    </a:lnTo>
                    <a:lnTo>
                      <a:pt x="110" y="117"/>
                    </a:lnTo>
                    <a:lnTo>
                      <a:pt x="110" y="117"/>
                    </a:lnTo>
                    <a:lnTo>
                      <a:pt x="110" y="117"/>
                    </a:lnTo>
                    <a:lnTo>
                      <a:pt x="110" y="117"/>
                    </a:lnTo>
                    <a:lnTo>
                      <a:pt x="117" y="117"/>
                    </a:lnTo>
                    <a:lnTo>
                      <a:pt x="117" y="117"/>
                    </a:lnTo>
                    <a:lnTo>
                      <a:pt x="117" y="117"/>
                    </a:lnTo>
                    <a:lnTo>
                      <a:pt x="117" y="117"/>
                    </a:lnTo>
                    <a:lnTo>
                      <a:pt x="117" y="117"/>
                    </a:lnTo>
                    <a:lnTo>
                      <a:pt x="123" y="117"/>
                    </a:lnTo>
                    <a:lnTo>
                      <a:pt x="123" y="117"/>
                    </a:lnTo>
                    <a:lnTo>
                      <a:pt x="123" y="117"/>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927" name="Rectangle 47"/>
              <p:cNvSpPr>
                <a:spLocks noChangeArrowheads="1"/>
              </p:cNvSpPr>
              <p:nvPr/>
            </p:nvSpPr>
            <p:spPr bwMode="auto">
              <a:xfrm>
                <a:off x="2918" y="2457"/>
                <a:ext cx="29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12 - 14</a:t>
                </a:r>
                <a:endParaRPr lang="en-US" sz="1200" b="1"/>
              </a:p>
            </p:txBody>
          </p:sp>
          <p:sp>
            <p:nvSpPr>
              <p:cNvPr id="2810928" name="Line 48"/>
              <p:cNvSpPr>
                <a:spLocks noChangeShapeType="1"/>
              </p:cNvSpPr>
              <p:nvPr/>
            </p:nvSpPr>
            <p:spPr bwMode="auto">
              <a:xfrm flipH="1">
                <a:off x="2702" y="2605"/>
                <a:ext cx="6"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810929" name="Group 49"/>
            <p:cNvGrpSpPr>
              <a:grpSpLocks/>
            </p:cNvGrpSpPr>
            <p:nvPr/>
          </p:nvGrpSpPr>
          <p:grpSpPr bwMode="auto">
            <a:xfrm>
              <a:off x="3365" y="1472"/>
              <a:ext cx="763" cy="976"/>
              <a:chOff x="2585" y="2605"/>
              <a:chExt cx="763" cy="976"/>
            </a:xfrm>
          </p:grpSpPr>
          <p:sp>
            <p:nvSpPr>
              <p:cNvPr id="2810930" name="Freeform 50"/>
              <p:cNvSpPr>
                <a:spLocks/>
              </p:cNvSpPr>
              <p:nvPr/>
            </p:nvSpPr>
            <p:spPr bwMode="auto">
              <a:xfrm>
                <a:off x="2585" y="2605"/>
                <a:ext cx="239" cy="123"/>
              </a:xfrm>
              <a:custGeom>
                <a:avLst/>
                <a:gdLst>
                  <a:gd name="T0" fmla="*/ 129 w 239"/>
                  <a:gd name="T1" fmla="*/ 123 h 123"/>
                  <a:gd name="T2" fmla="*/ 141 w 239"/>
                  <a:gd name="T3" fmla="*/ 117 h 123"/>
                  <a:gd name="T4" fmla="*/ 147 w 239"/>
                  <a:gd name="T5" fmla="*/ 117 h 123"/>
                  <a:gd name="T6" fmla="*/ 160 w 239"/>
                  <a:gd name="T7" fmla="*/ 117 h 123"/>
                  <a:gd name="T8" fmla="*/ 166 w 239"/>
                  <a:gd name="T9" fmla="*/ 117 h 123"/>
                  <a:gd name="T10" fmla="*/ 178 w 239"/>
                  <a:gd name="T11" fmla="*/ 110 h 123"/>
                  <a:gd name="T12" fmla="*/ 184 w 239"/>
                  <a:gd name="T13" fmla="*/ 110 h 123"/>
                  <a:gd name="T14" fmla="*/ 196 w 239"/>
                  <a:gd name="T15" fmla="*/ 104 h 123"/>
                  <a:gd name="T16" fmla="*/ 202 w 239"/>
                  <a:gd name="T17" fmla="*/ 104 h 123"/>
                  <a:gd name="T18" fmla="*/ 215 w 239"/>
                  <a:gd name="T19" fmla="*/ 98 h 123"/>
                  <a:gd name="T20" fmla="*/ 221 w 239"/>
                  <a:gd name="T21" fmla="*/ 92 h 123"/>
                  <a:gd name="T22" fmla="*/ 233 w 239"/>
                  <a:gd name="T23" fmla="*/ 80 h 123"/>
                  <a:gd name="T24" fmla="*/ 239 w 239"/>
                  <a:gd name="T25" fmla="*/ 74 h 123"/>
                  <a:gd name="T26" fmla="*/ 239 w 239"/>
                  <a:gd name="T27" fmla="*/ 61 h 123"/>
                  <a:gd name="T28" fmla="*/ 239 w 239"/>
                  <a:gd name="T29" fmla="*/ 55 h 123"/>
                  <a:gd name="T30" fmla="*/ 233 w 239"/>
                  <a:gd name="T31" fmla="*/ 43 h 123"/>
                  <a:gd name="T32" fmla="*/ 227 w 239"/>
                  <a:gd name="T33" fmla="*/ 37 h 123"/>
                  <a:gd name="T34" fmla="*/ 221 w 239"/>
                  <a:gd name="T35" fmla="*/ 31 h 123"/>
                  <a:gd name="T36" fmla="*/ 209 w 239"/>
                  <a:gd name="T37" fmla="*/ 24 h 123"/>
                  <a:gd name="T38" fmla="*/ 202 w 239"/>
                  <a:gd name="T39" fmla="*/ 18 h 123"/>
                  <a:gd name="T40" fmla="*/ 190 w 239"/>
                  <a:gd name="T41" fmla="*/ 12 h 123"/>
                  <a:gd name="T42" fmla="*/ 184 w 239"/>
                  <a:gd name="T43" fmla="*/ 12 h 123"/>
                  <a:gd name="T44" fmla="*/ 172 w 239"/>
                  <a:gd name="T45" fmla="*/ 6 h 123"/>
                  <a:gd name="T46" fmla="*/ 166 w 239"/>
                  <a:gd name="T47" fmla="*/ 6 h 123"/>
                  <a:gd name="T48" fmla="*/ 153 w 239"/>
                  <a:gd name="T49" fmla="*/ 6 h 123"/>
                  <a:gd name="T50" fmla="*/ 147 w 239"/>
                  <a:gd name="T51" fmla="*/ 0 h 123"/>
                  <a:gd name="T52" fmla="*/ 135 w 239"/>
                  <a:gd name="T53" fmla="*/ 0 h 123"/>
                  <a:gd name="T54" fmla="*/ 129 w 239"/>
                  <a:gd name="T55" fmla="*/ 0 h 123"/>
                  <a:gd name="T56" fmla="*/ 117 w 239"/>
                  <a:gd name="T57" fmla="*/ 0 h 123"/>
                  <a:gd name="T58" fmla="*/ 110 w 239"/>
                  <a:gd name="T59" fmla="*/ 0 h 123"/>
                  <a:gd name="T60" fmla="*/ 98 w 239"/>
                  <a:gd name="T61" fmla="*/ 0 h 123"/>
                  <a:gd name="T62" fmla="*/ 92 w 239"/>
                  <a:gd name="T63" fmla="*/ 6 h 123"/>
                  <a:gd name="T64" fmla="*/ 80 w 239"/>
                  <a:gd name="T65" fmla="*/ 6 h 123"/>
                  <a:gd name="T66" fmla="*/ 74 w 239"/>
                  <a:gd name="T67" fmla="*/ 6 h 123"/>
                  <a:gd name="T68" fmla="*/ 61 w 239"/>
                  <a:gd name="T69" fmla="*/ 6 h 123"/>
                  <a:gd name="T70" fmla="*/ 55 w 239"/>
                  <a:gd name="T71" fmla="*/ 12 h 123"/>
                  <a:gd name="T72" fmla="*/ 43 w 239"/>
                  <a:gd name="T73" fmla="*/ 12 h 123"/>
                  <a:gd name="T74" fmla="*/ 37 w 239"/>
                  <a:gd name="T75" fmla="*/ 18 h 123"/>
                  <a:gd name="T76" fmla="*/ 25 w 239"/>
                  <a:gd name="T77" fmla="*/ 24 h 123"/>
                  <a:gd name="T78" fmla="*/ 18 w 239"/>
                  <a:gd name="T79" fmla="*/ 31 h 123"/>
                  <a:gd name="T80" fmla="*/ 6 w 239"/>
                  <a:gd name="T81" fmla="*/ 37 h 123"/>
                  <a:gd name="T82" fmla="*/ 0 w 239"/>
                  <a:gd name="T83" fmla="*/ 49 h 123"/>
                  <a:gd name="T84" fmla="*/ 0 w 239"/>
                  <a:gd name="T85" fmla="*/ 55 h 123"/>
                  <a:gd name="T86" fmla="*/ 0 w 239"/>
                  <a:gd name="T87" fmla="*/ 67 h 123"/>
                  <a:gd name="T88" fmla="*/ 6 w 239"/>
                  <a:gd name="T89" fmla="*/ 74 h 123"/>
                  <a:gd name="T90" fmla="*/ 12 w 239"/>
                  <a:gd name="T91" fmla="*/ 86 h 123"/>
                  <a:gd name="T92" fmla="*/ 18 w 239"/>
                  <a:gd name="T93" fmla="*/ 92 h 123"/>
                  <a:gd name="T94" fmla="*/ 31 w 239"/>
                  <a:gd name="T95" fmla="*/ 98 h 123"/>
                  <a:gd name="T96" fmla="*/ 37 w 239"/>
                  <a:gd name="T97" fmla="*/ 104 h 123"/>
                  <a:gd name="T98" fmla="*/ 49 w 239"/>
                  <a:gd name="T99" fmla="*/ 110 h 123"/>
                  <a:gd name="T100" fmla="*/ 55 w 239"/>
                  <a:gd name="T101" fmla="*/ 110 h 123"/>
                  <a:gd name="T102" fmla="*/ 67 w 239"/>
                  <a:gd name="T103" fmla="*/ 117 h 123"/>
                  <a:gd name="T104" fmla="*/ 74 w 239"/>
                  <a:gd name="T105" fmla="*/ 117 h 123"/>
                  <a:gd name="T106" fmla="*/ 86 w 239"/>
                  <a:gd name="T107" fmla="*/ 117 h 123"/>
                  <a:gd name="T108" fmla="*/ 92 w 239"/>
                  <a:gd name="T109" fmla="*/ 117 h 123"/>
                  <a:gd name="T110" fmla="*/ 104 w 239"/>
                  <a:gd name="T111" fmla="*/ 117 h 123"/>
                  <a:gd name="T112" fmla="*/ 110 w 239"/>
                  <a:gd name="T113" fmla="*/ 123 h 123"/>
                  <a:gd name="T114" fmla="*/ 123 w 239"/>
                  <a:gd name="T115"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9" h="123">
                    <a:moveTo>
                      <a:pt x="123" y="123"/>
                    </a:moveTo>
                    <a:lnTo>
                      <a:pt x="123" y="123"/>
                    </a:lnTo>
                    <a:lnTo>
                      <a:pt x="123" y="123"/>
                    </a:lnTo>
                    <a:lnTo>
                      <a:pt x="123" y="123"/>
                    </a:lnTo>
                    <a:lnTo>
                      <a:pt x="129" y="123"/>
                    </a:lnTo>
                    <a:lnTo>
                      <a:pt x="129" y="123"/>
                    </a:lnTo>
                    <a:lnTo>
                      <a:pt x="129" y="123"/>
                    </a:lnTo>
                    <a:lnTo>
                      <a:pt x="129" y="123"/>
                    </a:lnTo>
                    <a:lnTo>
                      <a:pt x="129" y="123"/>
                    </a:lnTo>
                    <a:lnTo>
                      <a:pt x="135" y="123"/>
                    </a:lnTo>
                    <a:lnTo>
                      <a:pt x="135" y="123"/>
                    </a:lnTo>
                    <a:lnTo>
                      <a:pt x="135" y="123"/>
                    </a:lnTo>
                    <a:lnTo>
                      <a:pt x="135" y="117"/>
                    </a:lnTo>
                    <a:lnTo>
                      <a:pt x="135" y="117"/>
                    </a:lnTo>
                    <a:lnTo>
                      <a:pt x="141" y="117"/>
                    </a:lnTo>
                    <a:lnTo>
                      <a:pt x="141" y="117"/>
                    </a:lnTo>
                    <a:lnTo>
                      <a:pt x="141" y="117"/>
                    </a:lnTo>
                    <a:lnTo>
                      <a:pt x="141" y="117"/>
                    </a:lnTo>
                    <a:lnTo>
                      <a:pt x="141" y="117"/>
                    </a:lnTo>
                    <a:lnTo>
                      <a:pt x="141" y="117"/>
                    </a:lnTo>
                    <a:lnTo>
                      <a:pt x="147" y="117"/>
                    </a:lnTo>
                    <a:lnTo>
                      <a:pt x="147" y="117"/>
                    </a:lnTo>
                    <a:lnTo>
                      <a:pt x="147" y="117"/>
                    </a:lnTo>
                    <a:lnTo>
                      <a:pt x="147" y="117"/>
                    </a:lnTo>
                    <a:lnTo>
                      <a:pt x="147" y="117"/>
                    </a:lnTo>
                    <a:lnTo>
                      <a:pt x="153" y="117"/>
                    </a:lnTo>
                    <a:lnTo>
                      <a:pt x="153" y="117"/>
                    </a:lnTo>
                    <a:lnTo>
                      <a:pt x="153" y="117"/>
                    </a:lnTo>
                    <a:lnTo>
                      <a:pt x="153" y="117"/>
                    </a:lnTo>
                    <a:lnTo>
                      <a:pt x="153" y="117"/>
                    </a:lnTo>
                    <a:lnTo>
                      <a:pt x="160" y="117"/>
                    </a:lnTo>
                    <a:lnTo>
                      <a:pt x="160" y="117"/>
                    </a:lnTo>
                    <a:lnTo>
                      <a:pt x="160" y="117"/>
                    </a:lnTo>
                    <a:lnTo>
                      <a:pt x="160" y="117"/>
                    </a:lnTo>
                    <a:lnTo>
                      <a:pt x="160" y="117"/>
                    </a:lnTo>
                    <a:lnTo>
                      <a:pt x="160" y="117"/>
                    </a:lnTo>
                    <a:lnTo>
                      <a:pt x="166" y="117"/>
                    </a:lnTo>
                    <a:lnTo>
                      <a:pt x="166" y="117"/>
                    </a:lnTo>
                    <a:lnTo>
                      <a:pt x="166" y="117"/>
                    </a:lnTo>
                    <a:lnTo>
                      <a:pt x="166" y="117"/>
                    </a:lnTo>
                    <a:lnTo>
                      <a:pt x="166" y="117"/>
                    </a:lnTo>
                    <a:lnTo>
                      <a:pt x="172" y="117"/>
                    </a:lnTo>
                    <a:lnTo>
                      <a:pt x="172" y="117"/>
                    </a:lnTo>
                    <a:lnTo>
                      <a:pt x="172" y="117"/>
                    </a:lnTo>
                    <a:lnTo>
                      <a:pt x="172" y="117"/>
                    </a:lnTo>
                    <a:lnTo>
                      <a:pt x="172" y="110"/>
                    </a:lnTo>
                    <a:lnTo>
                      <a:pt x="178" y="110"/>
                    </a:lnTo>
                    <a:lnTo>
                      <a:pt x="178" y="110"/>
                    </a:lnTo>
                    <a:lnTo>
                      <a:pt x="178" y="110"/>
                    </a:lnTo>
                    <a:lnTo>
                      <a:pt x="178" y="110"/>
                    </a:lnTo>
                    <a:lnTo>
                      <a:pt x="178" y="110"/>
                    </a:lnTo>
                    <a:lnTo>
                      <a:pt x="178" y="110"/>
                    </a:lnTo>
                    <a:lnTo>
                      <a:pt x="184" y="110"/>
                    </a:lnTo>
                    <a:lnTo>
                      <a:pt x="184" y="110"/>
                    </a:lnTo>
                    <a:lnTo>
                      <a:pt x="184" y="110"/>
                    </a:lnTo>
                    <a:lnTo>
                      <a:pt x="184" y="110"/>
                    </a:lnTo>
                    <a:lnTo>
                      <a:pt x="184" y="110"/>
                    </a:lnTo>
                    <a:lnTo>
                      <a:pt x="190" y="110"/>
                    </a:lnTo>
                    <a:lnTo>
                      <a:pt x="190" y="110"/>
                    </a:lnTo>
                    <a:lnTo>
                      <a:pt x="190" y="110"/>
                    </a:lnTo>
                    <a:lnTo>
                      <a:pt x="190" y="110"/>
                    </a:lnTo>
                    <a:lnTo>
                      <a:pt x="190" y="104"/>
                    </a:lnTo>
                    <a:lnTo>
                      <a:pt x="196" y="104"/>
                    </a:lnTo>
                    <a:lnTo>
                      <a:pt x="196" y="104"/>
                    </a:lnTo>
                    <a:lnTo>
                      <a:pt x="196" y="104"/>
                    </a:lnTo>
                    <a:lnTo>
                      <a:pt x="196" y="104"/>
                    </a:lnTo>
                    <a:lnTo>
                      <a:pt x="196" y="104"/>
                    </a:lnTo>
                    <a:lnTo>
                      <a:pt x="202" y="104"/>
                    </a:lnTo>
                    <a:lnTo>
                      <a:pt x="202" y="104"/>
                    </a:lnTo>
                    <a:lnTo>
                      <a:pt x="202" y="104"/>
                    </a:lnTo>
                    <a:lnTo>
                      <a:pt x="202" y="104"/>
                    </a:lnTo>
                    <a:lnTo>
                      <a:pt x="202" y="104"/>
                    </a:lnTo>
                    <a:lnTo>
                      <a:pt x="202" y="104"/>
                    </a:lnTo>
                    <a:lnTo>
                      <a:pt x="209" y="104"/>
                    </a:lnTo>
                    <a:lnTo>
                      <a:pt x="209" y="98"/>
                    </a:lnTo>
                    <a:lnTo>
                      <a:pt x="209" y="98"/>
                    </a:lnTo>
                    <a:lnTo>
                      <a:pt x="209" y="98"/>
                    </a:lnTo>
                    <a:lnTo>
                      <a:pt x="209" y="98"/>
                    </a:lnTo>
                    <a:lnTo>
                      <a:pt x="215" y="98"/>
                    </a:lnTo>
                    <a:lnTo>
                      <a:pt x="215" y="98"/>
                    </a:lnTo>
                    <a:lnTo>
                      <a:pt x="215" y="98"/>
                    </a:lnTo>
                    <a:lnTo>
                      <a:pt x="215" y="98"/>
                    </a:lnTo>
                    <a:lnTo>
                      <a:pt x="215" y="92"/>
                    </a:lnTo>
                    <a:lnTo>
                      <a:pt x="221" y="92"/>
                    </a:lnTo>
                    <a:lnTo>
                      <a:pt x="221" y="92"/>
                    </a:lnTo>
                    <a:lnTo>
                      <a:pt x="221" y="92"/>
                    </a:lnTo>
                    <a:lnTo>
                      <a:pt x="221" y="92"/>
                    </a:lnTo>
                    <a:lnTo>
                      <a:pt x="221" y="92"/>
                    </a:lnTo>
                    <a:lnTo>
                      <a:pt x="221" y="86"/>
                    </a:lnTo>
                    <a:lnTo>
                      <a:pt x="227" y="86"/>
                    </a:lnTo>
                    <a:lnTo>
                      <a:pt x="227" y="86"/>
                    </a:lnTo>
                    <a:lnTo>
                      <a:pt x="227" y="86"/>
                    </a:lnTo>
                    <a:lnTo>
                      <a:pt x="227" y="86"/>
                    </a:lnTo>
                    <a:lnTo>
                      <a:pt x="227" y="86"/>
                    </a:lnTo>
                    <a:lnTo>
                      <a:pt x="227" y="86"/>
                    </a:lnTo>
                    <a:lnTo>
                      <a:pt x="233" y="80"/>
                    </a:lnTo>
                    <a:lnTo>
                      <a:pt x="233" y="80"/>
                    </a:lnTo>
                    <a:lnTo>
                      <a:pt x="233" y="80"/>
                    </a:lnTo>
                    <a:lnTo>
                      <a:pt x="233" y="80"/>
                    </a:lnTo>
                    <a:lnTo>
                      <a:pt x="233" y="80"/>
                    </a:lnTo>
                    <a:lnTo>
                      <a:pt x="233" y="74"/>
                    </a:lnTo>
                    <a:lnTo>
                      <a:pt x="233" y="74"/>
                    </a:lnTo>
                    <a:lnTo>
                      <a:pt x="233" y="74"/>
                    </a:lnTo>
                    <a:lnTo>
                      <a:pt x="239" y="74"/>
                    </a:lnTo>
                    <a:lnTo>
                      <a:pt x="239" y="74"/>
                    </a:lnTo>
                    <a:lnTo>
                      <a:pt x="239" y="67"/>
                    </a:lnTo>
                    <a:lnTo>
                      <a:pt x="239" y="67"/>
                    </a:lnTo>
                    <a:lnTo>
                      <a:pt x="239" y="67"/>
                    </a:lnTo>
                    <a:lnTo>
                      <a:pt x="239" y="67"/>
                    </a:lnTo>
                    <a:lnTo>
                      <a:pt x="239" y="67"/>
                    </a:lnTo>
                    <a:lnTo>
                      <a:pt x="239" y="67"/>
                    </a:lnTo>
                    <a:lnTo>
                      <a:pt x="239" y="61"/>
                    </a:lnTo>
                    <a:lnTo>
                      <a:pt x="239" y="61"/>
                    </a:lnTo>
                    <a:lnTo>
                      <a:pt x="239" y="61"/>
                    </a:lnTo>
                    <a:lnTo>
                      <a:pt x="239" y="61"/>
                    </a:lnTo>
                    <a:lnTo>
                      <a:pt x="239" y="61"/>
                    </a:lnTo>
                    <a:lnTo>
                      <a:pt x="239" y="55"/>
                    </a:lnTo>
                    <a:lnTo>
                      <a:pt x="239" y="55"/>
                    </a:lnTo>
                    <a:lnTo>
                      <a:pt x="239" y="55"/>
                    </a:lnTo>
                    <a:lnTo>
                      <a:pt x="239" y="55"/>
                    </a:lnTo>
                    <a:lnTo>
                      <a:pt x="239" y="55"/>
                    </a:lnTo>
                    <a:lnTo>
                      <a:pt x="239" y="49"/>
                    </a:lnTo>
                    <a:lnTo>
                      <a:pt x="239" y="49"/>
                    </a:lnTo>
                    <a:lnTo>
                      <a:pt x="239" y="49"/>
                    </a:lnTo>
                    <a:lnTo>
                      <a:pt x="239" y="49"/>
                    </a:lnTo>
                    <a:lnTo>
                      <a:pt x="233" y="49"/>
                    </a:lnTo>
                    <a:lnTo>
                      <a:pt x="233" y="49"/>
                    </a:lnTo>
                    <a:lnTo>
                      <a:pt x="233" y="43"/>
                    </a:lnTo>
                    <a:lnTo>
                      <a:pt x="233" y="43"/>
                    </a:lnTo>
                    <a:lnTo>
                      <a:pt x="233" y="43"/>
                    </a:lnTo>
                    <a:lnTo>
                      <a:pt x="233" y="43"/>
                    </a:lnTo>
                    <a:lnTo>
                      <a:pt x="233" y="43"/>
                    </a:lnTo>
                    <a:lnTo>
                      <a:pt x="233" y="37"/>
                    </a:lnTo>
                    <a:lnTo>
                      <a:pt x="227" y="37"/>
                    </a:lnTo>
                    <a:lnTo>
                      <a:pt x="227" y="37"/>
                    </a:lnTo>
                    <a:lnTo>
                      <a:pt x="227" y="37"/>
                    </a:lnTo>
                    <a:lnTo>
                      <a:pt x="227" y="37"/>
                    </a:lnTo>
                    <a:lnTo>
                      <a:pt x="227" y="31"/>
                    </a:lnTo>
                    <a:lnTo>
                      <a:pt x="227" y="31"/>
                    </a:lnTo>
                    <a:lnTo>
                      <a:pt x="221" y="31"/>
                    </a:lnTo>
                    <a:lnTo>
                      <a:pt x="221" y="31"/>
                    </a:lnTo>
                    <a:lnTo>
                      <a:pt x="221" y="31"/>
                    </a:lnTo>
                    <a:lnTo>
                      <a:pt x="221" y="31"/>
                    </a:lnTo>
                    <a:lnTo>
                      <a:pt x="221" y="31"/>
                    </a:lnTo>
                    <a:lnTo>
                      <a:pt x="221" y="24"/>
                    </a:lnTo>
                    <a:lnTo>
                      <a:pt x="215" y="24"/>
                    </a:lnTo>
                    <a:lnTo>
                      <a:pt x="215" y="24"/>
                    </a:lnTo>
                    <a:lnTo>
                      <a:pt x="215" y="24"/>
                    </a:lnTo>
                    <a:lnTo>
                      <a:pt x="215" y="24"/>
                    </a:lnTo>
                    <a:lnTo>
                      <a:pt x="215" y="24"/>
                    </a:lnTo>
                    <a:lnTo>
                      <a:pt x="209" y="24"/>
                    </a:lnTo>
                    <a:lnTo>
                      <a:pt x="209" y="24"/>
                    </a:lnTo>
                    <a:lnTo>
                      <a:pt x="209" y="18"/>
                    </a:lnTo>
                    <a:lnTo>
                      <a:pt x="209" y="18"/>
                    </a:lnTo>
                    <a:lnTo>
                      <a:pt x="209" y="18"/>
                    </a:lnTo>
                    <a:lnTo>
                      <a:pt x="202" y="18"/>
                    </a:lnTo>
                    <a:lnTo>
                      <a:pt x="202" y="18"/>
                    </a:lnTo>
                    <a:lnTo>
                      <a:pt x="202" y="18"/>
                    </a:lnTo>
                    <a:lnTo>
                      <a:pt x="202" y="18"/>
                    </a:lnTo>
                    <a:lnTo>
                      <a:pt x="202" y="18"/>
                    </a:lnTo>
                    <a:lnTo>
                      <a:pt x="202" y="18"/>
                    </a:lnTo>
                    <a:lnTo>
                      <a:pt x="196" y="18"/>
                    </a:lnTo>
                    <a:lnTo>
                      <a:pt x="196" y="12"/>
                    </a:lnTo>
                    <a:lnTo>
                      <a:pt x="196" y="12"/>
                    </a:lnTo>
                    <a:lnTo>
                      <a:pt x="196" y="12"/>
                    </a:lnTo>
                    <a:lnTo>
                      <a:pt x="196" y="12"/>
                    </a:lnTo>
                    <a:lnTo>
                      <a:pt x="190" y="12"/>
                    </a:lnTo>
                    <a:lnTo>
                      <a:pt x="190" y="12"/>
                    </a:lnTo>
                    <a:lnTo>
                      <a:pt x="190" y="12"/>
                    </a:lnTo>
                    <a:lnTo>
                      <a:pt x="190" y="12"/>
                    </a:lnTo>
                    <a:lnTo>
                      <a:pt x="190" y="12"/>
                    </a:lnTo>
                    <a:lnTo>
                      <a:pt x="184" y="12"/>
                    </a:lnTo>
                    <a:lnTo>
                      <a:pt x="184" y="12"/>
                    </a:lnTo>
                    <a:lnTo>
                      <a:pt x="184" y="12"/>
                    </a:lnTo>
                    <a:lnTo>
                      <a:pt x="184" y="12"/>
                    </a:lnTo>
                    <a:lnTo>
                      <a:pt x="184" y="12"/>
                    </a:lnTo>
                    <a:lnTo>
                      <a:pt x="178" y="12"/>
                    </a:lnTo>
                    <a:lnTo>
                      <a:pt x="178" y="12"/>
                    </a:lnTo>
                    <a:lnTo>
                      <a:pt x="178" y="12"/>
                    </a:lnTo>
                    <a:lnTo>
                      <a:pt x="178" y="12"/>
                    </a:lnTo>
                    <a:lnTo>
                      <a:pt x="178" y="6"/>
                    </a:lnTo>
                    <a:lnTo>
                      <a:pt x="178" y="6"/>
                    </a:lnTo>
                    <a:lnTo>
                      <a:pt x="172" y="6"/>
                    </a:lnTo>
                    <a:lnTo>
                      <a:pt x="172" y="6"/>
                    </a:lnTo>
                    <a:lnTo>
                      <a:pt x="172" y="6"/>
                    </a:lnTo>
                    <a:lnTo>
                      <a:pt x="172" y="6"/>
                    </a:lnTo>
                    <a:lnTo>
                      <a:pt x="172" y="6"/>
                    </a:lnTo>
                    <a:lnTo>
                      <a:pt x="166" y="6"/>
                    </a:lnTo>
                    <a:lnTo>
                      <a:pt x="166" y="6"/>
                    </a:lnTo>
                    <a:lnTo>
                      <a:pt x="166" y="6"/>
                    </a:lnTo>
                    <a:lnTo>
                      <a:pt x="166" y="6"/>
                    </a:lnTo>
                    <a:lnTo>
                      <a:pt x="166" y="6"/>
                    </a:lnTo>
                    <a:lnTo>
                      <a:pt x="160" y="6"/>
                    </a:lnTo>
                    <a:lnTo>
                      <a:pt x="160" y="6"/>
                    </a:lnTo>
                    <a:lnTo>
                      <a:pt x="160" y="6"/>
                    </a:lnTo>
                    <a:lnTo>
                      <a:pt x="160" y="6"/>
                    </a:lnTo>
                    <a:lnTo>
                      <a:pt x="160" y="6"/>
                    </a:lnTo>
                    <a:lnTo>
                      <a:pt x="160" y="6"/>
                    </a:lnTo>
                    <a:lnTo>
                      <a:pt x="153" y="6"/>
                    </a:lnTo>
                    <a:lnTo>
                      <a:pt x="153" y="6"/>
                    </a:lnTo>
                    <a:lnTo>
                      <a:pt x="153" y="6"/>
                    </a:lnTo>
                    <a:lnTo>
                      <a:pt x="153" y="6"/>
                    </a:lnTo>
                    <a:lnTo>
                      <a:pt x="153" y="6"/>
                    </a:lnTo>
                    <a:lnTo>
                      <a:pt x="147" y="6"/>
                    </a:lnTo>
                    <a:lnTo>
                      <a:pt x="147" y="6"/>
                    </a:lnTo>
                    <a:lnTo>
                      <a:pt x="147" y="0"/>
                    </a:lnTo>
                    <a:lnTo>
                      <a:pt x="147" y="0"/>
                    </a:lnTo>
                    <a:lnTo>
                      <a:pt x="147" y="0"/>
                    </a:lnTo>
                    <a:lnTo>
                      <a:pt x="141" y="0"/>
                    </a:lnTo>
                    <a:lnTo>
                      <a:pt x="141" y="0"/>
                    </a:lnTo>
                    <a:lnTo>
                      <a:pt x="141" y="0"/>
                    </a:lnTo>
                    <a:lnTo>
                      <a:pt x="141" y="0"/>
                    </a:lnTo>
                    <a:lnTo>
                      <a:pt x="141" y="0"/>
                    </a:lnTo>
                    <a:lnTo>
                      <a:pt x="141" y="0"/>
                    </a:lnTo>
                    <a:lnTo>
                      <a:pt x="135" y="0"/>
                    </a:lnTo>
                    <a:lnTo>
                      <a:pt x="135" y="0"/>
                    </a:lnTo>
                    <a:lnTo>
                      <a:pt x="135" y="0"/>
                    </a:lnTo>
                    <a:lnTo>
                      <a:pt x="135" y="0"/>
                    </a:lnTo>
                    <a:lnTo>
                      <a:pt x="135" y="0"/>
                    </a:lnTo>
                    <a:lnTo>
                      <a:pt x="129" y="0"/>
                    </a:lnTo>
                    <a:lnTo>
                      <a:pt x="129" y="0"/>
                    </a:lnTo>
                    <a:lnTo>
                      <a:pt x="129" y="0"/>
                    </a:lnTo>
                    <a:lnTo>
                      <a:pt x="129" y="0"/>
                    </a:lnTo>
                    <a:lnTo>
                      <a:pt x="129" y="0"/>
                    </a:lnTo>
                    <a:lnTo>
                      <a:pt x="123" y="0"/>
                    </a:lnTo>
                    <a:lnTo>
                      <a:pt x="123" y="0"/>
                    </a:lnTo>
                    <a:lnTo>
                      <a:pt x="123" y="0"/>
                    </a:lnTo>
                    <a:lnTo>
                      <a:pt x="123" y="0"/>
                    </a:lnTo>
                    <a:lnTo>
                      <a:pt x="123" y="0"/>
                    </a:lnTo>
                    <a:lnTo>
                      <a:pt x="123" y="0"/>
                    </a:lnTo>
                    <a:lnTo>
                      <a:pt x="117" y="0"/>
                    </a:ln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0"/>
                    </a:lnTo>
                    <a:lnTo>
                      <a:pt x="104" y="0"/>
                    </a:lnTo>
                    <a:lnTo>
                      <a:pt x="98" y="0"/>
                    </a:lnTo>
                    <a:lnTo>
                      <a:pt x="98" y="0"/>
                    </a:lnTo>
                    <a:lnTo>
                      <a:pt x="98" y="0"/>
                    </a:lnTo>
                    <a:lnTo>
                      <a:pt x="98" y="0"/>
                    </a:lnTo>
                    <a:lnTo>
                      <a:pt x="98" y="0"/>
                    </a:lnTo>
                    <a:lnTo>
                      <a:pt x="92" y="0"/>
                    </a:lnTo>
                    <a:lnTo>
                      <a:pt x="92" y="0"/>
                    </a:lnTo>
                    <a:lnTo>
                      <a:pt x="92" y="0"/>
                    </a:lnTo>
                    <a:lnTo>
                      <a:pt x="92" y="0"/>
                    </a:lnTo>
                    <a:lnTo>
                      <a:pt x="92" y="6"/>
                    </a:lnTo>
                    <a:lnTo>
                      <a:pt x="86" y="6"/>
                    </a:lnTo>
                    <a:lnTo>
                      <a:pt x="86" y="6"/>
                    </a:lnTo>
                    <a:lnTo>
                      <a:pt x="86" y="6"/>
                    </a:lnTo>
                    <a:lnTo>
                      <a:pt x="86" y="6"/>
                    </a:lnTo>
                    <a:lnTo>
                      <a:pt x="86" y="6"/>
                    </a:lnTo>
                    <a:lnTo>
                      <a:pt x="86" y="6"/>
                    </a:lnTo>
                    <a:lnTo>
                      <a:pt x="80" y="6"/>
                    </a:lnTo>
                    <a:lnTo>
                      <a:pt x="80" y="6"/>
                    </a:lnTo>
                    <a:lnTo>
                      <a:pt x="80" y="6"/>
                    </a:lnTo>
                    <a:lnTo>
                      <a:pt x="80" y="6"/>
                    </a:lnTo>
                    <a:lnTo>
                      <a:pt x="80" y="6"/>
                    </a:lnTo>
                    <a:lnTo>
                      <a:pt x="74" y="6"/>
                    </a:lnTo>
                    <a:lnTo>
                      <a:pt x="74" y="6"/>
                    </a:lnTo>
                    <a:lnTo>
                      <a:pt x="74" y="6"/>
                    </a:lnTo>
                    <a:lnTo>
                      <a:pt x="74" y="6"/>
                    </a:lnTo>
                    <a:lnTo>
                      <a:pt x="74" y="6"/>
                    </a:lnTo>
                    <a:lnTo>
                      <a:pt x="67" y="6"/>
                    </a:lnTo>
                    <a:lnTo>
                      <a:pt x="67" y="6"/>
                    </a:lnTo>
                    <a:lnTo>
                      <a:pt x="67" y="6"/>
                    </a:lnTo>
                    <a:lnTo>
                      <a:pt x="67" y="6"/>
                    </a:lnTo>
                    <a:lnTo>
                      <a:pt x="67" y="6"/>
                    </a:lnTo>
                    <a:lnTo>
                      <a:pt x="67" y="6"/>
                    </a:lnTo>
                    <a:lnTo>
                      <a:pt x="61" y="6"/>
                    </a:lnTo>
                    <a:lnTo>
                      <a:pt x="61" y="6"/>
                    </a:lnTo>
                    <a:lnTo>
                      <a:pt x="61" y="12"/>
                    </a:lnTo>
                    <a:lnTo>
                      <a:pt x="61" y="12"/>
                    </a:lnTo>
                    <a:lnTo>
                      <a:pt x="61" y="12"/>
                    </a:lnTo>
                    <a:lnTo>
                      <a:pt x="55" y="12"/>
                    </a:lnTo>
                    <a:lnTo>
                      <a:pt x="55" y="12"/>
                    </a:lnTo>
                    <a:lnTo>
                      <a:pt x="55" y="12"/>
                    </a:lnTo>
                    <a:lnTo>
                      <a:pt x="55" y="12"/>
                    </a:lnTo>
                    <a:lnTo>
                      <a:pt x="55" y="12"/>
                    </a:lnTo>
                    <a:lnTo>
                      <a:pt x="49" y="12"/>
                    </a:lnTo>
                    <a:lnTo>
                      <a:pt x="49" y="12"/>
                    </a:lnTo>
                    <a:lnTo>
                      <a:pt x="49" y="12"/>
                    </a:lnTo>
                    <a:lnTo>
                      <a:pt x="49" y="12"/>
                    </a:lnTo>
                    <a:lnTo>
                      <a:pt x="49" y="12"/>
                    </a:lnTo>
                    <a:lnTo>
                      <a:pt x="49" y="12"/>
                    </a:lnTo>
                    <a:lnTo>
                      <a:pt x="43" y="12"/>
                    </a:lnTo>
                    <a:lnTo>
                      <a:pt x="43" y="12"/>
                    </a:lnTo>
                    <a:lnTo>
                      <a:pt x="43" y="12"/>
                    </a:lnTo>
                    <a:lnTo>
                      <a:pt x="43" y="12"/>
                    </a:lnTo>
                    <a:lnTo>
                      <a:pt x="43" y="18"/>
                    </a:lnTo>
                    <a:lnTo>
                      <a:pt x="37" y="18"/>
                    </a:lnTo>
                    <a:lnTo>
                      <a:pt x="37" y="18"/>
                    </a:lnTo>
                    <a:lnTo>
                      <a:pt x="37" y="18"/>
                    </a:lnTo>
                    <a:lnTo>
                      <a:pt x="37" y="18"/>
                    </a:lnTo>
                    <a:lnTo>
                      <a:pt x="37" y="18"/>
                    </a:lnTo>
                    <a:lnTo>
                      <a:pt x="31" y="18"/>
                    </a:lnTo>
                    <a:lnTo>
                      <a:pt x="31" y="18"/>
                    </a:lnTo>
                    <a:lnTo>
                      <a:pt x="31" y="18"/>
                    </a:lnTo>
                    <a:lnTo>
                      <a:pt x="31" y="18"/>
                    </a:lnTo>
                    <a:lnTo>
                      <a:pt x="31" y="24"/>
                    </a:lnTo>
                    <a:lnTo>
                      <a:pt x="31" y="24"/>
                    </a:lnTo>
                    <a:lnTo>
                      <a:pt x="25" y="24"/>
                    </a:lnTo>
                    <a:lnTo>
                      <a:pt x="25" y="24"/>
                    </a:lnTo>
                    <a:lnTo>
                      <a:pt x="25" y="24"/>
                    </a:lnTo>
                    <a:lnTo>
                      <a:pt x="25" y="24"/>
                    </a:lnTo>
                    <a:lnTo>
                      <a:pt x="25" y="24"/>
                    </a:lnTo>
                    <a:lnTo>
                      <a:pt x="18" y="24"/>
                    </a:lnTo>
                    <a:lnTo>
                      <a:pt x="18" y="31"/>
                    </a:lnTo>
                    <a:lnTo>
                      <a:pt x="18" y="31"/>
                    </a:lnTo>
                    <a:lnTo>
                      <a:pt x="18" y="31"/>
                    </a:lnTo>
                    <a:lnTo>
                      <a:pt x="18" y="31"/>
                    </a:lnTo>
                    <a:lnTo>
                      <a:pt x="12" y="31"/>
                    </a:lnTo>
                    <a:lnTo>
                      <a:pt x="12" y="31"/>
                    </a:lnTo>
                    <a:lnTo>
                      <a:pt x="12" y="31"/>
                    </a:lnTo>
                    <a:lnTo>
                      <a:pt x="12" y="37"/>
                    </a:lnTo>
                    <a:lnTo>
                      <a:pt x="12" y="37"/>
                    </a:lnTo>
                    <a:lnTo>
                      <a:pt x="12" y="37"/>
                    </a:lnTo>
                    <a:lnTo>
                      <a:pt x="12" y="37"/>
                    </a:lnTo>
                    <a:lnTo>
                      <a:pt x="6" y="37"/>
                    </a:lnTo>
                    <a:lnTo>
                      <a:pt x="6" y="43"/>
                    </a:lnTo>
                    <a:lnTo>
                      <a:pt x="6" y="43"/>
                    </a:lnTo>
                    <a:lnTo>
                      <a:pt x="6" y="43"/>
                    </a:lnTo>
                    <a:lnTo>
                      <a:pt x="6" y="43"/>
                    </a:lnTo>
                    <a:lnTo>
                      <a:pt x="6" y="43"/>
                    </a:lnTo>
                    <a:lnTo>
                      <a:pt x="6" y="49"/>
                    </a:lnTo>
                    <a:lnTo>
                      <a:pt x="6" y="49"/>
                    </a:lnTo>
                    <a:lnTo>
                      <a:pt x="0" y="49"/>
                    </a:lnTo>
                    <a:lnTo>
                      <a:pt x="0" y="49"/>
                    </a:lnTo>
                    <a:lnTo>
                      <a:pt x="0" y="49"/>
                    </a:lnTo>
                    <a:lnTo>
                      <a:pt x="0" y="49"/>
                    </a:lnTo>
                    <a:lnTo>
                      <a:pt x="0" y="55"/>
                    </a:lnTo>
                    <a:lnTo>
                      <a:pt x="0" y="55"/>
                    </a:lnTo>
                    <a:lnTo>
                      <a:pt x="0" y="55"/>
                    </a:lnTo>
                    <a:lnTo>
                      <a:pt x="0" y="55"/>
                    </a:lnTo>
                    <a:lnTo>
                      <a:pt x="0" y="55"/>
                    </a:lnTo>
                    <a:lnTo>
                      <a:pt x="0" y="61"/>
                    </a:lnTo>
                    <a:lnTo>
                      <a:pt x="0" y="61"/>
                    </a:lnTo>
                    <a:lnTo>
                      <a:pt x="0" y="61"/>
                    </a:lnTo>
                    <a:lnTo>
                      <a:pt x="0" y="61"/>
                    </a:lnTo>
                    <a:lnTo>
                      <a:pt x="0" y="61"/>
                    </a:lnTo>
                    <a:lnTo>
                      <a:pt x="0" y="67"/>
                    </a:lnTo>
                    <a:lnTo>
                      <a:pt x="0" y="67"/>
                    </a:lnTo>
                    <a:lnTo>
                      <a:pt x="0" y="67"/>
                    </a:lnTo>
                    <a:lnTo>
                      <a:pt x="0" y="67"/>
                    </a:lnTo>
                    <a:lnTo>
                      <a:pt x="0" y="67"/>
                    </a:lnTo>
                    <a:lnTo>
                      <a:pt x="0" y="67"/>
                    </a:lnTo>
                    <a:lnTo>
                      <a:pt x="0" y="74"/>
                    </a:lnTo>
                    <a:lnTo>
                      <a:pt x="0" y="74"/>
                    </a:lnTo>
                    <a:lnTo>
                      <a:pt x="6" y="74"/>
                    </a:lnTo>
                    <a:lnTo>
                      <a:pt x="6" y="74"/>
                    </a:lnTo>
                    <a:lnTo>
                      <a:pt x="6" y="74"/>
                    </a:lnTo>
                    <a:lnTo>
                      <a:pt x="6" y="80"/>
                    </a:lnTo>
                    <a:lnTo>
                      <a:pt x="6" y="80"/>
                    </a:lnTo>
                    <a:lnTo>
                      <a:pt x="6" y="80"/>
                    </a:lnTo>
                    <a:lnTo>
                      <a:pt x="6" y="80"/>
                    </a:lnTo>
                    <a:lnTo>
                      <a:pt x="6" y="80"/>
                    </a:lnTo>
                    <a:lnTo>
                      <a:pt x="12" y="86"/>
                    </a:lnTo>
                    <a:lnTo>
                      <a:pt x="12" y="86"/>
                    </a:lnTo>
                    <a:lnTo>
                      <a:pt x="12" y="86"/>
                    </a:lnTo>
                    <a:lnTo>
                      <a:pt x="12" y="86"/>
                    </a:lnTo>
                    <a:lnTo>
                      <a:pt x="12" y="86"/>
                    </a:lnTo>
                    <a:lnTo>
                      <a:pt x="12" y="86"/>
                    </a:lnTo>
                    <a:lnTo>
                      <a:pt x="12" y="86"/>
                    </a:lnTo>
                    <a:lnTo>
                      <a:pt x="18" y="92"/>
                    </a:lnTo>
                    <a:lnTo>
                      <a:pt x="18" y="92"/>
                    </a:lnTo>
                    <a:lnTo>
                      <a:pt x="18" y="92"/>
                    </a:lnTo>
                    <a:lnTo>
                      <a:pt x="18" y="92"/>
                    </a:lnTo>
                    <a:lnTo>
                      <a:pt x="18" y="92"/>
                    </a:lnTo>
                    <a:lnTo>
                      <a:pt x="25" y="92"/>
                    </a:lnTo>
                    <a:lnTo>
                      <a:pt x="25" y="98"/>
                    </a:lnTo>
                    <a:lnTo>
                      <a:pt x="25" y="98"/>
                    </a:lnTo>
                    <a:lnTo>
                      <a:pt x="25" y="98"/>
                    </a:lnTo>
                    <a:lnTo>
                      <a:pt x="25" y="98"/>
                    </a:lnTo>
                    <a:lnTo>
                      <a:pt x="31" y="98"/>
                    </a:lnTo>
                    <a:lnTo>
                      <a:pt x="31" y="98"/>
                    </a:lnTo>
                    <a:lnTo>
                      <a:pt x="31" y="98"/>
                    </a:lnTo>
                    <a:lnTo>
                      <a:pt x="31" y="98"/>
                    </a:lnTo>
                    <a:lnTo>
                      <a:pt x="31" y="104"/>
                    </a:lnTo>
                    <a:lnTo>
                      <a:pt x="31" y="104"/>
                    </a:lnTo>
                    <a:lnTo>
                      <a:pt x="37" y="104"/>
                    </a:lnTo>
                    <a:lnTo>
                      <a:pt x="37" y="104"/>
                    </a:lnTo>
                    <a:lnTo>
                      <a:pt x="37" y="104"/>
                    </a:lnTo>
                    <a:lnTo>
                      <a:pt x="37" y="104"/>
                    </a:lnTo>
                    <a:lnTo>
                      <a:pt x="37" y="104"/>
                    </a:lnTo>
                    <a:lnTo>
                      <a:pt x="43" y="104"/>
                    </a:lnTo>
                    <a:lnTo>
                      <a:pt x="43" y="104"/>
                    </a:lnTo>
                    <a:lnTo>
                      <a:pt x="43" y="104"/>
                    </a:lnTo>
                    <a:lnTo>
                      <a:pt x="43" y="104"/>
                    </a:lnTo>
                    <a:lnTo>
                      <a:pt x="43" y="104"/>
                    </a:lnTo>
                    <a:lnTo>
                      <a:pt x="49" y="104"/>
                    </a:lnTo>
                    <a:lnTo>
                      <a:pt x="49" y="110"/>
                    </a:lnTo>
                    <a:lnTo>
                      <a:pt x="49" y="110"/>
                    </a:lnTo>
                    <a:lnTo>
                      <a:pt x="49" y="110"/>
                    </a:lnTo>
                    <a:lnTo>
                      <a:pt x="49" y="110"/>
                    </a:lnTo>
                    <a:lnTo>
                      <a:pt x="49" y="110"/>
                    </a:lnTo>
                    <a:lnTo>
                      <a:pt x="55" y="110"/>
                    </a:lnTo>
                    <a:lnTo>
                      <a:pt x="55" y="110"/>
                    </a:lnTo>
                    <a:lnTo>
                      <a:pt x="55" y="110"/>
                    </a:lnTo>
                    <a:lnTo>
                      <a:pt x="55" y="110"/>
                    </a:lnTo>
                    <a:lnTo>
                      <a:pt x="55" y="110"/>
                    </a:lnTo>
                    <a:lnTo>
                      <a:pt x="61" y="110"/>
                    </a:lnTo>
                    <a:lnTo>
                      <a:pt x="61" y="110"/>
                    </a:lnTo>
                    <a:lnTo>
                      <a:pt x="61" y="110"/>
                    </a:lnTo>
                    <a:lnTo>
                      <a:pt x="61" y="110"/>
                    </a:lnTo>
                    <a:lnTo>
                      <a:pt x="61" y="110"/>
                    </a:lnTo>
                    <a:lnTo>
                      <a:pt x="67" y="110"/>
                    </a:lnTo>
                    <a:lnTo>
                      <a:pt x="67" y="117"/>
                    </a:lnTo>
                    <a:lnTo>
                      <a:pt x="67" y="117"/>
                    </a:lnTo>
                    <a:lnTo>
                      <a:pt x="67" y="117"/>
                    </a:lnTo>
                    <a:lnTo>
                      <a:pt x="67" y="117"/>
                    </a:lnTo>
                    <a:lnTo>
                      <a:pt x="67" y="117"/>
                    </a:lnTo>
                    <a:lnTo>
                      <a:pt x="74" y="117"/>
                    </a:lnTo>
                    <a:lnTo>
                      <a:pt x="74" y="117"/>
                    </a:lnTo>
                    <a:lnTo>
                      <a:pt x="74" y="117"/>
                    </a:lnTo>
                    <a:lnTo>
                      <a:pt x="74" y="117"/>
                    </a:lnTo>
                    <a:lnTo>
                      <a:pt x="74" y="117"/>
                    </a:lnTo>
                    <a:lnTo>
                      <a:pt x="80" y="117"/>
                    </a:lnTo>
                    <a:lnTo>
                      <a:pt x="80" y="117"/>
                    </a:lnTo>
                    <a:lnTo>
                      <a:pt x="80" y="117"/>
                    </a:lnTo>
                    <a:lnTo>
                      <a:pt x="80" y="117"/>
                    </a:lnTo>
                    <a:lnTo>
                      <a:pt x="80" y="117"/>
                    </a:lnTo>
                    <a:lnTo>
                      <a:pt x="86" y="117"/>
                    </a:lnTo>
                    <a:lnTo>
                      <a:pt x="86" y="117"/>
                    </a:lnTo>
                    <a:lnTo>
                      <a:pt x="86" y="117"/>
                    </a:lnTo>
                    <a:lnTo>
                      <a:pt x="86" y="117"/>
                    </a:lnTo>
                    <a:lnTo>
                      <a:pt x="86" y="117"/>
                    </a:lnTo>
                    <a:lnTo>
                      <a:pt x="86" y="117"/>
                    </a:lnTo>
                    <a:lnTo>
                      <a:pt x="92" y="117"/>
                    </a:lnTo>
                    <a:lnTo>
                      <a:pt x="92" y="117"/>
                    </a:lnTo>
                    <a:lnTo>
                      <a:pt x="92" y="117"/>
                    </a:lnTo>
                    <a:lnTo>
                      <a:pt x="92" y="117"/>
                    </a:lnTo>
                    <a:lnTo>
                      <a:pt x="92" y="117"/>
                    </a:lnTo>
                    <a:lnTo>
                      <a:pt x="98" y="117"/>
                    </a:lnTo>
                    <a:lnTo>
                      <a:pt x="98" y="117"/>
                    </a:lnTo>
                    <a:lnTo>
                      <a:pt x="98" y="117"/>
                    </a:lnTo>
                    <a:lnTo>
                      <a:pt x="98" y="117"/>
                    </a:lnTo>
                    <a:lnTo>
                      <a:pt x="98" y="117"/>
                    </a:lnTo>
                    <a:lnTo>
                      <a:pt x="104" y="117"/>
                    </a:lnTo>
                    <a:lnTo>
                      <a:pt x="104" y="117"/>
                    </a:lnTo>
                    <a:lnTo>
                      <a:pt x="104" y="123"/>
                    </a:lnTo>
                    <a:lnTo>
                      <a:pt x="104" y="123"/>
                    </a:lnTo>
                    <a:lnTo>
                      <a:pt x="104" y="123"/>
                    </a:lnTo>
                    <a:lnTo>
                      <a:pt x="104" y="123"/>
                    </a:lnTo>
                    <a:lnTo>
                      <a:pt x="110" y="123"/>
                    </a:lnTo>
                    <a:lnTo>
                      <a:pt x="110" y="123"/>
                    </a:lnTo>
                    <a:lnTo>
                      <a:pt x="110" y="123"/>
                    </a:lnTo>
                    <a:lnTo>
                      <a:pt x="110" y="123"/>
                    </a:lnTo>
                    <a:lnTo>
                      <a:pt x="110" y="123"/>
                    </a:lnTo>
                    <a:lnTo>
                      <a:pt x="117" y="123"/>
                    </a:lnTo>
                    <a:lnTo>
                      <a:pt x="117" y="123"/>
                    </a:lnTo>
                    <a:lnTo>
                      <a:pt x="117" y="123"/>
                    </a:lnTo>
                    <a:lnTo>
                      <a:pt x="117" y="123"/>
                    </a:lnTo>
                    <a:lnTo>
                      <a:pt x="117" y="123"/>
                    </a:lnTo>
                    <a:lnTo>
                      <a:pt x="123" y="123"/>
                    </a:lnTo>
                    <a:lnTo>
                      <a:pt x="123" y="123"/>
                    </a:lnTo>
                    <a:lnTo>
                      <a:pt x="123" y="123"/>
                    </a:lnTo>
                    <a:lnTo>
                      <a:pt x="123" y="123"/>
                    </a:lnTo>
                    <a:close/>
                  </a:path>
                </a:pathLst>
              </a:custGeom>
              <a:solidFill>
                <a:srgbClr val="701E07"/>
              </a:solidFill>
              <a:ln w="0">
                <a:solidFill>
                  <a:srgbClr val="000000"/>
                </a:solidFill>
                <a:prstDash val="solid"/>
                <a:round/>
                <a:headEnd/>
                <a:tailEnd/>
              </a:ln>
            </p:spPr>
            <p:txBody>
              <a:bodyPr/>
              <a:lstStyle/>
              <a:p>
                <a:endParaRPr lang="en-US"/>
              </a:p>
            </p:txBody>
          </p:sp>
          <p:sp>
            <p:nvSpPr>
              <p:cNvPr id="2810931" name="Line 51"/>
              <p:cNvSpPr>
                <a:spLocks noChangeShapeType="1"/>
              </p:cNvSpPr>
              <p:nvPr/>
            </p:nvSpPr>
            <p:spPr bwMode="auto">
              <a:xfrm>
                <a:off x="2708" y="2728"/>
                <a:ext cx="0"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932" name="Freeform 52"/>
              <p:cNvSpPr>
                <a:spLocks/>
              </p:cNvSpPr>
              <p:nvPr/>
            </p:nvSpPr>
            <p:spPr bwMode="auto">
              <a:xfrm>
                <a:off x="2708" y="2605"/>
                <a:ext cx="116" cy="123"/>
              </a:xfrm>
              <a:custGeom>
                <a:avLst/>
                <a:gdLst>
                  <a:gd name="T0" fmla="*/ 6 w 116"/>
                  <a:gd name="T1" fmla="*/ 123 h 123"/>
                  <a:gd name="T2" fmla="*/ 6 w 116"/>
                  <a:gd name="T3" fmla="*/ 123 h 123"/>
                  <a:gd name="T4" fmla="*/ 12 w 116"/>
                  <a:gd name="T5" fmla="*/ 117 h 123"/>
                  <a:gd name="T6" fmla="*/ 18 w 116"/>
                  <a:gd name="T7" fmla="*/ 117 h 123"/>
                  <a:gd name="T8" fmla="*/ 24 w 116"/>
                  <a:gd name="T9" fmla="*/ 117 h 123"/>
                  <a:gd name="T10" fmla="*/ 24 w 116"/>
                  <a:gd name="T11" fmla="*/ 117 h 123"/>
                  <a:gd name="T12" fmla="*/ 30 w 116"/>
                  <a:gd name="T13" fmla="*/ 117 h 123"/>
                  <a:gd name="T14" fmla="*/ 37 w 116"/>
                  <a:gd name="T15" fmla="*/ 117 h 123"/>
                  <a:gd name="T16" fmla="*/ 43 w 116"/>
                  <a:gd name="T17" fmla="*/ 117 h 123"/>
                  <a:gd name="T18" fmla="*/ 43 w 116"/>
                  <a:gd name="T19" fmla="*/ 117 h 123"/>
                  <a:gd name="T20" fmla="*/ 49 w 116"/>
                  <a:gd name="T21" fmla="*/ 117 h 123"/>
                  <a:gd name="T22" fmla="*/ 55 w 116"/>
                  <a:gd name="T23" fmla="*/ 110 h 123"/>
                  <a:gd name="T24" fmla="*/ 61 w 116"/>
                  <a:gd name="T25" fmla="*/ 110 h 123"/>
                  <a:gd name="T26" fmla="*/ 61 w 116"/>
                  <a:gd name="T27" fmla="*/ 110 h 123"/>
                  <a:gd name="T28" fmla="*/ 67 w 116"/>
                  <a:gd name="T29" fmla="*/ 110 h 123"/>
                  <a:gd name="T30" fmla="*/ 73 w 116"/>
                  <a:gd name="T31" fmla="*/ 104 h 123"/>
                  <a:gd name="T32" fmla="*/ 79 w 116"/>
                  <a:gd name="T33" fmla="*/ 104 h 123"/>
                  <a:gd name="T34" fmla="*/ 79 w 116"/>
                  <a:gd name="T35" fmla="*/ 104 h 123"/>
                  <a:gd name="T36" fmla="*/ 86 w 116"/>
                  <a:gd name="T37" fmla="*/ 98 h 123"/>
                  <a:gd name="T38" fmla="*/ 92 w 116"/>
                  <a:gd name="T39" fmla="*/ 98 h 123"/>
                  <a:gd name="T40" fmla="*/ 98 w 116"/>
                  <a:gd name="T41" fmla="*/ 92 h 123"/>
                  <a:gd name="T42" fmla="*/ 98 w 116"/>
                  <a:gd name="T43" fmla="*/ 86 h 123"/>
                  <a:gd name="T44" fmla="*/ 104 w 116"/>
                  <a:gd name="T45" fmla="*/ 86 h 123"/>
                  <a:gd name="T46" fmla="*/ 110 w 116"/>
                  <a:gd name="T47" fmla="*/ 80 h 123"/>
                  <a:gd name="T48" fmla="*/ 110 w 116"/>
                  <a:gd name="T49" fmla="*/ 74 h 123"/>
                  <a:gd name="T50" fmla="*/ 116 w 116"/>
                  <a:gd name="T51" fmla="*/ 74 h 123"/>
                  <a:gd name="T52" fmla="*/ 116 w 116"/>
                  <a:gd name="T53" fmla="*/ 67 h 123"/>
                  <a:gd name="T54" fmla="*/ 116 w 116"/>
                  <a:gd name="T55" fmla="*/ 61 h 123"/>
                  <a:gd name="T56" fmla="*/ 116 w 116"/>
                  <a:gd name="T57" fmla="*/ 55 h 123"/>
                  <a:gd name="T58" fmla="*/ 116 w 116"/>
                  <a:gd name="T59" fmla="*/ 55 h 123"/>
                  <a:gd name="T60" fmla="*/ 116 w 116"/>
                  <a:gd name="T61" fmla="*/ 49 h 123"/>
                  <a:gd name="T62" fmla="*/ 110 w 116"/>
                  <a:gd name="T63" fmla="*/ 43 h 123"/>
                  <a:gd name="T64" fmla="*/ 110 w 116"/>
                  <a:gd name="T65" fmla="*/ 37 h 123"/>
                  <a:gd name="T66" fmla="*/ 104 w 116"/>
                  <a:gd name="T67" fmla="*/ 37 h 123"/>
                  <a:gd name="T68" fmla="*/ 98 w 116"/>
                  <a:gd name="T69" fmla="*/ 31 h 123"/>
                  <a:gd name="T70" fmla="*/ 98 w 116"/>
                  <a:gd name="T71" fmla="*/ 24 h 123"/>
                  <a:gd name="T72" fmla="*/ 92 w 116"/>
                  <a:gd name="T73" fmla="*/ 24 h 123"/>
                  <a:gd name="T74" fmla="*/ 86 w 116"/>
                  <a:gd name="T75" fmla="*/ 18 h 123"/>
                  <a:gd name="T76" fmla="*/ 79 w 116"/>
                  <a:gd name="T77" fmla="*/ 18 h 123"/>
                  <a:gd name="T78" fmla="*/ 79 w 116"/>
                  <a:gd name="T79" fmla="*/ 18 h 123"/>
                  <a:gd name="T80" fmla="*/ 73 w 116"/>
                  <a:gd name="T81" fmla="*/ 12 h 123"/>
                  <a:gd name="T82" fmla="*/ 67 w 116"/>
                  <a:gd name="T83" fmla="*/ 12 h 123"/>
                  <a:gd name="T84" fmla="*/ 61 w 116"/>
                  <a:gd name="T85" fmla="*/ 12 h 123"/>
                  <a:gd name="T86" fmla="*/ 55 w 116"/>
                  <a:gd name="T87" fmla="*/ 12 h 123"/>
                  <a:gd name="T88" fmla="*/ 55 w 116"/>
                  <a:gd name="T89" fmla="*/ 6 h 123"/>
                  <a:gd name="T90" fmla="*/ 49 w 116"/>
                  <a:gd name="T91" fmla="*/ 6 h 123"/>
                  <a:gd name="T92" fmla="*/ 43 w 116"/>
                  <a:gd name="T93" fmla="*/ 6 h 123"/>
                  <a:gd name="T94" fmla="*/ 37 w 116"/>
                  <a:gd name="T95" fmla="*/ 6 h 123"/>
                  <a:gd name="T96" fmla="*/ 37 w 116"/>
                  <a:gd name="T97" fmla="*/ 6 h 123"/>
                  <a:gd name="T98" fmla="*/ 30 w 116"/>
                  <a:gd name="T99" fmla="*/ 6 h 123"/>
                  <a:gd name="T100" fmla="*/ 24 w 116"/>
                  <a:gd name="T101" fmla="*/ 6 h 123"/>
                  <a:gd name="T102" fmla="*/ 18 w 116"/>
                  <a:gd name="T103" fmla="*/ 0 h 123"/>
                  <a:gd name="T104" fmla="*/ 18 w 116"/>
                  <a:gd name="T105" fmla="*/ 0 h 123"/>
                  <a:gd name="T106" fmla="*/ 12 w 116"/>
                  <a:gd name="T107" fmla="*/ 0 h 123"/>
                  <a:gd name="T108" fmla="*/ 6 w 116"/>
                  <a:gd name="T109" fmla="*/ 0 h 123"/>
                  <a:gd name="T110" fmla="*/ 0 w 116"/>
                  <a:gd name="T111" fmla="*/ 0 h 123"/>
                  <a:gd name="T112" fmla="*/ 0 w 116"/>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6" h="123">
                    <a:moveTo>
                      <a:pt x="0" y="123"/>
                    </a:moveTo>
                    <a:lnTo>
                      <a:pt x="0" y="123"/>
                    </a:lnTo>
                    <a:lnTo>
                      <a:pt x="0" y="123"/>
                    </a:lnTo>
                    <a:lnTo>
                      <a:pt x="6" y="123"/>
                    </a:lnTo>
                    <a:lnTo>
                      <a:pt x="6" y="123"/>
                    </a:lnTo>
                    <a:lnTo>
                      <a:pt x="6" y="123"/>
                    </a:lnTo>
                    <a:lnTo>
                      <a:pt x="6" y="123"/>
                    </a:lnTo>
                    <a:lnTo>
                      <a:pt x="6" y="123"/>
                    </a:lnTo>
                    <a:lnTo>
                      <a:pt x="12" y="123"/>
                    </a:lnTo>
                    <a:lnTo>
                      <a:pt x="12" y="123"/>
                    </a:lnTo>
                    <a:lnTo>
                      <a:pt x="12" y="123"/>
                    </a:lnTo>
                    <a:lnTo>
                      <a:pt x="12" y="117"/>
                    </a:lnTo>
                    <a:lnTo>
                      <a:pt x="12" y="117"/>
                    </a:lnTo>
                    <a:lnTo>
                      <a:pt x="18" y="117"/>
                    </a:lnTo>
                    <a:lnTo>
                      <a:pt x="18" y="117"/>
                    </a:lnTo>
                    <a:lnTo>
                      <a:pt x="18" y="117"/>
                    </a:lnTo>
                    <a:lnTo>
                      <a:pt x="18" y="117"/>
                    </a:lnTo>
                    <a:lnTo>
                      <a:pt x="18" y="117"/>
                    </a:lnTo>
                    <a:lnTo>
                      <a:pt x="18" y="117"/>
                    </a:lnTo>
                    <a:lnTo>
                      <a:pt x="24" y="117"/>
                    </a:lnTo>
                    <a:lnTo>
                      <a:pt x="24" y="117"/>
                    </a:lnTo>
                    <a:lnTo>
                      <a:pt x="24" y="117"/>
                    </a:lnTo>
                    <a:lnTo>
                      <a:pt x="24" y="117"/>
                    </a:lnTo>
                    <a:lnTo>
                      <a:pt x="24" y="117"/>
                    </a:lnTo>
                    <a:lnTo>
                      <a:pt x="30" y="117"/>
                    </a:lnTo>
                    <a:lnTo>
                      <a:pt x="30" y="117"/>
                    </a:lnTo>
                    <a:lnTo>
                      <a:pt x="30" y="117"/>
                    </a:lnTo>
                    <a:lnTo>
                      <a:pt x="30" y="117"/>
                    </a:lnTo>
                    <a:lnTo>
                      <a:pt x="30" y="117"/>
                    </a:lnTo>
                    <a:lnTo>
                      <a:pt x="37" y="117"/>
                    </a:lnTo>
                    <a:lnTo>
                      <a:pt x="37" y="117"/>
                    </a:lnTo>
                    <a:lnTo>
                      <a:pt x="37" y="117"/>
                    </a:lnTo>
                    <a:lnTo>
                      <a:pt x="37" y="117"/>
                    </a:lnTo>
                    <a:lnTo>
                      <a:pt x="37" y="117"/>
                    </a:lnTo>
                    <a:lnTo>
                      <a:pt x="37" y="117"/>
                    </a:lnTo>
                    <a:lnTo>
                      <a:pt x="43" y="117"/>
                    </a:lnTo>
                    <a:lnTo>
                      <a:pt x="43" y="117"/>
                    </a:lnTo>
                    <a:lnTo>
                      <a:pt x="43" y="117"/>
                    </a:lnTo>
                    <a:lnTo>
                      <a:pt x="43" y="117"/>
                    </a:lnTo>
                    <a:lnTo>
                      <a:pt x="43" y="117"/>
                    </a:lnTo>
                    <a:lnTo>
                      <a:pt x="49" y="117"/>
                    </a:lnTo>
                    <a:lnTo>
                      <a:pt x="49" y="117"/>
                    </a:lnTo>
                    <a:lnTo>
                      <a:pt x="49" y="117"/>
                    </a:lnTo>
                    <a:lnTo>
                      <a:pt x="49" y="117"/>
                    </a:lnTo>
                    <a:lnTo>
                      <a:pt x="49" y="110"/>
                    </a:lnTo>
                    <a:lnTo>
                      <a:pt x="55" y="110"/>
                    </a:lnTo>
                    <a:lnTo>
                      <a:pt x="55" y="110"/>
                    </a:lnTo>
                    <a:lnTo>
                      <a:pt x="55" y="110"/>
                    </a:lnTo>
                    <a:lnTo>
                      <a:pt x="55" y="110"/>
                    </a:lnTo>
                    <a:lnTo>
                      <a:pt x="55" y="110"/>
                    </a:lnTo>
                    <a:lnTo>
                      <a:pt x="55" y="110"/>
                    </a:lnTo>
                    <a:lnTo>
                      <a:pt x="61" y="110"/>
                    </a:lnTo>
                    <a:lnTo>
                      <a:pt x="61" y="110"/>
                    </a:lnTo>
                    <a:lnTo>
                      <a:pt x="61" y="110"/>
                    </a:lnTo>
                    <a:lnTo>
                      <a:pt x="61" y="110"/>
                    </a:lnTo>
                    <a:lnTo>
                      <a:pt x="61" y="110"/>
                    </a:lnTo>
                    <a:lnTo>
                      <a:pt x="67" y="110"/>
                    </a:lnTo>
                    <a:lnTo>
                      <a:pt x="67" y="110"/>
                    </a:lnTo>
                    <a:lnTo>
                      <a:pt x="67" y="110"/>
                    </a:lnTo>
                    <a:lnTo>
                      <a:pt x="67" y="110"/>
                    </a:lnTo>
                    <a:lnTo>
                      <a:pt x="67" y="104"/>
                    </a:lnTo>
                    <a:lnTo>
                      <a:pt x="73" y="104"/>
                    </a:lnTo>
                    <a:lnTo>
                      <a:pt x="73" y="104"/>
                    </a:lnTo>
                    <a:lnTo>
                      <a:pt x="73" y="104"/>
                    </a:lnTo>
                    <a:lnTo>
                      <a:pt x="73" y="104"/>
                    </a:lnTo>
                    <a:lnTo>
                      <a:pt x="73" y="104"/>
                    </a:lnTo>
                    <a:lnTo>
                      <a:pt x="79" y="104"/>
                    </a:lnTo>
                    <a:lnTo>
                      <a:pt x="79" y="104"/>
                    </a:lnTo>
                    <a:lnTo>
                      <a:pt x="79" y="104"/>
                    </a:lnTo>
                    <a:lnTo>
                      <a:pt x="79" y="104"/>
                    </a:lnTo>
                    <a:lnTo>
                      <a:pt x="79" y="104"/>
                    </a:lnTo>
                    <a:lnTo>
                      <a:pt x="79" y="104"/>
                    </a:lnTo>
                    <a:lnTo>
                      <a:pt x="86" y="104"/>
                    </a:lnTo>
                    <a:lnTo>
                      <a:pt x="86" y="98"/>
                    </a:lnTo>
                    <a:lnTo>
                      <a:pt x="86" y="98"/>
                    </a:lnTo>
                    <a:lnTo>
                      <a:pt x="86" y="98"/>
                    </a:lnTo>
                    <a:lnTo>
                      <a:pt x="86" y="98"/>
                    </a:lnTo>
                    <a:lnTo>
                      <a:pt x="92" y="98"/>
                    </a:lnTo>
                    <a:lnTo>
                      <a:pt x="92" y="98"/>
                    </a:lnTo>
                    <a:lnTo>
                      <a:pt x="92" y="98"/>
                    </a:lnTo>
                    <a:lnTo>
                      <a:pt x="92" y="98"/>
                    </a:lnTo>
                    <a:lnTo>
                      <a:pt x="92" y="92"/>
                    </a:lnTo>
                    <a:lnTo>
                      <a:pt x="98" y="92"/>
                    </a:lnTo>
                    <a:lnTo>
                      <a:pt x="98" y="92"/>
                    </a:lnTo>
                    <a:lnTo>
                      <a:pt x="98" y="92"/>
                    </a:lnTo>
                    <a:lnTo>
                      <a:pt x="98" y="92"/>
                    </a:lnTo>
                    <a:lnTo>
                      <a:pt x="98" y="92"/>
                    </a:lnTo>
                    <a:lnTo>
                      <a:pt x="98" y="86"/>
                    </a:lnTo>
                    <a:lnTo>
                      <a:pt x="104" y="86"/>
                    </a:lnTo>
                    <a:lnTo>
                      <a:pt x="104" y="86"/>
                    </a:lnTo>
                    <a:lnTo>
                      <a:pt x="104" y="86"/>
                    </a:lnTo>
                    <a:lnTo>
                      <a:pt x="104" y="86"/>
                    </a:lnTo>
                    <a:lnTo>
                      <a:pt x="104" y="86"/>
                    </a:lnTo>
                    <a:lnTo>
                      <a:pt x="104" y="86"/>
                    </a:lnTo>
                    <a:lnTo>
                      <a:pt x="110" y="80"/>
                    </a:lnTo>
                    <a:lnTo>
                      <a:pt x="110" y="80"/>
                    </a:lnTo>
                    <a:lnTo>
                      <a:pt x="110" y="80"/>
                    </a:lnTo>
                    <a:lnTo>
                      <a:pt x="110" y="80"/>
                    </a:lnTo>
                    <a:lnTo>
                      <a:pt x="110" y="80"/>
                    </a:lnTo>
                    <a:lnTo>
                      <a:pt x="110" y="74"/>
                    </a:lnTo>
                    <a:lnTo>
                      <a:pt x="110" y="74"/>
                    </a:lnTo>
                    <a:lnTo>
                      <a:pt x="110" y="74"/>
                    </a:lnTo>
                    <a:lnTo>
                      <a:pt x="116" y="74"/>
                    </a:lnTo>
                    <a:lnTo>
                      <a:pt x="116" y="74"/>
                    </a:lnTo>
                    <a:lnTo>
                      <a:pt x="116" y="67"/>
                    </a:lnTo>
                    <a:lnTo>
                      <a:pt x="116" y="67"/>
                    </a:lnTo>
                    <a:lnTo>
                      <a:pt x="116" y="67"/>
                    </a:lnTo>
                    <a:lnTo>
                      <a:pt x="116" y="67"/>
                    </a:lnTo>
                    <a:lnTo>
                      <a:pt x="116" y="67"/>
                    </a:lnTo>
                    <a:lnTo>
                      <a:pt x="116" y="67"/>
                    </a:lnTo>
                    <a:lnTo>
                      <a:pt x="116" y="61"/>
                    </a:lnTo>
                    <a:lnTo>
                      <a:pt x="116" y="61"/>
                    </a:lnTo>
                    <a:lnTo>
                      <a:pt x="116" y="61"/>
                    </a:lnTo>
                    <a:lnTo>
                      <a:pt x="116" y="61"/>
                    </a:lnTo>
                    <a:lnTo>
                      <a:pt x="116" y="61"/>
                    </a:lnTo>
                    <a:lnTo>
                      <a:pt x="116" y="55"/>
                    </a:lnTo>
                    <a:lnTo>
                      <a:pt x="116" y="55"/>
                    </a:lnTo>
                    <a:lnTo>
                      <a:pt x="116" y="55"/>
                    </a:lnTo>
                    <a:lnTo>
                      <a:pt x="116" y="55"/>
                    </a:lnTo>
                    <a:lnTo>
                      <a:pt x="116" y="55"/>
                    </a:lnTo>
                    <a:lnTo>
                      <a:pt x="116" y="49"/>
                    </a:lnTo>
                    <a:lnTo>
                      <a:pt x="116" y="49"/>
                    </a:lnTo>
                    <a:lnTo>
                      <a:pt x="116" y="49"/>
                    </a:lnTo>
                    <a:lnTo>
                      <a:pt x="116" y="49"/>
                    </a:lnTo>
                    <a:lnTo>
                      <a:pt x="110" y="49"/>
                    </a:lnTo>
                    <a:lnTo>
                      <a:pt x="110" y="49"/>
                    </a:lnTo>
                    <a:lnTo>
                      <a:pt x="110" y="43"/>
                    </a:lnTo>
                    <a:lnTo>
                      <a:pt x="110" y="43"/>
                    </a:lnTo>
                    <a:lnTo>
                      <a:pt x="110" y="43"/>
                    </a:lnTo>
                    <a:lnTo>
                      <a:pt x="110" y="43"/>
                    </a:lnTo>
                    <a:lnTo>
                      <a:pt x="110" y="43"/>
                    </a:lnTo>
                    <a:lnTo>
                      <a:pt x="110" y="37"/>
                    </a:lnTo>
                    <a:lnTo>
                      <a:pt x="104" y="37"/>
                    </a:lnTo>
                    <a:lnTo>
                      <a:pt x="104" y="37"/>
                    </a:lnTo>
                    <a:lnTo>
                      <a:pt x="104" y="37"/>
                    </a:lnTo>
                    <a:lnTo>
                      <a:pt x="104" y="37"/>
                    </a:lnTo>
                    <a:lnTo>
                      <a:pt x="104" y="31"/>
                    </a:lnTo>
                    <a:lnTo>
                      <a:pt x="104" y="31"/>
                    </a:lnTo>
                    <a:lnTo>
                      <a:pt x="98" y="31"/>
                    </a:lnTo>
                    <a:lnTo>
                      <a:pt x="98" y="31"/>
                    </a:lnTo>
                    <a:lnTo>
                      <a:pt x="98" y="31"/>
                    </a:lnTo>
                    <a:lnTo>
                      <a:pt x="98" y="31"/>
                    </a:lnTo>
                    <a:lnTo>
                      <a:pt x="98" y="31"/>
                    </a:lnTo>
                    <a:lnTo>
                      <a:pt x="98" y="24"/>
                    </a:lnTo>
                    <a:lnTo>
                      <a:pt x="92" y="24"/>
                    </a:lnTo>
                    <a:lnTo>
                      <a:pt x="92" y="24"/>
                    </a:lnTo>
                    <a:lnTo>
                      <a:pt x="92" y="24"/>
                    </a:lnTo>
                    <a:lnTo>
                      <a:pt x="92" y="24"/>
                    </a:lnTo>
                    <a:lnTo>
                      <a:pt x="92" y="24"/>
                    </a:lnTo>
                    <a:lnTo>
                      <a:pt x="86" y="24"/>
                    </a:lnTo>
                    <a:lnTo>
                      <a:pt x="86" y="24"/>
                    </a:lnTo>
                    <a:lnTo>
                      <a:pt x="86" y="18"/>
                    </a:lnTo>
                    <a:lnTo>
                      <a:pt x="86" y="18"/>
                    </a:lnTo>
                    <a:lnTo>
                      <a:pt x="86" y="18"/>
                    </a:lnTo>
                    <a:lnTo>
                      <a:pt x="79" y="18"/>
                    </a:lnTo>
                    <a:lnTo>
                      <a:pt x="79" y="18"/>
                    </a:lnTo>
                    <a:lnTo>
                      <a:pt x="79" y="18"/>
                    </a:lnTo>
                    <a:lnTo>
                      <a:pt x="79" y="18"/>
                    </a:lnTo>
                    <a:lnTo>
                      <a:pt x="79" y="18"/>
                    </a:lnTo>
                    <a:lnTo>
                      <a:pt x="79" y="18"/>
                    </a:lnTo>
                    <a:lnTo>
                      <a:pt x="73" y="18"/>
                    </a:lnTo>
                    <a:lnTo>
                      <a:pt x="73" y="12"/>
                    </a:lnTo>
                    <a:lnTo>
                      <a:pt x="73" y="12"/>
                    </a:lnTo>
                    <a:lnTo>
                      <a:pt x="73" y="12"/>
                    </a:lnTo>
                    <a:lnTo>
                      <a:pt x="73" y="12"/>
                    </a:lnTo>
                    <a:lnTo>
                      <a:pt x="67" y="12"/>
                    </a:lnTo>
                    <a:lnTo>
                      <a:pt x="67" y="12"/>
                    </a:lnTo>
                    <a:lnTo>
                      <a:pt x="67" y="12"/>
                    </a:lnTo>
                    <a:lnTo>
                      <a:pt x="67" y="12"/>
                    </a:lnTo>
                    <a:lnTo>
                      <a:pt x="67" y="12"/>
                    </a:lnTo>
                    <a:lnTo>
                      <a:pt x="61" y="12"/>
                    </a:lnTo>
                    <a:lnTo>
                      <a:pt x="61" y="12"/>
                    </a:lnTo>
                    <a:lnTo>
                      <a:pt x="61" y="12"/>
                    </a:lnTo>
                    <a:lnTo>
                      <a:pt x="61" y="12"/>
                    </a:lnTo>
                    <a:lnTo>
                      <a:pt x="61" y="12"/>
                    </a:lnTo>
                    <a:lnTo>
                      <a:pt x="55" y="12"/>
                    </a:lnTo>
                    <a:lnTo>
                      <a:pt x="55" y="12"/>
                    </a:lnTo>
                    <a:lnTo>
                      <a:pt x="55" y="12"/>
                    </a:lnTo>
                    <a:lnTo>
                      <a:pt x="55" y="12"/>
                    </a:lnTo>
                    <a:lnTo>
                      <a:pt x="55" y="6"/>
                    </a:lnTo>
                    <a:lnTo>
                      <a:pt x="55" y="6"/>
                    </a:lnTo>
                    <a:lnTo>
                      <a:pt x="49" y="6"/>
                    </a:lnTo>
                    <a:lnTo>
                      <a:pt x="49" y="6"/>
                    </a:lnTo>
                    <a:lnTo>
                      <a:pt x="49" y="6"/>
                    </a:lnTo>
                    <a:lnTo>
                      <a:pt x="49" y="6"/>
                    </a:lnTo>
                    <a:lnTo>
                      <a:pt x="49" y="6"/>
                    </a:lnTo>
                    <a:lnTo>
                      <a:pt x="43" y="6"/>
                    </a:lnTo>
                    <a:lnTo>
                      <a:pt x="43" y="6"/>
                    </a:lnTo>
                    <a:lnTo>
                      <a:pt x="43" y="6"/>
                    </a:lnTo>
                    <a:lnTo>
                      <a:pt x="43" y="6"/>
                    </a:lnTo>
                    <a:lnTo>
                      <a:pt x="43" y="6"/>
                    </a:lnTo>
                    <a:lnTo>
                      <a:pt x="37" y="6"/>
                    </a:lnTo>
                    <a:lnTo>
                      <a:pt x="37" y="6"/>
                    </a:lnTo>
                    <a:lnTo>
                      <a:pt x="37" y="6"/>
                    </a:lnTo>
                    <a:lnTo>
                      <a:pt x="37" y="6"/>
                    </a:lnTo>
                    <a:lnTo>
                      <a:pt x="37" y="6"/>
                    </a:lnTo>
                    <a:lnTo>
                      <a:pt x="37" y="6"/>
                    </a:lnTo>
                    <a:lnTo>
                      <a:pt x="30" y="6"/>
                    </a:lnTo>
                    <a:lnTo>
                      <a:pt x="30" y="6"/>
                    </a:lnTo>
                    <a:lnTo>
                      <a:pt x="30" y="6"/>
                    </a:lnTo>
                    <a:lnTo>
                      <a:pt x="30" y="6"/>
                    </a:lnTo>
                    <a:lnTo>
                      <a:pt x="30" y="6"/>
                    </a:lnTo>
                    <a:lnTo>
                      <a:pt x="24" y="6"/>
                    </a:lnTo>
                    <a:lnTo>
                      <a:pt x="24" y="6"/>
                    </a:lnTo>
                    <a:lnTo>
                      <a:pt x="24" y="0"/>
                    </a:lnTo>
                    <a:lnTo>
                      <a:pt x="24" y="0"/>
                    </a:lnTo>
                    <a:lnTo>
                      <a:pt x="24" y="0"/>
                    </a:lnTo>
                    <a:lnTo>
                      <a:pt x="18" y="0"/>
                    </a:lnTo>
                    <a:lnTo>
                      <a:pt x="18" y="0"/>
                    </a:lnTo>
                    <a:lnTo>
                      <a:pt x="18" y="0"/>
                    </a:lnTo>
                    <a:lnTo>
                      <a:pt x="18" y="0"/>
                    </a:lnTo>
                    <a:lnTo>
                      <a:pt x="18" y="0"/>
                    </a:lnTo>
                    <a:lnTo>
                      <a:pt x="18" y="0"/>
                    </a:lnTo>
                    <a:lnTo>
                      <a:pt x="12" y="0"/>
                    </a:lnTo>
                    <a:lnTo>
                      <a:pt x="12" y="0"/>
                    </a:lnTo>
                    <a:lnTo>
                      <a:pt x="12" y="0"/>
                    </a:lnTo>
                    <a:lnTo>
                      <a:pt x="12" y="0"/>
                    </a:lnTo>
                    <a:lnTo>
                      <a:pt x="12" y="0"/>
                    </a:lnTo>
                    <a:lnTo>
                      <a:pt x="6" y="0"/>
                    </a:lnTo>
                    <a:lnTo>
                      <a:pt x="6" y="0"/>
                    </a:lnTo>
                    <a:lnTo>
                      <a:pt x="6" y="0"/>
                    </a:lnTo>
                    <a:lnTo>
                      <a:pt x="6" y="0"/>
                    </a:lnTo>
                    <a:lnTo>
                      <a:pt x="6" y="0"/>
                    </a:lnTo>
                    <a:lnTo>
                      <a:pt x="0" y="0"/>
                    </a:lnTo>
                    <a:lnTo>
                      <a:pt x="0" y="0"/>
                    </a:lnTo>
                    <a:lnTo>
                      <a:pt x="0" y="0"/>
                    </a:lnTo>
                    <a:lnTo>
                      <a:pt x="0" y="0"/>
                    </a:lnTo>
                    <a:lnTo>
                      <a:pt x="0" y="0"/>
                    </a:lnTo>
                    <a:lnTo>
                      <a:pt x="0" y="0"/>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933" name="Freeform 53"/>
              <p:cNvSpPr>
                <a:spLocks/>
              </p:cNvSpPr>
              <p:nvPr/>
            </p:nvSpPr>
            <p:spPr bwMode="auto">
              <a:xfrm>
                <a:off x="2585" y="2605"/>
                <a:ext cx="123" cy="123"/>
              </a:xfrm>
              <a:custGeom>
                <a:avLst/>
                <a:gdLst>
                  <a:gd name="T0" fmla="*/ 117 w 123"/>
                  <a:gd name="T1" fmla="*/ 0 h 123"/>
                  <a:gd name="T2" fmla="*/ 110 w 123"/>
                  <a:gd name="T3" fmla="*/ 0 h 123"/>
                  <a:gd name="T4" fmla="*/ 104 w 123"/>
                  <a:gd name="T5" fmla="*/ 0 h 123"/>
                  <a:gd name="T6" fmla="*/ 104 w 123"/>
                  <a:gd name="T7" fmla="*/ 0 h 123"/>
                  <a:gd name="T8" fmla="*/ 98 w 123"/>
                  <a:gd name="T9" fmla="*/ 0 h 123"/>
                  <a:gd name="T10" fmla="*/ 92 w 123"/>
                  <a:gd name="T11" fmla="*/ 0 h 123"/>
                  <a:gd name="T12" fmla="*/ 86 w 123"/>
                  <a:gd name="T13" fmla="*/ 6 h 123"/>
                  <a:gd name="T14" fmla="*/ 86 w 123"/>
                  <a:gd name="T15" fmla="*/ 6 h 123"/>
                  <a:gd name="T16" fmla="*/ 80 w 123"/>
                  <a:gd name="T17" fmla="*/ 6 h 123"/>
                  <a:gd name="T18" fmla="*/ 74 w 123"/>
                  <a:gd name="T19" fmla="*/ 6 h 123"/>
                  <a:gd name="T20" fmla="*/ 67 w 123"/>
                  <a:gd name="T21" fmla="*/ 6 h 123"/>
                  <a:gd name="T22" fmla="*/ 67 w 123"/>
                  <a:gd name="T23" fmla="*/ 6 h 123"/>
                  <a:gd name="T24" fmla="*/ 61 w 123"/>
                  <a:gd name="T25" fmla="*/ 12 h 123"/>
                  <a:gd name="T26" fmla="*/ 55 w 123"/>
                  <a:gd name="T27" fmla="*/ 12 h 123"/>
                  <a:gd name="T28" fmla="*/ 49 w 123"/>
                  <a:gd name="T29" fmla="*/ 12 h 123"/>
                  <a:gd name="T30" fmla="*/ 49 w 123"/>
                  <a:gd name="T31" fmla="*/ 12 h 123"/>
                  <a:gd name="T32" fmla="*/ 43 w 123"/>
                  <a:gd name="T33" fmla="*/ 12 h 123"/>
                  <a:gd name="T34" fmla="*/ 37 w 123"/>
                  <a:gd name="T35" fmla="*/ 18 h 123"/>
                  <a:gd name="T36" fmla="*/ 31 w 123"/>
                  <a:gd name="T37" fmla="*/ 18 h 123"/>
                  <a:gd name="T38" fmla="*/ 31 w 123"/>
                  <a:gd name="T39" fmla="*/ 24 h 123"/>
                  <a:gd name="T40" fmla="*/ 25 w 123"/>
                  <a:gd name="T41" fmla="*/ 24 h 123"/>
                  <a:gd name="T42" fmla="*/ 18 w 123"/>
                  <a:gd name="T43" fmla="*/ 31 h 123"/>
                  <a:gd name="T44" fmla="*/ 12 w 123"/>
                  <a:gd name="T45" fmla="*/ 31 h 123"/>
                  <a:gd name="T46" fmla="*/ 12 w 123"/>
                  <a:gd name="T47" fmla="*/ 37 h 123"/>
                  <a:gd name="T48" fmla="*/ 6 w 123"/>
                  <a:gd name="T49" fmla="*/ 43 h 123"/>
                  <a:gd name="T50" fmla="*/ 6 w 123"/>
                  <a:gd name="T51" fmla="*/ 49 h 123"/>
                  <a:gd name="T52" fmla="*/ 0 w 123"/>
                  <a:gd name="T53" fmla="*/ 49 h 123"/>
                  <a:gd name="T54" fmla="*/ 0 w 123"/>
                  <a:gd name="T55" fmla="*/ 55 h 123"/>
                  <a:gd name="T56" fmla="*/ 0 w 123"/>
                  <a:gd name="T57" fmla="*/ 61 h 123"/>
                  <a:gd name="T58" fmla="*/ 0 w 123"/>
                  <a:gd name="T59" fmla="*/ 67 h 123"/>
                  <a:gd name="T60" fmla="*/ 0 w 123"/>
                  <a:gd name="T61" fmla="*/ 67 h 123"/>
                  <a:gd name="T62" fmla="*/ 6 w 123"/>
                  <a:gd name="T63" fmla="*/ 74 h 123"/>
                  <a:gd name="T64" fmla="*/ 6 w 123"/>
                  <a:gd name="T65" fmla="*/ 80 h 123"/>
                  <a:gd name="T66" fmla="*/ 12 w 123"/>
                  <a:gd name="T67" fmla="*/ 86 h 123"/>
                  <a:gd name="T68" fmla="*/ 12 w 123"/>
                  <a:gd name="T69" fmla="*/ 86 h 123"/>
                  <a:gd name="T70" fmla="*/ 18 w 123"/>
                  <a:gd name="T71" fmla="*/ 92 h 123"/>
                  <a:gd name="T72" fmla="*/ 25 w 123"/>
                  <a:gd name="T73" fmla="*/ 92 h 123"/>
                  <a:gd name="T74" fmla="*/ 25 w 123"/>
                  <a:gd name="T75" fmla="*/ 98 h 123"/>
                  <a:gd name="T76" fmla="*/ 31 w 123"/>
                  <a:gd name="T77" fmla="*/ 98 h 123"/>
                  <a:gd name="T78" fmla="*/ 37 w 123"/>
                  <a:gd name="T79" fmla="*/ 104 h 123"/>
                  <a:gd name="T80" fmla="*/ 43 w 123"/>
                  <a:gd name="T81" fmla="*/ 104 h 123"/>
                  <a:gd name="T82" fmla="*/ 43 w 123"/>
                  <a:gd name="T83" fmla="*/ 104 h 123"/>
                  <a:gd name="T84" fmla="*/ 49 w 123"/>
                  <a:gd name="T85" fmla="*/ 110 h 123"/>
                  <a:gd name="T86" fmla="*/ 55 w 123"/>
                  <a:gd name="T87" fmla="*/ 110 h 123"/>
                  <a:gd name="T88" fmla="*/ 61 w 123"/>
                  <a:gd name="T89" fmla="*/ 110 h 123"/>
                  <a:gd name="T90" fmla="*/ 61 w 123"/>
                  <a:gd name="T91" fmla="*/ 110 h 123"/>
                  <a:gd name="T92" fmla="*/ 67 w 123"/>
                  <a:gd name="T93" fmla="*/ 117 h 123"/>
                  <a:gd name="T94" fmla="*/ 74 w 123"/>
                  <a:gd name="T95" fmla="*/ 117 h 123"/>
                  <a:gd name="T96" fmla="*/ 80 w 123"/>
                  <a:gd name="T97" fmla="*/ 117 h 123"/>
                  <a:gd name="T98" fmla="*/ 80 w 123"/>
                  <a:gd name="T99" fmla="*/ 117 h 123"/>
                  <a:gd name="T100" fmla="*/ 86 w 123"/>
                  <a:gd name="T101" fmla="*/ 117 h 123"/>
                  <a:gd name="T102" fmla="*/ 92 w 123"/>
                  <a:gd name="T103" fmla="*/ 117 h 123"/>
                  <a:gd name="T104" fmla="*/ 98 w 123"/>
                  <a:gd name="T105" fmla="*/ 117 h 123"/>
                  <a:gd name="T106" fmla="*/ 98 w 123"/>
                  <a:gd name="T107" fmla="*/ 117 h 123"/>
                  <a:gd name="T108" fmla="*/ 104 w 123"/>
                  <a:gd name="T109" fmla="*/ 123 h 123"/>
                  <a:gd name="T110" fmla="*/ 110 w 123"/>
                  <a:gd name="T111" fmla="*/ 123 h 123"/>
                  <a:gd name="T112" fmla="*/ 117 w 123"/>
                  <a:gd name="T113" fmla="*/ 123 h 123"/>
                  <a:gd name="T114" fmla="*/ 117 w 123"/>
                  <a:gd name="T115"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23">
                    <a:moveTo>
                      <a:pt x="117" y="0"/>
                    </a:move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0"/>
                    </a:lnTo>
                    <a:lnTo>
                      <a:pt x="104" y="0"/>
                    </a:lnTo>
                    <a:lnTo>
                      <a:pt x="98" y="0"/>
                    </a:lnTo>
                    <a:lnTo>
                      <a:pt x="98" y="0"/>
                    </a:lnTo>
                    <a:lnTo>
                      <a:pt x="98" y="0"/>
                    </a:lnTo>
                    <a:lnTo>
                      <a:pt x="98" y="0"/>
                    </a:lnTo>
                    <a:lnTo>
                      <a:pt x="98" y="0"/>
                    </a:lnTo>
                    <a:lnTo>
                      <a:pt x="92" y="0"/>
                    </a:lnTo>
                    <a:lnTo>
                      <a:pt x="92" y="0"/>
                    </a:lnTo>
                    <a:lnTo>
                      <a:pt x="92" y="0"/>
                    </a:lnTo>
                    <a:lnTo>
                      <a:pt x="92" y="0"/>
                    </a:lnTo>
                    <a:lnTo>
                      <a:pt x="92" y="6"/>
                    </a:lnTo>
                    <a:lnTo>
                      <a:pt x="86" y="6"/>
                    </a:lnTo>
                    <a:lnTo>
                      <a:pt x="86" y="6"/>
                    </a:lnTo>
                    <a:lnTo>
                      <a:pt x="86" y="6"/>
                    </a:lnTo>
                    <a:lnTo>
                      <a:pt x="86" y="6"/>
                    </a:lnTo>
                    <a:lnTo>
                      <a:pt x="86" y="6"/>
                    </a:lnTo>
                    <a:lnTo>
                      <a:pt x="86" y="6"/>
                    </a:lnTo>
                    <a:lnTo>
                      <a:pt x="80" y="6"/>
                    </a:lnTo>
                    <a:lnTo>
                      <a:pt x="80" y="6"/>
                    </a:lnTo>
                    <a:lnTo>
                      <a:pt x="80" y="6"/>
                    </a:lnTo>
                    <a:lnTo>
                      <a:pt x="80" y="6"/>
                    </a:lnTo>
                    <a:lnTo>
                      <a:pt x="80" y="6"/>
                    </a:lnTo>
                    <a:lnTo>
                      <a:pt x="74" y="6"/>
                    </a:lnTo>
                    <a:lnTo>
                      <a:pt x="74" y="6"/>
                    </a:lnTo>
                    <a:lnTo>
                      <a:pt x="74" y="6"/>
                    </a:lnTo>
                    <a:lnTo>
                      <a:pt x="74" y="6"/>
                    </a:lnTo>
                    <a:lnTo>
                      <a:pt x="74" y="6"/>
                    </a:lnTo>
                    <a:lnTo>
                      <a:pt x="67" y="6"/>
                    </a:lnTo>
                    <a:lnTo>
                      <a:pt x="67" y="6"/>
                    </a:lnTo>
                    <a:lnTo>
                      <a:pt x="67" y="6"/>
                    </a:lnTo>
                    <a:lnTo>
                      <a:pt x="67" y="6"/>
                    </a:lnTo>
                    <a:lnTo>
                      <a:pt x="67" y="6"/>
                    </a:lnTo>
                    <a:lnTo>
                      <a:pt x="67" y="6"/>
                    </a:lnTo>
                    <a:lnTo>
                      <a:pt x="61" y="6"/>
                    </a:lnTo>
                    <a:lnTo>
                      <a:pt x="61" y="6"/>
                    </a:lnTo>
                    <a:lnTo>
                      <a:pt x="61" y="12"/>
                    </a:lnTo>
                    <a:lnTo>
                      <a:pt x="61" y="12"/>
                    </a:lnTo>
                    <a:lnTo>
                      <a:pt x="61" y="12"/>
                    </a:lnTo>
                    <a:lnTo>
                      <a:pt x="55" y="12"/>
                    </a:lnTo>
                    <a:lnTo>
                      <a:pt x="55" y="12"/>
                    </a:lnTo>
                    <a:lnTo>
                      <a:pt x="55" y="12"/>
                    </a:lnTo>
                    <a:lnTo>
                      <a:pt x="55" y="12"/>
                    </a:lnTo>
                    <a:lnTo>
                      <a:pt x="55" y="12"/>
                    </a:lnTo>
                    <a:lnTo>
                      <a:pt x="49" y="12"/>
                    </a:lnTo>
                    <a:lnTo>
                      <a:pt x="49" y="12"/>
                    </a:lnTo>
                    <a:lnTo>
                      <a:pt x="49" y="12"/>
                    </a:lnTo>
                    <a:lnTo>
                      <a:pt x="49" y="12"/>
                    </a:lnTo>
                    <a:lnTo>
                      <a:pt x="49" y="12"/>
                    </a:lnTo>
                    <a:lnTo>
                      <a:pt x="49" y="12"/>
                    </a:lnTo>
                    <a:lnTo>
                      <a:pt x="43" y="12"/>
                    </a:lnTo>
                    <a:lnTo>
                      <a:pt x="43" y="12"/>
                    </a:lnTo>
                    <a:lnTo>
                      <a:pt x="43" y="12"/>
                    </a:lnTo>
                    <a:lnTo>
                      <a:pt x="43" y="12"/>
                    </a:lnTo>
                    <a:lnTo>
                      <a:pt x="43" y="18"/>
                    </a:lnTo>
                    <a:lnTo>
                      <a:pt x="37" y="18"/>
                    </a:lnTo>
                    <a:lnTo>
                      <a:pt x="37" y="18"/>
                    </a:lnTo>
                    <a:lnTo>
                      <a:pt x="37" y="18"/>
                    </a:lnTo>
                    <a:lnTo>
                      <a:pt x="37" y="18"/>
                    </a:lnTo>
                    <a:lnTo>
                      <a:pt x="37" y="18"/>
                    </a:lnTo>
                    <a:lnTo>
                      <a:pt x="31" y="18"/>
                    </a:lnTo>
                    <a:lnTo>
                      <a:pt x="31" y="18"/>
                    </a:lnTo>
                    <a:lnTo>
                      <a:pt x="31" y="18"/>
                    </a:lnTo>
                    <a:lnTo>
                      <a:pt x="31" y="18"/>
                    </a:lnTo>
                    <a:lnTo>
                      <a:pt x="31" y="24"/>
                    </a:lnTo>
                    <a:lnTo>
                      <a:pt x="31" y="24"/>
                    </a:lnTo>
                    <a:lnTo>
                      <a:pt x="25" y="24"/>
                    </a:lnTo>
                    <a:lnTo>
                      <a:pt x="25" y="24"/>
                    </a:lnTo>
                    <a:lnTo>
                      <a:pt x="25" y="24"/>
                    </a:lnTo>
                    <a:lnTo>
                      <a:pt x="25" y="24"/>
                    </a:lnTo>
                    <a:lnTo>
                      <a:pt x="25" y="24"/>
                    </a:lnTo>
                    <a:lnTo>
                      <a:pt x="18" y="24"/>
                    </a:lnTo>
                    <a:lnTo>
                      <a:pt x="18" y="31"/>
                    </a:lnTo>
                    <a:lnTo>
                      <a:pt x="18" y="31"/>
                    </a:lnTo>
                    <a:lnTo>
                      <a:pt x="18" y="31"/>
                    </a:lnTo>
                    <a:lnTo>
                      <a:pt x="18" y="31"/>
                    </a:lnTo>
                    <a:lnTo>
                      <a:pt x="12" y="31"/>
                    </a:lnTo>
                    <a:lnTo>
                      <a:pt x="12" y="31"/>
                    </a:lnTo>
                    <a:lnTo>
                      <a:pt x="12" y="31"/>
                    </a:lnTo>
                    <a:lnTo>
                      <a:pt x="12" y="37"/>
                    </a:lnTo>
                    <a:lnTo>
                      <a:pt x="12" y="37"/>
                    </a:lnTo>
                    <a:lnTo>
                      <a:pt x="12" y="37"/>
                    </a:lnTo>
                    <a:lnTo>
                      <a:pt x="12" y="37"/>
                    </a:lnTo>
                    <a:lnTo>
                      <a:pt x="6" y="37"/>
                    </a:lnTo>
                    <a:lnTo>
                      <a:pt x="6" y="43"/>
                    </a:lnTo>
                    <a:lnTo>
                      <a:pt x="6" y="43"/>
                    </a:lnTo>
                    <a:lnTo>
                      <a:pt x="6" y="43"/>
                    </a:lnTo>
                    <a:lnTo>
                      <a:pt x="6" y="43"/>
                    </a:lnTo>
                    <a:lnTo>
                      <a:pt x="6" y="43"/>
                    </a:lnTo>
                    <a:lnTo>
                      <a:pt x="6" y="49"/>
                    </a:lnTo>
                    <a:lnTo>
                      <a:pt x="6" y="49"/>
                    </a:lnTo>
                    <a:lnTo>
                      <a:pt x="0" y="49"/>
                    </a:lnTo>
                    <a:lnTo>
                      <a:pt x="0" y="49"/>
                    </a:lnTo>
                    <a:lnTo>
                      <a:pt x="0" y="49"/>
                    </a:lnTo>
                    <a:lnTo>
                      <a:pt x="0" y="49"/>
                    </a:lnTo>
                    <a:lnTo>
                      <a:pt x="0" y="55"/>
                    </a:lnTo>
                    <a:lnTo>
                      <a:pt x="0" y="55"/>
                    </a:lnTo>
                    <a:lnTo>
                      <a:pt x="0" y="55"/>
                    </a:lnTo>
                    <a:lnTo>
                      <a:pt x="0" y="55"/>
                    </a:lnTo>
                    <a:lnTo>
                      <a:pt x="0" y="55"/>
                    </a:lnTo>
                    <a:lnTo>
                      <a:pt x="0" y="61"/>
                    </a:lnTo>
                    <a:lnTo>
                      <a:pt x="0" y="61"/>
                    </a:lnTo>
                    <a:lnTo>
                      <a:pt x="0" y="61"/>
                    </a:lnTo>
                    <a:lnTo>
                      <a:pt x="0" y="61"/>
                    </a:lnTo>
                    <a:lnTo>
                      <a:pt x="0" y="61"/>
                    </a:lnTo>
                    <a:lnTo>
                      <a:pt x="0" y="67"/>
                    </a:lnTo>
                    <a:lnTo>
                      <a:pt x="0" y="67"/>
                    </a:lnTo>
                    <a:lnTo>
                      <a:pt x="0" y="67"/>
                    </a:lnTo>
                    <a:lnTo>
                      <a:pt x="0" y="67"/>
                    </a:lnTo>
                    <a:lnTo>
                      <a:pt x="0" y="67"/>
                    </a:lnTo>
                    <a:lnTo>
                      <a:pt x="0" y="67"/>
                    </a:lnTo>
                    <a:lnTo>
                      <a:pt x="0" y="74"/>
                    </a:lnTo>
                    <a:lnTo>
                      <a:pt x="0" y="74"/>
                    </a:lnTo>
                    <a:lnTo>
                      <a:pt x="6" y="74"/>
                    </a:lnTo>
                    <a:lnTo>
                      <a:pt x="6" y="74"/>
                    </a:lnTo>
                    <a:lnTo>
                      <a:pt x="6" y="74"/>
                    </a:lnTo>
                    <a:lnTo>
                      <a:pt x="6" y="80"/>
                    </a:lnTo>
                    <a:lnTo>
                      <a:pt x="6" y="80"/>
                    </a:lnTo>
                    <a:lnTo>
                      <a:pt x="6" y="80"/>
                    </a:lnTo>
                    <a:lnTo>
                      <a:pt x="6" y="80"/>
                    </a:lnTo>
                    <a:lnTo>
                      <a:pt x="6" y="80"/>
                    </a:lnTo>
                    <a:lnTo>
                      <a:pt x="12" y="86"/>
                    </a:lnTo>
                    <a:lnTo>
                      <a:pt x="12" y="86"/>
                    </a:lnTo>
                    <a:lnTo>
                      <a:pt x="12" y="86"/>
                    </a:lnTo>
                    <a:lnTo>
                      <a:pt x="12" y="86"/>
                    </a:lnTo>
                    <a:lnTo>
                      <a:pt x="12" y="86"/>
                    </a:lnTo>
                    <a:lnTo>
                      <a:pt x="12" y="86"/>
                    </a:lnTo>
                    <a:lnTo>
                      <a:pt x="12" y="86"/>
                    </a:lnTo>
                    <a:lnTo>
                      <a:pt x="18" y="92"/>
                    </a:lnTo>
                    <a:lnTo>
                      <a:pt x="18" y="92"/>
                    </a:lnTo>
                    <a:lnTo>
                      <a:pt x="18" y="92"/>
                    </a:lnTo>
                    <a:lnTo>
                      <a:pt x="18" y="92"/>
                    </a:lnTo>
                    <a:lnTo>
                      <a:pt x="18" y="92"/>
                    </a:lnTo>
                    <a:lnTo>
                      <a:pt x="25" y="92"/>
                    </a:lnTo>
                    <a:lnTo>
                      <a:pt x="25" y="98"/>
                    </a:lnTo>
                    <a:lnTo>
                      <a:pt x="25" y="98"/>
                    </a:lnTo>
                    <a:lnTo>
                      <a:pt x="25" y="98"/>
                    </a:lnTo>
                    <a:lnTo>
                      <a:pt x="25" y="98"/>
                    </a:lnTo>
                    <a:lnTo>
                      <a:pt x="31" y="98"/>
                    </a:lnTo>
                    <a:lnTo>
                      <a:pt x="31" y="98"/>
                    </a:lnTo>
                    <a:lnTo>
                      <a:pt x="31" y="98"/>
                    </a:lnTo>
                    <a:lnTo>
                      <a:pt x="31" y="98"/>
                    </a:lnTo>
                    <a:lnTo>
                      <a:pt x="31" y="104"/>
                    </a:lnTo>
                    <a:lnTo>
                      <a:pt x="31" y="104"/>
                    </a:lnTo>
                    <a:lnTo>
                      <a:pt x="37" y="104"/>
                    </a:lnTo>
                    <a:lnTo>
                      <a:pt x="37" y="104"/>
                    </a:lnTo>
                    <a:lnTo>
                      <a:pt x="37" y="104"/>
                    </a:lnTo>
                    <a:lnTo>
                      <a:pt x="37" y="104"/>
                    </a:lnTo>
                    <a:lnTo>
                      <a:pt x="37" y="104"/>
                    </a:lnTo>
                    <a:lnTo>
                      <a:pt x="43" y="104"/>
                    </a:lnTo>
                    <a:lnTo>
                      <a:pt x="43" y="104"/>
                    </a:lnTo>
                    <a:lnTo>
                      <a:pt x="43" y="104"/>
                    </a:lnTo>
                    <a:lnTo>
                      <a:pt x="43" y="104"/>
                    </a:lnTo>
                    <a:lnTo>
                      <a:pt x="43" y="104"/>
                    </a:lnTo>
                    <a:lnTo>
                      <a:pt x="49" y="104"/>
                    </a:lnTo>
                    <a:lnTo>
                      <a:pt x="49" y="110"/>
                    </a:lnTo>
                    <a:lnTo>
                      <a:pt x="49" y="110"/>
                    </a:lnTo>
                    <a:lnTo>
                      <a:pt x="49" y="110"/>
                    </a:lnTo>
                    <a:lnTo>
                      <a:pt x="49" y="110"/>
                    </a:lnTo>
                    <a:lnTo>
                      <a:pt x="49" y="110"/>
                    </a:lnTo>
                    <a:lnTo>
                      <a:pt x="55" y="110"/>
                    </a:lnTo>
                    <a:lnTo>
                      <a:pt x="55" y="110"/>
                    </a:lnTo>
                    <a:lnTo>
                      <a:pt x="55" y="110"/>
                    </a:lnTo>
                    <a:lnTo>
                      <a:pt x="55" y="110"/>
                    </a:lnTo>
                    <a:lnTo>
                      <a:pt x="55" y="110"/>
                    </a:lnTo>
                    <a:lnTo>
                      <a:pt x="61" y="110"/>
                    </a:lnTo>
                    <a:lnTo>
                      <a:pt x="61" y="110"/>
                    </a:lnTo>
                    <a:lnTo>
                      <a:pt x="61" y="110"/>
                    </a:lnTo>
                    <a:lnTo>
                      <a:pt x="61" y="110"/>
                    </a:lnTo>
                    <a:lnTo>
                      <a:pt x="61" y="110"/>
                    </a:lnTo>
                    <a:lnTo>
                      <a:pt x="67" y="110"/>
                    </a:lnTo>
                    <a:lnTo>
                      <a:pt x="67" y="117"/>
                    </a:lnTo>
                    <a:lnTo>
                      <a:pt x="67" y="117"/>
                    </a:lnTo>
                    <a:lnTo>
                      <a:pt x="67" y="117"/>
                    </a:lnTo>
                    <a:lnTo>
                      <a:pt x="67" y="117"/>
                    </a:lnTo>
                    <a:lnTo>
                      <a:pt x="67" y="117"/>
                    </a:lnTo>
                    <a:lnTo>
                      <a:pt x="74" y="117"/>
                    </a:lnTo>
                    <a:lnTo>
                      <a:pt x="74" y="117"/>
                    </a:lnTo>
                    <a:lnTo>
                      <a:pt x="74" y="117"/>
                    </a:lnTo>
                    <a:lnTo>
                      <a:pt x="74" y="117"/>
                    </a:lnTo>
                    <a:lnTo>
                      <a:pt x="74" y="117"/>
                    </a:lnTo>
                    <a:lnTo>
                      <a:pt x="80" y="117"/>
                    </a:lnTo>
                    <a:lnTo>
                      <a:pt x="80" y="117"/>
                    </a:lnTo>
                    <a:lnTo>
                      <a:pt x="80" y="117"/>
                    </a:lnTo>
                    <a:lnTo>
                      <a:pt x="80" y="117"/>
                    </a:lnTo>
                    <a:lnTo>
                      <a:pt x="80" y="117"/>
                    </a:lnTo>
                    <a:lnTo>
                      <a:pt x="86" y="117"/>
                    </a:lnTo>
                    <a:lnTo>
                      <a:pt x="86" y="117"/>
                    </a:lnTo>
                    <a:lnTo>
                      <a:pt x="86" y="117"/>
                    </a:lnTo>
                    <a:lnTo>
                      <a:pt x="86" y="117"/>
                    </a:lnTo>
                    <a:lnTo>
                      <a:pt x="86" y="117"/>
                    </a:lnTo>
                    <a:lnTo>
                      <a:pt x="86" y="117"/>
                    </a:lnTo>
                    <a:lnTo>
                      <a:pt x="92" y="117"/>
                    </a:lnTo>
                    <a:lnTo>
                      <a:pt x="92" y="117"/>
                    </a:lnTo>
                    <a:lnTo>
                      <a:pt x="92" y="117"/>
                    </a:lnTo>
                    <a:lnTo>
                      <a:pt x="92" y="117"/>
                    </a:lnTo>
                    <a:lnTo>
                      <a:pt x="92" y="117"/>
                    </a:lnTo>
                    <a:lnTo>
                      <a:pt x="98" y="117"/>
                    </a:lnTo>
                    <a:lnTo>
                      <a:pt x="98" y="117"/>
                    </a:lnTo>
                    <a:lnTo>
                      <a:pt x="98" y="117"/>
                    </a:lnTo>
                    <a:lnTo>
                      <a:pt x="98" y="117"/>
                    </a:lnTo>
                    <a:lnTo>
                      <a:pt x="98" y="117"/>
                    </a:lnTo>
                    <a:lnTo>
                      <a:pt x="104" y="117"/>
                    </a:lnTo>
                    <a:lnTo>
                      <a:pt x="104" y="117"/>
                    </a:lnTo>
                    <a:lnTo>
                      <a:pt x="104" y="123"/>
                    </a:lnTo>
                    <a:lnTo>
                      <a:pt x="104" y="123"/>
                    </a:lnTo>
                    <a:lnTo>
                      <a:pt x="104" y="123"/>
                    </a:lnTo>
                    <a:lnTo>
                      <a:pt x="104" y="123"/>
                    </a:lnTo>
                    <a:lnTo>
                      <a:pt x="110" y="123"/>
                    </a:lnTo>
                    <a:lnTo>
                      <a:pt x="110" y="123"/>
                    </a:lnTo>
                    <a:lnTo>
                      <a:pt x="110" y="123"/>
                    </a:lnTo>
                    <a:lnTo>
                      <a:pt x="110" y="123"/>
                    </a:lnTo>
                    <a:lnTo>
                      <a:pt x="110" y="123"/>
                    </a:lnTo>
                    <a:lnTo>
                      <a:pt x="117" y="123"/>
                    </a:lnTo>
                    <a:lnTo>
                      <a:pt x="117" y="123"/>
                    </a:lnTo>
                    <a:lnTo>
                      <a:pt x="117" y="123"/>
                    </a:lnTo>
                    <a:lnTo>
                      <a:pt x="117" y="123"/>
                    </a:lnTo>
                    <a:lnTo>
                      <a:pt x="117" y="123"/>
                    </a:lnTo>
                    <a:lnTo>
                      <a:pt x="123" y="123"/>
                    </a:lnTo>
                    <a:lnTo>
                      <a:pt x="123" y="123"/>
                    </a:lnTo>
                    <a:lnTo>
                      <a:pt x="123" y="123"/>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934" name="Rectangle 54"/>
              <p:cNvSpPr>
                <a:spLocks noChangeArrowheads="1"/>
              </p:cNvSpPr>
              <p:nvPr/>
            </p:nvSpPr>
            <p:spPr bwMode="auto">
              <a:xfrm>
                <a:off x="2918" y="2617"/>
                <a:ext cx="29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14 - 16</a:t>
                </a:r>
                <a:endParaRPr lang="en-US" sz="1200" b="1"/>
              </a:p>
            </p:txBody>
          </p:sp>
          <p:sp>
            <p:nvSpPr>
              <p:cNvPr id="2810935" name="Freeform 55"/>
              <p:cNvSpPr>
                <a:spLocks/>
              </p:cNvSpPr>
              <p:nvPr/>
            </p:nvSpPr>
            <p:spPr bwMode="auto">
              <a:xfrm>
                <a:off x="2585" y="2765"/>
                <a:ext cx="239" cy="123"/>
              </a:xfrm>
              <a:custGeom>
                <a:avLst/>
                <a:gdLst>
                  <a:gd name="T0" fmla="*/ 129 w 239"/>
                  <a:gd name="T1" fmla="*/ 123 h 123"/>
                  <a:gd name="T2" fmla="*/ 141 w 239"/>
                  <a:gd name="T3" fmla="*/ 123 h 123"/>
                  <a:gd name="T4" fmla="*/ 147 w 239"/>
                  <a:gd name="T5" fmla="*/ 123 h 123"/>
                  <a:gd name="T6" fmla="*/ 160 w 239"/>
                  <a:gd name="T7" fmla="*/ 116 h 123"/>
                  <a:gd name="T8" fmla="*/ 166 w 239"/>
                  <a:gd name="T9" fmla="*/ 116 h 123"/>
                  <a:gd name="T10" fmla="*/ 178 w 239"/>
                  <a:gd name="T11" fmla="*/ 116 h 123"/>
                  <a:gd name="T12" fmla="*/ 184 w 239"/>
                  <a:gd name="T13" fmla="*/ 110 h 123"/>
                  <a:gd name="T14" fmla="*/ 196 w 239"/>
                  <a:gd name="T15" fmla="*/ 110 h 123"/>
                  <a:gd name="T16" fmla="*/ 202 w 239"/>
                  <a:gd name="T17" fmla="*/ 104 h 123"/>
                  <a:gd name="T18" fmla="*/ 215 w 239"/>
                  <a:gd name="T19" fmla="*/ 98 h 123"/>
                  <a:gd name="T20" fmla="*/ 221 w 239"/>
                  <a:gd name="T21" fmla="*/ 92 h 123"/>
                  <a:gd name="T22" fmla="*/ 233 w 239"/>
                  <a:gd name="T23" fmla="*/ 86 h 123"/>
                  <a:gd name="T24" fmla="*/ 239 w 239"/>
                  <a:gd name="T25" fmla="*/ 73 h 123"/>
                  <a:gd name="T26" fmla="*/ 239 w 239"/>
                  <a:gd name="T27" fmla="*/ 67 h 123"/>
                  <a:gd name="T28" fmla="*/ 239 w 239"/>
                  <a:gd name="T29" fmla="*/ 55 h 123"/>
                  <a:gd name="T30" fmla="*/ 233 w 239"/>
                  <a:gd name="T31" fmla="*/ 49 h 123"/>
                  <a:gd name="T32" fmla="*/ 227 w 239"/>
                  <a:gd name="T33" fmla="*/ 37 h 123"/>
                  <a:gd name="T34" fmla="*/ 221 w 239"/>
                  <a:gd name="T35" fmla="*/ 30 h 123"/>
                  <a:gd name="T36" fmla="*/ 209 w 239"/>
                  <a:gd name="T37" fmla="*/ 24 h 123"/>
                  <a:gd name="T38" fmla="*/ 202 w 239"/>
                  <a:gd name="T39" fmla="*/ 18 h 123"/>
                  <a:gd name="T40" fmla="*/ 190 w 239"/>
                  <a:gd name="T41" fmla="*/ 12 h 123"/>
                  <a:gd name="T42" fmla="*/ 178 w 239"/>
                  <a:gd name="T43" fmla="*/ 12 h 123"/>
                  <a:gd name="T44" fmla="*/ 172 w 239"/>
                  <a:gd name="T45" fmla="*/ 6 h 123"/>
                  <a:gd name="T46" fmla="*/ 160 w 239"/>
                  <a:gd name="T47" fmla="*/ 6 h 123"/>
                  <a:gd name="T48" fmla="*/ 153 w 239"/>
                  <a:gd name="T49" fmla="*/ 6 h 123"/>
                  <a:gd name="T50" fmla="*/ 141 w 239"/>
                  <a:gd name="T51" fmla="*/ 6 h 123"/>
                  <a:gd name="T52" fmla="*/ 135 w 239"/>
                  <a:gd name="T53" fmla="*/ 0 h 123"/>
                  <a:gd name="T54" fmla="*/ 123 w 239"/>
                  <a:gd name="T55" fmla="*/ 0 h 123"/>
                  <a:gd name="T56" fmla="*/ 117 w 239"/>
                  <a:gd name="T57" fmla="*/ 0 h 123"/>
                  <a:gd name="T58" fmla="*/ 104 w 239"/>
                  <a:gd name="T59" fmla="*/ 0 h 123"/>
                  <a:gd name="T60" fmla="*/ 98 w 239"/>
                  <a:gd name="T61" fmla="*/ 6 h 123"/>
                  <a:gd name="T62" fmla="*/ 86 w 239"/>
                  <a:gd name="T63" fmla="*/ 6 h 123"/>
                  <a:gd name="T64" fmla="*/ 80 w 239"/>
                  <a:gd name="T65" fmla="*/ 6 h 123"/>
                  <a:gd name="T66" fmla="*/ 67 w 239"/>
                  <a:gd name="T67" fmla="*/ 6 h 123"/>
                  <a:gd name="T68" fmla="*/ 61 w 239"/>
                  <a:gd name="T69" fmla="*/ 12 h 123"/>
                  <a:gd name="T70" fmla="*/ 49 w 239"/>
                  <a:gd name="T71" fmla="*/ 12 h 123"/>
                  <a:gd name="T72" fmla="*/ 43 w 239"/>
                  <a:gd name="T73" fmla="*/ 18 h 123"/>
                  <a:gd name="T74" fmla="*/ 31 w 239"/>
                  <a:gd name="T75" fmla="*/ 18 h 123"/>
                  <a:gd name="T76" fmla="*/ 25 w 239"/>
                  <a:gd name="T77" fmla="*/ 24 h 123"/>
                  <a:gd name="T78" fmla="*/ 12 w 239"/>
                  <a:gd name="T79" fmla="*/ 37 h 123"/>
                  <a:gd name="T80" fmla="*/ 6 w 239"/>
                  <a:gd name="T81" fmla="*/ 43 h 123"/>
                  <a:gd name="T82" fmla="*/ 0 w 239"/>
                  <a:gd name="T83" fmla="*/ 55 h 123"/>
                  <a:gd name="T84" fmla="*/ 0 w 239"/>
                  <a:gd name="T85" fmla="*/ 61 h 123"/>
                  <a:gd name="T86" fmla="*/ 0 w 239"/>
                  <a:gd name="T87" fmla="*/ 73 h 123"/>
                  <a:gd name="T88" fmla="*/ 6 w 239"/>
                  <a:gd name="T89" fmla="*/ 80 h 123"/>
                  <a:gd name="T90" fmla="*/ 12 w 239"/>
                  <a:gd name="T91" fmla="*/ 92 h 123"/>
                  <a:gd name="T92" fmla="*/ 25 w 239"/>
                  <a:gd name="T93" fmla="*/ 98 h 123"/>
                  <a:gd name="T94" fmla="*/ 31 w 239"/>
                  <a:gd name="T95" fmla="*/ 104 h 123"/>
                  <a:gd name="T96" fmla="*/ 43 w 239"/>
                  <a:gd name="T97" fmla="*/ 110 h 123"/>
                  <a:gd name="T98" fmla="*/ 49 w 239"/>
                  <a:gd name="T99" fmla="*/ 110 h 123"/>
                  <a:gd name="T100" fmla="*/ 61 w 239"/>
                  <a:gd name="T101" fmla="*/ 116 h 123"/>
                  <a:gd name="T102" fmla="*/ 67 w 239"/>
                  <a:gd name="T103" fmla="*/ 116 h 123"/>
                  <a:gd name="T104" fmla="*/ 80 w 239"/>
                  <a:gd name="T105" fmla="*/ 116 h 123"/>
                  <a:gd name="T106" fmla="*/ 86 w 239"/>
                  <a:gd name="T107" fmla="*/ 123 h 123"/>
                  <a:gd name="T108" fmla="*/ 98 w 239"/>
                  <a:gd name="T109" fmla="*/ 123 h 123"/>
                  <a:gd name="T110" fmla="*/ 104 w 239"/>
                  <a:gd name="T111" fmla="*/ 123 h 123"/>
                  <a:gd name="T112" fmla="*/ 117 w 239"/>
                  <a:gd name="T113" fmla="*/ 123 h 123"/>
                  <a:gd name="T114" fmla="*/ 123 w 239"/>
                  <a:gd name="T115"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9" h="123">
                    <a:moveTo>
                      <a:pt x="123" y="123"/>
                    </a:moveTo>
                    <a:lnTo>
                      <a:pt x="123" y="123"/>
                    </a:lnTo>
                    <a:lnTo>
                      <a:pt x="123" y="123"/>
                    </a:lnTo>
                    <a:lnTo>
                      <a:pt x="123" y="123"/>
                    </a:lnTo>
                    <a:lnTo>
                      <a:pt x="129" y="123"/>
                    </a:lnTo>
                    <a:lnTo>
                      <a:pt x="129" y="123"/>
                    </a:lnTo>
                    <a:lnTo>
                      <a:pt x="129" y="123"/>
                    </a:lnTo>
                    <a:lnTo>
                      <a:pt x="129" y="123"/>
                    </a:lnTo>
                    <a:lnTo>
                      <a:pt x="129" y="123"/>
                    </a:lnTo>
                    <a:lnTo>
                      <a:pt x="135" y="123"/>
                    </a:lnTo>
                    <a:lnTo>
                      <a:pt x="135" y="123"/>
                    </a:lnTo>
                    <a:lnTo>
                      <a:pt x="135" y="123"/>
                    </a:lnTo>
                    <a:lnTo>
                      <a:pt x="135" y="123"/>
                    </a:lnTo>
                    <a:lnTo>
                      <a:pt x="135" y="123"/>
                    </a:lnTo>
                    <a:lnTo>
                      <a:pt x="141" y="123"/>
                    </a:lnTo>
                    <a:lnTo>
                      <a:pt x="141" y="123"/>
                    </a:lnTo>
                    <a:lnTo>
                      <a:pt x="141" y="123"/>
                    </a:lnTo>
                    <a:lnTo>
                      <a:pt x="141" y="123"/>
                    </a:lnTo>
                    <a:lnTo>
                      <a:pt x="141" y="123"/>
                    </a:lnTo>
                    <a:lnTo>
                      <a:pt x="141" y="123"/>
                    </a:lnTo>
                    <a:lnTo>
                      <a:pt x="147" y="123"/>
                    </a:lnTo>
                    <a:lnTo>
                      <a:pt x="147" y="123"/>
                    </a:lnTo>
                    <a:lnTo>
                      <a:pt x="147" y="123"/>
                    </a:lnTo>
                    <a:lnTo>
                      <a:pt x="147" y="123"/>
                    </a:lnTo>
                    <a:lnTo>
                      <a:pt x="147" y="123"/>
                    </a:lnTo>
                    <a:lnTo>
                      <a:pt x="153" y="123"/>
                    </a:lnTo>
                    <a:lnTo>
                      <a:pt x="153" y="123"/>
                    </a:lnTo>
                    <a:lnTo>
                      <a:pt x="153" y="123"/>
                    </a:lnTo>
                    <a:lnTo>
                      <a:pt x="153" y="123"/>
                    </a:lnTo>
                    <a:lnTo>
                      <a:pt x="153" y="123"/>
                    </a:lnTo>
                    <a:lnTo>
                      <a:pt x="160" y="116"/>
                    </a:lnTo>
                    <a:lnTo>
                      <a:pt x="160" y="116"/>
                    </a:lnTo>
                    <a:lnTo>
                      <a:pt x="160" y="116"/>
                    </a:lnTo>
                    <a:lnTo>
                      <a:pt x="160" y="116"/>
                    </a:lnTo>
                    <a:lnTo>
                      <a:pt x="160" y="116"/>
                    </a:lnTo>
                    <a:lnTo>
                      <a:pt x="160" y="116"/>
                    </a:lnTo>
                    <a:lnTo>
                      <a:pt x="166" y="116"/>
                    </a:lnTo>
                    <a:lnTo>
                      <a:pt x="166" y="116"/>
                    </a:lnTo>
                    <a:lnTo>
                      <a:pt x="166" y="116"/>
                    </a:lnTo>
                    <a:lnTo>
                      <a:pt x="166" y="116"/>
                    </a:lnTo>
                    <a:lnTo>
                      <a:pt x="166" y="116"/>
                    </a:lnTo>
                    <a:lnTo>
                      <a:pt x="172" y="116"/>
                    </a:lnTo>
                    <a:lnTo>
                      <a:pt x="172" y="116"/>
                    </a:lnTo>
                    <a:lnTo>
                      <a:pt x="172" y="116"/>
                    </a:lnTo>
                    <a:lnTo>
                      <a:pt x="172" y="116"/>
                    </a:lnTo>
                    <a:lnTo>
                      <a:pt x="172" y="116"/>
                    </a:lnTo>
                    <a:lnTo>
                      <a:pt x="178" y="116"/>
                    </a:lnTo>
                    <a:lnTo>
                      <a:pt x="178" y="116"/>
                    </a:lnTo>
                    <a:lnTo>
                      <a:pt x="178" y="116"/>
                    </a:lnTo>
                    <a:lnTo>
                      <a:pt x="178" y="116"/>
                    </a:lnTo>
                    <a:lnTo>
                      <a:pt x="178" y="116"/>
                    </a:lnTo>
                    <a:lnTo>
                      <a:pt x="178" y="116"/>
                    </a:lnTo>
                    <a:lnTo>
                      <a:pt x="184" y="110"/>
                    </a:lnTo>
                    <a:lnTo>
                      <a:pt x="184" y="110"/>
                    </a:lnTo>
                    <a:lnTo>
                      <a:pt x="184" y="110"/>
                    </a:lnTo>
                    <a:lnTo>
                      <a:pt x="184" y="110"/>
                    </a:lnTo>
                    <a:lnTo>
                      <a:pt x="184" y="110"/>
                    </a:lnTo>
                    <a:lnTo>
                      <a:pt x="190" y="110"/>
                    </a:lnTo>
                    <a:lnTo>
                      <a:pt x="190" y="110"/>
                    </a:lnTo>
                    <a:lnTo>
                      <a:pt x="190" y="110"/>
                    </a:lnTo>
                    <a:lnTo>
                      <a:pt x="190" y="110"/>
                    </a:lnTo>
                    <a:lnTo>
                      <a:pt x="190" y="110"/>
                    </a:lnTo>
                    <a:lnTo>
                      <a:pt x="196" y="110"/>
                    </a:lnTo>
                    <a:lnTo>
                      <a:pt x="196" y="110"/>
                    </a:lnTo>
                    <a:lnTo>
                      <a:pt x="196" y="110"/>
                    </a:lnTo>
                    <a:lnTo>
                      <a:pt x="196" y="110"/>
                    </a:lnTo>
                    <a:lnTo>
                      <a:pt x="196" y="110"/>
                    </a:lnTo>
                    <a:lnTo>
                      <a:pt x="202" y="110"/>
                    </a:lnTo>
                    <a:lnTo>
                      <a:pt x="202" y="104"/>
                    </a:lnTo>
                    <a:lnTo>
                      <a:pt x="202" y="104"/>
                    </a:lnTo>
                    <a:lnTo>
                      <a:pt x="202" y="104"/>
                    </a:lnTo>
                    <a:lnTo>
                      <a:pt x="202" y="104"/>
                    </a:lnTo>
                    <a:lnTo>
                      <a:pt x="202" y="104"/>
                    </a:lnTo>
                    <a:lnTo>
                      <a:pt x="209" y="104"/>
                    </a:lnTo>
                    <a:lnTo>
                      <a:pt x="209" y="104"/>
                    </a:lnTo>
                    <a:lnTo>
                      <a:pt x="209" y="104"/>
                    </a:lnTo>
                    <a:lnTo>
                      <a:pt x="209" y="104"/>
                    </a:lnTo>
                    <a:lnTo>
                      <a:pt x="209" y="98"/>
                    </a:lnTo>
                    <a:lnTo>
                      <a:pt x="215" y="98"/>
                    </a:lnTo>
                    <a:lnTo>
                      <a:pt x="215" y="98"/>
                    </a:lnTo>
                    <a:lnTo>
                      <a:pt x="215" y="98"/>
                    </a:lnTo>
                    <a:lnTo>
                      <a:pt x="215" y="98"/>
                    </a:lnTo>
                    <a:lnTo>
                      <a:pt x="215" y="98"/>
                    </a:lnTo>
                    <a:lnTo>
                      <a:pt x="221" y="98"/>
                    </a:lnTo>
                    <a:lnTo>
                      <a:pt x="221" y="98"/>
                    </a:lnTo>
                    <a:lnTo>
                      <a:pt x="221" y="92"/>
                    </a:lnTo>
                    <a:lnTo>
                      <a:pt x="221" y="92"/>
                    </a:lnTo>
                    <a:lnTo>
                      <a:pt x="221" y="92"/>
                    </a:lnTo>
                    <a:lnTo>
                      <a:pt x="221" y="92"/>
                    </a:lnTo>
                    <a:lnTo>
                      <a:pt x="227" y="92"/>
                    </a:lnTo>
                    <a:lnTo>
                      <a:pt x="227" y="92"/>
                    </a:lnTo>
                    <a:lnTo>
                      <a:pt x="227" y="86"/>
                    </a:lnTo>
                    <a:lnTo>
                      <a:pt x="227" y="86"/>
                    </a:lnTo>
                    <a:lnTo>
                      <a:pt x="227" y="86"/>
                    </a:lnTo>
                    <a:lnTo>
                      <a:pt x="233" y="86"/>
                    </a:lnTo>
                    <a:lnTo>
                      <a:pt x="233" y="86"/>
                    </a:lnTo>
                    <a:lnTo>
                      <a:pt x="233" y="80"/>
                    </a:lnTo>
                    <a:lnTo>
                      <a:pt x="233" y="80"/>
                    </a:lnTo>
                    <a:lnTo>
                      <a:pt x="233" y="80"/>
                    </a:lnTo>
                    <a:lnTo>
                      <a:pt x="233" y="80"/>
                    </a:lnTo>
                    <a:lnTo>
                      <a:pt x="233" y="80"/>
                    </a:lnTo>
                    <a:lnTo>
                      <a:pt x="233" y="73"/>
                    </a:lnTo>
                    <a:lnTo>
                      <a:pt x="239" y="73"/>
                    </a:lnTo>
                    <a:lnTo>
                      <a:pt x="239" y="73"/>
                    </a:lnTo>
                    <a:lnTo>
                      <a:pt x="239" y="73"/>
                    </a:lnTo>
                    <a:lnTo>
                      <a:pt x="239" y="73"/>
                    </a:lnTo>
                    <a:lnTo>
                      <a:pt x="239" y="73"/>
                    </a:lnTo>
                    <a:lnTo>
                      <a:pt x="239" y="67"/>
                    </a:lnTo>
                    <a:lnTo>
                      <a:pt x="239" y="67"/>
                    </a:lnTo>
                    <a:lnTo>
                      <a:pt x="239" y="67"/>
                    </a:lnTo>
                    <a:lnTo>
                      <a:pt x="239" y="67"/>
                    </a:lnTo>
                    <a:lnTo>
                      <a:pt x="239" y="67"/>
                    </a:lnTo>
                    <a:lnTo>
                      <a:pt x="239" y="61"/>
                    </a:lnTo>
                    <a:lnTo>
                      <a:pt x="239" y="61"/>
                    </a:lnTo>
                    <a:lnTo>
                      <a:pt x="239" y="61"/>
                    </a:lnTo>
                    <a:lnTo>
                      <a:pt x="239" y="61"/>
                    </a:lnTo>
                    <a:lnTo>
                      <a:pt x="239" y="61"/>
                    </a:lnTo>
                    <a:lnTo>
                      <a:pt x="239" y="55"/>
                    </a:lnTo>
                    <a:lnTo>
                      <a:pt x="239" y="55"/>
                    </a:lnTo>
                    <a:lnTo>
                      <a:pt x="239" y="55"/>
                    </a:lnTo>
                    <a:lnTo>
                      <a:pt x="239" y="55"/>
                    </a:lnTo>
                    <a:lnTo>
                      <a:pt x="239" y="55"/>
                    </a:lnTo>
                    <a:lnTo>
                      <a:pt x="239" y="55"/>
                    </a:lnTo>
                    <a:lnTo>
                      <a:pt x="239" y="49"/>
                    </a:lnTo>
                    <a:lnTo>
                      <a:pt x="239" y="49"/>
                    </a:lnTo>
                    <a:lnTo>
                      <a:pt x="233" y="49"/>
                    </a:lnTo>
                    <a:lnTo>
                      <a:pt x="233" y="49"/>
                    </a:lnTo>
                    <a:lnTo>
                      <a:pt x="233" y="49"/>
                    </a:lnTo>
                    <a:lnTo>
                      <a:pt x="233" y="43"/>
                    </a:lnTo>
                    <a:lnTo>
                      <a:pt x="233" y="43"/>
                    </a:lnTo>
                    <a:lnTo>
                      <a:pt x="233" y="43"/>
                    </a:lnTo>
                    <a:lnTo>
                      <a:pt x="233" y="43"/>
                    </a:lnTo>
                    <a:lnTo>
                      <a:pt x="233" y="43"/>
                    </a:lnTo>
                    <a:lnTo>
                      <a:pt x="227" y="37"/>
                    </a:lnTo>
                    <a:lnTo>
                      <a:pt x="227" y="37"/>
                    </a:lnTo>
                    <a:lnTo>
                      <a:pt x="227" y="37"/>
                    </a:lnTo>
                    <a:lnTo>
                      <a:pt x="227" y="37"/>
                    </a:lnTo>
                    <a:lnTo>
                      <a:pt x="227" y="37"/>
                    </a:lnTo>
                    <a:lnTo>
                      <a:pt x="221" y="37"/>
                    </a:lnTo>
                    <a:lnTo>
                      <a:pt x="221" y="30"/>
                    </a:lnTo>
                    <a:lnTo>
                      <a:pt x="221" y="30"/>
                    </a:lnTo>
                    <a:lnTo>
                      <a:pt x="221" y="30"/>
                    </a:lnTo>
                    <a:lnTo>
                      <a:pt x="221" y="30"/>
                    </a:lnTo>
                    <a:lnTo>
                      <a:pt x="221" y="30"/>
                    </a:lnTo>
                    <a:lnTo>
                      <a:pt x="215" y="30"/>
                    </a:lnTo>
                    <a:lnTo>
                      <a:pt x="215" y="24"/>
                    </a:lnTo>
                    <a:lnTo>
                      <a:pt x="215" y="24"/>
                    </a:lnTo>
                    <a:lnTo>
                      <a:pt x="215" y="24"/>
                    </a:lnTo>
                    <a:lnTo>
                      <a:pt x="215" y="24"/>
                    </a:lnTo>
                    <a:lnTo>
                      <a:pt x="209" y="24"/>
                    </a:lnTo>
                    <a:lnTo>
                      <a:pt x="209" y="24"/>
                    </a:lnTo>
                    <a:lnTo>
                      <a:pt x="209" y="24"/>
                    </a:lnTo>
                    <a:lnTo>
                      <a:pt x="209" y="24"/>
                    </a:lnTo>
                    <a:lnTo>
                      <a:pt x="209" y="18"/>
                    </a:lnTo>
                    <a:lnTo>
                      <a:pt x="202" y="18"/>
                    </a:lnTo>
                    <a:lnTo>
                      <a:pt x="202" y="18"/>
                    </a:lnTo>
                    <a:lnTo>
                      <a:pt x="202" y="18"/>
                    </a:lnTo>
                    <a:lnTo>
                      <a:pt x="202" y="18"/>
                    </a:lnTo>
                    <a:lnTo>
                      <a:pt x="202" y="18"/>
                    </a:lnTo>
                    <a:lnTo>
                      <a:pt x="202" y="18"/>
                    </a:lnTo>
                    <a:lnTo>
                      <a:pt x="196" y="18"/>
                    </a:lnTo>
                    <a:lnTo>
                      <a:pt x="196" y="18"/>
                    </a:lnTo>
                    <a:lnTo>
                      <a:pt x="196" y="18"/>
                    </a:lnTo>
                    <a:lnTo>
                      <a:pt x="196" y="18"/>
                    </a:lnTo>
                    <a:lnTo>
                      <a:pt x="196" y="18"/>
                    </a:lnTo>
                    <a:lnTo>
                      <a:pt x="190" y="18"/>
                    </a:lnTo>
                    <a:lnTo>
                      <a:pt x="190" y="18"/>
                    </a:lnTo>
                    <a:lnTo>
                      <a:pt x="190" y="12"/>
                    </a:lnTo>
                    <a:lnTo>
                      <a:pt x="190" y="12"/>
                    </a:lnTo>
                    <a:lnTo>
                      <a:pt x="190" y="12"/>
                    </a:lnTo>
                    <a:lnTo>
                      <a:pt x="184" y="12"/>
                    </a:lnTo>
                    <a:lnTo>
                      <a:pt x="184" y="12"/>
                    </a:lnTo>
                    <a:lnTo>
                      <a:pt x="184" y="12"/>
                    </a:lnTo>
                    <a:lnTo>
                      <a:pt x="184" y="12"/>
                    </a:lnTo>
                    <a:lnTo>
                      <a:pt x="184" y="12"/>
                    </a:lnTo>
                    <a:lnTo>
                      <a:pt x="178" y="12"/>
                    </a:lnTo>
                    <a:lnTo>
                      <a:pt x="178" y="12"/>
                    </a:lnTo>
                    <a:lnTo>
                      <a:pt x="178" y="12"/>
                    </a:lnTo>
                    <a:lnTo>
                      <a:pt x="178" y="12"/>
                    </a:lnTo>
                    <a:lnTo>
                      <a:pt x="178" y="12"/>
                    </a:lnTo>
                    <a:lnTo>
                      <a:pt x="178" y="12"/>
                    </a:lnTo>
                    <a:lnTo>
                      <a:pt x="172" y="12"/>
                    </a:lnTo>
                    <a:lnTo>
                      <a:pt x="172" y="12"/>
                    </a:lnTo>
                    <a:lnTo>
                      <a:pt x="172" y="6"/>
                    </a:lnTo>
                    <a:lnTo>
                      <a:pt x="172" y="6"/>
                    </a:lnTo>
                    <a:lnTo>
                      <a:pt x="172" y="6"/>
                    </a:lnTo>
                    <a:lnTo>
                      <a:pt x="166" y="6"/>
                    </a:lnTo>
                    <a:lnTo>
                      <a:pt x="166" y="6"/>
                    </a:lnTo>
                    <a:lnTo>
                      <a:pt x="166" y="6"/>
                    </a:lnTo>
                    <a:lnTo>
                      <a:pt x="166" y="6"/>
                    </a:lnTo>
                    <a:lnTo>
                      <a:pt x="166" y="6"/>
                    </a:lnTo>
                    <a:lnTo>
                      <a:pt x="160" y="6"/>
                    </a:lnTo>
                    <a:lnTo>
                      <a:pt x="160" y="6"/>
                    </a:lnTo>
                    <a:lnTo>
                      <a:pt x="160" y="6"/>
                    </a:lnTo>
                    <a:lnTo>
                      <a:pt x="160" y="6"/>
                    </a:lnTo>
                    <a:lnTo>
                      <a:pt x="160" y="6"/>
                    </a:lnTo>
                    <a:lnTo>
                      <a:pt x="160" y="6"/>
                    </a:lnTo>
                    <a:lnTo>
                      <a:pt x="153" y="6"/>
                    </a:lnTo>
                    <a:lnTo>
                      <a:pt x="153" y="6"/>
                    </a:lnTo>
                    <a:lnTo>
                      <a:pt x="153" y="6"/>
                    </a:lnTo>
                    <a:lnTo>
                      <a:pt x="153" y="6"/>
                    </a:lnTo>
                    <a:lnTo>
                      <a:pt x="153" y="6"/>
                    </a:lnTo>
                    <a:lnTo>
                      <a:pt x="147" y="6"/>
                    </a:lnTo>
                    <a:lnTo>
                      <a:pt x="147" y="6"/>
                    </a:lnTo>
                    <a:lnTo>
                      <a:pt x="147" y="6"/>
                    </a:lnTo>
                    <a:lnTo>
                      <a:pt x="147" y="6"/>
                    </a:lnTo>
                    <a:lnTo>
                      <a:pt x="147" y="6"/>
                    </a:lnTo>
                    <a:lnTo>
                      <a:pt x="141" y="6"/>
                    </a:lnTo>
                    <a:lnTo>
                      <a:pt x="141" y="6"/>
                    </a:lnTo>
                    <a:lnTo>
                      <a:pt x="141" y="6"/>
                    </a:lnTo>
                    <a:lnTo>
                      <a:pt x="141" y="6"/>
                    </a:lnTo>
                    <a:lnTo>
                      <a:pt x="141" y="6"/>
                    </a:lnTo>
                    <a:lnTo>
                      <a:pt x="141" y="6"/>
                    </a:lnTo>
                    <a:lnTo>
                      <a:pt x="135" y="6"/>
                    </a:lnTo>
                    <a:lnTo>
                      <a:pt x="135" y="6"/>
                    </a:lnTo>
                    <a:lnTo>
                      <a:pt x="135" y="0"/>
                    </a:lnTo>
                    <a:lnTo>
                      <a:pt x="135" y="0"/>
                    </a:lnTo>
                    <a:lnTo>
                      <a:pt x="135" y="0"/>
                    </a:lnTo>
                    <a:lnTo>
                      <a:pt x="129" y="0"/>
                    </a:lnTo>
                    <a:lnTo>
                      <a:pt x="129" y="0"/>
                    </a:lnTo>
                    <a:lnTo>
                      <a:pt x="129" y="0"/>
                    </a:lnTo>
                    <a:lnTo>
                      <a:pt x="129" y="0"/>
                    </a:lnTo>
                    <a:lnTo>
                      <a:pt x="129" y="0"/>
                    </a:lnTo>
                    <a:lnTo>
                      <a:pt x="123" y="0"/>
                    </a:lnTo>
                    <a:lnTo>
                      <a:pt x="123" y="0"/>
                    </a:lnTo>
                    <a:lnTo>
                      <a:pt x="123" y="0"/>
                    </a:lnTo>
                    <a:lnTo>
                      <a:pt x="123" y="0"/>
                    </a:lnTo>
                    <a:lnTo>
                      <a:pt x="123" y="0"/>
                    </a:lnTo>
                    <a:lnTo>
                      <a:pt x="123" y="0"/>
                    </a:lnTo>
                    <a:lnTo>
                      <a:pt x="117" y="0"/>
                    </a:ln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6"/>
                    </a:lnTo>
                    <a:lnTo>
                      <a:pt x="104" y="6"/>
                    </a:lnTo>
                    <a:lnTo>
                      <a:pt x="98" y="6"/>
                    </a:lnTo>
                    <a:lnTo>
                      <a:pt x="98" y="6"/>
                    </a:lnTo>
                    <a:lnTo>
                      <a:pt x="98" y="6"/>
                    </a:lnTo>
                    <a:lnTo>
                      <a:pt x="98" y="6"/>
                    </a:lnTo>
                    <a:lnTo>
                      <a:pt x="98" y="6"/>
                    </a:lnTo>
                    <a:lnTo>
                      <a:pt x="92" y="6"/>
                    </a:lnTo>
                    <a:lnTo>
                      <a:pt x="92" y="6"/>
                    </a:lnTo>
                    <a:lnTo>
                      <a:pt x="92" y="6"/>
                    </a:lnTo>
                    <a:lnTo>
                      <a:pt x="92" y="6"/>
                    </a:lnTo>
                    <a:lnTo>
                      <a:pt x="92" y="6"/>
                    </a:lnTo>
                    <a:lnTo>
                      <a:pt x="86" y="6"/>
                    </a:lnTo>
                    <a:lnTo>
                      <a:pt x="86" y="6"/>
                    </a:lnTo>
                    <a:lnTo>
                      <a:pt x="86" y="6"/>
                    </a:lnTo>
                    <a:lnTo>
                      <a:pt x="86" y="6"/>
                    </a:lnTo>
                    <a:lnTo>
                      <a:pt x="86" y="6"/>
                    </a:lnTo>
                    <a:lnTo>
                      <a:pt x="86" y="6"/>
                    </a:lnTo>
                    <a:lnTo>
                      <a:pt x="80" y="6"/>
                    </a:lnTo>
                    <a:lnTo>
                      <a:pt x="80" y="6"/>
                    </a:lnTo>
                    <a:lnTo>
                      <a:pt x="80" y="6"/>
                    </a:lnTo>
                    <a:lnTo>
                      <a:pt x="80" y="6"/>
                    </a:lnTo>
                    <a:lnTo>
                      <a:pt x="80" y="6"/>
                    </a:lnTo>
                    <a:lnTo>
                      <a:pt x="74" y="6"/>
                    </a:lnTo>
                    <a:lnTo>
                      <a:pt x="74" y="6"/>
                    </a:lnTo>
                    <a:lnTo>
                      <a:pt x="74" y="6"/>
                    </a:lnTo>
                    <a:lnTo>
                      <a:pt x="74" y="6"/>
                    </a:lnTo>
                    <a:lnTo>
                      <a:pt x="74" y="6"/>
                    </a:lnTo>
                    <a:lnTo>
                      <a:pt x="67" y="6"/>
                    </a:lnTo>
                    <a:lnTo>
                      <a:pt x="67" y="6"/>
                    </a:lnTo>
                    <a:lnTo>
                      <a:pt x="67" y="6"/>
                    </a:lnTo>
                    <a:lnTo>
                      <a:pt x="67" y="6"/>
                    </a:lnTo>
                    <a:lnTo>
                      <a:pt x="67" y="12"/>
                    </a:lnTo>
                    <a:lnTo>
                      <a:pt x="67" y="12"/>
                    </a:lnTo>
                    <a:lnTo>
                      <a:pt x="61" y="12"/>
                    </a:lnTo>
                    <a:lnTo>
                      <a:pt x="61" y="12"/>
                    </a:lnTo>
                    <a:lnTo>
                      <a:pt x="61" y="12"/>
                    </a:lnTo>
                    <a:lnTo>
                      <a:pt x="61" y="12"/>
                    </a:lnTo>
                    <a:lnTo>
                      <a:pt x="61" y="12"/>
                    </a:lnTo>
                    <a:lnTo>
                      <a:pt x="55" y="12"/>
                    </a:lnTo>
                    <a:lnTo>
                      <a:pt x="55" y="12"/>
                    </a:lnTo>
                    <a:lnTo>
                      <a:pt x="55" y="12"/>
                    </a:lnTo>
                    <a:lnTo>
                      <a:pt x="55" y="12"/>
                    </a:lnTo>
                    <a:lnTo>
                      <a:pt x="55" y="12"/>
                    </a:lnTo>
                    <a:lnTo>
                      <a:pt x="49" y="12"/>
                    </a:lnTo>
                    <a:lnTo>
                      <a:pt x="49" y="12"/>
                    </a:lnTo>
                    <a:lnTo>
                      <a:pt x="49" y="12"/>
                    </a:lnTo>
                    <a:lnTo>
                      <a:pt x="49" y="12"/>
                    </a:lnTo>
                    <a:lnTo>
                      <a:pt x="49" y="18"/>
                    </a:lnTo>
                    <a:lnTo>
                      <a:pt x="49" y="18"/>
                    </a:lnTo>
                    <a:lnTo>
                      <a:pt x="43" y="18"/>
                    </a:lnTo>
                    <a:lnTo>
                      <a:pt x="43" y="18"/>
                    </a:lnTo>
                    <a:lnTo>
                      <a:pt x="43" y="18"/>
                    </a:lnTo>
                    <a:lnTo>
                      <a:pt x="43" y="18"/>
                    </a:lnTo>
                    <a:lnTo>
                      <a:pt x="43" y="18"/>
                    </a:lnTo>
                    <a:lnTo>
                      <a:pt x="37" y="18"/>
                    </a:lnTo>
                    <a:lnTo>
                      <a:pt x="37" y="18"/>
                    </a:lnTo>
                    <a:lnTo>
                      <a:pt x="37" y="18"/>
                    </a:lnTo>
                    <a:lnTo>
                      <a:pt x="37" y="18"/>
                    </a:lnTo>
                    <a:lnTo>
                      <a:pt x="37" y="18"/>
                    </a:lnTo>
                    <a:lnTo>
                      <a:pt x="31" y="18"/>
                    </a:lnTo>
                    <a:lnTo>
                      <a:pt x="31" y="18"/>
                    </a:lnTo>
                    <a:lnTo>
                      <a:pt x="31" y="24"/>
                    </a:lnTo>
                    <a:lnTo>
                      <a:pt x="31" y="24"/>
                    </a:lnTo>
                    <a:lnTo>
                      <a:pt x="31" y="24"/>
                    </a:lnTo>
                    <a:lnTo>
                      <a:pt x="31" y="24"/>
                    </a:lnTo>
                    <a:lnTo>
                      <a:pt x="25" y="24"/>
                    </a:lnTo>
                    <a:lnTo>
                      <a:pt x="25" y="24"/>
                    </a:lnTo>
                    <a:lnTo>
                      <a:pt x="25" y="24"/>
                    </a:lnTo>
                    <a:lnTo>
                      <a:pt x="25" y="24"/>
                    </a:lnTo>
                    <a:lnTo>
                      <a:pt x="25" y="30"/>
                    </a:lnTo>
                    <a:lnTo>
                      <a:pt x="18" y="30"/>
                    </a:lnTo>
                    <a:lnTo>
                      <a:pt x="18" y="30"/>
                    </a:lnTo>
                    <a:lnTo>
                      <a:pt x="18" y="30"/>
                    </a:lnTo>
                    <a:lnTo>
                      <a:pt x="18" y="30"/>
                    </a:lnTo>
                    <a:lnTo>
                      <a:pt x="18" y="30"/>
                    </a:lnTo>
                    <a:lnTo>
                      <a:pt x="12" y="37"/>
                    </a:lnTo>
                    <a:lnTo>
                      <a:pt x="12" y="37"/>
                    </a:lnTo>
                    <a:lnTo>
                      <a:pt x="12" y="37"/>
                    </a:lnTo>
                    <a:lnTo>
                      <a:pt x="12" y="37"/>
                    </a:lnTo>
                    <a:lnTo>
                      <a:pt x="12" y="37"/>
                    </a:lnTo>
                    <a:lnTo>
                      <a:pt x="12" y="37"/>
                    </a:lnTo>
                    <a:lnTo>
                      <a:pt x="6" y="43"/>
                    </a:lnTo>
                    <a:lnTo>
                      <a:pt x="6" y="43"/>
                    </a:lnTo>
                    <a:lnTo>
                      <a:pt x="6" y="43"/>
                    </a:lnTo>
                    <a:lnTo>
                      <a:pt x="6" y="43"/>
                    </a:lnTo>
                    <a:lnTo>
                      <a:pt x="6" y="43"/>
                    </a:lnTo>
                    <a:lnTo>
                      <a:pt x="6" y="49"/>
                    </a:lnTo>
                    <a:lnTo>
                      <a:pt x="6" y="49"/>
                    </a:lnTo>
                    <a:lnTo>
                      <a:pt x="6" y="49"/>
                    </a:lnTo>
                    <a:lnTo>
                      <a:pt x="0" y="49"/>
                    </a:lnTo>
                    <a:lnTo>
                      <a:pt x="0" y="49"/>
                    </a:lnTo>
                    <a:lnTo>
                      <a:pt x="0" y="55"/>
                    </a:lnTo>
                    <a:lnTo>
                      <a:pt x="0" y="55"/>
                    </a:lnTo>
                    <a:lnTo>
                      <a:pt x="0" y="55"/>
                    </a:lnTo>
                    <a:lnTo>
                      <a:pt x="0" y="55"/>
                    </a:lnTo>
                    <a:lnTo>
                      <a:pt x="0" y="55"/>
                    </a:lnTo>
                    <a:lnTo>
                      <a:pt x="0" y="55"/>
                    </a:lnTo>
                    <a:lnTo>
                      <a:pt x="0" y="61"/>
                    </a:lnTo>
                    <a:lnTo>
                      <a:pt x="0" y="61"/>
                    </a:lnTo>
                    <a:lnTo>
                      <a:pt x="0" y="61"/>
                    </a:lnTo>
                    <a:lnTo>
                      <a:pt x="0" y="61"/>
                    </a:lnTo>
                    <a:lnTo>
                      <a:pt x="0" y="61"/>
                    </a:lnTo>
                    <a:lnTo>
                      <a:pt x="0" y="67"/>
                    </a:lnTo>
                    <a:lnTo>
                      <a:pt x="0" y="67"/>
                    </a:lnTo>
                    <a:lnTo>
                      <a:pt x="0" y="67"/>
                    </a:lnTo>
                    <a:lnTo>
                      <a:pt x="0" y="67"/>
                    </a:lnTo>
                    <a:lnTo>
                      <a:pt x="0" y="67"/>
                    </a:lnTo>
                    <a:lnTo>
                      <a:pt x="0" y="73"/>
                    </a:lnTo>
                    <a:lnTo>
                      <a:pt x="0" y="73"/>
                    </a:lnTo>
                    <a:lnTo>
                      <a:pt x="0" y="73"/>
                    </a:lnTo>
                    <a:lnTo>
                      <a:pt x="0" y="73"/>
                    </a:lnTo>
                    <a:lnTo>
                      <a:pt x="0" y="73"/>
                    </a:lnTo>
                    <a:lnTo>
                      <a:pt x="6" y="73"/>
                    </a:lnTo>
                    <a:lnTo>
                      <a:pt x="6" y="80"/>
                    </a:lnTo>
                    <a:lnTo>
                      <a:pt x="6" y="80"/>
                    </a:lnTo>
                    <a:lnTo>
                      <a:pt x="6" y="80"/>
                    </a:lnTo>
                    <a:lnTo>
                      <a:pt x="6" y="80"/>
                    </a:lnTo>
                    <a:lnTo>
                      <a:pt x="6" y="80"/>
                    </a:lnTo>
                    <a:lnTo>
                      <a:pt x="6" y="86"/>
                    </a:lnTo>
                    <a:lnTo>
                      <a:pt x="6" y="86"/>
                    </a:lnTo>
                    <a:lnTo>
                      <a:pt x="12" y="86"/>
                    </a:lnTo>
                    <a:lnTo>
                      <a:pt x="12" y="86"/>
                    </a:lnTo>
                    <a:lnTo>
                      <a:pt x="12" y="86"/>
                    </a:lnTo>
                    <a:lnTo>
                      <a:pt x="12" y="92"/>
                    </a:lnTo>
                    <a:lnTo>
                      <a:pt x="12" y="92"/>
                    </a:lnTo>
                    <a:lnTo>
                      <a:pt x="12" y="92"/>
                    </a:lnTo>
                    <a:lnTo>
                      <a:pt x="18" y="92"/>
                    </a:lnTo>
                    <a:lnTo>
                      <a:pt x="18" y="92"/>
                    </a:lnTo>
                    <a:lnTo>
                      <a:pt x="18" y="92"/>
                    </a:lnTo>
                    <a:lnTo>
                      <a:pt x="18" y="98"/>
                    </a:lnTo>
                    <a:lnTo>
                      <a:pt x="18" y="98"/>
                    </a:lnTo>
                    <a:lnTo>
                      <a:pt x="25" y="98"/>
                    </a:lnTo>
                    <a:lnTo>
                      <a:pt x="25" y="98"/>
                    </a:lnTo>
                    <a:lnTo>
                      <a:pt x="25" y="98"/>
                    </a:lnTo>
                    <a:lnTo>
                      <a:pt x="25" y="98"/>
                    </a:lnTo>
                    <a:lnTo>
                      <a:pt x="25" y="98"/>
                    </a:lnTo>
                    <a:lnTo>
                      <a:pt x="31" y="98"/>
                    </a:lnTo>
                    <a:lnTo>
                      <a:pt x="31" y="104"/>
                    </a:lnTo>
                    <a:lnTo>
                      <a:pt x="31" y="104"/>
                    </a:lnTo>
                    <a:lnTo>
                      <a:pt x="31" y="104"/>
                    </a:lnTo>
                    <a:lnTo>
                      <a:pt x="31" y="104"/>
                    </a:lnTo>
                    <a:lnTo>
                      <a:pt x="31" y="104"/>
                    </a:lnTo>
                    <a:lnTo>
                      <a:pt x="37" y="104"/>
                    </a:lnTo>
                    <a:lnTo>
                      <a:pt x="37" y="104"/>
                    </a:lnTo>
                    <a:lnTo>
                      <a:pt x="37" y="104"/>
                    </a:lnTo>
                    <a:lnTo>
                      <a:pt x="37" y="104"/>
                    </a:lnTo>
                    <a:lnTo>
                      <a:pt x="37" y="110"/>
                    </a:lnTo>
                    <a:lnTo>
                      <a:pt x="43" y="110"/>
                    </a:lnTo>
                    <a:lnTo>
                      <a:pt x="43" y="110"/>
                    </a:lnTo>
                    <a:lnTo>
                      <a:pt x="43" y="110"/>
                    </a:lnTo>
                    <a:lnTo>
                      <a:pt x="43" y="110"/>
                    </a:lnTo>
                    <a:lnTo>
                      <a:pt x="43" y="110"/>
                    </a:lnTo>
                    <a:lnTo>
                      <a:pt x="49" y="110"/>
                    </a:lnTo>
                    <a:lnTo>
                      <a:pt x="49" y="110"/>
                    </a:lnTo>
                    <a:lnTo>
                      <a:pt x="49" y="110"/>
                    </a:lnTo>
                    <a:lnTo>
                      <a:pt x="49" y="110"/>
                    </a:lnTo>
                    <a:lnTo>
                      <a:pt x="49" y="110"/>
                    </a:lnTo>
                    <a:lnTo>
                      <a:pt x="49" y="110"/>
                    </a:lnTo>
                    <a:lnTo>
                      <a:pt x="55" y="110"/>
                    </a:lnTo>
                    <a:lnTo>
                      <a:pt x="55" y="110"/>
                    </a:lnTo>
                    <a:lnTo>
                      <a:pt x="55" y="110"/>
                    </a:lnTo>
                    <a:lnTo>
                      <a:pt x="55" y="110"/>
                    </a:lnTo>
                    <a:lnTo>
                      <a:pt x="55" y="116"/>
                    </a:lnTo>
                    <a:lnTo>
                      <a:pt x="61" y="116"/>
                    </a:lnTo>
                    <a:lnTo>
                      <a:pt x="61" y="116"/>
                    </a:lnTo>
                    <a:lnTo>
                      <a:pt x="61" y="116"/>
                    </a:lnTo>
                    <a:lnTo>
                      <a:pt x="61" y="116"/>
                    </a:lnTo>
                    <a:lnTo>
                      <a:pt x="61" y="116"/>
                    </a:lnTo>
                    <a:lnTo>
                      <a:pt x="67" y="116"/>
                    </a:lnTo>
                    <a:lnTo>
                      <a:pt x="67" y="116"/>
                    </a:lnTo>
                    <a:lnTo>
                      <a:pt x="67" y="116"/>
                    </a:lnTo>
                    <a:lnTo>
                      <a:pt x="67" y="116"/>
                    </a:lnTo>
                    <a:lnTo>
                      <a:pt x="67" y="116"/>
                    </a:lnTo>
                    <a:lnTo>
                      <a:pt x="67" y="116"/>
                    </a:lnTo>
                    <a:lnTo>
                      <a:pt x="74" y="116"/>
                    </a:lnTo>
                    <a:lnTo>
                      <a:pt x="74" y="116"/>
                    </a:lnTo>
                    <a:lnTo>
                      <a:pt x="74" y="116"/>
                    </a:lnTo>
                    <a:lnTo>
                      <a:pt x="74" y="116"/>
                    </a:lnTo>
                    <a:lnTo>
                      <a:pt x="74" y="116"/>
                    </a:lnTo>
                    <a:lnTo>
                      <a:pt x="80" y="116"/>
                    </a:lnTo>
                    <a:lnTo>
                      <a:pt x="80" y="116"/>
                    </a:lnTo>
                    <a:lnTo>
                      <a:pt x="80" y="116"/>
                    </a:lnTo>
                    <a:lnTo>
                      <a:pt x="80" y="116"/>
                    </a:lnTo>
                    <a:lnTo>
                      <a:pt x="80" y="116"/>
                    </a:lnTo>
                    <a:lnTo>
                      <a:pt x="86" y="123"/>
                    </a:lnTo>
                    <a:lnTo>
                      <a:pt x="86" y="123"/>
                    </a:lnTo>
                    <a:lnTo>
                      <a:pt x="86" y="123"/>
                    </a:lnTo>
                    <a:lnTo>
                      <a:pt x="86" y="123"/>
                    </a:lnTo>
                    <a:lnTo>
                      <a:pt x="86" y="123"/>
                    </a:lnTo>
                    <a:lnTo>
                      <a:pt x="86" y="123"/>
                    </a:lnTo>
                    <a:lnTo>
                      <a:pt x="92" y="123"/>
                    </a:lnTo>
                    <a:lnTo>
                      <a:pt x="92" y="123"/>
                    </a:lnTo>
                    <a:lnTo>
                      <a:pt x="92" y="123"/>
                    </a:lnTo>
                    <a:lnTo>
                      <a:pt x="92" y="123"/>
                    </a:lnTo>
                    <a:lnTo>
                      <a:pt x="92" y="123"/>
                    </a:lnTo>
                    <a:lnTo>
                      <a:pt x="98" y="123"/>
                    </a:lnTo>
                    <a:lnTo>
                      <a:pt x="98" y="123"/>
                    </a:lnTo>
                    <a:lnTo>
                      <a:pt x="98" y="123"/>
                    </a:lnTo>
                    <a:lnTo>
                      <a:pt x="98" y="123"/>
                    </a:lnTo>
                    <a:lnTo>
                      <a:pt x="98" y="123"/>
                    </a:lnTo>
                    <a:lnTo>
                      <a:pt x="104" y="123"/>
                    </a:lnTo>
                    <a:lnTo>
                      <a:pt x="104" y="123"/>
                    </a:lnTo>
                    <a:lnTo>
                      <a:pt x="104" y="123"/>
                    </a:lnTo>
                    <a:lnTo>
                      <a:pt x="104" y="123"/>
                    </a:lnTo>
                    <a:lnTo>
                      <a:pt x="104" y="123"/>
                    </a:lnTo>
                    <a:lnTo>
                      <a:pt x="104" y="123"/>
                    </a:lnTo>
                    <a:lnTo>
                      <a:pt x="110" y="123"/>
                    </a:lnTo>
                    <a:lnTo>
                      <a:pt x="110" y="123"/>
                    </a:lnTo>
                    <a:lnTo>
                      <a:pt x="110" y="123"/>
                    </a:lnTo>
                    <a:lnTo>
                      <a:pt x="110" y="123"/>
                    </a:lnTo>
                    <a:lnTo>
                      <a:pt x="110" y="123"/>
                    </a:lnTo>
                    <a:lnTo>
                      <a:pt x="117" y="123"/>
                    </a:lnTo>
                    <a:lnTo>
                      <a:pt x="117" y="123"/>
                    </a:lnTo>
                    <a:lnTo>
                      <a:pt x="117" y="123"/>
                    </a:lnTo>
                    <a:lnTo>
                      <a:pt x="117" y="123"/>
                    </a:lnTo>
                    <a:lnTo>
                      <a:pt x="117" y="123"/>
                    </a:lnTo>
                    <a:lnTo>
                      <a:pt x="123" y="123"/>
                    </a:lnTo>
                    <a:lnTo>
                      <a:pt x="123" y="123"/>
                    </a:lnTo>
                    <a:lnTo>
                      <a:pt x="123" y="123"/>
                    </a:lnTo>
                    <a:lnTo>
                      <a:pt x="123" y="123"/>
                    </a:lnTo>
                    <a:close/>
                  </a:path>
                </a:pathLst>
              </a:custGeom>
              <a:solidFill>
                <a:srgbClr val="703916"/>
              </a:solidFill>
              <a:ln w="0">
                <a:solidFill>
                  <a:srgbClr val="000000"/>
                </a:solidFill>
                <a:prstDash val="solid"/>
                <a:round/>
                <a:headEnd/>
                <a:tailEnd/>
              </a:ln>
            </p:spPr>
            <p:txBody>
              <a:bodyPr/>
              <a:lstStyle/>
              <a:p>
                <a:endParaRPr lang="en-US"/>
              </a:p>
            </p:txBody>
          </p:sp>
          <p:sp>
            <p:nvSpPr>
              <p:cNvPr id="2810936" name="Line 56"/>
              <p:cNvSpPr>
                <a:spLocks noChangeShapeType="1"/>
              </p:cNvSpPr>
              <p:nvPr/>
            </p:nvSpPr>
            <p:spPr bwMode="auto">
              <a:xfrm>
                <a:off x="2708" y="2888"/>
                <a:ext cx="0"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937" name="Freeform 57"/>
              <p:cNvSpPr>
                <a:spLocks/>
              </p:cNvSpPr>
              <p:nvPr/>
            </p:nvSpPr>
            <p:spPr bwMode="auto">
              <a:xfrm>
                <a:off x="2708" y="2765"/>
                <a:ext cx="116" cy="123"/>
              </a:xfrm>
              <a:custGeom>
                <a:avLst/>
                <a:gdLst>
                  <a:gd name="T0" fmla="*/ 6 w 116"/>
                  <a:gd name="T1" fmla="*/ 123 h 123"/>
                  <a:gd name="T2" fmla="*/ 6 w 116"/>
                  <a:gd name="T3" fmla="*/ 123 h 123"/>
                  <a:gd name="T4" fmla="*/ 12 w 116"/>
                  <a:gd name="T5" fmla="*/ 123 h 123"/>
                  <a:gd name="T6" fmla="*/ 18 w 116"/>
                  <a:gd name="T7" fmla="*/ 123 h 123"/>
                  <a:gd name="T8" fmla="*/ 24 w 116"/>
                  <a:gd name="T9" fmla="*/ 123 h 123"/>
                  <a:gd name="T10" fmla="*/ 24 w 116"/>
                  <a:gd name="T11" fmla="*/ 123 h 123"/>
                  <a:gd name="T12" fmla="*/ 30 w 116"/>
                  <a:gd name="T13" fmla="*/ 123 h 123"/>
                  <a:gd name="T14" fmla="*/ 37 w 116"/>
                  <a:gd name="T15" fmla="*/ 116 h 123"/>
                  <a:gd name="T16" fmla="*/ 43 w 116"/>
                  <a:gd name="T17" fmla="*/ 116 h 123"/>
                  <a:gd name="T18" fmla="*/ 43 w 116"/>
                  <a:gd name="T19" fmla="*/ 116 h 123"/>
                  <a:gd name="T20" fmla="*/ 49 w 116"/>
                  <a:gd name="T21" fmla="*/ 116 h 123"/>
                  <a:gd name="T22" fmla="*/ 55 w 116"/>
                  <a:gd name="T23" fmla="*/ 116 h 123"/>
                  <a:gd name="T24" fmla="*/ 61 w 116"/>
                  <a:gd name="T25" fmla="*/ 110 h 123"/>
                  <a:gd name="T26" fmla="*/ 61 w 116"/>
                  <a:gd name="T27" fmla="*/ 110 h 123"/>
                  <a:gd name="T28" fmla="*/ 67 w 116"/>
                  <a:gd name="T29" fmla="*/ 110 h 123"/>
                  <a:gd name="T30" fmla="*/ 73 w 116"/>
                  <a:gd name="T31" fmla="*/ 110 h 123"/>
                  <a:gd name="T32" fmla="*/ 79 w 116"/>
                  <a:gd name="T33" fmla="*/ 104 h 123"/>
                  <a:gd name="T34" fmla="*/ 79 w 116"/>
                  <a:gd name="T35" fmla="*/ 104 h 123"/>
                  <a:gd name="T36" fmla="*/ 86 w 116"/>
                  <a:gd name="T37" fmla="*/ 104 h 123"/>
                  <a:gd name="T38" fmla="*/ 92 w 116"/>
                  <a:gd name="T39" fmla="*/ 98 h 123"/>
                  <a:gd name="T40" fmla="*/ 98 w 116"/>
                  <a:gd name="T41" fmla="*/ 98 h 123"/>
                  <a:gd name="T42" fmla="*/ 98 w 116"/>
                  <a:gd name="T43" fmla="*/ 92 h 123"/>
                  <a:gd name="T44" fmla="*/ 104 w 116"/>
                  <a:gd name="T45" fmla="*/ 86 h 123"/>
                  <a:gd name="T46" fmla="*/ 110 w 116"/>
                  <a:gd name="T47" fmla="*/ 80 h 123"/>
                  <a:gd name="T48" fmla="*/ 110 w 116"/>
                  <a:gd name="T49" fmla="*/ 80 h 123"/>
                  <a:gd name="T50" fmla="*/ 116 w 116"/>
                  <a:gd name="T51" fmla="*/ 73 h 123"/>
                  <a:gd name="T52" fmla="*/ 116 w 116"/>
                  <a:gd name="T53" fmla="*/ 67 h 123"/>
                  <a:gd name="T54" fmla="*/ 116 w 116"/>
                  <a:gd name="T55" fmla="*/ 61 h 123"/>
                  <a:gd name="T56" fmla="*/ 116 w 116"/>
                  <a:gd name="T57" fmla="*/ 61 h 123"/>
                  <a:gd name="T58" fmla="*/ 116 w 116"/>
                  <a:gd name="T59" fmla="*/ 55 h 123"/>
                  <a:gd name="T60" fmla="*/ 116 w 116"/>
                  <a:gd name="T61" fmla="*/ 49 h 123"/>
                  <a:gd name="T62" fmla="*/ 110 w 116"/>
                  <a:gd name="T63" fmla="*/ 43 h 123"/>
                  <a:gd name="T64" fmla="*/ 110 w 116"/>
                  <a:gd name="T65" fmla="*/ 43 h 123"/>
                  <a:gd name="T66" fmla="*/ 104 w 116"/>
                  <a:gd name="T67" fmla="*/ 37 h 123"/>
                  <a:gd name="T68" fmla="*/ 98 w 116"/>
                  <a:gd name="T69" fmla="*/ 30 h 123"/>
                  <a:gd name="T70" fmla="*/ 92 w 116"/>
                  <a:gd name="T71" fmla="*/ 30 h 123"/>
                  <a:gd name="T72" fmla="*/ 92 w 116"/>
                  <a:gd name="T73" fmla="*/ 24 h 123"/>
                  <a:gd name="T74" fmla="*/ 86 w 116"/>
                  <a:gd name="T75" fmla="*/ 24 h 123"/>
                  <a:gd name="T76" fmla="*/ 79 w 116"/>
                  <a:gd name="T77" fmla="*/ 18 h 123"/>
                  <a:gd name="T78" fmla="*/ 73 w 116"/>
                  <a:gd name="T79" fmla="*/ 18 h 123"/>
                  <a:gd name="T80" fmla="*/ 73 w 116"/>
                  <a:gd name="T81" fmla="*/ 18 h 123"/>
                  <a:gd name="T82" fmla="*/ 67 w 116"/>
                  <a:gd name="T83" fmla="*/ 12 h 123"/>
                  <a:gd name="T84" fmla="*/ 61 w 116"/>
                  <a:gd name="T85" fmla="*/ 12 h 123"/>
                  <a:gd name="T86" fmla="*/ 55 w 116"/>
                  <a:gd name="T87" fmla="*/ 12 h 123"/>
                  <a:gd name="T88" fmla="*/ 55 w 116"/>
                  <a:gd name="T89" fmla="*/ 12 h 123"/>
                  <a:gd name="T90" fmla="*/ 49 w 116"/>
                  <a:gd name="T91" fmla="*/ 6 h 123"/>
                  <a:gd name="T92" fmla="*/ 43 w 116"/>
                  <a:gd name="T93" fmla="*/ 6 h 123"/>
                  <a:gd name="T94" fmla="*/ 37 w 116"/>
                  <a:gd name="T95" fmla="*/ 6 h 123"/>
                  <a:gd name="T96" fmla="*/ 37 w 116"/>
                  <a:gd name="T97" fmla="*/ 6 h 123"/>
                  <a:gd name="T98" fmla="*/ 30 w 116"/>
                  <a:gd name="T99" fmla="*/ 6 h 123"/>
                  <a:gd name="T100" fmla="*/ 24 w 116"/>
                  <a:gd name="T101" fmla="*/ 6 h 123"/>
                  <a:gd name="T102" fmla="*/ 18 w 116"/>
                  <a:gd name="T103" fmla="*/ 6 h 123"/>
                  <a:gd name="T104" fmla="*/ 18 w 116"/>
                  <a:gd name="T105" fmla="*/ 6 h 123"/>
                  <a:gd name="T106" fmla="*/ 12 w 116"/>
                  <a:gd name="T107" fmla="*/ 0 h 123"/>
                  <a:gd name="T108" fmla="*/ 6 w 116"/>
                  <a:gd name="T109" fmla="*/ 0 h 123"/>
                  <a:gd name="T110" fmla="*/ 0 w 116"/>
                  <a:gd name="T111" fmla="*/ 0 h 123"/>
                  <a:gd name="T112" fmla="*/ 0 w 116"/>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6" h="123">
                    <a:moveTo>
                      <a:pt x="0" y="123"/>
                    </a:moveTo>
                    <a:lnTo>
                      <a:pt x="0" y="123"/>
                    </a:lnTo>
                    <a:lnTo>
                      <a:pt x="0" y="123"/>
                    </a:lnTo>
                    <a:lnTo>
                      <a:pt x="6" y="123"/>
                    </a:lnTo>
                    <a:lnTo>
                      <a:pt x="6" y="123"/>
                    </a:lnTo>
                    <a:lnTo>
                      <a:pt x="6" y="123"/>
                    </a:lnTo>
                    <a:lnTo>
                      <a:pt x="6" y="123"/>
                    </a:lnTo>
                    <a:lnTo>
                      <a:pt x="6" y="123"/>
                    </a:lnTo>
                    <a:lnTo>
                      <a:pt x="12" y="123"/>
                    </a:lnTo>
                    <a:lnTo>
                      <a:pt x="12" y="123"/>
                    </a:lnTo>
                    <a:lnTo>
                      <a:pt x="12" y="123"/>
                    </a:lnTo>
                    <a:lnTo>
                      <a:pt x="12" y="123"/>
                    </a:lnTo>
                    <a:lnTo>
                      <a:pt x="12" y="123"/>
                    </a:lnTo>
                    <a:lnTo>
                      <a:pt x="18" y="123"/>
                    </a:lnTo>
                    <a:lnTo>
                      <a:pt x="18" y="123"/>
                    </a:lnTo>
                    <a:lnTo>
                      <a:pt x="18" y="123"/>
                    </a:lnTo>
                    <a:lnTo>
                      <a:pt x="18" y="123"/>
                    </a:lnTo>
                    <a:lnTo>
                      <a:pt x="18" y="123"/>
                    </a:lnTo>
                    <a:lnTo>
                      <a:pt x="18" y="123"/>
                    </a:lnTo>
                    <a:lnTo>
                      <a:pt x="24" y="123"/>
                    </a:lnTo>
                    <a:lnTo>
                      <a:pt x="24" y="123"/>
                    </a:lnTo>
                    <a:lnTo>
                      <a:pt x="24" y="123"/>
                    </a:lnTo>
                    <a:lnTo>
                      <a:pt x="24" y="123"/>
                    </a:lnTo>
                    <a:lnTo>
                      <a:pt x="24" y="123"/>
                    </a:lnTo>
                    <a:lnTo>
                      <a:pt x="30" y="123"/>
                    </a:lnTo>
                    <a:lnTo>
                      <a:pt x="30" y="123"/>
                    </a:lnTo>
                    <a:lnTo>
                      <a:pt x="30" y="123"/>
                    </a:lnTo>
                    <a:lnTo>
                      <a:pt x="30" y="123"/>
                    </a:lnTo>
                    <a:lnTo>
                      <a:pt x="30" y="123"/>
                    </a:lnTo>
                    <a:lnTo>
                      <a:pt x="37" y="116"/>
                    </a:lnTo>
                    <a:lnTo>
                      <a:pt x="37" y="116"/>
                    </a:lnTo>
                    <a:lnTo>
                      <a:pt x="37" y="116"/>
                    </a:lnTo>
                    <a:lnTo>
                      <a:pt x="37" y="116"/>
                    </a:lnTo>
                    <a:lnTo>
                      <a:pt x="37" y="116"/>
                    </a:lnTo>
                    <a:lnTo>
                      <a:pt x="37" y="116"/>
                    </a:lnTo>
                    <a:lnTo>
                      <a:pt x="43" y="116"/>
                    </a:lnTo>
                    <a:lnTo>
                      <a:pt x="43" y="116"/>
                    </a:lnTo>
                    <a:lnTo>
                      <a:pt x="43" y="116"/>
                    </a:lnTo>
                    <a:lnTo>
                      <a:pt x="43" y="116"/>
                    </a:lnTo>
                    <a:lnTo>
                      <a:pt x="43" y="116"/>
                    </a:lnTo>
                    <a:lnTo>
                      <a:pt x="49" y="116"/>
                    </a:lnTo>
                    <a:lnTo>
                      <a:pt x="49" y="116"/>
                    </a:lnTo>
                    <a:lnTo>
                      <a:pt x="49" y="116"/>
                    </a:lnTo>
                    <a:lnTo>
                      <a:pt x="49" y="116"/>
                    </a:lnTo>
                    <a:lnTo>
                      <a:pt x="49" y="116"/>
                    </a:lnTo>
                    <a:lnTo>
                      <a:pt x="55" y="116"/>
                    </a:lnTo>
                    <a:lnTo>
                      <a:pt x="55" y="116"/>
                    </a:lnTo>
                    <a:lnTo>
                      <a:pt x="55" y="116"/>
                    </a:lnTo>
                    <a:lnTo>
                      <a:pt x="55" y="116"/>
                    </a:lnTo>
                    <a:lnTo>
                      <a:pt x="55" y="116"/>
                    </a:lnTo>
                    <a:lnTo>
                      <a:pt x="55" y="116"/>
                    </a:lnTo>
                    <a:lnTo>
                      <a:pt x="61" y="110"/>
                    </a:lnTo>
                    <a:lnTo>
                      <a:pt x="61" y="110"/>
                    </a:lnTo>
                    <a:lnTo>
                      <a:pt x="61" y="110"/>
                    </a:lnTo>
                    <a:lnTo>
                      <a:pt x="61" y="110"/>
                    </a:lnTo>
                    <a:lnTo>
                      <a:pt x="61" y="110"/>
                    </a:lnTo>
                    <a:lnTo>
                      <a:pt x="67" y="110"/>
                    </a:lnTo>
                    <a:lnTo>
                      <a:pt x="67" y="110"/>
                    </a:lnTo>
                    <a:lnTo>
                      <a:pt x="67" y="110"/>
                    </a:lnTo>
                    <a:lnTo>
                      <a:pt x="67" y="110"/>
                    </a:lnTo>
                    <a:lnTo>
                      <a:pt x="67" y="110"/>
                    </a:lnTo>
                    <a:lnTo>
                      <a:pt x="73" y="110"/>
                    </a:lnTo>
                    <a:lnTo>
                      <a:pt x="73" y="110"/>
                    </a:lnTo>
                    <a:lnTo>
                      <a:pt x="73" y="110"/>
                    </a:lnTo>
                    <a:lnTo>
                      <a:pt x="73" y="110"/>
                    </a:lnTo>
                    <a:lnTo>
                      <a:pt x="73" y="110"/>
                    </a:lnTo>
                    <a:lnTo>
                      <a:pt x="79" y="110"/>
                    </a:lnTo>
                    <a:lnTo>
                      <a:pt x="79" y="104"/>
                    </a:lnTo>
                    <a:lnTo>
                      <a:pt x="79" y="104"/>
                    </a:lnTo>
                    <a:lnTo>
                      <a:pt x="79" y="104"/>
                    </a:lnTo>
                    <a:lnTo>
                      <a:pt x="79" y="104"/>
                    </a:lnTo>
                    <a:lnTo>
                      <a:pt x="79" y="104"/>
                    </a:lnTo>
                    <a:lnTo>
                      <a:pt x="86" y="104"/>
                    </a:lnTo>
                    <a:lnTo>
                      <a:pt x="86" y="104"/>
                    </a:lnTo>
                    <a:lnTo>
                      <a:pt x="86" y="104"/>
                    </a:lnTo>
                    <a:lnTo>
                      <a:pt x="86" y="104"/>
                    </a:lnTo>
                    <a:lnTo>
                      <a:pt x="86" y="98"/>
                    </a:lnTo>
                    <a:lnTo>
                      <a:pt x="92" y="98"/>
                    </a:lnTo>
                    <a:lnTo>
                      <a:pt x="92" y="98"/>
                    </a:lnTo>
                    <a:lnTo>
                      <a:pt x="92" y="98"/>
                    </a:lnTo>
                    <a:lnTo>
                      <a:pt x="92" y="98"/>
                    </a:lnTo>
                    <a:lnTo>
                      <a:pt x="92" y="98"/>
                    </a:lnTo>
                    <a:lnTo>
                      <a:pt x="98" y="98"/>
                    </a:lnTo>
                    <a:lnTo>
                      <a:pt x="98" y="98"/>
                    </a:lnTo>
                    <a:lnTo>
                      <a:pt x="98" y="92"/>
                    </a:lnTo>
                    <a:lnTo>
                      <a:pt x="98" y="92"/>
                    </a:lnTo>
                    <a:lnTo>
                      <a:pt x="98" y="92"/>
                    </a:lnTo>
                    <a:lnTo>
                      <a:pt x="98" y="92"/>
                    </a:lnTo>
                    <a:lnTo>
                      <a:pt x="104" y="92"/>
                    </a:lnTo>
                    <a:lnTo>
                      <a:pt x="104" y="92"/>
                    </a:lnTo>
                    <a:lnTo>
                      <a:pt x="104" y="86"/>
                    </a:lnTo>
                    <a:lnTo>
                      <a:pt x="104" y="86"/>
                    </a:lnTo>
                    <a:lnTo>
                      <a:pt x="104" y="86"/>
                    </a:lnTo>
                    <a:lnTo>
                      <a:pt x="110" y="86"/>
                    </a:lnTo>
                    <a:lnTo>
                      <a:pt x="110" y="86"/>
                    </a:lnTo>
                    <a:lnTo>
                      <a:pt x="110" y="80"/>
                    </a:lnTo>
                    <a:lnTo>
                      <a:pt x="110" y="80"/>
                    </a:lnTo>
                    <a:lnTo>
                      <a:pt x="110" y="80"/>
                    </a:lnTo>
                    <a:lnTo>
                      <a:pt x="110" y="80"/>
                    </a:lnTo>
                    <a:lnTo>
                      <a:pt x="110" y="80"/>
                    </a:lnTo>
                    <a:lnTo>
                      <a:pt x="110" y="73"/>
                    </a:lnTo>
                    <a:lnTo>
                      <a:pt x="116" y="73"/>
                    </a:lnTo>
                    <a:lnTo>
                      <a:pt x="116" y="73"/>
                    </a:lnTo>
                    <a:lnTo>
                      <a:pt x="116" y="73"/>
                    </a:lnTo>
                    <a:lnTo>
                      <a:pt x="116" y="73"/>
                    </a:lnTo>
                    <a:lnTo>
                      <a:pt x="116" y="73"/>
                    </a:lnTo>
                    <a:lnTo>
                      <a:pt x="116" y="67"/>
                    </a:lnTo>
                    <a:lnTo>
                      <a:pt x="116" y="67"/>
                    </a:lnTo>
                    <a:lnTo>
                      <a:pt x="116" y="67"/>
                    </a:lnTo>
                    <a:lnTo>
                      <a:pt x="116" y="67"/>
                    </a:lnTo>
                    <a:lnTo>
                      <a:pt x="116" y="67"/>
                    </a:lnTo>
                    <a:lnTo>
                      <a:pt x="116" y="61"/>
                    </a:lnTo>
                    <a:lnTo>
                      <a:pt x="116" y="61"/>
                    </a:lnTo>
                    <a:lnTo>
                      <a:pt x="116" y="61"/>
                    </a:lnTo>
                    <a:lnTo>
                      <a:pt x="116" y="61"/>
                    </a:lnTo>
                    <a:lnTo>
                      <a:pt x="116" y="61"/>
                    </a:lnTo>
                    <a:lnTo>
                      <a:pt x="116" y="55"/>
                    </a:lnTo>
                    <a:lnTo>
                      <a:pt x="116" y="55"/>
                    </a:lnTo>
                    <a:lnTo>
                      <a:pt x="116" y="55"/>
                    </a:lnTo>
                    <a:lnTo>
                      <a:pt x="116" y="55"/>
                    </a:lnTo>
                    <a:lnTo>
                      <a:pt x="116" y="55"/>
                    </a:lnTo>
                    <a:lnTo>
                      <a:pt x="116" y="55"/>
                    </a:lnTo>
                    <a:lnTo>
                      <a:pt x="116" y="49"/>
                    </a:lnTo>
                    <a:lnTo>
                      <a:pt x="116" y="49"/>
                    </a:lnTo>
                    <a:lnTo>
                      <a:pt x="110" y="49"/>
                    </a:lnTo>
                    <a:lnTo>
                      <a:pt x="110" y="49"/>
                    </a:lnTo>
                    <a:lnTo>
                      <a:pt x="110" y="49"/>
                    </a:lnTo>
                    <a:lnTo>
                      <a:pt x="110" y="43"/>
                    </a:lnTo>
                    <a:lnTo>
                      <a:pt x="110" y="43"/>
                    </a:lnTo>
                    <a:lnTo>
                      <a:pt x="110" y="43"/>
                    </a:lnTo>
                    <a:lnTo>
                      <a:pt x="110" y="43"/>
                    </a:lnTo>
                    <a:lnTo>
                      <a:pt x="110" y="43"/>
                    </a:lnTo>
                    <a:lnTo>
                      <a:pt x="104" y="37"/>
                    </a:lnTo>
                    <a:lnTo>
                      <a:pt x="104" y="37"/>
                    </a:lnTo>
                    <a:lnTo>
                      <a:pt x="104" y="37"/>
                    </a:lnTo>
                    <a:lnTo>
                      <a:pt x="104" y="37"/>
                    </a:lnTo>
                    <a:lnTo>
                      <a:pt x="104" y="37"/>
                    </a:lnTo>
                    <a:lnTo>
                      <a:pt x="98" y="37"/>
                    </a:lnTo>
                    <a:lnTo>
                      <a:pt x="98" y="30"/>
                    </a:lnTo>
                    <a:lnTo>
                      <a:pt x="98" y="30"/>
                    </a:lnTo>
                    <a:lnTo>
                      <a:pt x="98" y="30"/>
                    </a:lnTo>
                    <a:lnTo>
                      <a:pt x="98" y="30"/>
                    </a:lnTo>
                    <a:lnTo>
                      <a:pt x="98" y="30"/>
                    </a:lnTo>
                    <a:lnTo>
                      <a:pt x="92" y="30"/>
                    </a:lnTo>
                    <a:lnTo>
                      <a:pt x="92" y="24"/>
                    </a:lnTo>
                    <a:lnTo>
                      <a:pt x="92" y="24"/>
                    </a:lnTo>
                    <a:lnTo>
                      <a:pt x="92" y="24"/>
                    </a:lnTo>
                    <a:lnTo>
                      <a:pt x="92" y="24"/>
                    </a:lnTo>
                    <a:lnTo>
                      <a:pt x="86" y="24"/>
                    </a:lnTo>
                    <a:lnTo>
                      <a:pt x="86" y="24"/>
                    </a:lnTo>
                    <a:lnTo>
                      <a:pt x="86" y="24"/>
                    </a:lnTo>
                    <a:lnTo>
                      <a:pt x="86" y="24"/>
                    </a:lnTo>
                    <a:lnTo>
                      <a:pt x="86" y="18"/>
                    </a:lnTo>
                    <a:lnTo>
                      <a:pt x="79" y="18"/>
                    </a:lnTo>
                    <a:lnTo>
                      <a:pt x="79" y="18"/>
                    </a:lnTo>
                    <a:lnTo>
                      <a:pt x="79" y="18"/>
                    </a:lnTo>
                    <a:lnTo>
                      <a:pt x="79" y="18"/>
                    </a:lnTo>
                    <a:lnTo>
                      <a:pt x="79" y="18"/>
                    </a:lnTo>
                    <a:lnTo>
                      <a:pt x="79" y="18"/>
                    </a:lnTo>
                    <a:lnTo>
                      <a:pt x="73" y="18"/>
                    </a:lnTo>
                    <a:lnTo>
                      <a:pt x="73" y="18"/>
                    </a:lnTo>
                    <a:lnTo>
                      <a:pt x="73" y="18"/>
                    </a:lnTo>
                    <a:lnTo>
                      <a:pt x="73" y="18"/>
                    </a:lnTo>
                    <a:lnTo>
                      <a:pt x="73" y="18"/>
                    </a:lnTo>
                    <a:lnTo>
                      <a:pt x="67" y="18"/>
                    </a:lnTo>
                    <a:lnTo>
                      <a:pt x="67" y="18"/>
                    </a:lnTo>
                    <a:lnTo>
                      <a:pt x="67" y="12"/>
                    </a:lnTo>
                    <a:lnTo>
                      <a:pt x="67" y="12"/>
                    </a:lnTo>
                    <a:lnTo>
                      <a:pt x="67" y="12"/>
                    </a:lnTo>
                    <a:lnTo>
                      <a:pt x="61" y="12"/>
                    </a:lnTo>
                    <a:lnTo>
                      <a:pt x="61" y="12"/>
                    </a:lnTo>
                    <a:lnTo>
                      <a:pt x="61" y="12"/>
                    </a:lnTo>
                    <a:lnTo>
                      <a:pt x="61" y="12"/>
                    </a:lnTo>
                    <a:lnTo>
                      <a:pt x="61" y="12"/>
                    </a:lnTo>
                    <a:lnTo>
                      <a:pt x="55" y="12"/>
                    </a:lnTo>
                    <a:lnTo>
                      <a:pt x="55" y="12"/>
                    </a:lnTo>
                    <a:lnTo>
                      <a:pt x="55" y="12"/>
                    </a:lnTo>
                    <a:lnTo>
                      <a:pt x="55" y="12"/>
                    </a:lnTo>
                    <a:lnTo>
                      <a:pt x="55" y="12"/>
                    </a:lnTo>
                    <a:lnTo>
                      <a:pt x="55" y="12"/>
                    </a:lnTo>
                    <a:lnTo>
                      <a:pt x="49" y="12"/>
                    </a:lnTo>
                    <a:lnTo>
                      <a:pt x="49" y="12"/>
                    </a:lnTo>
                    <a:lnTo>
                      <a:pt x="49" y="6"/>
                    </a:lnTo>
                    <a:lnTo>
                      <a:pt x="49" y="6"/>
                    </a:lnTo>
                    <a:lnTo>
                      <a:pt x="49" y="6"/>
                    </a:lnTo>
                    <a:lnTo>
                      <a:pt x="43" y="6"/>
                    </a:lnTo>
                    <a:lnTo>
                      <a:pt x="43" y="6"/>
                    </a:lnTo>
                    <a:lnTo>
                      <a:pt x="43" y="6"/>
                    </a:lnTo>
                    <a:lnTo>
                      <a:pt x="43" y="6"/>
                    </a:lnTo>
                    <a:lnTo>
                      <a:pt x="43" y="6"/>
                    </a:lnTo>
                    <a:lnTo>
                      <a:pt x="37" y="6"/>
                    </a:lnTo>
                    <a:lnTo>
                      <a:pt x="37" y="6"/>
                    </a:lnTo>
                    <a:lnTo>
                      <a:pt x="37" y="6"/>
                    </a:lnTo>
                    <a:lnTo>
                      <a:pt x="37" y="6"/>
                    </a:lnTo>
                    <a:lnTo>
                      <a:pt x="37" y="6"/>
                    </a:lnTo>
                    <a:lnTo>
                      <a:pt x="37" y="6"/>
                    </a:lnTo>
                    <a:lnTo>
                      <a:pt x="30" y="6"/>
                    </a:lnTo>
                    <a:lnTo>
                      <a:pt x="30" y="6"/>
                    </a:lnTo>
                    <a:lnTo>
                      <a:pt x="30" y="6"/>
                    </a:lnTo>
                    <a:lnTo>
                      <a:pt x="30" y="6"/>
                    </a:lnTo>
                    <a:lnTo>
                      <a:pt x="30" y="6"/>
                    </a:lnTo>
                    <a:lnTo>
                      <a:pt x="24" y="6"/>
                    </a:lnTo>
                    <a:lnTo>
                      <a:pt x="24" y="6"/>
                    </a:lnTo>
                    <a:lnTo>
                      <a:pt x="24" y="6"/>
                    </a:lnTo>
                    <a:lnTo>
                      <a:pt x="24" y="6"/>
                    </a:lnTo>
                    <a:lnTo>
                      <a:pt x="24" y="6"/>
                    </a:lnTo>
                    <a:lnTo>
                      <a:pt x="18" y="6"/>
                    </a:lnTo>
                    <a:lnTo>
                      <a:pt x="18" y="6"/>
                    </a:lnTo>
                    <a:lnTo>
                      <a:pt x="18" y="6"/>
                    </a:lnTo>
                    <a:lnTo>
                      <a:pt x="18" y="6"/>
                    </a:lnTo>
                    <a:lnTo>
                      <a:pt x="18" y="6"/>
                    </a:lnTo>
                    <a:lnTo>
                      <a:pt x="18" y="6"/>
                    </a:lnTo>
                    <a:lnTo>
                      <a:pt x="12" y="6"/>
                    </a:lnTo>
                    <a:lnTo>
                      <a:pt x="12" y="6"/>
                    </a:lnTo>
                    <a:lnTo>
                      <a:pt x="12" y="0"/>
                    </a:lnTo>
                    <a:lnTo>
                      <a:pt x="12" y="0"/>
                    </a:lnTo>
                    <a:lnTo>
                      <a:pt x="12" y="0"/>
                    </a:lnTo>
                    <a:lnTo>
                      <a:pt x="6" y="0"/>
                    </a:lnTo>
                    <a:lnTo>
                      <a:pt x="6" y="0"/>
                    </a:lnTo>
                    <a:lnTo>
                      <a:pt x="6" y="0"/>
                    </a:lnTo>
                    <a:lnTo>
                      <a:pt x="6" y="0"/>
                    </a:lnTo>
                    <a:lnTo>
                      <a:pt x="6" y="0"/>
                    </a:lnTo>
                    <a:lnTo>
                      <a:pt x="0" y="0"/>
                    </a:lnTo>
                    <a:lnTo>
                      <a:pt x="0" y="0"/>
                    </a:lnTo>
                    <a:lnTo>
                      <a:pt x="0" y="0"/>
                    </a:lnTo>
                    <a:lnTo>
                      <a:pt x="0" y="0"/>
                    </a:lnTo>
                    <a:lnTo>
                      <a:pt x="0" y="0"/>
                    </a:lnTo>
                    <a:lnTo>
                      <a:pt x="0" y="0"/>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938" name="Line 58"/>
              <p:cNvSpPr>
                <a:spLocks noChangeShapeType="1"/>
              </p:cNvSpPr>
              <p:nvPr/>
            </p:nvSpPr>
            <p:spPr bwMode="auto">
              <a:xfrm flipH="1">
                <a:off x="2702" y="2765"/>
                <a:ext cx="6"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939" name="Freeform 59"/>
              <p:cNvSpPr>
                <a:spLocks/>
              </p:cNvSpPr>
              <p:nvPr/>
            </p:nvSpPr>
            <p:spPr bwMode="auto">
              <a:xfrm>
                <a:off x="2585" y="2765"/>
                <a:ext cx="123" cy="123"/>
              </a:xfrm>
              <a:custGeom>
                <a:avLst/>
                <a:gdLst>
                  <a:gd name="T0" fmla="*/ 117 w 123"/>
                  <a:gd name="T1" fmla="*/ 0 h 123"/>
                  <a:gd name="T2" fmla="*/ 110 w 123"/>
                  <a:gd name="T3" fmla="*/ 0 h 123"/>
                  <a:gd name="T4" fmla="*/ 104 w 123"/>
                  <a:gd name="T5" fmla="*/ 0 h 123"/>
                  <a:gd name="T6" fmla="*/ 104 w 123"/>
                  <a:gd name="T7" fmla="*/ 6 h 123"/>
                  <a:gd name="T8" fmla="*/ 98 w 123"/>
                  <a:gd name="T9" fmla="*/ 6 h 123"/>
                  <a:gd name="T10" fmla="*/ 92 w 123"/>
                  <a:gd name="T11" fmla="*/ 6 h 123"/>
                  <a:gd name="T12" fmla="*/ 86 w 123"/>
                  <a:gd name="T13" fmla="*/ 6 h 123"/>
                  <a:gd name="T14" fmla="*/ 86 w 123"/>
                  <a:gd name="T15" fmla="*/ 6 h 123"/>
                  <a:gd name="T16" fmla="*/ 80 w 123"/>
                  <a:gd name="T17" fmla="*/ 6 h 123"/>
                  <a:gd name="T18" fmla="*/ 74 w 123"/>
                  <a:gd name="T19" fmla="*/ 6 h 123"/>
                  <a:gd name="T20" fmla="*/ 67 w 123"/>
                  <a:gd name="T21" fmla="*/ 6 h 123"/>
                  <a:gd name="T22" fmla="*/ 67 w 123"/>
                  <a:gd name="T23" fmla="*/ 12 h 123"/>
                  <a:gd name="T24" fmla="*/ 61 w 123"/>
                  <a:gd name="T25" fmla="*/ 12 h 123"/>
                  <a:gd name="T26" fmla="*/ 55 w 123"/>
                  <a:gd name="T27" fmla="*/ 12 h 123"/>
                  <a:gd name="T28" fmla="*/ 49 w 123"/>
                  <a:gd name="T29" fmla="*/ 12 h 123"/>
                  <a:gd name="T30" fmla="*/ 49 w 123"/>
                  <a:gd name="T31" fmla="*/ 18 h 123"/>
                  <a:gd name="T32" fmla="*/ 43 w 123"/>
                  <a:gd name="T33" fmla="*/ 18 h 123"/>
                  <a:gd name="T34" fmla="*/ 37 w 123"/>
                  <a:gd name="T35" fmla="*/ 18 h 123"/>
                  <a:gd name="T36" fmla="*/ 31 w 123"/>
                  <a:gd name="T37" fmla="*/ 18 h 123"/>
                  <a:gd name="T38" fmla="*/ 31 w 123"/>
                  <a:gd name="T39" fmla="*/ 24 h 123"/>
                  <a:gd name="T40" fmla="*/ 25 w 123"/>
                  <a:gd name="T41" fmla="*/ 24 h 123"/>
                  <a:gd name="T42" fmla="*/ 18 w 123"/>
                  <a:gd name="T43" fmla="*/ 30 h 123"/>
                  <a:gd name="T44" fmla="*/ 12 w 123"/>
                  <a:gd name="T45" fmla="*/ 37 h 123"/>
                  <a:gd name="T46" fmla="*/ 12 w 123"/>
                  <a:gd name="T47" fmla="*/ 37 h 123"/>
                  <a:gd name="T48" fmla="*/ 6 w 123"/>
                  <a:gd name="T49" fmla="*/ 43 h 123"/>
                  <a:gd name="T50" fmla="*/ 6 w 123"/>
                  <a:gd name="T51" fmla="*/ 49 h 123"/>
                  <a:gd name="T52" fmla="*/ 0 w 123"/>
                  <a:gd name="T53" fmla="*/ 55 h 123"/>
                  <a:gd name="T54" fmla="*/ 0 w 123"/>
                  <a:gd name="T55" fmla="*/ 55 h 123"/>
                  <a:gd name="T56" fmla="*/ 0 w 123"/>
                  <a:gd name="T57" fmla="*/ 61 h 123"/>
                  <a:gd name="T58" fmla="*/ 0 w 123"/>
                  <a:gd name="T59" fmla="*/ 67 h 123"/>
                  <a:gd name="T60" fmla="*/ 0 w 123"/>
                  <a:gd name="T61" fmla="*/ 73 h 123"/>
                  <a:gd name="T62" fmla="*/ 6 w 123"/>
                  <a:gd name="T63" fmla="*/ 73 h 123"/>
                  <a:gd name="T64" fmla="*/ 6 w 123"/>
                  <a:gd name="T65" fmla="*/ 80 h 123"/>
                  <a:gd name="T66" fmla="*/ 12 w 123"/>
                  <a:gd name="T67" fmla="*/ 86 h 123"/>
                  <a:gd name="T68" fmla="*/ 12 w 123"/>
                  <a:gd name="T69" fmla="*/ 92 h 123"/>
                  <a:gd name="T70" fmla="*/ 18 w 123"/>
                  <a:gd name="T71" fmla="*/ 92 h 123"/>
                  <a:gd name="T72" fmla="*/ 25 w 123"/>
                  <a:gd name="T73" fmla="*/ 98 h 123"/>
                  <a:gd name="T74" fmla="*/ 31 w 123"/>
                  <a:gd name="T75" fmla="*/ 98 h 123"/>
                  <a:gd name="T76" fmla="*/ 31 w 123"/>
                  <a:gd name="T77" fmla="*/ 104 h 123"/>
                  <a:gd name="T78" fmla="*/ 37 w 123"/>
                  <a:gd name="T79" fmla="*/ 104 h 123"/>
                  <a:gd name="T80" fmla="*/ 43 w 123"/>
                  <a:gd name="T81" fmla="*/ 110 h 123"/>
                  <a:gd name="T82" fmla="*/ 49 w 123"/>
                  <a:gd name="T83" fmla="*/ 110 h 123"/>
                  <a:gd name="T84" fmla="*/ 49 w 123"/>
                  <a:gd name="T85" fmla="*/ 110 h 123"/>
                  <a:gd name="T86" fmla="*/ 55 w 123"/>
                  <a:gd name="T87" fmla="*/ 110 h 123"/>
                  <a:gd name="T88" fmla="*/ 61 w 123"/>
                  <a:gd name="T89" fmla="*/ 116 h 123"/>
                  <a:gd name="T90" fmla="*/ 67 w 123"/>
                  <a:gd name="T91" fmla="*/ 116 h 123"/>
                  <a:gd name="T92" fmla="*/ 67 w 123"/>
                  <a:gd name="T93" fmla="*/ 116 h 123"/>
                  <a:gd name="T94" fmla="*/ 74 w 123"/>
                  <a:gd name="T95" fmla="*/ 116 h 123"/>
                  <a:gd name="T96" fmla="*/ 80 w 123"/>
                  <a:gd name="T97" fmla="*/ 116 h 123"/>
                  <a:gd name="T98" fmla="*/ 86 w 123"/>
                  <a:gd name="T99" fmla="*/ 123 h 123"/>
                  <a:gd name="T100" fmla="*/ 86 w 123"/>
                  <a:gd name="T101" fmla="*/ 123 h 123"/>
                  <a:gd name="T102" fmla="*/ 92 w 123"/>
                  <a:gd name="T103" fmla="*/ 123 h 123"/>
                  <a:gd name="T104" fmla="*/ 98 w 123"/>
                  <a:gd name="T105" fmla="*/ 123 h 123"/>
                  <a:gd name="T106" fmla="*/ 104 w 123"/>
                  <a:gd name="T107" fmla="*/ 123 h 123"/>
                  <a:gd name="T108" fmla="*/ 104 w 123"/>
                  <a:gd name="T109" fmla="*/ 123 h 123"/>
                  <a:gd name="T110" fmla="*/ 110 w 123"/>
                  <a:gd name="T111" fmla="*/ 123 h 123"/>
                  <a:gd name="T112" fmla="*/ 117 w 123"/>
                  <a:gd name="T113" fmla="*/ 123 h 123"/>
                  <a:gd name="T114" fmla="*/ 123 w 123"/>
                  <a:gd name="T115"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23">
                    <a:moveTo>
                      <a:pt x="117" y="0"/>
                    </a:move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6"/>
                    </a:lnTo>
                    <a:lnTo>
                      <a:pt x="104" y="6"/>
                    </a:lnTo>
                    <a:lnTo>
                      <a:pt x="98" y="6"/>
                    </a:lnTo>
                    <a:lnTo>
                      <a:pt x="98" y="6"/>
                    </a:lnTo>
                    <a:lnTo>
                      <a:pt x="98" y="6"/>
                    </a:lnTo>
                    <a:lnTo>
                      <a:pt x="98" y="6"/>
                    </a:lnTo>
                    <a:lnTo>
                      <a:pt x="98" y="6"/>
                    </a:lnTo>
                    <a:lnTo>
                      <a:pt x="92" y="6"/>
                    </a:lnTo>
                    <a:lnTo>
                      <a:pt x="92" y="6"/>
                    </a:lnTo>
                    <a:lnTo>
                      <a:pt x="92" y="6"/>
                    </a:lnTo>
                    <a:lnTo>
                      <a:pt x="92" y="6"/>
                    </a:lnTo>
                    <a:lnTo>
                      <a:pt x="92" y="6"/>
                    </a:lnTo>
                    <a:lnTo>
                      <a:pt x="86" y="6"/>
                    </a:lnTo>
                    <a:lnTo>
                      <a:pt x="86" y="6"/>
                    </a:lnTo>
                    <a:lnTo>
                      <a:pt x="86" y="6"/>
                    </a:lnTo>
                    <a:lnTo>
                      <a:pt x="86" y="6"/>
                    </a:lnTo>
                    <a:lnTo>
                      <a:pt x="86" y="6"/>
                    </a:lnTo>
                    <a:lnTo>
                      <a:pt x="86" y="6"/>
                    </a:lnTo>
                    <a:lnTo>
                      <a:pt x="80" y="6"/>
                    </a:lnTo>
                    <a:lnTo>
                      <a:pt x="80" y="6"/>
                    </a:lnTo>
                    <a:lnTo>
                      <a:pt x="80" y="6"/>
                    </a:lnTo>
                    <a:lnTo>
                      <a:pt x="80" y="6"/>
                    </a:lnTo>
                    <a:lnTo>
                      <a:pt x="80" y="6"/>
                    </a:lnTo>
                    <a:lnTo>
                      <a:pt x="74" y="6"/>
                    </a:lnTo>
                    <a:lnTo>
                      <a:pt x="74" y="6"/>
                    </a:lnTo>
                    <a:lnTo>
                      <a:pt x="74" y="6"/>
                    </a:lnTo>
                    <a:lnTo>
                      <a:pt x="74" y="6"/>
                    </a:lnTo>
                    <a:lnTo>
                      <a:pt x="74" y="6"/>
                    </a:lnTo>
                    <a:lnTo>
                      <a:pt x="67" y="6"/>
                    </a:lnTo>
                    <a:lnTo>
                      <a:pt x="67" y="6"/>
                    </a:lnTo>
                    <a:lnTo>
                      <a:pt x="67" y="6"/>
                    </a:lnTo>
                    <a:lnTo>
                      <a:pt x="67" y="6"/>
                    </a:lnTo>
                    <a:lnTo>
                      <a:pt x="67" y="12"/>
                    </a:lnTo>
                    <a:lnTo>
                      <a:pt x="67" y="12"/>
                    </a:lnTo>
                    <a:lnTo>
                      <a:pt x="61" y="12"/>
                    </a:lnTo>
                    <a:lnTo>
                      <a:pt x="61" y="12"/>
                    </a:lnTo>
                    <a:lnTo>
                      <a:pt x="61" y="12"/>
                    </a:lnTo>
                    <a:lnTo>
                      <a:pt x="61" y="12"/>
                    </a:lnTo>
                    <a:lnTo>
                      <a:pt x="61" y="12"/>
                    </a:lnTo>
                    <a:lnTo>
                      <a:pt x="55" y="12"/>
                    </a:lnTo>
                    <a:lnTo>
                      <a:pt x="55" y="12"/>
                    </a:lnTo>
                    <a:lnTo>
                      <a:pt x="55" y="12"/>
                    </a:lnTo>
                    <a:lnTo>
                      <a:pt x="55" y="12"/>
                    </a:lnTo>
                    <a:lnTo>
                      <a:pt x="55" y="12"/>
                    </a:lnTo>
                    <a:lnTo>
                      <a:pt x="49" y="12"/>
                    </a:lnTo>
                    <a:lnTo>
                      <a:pt x="49" y="12"/>
                    </a:lnTo>
                    <a:lnTo>
                      <a:pt x="49" y="12"/>
                    </a:lnTo>
                    <a:lnTo>
                      <a:pt x="49" y="12"/>
                    </a:lnTo>
                    <a:lnTo>
                      <a:pt x="49" y="18"/>
                    </a:lnTo>
                    <a:lnTo>
                      <a:pt x="49" y="18"/>
                    </a:lnTo>
                    <a:lnTo>
                      <a:pt x="43" y="18"/>
                    </a:lnTo>
                    <a:lnTo>
                      <a:pt x="43" y="18"/>
                    </a:lnTo>
                    <a:lnTo>
                      <a:pt x="43" y="18"/>
                    </a:lnTo>
                    <a:lnTo>
                      <a:pt x="43" y="18"/>
                    </a:lnTo>
                    <a:lnTo>
                      <a:pt x="43" y="18"/>
                    </a:lnTo>
                    <a:lnTo>
                      <a:pt x="37" y="18"/>
                    </a:lnTo>
                    <a:lnTo>
                      <a:pt x="37" y="18"/>
                    </a:lnTo>
                    <a:lnTo>
                      <a:pt x="37" y="18"/>
                    </a:lnTo>
                    <a:lnTo>
                      <a:pt x="37" y="18"/>
                    </a:lnTo>
                    <a:lnTo>
                      <a:pt x="37" y="18"/>
                    </a:lnTo>
                    <a:lnTo>
                      <a:pt x="31" y="18"/>
                    </a:lnTo>
                    <a:lnTo>
                      <a:pt x="31" y="18"/>
                    </a:lnTo>
                    <a:lnTo>
                      <a:pt x="31" y="24"/>
                    </a:lnTo>
                    <a:lnTo>
                      <a:pt x="31" y="24"/>
                    </a:lnTo>
                    <a:lnTo>
                      <a:pt x="31" y="24"/>
                    </a:lnTo>
                    <a:lnTo>
                      <a:pt x="31" y="24"/>
                    </a:lnTo>
                    <a:lnTo>
                      <a:pt x="25" y="24"/>
                    </a:lnTo>
                    <a:lnTo>
                      <a:pt x="25" y="24"/>
                    </a:lnTo>
                    <a:lnTo>
                      <a:pt x="25" y="24"/>
                    </a:lnTo>
                    <a:lnTo>
                      <a:pt x="25" y="24"/>
                    </a:lnTo>
                    <a:lnTo>
                      <a:pt x="25" y="30"/>
                    </a:lnTo>
                    <a:lnTo>
                      <a:pt x="18" y="30"/>
                    </a:lnTo>
                    <a:lnTo>
                      <a:pt x="18" y="30"/>
                    </a:lnTo>
                    <a:lnTo>
                      <a:pt x="18" y="30"/>
                    </a:lnTo>
                    <a:lnTo>
                      <a:pt x="18" y="30"/>
                    </a:lnTo>
                    <a:lnTo>
                      <a:pt x="18" y="30"/>
                    </a:lnTo>
                    <a:lnTo>
                      <a:pt x="12" y="37"/>
                    </a:lnTo>
                    <a:lnTo>
                      <a:pt x="12" y="37"/>
                    </a:lnTo>
                    <a:lnTo>
                      <a:pt x="12" y="37"/>
                    </a:lnTo>
                    <a:lnTo>
                      <a:pt x="12" y="37"/>
                    </a:lnTo>
                    <a:lnTo>
                      <a:pt x="12" y="37"/>
                    </a:lnTo>
                    <a:lnTo>
                      <a:pt x="12" y="37"/>
                    </a:lnTo>
                    <a:lnTo>
                      <a:pt x="6" y="43"/>
                    </a:lnTo>
                    <a:lnTo>
                      <a:pt x="6" y="43"/>
                    </a:lnTo>
                    <a:lnTo>
                      <a:pt x="6" y="43"/>
                    </a:lnTo>
                    <a:lnTo>
                      <a:pt x="6" y="43"/>
                    </a:lnTo>
                    <a:lnTo>
                      <a:pt x="6" y="43"/>
                    </a:lnTo>
                    <a:lnTo>
                      <a:pt x="6" y="49"/>
                    </a:lnTo>
                    <a:lnTo>
                      <a:pt x="6" y="49"/>
                    </a:lnTo>
                    <a:lnTo>
                      <a:pt x="6" y="49"/>
                    </a:lnTo>
                    <a:lnTo>
                      <a:pt x="0" y="49"/>
                    </a:lnTo>
                    <a:lnTo>
                      <a:pt x="0" y="49"/>
                    </a:lnTo>
                    <a:lnTo>
                      <a:pt x="0" y="55"/>
                    </a:lnTo>
                    <a:lnTo>
                      <a:pt x="0" y="55"/>
                    </a:lnTo>
                    <a:lnTo>
                      <a:pt x="0" y="55"/>
                    </a:lnTo>
                    <a:lnTo>
                      <a:pt x="0" y="55"/>
                    </a:lnTo>
                    <a:lnTo>
                      <a:pt x="0" y="55"/>
                    </a:lnTo>
                    <a:lnTo>
                      <a:pt x="0" y="55"/>
                    </a:lnTo>
                    <a:lnTo>
                      <a:pt x="0" y="61"/>
                    </a:lnTo>
                    <a:lnTo>
                      <a:pt x="0" y="61"/>
                    </a:lnTo>
                    <a:lnTo>
                      <a:pt x="0" y="61"/>
                    </a:lnTo>
                    <a:lnTo>
                      <a:pt x="0" y="61"/>
                    </a:lnTo>
                    <a:lnTo>
                      <a:pt x="0" y="61"/>
                    </a:lnTo>
                    <a:lnTo>
                      <a:pt x="0" y="67"/>
                    </a:lnTo>
                    <a:lnTo>
                      <a:pt x="0" y="67"/>
                    </a:lnTo>
                    <a:lnTo>
                      <a:pt x="0" y="67"/>
                    </a:lnTo>
                    <a:lnTo>
                      <a:pt x="0" y="67"/>
                    </a:lnTo>
                    <a:lnTo>
                      <a:pt x="0" y="67"/>
                    </a:lnTo>
                    <a:lnTo>
                      <a:pt x="0" y="73"/>
                    </a:lnTo>
                    <a:lnTo>
                      <a:pt x="0" y="73"/>
                    </a:lnTo>
                    <a:lnTo>
                      <a:pt x="0" y="73"/>
                    </a:lnTo>
                    <a:lnTo>
                      <a:pt x="0" y="73"/>
                    </a:lnTo>
                    <a:lnTo>
                      <a:pt x="0" y="73"/>
                    </a:lnTo>
                    <a:lnTo>
                      <a:pt x="6" y="73"/>
                    </a:lnTo>
                    <a:lnTo>
                      <a:pt x="6" y="80"/>
                    </a:lnTo>
                    <a:lnTo>
                      <a:pt x="6" y="80"/>
                    </a:lnTo>
                    <a:lnTo>
                      <a:pt x="6" y="80"/>
                    </a:lnTo>
                    <a:lnTo>
                      <a:pt x="6" y="80"/>
                    </a:lnTo>
                    <a:lnTo>
                      <a:pt x="6" y="80"/>
                    </a:lnTo>
                    <a:lnTo>
                      <a:pt x="6" y="86"/>
                    </a:lnTo>
                    <a:lnTo>
                      <a:pt x="6" y="86"/>
                    </a:lnTo>
                    <a:lnTo>
                      <a:pt x="12" y="86"/>
                    </a:lnTo>
                    <a:lnTo>
                      <a:pt x="12" y="86"/>
                    </a:lnTo>
                    <a:lnTo>
                      <a:pt x="12" y="86"/>
                    </a:lnTo>
                    <a:lnTo>
                      <a:pt x="12" y="92"/>
                    </a:lnTo>
                    <a:lnTo>
                      <a:pt x="12" y="92"/>
                    </a:lnTo>
                    <a:lnTo>
                      <a:pt x="12" y="92"/>
                    </a:lnTo>
                    <a:lnTo>
                      <a:pt x="18" y="92"/>
                    </a:lnTo>
                    <a:lnTo>
                      <a:pt x="18" y="92"/>
                    </a:lnTo>
                    <a:lnTo>
                      <a:pt x="18" y="92"/>
                    </a:lnTo>
                    <a:lnTo>
                      <a:pt x="18" y="98"/>
                    </a:lnTo>
                    <a:lnTo>
                      <a:pt x="18" y="98"/>
                    </a:lnTo>
                    <a:lnTo>
                      <a:pt x="25" y="98"/>
                    </a:lnTo>
                    <a:lnTo>
                      <a:pt x="25" y="98"/>
                    </a:lnTo>
                    <a:lnTo>
                      <a:pt x="25" y="98"/>
                    </a:lnTo>
                    <a:lnTo>
                      <a:pt x="25" y="98"/>
                    </a:lnTo>
                    <a:lnTo>
                      <a:pt x="25" y="98"/>
                    </a:lnTo>
                    <a:lnTo>
                      <a:pt x="31" y="98"/>
                    </a:lnTo>
                    <a:lnTo>
                      <a:pt x="31" y="104"/>
                    </a:lnTo>
                    <a:lnTo>
                      <a:pt x="31" y="104"/>
                    </a:lnTo>
                    <a:lnTo>
                      <a:pt x="31" y="104"/>
                    </a:lnTo>
                    <a:lnTo>
                      <a:pt x="31" y="104"/>
                    </a:lnTo>
                    <a:lnTo>
                      <a:pt x="31" y="104"/>
                    </a:lnTo>
                    <a:lnTo>
                      <a:pt x="37" y="104"/>
                    </a:lnTo>
                    <a:lnTo>
                      <a:pt x="37" y="104"/>
                    </a:lnTo>
                    <a:lnTo>
                      <a:pt x="37" y="104"/>
                    </a:lnTo>
                    <a:lnTo>
                      <a:pt x="37" y="104"/>
                    </a:lnTo>
                    <a:lnTo>
                      <a:pt x="37" y="110"/>
                    </a:lnTo>
                    <a:lnTo>
                      <a:pt x="43" y="110"/>
                    </a:lnTo>
                    <a:lnTo>
                      <a:pt x="43" y="110"/>
                    </a:lnTo>
                    <a:lnTo>
                      <a:pt x="43" y="110"/>
                    </a:lnTo>
                    <a:lnTo>
                      <a:pt x="43" y="110"/>
                    </a:lnTo>
                    <a:lnTo>
                      <a:pt x="43" y="110"/>
                    </a:lnTo>
                    <a:lnTo>
                      <a:pt x="49" y="110"/>
                    </a:lnTo>
                    <a:lnTo>
                      <a:pt x="49" y="110"/>
                    </a:lnTo>
                    <a:lnTo>
                      <a:pt x="49" y="110"/>
                    </a:lnTo>
                    <a:lnTo>
                      <a:pt x="49" y="110"/>
                    </a:lnTo>
                    <a:lnTo>
                      <a:pt x="49" y="110"/>
                    </a:lnTo>
                    <a:lnTo>
                      <a:pt x="49" y="110"/>
                    </a:lnTo>
                    <a:lnTo>
                      <a:pt x="55" y="110"/>
                    </a:lnTo>
                    <a:lnTo>
                      <a:pt x="55" y="110"/>
                    </a:lnTo>
                    <a:lnTo>
                      <a:pt x="55" y="110"/>
                    </a:lnTo>
                    <a:lnTo>
                      <a:pt x="55" y="110"/>
                    </a:lnTo>
                    <a:lnTo>
                      <a:pt x="55" y="116"/>
                    </a:lnTo>
                    <a:lnTo>
                      <a:pt x="61" y="116"/>
                    </a:lnTo>
                    <a:lnTo>
                      <a:pt x="61" y="116"/>
                    </a:lnTo>
                    <a:lnTo>
                      <a:pt x="61" y="116"/>
                    </a:lnTo>
                    <a:lnTo>
                      <a:pt x="61" y="116"/>
                    </a:lnTo>
                    <a:lnTo>
                      <a:pt x="61" y="116"/>
                    </a:lnTo>
                    <a:lnTo>
                      <a:pt x="67" y="116"/>
                    </a:lnTo>
                    <a:lnTo>
                      <a:pt x="67" y="116"/>
                    </a:lnTo>
                    <a:lnTo>
                      <a:pt x="67" y="116"/>
                    </a:lnTo>
                    <a:lnTo>
                      <a:pt x="67" y="116"/>
                    </a:lnTo>
                    <a:lnTo>
                      <a:pt x="67" y="116"/>
                    </a:lnTo>
                    <a:lnTo>
                      <a:pt x="67" y="116"/>
                    </a:lnTo>
                    <a:lnTo>
                      <a:pt x="74" y="116"/>
                    </a:lnTo>
                    <a:lnTo>
                      <a:pt x="74" y="116"/>
                    </a:lnTo>
                    <a:lnTo>
                      <a:pt x="74" y="116"/>
                    </a:lnTo>
                    <a:lnTo>
                      <a:pt x="74" y="116"/>
                    </a:lnTo>
                    <a:lnTo>
                      <a:pt x="74" y="116"/>
                    </a:lnTo>
                    <a:lnTo>
                      <a:pt x="80" y="116"/>
                    </a:lnTo>
                    <a:lnTo>
                      <a:pt x="80" y="116"/>
                    </a:lnTo>
                    <a:lnTo>
                      <a:pt x="80" y="116"/>
                    </a:lnTo>
                    <a:lnTo>
                      <a:pt x="80" y="116"/>
                    </a:lnTo>
                    <a:lnTo>
                      <a:pt x="80" y="116"/>
                    </a:lnTo>
                    <a:lnTo>
                      <a:pt x="86" y="123"/>
                    </a:lnTo>
                    <a:lnTo>
                      <a:pt x="86" y="123"/>
                    </a:lnTo>
                    <a:lnTo>
                      <a:pt x="86" y="123"/>
                    </a:lnTo>
                    <a:lnTo>
                      <a:pt x="86" y="123"/>
                    </a:lnTo>
                    <a:lnTo>
                      <a:pt x="86" y="123"/>
                    </a:lnTo>
                    <a:lnTo>
                      <a:pt x="86" y="123"/>
                    </a:lnTo>
                    <a:lnTo>
                      <a:pt x="92" y="123"/>
                    </a:lnTo>
                    <a:lnTo>
                      <a:pt x="92" y="123"/>
                    </a:lnTo>
                    <a:lnTo>
                      <a:pt x="92" y="123"/>
                    </a:lnTo>
                    <a:lnTo>
                      <a:pt x="92" y="123"/>
                    </a:lnTo>
                    <a:lnTo>
                      <a:pt x="92" y="123"/>
                    </a:lnTo>
                    <a:lnTo>
                      <a:pt x="98" y="123"/>
                    </a:lnTo>
                    <a:lnTo>
                      <a:pt x="98" y="123"/>
                    </a:lnTo>
                    <a:lnTo>
                      <a:pt x="98" y="123"/>
                    </a:lnTo>
                    <a:lnTo>
                      <a:pt x="98" y="123"/>
                    </a:lnTo>
                    <a:lnTo>
                      <a:pt x="98" y="123"/>
                    </a:lnTo>
                    <a:lnTo>
                      <a:pt x="104" y="123"/>
                    </a:lnTo>
                    <a:lnTo>
                      <a:pt x="104" y="123"/>
                    </a:lnTo>
                    <a:lnTo>
                      <a:pt x="104" y="123"/>
                    </a:lnTo>
                    <a:lnTo>
                      <a:pt x="104" y="123"/>
                    </a:lnTo>
                    <a:lnTo>
                      <a:pt x="104" y="123"/>
                    </a:lnTo>
                    <a:lnTo>
                      <a:pt x="104" y="123"/>
                    </a:lnTo>
                    <a:lnTo>
                      <a:pt x="110" y="123"/>
                    </a:lnTo>
                    <a:lnTo>
                      <a:pt x="110" y="123"/>
                    </a:lnTo>
                    <a:lnTo>
                      <a:pt x="110" y="123"/>
                    </a:lnTo>
                    <a:lnTo>
                      <a:pt x="110" y="123"/>
                    </a:lnTo>
                    <a:lnTo>
                      <a:pt x="110" y="123"/>
                    </a:lnTo>
                    <a:lnTo>
                      <a:pt x="117" y="123"/>
                    </a:lnTo>
                    <a:lnTo>
                      <a:pt x="117" y="123"/>
                    </a:lnTo>
                    <a:lnTo>
                      <a:pt x="117" y="123"/>
                    </a:lnTo>
                    <a:lnTo>
                      <a:pt x="117" y="123"/>
                    </a:lnTo>
                    <a:lnTo>
                      <a:pt x="117" y="123"/>
                    </a:lnTo>
                    <a:lnTo>
                      <a:pt x="123" y="123"/>
                    </a:lnTo>
                    <a:lnTo>
                      <a:pt x="123" y="123"/>
                    </a:lnTo>
                    <a:lnTo>
                      <a:pt x="123" y="123"/>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940" name="Rectangle 60"/>
              <p:cNvSpPr>
                <a:spLocks noChangeArrowheads="1"/>
              </p:cNvSpPr>
              <p:nvPr/>
            </p:nvSpPr>
            <p:spPr bwMode="auto">
              <a:xfrm>
                <a:off x="2918" y="2783"/>
                <a:ext cx="29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16 - 18</a:t>
                </a:r>
                <a:endParaRPr lang="en-US" sz="1200" b="1"/>
              </a:p>
            </p:txBody>
          </p:sp>
          <p:sp>
            <p:nvSpPr>
              <p:cNvPr id="2810941" name="Freeform 61"/>
              <p:cNvSpPr>
                <a:spLocks/>
              </p:cNvSpPr>
              <p:nvPr/>
            </p:nvSpPr>
            <p:spPr bwMode="auto">
              <a:xfrm>
                <a:off x="2585" y="2931"/>
                <a:ext cx="239" cy="116"/>
              </a:xfrm>
              <a:custGeom>
                <a:avLst/>
                <a:gdLst>
                  <a:gd name="T0" fmla="*/ 129 w 239"/>
                  <a:gd name="T1" fmla="*/ 116 h 116"/>
                  <a:gd name="T2" fmla="*/ 141 w 239"/>
                  <a:gd name="T3" fmla="*/ 116 h 116"/>
                  <a:gd name="T4" fmla="*/ 147 w 239"/>
                  <a:gd name="T5" fmla="*/ 116 h 116"/>
                  <a:gd name="T6" fmla="*/ 160 w 239"/>
                  <a:gd name="T7" fmla="*/ 116 h 116"/>
                  <a:gd name="T8" fmla="*/ 166 w 239"/>
                  <a:gd name="T9" fmla="*/ 116 h 116"/>
                  <a:gd name="T10" fmla="*/ 178 w 239"/>
                  <a:gd name="T11" fmla="*/ 110 h 116"/>
                  <a:gd name="T12" fmla="*/ 184 w 239"/>
                  <a:gd name="T13" fmla="*/ 110 h 116"/>
                  <a:gd name="T14" fmla="*/ 196 w 239"/>
                  <a:gd name="T15" fmla="*/ 104 h 116"/>
                  <a:gd name="T16" fmla="*/ 202 w 239"/>
                  <a:gd name="T17" fmla="*/ 104 h 116"/>
                  <a:gd name="T18" fmla="*/ 215 w 239"/>
                  <a:gd name="T19" fmla="*/ 98 h 116"/>
                  <a:gd name="T20" fmla="*/ 221 w 239"/>
                  <a:gd name="T21" fmla="*/ 92 h 116"/>
                  <a:gd name="T22" fmla="*/ 233 w 239"/>
                  <a:gd name="T23" fmla="*/ 79 h 116"/>
                  <a:gd name="T24" fmla="*/ 239 w 239"/>
                  <a:gd name="T25" fmla="*/ 73 h 116"/>
                  <a:gd name="T26" fmla="*/ 239 w 239"/>
                  <a:gd name="T27" fmla="*/ 61 h 116"/>
                  <a:gd name="T28" fmla="*/ 239 w 239"/>
                  <a:gd name="T29" fmla="*/ 55 h 116"/>
                  <a:gd name="T30" fmla="*/ 233 w 239"/>
                  <a:gd name="T31" fmla="*/ 43 h 116"/>
                  <a:gd name="T32" fmla="*/ 227 w 239"/>
                  <a:gd name="T33" fmla="*/ 36 h 116"/>
                  <a:gd name="T34" fmla="*/ 221 w 239"/>
                  <a:gd name="T35" fmla="*/ 24 h 116"/>
                  <a:gd name="T36" fmla="*/ 209 w 239"/>
                  <a:gd name="T37" fmla="*/ 18 h 116"/>
                  <a:gd name="T38" fmla="*/ 202 w 239"/>
                  <a:gd name="T39" fmla="*/ 12 h 116"/>
                  <a:gd name="T40" fmla="*/ 190 w 239"/>
                  <a:gd name="T41" fmla="*/ 12 h 116"/>
                  <a:gd name="T42" fmla="*/ 178 w 239"/>
                  <a:gd name="T43" fmla="*/ 6 h 116"/>
                  <a:gd name="T44" fmla="*/ 172 w 239"/>
                  <a:gd name="T45" fmla="*/ 6 h 116"/>
                  <a:gd name="T46" fmla="*/ 160 w 239"/>
                  <a:gd name="T47" fmla="*/ 6 h 116"/>
                  <a:gd name="T48" fmla="*/ 153 w 239"/>
                  <a:gd name="T49" fmla="*/ 0 h 116"/>
                  <a:gd name="T50" fmla="*/ 141 w 239"/>
                  <a:gd name="T51" fmla="*/ 0 h 116"/>
                  <a:gd name="T52" fmla="*/ 135 w 239"/>
                  <a:gd name="T53" fmla="*/ 0 h 116"/>
                  <a:gd name="T54" fmla="*/ 123 w 239"/>
                  <a:gd name="T55" fmla="*/ 0 h 116"/>
                  <a:gd name="T56" fmla="*/ 117 w 239"/>
                  <a:gd name="T57" fmla="*/ 0 h 116"/>
                  <a:gd name="T58" fmla="*/ 104 w 239"/>
                  <a:gd name="T59" fmla="*/ 0 h 116"/>
                  <a:gd name="T60" fmla="*/ 98 w 239"/>
                  <a:gd name="T61" fmla="*/ 0 h 116"/>
                  <a:gd name="T62" fmla="*/ 86 w 239"/>
                  <a:gd name="T63" fmla="*/ 0 h 116"/>
                  <a:gd name="T64" fmla="*/ 80 w 239"/>
                  <a:gd name="T65" fmla="*/ 0 h 116"/>
                  <a:gd name="T66" fmla="*/ 67 w 239"/>
                  <a:gd name="T67" fmla="*/ 6 h 116"/>
                  <a:gd name="T68" fmla="*/ 61 w 239"/>
                  <a:gd name="T69" fmla="*/ 6 h 116"/>
                  <a:gd name="T70" fmla="*/ 49 w 239"/>
                  <a:gd name="T71" fmla="*/ 12 h 116"/>
                  <a:gd name="T72" fmla="*/ 43 w 239"/>
                  <a:gd name="T73" fmla="*/ 12 h 116"/>
                  <a:gd name="T74" fmla="*/ 31 w 239"/>
                  <a:gd name="T75" fmla="*/ 18 h 116"/>
                  <a:gd name="T76" fmla="*/ 25 w 239"/>
                  <a:gd name="T77" fmla="*/ 24 h 116"/>
                  <a:gd name="T78" fmla="*/ 12 w 239"/>
                  <a:gd name="T79" fmla="*/ 30 h 116"/>
                  <a:gd name="T80" fmla="*/ 6 w 239"/>
                  <a:gd name="T81" fmla="*/ 36 h 116"/>
                  <a:gd name="T82" fmla="*/ 0 w 239"/>
                  <a:gd name="T83" fmla="*/ 49 h 116"/>
                  <a:gd name="T84" fmla="*/ 0 w 239"/>
                  <a:gd name="T85" fmla="*/ 55 h 116"/>
                  <a:gd name="T86" fmla="*/ 0 w 239"/>
                  <a:gd name="T87" fmla="*/ 67 h 116"/>
                  <a:gd name="T88" fmla="*/ 6 w 239"/>
                  <a:gd name="T89" fmla="*/ 73 h 116"/>
                  <a:gd name="T90" fmla="*/ 12 w 239"/>
                  <a:gd name="T91" fmla="*/ 86 h 116"/>
                  <a:gd name="T92" fmla="*/ 25 w 239"/>
                  <a:gd name="T93" fmla="*/ 92 h 116"/>
                  <a:gd name="T94" fmla="*/ 31 w 239"/>
                  <a:gd name="T95" fmla="*/ 98 h 116"/>
                  <a:gd name="T96" fmla="*/ 43 w 239"/>
                  <a:gd name="T97" fmla="*/ 104 h 116"/>
                  <a:gd name="T98" fmla="*/ 49 w 239"/>
                  <a:gd name="T99" fmla="*/ 110 h 116"/>
                  <a:gd name="T100" fmla="*/ 61 w 239"/>
                  <a:gd name="T101" fmla="*/ 110 h 116"/>
                  <a:gd name="T102" fmla="*/ 67 w 239"/>
                  <a:gd name="T103" fmla="*/ 110 h 116"/>
                  <a:gd name="T104" fmla="*/ 80 w 239"/>
                  <a:gd name="T105" fmla="*/ 116 h 116"/>
                  <a:gd name="T106" fmla="*/ 86 w 239"/>
                  <a:gd name="T107" fmla="*/ 116 h 116"/>
                  <a:gd name="T108" fmla="*/ 98 w 239"/>
                  <a:gd name="T109" fmla="*/ 116 h 116"/>
                  <a:gd name="T110" fmla="*/ 104 w 239"/>
                  <a:gd name="T111" fmla="*/ 116 h 116"/>
                  <a:gd name="T112" fmla="*/ 117 w 239"/>
                  <a:gd name="T113" fmla="*/ 116 h 116"/>
                  <a:gd name="T114" fmla="*/ 123 w 239"/>
                  <a:gd name="T115"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9" h="116">
                    <a:moveTo>
                      <a:pt x="123" y="116"/>
                    </a:moveTo>
                    <a:lnTo>
                      <a:pt x="123" y="116"/>
                    </a:lnTo>
                    <a:lnTo>
                      <a:pt x="123" y="116"/>
                    </a:lnTo>
                    <a:lnTo>
                      <a:pt x="123" y="116"/>
                    </a:lnTo>
                    <a:lnTo>
                      <a:pt x="129" y="116"/>
                    </a:lnTo>
                    <a:lnTo>
                      <a:pt x="129" y="116"/>
                    </a:lnTo>
                    <a:lnTo>
                      <a:pt x="129" y="116"/>
                    </a:lnTo>
                    <a:lnTo>
                      <a:pt x="129" y="116"/>
                    </a:lnTo>
                    <a:lnTo>
                      <a:pt x="129" y="116"/>
                    </a:lnTo>
                    <a:lnTo>
                      <a:pt x="135" y="116"/>
                    </a:lnTo>
                    <a:lnTo>
                      <a:pt x="135" y="116"/>
                    </a:lnTo>
                    <a:lnTo>
                      <a:pt x="135" y="116"/>
                    </a:lnTo>
                    <a:lnTo>
                      <a:pt x="135" y="116"/>
                    </a:lnTo>
                    <a:lnTo>
                      <a:pt x="135" y="116"/>
                    </a:lnTo>
                    <a:lnTo>
                      <a:pt x="141" y="116"/>
                    </a:lnTo>
                    <a:lnTo>
                      <a:pt x="141" y="116"/>
                    </a:lnTo>
                    <a:lnTo>
                      <a:pt x="141" y="116"/>
                    </a:lnTo>
                    <a:lnTo>
                      <a:pt x="141" y="116"/>
                    </a:lnTo>
                    <a:lnTo>
                      <a:pt x="141" y="116"/>
                    </a:lnTo>
                    <a:lnTo>
                      <a:pt x="141" y="116"/>
                    </a:lnTo>
                    <a:lnTo>
                      <a:pt x="147" y="116"/>
                    </a:lnTo>
                    <a:lnTo>
                      <a:pt x="147" y="116"/>
                    </a:lnTo>
                    <a:lnTo>
                      <a:pt x="147" y="116"/>
                    </a:lnTo>
                    <a:lnTo>
                      <a:pt x="147" y="116"/>
                    </a:lnTo>
                    <a:lnTo>
                      <a:pt x="147" y="116"/>
                    </a:lnTo>
                    <a:lnTo>
                      <a:pt x="153" y="116"/>
                    </a:lnTo>
                    <a:lnTo>
                      <a:pt x="153" y="116"/>
                    </a:lnTo>
                    <a:lnTo>
                      <a:pt x="153" y="116"/>
                    </a:lnTo>
                    <a:lnTo>
                      <a:pt x="153" y="116"/>
                    </a:lnTo>
                    <a:lnTo>
                      <a:pt x="153" y="116"/>
                    </a:lnTo>
                    <a:lnTo>
                      <a:pt x="160" y="116"/>
                    </a:lnTo>
                    <a:lnTo>
                      <a:pt x="160" y="116"/>
                    </a:lnTo>
                    <a:lnTo>
                      <a:pt x="160" y="116"/>
                    </a:lnTo>
                    <a:lnTo>
                      <a:pt x="160" y="116"/>
                    </a:lnTo>
                    <a:lnTo>
                      <a:pt x="160" y="116"/>
                    </a:lnTo>
                    <a:lnTo>
                      <a:pt x="160" y="116"/>
                    </a:lnTo>
                    <a:lnTo>
                      <a:pt x="166" y="116"/>
                    </a:lnTo>
                    <a:lnTo>
                      <a:pt x="166" y="116"/>
                    </a:lnTo>
                    <a:lnTo>
                      <a:pt x="166" y="116"/>
                    </a:lnTo>
                    <a:lnTo>
                      <a:pt x="166" y="116"/>
                    </a:lnTo>
                    <a:lnTo>
                      <a:pt x="166" y="110"/>
                    </a:lnTo>
                    <a:lnTo>
                      <a:pt x="172" y="110"/>
                    </a:lnTo>
                    <a:lnTo>
                      <a:pt x="172" y="110"/>
                    </a:lnTo>
                    <a:lnTo>
                      <a:pt x="172" y="110"/>
                    </a:lnTo>
                    <a:lnTo>
                      <a:pt x="172" y="110"/>
                    </a:lnTo>
                    <a:lnTo>
                      <a:pt x="172" y="110"/>
                    </a:lnTo>
                    <a:lnTo>
                      <a:pt x="178" y="110"/>
                    </a:lnTo>
                    <a:lnTo>
                      <a:pt x="178" y="110"/>
                    </a:lnTo>
                    <a:lnTo>
                      <a:pt x="178" y="110"/>
                    </a:lnTo>
                    <a:lnTo>
                      <a:pt x="178" y="110"/>
                    </a:lnTo>
                    <a:lnTo>
                      <a:pt x="178" y="110"/>
                    </a:lnTo>
                    <a:lnTo>
                      <a:pt x="178" y="110"/>
                    </a:lnTo>
                    <a:lnTo>
                      <a:pt x="184" y="110"/>
                    </a:lnTo>
                    <a:lnTo>
                      <a:pt x="184" y="110"/>
                    </a:lnTo>
                    <a:lnTo>
                      <a:pt x="184" y="110"/>
                    </a:lnTo>
                    <a:lnTo>
                      <a:pt x="184" y="110"/>
                    </a:lnTo>
                    <a:lnTo>
                      <a:pt x="184" y="110"/>
                    </a:lnTo>
                    <a:lnTo>
                      <a:pt x="190" y="110"/>
                    </a:lnTo>
                    <a:lnTo>
                      <a:pt x="190" y="110"/>
                    </a:lnTo>
                    <a:lnTo>
                      <a:pt x="190" y="110"/>
                    </a:lnTo>
                    <a:lnTo>
                      <a:pt x="190" y="104"/>
                    </a:lnTo>
                    <a:lnTo>
                      <a:pt x="190" y="104"/>
                    </a:lnTo>
                    <a:lnTo>
                      <a:pt x="196" y="104"/>
                    </a:lnTo>
                    <a:lnTo>
                      <a:pt x="196" y="104"/>
                    </a:lnTo>
                    <a:lnTo>
                      <a:pt x="196" y="104"/>
                    </a:lnTo>
                    <a:lnTo>
                      <a:pt x="196" y="104"/>
                    </a:lnTo>
                    <a:lnTo>
                      <a:pt x="196" y="104"/>
                    </a:lnTo>
                    <a:lnTo>
                      <a:pt x="202" y="104"/>
                    </a:lnTo>
                    <a:lnTo>
                      <a:pt x="202" y="104"/>
                    </a:lnTo>
                    <a:lnTo>
                      <a:pt x="202" y="104"/>
                    </a:lnTo>
                    <a:lnTo>
                      <a:pt x="202" y="104"/>
                    </a:lnTo>
                    <a:lnTo>
                      <a:pt x="202" y="104"/>
                    </a:lnTo>
                    <a:lnTo>
                      <a:pt x="202" y="98"/>
                    </a:lnTo>
                    <a:lnTo>
                      <a:pt x="209" y="98"/>
                    </a:lnTo>
                    <a:lnTo>
                      <a:pt x="209" y="98"/>
                    </a:lnTo>
                    <a:lnTo>
                      <a:pt x="209" y="98"/>
                    </a:lnTo>
                    <a:lnTo>
                      <a:pt x="209" y="98"/>
                    </a:lnTo>
                    <a:lnTo>
                      <a:pt x="209" y="98"/>
                    </a:lnTo>
                    <a:lnTo>
                      <a:pt x="215" y="98"/>
                    </a:lnTo>
                    <a:lnTo>
                      <a:pt x="215" y="98"/>
                    </a:lnTo>
                    <a:lnTo>
                      <a:pt x="215" y="92"/>
                    </a:lnTo>
                    <a:lnTo>
                      <a:pt x="215" y="92"/>
                    </a:lnTo>
                    <a:lnTo>
                      <a:pt x="215" y="92"/>
                    </a:lnTo>
                    <a:lnTo>
                      <a:pt x="221" y="92"/>
                    </a:lnTo>
                    <a:lnTo>
                      <a:pt x="221" y="92"/>
                    </a:lnTo>
                    <a:lnTo>
                      <a:pt x="221" y="92"/>
                    </a:lnTo>
                    <a:lnTo>
                      <a:pt x="221" y="92"/>
                    </a:lnTo>
                    <a:lnTo>
                      <a:pt x="221" y="92"/>
                    </a:lnTo>
                    <a:lnTo>
                      <a:pt x="221" y="86"/>
                    </a:lnTo>
                    <a:lnTo>
                      <a:pt x="227" y="86"/>
                    </a:lnTo>
                    <a:lnTo>
                      <a:pt x="227" y="86"/>
                    </a:lnTo>
                    <a:lnTo>
                      <a:pt x="227" y="86"/>
                    </a:lnTo>
                    <a:lnTo>
                      <a:pt x="227" y="86"/>
                    </a:lnTo>
                    <a:lnTo>
                      <a:pt x="227" y="79"/>
                    </a:lnTo>
                    <a:lnTo>
                      <a:pt x="233" y="79"/>
                    </a:lnTo>
                    <a:lnTo>
                      <a:pt x="233" y="79"/>
                    </a:lnTo>
                    <a:lnTo>
                      <a:pt x="233" y="79"/>
                    </a:lnTo>
                    <a:lnTo>
                      <a:pt x="233" y="79"/>
                    </a:lnTo>
                    <a:lnTo>
                      <a:pt x="233" y="73"/>
                    </a:lnTo>
                    <a:lnTo>
                      <a:pt x="233" y="73"/>
                    </a:lnTo>
                    <a:lnTo>
                      <a:pt x="233" y="73"/>
                    </a:lnTo>
                    <a:lnTo>
                      <a:pt x="233" y="73"/>
                    </a:lnTo>
                    <a:lnTo>
                      <a:pt x="239" y="73"/>
                    </a:lnTo>
                    <a:lnTo>
                      <a:pt x="239" y="73"/>
                    </a:lnTo>
                    <a:lnTo>
                      <a:pt x="239" y="67"/>
                    </a:lnTo>
                    <a:lnTo>
                      <a:pt x="239" y="67"/>
                    </a:lnTo>
                    <a:lnTo>
                      <a:pt x="239" y="67"/>
                    </a:lnTo>
                    <a:lnTo>
                      <a:pt x="239" y="67"/>
                    </a:lnTo>
                    <a:lnTo>
                      <a:pt x="239" y="67"/>
                    </a:lnTo>
                    <a:lnTo>
                      <a:pt x="239" y="61"/>
                    </a:lnTo>
                    <a:lnTo>
                      <a:pt x="239" y="61"/>
                    </a:lnTo>
                    <a:lnTo>
                      <a:pt x="239" y="61"/>
                    </a:lnTo>
                    <a:lnTo>
                      <a:pt x="239" y="61"/>
                    </a:lnTo>
                    <a:lnTo>
                      <a:pt x="239" y="61"/>
                    </a:lnTo>
                    <a:lnTo>
                      <a:pt x="239" y="55"/>
                    </a:lnTo>
                    <a:lnTo>
                      <a:pt x="239" y="55"/>
                    </a:lnTo>
                    <a:lnTo>
                      <a:pt x="239" y="55"/>
                    </a:lnTo>
                    <a:lnTo>
                      <a:pt x="239" y="55"/>
                    </a:lnTo>
                    <a:lnTo>
                      <a:pt x="239" y="55"/>
                    </a:lnTo>
                    <a:lnTo>
                      <a:pt x="239" y="55"/>
                    </a:lnTo>
                    <a:lnTo>
                      <a:pt x="239" y="49"/>
                    </a:lnTo>
                    <a:lnTo>
                      <a:pt x="239" y="49"/>
                    </a:lnTo>
                    <a:lnTo>
                      <a:pt x="239" y="49"/>
                    </a:lnTo>
                    <a:lnTo>
                      <a:pt x="239" y="49"/>
                    </a:lnTo>
                    <a:lnTo>
                      <a:pt x="239" y="49"/>
                    </a:lnTo>
                    <a:lnTo>
                      <a:pt x="233" y="43"/>
                    </a:lnTo>
                    <a:lnTo>
                      <a:pt x="233" y="43"/>
                    </a:lnTo>
                    <a:lnTo>
                      <a:pt x="233" y="43"/>
                    </a:lnTo>
                    <a:lnTo>
                      <a:pt x="233" y="43"/>
                    </a:lnTo>
                    <a:lnTo>
                      <a:pt x="233" y="43"/>
                    </a:lnTo>
                    <a:lnTo>
                      <a:pt x="233" y="36"/>
                    </a:lnTo>
                    <a:lnTo>
                      <a:pt x="233" y="36"/>
                    </a:lnTo>
                    <a:lnTo>
                      <a:pt x="233" y="36"/>
                    </a:lnTo>
                    <a:lnTo>
                      <a:pt x="227" y="36"/>
                    </a:lnTo>
                    <a:lnTo>
                      <a:pt x="227" y="36"/>
                    </a:lnTo>
                    <a:lnTo>
                      <a:pt x="227" y="36"/>
                    </a:lnTo>
                    <a:lnTo>
                      <a:pt x="227" y="30"/>
                    </a:lnTo>
                    <a:lnTo>
                      <a:pt x="227" y="30"/>
                    </a:lnTo>
                    <a:lnTo>
                      <a:pt x="221" y="30"/>
                    </a:lnTo>
                    <a:lnTo>
                      <a:pt x="221" y="30"/>
                    </a:lnTo>
                    <a:lnTo>
                      <a:pt x="221" y="30"/>
                    </a:lnTo>
                    <a:lnTo>
                      <a:pt x="221" y="24"/>
                    </a:lnTo>
                    <a:lnTo>
                      <a:pt x="221" y="24"/>
                    </a:lnTo>
                    <a:lnTo>
                      <a:pt x="221" y="24"/>
                    </a:lnTo>
                    <a:lnTo>
                      <a:pt x="215" y="24"/>
                    </a:lnTo>
                    <a:lnTo>
                      <a:pt x="215" y="24"/>
                    </a:lnTo>
                    <a:lnTo>
                      <a:pt x="215" y="24"/>
                    </a:lnTo>
                    <a:lnTo>
                      <a:pt x="215" y="24"/>
                    </a:lnTo>
                    <a:lnTo>
                      <a:pt x="215" y="18"/>
                    </a:lnTo>
                    <a:lnTo>
                      <a:pt x="209" y="18"/>
                    </a:lnTo>
                    <a:lnTo>
                      <a:pt x="209" y="18"/>
                    </a:lnTo>
                    <a:lnTo>
                      <a:pt x="209" y="18"/>
                    </a:lnTo>
                    <a:lnTo>
                      <a:pt x="209" y="18"/>
                    </a:lnTo>
                    <a:lnTo>
                      <a:pt x="209" y="18"/>
                    </a:lnTo>
                    <a:lnTo>
                      <a:pt x="202" y="18"/>
                    </a:lnTo>
                    <a:lnTo>
                      <a:pt x="202" y="18"/>
                    </a:lnTo>
                    <a:lnTo>
                      <a:pt x="202" y="18"/>
                    </a:lnTo>
                    <a:lnTo>
                      <a:pt x="202" y="18"/>
                    </a:lnTo>
                    <a:lnTo>
                      <a:pt x="202" y="18"/>
                    </a:lnTo>
                    <a:lnTo>
                      <a:pt x="202" y="12"/>
                    </a:lnTo>
                    <a:lnTo>
                      <a:pt x="196" y="12"/>
                    </a:lnTo>
                    <a:lnTo>
                      <a:pt x="196" y="12"/>
                    </a:lnTo>
                    <a:lnTo>
                      <a:pt x="196" y="12"/>
                    </a:lnTo>
                    <a:lnTo>
                      <a:pt x="196" y="12"/>
                    </a:lnTo>
                    <a:lnTo>
                      <a:pt x="196" y="12"/>
                    </a:lnTo>
                    <a:lnTo>
                      <a:pt x="190" y="12"/>
                    </a:lnTo>
                    <a:lnTo>
                      <a:pt x="190" y="12"/>
                    </a:lnTo>
                    <a:lnTo>
                      <a:pt x="190" y="12"/>
                    </a:lnTo>
                    <a:lnTo>
                      <a:pt x="190" y="12"/>
                    </a:lnTo>
                    <a:lnTo>
                      <a:pt x="190" y="12"/>
                    </a:lnTo>
                    <a:lnTo>
                      <a:pt x="184" y="12"/>
                    </a:lnTo>
                    <a:lnTo>
                      <a:pt x="184" y="12"/>
                    </a:lnTo>
                    <a:lnTo>
                      <a:pt x="184" y="6"/>
                    </a:lnTo>
                    <a:lnTo>
                      <a:pt x="184" y="6"/>
                    </a:lnTo>
                    <a:lnTo>
                      <a:pt x="184" y="6"/>
                    </a:lnTo>
                    <a:lnTo>
                      <a:pt x="178" y="6"/>
                    </a:lnTo>
                    <a:lnTo>
                      <a:pt x="178" y="6"/>
                    </a:lnTo>
                    <a:lnTo>
                      <a:pt x="178" y="6"/>
                    </a:lnTo>
                    <a:lnTo>
                      <a:pt x="178" y="6"/>
                    </a:lnTo>
                    <a:lnTo>
                      <a:pt x="178" y="6"/>
                    </a:lnTo>
                    <a:lnTo>
                      <a:pt x="178" y="6"/>
                    </a:lnTo>
                    <a:lnTo>
                      <a:pt x="172" y="6"/>
                    </a:lnTo>
                    <a:lnTo>
                      <a:pt x="172" y="6"/>
                    </a:lnTo>
                    <a:lnTo>
                      <a:pt x="172" y="6"/>
                    </a:lnTo>
                    <a:lnTo>
                      <a:pt x="172" y="6"/>
                    </a:lnTo>
                    <a:lnTo>
                      <a:pt x="172" y="6"/>
                    </a:lnTo>
                    <a:lnTo>
                      <a:pt x="166" y="6"/>
                    </a:lnTo>
                    <a:lnTo>
                      <a:pt x="166" y="6"/>
                    </a:lnTo>
                    <a:lnTo>
                      <a:pt x="166" y="6"/>
                    </a:lnTo>
                    <a:lnTo>
                      <a:pt x="166" y="6"/>
                    </a:lnTo>
                    <a:lnTo>
                      <a:pt x="166" y="6"/>
                    </a:lnTo>
                    <a:lnTo>
                      <a:pt x="160" y="6"/>
                    </a:lnTo>
                    <a:lnTo>
                      <a:pt x="160" y="0"/>
                    </a:lnTo>
                    <a:lnTo>
                      <a:pt x="160" y="0"/>
                    </a:lnTo>
                    <a:lnTo>
                      <a:pt x="160" y="0"/>
                    </a:lnTo>
                    <a:lnTo>
                      <a:pt x="160" y="0"/>
                    </a:lnTo>
                    <a:lnTo>
                      <a:pt x="160" y="0"/>
                    </a:lnTo>
                    <a:lnTo>
                      <a:pt x="153" y="0"/>
                    </a:lnTo>
                    <a:lnTo>
                      <a:pt x="153" y="0"/>
                    </a:lnTo>
                    <a:lnTo>
                      <a:pt x="153" y="0"/>
                    </a:lnTo>
                    <a:lnTo>
                      <a:pt x="153" y="0"/>
                    </a:lnTo>
                    <a:lnTo>
                      <a:pt x="153" y="0"/>
                    </a:lnTo>
                    <a:lnTo>
                      <a:pt x="147" y="0"/>
                    </a:lnTo>
                    <a:lnTo>
                      <a:pt x="147" y="0"/>
                    </a:lnTo>
                    <a:lnTo>
                      <a:pt x="147" y="0"/>
                    </a:lnTo>
                    <a:lnTo>
                      <a:pt x="147" y="0"/>
                    </a:lnTo>
                    <a:lnTo>
                      <a:pt x="147" y="0"/>
                    </a:lnTo>
                    <a:lnTo>
                      <a:pt x="141" y="0"/>
                    </a:lnTo>
                    <a:lnTo>
                      <a:pt x="141" y="0"/>
                    </a:lnTo>
                    <a:lnTo>
                      <a:pt x="141" y="0"/>
                    </a:lnTo>
                    <a:lnTo>
                      <a:pt x="141" y="0"/>
                    </a:lnTo>
                    <a:lnTo>
                      <a:pt x="141" y="0"/>
                    </a:lnTo>
                    <a:lnTo>
                      <a:pt x="141" y="0"/>
                    </a:lnTo>
                    <a:lnTo>
                      <a:pt x="135" y="0"/>
                    </a:lnTo>
                    <a:lnTo>
                      <a:pt x="135" y="0"/>
                    </a:lnTo>
                    <a:lnTo>
                      <a:pt x="135" y="0"/>
                    </a:lnTo>
                    <a:lnTo>
                      <a:pt x="135" y="0"/>
                    </a:lnTo>
                    <a:lnTo>
                      <a:pt x="135" y="0"/>
                    </a:lnTo>
                    <a:lnTo>
                      <a:pt x="129" y="0"/>
                    </a:lnTo>
                    <a:lnTo>
                      <a:pt x="129" y="0"/>
                    </a:lnTo>
                    <a:lnTo>
                      <a:pt x="129" y="0"/>
                    </a:lnTo>
                    <a:lnTo>
                      <a:pt x="129" y="0"/>
                    </a:lnTo>
                    <a:lnTo>
                      <a:pt x="129" y="0"/>
                    </a:lnTo>
                    <a:lnTo>
                      <a:pt x="123" y="0"/>
                    </a:lnTo>
                    <a:lnTo>
                      <a:pt x="123" y="0"/>
                    </a:lnTo>
                    <a:lnTo>
                      <a:pt x="123" y="0"/>
                    </a:lnTo>
                    <a:lnTo>
                      <a:pt x="123" y="0"/>
                    </a:lnTo>
                    <a:lnTo>
                      <a:pt x="123" y="0"/>
                    </a:lnTo>
                    <a:lnTo>
                      <a:pt x="123" y="0"/>
                    </a:lnTo>
                    <a:lnTo>
                      <a:pt x="117" y="0"/>
                    </a:ln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0"/>
                    </a:lnTo>
                    <a:lnTo>
                      <a:pt x="104" y="0"/>
                    </a:lnTo>
                    <a:lnTo>
                      <a:pt x="98" y="0"/>
                    </a:lnTo>
                    <a:lnTo>
                      <a:pt x="98" y="0"/>
                    </a:lnTo>
                    <a:lnTo>
                      <a:pt x="98" y="0"/>
                    </a:lnTo>
                    <a:lnTo>
                      <a:pt x="98" y="0"/>
                    </a:lnTo>
                    <a:lnTo>
                      <a:pt x="98" y="0"/>
                    </a:lnTo>
                    <a:lnTo>
                      <a:pt x="92" y="0"/>
                    </a:lnTo>
                    <a:lnTo>
                      <a:pt x="92" y="0"/>
                    </a:lnTo>
                    <a:lnTo>
                      <a:pt x="92" y="0"/>
                    </a:lnTo>
                    <a:lnTo>
                      <a:pt x="92" y="0"/>
                    </a:lnTo>
                    <a:lnTo>
                      <a:pt x="92" y="0"/>
                    </a:lnTo>
                    <a:lnTo>
                      <a:pt x="86" y="0"/>
                    </a:lnTo>
                    <a:lnTo>
                      <a:pt x="86" y="0"/>
                    </a:lnTo>
                    <a:lnTo>
                      <a:pt x="86" y="0"/>
                    </a:lnTo>
                    <a:lnTo>
                      <a:pt x="86" y="0"/>
                    </a:lnTo>
                    <a:lnTo>
                      <a:pt x="86" y="0"/>
                    </a:lnTo>
                    <a:lnTo>
                      <a:pt x="86" y="0"/>
                    </a:lnTo>
                    <a:lnTo>
                      <a:pt x="80" y="0"/>
                    </a:lnTo>
                    <a:lnTo>
                      <a:pt x="80" y="0"/>
                    </a:lnTo>
                    <a:lnTo>
                      <a:pt x="80" y="0"/>
                    </a:lnTo>
                    <a:lnTo>
                      <a:pt x="80" y="0"/>
                    </a:lnTo>
                    <a:lnTo>
                      <a:pt x="80" y="0"/>
                    </a:lnTo>
                    <a:lnTo>
                      <a:pt x="74" y="6"/>
                    </a:lnTo>
                    <a:lnTo>
                      <a:pt x="74" y="6"/>
                    </a:lnTo>
                    <a:lnTo>
                      <a:pt x="74" y="6"/>
                    </a:lnTo>
                    <a:lnTo>
                      <a:pt x="74" y="6"/>
                    </a:lnTo>
                    <a:lnTo>
                      <a:pt x="74" y="6"/>
                    </a:lnTo>
                    <a:lnTo>
                      <a:pt x="67" y="6"/>
                    </a:lnTo>
                    <a:lnTo>
                      <a:pt x="67" y="6"/>
                    </a:lnTo>
                    <a:lnTo>
                      <a:pt x="67" y="6"/>
                    </a:lnTo>
                    <a:lnTo>
                      <a:pt x="67" y="6"/>
                    </a:lnTo>
                    <a:lnTo>
                      <a:pt x="67" y="6"/>
                    </a:lnTo>
                    <a:lnTo>
                      <a:pt x="67" y="6"/>
                    </a:lnTo>
                    <a:lnTo>
                      <a:pt x="61" y="6"/>
                    </a:lnTo>
                    <a:lnTo>
                      <a:pt x="61" y="6"/>
                    </a:lnTo>
                    <a:lnTo>
                      <a:pt x="61" y="6"/>
                    </a:lnTo>
                    <a:lnTo>
                      <a:pt x="61" y="6"/>
                    </a:lnTo>
                    <a:lnTo>
                      <a:pt x="61" y="6"/>
                    </a:lnTo>
                    <a:lnTo>
                      <a:pt x="55" y="6"/>
                    </a:lnTo>
                    <a:lnTo>
                      <a:pt x="55" y="6"/>
                    </a:lnTo>
                    <a:lnTo>
                      <a:pt x="55" y="6"/>
                    </a:lnTo>
                    <a:lnTo>
                      <a:pt x="55" y="6"/>
                    </a:lnTo>
                    <a:lnTo>
                      <a:pt x="55" y="12"/>
                    </a:lnTo>
                    <a:lnTo>
                      <a:pt x="49" y="12"/>
                    </a:lnTo>
                    <a:lnTo>
                      <a:pt x="49" y="12"/>
                    </a:lnTo>
                    <a:lnTo>
                      <a:pt x="49" y="12"/>
                    </a:lnTo>
                    <a:lnTo>
                      <a:pt x="49" y="12"/>
                    </a:lnTo>
                    <a:lnTo>
                      <a:pt x="49" y="12"/>
                    </a:lnTo>
                    <a:lnTo>
                      <a:pt x="49" y="12"/>
                    </a:lnTo>
                    <a:lnTo>
                      <a:pt x="43" y="12"/>
                    </a:lnTo>
                    <a:lnTo>
                      <a:pt x="43" y="12"/>
                    </a:lnTo>
                    <a:lnTo>
                      <a:pt x="43" y="12"/>
                    </a:lnTo>
                    <a:lnTo>
                      <a:pt x="43" y="12"/>
                    </a:lnTo>
                    <a:lnTo>
                      <a:pt x="43" y="12"/>
                    </a:lnTo>
                    <a:lnTo>
                      <a:pt x="37" y="12"/>
                    </a:lnTo>
                    <a:lnTo>
                      <a:pt x="37" y="18"/>
                    </a:lnTo>
                    <a:lnTo>
                      <a:pt x="37" y="18"/>
                    </a:lnTo>
                    <a:lnTo>
                      <a:pt x="37" y="18"/>
                    </a:lnTo>
                    <a:lnTo>
                      <a:pt x="37" y="18"/>
                    </a:lnTo>
                    <a:lnTo>
                      <a:pt x="31" y="18"/>
                    </a:lnTo>
                    <a:lnTo>
                      <a:pt x="31" y="18"/>
                    </a:lnTo>
                    <a:lnTo>
                      <a:pt x="31" y="18"/>
                    </a:lnTo>
                    <a:lnTo>
                      <a:pt x="31" y="18"/>
                    </a:lnTo>
                    <a:lnTo>
                      <a:pt x="31" y="18"/>
                    </a:lnTo>
                    <a:lnTo>
                      <a:pt x="31" y="18"/>
                    </a:lnTo>
                    <a:lnTo>
                      <a:pt x="25" y="18"/>
                    </a:lnTo>
                    <a:lnTo>
                      <a:pt x="25" y="24"/>
                    </a:lnTo>
                    <a:lnTo>
                      <a:pt x="25" y="24"/>
                    </a:lnTo>
                    <a:lnTo>
                      <a:pt x="25" y="24"/>
                    </a:lnTo>
                    <a:lnTo>
                      <a:pt x="25" y="24"/>
                    </a:lnTo>
                    <a:lnTo>
                      <a:pt x="18" y="24"/>
                    </a:lnTo>
                    <a:lnTo>
                      <a:pt x="18" y="24"/>
                    </a:lnTo>
                    <a:lnTo>
                      <a:pt x="18" y="24"/>
                    </a:lnTo>
                    <a:lnTo>
                      <a:pt x="18" y="30"/>
                    </a:lnTo>
                    <a:lnTo>
                      <a:pt x="18" y="30"/>
                    </a:lnTo>
                    <a:lnTo>
                      <a:pt x="12" y="30"/>
                    </a:lnTo>
                    <a:lnTo>
                      <a:pt x="12" y="30"/>
                    </a:lnTo>
                    <a:lnTo>
                      <a:pt x="12" y="30"/>
                    </a:lnTo>
                    <a:lnTo>
                      <a:pt x="12" y="36"/>
                    </a:lnTo>
                    <a:lnTo>
                      <a:pt x="12" y="36"/>
                    </a:lnTo>
                    <a:lnTo>
                      <a:pt x="12" y="36"/>
                    </a:lnTo>
                    <a:lnTo>
                      <a:pt x="6" y="36"/>
                    </a:lnTo>
                    <a:lnTo>
                      <a:pt x="6" y="36"/>
                    </a:lnTo>
                    <a:lnTo>
                      <a:pt x="6" y="36"/>
                    </a:lnTo>
                    <a:lnTo>
                      <a:pt x="6" y="43"/>
                    </a:lnTo>
                    <a:lnTo>
                      <a:pt x="6" y="43"/>
                    </a:lnTo>
                    <a:lnTo>
                      <a:pt x="6" y="43"/>
                    </a:lnTo>
                    <a:lnTo>
                      <a:pt x="6" y="43"/>
                    </a:lnTo>
                    <a:lnTo>
                      <a:pt x="6" y="43"/>
                    </a:lnTo>
                    <a:lnTo>
                      <a:pt x="0" y="49"/>
                    </a:lnTo>
                    <a:lnTo>
                      <a:pt x="0" y="49"/>
                    </a:lnTo>
                    <a:lnTo>
                      <a:pt x="0" y="49"/>
                    </a:lnTo>
                    <a:lnTo>
                      <a:pt x="0" y="49"/>
                    </a:lnTo>
                    <a:lnTo>
                      <a:pt x="0" y="49"/>
                    </a:lnTo>
                    <a:lnTo>
                      <a:pt x="0" y="55"/>
                    </a:lnTo>
                    <a:lnTo>
                      <a:pt x="0" y="55"/>
                    </a:lnTo>
                    <a:lnTo>
                      <a:pt x="0" y="55"/>
                    </a:lnTo>
                    <a:lnTo>
                      <a:pt x="0" y="55"/>
                    </a:lnTo>
                    <a:lnTo>
                      <a:pt x="0" y="55"/>
                    </a:lnTo>
                    <a:lnTo>
                      <a:pt x="0" y="55"/>
                    </a:lnTo>
                    <a:lnTo>
                      <a:pt x="0" y="61"/>
                    </a:lnTo>
                    <a:lnTo>
                      <a:pt x="0" y="61"/>
                    </a:lnTo>
                    <a:lnTo>
                      <a:pt x="0" y="61"/>
                    </a:lnTo>
                    <a:lnTo>
                      <a:pt x="0" y="61"/>
                    </a:lnTo>
                    <a:lnTo>
                      <a:pt x="0" y="61"/>
                    </a:lnTo>
                    <a:lnTo>
                      <a:pt x="0" y="67"/>
                    </a:lnTo>
                    <a:lnTo>
                      <a:pt x="0" y="67"/>
                    </a:lnTo>
                    <a:lnTo>
                      <a:pt x="0" y="67"/>
                    </a:lnTo>
                    <a:lnTo>
                      <a:pt x="0" y="67"/>
                    </a:lnTo>
                    <a:lnTo>
                      <a:pt x="0" y="67"/>
                    </a:lnTo>
                    <a:lnTo>
                      <a:pt x="0" y="73"/>
                    </a:lnTo>
                    <a:lnTo>
                      <a:pt x="0" y="73"/>
                    </a:lnTo>
                    <a:lnTo>
                      <a:pt x="6" y="73"/>
                    </a:lnTo>
                    <a:lnTo>
                      <a:pt x="6" y="73"/>
                    </a:lnTo>
                    <a:lnTo>
                      <a:pt x="6" y="73"/>
                    </a:lnTo>
                    <a:lnTo>
                      <a:pt x="6" y="73"/>
                    </a:lnTo>
                    <a:lnTo>
                      <a:pt x="6" y="79"/>
                    </a:lnTo>
                    <a:lnTo>
                      <a:pt x="6" y="79"/>
                    </a:lnTo>
                    <a:lnTo>
                      <a:pt x="6" y="79"/>
                    </a:lnTo>
                    <a:lnTo>
                      <a:pt x="6" y="79"/>
                    </a:lnTo>
                    <a:lnTo>
                      <a:pt x="12" y="79"/>
                    </a:lnTo>
                    <a:lnTo>
                      <a:pt x="12" y="86"/>
                    </a:lnTo>
                    <a:lnTo>
                      <a:pt x="12" y="86"/>
                    </a:lnTo>
                    <a:lnTo>
                      <a:pt x="12" y="86"/>
                    </a:lnTo>
                    <a:lnTo>
                      <a:pt x="12" y="86"/>
                    </a:lnTo>
                    <a:lnTo>
                      <a:pt x="12" y="86"/>
                    </a:lnTo>
                    <a:lnTo>
                      <a:pt x="18" y="92"/>
                    </a:lnTo>
                    <a:lnTo>
                      <a:pt x="18" y="92"/>
                    </a:lnTo>
                    <a:lnTo>
                      <a:pt x="18" y="92"/>
                    </a:lnTo>
                    <a:lnTo>
                      <a:pt x="18" y="92"/>
                    </a:lnTo>
                    <a:lnTo>
                      <a:pt x="18" y="92"/>
                    </a:lnTo>
                    <a:lnTo>
                      <a:pt x="25" y="92"/>
                    </a:lnTo>
                    <a:lnTo>
                      <a:pt x="25" y="92"/>
                    </a:lnTo>
                    <a:lnTo>
                      <a:pt x="25" y="92"/>
                    </a:lnTo>
                    <a:lnTo>
                      <a:pt x="25" y="98"/>
                    </a:lnTo>
                    <a:lnTo>
                      <a:pt x="25" y="98"/>
                    </a:lnTo>
                    <a:lnTo>
                      <a:pt x="31" y="98"/>
                    </a:lnTo>
                    <a:lnTo>
                      <a:pt x="31" y="98"/>
                    </a:lnTo>
                    <a:lnTo>
                      <a:pt x="31" y="98"/>
                    </a:lnTo>
                    <a:lnTo>
                      <a:pt x="31" y="98"/>
                    </a:lnTo>
                    <a:lnTo>
                      <a:pt x="31" y="98"/>
                    </a:lnTo>
                    <a:lnTo>
                      <a:pt x="31" y="98"/>
                    </a:lnTo>
                    <a:lnTo>
                      <a:pt x="37" y="104"/>
                    </a:lnTo>
                    <a:lnTo>
                      <a:pt x="37" y="104"/>
                    </a:lnTo>
                    <a:lnTo>
                      <a:pt x="37" y="104"/>
                    </a:lnTo>
                    <a:lnTo>
                      <a:pt x="37" y="104"/>
                    </a:lnTo>
                    <a:lnTo>
                      <a:pt x="37" y="104"/>
                    </a:lnTo>
                    <a:lnTo>
                      <a:pt x="43" y="104"/>
                    </a:lnTo>
                    <a:lnTo>
                      <a:pt x="43" y="104"/>
                    </a:lnTo>
                    <a:lnTo>
                      <a:pt x="43" y="104"/>
                    </a:lnTo>
                    <a:lnTo>
                      <a:pt x="43" y="104"/>
                    </a:lnTo>
                    <a:lnTo>
                      <a:pt x="43" y="104"/>
                    </a:lnTo>
                    <a:lnTo>
                      <a:pt x="49" y="104"/>
                    </a:lnTo>
                    <a:lnTo>
                      <a:pt x="49" y="104"/>
                    </a:lnTo>
                    <a:lnTo>
                      <a:pt x="49" y="110"/>
                    </a:lnTo>
                    <a:lnTo>
                      <a:pt x="49" y="110"/>
                    </a:lnTo>
                    <a:lnTo>
                      <a:pt x="49" y="110"/>
                    </a:lnTo>
                    <a:lnTo>
                      <a:pt x="49" y="110"/>
                    </a:lnTo>
                    <a:lnTo>
                      <a:pt x="55" y="110"/>
                    </a:lnTo>
                    <a:lnTo>
                      <a:pt x="55" y="110"/>
                    </a:lnTo>
                    <a:lnTo>
                      <a:pt x="55" y="110"/>
                    </a:lnTo>
                    <a:lnTo>
                      <a:pt x="55" y="110"/>
                    </a:lnTo>
                    <a:lnTo>
                      <a:pt x="55" y="110"/>
                    </a:lnTo>
                    <a:lnTo>
                      <a:pt x="61" y="110"/>
                    </a:lnTo>
                    <a:lnTo>
                      <a:pt x="61" y="110"/>
                    </a:lnTo>
                    <a:lnTo>
                      <a:pt x="61" y="110"/>
                    </a:lnTo>
                    <a:lnTo>
                      <a:pt x="61" y="110"/>
                    </a:lnTo>
                    <a:lnTo>
                      <a:pt x="61" y="110"/>
                    </a:lnTo>
                    <a:lnTo>
                      <a:pt x="67" y="110"/>
                    </a:lnTo>
                    <a:lnTo>
                      <a:pt x="67" y="110"/>
                    </a:lnTo>
                    <a:lnTo>
                      <a:pt x="67" y="110"/>
                    </a:lnTo>
                    <a:lnTo>
                      <a:pt x="67" y="110"/>
                    </a:lnTo>
                    <a:lnTo>
                      <a:pt x="67" y="110"/>
                    </a:lnTo>
                    <a:lnTo>
                      <a:pt x="67" y="110"/>
                    </a:lnTo>
                    <a:lnTo>
                      <a:pt x="74" y="116"/>
                    </a:lnTo>
                    <a:lnTo>
                      <a:pt x="74" y="116"/>
                    </a:lnTo>
                    <a:lnTo>
                      <a:pt x="74" y="116"/>
                    </a:lnTo>
                    <a:lnTo>
                      <a:pt x="74" y="116"/>
                    </a:lnTo>
                    <a:lnTo>
                      <a:pt x="74" y="116"/>
                    </a:lnTo>
                    <a:lnTo>
                      <a:pt x="80" y="116"/>
                    </a:lnTo>
                    <a:lnTo>
                      <a:pt x="80" y="116"/>
                    </a:lnTo>
                    <a:lnTo>
                      <a:pt x="80" y="116"/>
                    </a:lnTo>
                    <a:lnTo>
                      <a:pt x="80" y="116"/>
                    </a:lnTo>
                    <a:lnTo>
                      <a:pt x="80" y="116"/>
                    </a:lnTo>
                    <a:lnTo>
                      <a:pt x="86" y="116"/>
                    </a:lnTo>
                    <a:lnTo>
                      <a:pt x="86" y="116"/>
                    </a:lnTo>
                    <a:lnTo>
                      <a:pt x="86" y="116"/>
                    </a:lnTo>
                    <a:lnTo>
                      <a:pt x="86" y="116"/>
                    </a:lnTo>
                    <a:lnTo>
                      <a:pt x="86" y="116"/>
                    </a:lnTo>
                    <a:lnTo>
                      <a:pt x="86" y="116"/>
                    </a:lnTo>
                    <a:lnTo>
                      <a:pt x="92" y="116"/>
                    </a:lnTo>
                    <a:lnTo>
                      <a:pt x="92" y="116"/>
                    </a:lnTo>
                    <a:lnTo>
                      <a:pt x="92" y="116"/>
                    </a:lnTo>
                    <a:lnTo>
                      <a:pt x="92" y="116"/>
                    </a:lnTo>
                    <a:lnTo>
                      <a:pt x="92" y="116"/>
                    </a:lnTo>
                    <a:lnTo>
                      <a:pt x="98" y="116"/>
                    </a:lnTo>
                    <a:lnTo>
                      <a:pt x="98" y="116"/>
                    </a:lnTo>
                    <a:lnTo>
                      <a:pt x="98" y="116"/>
                    </a:lnTo>
                    <a:lnTo>
                      <a:pt x="98" y="116"/>
                    </a:lnTo>
                    <a:lnTo>
                      <a:pt x="98" y="116"/>
                    </a:lnTo>
                    <a:lnTo>
                      <a:pt x="104" y="116"/>
                    </a:lnTo>
                    <a:lnTo>
                      <a:pt x="104" y="116"/>
                    </a:lnTo>
                    <a:lnTo>
                      <a:pt x="104" y="116"/>
                    </a:lnTo>
                    <a:lnTo>
                      <a:pt x="104" y="116"/>
                    </a:lnTo>
                    <a:lnTo>
                      <a:pt x="104" y="116"/>
                    </a:lnTo>
                    <a:lnTo>
                      <a:pt x="104" y="116"/>
                    </a:lnTo>
                    <a:lnTo>
                      <a:pt x="110" y="116"/>
                    </a:lnTo>
                    <a:lnTo>
                      <a:pt x="110" y="116"/>
                    </a:lnTo>
                    <a:lnTo>
                      <a:pt x="110" y="116"/>
                    </a:lnTo>
                    <a:lnTo>
                      <a:pt x="110" y="116"/>
                    </a:lnTo>
                    <a:lnTo>
                      <a:pt x="110" y="116"/>
                    </a:lnTo>
                    <a:lnTo>
                      <a:pt x="117" y="116"/>
                    </a:lnTo>
                    <a:lnTo>
                      <a:pt x="117" y="116"/>
                    </a:lnTo>
                    <a:lnTo>
                      <a:pt x="117" y="116"/>
                    </a:lnTo>
                    <a:lnTo>
                      <a:pt x="117" y="116"/>
                    </a:lnTo>
                    <a:lnTo>
                      <a:pt x="117" y="116"/>
                    </a:lnTo>
                    <a:lnTo>
                      <a:pt x="123" y="116"/>
                    </a:lnTo>
                    <a:lnTo>
                      <a:pt x="123" y="116"/>
                    </a:lnTo>
                    <a:lnTo>
                      <a:pt x="123" y="116"/>
                    </a:lnTo>
                    <a:lnTo>
                      <a:pt x="123" y="116"/>
                    </a:lnTo>
                    <a:close/>
                  </a:path>
                </a:pathLst>
              </a:custGeom>
              <a:solidFill>
                <a:srgbClr val="9C8273"/>
              </a:solidFill>
              <a:ln w="0">
                <a:solidFill>
                  <a:srgbClr val="000000"/>
                </a:solidFill>
                <a:prstDash val="solid"/>
                <a:round/>
                <a:headEnd/>
                <a:tailEnd/>
              </a:ln>
            </p:spPr>
            <p:txBody>
              <a:bodyPr/>
              <a:lstStyle/>
              <a:p>
                <a:endParaRPr lang="en-US"/>
              </a:p>
            </p:txBody>
          </p:sp>
          <p:sp>
            <p:nvSpPr>
              <p:cNvPr id="2810942" name="Line 62"/>
              <p:cNvSpPr>
                <a:spLocks noChangeShapeType="1"/>
              </p:cNvSpPr>
              <p:nvPr/>
            </p:nvSpPr>
            <p:spPr bwMode="auto">
              <a:xfrm>
                <a:off x="2708" y="3047"/>
                <a:ext cx="0"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943" name="Freeform 63"/>
              <p:cNvSpPr>
                <a:spLocks/>
              </p:cNvSpPr>
              <p:nvPr/>
            </p:nvSpPr>
            <p:spPr bwMode="auto">
              <a:xfrm>
                <a:off x="2708" y="2931"/>
                <a:ext cx="116" cy="116"/>
              </a:xfrm>
              <a:custGeom>
                <a:avLst/>
                <a:gdLst>
                  <a:gd name="T0" fmla="*/ 6 w 116"/>
                  <a:gd name="T1" fmla="*/ 116 h 116"/>
                  <a:gd name="T2" fmla="*/ 6 w 116"/>
                  <a:gd name="T3" fmla="*/ 116 h 116"/>
                  <a:gd name="T4" fmla="*/ 12 w 116"/>
                  <a:gd name="T5" fmla="*/ 116 h 116"/>
                  <a:gd name="T6" fmla="*/ 18 w 116"/>
                  <a:gd name="T7" fmla="*/ 116 h 116"/>
                  <a:gd name="T8" fmla="*/ 24 w 116"/>
                  <a:gd name="T9" fmla="*/ 116 h 116"/>
                  <a:gd name="T10" fmla="*/ 24 w 116"/>
                  <a:gd name="T11" fmla="*/ 116 h 116"/>
                  <a:gd name="T12" fmla="*/ 30 w 116"/>
                  <a:gd name="T13" fmla="*/ 116 h 116"/>
                  <a:gd name="T14" fmla="*/ 37 w 116"/>
                  <a:gd name="T15" fmla="*/ 116 h 116"/>
                  <a:gd name="T16" fmla="*/ 43 w 116"/>
                  <a:gd name="T17" fmla="*/ 116 h 116"/>
                  <a:gd name="T18" fmla="*/ 43 w 116"/>
                  <a:gd name="T19" fmla="*/ 110 h 116"/>
                  <a:gd name="T20" fmla="*/ 49 w 116"/>
                  <a:gd name="T21" fmla="*/ 110 h 116"/>
                  <a:gd name="T22" fmla="*/ 55 w 116"/>
                  <a:gd name="T23" fmla="*/ 110 h 116"/>
                  <a:gd name="T24" fmla="*/ 61 w 116"/>
                  <a:gd name="T25" fmla="*/ 110 h 116"/>
                  <a:gd name="T26" fmla="*/ 61 w 116"/>
                  <a:gd name="T27" fmla="*/ 110 h 116"/>
                  <a:gd name="T28" fmla="*/ 67 w 116"/>
                  <a:gd name="T29" fmla="*/ 104 h 116"/>
                  <a:gd name="T30" fmla="*/ 73 w 116"/>
                  <a:gd name="T31" fmla="*/ 104 h 116"/>
                  <a:gd name="T32" fmla="*/ 79 w 116"/>
                  <a:gd name="T33" fmla="*/ 104 h 116"/>
                  <a:gd name="T34" fmla="*/ 79 w 116"/>
                  <a:gd name="T35" fmla="*/ 98 h 116"/>
                  <a:gd name="T36" fmla="*/ 86 w 116"/>
                  <a:gd name="T37" fmla="*/ 98 h 116"/>
                  <a:gd name="T38" fmla="*/ 92 w 116"/>
                  <a:gd name="T39" fmla="*/ 92 h 116"/>
                  <a:gd name="T40" fmla="*/ 98 w 116"/>
                  <a:gd name="T41" fmla="*/ 92 h 116"/>
                  <a:gd name="T42" fmla="*/ 98 w 116"/>
                  <a:gd name="T43" fmla="*/ 86 h 116"/>
                  <a:gd name="T44" fmla="*/ 104 w 116"/>
                  <a:gd name="T45" fmla="*/ 86 h 116"/>
                  <a:gd name="T46" fmla="*/ 110 w 116"/>
                  <a:gd name="T47" fmla="*/ 79 h 116"/>
                  <a:gd name="T48" fmla="*/ 110 w 116"/>
                  <a:gd name="T49" fmla="*/ 73 h 116"/>
                  <a:gd name="T50" fmla="*/ 116 w 116"/>
                  <a:gd name="T51" fmla="*/ 67 h 116"/>
                  <a:gd name="T52" fmla="*/ 116 w 116"/>
                  <a:gd name="T53" fmla="*/ 67 h 116"/>
                  <a:gd name="T54" fmla="*/ 116 w 116"/>
                  <a:gd name="T55" fmla="*/ 61 h 116"/>
                  <a:gd name="T56" fmla="*/ 116 w 116"/>
                  <a:gd name="T57" fmla="*/ 55 h 116"/>
                  <a:gd name="T58" fmla="*/ 116 w 116"/>
                  <a:gd name="T59" fmla="*/ 49 h 116"/>
                  <a:gd name="T60" fmla="*/ 116 w 116"/>
                  <a:gd name="T61" fmla="*/ 49 h 116"/>
                  <a:gd name="T62" fmla="*/ 110 w 116"/>
                  <a:gd name="T63" fmla="*/ 43 h 116"/>
                  <a:gd name="T64" fmla="*/ 110 w 116"/>
                  <a:gd name="T65" fmla="*/ 36 h 116"/>
                  <a:gd name="T66" fmla="*/ 104 w 116"/>
                  <a:gd name="T67" fmla="*/ 30 h 116"/>
                  <a:gd name="T68" fmla="*/ 98 w 116"/>
                  <a:gd name="T69" fmla="*/ 30 h 116"/>
                  <a:gd name="T70" fmla="*/ 92 w 116"/>
                  <a:gd name="T71" fmla="*/ 24 h 116"/>
                  <a:gd name="T72" fmla="*/ 92 w 116"/>
                  <a:gd name="T73" fmla="*/ 18 h 116"/>
                  <a:gd name="T74" fmla="*/ 86 w 116"/>
                  <a:gd name="T75" fmla="*/ 18 h 116"/>
                  <a:gd name="T76" fmla="*/ 79 w 116"/>
                  <a:gd name="T77" fmla="*/ 18 h 116"/>
                  <a:gd name="T78" fmla="*/ 73 w 116"/>
                  <a:gd name="T79" fmla="*/ 12 h 116"/>
                  <a:gd name="T80" fmla="*/ 73 w 116"/>
                  <a:gd name="T81" fmla="*/ 12 h 116"/>
                  <a:gd name="T82" fmla="*/ 67 w 116"/>
                  <a:gd name="T83" fmla="*/ 12 h 116"/>
                  <a:gd name="T84" fmla="*/ 61 w 116"/>
                  <a:gd name="T85" fmla="*/ 6 h 116"/>
                  <a:gd name="T86" fmla="*/ 55 w 116"/>
                  <a:gd name="T87" fmla="*/ 6 h 116"/>
                  <a:gd name="T88" fmla="*/ 55 w 116"/>
                  <a:gd name="T89" fmla="*/ 6 h 116"/>
                  <a:gd name="T90" fmla="*/ 49 w 116"/>
                  <a:gd name="T91" fmla="*/ 6 h 116"/>
                  <a:gd name="T92" fmla="*/ 43 w 116"/>
                  <a:gd name="T93" fmla="*/ 6 h 116"/>
                  <a:gd name="T94" fmla="*/ 37 w 116"/>
                  <a:gd name="T95" fmla="*/ 0 h 116"/>
                  <a:gd name="T96" fmla="*/ 37 w 116"/>
                  <a:gd name="T97" fmla="*/ 0 h 116"/>
                  <a:gd name="T98" fmla="*/ 30 w 116"/>
                  <a:gd name="T99" fmla="*/ 0 h 116"/>
                  <a:gd name="T100" fmla="*/ 24 w 116"/>
                  <a:gd name="T101" fmla="*/ 0 h 116"/>
                  <a:gd name="T102" fmla="*/ 18 w 116"/>
                  <a:gd name="T103" fmla="*/ 0 h 116"/>
                  <a:gd name="T104" fmla="*/ 18 w 116"/>
                  <a:gd name="T105" fmla="*/ 0 h 116"/>
                  <a:gd name="T106" fmla="*/ 12 w 116"/>
                  <a:gd name="T107" fmla="*/ 0 h 116"/>
                  <a:gd name="T108" fmla="*/ 6 w 116"/>
                  <a:gd name="T109" fmla="*/ 0 h 116"/>
                  <a:gd name="T110" fmla="*/ 0 w 116"/>
                  <a:gd name="T111" fmla="*/ 0 h 116"/>
                  <a:gd name="T112" fmla="*/ 0 w 116"/>
                  <a:gd name="T11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6" h="116">
                    <a:moveTo>
                      <a:pt x="0" y="116"/>
                    </a:moveTo>
                    <a:lnTo>
                      <a:pt x="0" y="116"/>
                    </a:lnTo>
                    <a:lnTo>
                      <a:pt x="0" y="116"/>
                    </a:lnTo>
                    <a:lnTo>
                      <a:pt x="6" y="116"/>
                    </a:lnTo>
                    <a:lnTo>
                      <a:pt x="6" y="116"/>
                    </a:lnTo>
                    <a:lnTo>
                      <a:pt x="6" y="116"/>
                    </a:lnTo>
                    <a:lnTo>
                      <a:pt x="6" y="116"/>
                    </a:lnTo>
                    <a:lnTo>
                      <a:pt x="6" y="116"/>
                    </a:lnTo>
                    <a:lnTo>
                      <a:pt x="12" y="116"/>
                    </a:lnTo>
                    <a:lnTo>
                      <a:pt x="12" y="116"/>
                    </a:lnTo>
                    <a:lnTo>
                      <a:pt x="12" y="116"/>
                    </a:lnTo>
                    <a:lnTo>
                      <a:pt x="12" y="116"/>
                    </a:lnTo>
                    <a:lnTo>
                      <a:pt x="12" y="116"/>
                    </a:lnTo>
                    <a:lnTo>
                      <a:pt x="18" y="116"/>
                    </a:lnTo>
                    <a:lnTo>
                      <a:pt x="18" y="116"/>
                    </a:lnTo>
                    <a:lnTo>
                      <a:pt x="18" y="116"/>
                    </a:lnTo>
                    <a:lnTo>
                      <a:pt x="18" y="116"/>
                    </a:lnTo>
                    <a:lnTo>
                      <a:pt x="18" y="116"/>
                    </a:lnTo>
                    <a:lnTo>
                      <a:pt x="18" y="116"/>
                    </a:lnTo>
                    <a:lnTo>
                      <a:pt x="24" y="116"/>
                    </a:lnTo>
                    <a:lnTo>
                      <a:pt x="24" y="116"/>
                    </a:lnTo>
                    <a:lnTo>
                      <a:pt x="24" y="116"/>
                    </a:lnTo>
                    <a:lnTo>
                      <a:pt x="24" y="116"/>
                    </a:lnTo>
                    <a:lnTo>
                      <a:pt x="24" y="116"/>
                    </a:lnTo>
                    <a:lnTo>
                      <a:pt x="30" y="116"/>
                    </a:lnTo>
                    <a:lnTo>
                      <a:pt x="30" y="116"/>
                    </a:lnTo>
                    <a:lnTo>
                      <a:pt x="30" y="116"/>
                    </a:lnTo>
                    <a:lnTo>
                      <a:pt x="30" y="116"/>
                    </a:lnTo>
                    <a:lnTo>
                      <a:pt x="30" y="116"/>
                    </a:lnTo>
                    <a:lnTo>
                      <a:pt x="37" y="116"/>
                    </a:lnTo>
                    <a:lnTo>
                      <a:pt x="37" y="116"/>
                    </a:lnTo>
                    <a:lnTo>
                      <a:pt x="37" y="116"/>
                    </a:lnTo>
                    <a:lnTo>
                      <a:pt x="37" y="116"/>
                    </a:lnTo>
                    <a:lnTo>
                      <a:pt x="37" y="116"/>
                    </a:lnTo>
                    <a:lnTo>
                      <a:pt x="37" y="116"/>
                    </a:lnTo>
                    <a:lnTo>
                      <a:pt x="43" y="116"/>
                    </a:lnTo>
                    <a:lnTo>
                      <a:pt x="43" y="116"/>
                    </a:lnTo>
                    <a:lnTo>
                      <a:pt x="43" y="116"/>
                    </a:lnTo>
                    <a:lnTo>
                      <a:pt x="43" y="116"/>
                    </a:lnTo>
                    <a:lnTo>
                      <a:pt x="43" y="110"/>
                    </a:lnTo>
                    <a:lnTo>
                      <a:pt x="49" y="110"/>
                    </a:lnTo>
                    <a:lnTo>
                      <a:pt x="49" y="110"/>
                    </a:lnTo>
                    <a:lnTo>
                      <a:pt x="49" y="110"/>
                    </a:lnTo>
                    <a:lnTo>
                      <a:pt x="49" y="110"/>
                    </a:lnTo>
                    <a:lnTo>
                      <a:pt x="49" y="110"/>
                    </a:lnTo>
                    <a:lnTo>
                      <a:pt x="55" y="110"/>
                    </a:lnTo>
                    <a:lnTo>
                      <a:pt x="55" y="110"/>
                    </a:lnTo>
                    <a:lnTo>
                      <a:pt x="55" y="110"/>
                    </a:lnTo>
                    <a:lnTo>
                      <a:pt x="55" y="110"/>
                    </a:lnTo>
                    <a:lnTo>
                      <a:pt x="55" y="110"/>
                    </a:lnTo>
                    <a:lnTo>
                      <a:pt x="55" y="110"/>
                    </a:lnTo>
                    <a:lnTo>
                      <a:pt x="61" y="110"/>
                    </a:lnTo>
                    <a:lnTo>
                      <a:pt x="61" y="110"/>
                    </a:lnTo>
                    <a:lnTo>
                      <a:pt x="61" y="110"/>
                    </a:lnTo>
                    <a:lnTo>
                      <a:pt x="61" y="110"/>
                    </a:lnTo>
                    <a:lnTo>
                      <a:pt x="61" y="110"/>
                    </a:lnTo>
                    <a:lnTo>
                      <a:pt x="67" y="110"/>
                    </a:lnTo>
                    <a:lnTo>
                      <a:pt x="67" y="110"/>
                    </a:lnTo>
                    <a:lnTo>
                      <a:pt x="67" y="110"/>
                    </a:lnTo>
                    <a:lnTo>
                      <a:pt x="67" y="104"/>
                    </a:lnTo>
                    <a:lnTo>
                      <a:pt x="67" y="104"/>
                    </a:lnTo>
                    <a:lnTo>
                      <a:pt x="73" y="104"/>
                    </a:lnTo>
                    <a:lnTo>
                      <a:pt x="73" y="104"/>
                    </a:lnTo>
                    <a:lnTo>
                      <a:pt x="73" y="104"/>
                    </a:lnTo>
                    <a:lnTo>
                      <a:pt x="73" y="104"/>
                    </a:lnTo>
                    <a:lnTo>
                      <a:pt x="73" y="104"/>
                    </a:lnTo>
                    <a:lnTo>
                      <a:pt x="79" y="104"/>
                    </a:lnTo>
                    <a:lnTo>
                      <a:pt x="79" y="104"/>
                    </a:lnTo>
                    <a:lnTo>
                      <a:pt x="79" y="104"/>
                    </a:lnTo>
                    <a:lnTo>
                      <a:pt x="79" y="104"/>
                    </a:lnTo>
                    <a:lnTo>
                      <a:pt x="79" y="104"/>
                    </a:lnTo>
                    <a:lnTo>
                      <a:pt x="79" y="98"/>
                    </a:lnTo>
                    <a:lnTo>
                      <a:pt x="86" y="98"/>
                    </a:lnTo>
                    <a:lnTo>
                      <a:pt x="86" y="98"/>
                    </a:lnTo>
                    <a:lnTo>
                      <a:pt x="86" y="98"/>
                    </a:lnTo>
                    <a:lnTo>
                      <a:pt x="86" y="98"/>
                    </a:lnTo>
                    <a:lnTo>
                      <a:pt x="86" y="98"/>
                    </a:lnTo>
                    <a:lnTo>
                      <a:pt x="92" y="98"/>
                    </a:lnTo>
                    <a:lnTo>
                      <a:pt x="92" y="98"/>
                    </a:lnTo>
                    <a:lnTo>
                      <a:pt x="92" y="92"/>
                    </a:lnTo>
                    <a:lnTo>
                      <a:pt x="92" y="92"/>
                    </a:lnTo>
                    <a:lnTo>
                      <a:pt x="92" y="92"/>
                    </a:lnTo>
                    <a:lnTo>
                      <a:pt x="98" y="92"/>
                    </a:lnTo>
                    <a:lnTo>
                      <a:pt x="98" y="92"/>
                    </a:lnTo>
                    <a:lnTo>
                      <a:pt x="98" y="92"/>
                    </a:lnTo>
                    <a:lnTo>
                      <a:pt x="98" y="92"/>
                    </a:lnTo>
                    <a:lnTo>
                      <a:pt x="98" y="92"/>
                    </a:lnTo>
                    <a:lnTo>
                      <a:pt x="98" y="86"/>
                    </a:lnTo>
                    <a:lnTo>
                      <a:pt x="104" y="86"/>
                    </a:lnTo>
                    <a:lnTo>
                      <a:pt x="104" y="86"/>
                    </a:lnTo>
                    <a:lnTo>
                      <a:pt x="104" y="86"/>
                    </a:lnTo>
                    <a:lnTo>
                      <a:pt x="104" y="86"/>
                    </a:lnTo>
                    <a:lnTo>
                      <a:pt x="104" y="79"/>
                    </a:lnTo>
                    <a:lnTo>
                      <a:pt x="110" y="79"/>
                    </a:lnTo>
                    <a:lnTo>
                      <a:pt x="110" y="79"/>
                    </a:lnTo>
                    <a:lnTo>
                      <a:pt x="110" y="79"/>
                    </a:lnTo>
                    <a:lnTo>
                      <a:pt x="110" y="79"/>
                    </a:lnTo>
                    <a:lnTo>
                      <a:pt x="110" y="73"/>
                    </a:lnTo>
                    <a:lnTo>
                      <a:pt x="110" y="73"/>
                    </a:lnTo>
                    <a:lnTo>
                      <a:pt x="110" y="73"/>
                    </a:lnTo>
                    <a:lnTo>
                      <a:pt x="110" y="73"/>
                    </a:lnTo>
                    <a:lnTo>
                      <a:pt x="116" y="73"/>
                    </a:lnTo>
                    <a:lnTo>
                      <a:pt x="116" y="73"/>
                    </a:lnTo>
                    <a:lnTo>
                      <a:pt x="116" y="67"/>
                    </a:lnTo>
                    <a:lnTo>
                      <a:pt x="116" y="67"/>
                    </a:lnTo>
                    <a:lnTo>
                      <a:pt x="116" y="67"/>
                    </a:lnTo>
                    <a:lnTo>
                      <a:pt x="116" y="67"/>
                    </a:lnTo>
                    <a:lnTo>
                      <a:pt x="116" y="67"/>
                    </a:lnTo>
                    <a:lnTo>
                      <a:pt x="116" y="61"/>
                    </a:lnTo>
                    <a:lnTo>
                      <a:pt x="116" y="61"/>
                    </a:lnTo>
                    <a:lnTo>
                      <a:pt x="116" y="61"/>
                    </a:lnTo>
                    <a:lnTo>
                      <a:pt x="116" y="61"/>
                    </a:lnTo>
                    <a:lnTo>
                      <a:pt x="116" y="61"/>
                    </a:lnTo>
                    <a:lnTo>
                      <a:pt x="116" y="55"/>
                    </a:lnTo>
                    <a:lnTo>
                      <a:pt x="116" y="55"/>
                    </a:lnTo>
                    <a:lnTo>
                      <a:pt x="116" y="55"/>
                    </a:lnTo>
                    <a:lnTo>
                      <a:pt x="116" y="55"/>
                    </a:lnTo>
                    <a:lnTo>
                      <a:pt x="116" y="55"/>
                    </a:lnTo>
                    <a:lnTo>
                      <a:pt x="116" y="55"/>
                    </a:lnTo>
                    <a:lnTo>
                      <a:pt x="116" y="49"/>
                    </a:lnTo>
                    <a:lnTo>
                      <a:pt x="116" y="49"/>
                    </a:lnTo>
                    <a:lnTo>
                      <a:pt x="116" y="49"/>
                    </a:lnTo>
                    <a:lnTo>
                      <a:pt x="116" y="49"/>
                    </a:lnTo>
                    <a:lnTo>
                      <a:pt x="116" y="49"/>
                    </a:lnTo>
                    <a:lnTo>
                      <a:pt x="110" y="43"/>
                    </a:lnTo>
                    <a:lnTo>
                      <a:pt x="110" y="43"/>
                    </a:lnTo>
                    <a:lnTo>
                      <a:pt x="110" y="43"/>
                    </a:lnTo>
                    <a:lnTo>
                      <a:pt x="110" y="43"/>
                    </a:lnTo>
                    <a:lnTo>
                      <a:pt x="110" y="43"/>
                    </a:lnTo>
                    <a:lnTo>
                      <a:pt x="110" y="36"/>
                    </a:lnTo>
                    <a:lnTo>
                      <a:pt x="110" y="36"/>
                    </a:lnTo>
                    <a:lnTo>
                      <a:pt x="110" y="36"/>
                    </a:lnTo>
                    <a:lnTo>
                      <a:pt x="104" y="36"/>
                    </a:lnTo>
                    <a:lnTo>
                      <a:pt x="104" y="36"/>
                    </a:lnTo>
                    <a:lnTo>
                      <a:pt x="104" y="36"/>
                    </a:lnTo>
                    <a:lnTo>
                      <a:pt x="104" y="30"/>
                    </a:lnTo>
                    <a:lnTo>
                      <a:pt x="104" y="30"/>
                    </a:lnTo>
                    <a:lnTo>
                      <a:pt x="98" y="30"/>
                    </a:lnTo>
                    <a:lnTo>
                      <a:pt x="98" y="30"/>
                    </a:lnTo>
                    <a:lnTo>
                      <a:pt x="98" y="30"/>
                    </a:lnTo>
                    <a:lnTo>
                      <a:pt x="98" y="24"/>
                    </a:lnTo>
                    <a:lnTo>
                      <a:pt x="98" y="24"/>
                    </a:lnTo>
                    <a:lnTo>
                      <a:pt x="98" y="24"/>
                    </a:lnTo>
                    <a:lnTo>
                      <a:pt x="92" y="24"/>
                    </a:lnTo>
                    <a:lnTo>
                      <a:pt x="92" y="24"/>
                    </a:lnTo>
                    <a:lnTo>
                      <a:pt x="92" y="24"/>
                    </a:lnTo>
                    <a:lnTo>
                      <a:pt x="92" y="24"/>
                    </a:lnTo>
                    <a:lnTo>
                      <a:pt x="92" y="18"/>
                    </a:lnTo>
                    <a:lnTo>
                      <a:pt x="86" y="18"/>
                    </a:lnTo>
                    <a:lnTo>
                      <a:pt x="86" y="18"/>
                    </a:lnTo>
                    <a:lnTo>
                      <a:pt x="86" y="18"/>
                    </a:lnTo>
                    <a:lnTo>
                      <a:pt x="86" y="18"/>
                    </a:lnTo>
                    <a:lnTo>
                      <a:pt x="86" y="18"/>
                    </a:lnTo>
                    <a:lnTo>
                      <a:pt x="79" y="18"/>
                    </a:lnTo>
                    <a:lnTo>
                      <a:pt x="79" y="18"/>
                    </a:lnTo>
                    <a:lnTo>
                      <a:pt x="79" y="18"/>
                    </a:lnTo>
                    <a:lnTo>
                      <a:pt x="79" y="18"/>
                    </a:lnTo>
                    <a:lnTo>
                      <a:pt x="79" y="18"/>
                    </a:lnTo>
                    <a:lnTo>
                      <a:pt x="79" y="12"/>
                    </a:lnTo>
                    <a:lnTo>
                      <a:pt x="73" y="12"/>
                    </a:lnTo>
                    <a:lnTo>
                      <a:pt x="73" y="12"/>
                    </a:lnTo>
                    <a:lnTo>
                      <a:pt x="73" y="12"/>
                    </a:lnTo>
                    <a:lnTo>
                      <a:pt x="73" y="12"/>
                    </a:lnTo>
                    <a:lnTo>
                      <a:pt x="73" y="12"/>
                    </a:lnTo>
                    <a:lnTo>
                      <a:pt x="67" y="12"/>
                    </a:lnTo>
                    <a:lnTo>
                      <a:pt x="67" y="12"/>
                    </a:lnTo>
                    <a:lnTo>
                      <a:pt x="67" y="12"/>
                    </a:lnTo>
                    <a:lnTo>
                      <a:pt x="67" y="12"/>
                    </a:lnTo>
                    <a:lnTo>
                      <a:pt x="67" y="12"/>
                    </a:lnTo>
                    <a:lnTo>
                      <a:pt x="61" y="12"/>
                    </a:lnTo>
                    <a:lnTo>
                      <a:pt x="61" y="12"/>
                    </a:lnTo>
                    <a:lnTo>
                      <a:pt x="61" y="6"/>
                    </a:lnTo>
                    <a:lnTo>
                      <a:pt x="61" y="6"/>
                    </a:lnTo>
                    <a:lnTo>
                      <a:pt x="61" y="6"/>
                    </a:lnTo>
                    <a:lnTo>
                      <a:pt x="55" y="6"/>
                    </a:lnTo>
                    <a:lnTo>
                      <a:pt x="55" y="6"/>
                    </a:lnTo>
                    <a:lnTo>
                      <a:pt x="55" y="6"/>
                    </a:lnTo>
                    <a:lnTo>
                      <a:pt x="55" y="6"/>
                    </a:lnTo>
                    <a:lnTo>
                      <a:pt x="55" y="6"/>
                    </a:lnTo>
                    <a:lnTo>
                      <a:pt x="55" y="6"/>
                    </a:lnTo>
                    <a:lnTo>
                      <a:pt x="49" y="6"/>
                    </a:lnTo>
                    <a:lnTo>
                      <a:pt x="49" y="6"/>
                    </a:lnTo>
                    <a:lnTo>
                      <a:pt x="49" y="6"/>
                    </a:lnTo>
                    <a:lnTo>
                      <a:pt x="49" y="6"/>
                    </a:lnTo>
                    <a:lnTo>
                      <a:pt x="49" y="6"/>
                    </a:lnTo>
                    <a:lnTo>
                      <a:pt x="43" y="6"/>
                    </a:lnTo>
                    <a:lnTo>
                      <a:pt x="43" y="6"/>
                    </a:lnTo>
                    <a:lnTo>
                      <a:pt x="43" y="6"/>
                    </a:lnTo>
                    <a:lnTo>
                      <a:pt x="43" y="6"/>
                    </a:lnTo>
                    <a:lnTo>
                      <a:pt x="43" y="6"/>
                    </a:lnTo>
                    <a:lnTo>
                      <a:pt x="37" y="6"/>
                    </a:lnTo>
                    <a:lnTo>
                      <a:pt x="37" y="0"/>
                    </a:lnTo>
                    <a:lnTo>
                      <a:pt x="37" y="0"/>
                    </a:lnTo>
                    <a:lnTo>
                      <a:pt x="37" y="0"/>
                    </a:lnTo>
                    <a:lnTo>
                      <a:pt x="37" y="0"/>
                    </a:lnTo>
                    <a:lnTo>
                      <a:pt x="37" y="0"/>
                    </a:lnTo>
                    <a:lnTo>
                      <a:pt x="30" y="0"/>
                    </a:lnTo>
                    <a:lnTo>
                      <a:pt x="30" y="0"/>
                    </a:lnTo>
                    <a:lnTo>
                      <a:pt x="30" y="0"/>
                    </a:lnTo>
                    <a:lnTo>
                      <a:pt x="30" y="0"/>
                    </a:lnTo>
                    <a:lnTo>
                      <a:pt x="30" y="0"/>
                    </a:lnTo>
                    <a:lnTo>
                      <a:pt x="24" y="0"/>
                    </a:lnTo>
                    <a:lnTo>
                      <a:pt x="24" y="0"/>
                    </a:lnTo>
                    <a:lnTo>
                      <a:pt x="24" y="0"/>
                    </a:lnTo>
                    <a:lnTo>
                      <a:pt x="24" y="0"/>
                    </a:lnTo>
                    <a:lnTo>
                      <a:pt x="24" y="0"/>
                    </a:lnTo>
                    <a:lnTo>
                      <a:pt x="18" y="0"/>
                    </a:lnTo>
                    <a:lnTo>
                      <a:pt x="18" y="0"/>
                    </a:lnTo>
                    <a:lnTo>
                      <a:pt x="18" y="0"/>
                    </a:lnTo>
                    <a:lnTo>
                      <a:pt x="18" y="0"/>
                    </a:lnTo>
                    <a:lnTo>
                      <a:pt x="18" y="0"/>
                    </a:lnTo>
                    <a:lnTo>
                      <a:pt x="18" y="0"/>
                    </a:lnTo>
                    <a:lnTo>
                      <a:pt x="12" y="0"/>
                    </a:lnTo>
                    <a:lnTo>
                      <a:pt x="12" y="0"/>
                    </a:lnTo>
                    <a:lnTo>
                      <a:pt x="12" y="0"/>
                    </a:lnTo>
                    <a:lnTo>
                      <a:pt x="12" y="0"/>
                    </a:lnTo>
                    <a:lnTo>
                      <a:pt x="12" y="0"/>
                    </a:lnTo>
                    <a:lnTo>
                      <a:pt x="6" y="0"/>
                    </a:lnTo>
                    <a:lnTo>
                      <a:pt x="6" y="0"/>
                    </a:lnTo>
                    <a:lnTo>
                      <a:pt x="6" y="0"/>
                    </a:lnTo>
                    <a:lnTo>
                      <a:pt x="6" y="0"/>
                    </a:lnTo>
                    <a:lnTo>
                      <a:pt x="6" y="0"/>
                    </a:lnTo>
                    <a:lnTo>
                      <a:pt x="0" y="0"/>
                    </a:lnTo>
                    <a:lnTo>
                      <a:pt x="0" y="0"/>
                    </a:lnTo>
                    <a:lnTo>
                      <a:pt x="0" y="0"/>
                    </a:lnTo>
                    <a:lnTo>
                      <a:pt x="0" y="0"/>
                    </a:lnTo>
                    <a:lnTo>
                      <a:pt x="0" y="0"/>
                    </a:lnTo>
                    <a:lnTo>
                      <a:pt x="0" y="0"/>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944" name="Line 64"/>
              <p:cNvSpPr>
                <a:spLocks noChangeShapeType="1"/>
              </p:cNvSpPr>
              <p:nvPr/>
            </p:nvSpPr>
            <p:spPr bwMode="auto">
              <a:xfrm flipH="1">
                <a:off x="2702" y="2931"/>
                <a:ext cx="6"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945" name="Freeform 65"/>
              <p:cNvSpPr>
                <a:spLocks/>
              </p:cNvSpPr>
              <p:nvPr/>
            </p:nvSpPr>
            <p:spPr bwMode="auto">
              <a:xfrm>
                <a:off x="2585" y="2931"/>
                <a:ext cx="123" cy="116"/>
              </a:xfrm>
              <a:custGeom>
                <a:avLst/>
                <a:gdLst>
                  <a:gd name="T0" fmla="*/ 117 w 123"/>
                  <a:gd name="T1" fmla="*/ 0 h 116"/>
                  <a:gd name="T2" fmla="*/ 110 w 123"/>
                  <a:gd name="T3" fmla="*/ 0 h 116"/>
                  <a:gd name="T4" fmla="*/ 104 w 123"/>
                  <a:gd name="T5" fmla="*/ 0 h 116"/>
                  <a:gd name="T6" fmla="*/ 104 w 123"/>
                  <a:gd name="T7" fmla="*/ 0 h 116"/>
                  <a:gd name="T8" fmla="*/ 98 w 123"/>
                  <a:gd name="T9" fmla="*/ 0 h 116"/>
                  <a:gd name="T10" fmla="*/ 92 w 123"/>
                  <a:gd name="T11" fmla="*/ 0 h 116"/>
                  <a:gd name="T12" fmla="*/ 86 w 123"/>
                  <a:gd name="T13" fmla="*/ 0 h 116"/>
                  <a:gd name="T14" fmla="*/ 86 w 123"/>
                  <a:gd name="T15" fmla="*/ 0 h 116"/>
                  <a:gd name="T16" fmla="*/ 80 w 123"/>
                  <a:gd name="T17" fmla="*/ 0 h 116"/>
                  <a:gd name="T18" fmla="*/ 74 w 123"/>
                  <a:gd name="T19" fmla="*/ 6 h 116"/>
                  <a:gd name="T20" fmla="*/ 67 w 123"/>
                  <a:gd name="T21" fmla="*/ 6 h 116"/>
                  <a:gd name="T22" fmla="*/ 67 w 123"/>
                  <a:gd name="T23" fmla="*/ 6 h 116"/>
                  <a:gd name="T24" fmla="*/ 61 w 123"/>
                  <a:gd name="T25" fmla="*/ 6 h 116"/>
                  <a:gd name="T26" fmla="*/ 55 w 123"/>
                  <a:gd name="T27" fmla="*/ 6 h 116"/>
                  <a:gd name="T28" fmla="*/ 49 w 123"/>
                  <a:gd name="T29" fmla="*/ 12 h 116"/>
                  <a:gd name="T30" fmla="*/ 49 w 123"/>
                  <a:gd name="T31" fmla="*/ 12 h 116"/>
                  <a:gd name="T32" fmla="*/ 43 w 123"/>
                  <a:gd name="T33" fmla="*/ 12 h 116"/>
                  <a:gd name="T34" fmla="*/ 37 w 123"/>
                  <a:gd name="T35" fmla="*/ 18 h 116"/>
                  <a:gd name="T36" fmla="*/ 31 w 123"/>
                  <a:gd name="T37" fmla="*/ 18 h 116"/>
                  <a:gd name="T38" fmla="*/ 31 w 123"/>
                  <a:gd name="T39" fmla="*/ 18 h 116"/>
                  <a:gd name="T40" fmla="*/ 25 w 123"/>
                  <a:gd name="T41" fmla="*/ 24 h 116"/>
                  <a:gd name="T42" fmla="*/ 18 w 123"/>
                  <a:gd name="T43" fmla="*/ 24 h 116"/>
                  <a:gd name="T44" fmla="*/ 12 w 123"/>
                  <a:gd name="T45" fmla="*/ 30 h 116"/>
                  <a:gd name="T46" fmla="*/ 12 w 123"/>
                  <a:gd name="T47" fmla="*/ 36 h 116"/>
                  <a:gd name="T48" fmla="*/ 6 w 123"/>
                  <a:gd name="T49" fmla="*/ 43 h 116"/>
                  <a:gd name="T50" fmla="*/ 6 w 123"/>
                  <a:gd name="T51" fmla="*/ 43 h 116"/>
                  <a:gd name="T52" fmla="*/ 0 w 123"/>
                  <a:gd name="T53" fmla="*/ 49 h 116"/>
                  <a:gd name="T54" fmla="*/ 0 w 123"/>
                  <a:gd name="T55" fmla="*/ 55 h 116"/>
                  <a:gd name="T56" fmla="*/ 0 w 123"/>
                  <a:gd name="T57" fmla="*/ 61 h 116"/>
                  <a:gd name="T58" fmla="*/ 0 w 123"/>
                  <a:gd name="T59" fmla="*/ 61 h 116"/>
                  <a:gd name="T60" fmla="*/ 0 w 123"/>
                  <a:gd name="T61" fmla="*/ 67 h 116"/>
                  <a:gd name="T62" fmla="*/ 6 w 123"/>
                  <a:gd name="T63" fmla="*/ 73 h 116"/>
                  <a:gd name="T64" fmla="*/ 6 w 123"/>
                  <a:gd name="T65" fmla="*/ 79 h 116"/>
                  <a:gd name="T66" fmla="*/ 12 w 123"/>
                  <a:gd name="T67" fmla="*/ 79 h 116"/>
                  <a:gd name="T68" fmla="*/ 12 w 123"/>
                  <a:gd name="T69" fmla="*/ 86 h 116"/>
                  <a:gd name="T70" fmla="*/ 18 w 123"/>
                  <a:gd name="T71" fmla="*/ 92 h 116"/>
                  <a:gd name="T72" fmla="*/ 25 w 123"/>
                  <a:gd name="T73" fmla="*/ 92 h 116"/>
                  <a:gd name="T74" fmla="*/ 31 w 123"/>
                  <a:gd name="T75" fmla="*/ 98 h 116"/>
                  <a:gd name="T76" fmla="*/ 31 w 123"/>
                  <a:gd name="T77" fmla="*/ 98 h 116"/>
                  <a:gd name="T78" fmla="*/ 37 w 123"/>
                  <a:gd name="T79" fmla="*/ 104 h 116"/>
                  <a:gd name="T80" fmla="*/ 43 w 123"/>
                  <a:gd name="T81" fmla="*/ 104 h 116"/>
                  <a:gd name="T82" fmla="*/ 49 w 123"/>
                  <a:gd name="T83" fmla="*/ 104 h 116"/>
                  <a:gd name="T84" fmla="*/ 49 w 123"/>
                  <a:gd name="T85" fmla="*/ 110 h 116"/>
                  <a:gd name="T86" fmla="*/ 55 w 123"/>
                  <a:gd name="T87" fmla="*/ 110 h 116"/>
                  <a:gd name="T88" fmla="*/ 61 w 123"/>
                  <a:gd name="T89" fmla="*/ 110 h 116"/>
                  <a:gd name="T90" fmla="*/ 67 w 123"/>
                  <a:gd name="T91" fmla="*/ 110 h 116"/>
                  <a:gd name="T92" fmla="*/ 67 w 123"/>
                  <a:gd name="T93" fmla="*/ 110 h 116"/>
                  <a:gd name="T94" fmla="*/ 74 w 123"/>
                  <a:gd name="T95" fmla="*/ 116 h 116"/>
                  <a:gd name="T96" fmla="*/ 80 w 123"/>
                  <a:gd name="T97" fmla="*/ 116 h 116"/>
                  <a:gd name="T98" fmla="*/ 86 w 123"/>
                  <a:gd name="T99" fmla="*/ 116 h 116"/>
                  <a:gd name="T100" fmla="*/ 86 w 123"/>
                  <a:gd name="T101" fmla="*/ 116 h 116"/>
                  <a:gd name="T102" fmla="*/ 92 w 123"/>
                  <a:gd name="T103" fmla="*/ 116 h 116"/>
                  <a:gd name="T104" fmla="*/ 98 w 123"/>
                  <a:gd name="T105" fmla="*/ 116 h 116"/>
                  <a:gd name="T106" fmla="*/ 104 w 123"/>
                  <a:gd name="T107" fmla="*/ 116 h 116"/>
                  <a:gd name="T108" fmla="*/ 104 w 123"/>
                  <a:gd name="T109" fmla="*/ 116 h 116"/>
                  <a:gd name="T110" fmla="*/ 110 w 123"/>
                  <a:gd name="T111" fmla="*/ 116 h 116"/>
                  <a:gd name="T112" fmla="*/ 117 w 123"/>
                  <a:gd name="T113" fmla="*/ 116 h 116"/>
                  <a:gd name="T114" fmla="*/ 123 w 123"/>
                  <a:gd name="T115"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16">
                    <a:moveTo>
                      <a:pt x="117" y="0"/>
                    </a:move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0"/>
                    </a:lnTo>
                    <a:lnTo>
                      <a:pt x="104" y="0"/>
                    </a:lnTo>
                    <a:lnTo>
                      <a:pt x="98" y="0"/>
                    </a:lnTo>
                    <a:lnTo>
                      <a:pt x="98" y="0"/>
                    </a:lnTo>
                    <a:lnTo>
                      <a:pt x="98" y="0"/>
                    </a:lnTo>
                    <a:lnTo>
                      <a:pt x="98" y="0"/>
                    </a:lnTo>
                    <a:lnTo>
                      <a:pt x="98" y="0"/>
                    </a:lnTo>
                    <a:lnTo>
                      <a:pt x="92" y="0"/>
                    </a:lnTo>
                    <a:lnTo>
                      <a:pt x="92" y="0"/>
                    </a:lnTo>
                    <a:lnTo>
                      <a:pt x="92" y="0"/>
                    </a:lnTo>
                    <a:lnTo>
                      <a:pt x="92" y="0"/>
                    </a:lnTo>
                    <a:lnTo>
                      <a:pt x="92" y="0"/>
                    </a:lnTo>
                    <a:lnTo>
                      <a:pt x="86" y="0"/>
                    </a:lnTo>
                    <a:lnTo>
                      <a:pt x="86" y="0"/>
                    </a:lnTo>
                    <a:lnTo>
                      <a:pt x="86" y="0"/>
                    </a:lnTo>
                    <a:lnTo>
                      <a:pt x="86" y="0"/>
                    </a:lnTo>
                    <a:lnTo>
                      <a:pt x="86" y="0"/>
                    </a:lnTo>
                    <a:lnTo>
                      <a:pt x="86" y="0"/>
                    </a:lnTo>
                    <a:lnTo>
                      <a:pt x="80" y="0"/>
                    </a:lnTo>
                    <a:lnTo>
                      <a:pt x="80" y="0"/>
                    </a:lnTo>
                    <a:lnTo>
                      <a:pt x="80" y="0"/>
                    </a:lnTo>
                    <a:lnTo>
                      <a:pt x="80" y="0"/>
                    </a:lnTo>
                    <a:lnTo>
                      <a:pt x="80" y="0"/>
                    </a:lnTo>
                    <a:lnTo>
                      <a:pt x="74" y="6"/>
                    </a:lnTo>
                    <a:lnTo>
                      <a:pt x="74" y="6"/>
                    </a:lnTo>
                    <a:lnTo>
                      <a:pt x="74" y="6"/>
                    </a:lnTo>
                    <a:lnTo>
                      <a:pt x="74" y="6"/>
                    </a:lnTo>
                    <a:lnTo>
                      <a:pt x="74" y="6"/>
                    </a:lnTo>
                    <a:lnTo>
                      <a:pt x="67" y="6"/>
                    </a:lnTo>
                    <a:lnTo>
                      <a:pt x="67" y="6"/>
                    </a:lnTo>
                    <a:lnTo>
                      <a:pt x="67" y="6"/>
                    </a:lnTo>
                    <a:lnTo>
                      <a:pt x="67" y="6"/>
                    </a:lnTo>
                    <a:lnTo>
                      <a:pt x="67" y="6"/>
                    </a:lnTo>
                    <a:lnTo>
                      <a:pt x="67" y="6"/>
                    </a:lnTo>
                    <a:lnTo>
                      <a:pt x="61" y="6"/>
                    </a:lnTo>
                    <a:lnTo>
                      <a:pt x="61" y="6"/>
                    </a:lnTo>
                    <a:lnTo>
                      <a:pt x="61" y="6"/>
                    </a:lnTo>
                    <a:lnTo>
                      <a:pt x="61" y="6"/>
                    </a:lnTo>
                    <a:lnTo>
                      <a:pt x="61" y="6"/>
                    </a:lnTo>
                    <a:lnTo>
                      <a:pt x="55" y="6"/>
                    </a:lnTo>
                    <a:lnTo>
                      <a:pt x="55" y="6"/>
                    </a:lnTo>
                    <a:lnTo>
                      <a:pt x="55" y="6"/>
                    </a:lnTo>
                    <a:lnTo>
                      <a:pt x="55" y="6"/>
                    </a:lnTo>
                    <a:lnTo>
                      <a:pt x="55" y="12"/>
                    </a:lnTo>
                    <a:lnTo>
                      <a:pt x="49" y="12"/>
                    </a:lnTo>
                    <a:lnTo>
                      <a:pt x="49" y="12"/>
                    </a:lnTo>
                    <a:lnTo>
                      <a:pt x="49" y="12"/>
                    </a:lnTo>
                    <a:lnTo>
                      <a:pt x="49" y="12"/>
                    </a:lnTo>
                    <a:lnTo>
                      <a:pt x="49" y="12"/>
                    </a:lnTo>
                    <a:lnTo>
                      <a:pt x="49" y="12"/>
                    </a:lnTo>
                    <a:lnTo>
                      <a:pt x="43" y="12"/>
                    </a:lnTo>
                    <a:lnTo>
                      <a:pt x="43" y="12"/>
                    </a:lnTo>
                    <a:lnTo>
                      <a:pt x="43" y="12"/>
                    </a:lnTo>
                    <a:lnTo>
                      <a:pt x="43" y="12"/>
                    </a:lnTo>
                    <a:lnTo>
                      <a:pt x="43" y="12"/>
                    </a:lnTo>
                    <a:lnTo>
                      <a:pt x="37" y="12"/>
                    </a:lnTo>
                    <a:lnTo>
                      <a:pt x="37" y="18"/>
                    </a:lnTo>
                    <a:lnTo>
                      <a:pt x="37" y="18"/>
                    </a:lnTo>
                    <a:lnTo>
                      <a:pt x="37" y="18"/>
                    </a:lnTo>
                    <a:lnTo>
                      <a:pt x="37" y="18"/>
                    </a:lnTo>
                    <a:lnTo>
                      <a:pt x="31" y="18"/>
                    </a:lnTo>
                    <a:lnTo>
                      <a:pt x="31" y="18"/>
                    </a:lnTo>
                    <a:lnTo>
                      <a:pt x="31" y="18"/>
                    </a:lnTo>
                    <a:lnTo>
                      <a:pt x="31" y="18"/>
                    </a:lnTo>
                    <a:lnTo>
                      <a:pt x="31" y="18"/>
                    </a:lnTo>
                    <a:lnTo>
                      <a:pt x="31" y="18"/>
                    </a:lnTo>
                    <a:lnTo>
                      <a:pt x="25" y="18"/>
                    </a:lnTo>
                    <a:lnTo>
                      <a:pt x="25" y="24"/>
                    </a:lnTo>
                    <a:lnTo>
                      <a:pt x="25" y="24"/>
                    </a:lnTo>
                    <a:lnTo>
                      <a:pt x="25" y="24"/>
                    </a:lnTo>
                    <a:lnTo>
                      <a:pt x="25" y="24"/>
                    </a:lnTo>
                    <a:lnTo>
                      <a:pt x="18" y="24"/>
                    </a:lnTo>
                    <a:lnTo>
                      <a:pt x="18" y="24"/>
                    </a:lnTo>
                    <a:lnTo>
                      <a:pt x="18" y="24"/>
                    </a:lnTo>
                    <a:lnTo>
                      <a:pt x="18" y="30"/>
                    </a:lnTo>
                    <a:lnTo>
                      <a:pt x="18" y="30"/>
                    </a:lnTo>
                    <a:lnTo>
                      <a:pt x="12" y="30"/>
                    </a:lnTo>
                    <a:lnTo>
                      <a:pt x="12" y="30"/>
                    </a:lnTo>
                    <a:lnTo>
                      <a:pt x="12" y="30"/>
                    </a:lnTo>
                    <a:lnTo>
                      <a:pt x="12" y="36"/>
                    </a:lnTo>
                    <a:lnTo>
                      <a:pt x="12" y="36"/>
                    </a:lnTo>
                    <a:lnTo>
                      <a:pt x="12" y="36"/>
                    </a:lnTo>
                    <a:lnTo>
                      <a:pt x="6" y="36"/>
                    </a:lnTo>
                    <a:lnTo>
                      <a:pt x="6" y="36"/>
                    </a:lnTo>
                    <a:lnTo>
                      <a:pt x="6" y="36"/>
                    </a:lnTo>
                    <a:lnTo>
                      <a:pt x="6" y="43"/>
                    </a:lnTo>
                    <a:lnTo>
                      <a:pt x="6" y="43"/>
                    </a:lnTo>
                    <a:lnTo>
                      <a:pt x="6" y="43"/>
                    </a:lnTo>
                    <a:lnTo>
                      <a:pt x="6" y="43"/>
                    </a:lnTo>
                    <a:lnTo>
                      <a:pt x="6" y="43"/>
                    </a:lnTo>
                    <a:lnTo>
                      <a:pt x="0" y="49"/>
                    </a:lnTo>
                    <a:lnTo>
                      <a:pt x="0" y="49"/>
                    </a:lnTo>
                    <a:lnTo>
                      <a:pt x="0" y="49"/>
                    </a:lnTo>
                    <a:lnTo>
                      <a:pt x="0" y="49"/>
                    </a:lnTo>
                    <a:lnTo>
                      <a:pt x="0" y="49"/>
                    </a:lnTo>
                    <a:lnTo>
                      <a:pt x="0" y="55"/>
                    </a:lnTo>
                    <a:lnTo>
                      <a:pt x="0" y="55"/>
                    </a:lnTo>
                    <a:lnTo>
                      <a:pt x="0" y="55"/>
                    </a:lnTo>
                    <a:lnTo>
                      <a:pt x="0" y="55"/>
                    </a:lnTo>
                    <a:lnTo>
                      <a:pt x="0" y="55"/>
                    </a:lnTo>
                    <a:lnTo>
                      <a:pt x="0" y="55"/>
                    </a:lnTo>
                    <a:lnTo>
                      <a:pt x="0" y="61"/>
                    </a:lnTo>
                    <a:lnTo>
                      <a:pt x="0" y="61"/>
                    </a:lnTo>
                    <a:lnTo>
                      <a:pt x="0" y="61"/>
                    </a:lnTo>
                    <a:lnTo>
                      <a:pt x="0" y="61"/>
                    </a:lnTo>
                    <a:lnTo>
                      <a:pt x="0" y="61"/>
                    </a:lnTo>
                    <a:lnTo>
                      <a:pt x="0" y="67"/>
                    </a:lnTo>
                    <a:lnTo>
                      <a:pt x="0" y="67"/>
                    </a:lnTo>
                    <a:lnTo>
                      <a:pt x="0" y="67"/>
                    </a:lnTo>
                    <a:lnTo>
                      <a:pt x="0" y="67"/>
                    </a:lnTo>
                    <a:lnTo>
                      <a:pt x="0" y="67"/>
                    </a:lnTo>
                    <a:lnTo>
                      <a:pt x="0" y="73"/>
                    </a:lnTo>
                    <a:lnTo>
                      <a:pt x="0" y="73"/>
                    </a:lnTo>
                    <a:lnTo>
                      <a:pt x="6" y="73"/>
                    </a:lnTo>
                    <a:lnTo>
                      <a:pt x="6" y="73"/>
                    </a:lnTo>
                    <a:lnTo>
                      <a:pt x="6" y="73"/>
                    </a:lnTo>
                    <a:lnTo>
                      <a:pt x="6" y="73"/>
                    </a:lnTo>
                    <a:lnTo>
                      <a:pt x="6" y="79"/>
                    </a:lnTo>
                    <a:lnTo>
                      <a:pt x="6" y="79"/>
                    </a:lnTo>
                    <a:lnTo>
                      <a:pt x="6" y="79"/>
                    </a:lnTo>
                    <a:lnTo>
                      <a:pt x="6" y="79"/>
                    </a:lnTo>
                    <a:lnTo>
                      <a:pt x="12" y="79"/>
                    </a:lnTo>
                    <a:lnTo>
                      <a:pt x="12" y="86"/>
                    </a:lnTo>
                    <a:lnTo>
                      <a:pt x="12" y="86"/>
                    </a:lnTo>
                    <a:lnTo>
                      <a:pt x="12" y="86"/>
                    </a:lnTo>
                    <a:lnTo>
                      <a:pt x="12" y="86"/>
                    </a:lnTo>
                    <a:lnTo>
                      <a:pt x="12" y="86"/>
                    </a:lnTo>
                    <a:lnTo>
                      <a:pt x="18" y="92"/>
                    </a:lnTo>
                    <a:lnTo>
                      <a:pt x="18" y="92"/>
                    </a:lnTo>
                    <a:lnTo>
                      <a:pt x="18" y="92"/>
                    </a:lnTo>
                    <a:lnTo>
                      <a:pt x="18" y="92"/>
                    </a:lnTo>
                    <a:lnTo>
                      <a:pt x="18" y="92"/>
                    </a:lnTo>
                    <a:lnTo>
                      <a:pt x="25" y="92"/>
                    </a:lnTo>
                    <a:lnTo>
                      <a:pt x="25" y="92"/>
                    </a:lnTo>
                    <a:lnTo>
                      <a:pt x="25" y="92"/>
                    </a:lnTo>
                    <a:lnTo>
                      <a:pt x="25" y="98"/>
                    </a:lnTo>
                    <a:lnTo>
                      <a:pt x="25" y="98"/>
                    </a:lnTo>
                    <a:lnTo>
                      <a:pt x="31" y="98"/>
                    </a:lnTo>
                    <a:lnTo>
                      <a:pt x="31" y="98"/>
                    </a:lnTo>
                    <a:lnTo>
                      <a:pt x="31" y="98"/>
                    </a:lnTo>
                    <a:lnTo>
                      <a:pt x="31" y="98"/>
                    </a:lnTo>
                    <a:lnTo>
                      <a:pt x="31" y="98"/>
                    </a:lnTo>
                    <a:lnTo>
                      <a:pt x="31" y="98"/>
                    </a:lnTo>
                    <a:lnTo>
                      <a:pt x="37" y="104"/>
                    </a:lnTo>
                    <a:lnTo>
                      <a:pt x="37" y="104"/>
                    </a:lnTo>
                    <a:lnTo>
                      <a:pt x="37" y="104"/>
                    </a:lnTo>
                    <a:lnTo>
                      <a:pt x="37" y="104"/>
                    </a:lnTo>
                    <a:lnTo>
                      <a:pt x="37" y="104"/>
                    </a:lnTo>
                    <a:lnTo>
                      <a:pt x="43" y="104"/>
                    </a:lnTo>
                    <a:lnTo>
                      <a:pt x="43" y="104"/>
                    </a:lnTo>
                    <a:lnTo>
                      <a:pt x="43" y="104"/>
                    </a:lnTo>
                    <a:lnTo>
                      <a:pt x="43" y="104"/>
                    </a:lnTo>
                    <a:lnTo>
                      <a:pt x="43" y="104"/>
                    </a:lnTo>
                    <a:lnTo>
                      <a:pt x="49" y="104"/>
                    </a:lnTo>
                    <a:lnTo>
                      <a:pt x="49" y="104"/>
                    </a:lnTo>
                    <a:lnTo>
                      <a:pt x="49" y="110"/>
                    </a:lnTo>
                    <a:lnTo>
                      <a:pt x="49" y="110"/>
                    </a:lnTo>
                    <a:lnTo>
                      <a:pt x="49" y="110"/>
                    </a:lnTo>
                    <a:lnTo>
                      <a:pt x="49" y="110"/>
                    </a:lnTo>
                    <a:lnTo>
                      <a:pt x="55" y="110"/>
                    </a:lnTo>
                    <a:lnTo>
                      <a:pt x="55" y="110"/>
                    </a:lnTo>
                    <a:lnTo>
                      <a:pt x="55" y="110"/>
                    </a:lnTo>
                    <a:lnTo>
                      <a:pt x="55" y="110"/>
                    </a:lnTo>
                    <a:lnTo>
                      <a:pt x="55" y="110"/>
                    </a:lnTo>
                    <a:lnTo>
                      <a:pt x="61" y="110"/>
                    </a:lnTo>
                    <a:lnTo>
                      <a:pt x="61" y="110"/>
                    </a:lnTo>
                    <a:lnTo>
                      <a:pt x="61" y="110"/>
                    </a:lnTo>
                    <a:lnTo>
                      <a:pt x="61" y="110"/>
                    </a:lnTo>
                    <a:lnTo>
                      <a:pt x="61" y="110"/>
                    </a:lnTo>
                    <a:lnTo>
                      <a:pt x="67" y="110"/>
                    </a:lnTo>
                    <a:lnTo>
                      <a:pt x="67" y="110"/>
                    </a:lnTo>
                    <a:lnTo>
                      <a:pt x="67" y="110"/>
                    </a:lnTo>
                    <a:lnTo>
                      <a:pt x="67" y="110"/>
                    </a:lnTo>
                    <a:lnTo>
                      <a:pt x="67" y="110"/>
                    </a:lnTo>
                    <a:lnTo>
                      <a:pt x="67" y="110"/>
                    </a:lnTo>
                    <a:lnTo>
                      <a:pt x="74" y="116"/>
                    </a:lnTo>
                    <a:lnTo>
                      <a:pt x="74" y="116"/>
                    </a:lnTo>
                    <a:lnTo>
                      <a:pt x="74" y="116"/>
                    </a:lnTo>
                    <a:lnTo>
                      <a:pt x="74" y="116"/>
                    </a:lnTo>
                    <a:lnTo>
                      <a:pt x="74" y="116"/>
                    </a:lnTo>
                    <a:lnTo>
                      <a:pt x="80" y="116"/>
                    </a:lnTo>
                    <a:lnTo>
                      <a:pt x="80" y="116"/>
                    </a:lnTo>
                    <a:lnTo>
                      <a:pt x="80" y="116"/>
                    </a:lnTo>
                    <a:lnTo>
                      <a:pt x="80" y="116"/>
                    </a:lnTo>
                    <a:lnTo>
                      <a:pt x="80" y="116"/>
                    </a:lnTo>
                    <a:lnTo>
                      <a:pt x="86" y="116"/>
                    </a:lnTo>
                    <a:lnTo>
                      <a:pt x="86" y="116"/>
                    </a:lnTo>
                    <a:lnTo>
                      <a:pt x="86" y="116"/>
                    </a:lnTo>
                    <a:lnTo>
                      <a:pt x="86" y="116"/>
                    </a:lnTo>
                    <a:lnTo>
                      <a:pt x="86" y="116"/>
                    </a:lnTo>
                    <a:lnTo>
                      <a:pt x="86" y="116"/>
                    </a:lnTo>
                    <a:lnTo>
                      <a:pt x="92" y="116"/>
                    </a:lnTo>
                    <a:lnTo>
                      <a:pt x="92" y="116"/>
                    </a:lnTo>
                    <a:lnTo>
                      <a:pt x="92" y="116"/>
                    </a:lnTo>
                    <a:lnTo>
                      <a:pt x="92" y="116"/>
                    </a:lnTo>
                    <a:lnTo>
                      <a:pt x="92" y="116"/>
                    </a:lnTo>
                    <a:lnTo>
                      <a:pt x="98" y="116"/>
                    </a:lnTo>
                    <a:lnTo>
                      <a:pt x="98" y="116"/>
                    </a:lnTo>
                    <a:lnTo>
                      <a:pt x="98" y="116"/>
                    </a:lnTo>
                    <a:lnTo>
                      <a:pt x="98" y="116"/>
                    </a:lnTo>
                    <a:lnTo>
                      <a:pt x="98" y="116"/>
                    </a:lnTo>
                    <a:lnTo>
                      <a:pt x="104" y="116"/>
                    </a:lnTo>
                    <a:lnTo>
                      <a:pt x="104" y="116"/>
                    </a:lnTo>
                    <a:lnTo>
                      <a:pt x="104" y="116"/>
                    </a:lnTo>
                    <a:lnTo>
                      <a:pt x="104" y="116"/>
                    </a:lnTo>
                    <a:lnTo>
                      <a:pt x="104" y="116"/>
                    </a:lnTo>
                    <a:lnTo>
                      <a:pt x="104" y="116"/>
                    </a:lnTo>
                    <a:lnTo>
                      <a:pt x="110" y="116"/>
                    </a:lnTo>
                    <a:lnTo>
                      <a:pt x="110" y="116"/>
                    </a:lnTo>
                    <a:lnTo>
                      <a:pt x="110" y="116"/>
                    </a:lnTo>
                    <a:lnTo>
                      <a:pt x="110" y="116"/>
                    </a:lnTo>
                    <a:lnTo>
                      <a:pt x="110" y="116"/>
                    </a:lnTo>
                    <a:lnTo>
                      <a:pt x="117" y="116"/>
                    </a:lnTo>
                    <a:lnTo>
                      <a:pt x="117" y="116"/>
                    </a:lnTo>
                    <a:lnTo>
                      <a:pt x="117" y="116"/>
                    </a:lnTo>
                    <a:lnTo>
                      <a:pt x="117" y="116"/>
                    </a:lnTo>
                    <a:lnTo>
                      <a:pt x="117" y="116"/>
                    </a:lnTo>
                    <a:lnTo>
                      <a:pt x="123" y="116"/>
                    </a:lnTo>
                    <a:lnTo>
                      <a:pt x="123" y="116"/>
                    </a:lnTo>
                    <a:lnTo>
                      <a:pt x="123" y="116"/>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946" name="Rectangle 66"/>
              <p:cNvSpPr>
                <a:spLocks noChangeArrowheads="1"/>
              </p:cNvSpPr>
              <p:nvPr/>
            </p:nvSpPr>
            <p:spPr bwMode="auto">
              <a:xfrm>
                <a:off x="2918" y="2943"/>
                <a:ext cx="29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18 - 20</a:t>
                </a:r>
                <a:endParaRPr lang="en-US" sz="1200" b="1"/>
              </a:p>
            </p:txBody>
          </p:sp>
          <p:sp>
            <p:nvSpPr>
              <p:cNvPr id="2810947" name="Freeform 67"/>
              <p:cNvSpPr>
                <a:spLocks/>
              </p:cNvSpPr>
              <p:nvPr/>
            </p:nvSpPr>
            <p:spPr bwMode="auto">
              <a:xfrm>
                <a:off x="2585" y="3090"/>
                <a:ext cx="239" cy="123"/>
              </a:xfrm>
              <a:custGeom>
                <a:avLst/>
                <a:gdLst>
                  <a:gd name="T0" fmla="*/ 129 w 239"/>
                  <a:gd name="T1" fmla="*/ 123 h 123"/>
                  <a:gd name="T2" fmla="*/ 141 w 239"/>
                  <a:gd name="T3" fmla="*/ 117 h 123"/>
                  <a:gd name="T4" fmla="*/ 147 w 239"/>
                  <a:gd name="T5" fmla="*/ 117 h 123"/>
                  <a:gd name="T6" fmla="*/ 160 w 239"/>
                  <a:gd name="T7" fmla="*/ 117 h 123"/>
                  <a:gd name="T8" fmla="*/ 166 w 239"/>
                  <a:gd name="T9" fmla="*/ 117 h 123"/>
                  <a:gd name="T10" fmla="*/ 178 w 239"/>
                  <a:gd name="T11" fmla="*/ 117 h 123"/>
                  <a:gd name="T12" fmla="*/ 184 w 239"/>
                  <a:gd name="T13" fmla="*/ 111 h 123"/>
                  <a:gd name="T14" fmla="*/ 196 w 239"/>
                  <a:gd name="T15" fmla="*/ 105 h 123"/>
                  <a:gd name="T16" fmla="*/ 202 w 239"/>
                  <a:gd name="T17" fmla="*/ 105 h 123"/>
                  <a:gd name="T18" fmla="*/ 215 w 239"/>
                  <a:gd name="T19" fmla="*/ 99 h 123"/>
                  <a:gd name="T20" fmla="*/ 221 w 239"/>
                  <a:gd name="T21" fmla="*/ 92 h 123"/>
                  <a:gd name="T22" fmla="*/ 233 w 239"/>
                  <a:gd name="T23" fmla="*/ 80 h 123"/>
                  <a:gd name="T24" fmla="*/ 239 w 239"/>
                  <a:gd name="T25" fmla="*/ 74 h 123"/>
                  <a:gd name="T26" fmla="*/ 239 w 239"/>
                  <a:gd name="T27" fmla="*/ 62 h 123"/>
                  <a:gd name="T28" fmla="*/ 239 w 239"/>
                  <a:gd name="T29" fmla="*/ 56 h 123"/>
                  <a:gd name="T30" fmla="*/ 233 w 239"/>
                  <a:gd name="T31" fmla="*/ 43 h 123"/>
                  <a:gd name="T32" fmla="*/ 227 w 239"/>
                  <a:gd name="T33" fmla="*/ 37 h 123"/>
                  <a:gd name="T34" fmla="*/ 221 w 239"/>
                  <a:gd name="T35" fmla="*/ 31 h 123"/>
                  <a:gd name="T36" fmla="*/ 209 w 239"/>
                  <a:gd name="T37" fmla="*/ 25 h 123"/>
                  <a:gd name="T38" fmla="*/ 202 w 239"/>
                  <a:gd name="T39" fmla="*/ 19 h 123"/>
                  <a:gd name="T40" fmla="*/ 190 w 239"/>
                  <a:gd name="T41" fmla="*/ 13 h 123"/>
                  <a:gd name="T42" fmla="*/ 184 w 239"/>
                  <a:gd name="T43" fmla="*/ 13 h 123"/>
                  <a:gd name="T44" fmla="*/ 172 w 239"/>
                  <a:gd name="T45" fmla="*/ 6 h 123"/>
                  <a:gd name="T46" fmla="*/ 166 w 239"/>
                  <a:gd name="T47" fmla="*/ 6 h 123"/>
                  <a:gd name="T48" fmla="*/ 153 w 239"/>
                  <a:gd name="T49" fmla="*/ 6 h 123"/>
                  <a:gd name="T50" fmla="*/ 147 w 239"/>
                  <a:gd name="T51" fmla="*/ 6 h 123"/>
                  <a:gd name="T52" fmla="*/ 135 w 239"/>
                  <a:gd name="T53" fmla="*/ 6 h 123"/>
                  <a:gd name="T54" fmla="*/ 129 w 239"/>
                  <a:gd name="T55" fmla="*/ 0 h 123"/>
                  <a:gd name="T56" fmla="*/ 117 w 239"/>
                  <a:gd name="T57" fmla="*/ 0 h 123"/>
                  <a:gd name="T58" fmla="*/ 110 w 239"/>
                  <a:gd name="T59" fmla="*/ 0 h 123"/>
                  <a:gd name="T60" fmla="*/ 98 w 239"/>
                  <a:gd name="T61" fmla="*/ 6 h 123"/>
                  <a:gd name="T62" fmla="*/ 92 w 239"/>
                  <a:gd name="T63" fmla="*/ 6 h 123"/>
                  <a:gd name="T64" fmla="*/ 80 w 239"/>
                  <a:gd name="T65" fmla="*/ 6 h 123"/>
                  <a:gd name="T66" fmla="*/ 74 w 239"/>
                  <a:gd name="T67" fmla="*/ 6 h 123"/>
                  <a:gd name="T68" fmla="*/ 61 w 239"/>
                  <a:gd name="T69" fmla="*/ 6 h 123"/>
                  <a:gd name="T70" fmla="*/ 55 w 239"/>
                  <a:gd name="T71" fmla="*/ 13 h 123"/>
                  <a:gd name="T72" fmla="*/ 43 w 239"/>
                  <a:gd name="T73" fmla="*/ 19 h 123"/>
                  <a:gd name="T74" fmla="*/ 37 w 239"/>
                  <a:gd name="T75" fmla="*/ 19 h 123"/>
                  <a:gd name="T76" fmla="*/ 25 w 239"/>
                  <a:gd name="T77" fmla="*/ 25 h 123"/>
                  <a:gd name="T78" fmla="*/ 18 w 239"/>
                  <a:gd name="T79" fmla="*/ 31 h 123"/>
                  <a:gd name="T80" fmla="*/ 6 w 239"/>
                  <a:gd name="T81" fmla="*/ 43 h 123"/>
                  <a:gd name="T82" fmla="*/ 0 w 239"/>
                  <a:gd name="T83" fmla="*/ 49 h 123"/>
                  <a:gd name="T84" fmla="*/ 0 w 239"/>
                  <a:gd name="T85" fmla="*/ 62 h 123"/>
                  <a:gd name="T86" fmla="*/ 0 w 239"/>
                  <a:gd name="T87" fmla="*/ 68 h 123"/>
                  <a:gd name="T88" fmla="*/ 6 w 239"/>
                  <a:gd name="T89" fmla="*/ 80 h 123"/>
                  <a:gd name="T90" fmla="*/ 12 w 239"/>
                  <a:gd name="T91" fmla="*/ 86 h 123"/>
                  <a:gd name="T92" fmla="*/ 18 w 239"/>
                  <a:gd name="T93" fmla="*/ 92 h 123"/>
                  <a:gd name="T94" fmla="*/ 31 w 239"/>
                  <a:gd name="T95" fmla="*/ 99 h 123"/>
                  <a:gd name="T96" fmla="*/ 37 w 239"/>
                  <a:gd name="T97" fmla="*/ 105 h 123"/>
                  <a:gd name="T98" fmla="*/ 49 w 239"/>
                  <a:gd name="T99" fmla="*/ 111 h 123"/>
                  <a:gd name="T100" fmla="*/ 55 w 239"/>
                  <a:gd name="T101" fmla="*/ 111 h 123"/>
                  <a:gd name="T102" fmla="*/ 67 w 239"/>
                  <a:gd name="T103" fmla="*/ 117 h 123"/>
                  <a:gd name="T104" fmla="*/ 74 w 239"/>
                  <a:gd name="T105" fmla="*/ 117 h 123"/>
                  <a:gd name="T106" fmla="*/ 86 w 239"/>
                  <a:gd name="T107" fmla="*/ 117 h 123"/>
                  <a:gd name="T108" fmla="*/ 92 w 239"/>
                  <a:gd name="T109" fmla="*/ 117 h 123"/>
                  <a:gd name="T110" fmla="*/ 104 w 239"/>
                  <a:gd name="T111" fmla="*/ 117 h 123"/>
                  <a:gd name="T112" fmla="*/ 110 w 239"/>
                  <a:gd name="T113" fmla="*/ 123 h 123"/>
                  <a:gd name="T114" fmla="*/ 123 w 239"/>
                  <a:gd name="T115"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9" h="123">
                    <a:moveTo>
                      <a:pt x="123" y="123"/>
                    </a:moveTo>
                    <a:lnTo>
                      <a:pt x="123" y="123"/>
                    </a:lnTo>
                    <a:lnTo>
                      <a:pt x="123" y="123"/>
                    </a:lnTo>
                    <a:lnTo>
                      <a:pt x="123" y="123"/>
                    </a:lnTo>
                    <a:lnTo>
                      <a:pt x="129" y="123"/>
                    </a:lnTo>
                    <a:lnTo>
                      <a:pt x="129" y="123"/>
                    </a:lnTo>
                    <a:lnTo>
                      <a:pt x="129" y="123"/>
                    </a:lnTo>
                    <a:lnTo>
                      <a:pt x="129" y="123"/>
                    </a:lnTo>
                    <a:lnTo>
                      <a:pt x="129" y="123"/>
                    </a:lnTo>
                    <a:lnTo>
                      <a:pt x="135" y="123"/>
                    </a:lnTo>
                    <a:lnTo>
                      <a:pt x="135" y="123"/>
                    </a:lnTo>
                    <a:lnTo>
                      <a:pt x="135" y="123"/>
                    </a:lnTo>
                    <a:lnTo>
                      <a:pt x="135" y="117"/>
                    </a:lnTo>
                    <a:lnTo>
                      <a:pt x="135" y="117"/>
                    </a:lnTo>
                    <a:lnTo>
                      <a:pt x="141" y="117"/>
                    </a:lnTo>
                    <a:lnTo>
                      <a:pt x="141" y="117"/>
                    </a:lnTo>
                    <a:lnTo>
                      <a:pt x="141" y="117"/>
                    </a:lnTo>
                    <a:lnTo>
                      <a:pt x="141" y="117"/>
                    </a:lnTo>
                    <a:lnTo>
                      <a:pt x="141" y="117"/>
                    </a:lnTo>
                    <a:lnTo>
                      <a:pt x="141" y="117"/>
                    </a:lnTo>
                    <a:lnTo>
                      <a:pt x="147" y="117"/>
                    </a:lnTo>
                    <a:lnTo>
                      <a:pt x="147" y="117"/>
                    </a:lnTo>
                    <a:lnTo>
                      <a:pt x="147" y="117"/>
                    </a:lnTo>
                    <a:lnTo>
                      <a:pt x="147" y="117"/>
                    </a:lnTo>
                    <a:lnTo>
                      <a:pt x="147" y="117"/>
                    </a:lnTo>
                    <a:lnTo>
                      <a:pt x="153" y="117"/>
                    </a:lnTo>
                    <a:lnTo>
                      <a:pt x="153" y="117"/>
                    </a:lnTo>
                    <a:lnTo>
                      <a:pt x="153" y="117"/>
                    </a:lnTo>
                    <a:lnTo>
                      <a:pt x="153" y="117"/>
                    </a:lnTo>
                    <a:lnTo>
                      <a:pt x="153" y="117"/>
                    </a:lnTo>
                    <a:lnTo>
                      <a:pt x="160" y="117"/>
                    </a:lnTo>
                    <a:lnTo>
                      <a:pt x="160" y="117"/>
                    </a:lnTo>
                    <a:lnTo>
                      <a:pt x="160" y="117"/>
                    </a:lnTo>
                    <a:lnTo>
                      <a:pt x="160" y="117"/>
                    </a:lnTo>
                    <a:lnTo>
                      <a:pt x="160" y="117"/>
                    </a:lnTo>
                    <a:lnTo>
                      <a:pt x="160" y="117"/>
                    </a:lnTo>
                    <a:lnTo>
                      <a:pt x="166" y="117"/>
                    </a:lnTo>
                    <a:lnTo>
                      <a:pt x="166" y="117"/>
                    </a:lnTo>
                    <a:lnTo>
                      <a:pt x="166" y="117"/>
                    </a:lnTo>
                    <a:lnTo>
                      <a:pt x="166" y="117"/>
                    </a:lnTo>
                    <a:lnTo>
                      <a:pt x="166" y="117"/>
                    </a:lnTo>
                    <a:lnTo>
                      <a:pt x="172" y="117"/>
                    </a:lnTo>
                    <a:lnTo>
                      <a:pt x="172" y="117"/>
                    </a:lnTo>
                    <a:lnTo>
                      <a:pt x="172" y="117"/>
                    </a:lnTo>
                    <a:lnTo>
                      <a:pt x="172" y="117"/>
                    </a:lnTo>
                    <a:lnTo>
                      <a:pt x="172" y="117"/>
                    </a:lnTo>
                    <a:lnTo>
                      <a:pt x="178" y="117"/>
                    </a:lnTo>
                    <a:lnTo>
                      <a:pt x="178" y="117"/>
                    </a:lnTo>
                    <a:lnTo>
                      <a:pt x="178" y="111"/>
                    </a:lnTo>
                    <a:lnTo>
                      <a:pt x="178" y="111"/>
                    </a:lnTo>
                    <a:lnTo>
                      <a:pt x="178" y="111"/>
                    </a:lnTo>
                    <a:lnTo>
                      <a:pt x="178" y="111"/>
                    </a:lnTo>
                    <a:lnTo>
                      <a:pt x="184" y="111"/>
                    </a:lnTo>
                    <a:lnTo>
                      <a:pt x="184" y="111"/>
                    </a:lnTo>
                    <a:lnTo>
                      <a:pt x="184" y="111"/>
                    </a:lnTo>
                    <a:lnTo>
                      <a:pt x="184" y="111"/>
                    </a:lnTo>
                    <a:lnTo>
                      <a:pt x="184" y="111"/>
                    </a:lnTo>
                    <a:lnTo>
                      <a:pt x="190" y="111"/>
                    </a:lnTo>
                    <a:lnTo>
                      <a:pt x="190" y="111"/>
                    </a:lnTo>
                    <a:lnTo>
                      <a:pt x="190" y="111"/>
                    </a:lnTo>
                    <a:lnTo>
                      <a:pt x="190" y="111"/>
                    </a:lnTo>
                    <a:lnTo>
                      <a:pt x="190" y="111"/>
                    </a:lnTo>
                    <a:lnTo>
                      <a:pt x="196" y="111"/>
                    </a:lnTo>
                    <a:lnTo>
                      <a:pt x="196" y="105"/>
                    </a:lnTo>
                    <a:lnTo>
                      <a:pt x="196" y="105"/>
                    </a:lnTo>
                    <a:lnTo>
                      <a:pt x="196" y="105"/>
                    </a:lnTo>
                    <a:lnTo>
                      <a:pt x="196" y="105"/>
                    </a:lnTo>
                    <a:lnTo>
                      <a:pt x="202" y="105"/>
                    </a:lnTo>
                    <a:lnTo>
                      <a:pt x="202" y="105"/>
                    </a:lnTo>
                    <a:lnTo>
                      <a:pt x="202" y="105"/>
                    </a:lnTo>
                    <a:lnTo>
                      <a:pt x="202" y="105"/>
                    </a:lnTo>
                    <a:lnTo>
                      <a:pt x="202" y="105"/>
                    </a:lnTo>
                    <a:lnTo>
                      <a:pt x="202" y="105"/>
                    </a:lnTo>
                    <a:lnTo>
                      <a:pt x="209" y="105"/>
                    </a:lnTo>
                    <a:lnTo>
                      <a:pt x="209" y="99"/>
                    </a:lnTo>
                    <a:lnTo>
                      <a:pt x="209" y="99"/>
                    </a:lnTo>
                    <a:lnTo>
                      <a:pt x="209" y="99"/>
                    </a:lnTo>
                    <a:lnTo>
                      <a:pt x="209" y="99"/>
                    </a:lnTo>
                    <a:lnTo>
                      <a:pt x="215" y="99"/>
                    </a:lnTo>
                    <a:lnTo>
                      <a:pt x="215" y="99"/>
                    </a:lnTo>
                    <a:lnTo>
                      <a:pt x="215" y="99"/>
                    </a:lnTo>
                    <a:lnTo>
                      <a:pt x="215" y="99"/>
                    </a:lnTo>
                    <a:lnTo>
                      <a:pt x="215" y="99"/>
                    </a:lnTo>
                    <a:lnTo>
                      <a:pt x="221" y="99"/>
                    </a:lnTo>
                    <a:lnTo>
                      <a:pt x="221" y="92"/>
                    </a:lnTo>
                    <a:lnTo>
                      <a:pt x="221" y="92"/>
                    </a:lnTo>
                    <a:lnTo>
                      <a:pt x="221" y="92"/>
                    </a:lnTo>
                    <a:lnTo>
                      <a:pt x="221" y="92"/>
                    </a:lnTo>
                    <a:lnTo>
                      <a:pt x="221" y="92"/>
                    </a:lnTo>
                    <a:lnTo>
                      <a:pt x="227" y="92"/>
                    </a:lnTo>
                    <a:lnTo>
                      <a:pt x="227" y="86"/>
                    </a:lnTo>
                    <a:lnTo>
                      <a:pt x="227" y="86"/>
                    </a:lnTo>
                    <a:lnTo>
                      <a:pt x="227" y="86"/>
                    </a:lnTo>
                    <a:lnTo>
                      <a:pt x="227" y="86"/>
                    </a:lnTo>
                    <a:lnTo>
                      <a:pt x="227" y="86"/>
                    </a:lnTo>
                    <a:lnTo>
                      <a:pt x="233" y="80"/>
                    </a:lnTo>
                    <a:lnTo>
                      <a:pt x="233" y="80"/>
                    </a:lnTo>
                    <a:lnTo>
                      <a:pt x="233" y="80"/>
                    </a:lnTo>
                    <a:lnTo>
                      <a:pt x="233" y="80"/>
                    </a:lnTo>
                    <a:lnTo>
                      <a:pt x="233" y="80"/>
                    </a:lnTo>
                    <a:lnTo>
                      <a:pt x="233" y="80"/>
                    </a:lnTo>
                    <a:lnTo>
                      <a:pt x="233" y="74"/>
                    </a:lnTo>
                    <a:lnTo>
                      <a:pt x="233" y="74"/>
                    </a:lnTo>
                    <a:lnTo>
                      <a:pt x="239" y="74"/>
                    </a:lnTo>
                    <a:lnTo>
                      <a:pt x="239" y="74"/>
                    </a:lnTo>
                    <a:lnTo>
                      <a:pt x="239" y="74"/>
                    </a:lnTo>
                    <a:lnTo>
                      <a:pt x="239" y="68"/>
                    </a:lnTo>
                    <a:lnTo>
                      <a:pt x="239" y="68"/>
                    </a:lnTo>
                    <a:lnTo>
                      <a:pt x="239" y="68"/>
                    </a:lnTo>
                    <a:lnTo>
                      <a:pt x="239" y="68"/>
                    </a:lnTo>
                    <a:lnTo>
                      <a:pt x="239" y="68"/>
                    </a:lnTo>
                    <a:lnTo>
                      <a:pt x="239" y="62"/>
                    </a:lnTo>
                    <a:lnTo>
                      <a:pt x="239" y="62"/>
                    </a:lnTo>
                    <a:lnTo>
                      <a:pt x="239" y="62"/>
                    </a:lnTo>
                    <a:lnTo>
                      <a:pt x="239" y="62"/>
                    </a:lnTo>
                    <a:lnTo>
                      <a:pt x="239" y="62"/>
                    </a:lnTo>
                    <a:lnTo>
                      <a:pt x="239" y="62"/>
                    </a:lnTo>
                    <a:lnTo>
                      <a:pt x="239" y="56"/>
                    </a:lnTo>
                    <a:lnTo>
                      <a:pt x="239" y="56"/>
                    </a:lnTo>
                    <a:lnTo>
                      <a:pt x="239" y="56"/>
                    </a:lnTo>
                    <a:lnTo>
                      <a:pt x="239" y="56"/>
                    </a:lnTo>
                    <a:lnTo>
                      <a:pt x="239" y="56"/>
                    </a:lnTo>
                    <a:lnTo>
                      <a:pt x="239" y="49"/>
                    </a:lnTo>
                    <a:lnTo>
                      <a:pt x="239" y="49"/>
                    </a:lnTo>
                    <a:lnTo>
                      <a:pt x="239" y="49"/>
                    </a:lnTo>
                    <a:lnTo>
                      <a:pt x="233" y="49"/>
                    </a:lnTo>
                    <a:lnTo>
                      <a:pt x="233" y="49"/>
                    </a:lnTo>
                    <a:lnTo>
                      <a:pt x="233" y="43"/>
                    </a:lnTo>
                    <a:lnTo>
                      <a:pt x="233" y="43"/>
                    </a:lnTo>
                    <a:lnTo>
                      <a:pt x="233" y="43"/>
                    </a:lnTo>
                    <a:lnTo>
                      <a:pt x="233" y="43"/>
                    </a:lnTo>
                    <a:lnTo>
                      <a:pt x="233" y="43"/>
                    </a:lnTo>
                    <a:lnTo>
                      <a:pt x="233" y="43"/>
                    </a:lnTo>
                    <a:lnTo>
                      <a:pt x="227" y="37"/>
                    </a:lnTo>
                    <a:lnTo>
                      <a:pt x="227" y="37"/>
                    </a:lnTo>
                    <a:lnTo>
                      <a:pt x="227" y="37"/>
                    </a:lnTo>
                    <a:lnTo>
                      <a:pt x="227" y="37"/>
                    </a:lnTo>
                    <a:lnTo>
                      <a:pt x="227" y="37"/>
                    </a:lnTo>
                    <a:lnTo>
                      <a:pt x="227" y="31"/>
                    </a:lnTo>
                    <a:lnTo>
                      <a:pt x="221" y="31"/>
                    </a:lnTo>
                    <a:lnTo>
                      <a:pt x="221" y="31"/>
                    </a:lnTo>
                    <a:lnTo>
                      <a:pt x="221" y="31"/>
                    </a:lnTo>
                    <a:lnTo>
                      <a:pt x="221" y="31"/>
                    </a:lnTo>
                    <a:lnTo>
                      <a:pt x="221" y="31"/>
                    </a:lnTo>
                    <a:lnTo>
                      <a:pt x="221" y="25"/>
                    </a:lnTo>
                    <a:lnTo>
                      <a:pt x="215" y="25"/>
                    </a:lnTo>
                    <a:lnTo>
                      <a:pt x="215" y="25"/>
                    </a:lnTo>
                    <a:lnTo>
                      <a:pt x="215" y="25"/>
                    </a:lnTo>
                    <a:lnTo>
                      <a:pt x="215" y="25"/>
                    </a:lnTo>
                    <a:lnTo>
                      <a:pt x="215" y="25"/>
                    </a:lnTo>
                    <a:lnTo>
                      <a:pt x="209" y="25"/>
                    </a:lnTo>
                    <a:lnTo>
                      <a:pt x="209" y="25"/>
                    </a:lnTo>
                    <a:lnTo>
                      <a:pt x="209" y="25"/>
                    </a:lnTo>
                    <a:lnTo>
                      <a:pt x="209" y="25"/>
                    </a:lnTo>
                    <a:lnTo>
                      <a:pt x="209" y="19"/>
                    </a:lnTo>
                    <a:lnTo>
                      <a:pt x="202" y="19"/>
                    </a:lnTo>
                    <a:lnTo>
                      <a:pt x="202" y="19"/>
                    </a:lnTo>
                    <a:lnTo>
                      <a:pt x="202" y="19"/>
                    </a:lnTo>
                    <a:lnTo>
                      <a:pt x="202" y="19"/>
                    </a:lnTo>
                    <a:lnTo>
                      <a:pt x="202" y="19"/>
                    </a:lnTo>
                    <a:lnTo>
                      <a:pt x="202" y="19"/>
                    </a:lnTo>
                    <a:lnTo>
                      <a:pt x="196" y="19"/>
                    </a:lnTo>
                    <a:lnTo>
                      <a:pt x="196" y="19"/>
                    </a:lnTo>
                    <a:lnTo>
                      <a:pt x="196" y="19"/>
                    </a:lnTo>
                    <a:lnTo>
                      <a:pt x="196" y="19"/>
                    </a:lnTo>
                    <a:lnTo>
                      <a:pt x="196" y="13"/>
                    </a:lnTo>
                    <a:lnTo>
                      <a:pt x="190" y="13"/>
                    </a:lnTo>
                    <a:lnTo>
                      <a:pt x="190" y="13"/>
                    </a:lnTo>
                    <a:lnTo>
                      <a:pt x="190" y="13"/>
                    </a:lnTo>
                    <a:lnTo>
                      <a:pt x="190" y="13"/>
                    </a:lnTo>
                    <a:lnTo>
                      <a:pt x="190" y="13"/>
                    </a:lnTo>
                    <a:lnTo>
                      <a:pt x="184" y="13"/>
                    </a:lnTo>
                    <a:lnTo>
                      <a:pt x="184" y="13"/>
                    </a:lnTo>
                    <a:lnTo>
                      <a:pt x="184" y="13"/>
                    </a:lnTo>
                    <a:lnTo>
                      <a:pt x="184" y="13"/>
                    </a:lnTo>
                    <a:lnTo>
                      <a:pt x="184" y="13"/>
                    </a:lnTo>
                    <a:lnTo>
                      <a:pt x="178" y="13"/>
                    </a:lnTo>
                    <a:lnTo>
                      <a:pt x="178" y="13"/>
                    </a:lnTo>
                    <a:lnTo>
                      <a:pt x="178" y="13"/>
                    </a:lnTo>
                    <a:lnTo>
                      <a:pt x="178" y="13"/>
                    </a:lnTo>
                    <a:lnTo>
                      <a:pt x="178" y="6"/>
                    </a:lnTo>
                    <a:lnTo>
                      <a:pt x="178" y="6"/>
                    </a:lnTo>
                    <a:lnTo>
                      <a:pt x="172" y="6"/>
                    </a:lnTo>
                    <a:lnTo>
                      <a:pt x="172" y="6"/>
                    </a:lnTo>
                    <a:lnTo>
                      <a:pt x="172" y="6"/>
                    </a:lnTo>
                    <a:lnTo>
                      <a:pt x="172" y="6"/>
                    </a:lnTo>
                    <a:lnTo>
                      <a:pt x="172" y="6"/>
                    </a:lnTo>
                    <a:lnTo>
                      <a:pt x="166" y="6"/>
                    </a:lnTo>
                    <a:lnTo>
                      <a:pt x="166" y="6"/>
                    </a:lnTo>
                    <a:lnTo>
                      <a:pt x="166" y="6"/>
                    </a:lnTo>
                    <a:lnTo>
                      <a:pt x="166" y="6"/>
                    </a:lnTo>
                    <a:lnTo>
                      <a:pt x="166" y="6"/>
                    </a:lnTo>
                    <a:lnTo>
                      <a:pt x="160" y="6"/>
                    </a:lnTo>
                    <a:lnTo>
                      <a:pt x="160" y="6"/>
                    </a:lnTo>
                    <a:lnTo>
                      <a:pt x="160" y="6"/>
                    </a:lnTo>
                    <a:lnTo>
                      <a:pt x="160" y="6"/>
                    </a:lnTo>
                    <a:lnTo>
                      <a:pt x="160" y="6"/>
                    </a:lnTo>
                    <a:lnTo>
                      <a:pt x="160" y="6"/>
                    </a:lnTo>
                    <a:lnTo>
                      <a:pt x="153" y="6"/>
                    </a:lnTo>
                    <a:lnTo>
                      <a:pt x="153" y="6"/>
                    </a:lnTo>
                    <a:lnTo>
                      <a:pt x="153" y="6"/>
                    </a:lnTo>
                    <a:lnTo>
                      <a:pt x="153" y="6"/>
                    </a:lnTo>
                    <a:lnTo>
                      <a:pt x="153" y="6"/>
                    </a:lnTo>
                    <a:lnTo>
                      <a:pt x="147" y="6"/>
                    </a:lnTo>
                    <a:lnTo>
                      <a:pt x="147" y="6"/>
                    </a:lnTo>
                    <a:lnTo>
                      <a:pt x="147" y="6"/>
                    </a:lnTo>
                    <a:lnTo>
                      <a:pt x="147" y="6"/>
                    </a:lnTo>
                    <a:lnTo>
                      <a:pt x="147" y="6"/>
                    </a:lnTo>
                    <a:lnTo>
                      <a:pt x="141" y="6"/>
                    </a:lnTo>
                    <a:lnTo>
                      <a:pt x="141" y="6"/>
                    </a:lnTo>
                    <a:lnTo>
                      <a:pt x="141" y="6"/>
                    </a:lnTo>
                    <a:lnTo>
                      <a:pt x="141" y="6"/>
                    </a:lnTo>
                    <a:lnTo>
                      <a:pt x="141" y="6"/>
                    </a:lnTo>
                    <a:lnTo>
                      <a:pt x="141" y="6"/>
                    </a:lnTo>
                    <a:lnTo>
                      <a:pt x="135" y="6"/>
                    </a:lnTo>
                    <a:lnTo>
                      <a:pt x="135" y="6"/>
                    </a:lnTo>
                    <a:lnTo>
                      <a:pt x="135" y="0"/>
                    </a:lnTo>
                    <a:lnTo>
                      <a:pt x="135" y="0"/>
                    </a:lnTo>
                    <a:lnTo>
                      <a:pt x="135" y="0"/>
                    </a:lnTo>
                    <a:lnTo>
                      <a:pt x="129" y="0"/>
                    </a:lnTo>
                    <a:lnTo>
                      <a:pt x="129" y="0"/>
                    </a:lnTo>
                    <a:lnTo>
                      <a:pt x="129" y="0"/>
                    </a:lnTo>
                    <a:lnTo>
                      <a:pt x="129" y="0"/>
                    </a:lnTo>
                    <a:lnTo>
                      <a:pt x="129" y="0"/>
                    </a:lnTo>
                    <a:lnTo>
                      <a:pt x="123" y="0"/>
                    </a:lnTo>
                    <a:lnTo>
                      <a:pt x="123" y="0"/>
                    </a:lnTo>
                    <a:lnTo>
                      <a:pt x="123" y="0"/>
                    </a:lnTo>
                    <a:lnTo>
                      <a:pt x="123" y="0"/>
                    </a:lnTo>
                    <a:lnTo>
                      <a:pt x="123" y="0"/>
                    </a:lnTo>
                    <a:lnTo>
                      <a:pt x="123" y="0"/>
                    </a:lnTo>
                    <a:lnTo>
                      <a:pt x="117" y="0"/>
                    </a:ln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6"/>
                    </a:lnTo>
                    <a:lnTo>
                      <a:pt x="104" y="6"/>
                    </a:lnTo>
                    <a:lnTo>
                      <a:pt x="98" y="6"/>
                    </a:lnTo>
                    <a:lnTo>
                      <a:pt x="98" y="6"/>
                    </a:lnTo>
                    <a:lnTo>
                      <a:pt x="98" y="6"/>
                    </a:lnTo>
                    <a:lnTo>
                      <a:pt x="98" y="6"/>
                    </a:lnTo>
                    <a:lnTo>
                      <a:pt x="98" y="6"/>
                    </a:lnTo>
                    <a:lnTo>
                      <a:pt x="92" y="6"/>
                    </a:lnTo>
                    <a:lnTo>
                      <a:pt x="92" y="6"/>
                    </a:lnTo>
                    <a:lnTo>
                      <a:pt x="92" y="6"/>
                    </a:lnTo>
                    <a:lnTo>
                      <a:pt x="92" y="6"/>
                    </a:lnTo>
                    <a:lnTo>
                      <a:pt x="92" y="6"/>
                    </a:lnTo>
                    <a:lnTo>
                      <a:pt x="86" y="6"/>
                    </a:lnTo>
                    <a:lnTo>
                      <a:pt x="86" y="6"/>
                    </a:lnTo>
                    <a:lnTo>
                      <a:pt x="86" y="6"/>
                    </a:lnTo>
                    <a:lnTo>
                      <a:pt x="86" y="6"/>
                    </a:lnTo>
                    <a:lnTo>
                      <a:pt x="86" y="6"/>
                    </a:lnTo>
                    <a:lnTo>
                      <a:pt x="86" y="6"/>
                    </a:lnTo>
                    <a:lnTo>
                      <a:pt x="80" y="6"/>
                    </a:lnTo>
                    <a:lnTo>
                      <a:pt x="80" y="6"/>
                    </a:lnTo>
                    <a:lnTo>
                      <a:pt x="80" y="6"/>
                    </a:lnTo>
                    <a:lnTo>
                      <a:pt x="80" y="6"/>
                    </a:lnTo>
                    <a:lnTo>
                      <a:pt x="80" y="6"/>
                    </a:lnTo>
                    <a:lnTo>
                      <a:pt x="74" y="6"/>
                    </a:lnTo>
                    <a:lnTo>
                      <a:pt x="74" y="6"/>
                    </a:lnTo>
                    <a:lnTo>
                      <a:pt x="74" y="6"/>
                    </a:lnTo>
                    <a:lnTo>
                      <a:pt x="74" y="6"/>
                    </a:lnTo>
                    <a:lnTo>
                      <a:pt x="74" y="6"/>
                    </a:lnTo>
                    <a:lnTo>
                      <a:pt x="67" y="6"/>
                    </a:lnTo>
                    <a:lnTo>
                      <a:pt x="67" y="6"/>
                    </a:lnTo>
                    <a:lnTo>
                      <a:pt x="67" y="6"/>
                    </a:lnTo>
                    <a:lnTo>
                      <a:pt x="67" y="6"/>
                    </a:lnTo>
                    <a:lnTo>
                      <a:pt x="67" y="6"/>
                    </a:lnTo>
                    <a:lnTo>
                      <a:pt x="67" y="6"/>
                    </a:lnTo>
                    <a:lnTo>
                      <a:pt x="61" y="6"/>
                    </a:lnTo>
                    <a:lnTo>
                      <a:pt x="61" y="6"/>
                    </a:lnTo>
                    <a:lnTo>
                      <a:pt x="61" y="13"/>
                    </a:lnTo>
                    <a:lnTo>
                      <a:pt x="61" y="13"/>
                    </a:lnTo>
                    <a:lnTo>
                      <a:pt x="61" y="13"/>
                    </a:lnTo>
                    <a:lnTo>
                      <a:pt x="55" y="13"/>
                    </a:lnTo>
                    <a:lnTo>
                      <a:pt x="55" y="13"/>
                    </a:lnTo>
                    <a:lnTo>
                      <a:pt x="55" y="13"/>
                    </a:lnTo>
                    <a:lnTo>
                      <a:pt x="55" y="13"/>
                    </a:lnTo>
                    <a:lnTo>
                      <a:pt x="55" y="13"/>
                    </a:lnTo>
                    <a:lnTo>
                      <a:pt x="49" y="13"/>
                    </a:lnTo>
                    <a:lnTo>
                      <a:pt x="49" y="13"/>
                    </a:lnTo>
                    <a:lnTo>
                      <a:pt x="49" y="13"/>
                    </a:lnTo>
                    <a:lnTo>
                      <a:pt x="49" y="13"/>
                    </a:lnTo>
                    <a:lnTo>
                      <a:pt x="49" y="13"/>
                    </a:lnTo>
                    <a:lnTo>
                      <a:pt x="49" y="13"/>
                    </a:lnTo>
                    <a:lnTo>
                      <a:pt x="43" y="13"/>
                    </a:lnTo>
                    <a:lnTo>
                      <a:pt x="43" y="19"/>
                    </a:lnTo>
                    <a:lnTo>
                      <a:pt x="43" y="19"/>
                    </a:lnTo>
                    <a:lnTo>
                      <a:pt x="43" y="19"/>
                    </a:lnTo>
                    <a:lnTo>
                      <a:pt x="43" y="19"/>
                    </a:lnTo>
                    <a:lnTo>
                      <a:pt x="37" y="19"/>
                    </a:lnTo>
                    <a:lnTo>
                      <a:pt x="37" y="19"/>
                    </a:lnTo>
                    <a:lnTo>
                      <a:pt x="37" y="19"/>
                    </a:lnTo>
                    <a:lnTo>
                      <a:pt x="37" y="19"/>
                    </a:lnTo>
                    <a:lnTo>
                      <a:pt x="37" y="19"/>
                    </a:lnTo>
                    <a:lnTo>
                      <a:pt x="31" y="19"/>
                    </a:lnTo>
                    <a:lnTo>
                      <a:pt x="31" y="19"/>
                    </a:lnTo>
                    <a:lnTo>
                      <a:pt x="31" y="25"/>
                    </a:lnTo>
                    <a:lnTo>
                      <a:pt x="31" y="25"/>
                    </a:lnTo>
                    <a:lnTo>
                      <a:pt x="31" y="25"/>
                    </a:lnTo>
                    <a:lnTo>
                      <a:pt x="31" y="25"/>
                    </a:lnTo>
                    <a:lnTo>
                      <a:pt x="25" y="25"/>
                    </a:lnTo>
                    <a:lnTo>
                      <a:pt x="25" y="25"/>
                    </a:lnTo>
                    <a:lnTo>
                      <a:pt x="25" y="25"/>
                    </a:lnTo>
                    <a:lnTo>
                      <a:pt x="25" y="25"/>
                    </a:lnTo>
                    <a:lnTo>
                      <a:pt x="25" y="25"/>
                    </a:lnTo>
                    <a:lnTo>
                      <a:pt x="18" y="25"/>
                    </a:lnTo>
                    <a:lnTo>
                      <a:pt x="18" y="31"/>
                    </a:lnTo>
                    <a:lnTo>
                      <a:pt x="18" y="31"/>
                    </a:lnTo>
                    <a:lnTo>
                      <a:pt x="18" y="31"/>
                    </a:lnTo>
                    <a:lnTo>
                      <a:pt x="18" y="31"/>
                    </a:lnTo>
                    <a:lnTo>
                      <a:pt x="12" y="31"/>
                    </a:lnTo>
                    <a:lnTo>
                      <a:pt x="12" y="31"/>
                    </a:lnTo>
                    <a:lnTo>
                      <a:pt x="12" y="37"/>
                    </a:lnTo>
                    <a:lnTo>
                      <a:pt x="12" y="37"/>
                    </a:lnTo>
                    <a:lnTo>
                      <a:pt x="12" y="37"/>
                    </a:lnTo>
                    <a:lnTo>
                      <a:pt x="12" y="37"/>
                    </a:lnTo>
                    <a:lnTo>
                      <a:pt x="12" y="37"/>
                    </a:lnTo>
                    <a:lnTo>
                      <a:pt x="6" y="43"/>
                    </a:lnTo>
                    <a:lnTo>
                      <a:pt x="6" y="43"/>
                    </a:lnTo>
                    <a:lnTo>
                      <a:pt x="6" y="43"/>
                    </a:lnTo>
                    <a:lnTo>
                      <a:pt x="6" y="43"/>
                    </a:lnTo>
                    <a:lnTo>
                      <a:pt x="6" y="43"/>
                    </a:lnTo>
                    <a:lnTo>
                      <a:pt x="6" y="43"/>
                    </a:lnTo>
                    <a:lnTo>
                      <a:pt x="6" y="49"/>
                    </a:lnTo>
                    <a:lnTo>
                      <a:pt x="6" y="49"/>
                    </a:lnTo>
                    <a:lnTo>
                      <a:pt x="0" y="49"/>
                    </a:lnTo>
                    <a:lnTo>
                      <a:pt x="0" y="49"/>
                    </a:lnTo>
                    <a:lnTo>
                      <a:pt x="0" y="49"/>
                    </a:lnTo>
                    <a:lnTo>
                      <a:pt x="0" y="56"/>
                    </a:lnTo>
                    <a:lnTo>
                      <a:pt x="0" y="56"/>
                    </a:lnTo>
                    <a:lnTo>
                      <a:pt x="0" y="56"/>
                    </a:lnTo>
                    <a:lnTo>
                      <a:pt x="0" y="56"/>
                    </a:lnTo>
                    <a:lnTo>
                      <a:pt x="0" y="56"/>
                    </a:lnTo>
                    <a:lnTo>
                      <a:pt x="0" y="62"/>
                    </a:lnTo>
                    <a:lnTo>
                      <a:pt x="0" y="62"/>
                    </a:lnTo>
                    <a:lnTo>
                      <a:pt x="0" y="62"/>
                    </a:lnTo>
                    <a:lnTo>
                      <a:pt x="0" y="62"/>
                    </a:lnTo>
                    <a:lnTo>
                      <a:pt x="0" y="62"/>
                    </a:lnTo>
                    <a:lnTo>
                      <a:pt x="0" y="62"/>
                    </a:lnTo>
                    <a:lnTo>
                      <a:pt x="0" y="68"/>
                    </a:lnTo>
                    <a:lnTo>
                      <a:pt x="0" y="68"/>
                    </a:lnTo>
                    <a:lnTo>
                      <a:pt x="0" y="68"/>
                    </a:lnTo>
                    <a:lnTo>
                      <a:pt x="0" y="68"/>
                    </a:lnTo>
                    <a:lnTo>
                      <a:pt x="0" y="68"/>
                    </a:lnTo>
                    <a:lnTo>
                      <a:pt x="0" y="74"/>
                    </a:lnTo>
                    <a:lnTo>
                      <a:pt x="0" y="74"/>
                    </a:lnTo>
                    <a:lnTo>
                      <a:pt x="0" y="74"/>
                    </a:lnTo>
                    <a:lnTo>
                      <a:pt x="6" y="74"/>
                    </a:lnTo>
                    <a:lnTo>
                      <a:pt x="6" y="74"/>
                    </a:lnTo>
                    <a:lnTo>
                      <a:pt x="6" y="80"/>
                    </a:lnTo>
                    <a:lnTo>
                      <a:pt x="6" y="80"/>
                    </a:lnTo>
                    <a:lnTo>
                      <a:pt x="6" y="80"/>
                    </a:lnTo>
                    <a:lnTo>
                      <a:pt x="6" y="80"/>
                    </a:lnTo>
                    <a:lnTo>
                      <a:pt x="6" y="80"/>
                    </a:lnTo>
                    <a:lnTo>
                      <a:pt x="6" y="80"/>
                    </a:lnTo>
                    <a:lnTo>
                      <a:pt x="12" y="86"/>
                    </a:lnTo>
                    <a:lnTo>
                      <a:pt x="12" y="86"/>
                    </a:lnTo>
                    <a:lnTo>
                      <a:pt x="12" y="86"/>
                    </a:lnTo>
                    <a:lnTo>
                      <a:pt x="12" y="86"/>
                    </a:lnTo>
                    <a:lnTo>
                      <a:pt x="12" y="86"/>
                    </a:lnTo>
                    <a:lnTo>
                      <a:pt x="12" y="92"/>
                    </a:lnTo>
                    <a:lnTo>
                      <a:pt x="12" y="92"/>
                    </a:lnTo>
                    <a:lnTo>
                      <a:pt x="18" y="92"/>
                    </a:lnTo>
                    <a:lnTo>
                      <a:pt x="18" y="92"/>
                    </a:lnTo>
                    <a:lnTo>
                      <a:pt x="18" y="92"/>
                    </a:lnTo>
                    <a:lnTo>
                      <a:pt x="18" y="92"/>
                    </a:lnTo>
                    <a:lnTo>
                      <a:pt x="18" y="99"/>
                    </a:lnTo>
                    <a:lnTo>
                      <a:pt x="25" y="99"/>
                    </a:lnTo>
                    <a:lnTo>
                      <a:pt x="25" y="99"/>
                    </a:lnTo>
                    <a:lnTo>
                      <a:pt x="25" y="99"/>
                    </a:lnTo>
                    <a:lnTo>
                      <a:pt x="25" y="99"/>
                    </a:lnTo>
                    <a:lnTo>
                      <a:pt x="25" y="99"/>
                    </a:lnTo>
                    <a:lnTo>
                      <a:pt x="31" y="99"/>
                    </a:lnTo>
                    <a:lnTo>
                      <a:pt x="31" y="99"/>
                    </a:lnTo>
                    <a:lnTo>
                      <a:pt x="31" y="99"/>
                    </a:lnTo>
                    <a:lnTo>
                      <a:pt x="31" y="99"/>
                    </a:lnTo>
                    <a:lnTo>
                      <a:pt x="31" y="105"/>
                    </a:lnTo>
                    <a:lnTo>
                      <a:pt x="31" y="105"/>
                    </a:lnTo>
                    <a:lnTo>
                      <a:pt x="37" y="105"/>
                    </a:lnTo>
                    <a:lnTo>
                      <a:pt x="37" y="105"/>
                    </a:lnTo>
                    <a:lnTo>
                      <a:pt x="37" y="105"/>
                    </a:lnTo>
                    <a:lnTo>
                      <a:pt x="37" y="105"/>
                    </a:lnTo>
                    <a:lnTo>
                      <a:pt x="37" y="105"/>
                    </a:lnTo>
                    <a:lnTo>
                      <a:pt x="43" y="105"/>
                    </a:lnTo>
                    <a:lnTo>
                      <a:pt x="43" y="105"/>
                    </a:lnTo>
                    <a:lnTo>
                      <a:pt x="43" y="105"/>
                    </a:lnTo>
                    <a:lnTo>
                      <a:pt x="43" y="105"/>
                    </a:lnTo>
                    <a:lnTo>
                      <a:pt x="43" y="111"/>
                    </a:lnTo>
                    <a:lnTo>
                      <a:pt x="49" y="111"/>
                    </a:lnTo>
                    <a:lnTo>
                      <a:pt x="49" y="111"/>
                    </a:lnTo>
                    <a:lnTo>
                      <a:pt x="49" y="111"/>
                    </a:lnTo>
                    <a:lnTo>
                      <a:pt x="49" y="111"/>
                    </a:lnTo>
                    <a:lnTo>
                      <a:pt x="49" y="111"/>
                    </a:lnTo>
                    <a:lnTo>
                      <a:pt x="49" y="111"/>
                    </a:lnTo>
                    <a:lnTo>
                      <a:pt x="55" y="111"/>
                    </a:lnTo>
                    <a:lnTo>
                      <a:pt x="55" y="111"/>
                    </a:lnTo>
                    <a:lnTo>
                      <a:pt x="55" y="111"/>
                    </a:lnTo>
                    <a:lnTo>
                      <a:pt x="55" y="111"/>
                    </a:lnTo>
                    <a:lnTo>
                      <a:pt x="55" y="111"/>
                    </a:lnTo>
                    <a:lnTo>
                      <a:pt x="61" y="111"/>
                    </a:lnTo>
                    <a:lnTo>
                      <a:pt x="61" y="111"/>
                    </a:lnTo>
                    <a:lnTo>
                      <a:pt x="61" y="111"/>
                    </a:lnTo>
                    <a:lnTo>
                      <a:pt x="61" y="117"/>
                    </a:lnTo>
                    <a:lnTo>
                      <a:pt x="61" y="117"/>
                    </a:lnTo>
                    <a:lnTo>
                      <a:pt x="67" y="117"/>
                    </a:lnTo>
                    <a:lnTo>
                      <a:pt x="67" y="117"/>
                    </a:lnTo>
                    <a:lnTo>
                      <a:pt x="67" y="117"/>
                    </a:lnTo>
                    <a:lnTo>
                      <a:pt x="67" y="117"/>
                    </a:lnTo>
                    <a:lnTo>
                      <a:pt x="67" y="117"/>
                    </a:lnTo>
                    <a:lnTo>
                      <a:pt x="67" y="117"/>
                    </a:lnTo>
                    <a:lnTo>
                      <a:pt x="74" y="117"/>
                    </a:lnTo>
                    <a:lnTo>
                      <a:pt x="74" y="117"/>
                    </a:lnTo>
                    <a:lnTo>
                      <a:pt x="74" y="117"/>
                    </a:lnTo>
                    <a:lnTo>
                      <a:pt x="74" y="117"/>
                    </a:lnTo>
                    <a:lnTo>
                      <a:pt x="74" y="117"/>
                    </a:lnTo>
                    <a:lnTo>
                      <a:pt x="80" y="117"/>
                    </a:lnTo>
                    <a:lnTo>
                      <a:pt x="80" y="117"/>
                    </a:lnTo>
                    <a:lnTo>
                      <a:pt x="80" y="117"/>
                    </a:lnTo>
                    <a:lnTo>
                      <a:pt x="80" y="117"/>
                    </a:lnTo>
                    <a:lnTo>
                      <a:pt x="80" y="117"/>
                    </a:lnTo>
                    <a:lnTo>
                      <a:pt x="86" y="117"/>
                    </a:lnTo>
                    <a:lnTo>
                      <a:pt x="86" y="117"/>
                    </a:lnTo>
                    <a:lnTo>
                      <a:pt x="86" y="117"/>
                    </a:lnTo>
                    <a:lnTo>
                      <a:pt x="86" y="117"/>
                    </a:lnTo>
                    <a:lnTo>
                      <a:pt x="86" y="117"/>
                    </a:lnTo>
                    <a:lnTo>
                      <a:pt x="86" y="117"/>
                    </a:lnTo>
                    <a:lnTo>
                      <a:pt x="92" y="117"/>
                    </a:lnTo>
                    <a:lnTo>
                      <a:pt x="92" y="117"/>
                    </a:lnTo>
                    <a:lnTo>
                      <a:pt x="92" y="117"/>
                    </a:lnTo>
                    <a:lnTo>
                      <a:pt x="92" y="117"/>
                    </a:lnTo>
                    <a:lnTo>
                      <a:pt x="92" y="117"/>
                    </a:lnTo>
                    <a:lnTo>
                      <a:pt x="98" y="117"/>
                    </a:lnTo>
                    <a:lnTo>
                      <a:pt x="98" y="117"/>
                    </a:lnTo>
                    <a:lnTo>
                      <a:pt x="98" y="117"/>
                    </a:lnTo>
                    <a:lnTo>
                      <a:pt x="98" y="117"/>
                    </a:lnTo>
                    <a:lnTo>
                      <a:pt x="98" y="117"/>
                    </a:lnTo>
                    <a:lnTo>
                      <a:pt x="104" y="117"/>
                    </a:lnTo>
                    <a:lnTo>
                      <a:pt x="104" y="117"/>
                    </a:lnTo>
                    <a:lnTo>
                      <a:pt x="104" y="123"/>
                    </a:lnTo>
                    <a:lnTo>
                      <a:pt x="104" y="123"/>
                    </a:lnTo>
                    <a:lnTo>
                      <a:pt x="104" y="123"/>
                    </a:lnTo>
                    <a:lnTo>
                      <a:pt x="104" y="123"/>
                    </a:lnTo>
                    <a:lnTo>
                      <a:pt x="110" y="123"/>
                    </a:lnTo>
                    <a:lnTo>
                      <a:pt x="110" y="123"/>
                    </a:lnTo>
                    <a:lnTo>
                      <a:pt x="110" y="123"/>
                    </a:lnTo>
                    <a:lnTo>
                      <a:pt x="110" y="123"/>
                    </a:lnTo>
                    <a:lnTo>
                      <a:pt x="110" y="123"/>
                    </a:lnTo>
                    <a:lnTo>
                      <a:pt x="117" y="123"/>
                    </a:lnTo>
                    <a:lnTo>
                      <a:pt x="117" y="123"/>
                    </a:lnTo>
                    <a:lnTo>
                      <a:pt x="117" y="123"/>
                    </a:lnTo>
                    <a:lnTo>
                      <a:pt x="117" y="123"/>
                    </a:lnTo>
                    <a:lnTo>
                      <a:pt x="117" y="123"/>
                    </a:lnTo>
                    <a:lnTo>
                      <a:pt x="123" y="123"/>
                    </a:lnTo>
                    <a:lnTo>
                      <a:pt x="123" y="123"/>
                    </a:lnTo>
                    <a:lnTo>
                      <a:pt x="123" y="123"/>
                    </a:lnTo>
                    <a:lnTo>
                      <a:pt x="123" y="123"/>
                    </a:lnTo>
                    <a:close/>
                  </a:path>
                </a:pathLst>
              </a:custGeom>
              <a:solidFill>
                <a:srgbClr val="C7C7C7"/>
              </a:solidFill>
              <a:ln w="0">
                <a:solidFill>
                  <a:srgbClr val="000000"/>
                </a:solidFill>
                <a:prstDash val="solid"/>
                <a:round/>
                <a:headEnd/>
                <a:tailEnd/>
              </a:ln>
            </p:spPr>
            <p:txBody>
              <a:bodyPr/>
              <a:lstStyle/>
              <a:p>
                <a:endParaRPr lang="en-US"/>
              </a:p>
            </p:txBody>
          </p:sp>
          <p:sp>
            <p:nvSpPr>
              <p:cNvPr id="2810948" name="Line 68"/>
              <p:cNvSpPr>
                <a:spLocks noChangeShapeType="1"/>
              </p:cNvSpPr>
              <p:nvPr/>
            </p:nvSpPr>
            <p:spPr bwMode="auto">
              <a:xfrm>
                <a:off x="2708" y="3213"/>
                <a:ext cx="0"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949" name="Freeform 69"/>
              <p:cNvSpPr>
                <a:spLocks/>
              </p:cNvSpPr>
              <p:nvPr/>
            </p:nvSpPr>
            <p:spPr bwMode="auto">
              <a:xfrm>
                <a:off x="2708" y="3090"/>
                <a:ext cx="116" cy="123"/>
              </a:xfrm>
              <a:custGeom>
                <a:avLst/>
                <a:gdLst>
                  <a:gd name="T0" fmla="*/ 6 w 116"/>
                  <a:gd name="T1" fmla="*/ 123 h 123"/>
                  <a:gd name="T2" fmla="*/ 6 w 116"/>
                  <a:gd name="T3" fmla="*/ 123 h 123"/>
                  <a:gd name="T4" fmla="*/ 12 w 116"/>
                  <a:gd name="T5" fmla="*/ 117 h 123"/>
                  <a:gd name="T6" fmla="*/ 18 w 116"/>
                  <a:gd name="T7" fmla="*/ 117 h 123"/>
                  <a:gd name="T8" fmla="*/ 24 w 116"/>
                  <a:gd name="T9" fmla="*/ 117 h 123"/>
                  <a:gd name="T10" fmla="*/ 24 w 116"/>
                  <a:gd name="T11" fmla="*/ 117 h 123"/>
                  <a:gd name="T12" fmla="*/ 30 w 116"/>
                  <a:gd name="T13" fmla="*/ 117 h 123"/>
                  <a:gd name="T14" fmla="*/ 37 w 116"/>
                  <a:gd name="T15" fmla="*/ 117 h 123"/>
                  <a:gd name="T16" fmla="*/ 43 w 116"/>
                  <a:gd name="T17" fmla="*/ 117 h 123"/>
                  <a:gd name="T18" fmla="*/ 43 w 116"/>
                  <a:gd name="T19" fmla="*/ 117 h 123"/>
                  <a:gd name="T20" fmla="*/ 49 w 116"/>
                  <a:gd name="T21" fmla="*/ 117 h 123"/>
                  <a:gd name="T22" fmla="*/ 55 w 116"/>
                  <a:gd name="T23" fmla="*/ 111 h 123"/>
                  <a:gd name="T24" fmla="*/ 61 w 116"/>
                  <a:gd name="T25" fmla="*/ 111 h 123"/>
                  <a:gd name="T26" fmla="*/ 61 w 116"/>
                  <a:gd name="T27" fmla="*/ 111 h 123"/>
                  <a:gd name="T28" fmla="*/ 67 w 116"/>
                  <a:gd name="T29" fmla="*/ 111 h 123"/>
                  <a:gd name="T30" fmla="*/ 73 w 116"/>
                  <a:gd name="T31" fmla="*/ 105 h 123"/>
                  <a:gd name="T32" fmla="*/ 79 w 116"/>
                  <a:gd name="T33" fmla="*/ 105 h 123"/>
                  <a:gd name="T34" fmla="*/ 79 w 116"/>
                  <a:gd name="T35" fmla="*/ 105 h 123"/>
                  <a:gd name="T36" fmla="*/ 86 w 116"/>
                  <a:gd name="T37" fmla="*/ 99 h 123"/>
                  <a:gd name="T38" fmla="*/ 92 w 116"/>
                  <a:gd name="T39" fmla="*/ 99 h 123"/>
                  <a:gd name="T40" fmla="*/ 98 w 116"/>
                  <a:gd name="T41" fmla="*/ 92 h 123"/>
                  <a:gd name="T42" fmla="*/ 98 w 116"/>
                  <a:gd name="T43" fmla="*/ 92 h 123"/>
                  <a:gd name="T44" fmla="*/ 104 w 116"/>
                  <a:gd name="T45" fmla="*/ 86 h 123"/>
                  <a:gd name="T46" fmla="*/ 110 w 116"/>
                  <a:gd name="T47" fmla="*/ 80 h 123"/>
                  <a:gd name="T48" fmla="*/ 110 w 116"/>
                  <a:gd name="T49" fmla="*/ 80 h 123"/>
                  <a:gd name="T50" fmla="*/ 116 w 116"/>
                  <a:gd name="T51" fmla="*/ 74 h 123"/>
                  <a:gd name="T52" fmla="*/ 116 w 116"/>
                  <a:gd name="T53" fmla="*/ 68 h 123"/>
                  <a:gd name="T54" fmla="*/ 116 w 116"/>
                  <a:gd name="T55" fmla="*/ 62 h 123"/>
                  <a:gd name="T56" fmla="*/ 116 w 116"/>
                  <a:gd name="T57" fmla="*/ 62 h 123"/>
                  <a:gd name="T58" fmla="*/ 116 w 116"/>
                  <a:gd name="T59" fmla="*/ 56 h 123"/>
                  <a:gd name="T60" fmla="*/ 116 w 116"/>
                  <a:gd name="T61" fmla="*/ 49 h 123"/>
                  <a:gd name="T62" fmla="*/ 110 w 116"/>
                  <a:gd name="T63" fmla="*/ 43 h 123"/>
                  <a:gd name="T64" fmla="*/ 110 w 116"/>
                  <a:gd name="T65" fmla="*/ 43 h 123"/>
                  <a:gd name="T66" fmla="*/ 104 w 116"/>
                  <a:gd name="T67" fmla="*/ 37 h 123"/>
                  <a:gd name="T68" fmla="*/ 98 w 116"/>
                  <a:gd name="T69" fmla="*/ 31 h 123"/>
                  <a:gd name="T70" fmla="*/ 98 w 116"/>
                  <a:gd name="T71" fmla="*/ 25 h 123"/>
                  <a:gd name="T72" fmla="*/ 92 w 116"/>
                  <a:gd name="T73" fmla="*/ 25 h 123"/>
                  <a:gd name="T74" fmla="*/ 86 w 116"/>
                  <a:gd name="T75" fmla="*/ 25 h 123"/>
                  <a:gd name="T76" fmla="*/ 79 w 116"/>
                  <a:gd name="T77" fmla="*/ 19 h 123"/>
                  <a:gd name="T78" fmla="*/ 79 w 116"/>
                  <a:gd name="T79" fmla="*/ 19 h 123"/>
                  <a:gd name="T80" fmla="*/ 73 w 116"/>
                  <a:gd name="T81" fmla="*/ 19 h 123"/>
                  <a:gd name="T82" fmla="*/ 67 w 116"/>
                  <a:gd name="T83" fmla="*/ 13 h 123"/>
                  <a:gd name="T84" fmla="*/ 61 w 116"/>
                  <a:gd name="T85" fmla="*/ 13 h 123"/>
                  <a:gd name="T86" fmla="*/ 55 w 116"/>
                  <a:gd name="T87" fmla="*/ 13 h 123"/>
                  <a:gd name="T88" fmla="*/ 55 w 116"/>
                  <a:gd name="T89" fmla="*/ 6 h 123"/>
                  <a:gd name="T90" fmla="*/ 49 w 116"/>
                  <a:gd name="T91" fmla="*/ 6 h 123"/>
                  <a:gd name="T92" fmla="*/ 43 w 116"/>
                  <a:gd name="T93" fmla="*/ 6 h 123"/>
                  <a:gd name="T94" fmla="*/ 37 w 116"/>
                  <a:gd name="T95" fmla="*/ 6 h 123"/>
                  <a:gd name="T96" fmla="*/ 37 w 116"/>
                  <a:gd name="T97" fmla="*/ 6 h 123"/>
                  <a:gd name="T98" fmla="*/ 30 w 116"/>
                  <a:gd name="T99" fmla="*/ 6 h 123"/>
                  <a:gd name="T100" fmla="*/ 24 w 116"/>
                  <a:gd name="T101" fmla="*/ 6 h 123"/>
                  <a:gd name="T102" fmla="*/ 18 w 116"/>
                  <a:gd name="T103" fmla="*/ 6 h 123"/>
                  <a:gd name="T104" fmla="*/ 18 w 116"/>
                  <a:gd name="T105" fmla="*/ 6 h 123"/>
                  <a:gd name="T106" fmla="*/ 12 w 116"/>
                  <a:gd name="T107" fmla="*/ 0 h 123"/>
                  <a:gd name="T108" fmla="*/ 6 w 116"/>
                  <a:gd name="T109" fmla="*/ 0 h 123"/>
                  <a:gd name="T110" fmla="*/ 0 w 116"/>
                  <a:gd name="T111" fmla="*/ 0 h 123"/>
                  <a:gd name="T112" fmla="*/ 0 w 116"/>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6" h="123">
                    <a:moveTo>
                      <a:pt x="0" y="123"/>
                    </a:moveTo>
                    <a:lnTo>
                      <a:pt x="0" y="123"/>
                    </a:lnTo>
                    <a:lnTo>
                      <a:pt x="0" y="123"/>
                    </a:lnTo>
                    <a:lnTo>
                      <a:pt x="6" y="123"/>
                    </a:lnTo>
                    <a:lnTo>
                      <a:pt x="6" y="123"/>
                    </a:lnTo>
                    <a:lnTo>
                      <a:pt x="6" y="123"/>
                    </a:lnTo>
                    <a:lnTo>
                      <a:pt x="6" y="123"/>
                    </a:lnTo>
                    <a:lnTo>
                      <a:pt x="6" y="123"/>
                    </a:lnTo>
                    <a:lnTo>
                      <a:pt x="12" y="123"/>
                    </a:lnTo>
                    <a:lnTo>
                      <a:pt x="12" y="123"/>
                    </a:lnTo>
                    <a:lnTo>
                      <a:pt x="12" y="123"/>
                    </a:lnTo>
                    <a:lnTo>
                      <a:pt x="12" y="117"/>
                    </a:lnTo>
                    <a:lnTo>
                      <a:pt x="12" y="117"/>
                    </a:lnTo>
                    <a:lnTo>
                      <a:pt x="18" y="117"/>
                    </a:lnTo>
                    <a:lnTo>
                      <a:pt x="18" y="117"/>
                    </a:lnTo>
                    <a:lnTo>
                      <a:pt x="18" y="117"/>
                    </a:lnTo>
                    <a:lnTo>
                      <a:pt x="18" y="117"/>
                    </a:lnTo>
                    <a:lnTo>
                      <a:pt x="18" y="117"/>
                    </a:lnTo>
                    <a:lnTo>
                      <a:pt x="18" y="117"/>
                    </a:lnTo>
                    <a:lnTo>
                      <a:pt x="24" y="117"/>
                    </a:lnTo>
                    <a:lnTo>
                      <a:pt x="24" y="117"/>
                    </a:lnTo>
                    <a:lnTo>
                      <a:pt x="24" y="117"/>
                    </a:lnTo>
                    <a:lnTo>
                      <a:pt x="24" y="117"/>
                    </a:lnTo>
                    <a:lnTo>
                      <a:pt x="24" y="117"/>
                    </a:lnTo>
                    <a:lnTo>
                      <a:pt x="30" y="117"/>
                    </a:lnTo>
                    <a:lnTo>
                      <a:pt x="30" y="117"/>
                    </a:lnTo>
                    <a:lnTo>
                      <a:pt x="30" y="117"/>
                    </a:lnTo>
                    <a:lnTo>
                      <a:pt x="30" y="117"/>
                    </a:lnTo>
                    <a:lnTo>
                      <a:pt x="30" y="117"/>
                    </a:lnTo>
                    <a:lnTo>
                      <a:pt x="37" y="117"/>
                    </a:lnTo>
                    <a:lnTo>
                      <a:pt x="37" y="117"/>
                    </a:lnTo>
                    <a:lnTo>
                      <a:pt x="37" y="117"/>
                    </a:lnTo>
                    <a:lnTo>
                      <a:pt x="37" y="117"/>
                    </a:lnTo>
                    <a:lnTo>
                      <a:pt x="37" y="117"/>
                    </a:lnTo>
                    <a:lnTo>
                      <a:pt x="37" y="117"/>
                    </a:lnTo>
                    <a:lnTo>
                      <a:pt x="43" y="117"/>
                    </a:lnTo>
                    <a:lnTo>
                      <a:pt x="43" y="117"/>
                    </a:lnTo>
                    <a:lnTo>
                      <a:pt x="43" y="117"/>
                    </a:lnTo>
                    <a:lnTo>
                      <a:pt x="43" y="117"/>
                    </a:lnTo>
                    <a:lnTo>
                      <a:pt x="43" y="117"/>
                    </a:lnTo>
                    <a:lnTo>
                      <a:pt x="49" y="117"/>
                    </a:lnTo>
                    <a:lnTo>
                      <a:pt x="49" y="117"/>
                    </a:lnTo>
                    <a:lnTo>
                      <a:pt x="49" y="117"/>
                    </a:lnTo>
                    <a:lnTo>
                      <a:pt x="49" y="117"/>
                    </a:lnTo>
                    <a:lnTo>
                      <a:pt x="49" y="117"/>
                    </a:lnTo>
                    <a:lnTo>
                      <a:pt x="55" y="117"/>
                    </a:lnTo>
                    <a:lnTo>
                      <a:pt x="55" y="117"/>
                    </a:lnTo>
                    <a:lnTo>
                      <a:pt x="55" y="111"/>
                    </a:lnTo>
                    <a:lnTo>
                      <a:pt x="55" y="111"/>
                    </a:lnTo>
                    <a:lnTo>
                      <a:pt x="55" y="111"/>
                    </a:lnTo>
                    <a:lnTo>
                      <a:pt x="55" y="111"/>
                    </a:lnTo>
                    <a:lnTo>
                      <a:pt x="61" y="111"/>
                    </a:lnTo>
                    <a:lnTo>
                      <a:pt x="61" y="111"/>
                    </a:lnTo>
                    <a:lnTo>
                      <a:pt x="61" y="111"/>
                    </a:lnTo>
                    <a:lnTo>
                      <a:pt x="61" y="111"/>
                    </a:lnTo>
                    <a:lnTo>
                      <a:pt x="61" y="111"/>
                    </a:lnTo>
                    <a:lnTo>
                      <a:pt x="67" y="111"/>
                    </a:lnTo>
                    <a:lnTo>
                      <a:pt x="67" y="111"/>
                    </a:lnTo>
                    <a:lnTo>
                      <a:pt x="67" y="111"/>
                    </a:lnTo>
                    <a:lnTo>
                      <a:pt x="67" y="111"/>
                    </a:lnTo>
                    <a:lnTo>
                      <a:pt x="67" y="111"/>
                    </a:lnTo>
                    <a:lnTo>
                      <a:pt x="73" y="111"/>
                    </a:lnTo>
                    <a:lnTo>
                      <a:pt x="73" y="105"/>
                    </a:lnTo>
                    <a:lnTo>
                      <a:pt x="73" y="105"/>
                    </a:lnTo>
                    <a:lnTo>
                      <a:pt x="73" y="105"/>
                    </a:lnTo>
                    <a:lnTo>
                      <a:pt x="73" y="105"/>
                    </a:lnTo>
                    <a:lnTo>
                      <a:pt x="79" y="105"/>
                    </a:lnTo>
                    <a:lnTo>
                      <a:pt x="79" y="105"/>
                    </a:lnTo>
                    <a:lnTo>
                      <a:pt x="79" y="105"/>
                    </a:lnTo>
                    <a:lnTo>
                      <a:pt x="79" y="105"/>
                    </a:lnTo>
                    <a:lnTo>
                      <a:pt x="79" y="105"/>
                    </a:lnTo>
                    <a:lnTo>
                      <a:pt x="79" y="105"/>
                    </a:lnTo>
                    <a:lnTo>
                      <a:pt x="86" y="105"/>
                    </a:lnTo>
                    <a:lnTo>
                      <a:pt x="86" y="99"/>
                    </a:lnTo>
                    <a:lnTo>
                      <a:pt x="86" y="99"/>
                    </a:lnTo>
                    <a:lnTo>
                      <a:pt x="86" y="99"/>
                    </a:lnTo>
                    <a:lnTo>
                      <a:pt x="86" y="99"/>
                    </a:lnTo>
                    <a:lnTo>
                      <a:pt x="92" y="99"/>
                    </a:lnTo>
                    <a:lnTo>
                      <a:pt x="92" y="99"/>
                    </a:lnTo>
                    <a:lnTo>
                      <a:pt x="92" y="99"/>
                    </a:lnTo>
                    <a:lnTo>
                      <a:pt x="92" y="99"/>
                    </a:lnTo>
                    <a:lnTo>
                      <a:pt x="92" y="99"/>
                    </a:lnTo>
                    <a:lnTo>
                      <a:pt x="98" y="99"/>
                    </a:lnTo>
                    <a:lnTo>
                      <a:pt x="98" y="92"/>
                    </a:lnTo>
                    <a:lnTo>
                      <a:pt x="98" y="92"/>
                    </a:lnTo>
                    <a:lnTo>
                      <a:pt x="98" y="92"/>
                    </a:lnTo>
                    <a:lnTo>
                      <a:pt x="98" y="92"/>
                    </a:lnTo>
                    <a:lnTo>
                      <a:pt x="98" y="92"/>
                    </a:lnTo>
                    <a:lnTo>
                      <a:pt x="104" y="92"/>
                    </a:lnTo>
                    <a:lnTo>
                      <a:pt x="104" y="86"/>
                    </a:lnTo>
                    <a:lnTo>
                      <a:pt x="104" y="86"/>
                    </a:lnTo>
                    <a:lnTo>
                      <a:pt x="104" y="86"/>
                    </a:lnTo>
                    <a:lnTo>
                      <a:pt x="104" y="86"/>
                    </a:lnTo>
                    <a:lnTo>
                      <a:pt x="104" y="86"/>
                    </a:lnTo>
                    <a:lnTo>
                      <a:pt x="110" y="80"/>
                    </a:lnTo>
                    <a:lnTo>
                      <a:pt x="110" y="80"/>
                    </a:lnTo>
                    <a:lnTo>
                      <a:pt x="110" y="80"/>
                    </a:lnTo>
                    <a:lnTo>
                      <a:pt x="110" y="80"/>
                    </a:lnTo>
                    <a:lnTo>
                      <a:pt x="110" y="80"/>
                    </a:lnTo>
                    <a:lnTo>
                      <a:pt x="110" y="80"/>
                    </a:lnTo>
                    <a:lnTo>
                      <a:pt x="110" y="74"/>
                    </a:lnTo>
                    <a:lnTo>
                      <a:pt x="110" y="74"/>
                    </a:lnTo>
                    <a:lnTo>
                      <a:pt x="116" y="74"/>
                    </a:lnTo>
                    <a:lnTo>
                      <a:pt x="116" y="74"/>
                    </a:lnTo>
                    <a:lnTo>
                      <a:pt x="116" y="74"/>
                    </a:lnTo>
                    <a:lnTo>
                      <a:pt x="116" y="68"/>
                    </a:lnTo>
                    <a:lnTo>
                      <a:pt x="116" y="68"/>
                    </a:lnTo>
                    <a:lnTo>
                      <a:pt x="116" y="68"/>
                    </a:lnTo>
                    <a:lnTo>
                      <a:pt x="116" y="68"/>
                    </a:lnTo>
                    <a:lnTo>
                      <a:pt x="116" y="68"/>
                    </a:lnTo>
                    <a:lnTo>
                      <a:pt x="116" y="62"/>
                    </a:lnTo>
                    <a:lnTo>
                      <a:pt x="116" y="62"/>
                    </a:lnTo>
                    <a:lnTo>
                      <a:pt x="116" y="62"/>
                    </a:lnTo>
                    <a:lnTo>
                      <a:pt x="116" y="62"/>
                    </a:lnTo>
                    <a:lnTo>
                      <a:pt x="116" y="62"/>
                    </a:lnTo>
                    <a:lnTo>
                      <a:pt x="116" y="62"/>
                    </a:lnTo>
                    <a:lnTo>
                      <a:pt x="116" y="56"/>
                    </a:lnTo>
                    <a:lnTo>
                      <a:pt x="116" y="56"/>
                    </a:lnTo>
                    <a:lnTo>
                      <a:pt x="116" y="56"/>
                    </a:lnTo>
                    <a:lnTo>
                      <a:pt x="116" y="56"/>
                    </a:lnTo>
                    <a:lnTo>
                      <a:pt x="116" y="56"/>
                    </a:lnTo>
                    <a:lnTo>
                      <a:pt x="116" y="49"/>
                    </a:lnTo>
                    <a:lnTo>
                      <a:pt x="116" y="49"/>
                    </a:lnTo>
                    <a:lnTo>
                      <a:pt x="116" y="49"/>
                    </a:lnTo>
                    <a:lnTo>
                      <a:pt x="110" y="49"/>
                    </a:lnTo>
                    <a:lnTo>
                      <a:pt x="110" y="49"/>
                    </a:lnTo>
                    <a:lnTo>
                      <a:pt x="110" y="43"/>
                    </a:lnTo>
                    <a:lnTo>
                      <a:pt x="110" y="43"/>
                    </a:lnTo>
                    <a:lnTo>
                      <a:pt x="110" y="43"/>
                    </a:lnTo>
                    <a:lnTo>
                      <a:pt x="110" y="43"/>
                    </a:lnTo>
                    <a:lnTo>
                      <a:pt x="110" y="43"/>
                    </a:lnTo>
                    <a:lnTo>
                      <a:pt x="110" y="43"/>
                    </a:lnTo>
                    <a:lnTo>
                      <a:pt x="104" y="37"/>
                    </a:lnTo>
                    <a:lnTo>
                      <a:pt x="104" y="37"/>
                    </a:lnTo>
                    <a:lnTo>
                      <a:pt x="104" y="37"/>
                    </a:lnTo>
                    <a:lnTo>
                      <a:pt x="104" y="37"/>
                    </a:lnTo>
                    <a:lnTo>
                      <a:pt x="104" y="37"/>
                    </a:lnTo>
                    <a:lnTo>
                      <a:pt x="104" y="31"/>
                    </a:lnTo>
                    <a:lnTo>
                      <a:pt x="98" y="31"/>
                    </a:lnTo>
                    <a:lnTo>
                      <a:pt x="98" y="31"/>
                    </a:lnTo>
                    <a:lnTo>
                      <a:pt x="98" y="31"/>
                    </a:lnTo>
                    <a:lnTo>
                      <a:pt x="98" y="31"/>
                    </a:lnTo>
                    <a:lnTo>
                      <a:pt x="98" y="31"/>
                    </a:lnTo>
                    <a:lnTo>
                      <a:pt x="98" y="25"/>
                    </a:lnTo>
                    <a:lnTo>
                      <a:pt x="92" y="25"/>
                    </a:lnTo>
                    <a:lnTo>
                      <a:pt x="92" y="25"/>
                    </a:lnTo>
                    <a:lnTo>
                      <a:pt x="92" y="25"/>
                    </a:lnTo>
                    <a:lnTo>
                      <a:pt x="92" y="25"/>
                    </a:lnTo>
                    <a:lnTo>
                      <a:pt x="92" y="25"/>
                    </a:lnTo>
                    <a:lnTo>
                      <a:pt x="86" y="25"/>
                    </a:lnTo>
                    <a:lnTo>
                      <a:pt x="86" y="25"/>
                    </a:lnTo>
                    <a:lnTo>
                      <a:pt x="86" y="25"/>
                    </a:lnTo>
                    <a:lnTo>
                      <a:pt x="86" y="25"/>
                    </a:lnTo>
                    <a:lnTo>
                      <a:pt x="86" y="19"/>
                    </a:lnTo>
                    <a:lnTo>
                      <a:pt x="79" y="19"/>
                    </a:lnTo>
                    <a:lnTo>
                      <a:pt x="79" y="19"/>
                    </a:lnTo>
                    <a:lnTo>
                      <a:pt x="79" y="19"/>
                    </a:lnTo>
                    <a:lnTo>
                      <a:pt x="79" y="19"/>
                    </a:lnTo>
                    <a:lnTo>
                      <a:pt x="79" y="19"/>
                    </a:lnTo>
                    <a:lnTo>
                      <a:pt x="79" y="19"/>
                    </a:lnTo>
                    <a:lnTo>
                      <a:pt x="73" y="19"/>
                    </a:lnTo>
                    <a:lnTo>
                      <a:pt x="73" y="19"/>
                    </a:lnTo>
                    <a:lnTo>
                      <a:pt x="73" y="19"/>
                    </a:lnTo>
                    <a:lnTo>
                      <a:pt x="73" y="19"/>
                    </a:lnTo>
                    <a:lnTo>
                      <a:pt x="73" y="13"/>
                    </a:lnTo>
                    <a:lnTo>
                      <a:pt x="67" y="13"/>
                    </a:lnTo>
                    <a:lnTo>
                      <a:pt x="67" y="13"/>
                    </a:lnTo>
                    <a:lnTo>
                      <a:pt x="67" y="13"/>
                    </a:lnTo>
                    <a:lnTo>
                      <a:pt x="67" y="13"/>
                    </a:lnTo>
                    <a:lnTo>
                      <a:pt x="67" y="13"/>
                    </a:lnTo>
                    <a:lnTo>
                      <a:pt x="61" y="13"/>
                    </a:lnTo>
                    <a:lnTo>
                      <a:pt x="61" y="13"/>
                    </a:lnTo>
                    <a:lnTo>
                      <a:pt x="61" y="13"/>
                    </a:lnTo>
                    <a:lnTo>
                      <a:pt x="61" y="13"/>
                    </a:lnTo>
                    <a:lnTo>
                      <a:pt x="61" y="13"/>
                    </a:lnTo>
                    <a:lnTo>
                      <a:pt x="55" y="13"/>
                    </a:lnTo>
                    <a:lnTo>
                      <a:pt x="55" y="13"/>
                    </a:lnTo>
                    <a:lnTo>
                      <a:pt x="55" y="13"/>
                    </a:lnTo>
                    <a:lnTo>
                      <a:pt x="55" y="13"/>
                    </a:lnTo>
                    <a:lnTo>
                      <a:pt x="55" y="6"/>
                    </a:lnTo>
                    <a:lnTo>
                      <a:pt x="55" y="6"/>
                    </a:lnTo>
                    <a:lnTo>
                      <a:pt x="49" y="6"/>
                    </a:lnTo>
                    <a:lnTo>
                      <a:pt x="49" y="6"/>
                    </a:lnTo>
                    <a:lnTo>
                      <a:pt x="49" y="6"/>
                    </a:lnTo>
                    <a:lnTo>
                      <a:pt x="49" y="6"/>
                    </a:lnTo>
                    <a:lnTo>
                      <a:pt x="49" y="6"/>
                    </a:lnTo>
                    <a:lnTo>
                      <a:pt x="43" y="6"/>
                    </a:lnTo>
                    <a:lnTo>
                      <a:pt x="43" y="6"/>
                    </a:lnTo>
                    <a:lnTo>
                      <a:pt x="43" y="6"/>
                    </a:lnTo>
                    <a:lnTo>
                      <a:pt x="43" y="6"/>
                    </a:lnTo>
                    <a:lnTo>
                      <a:pt x="43" y="6"/>
                    </a:lnTo>
                    <a:lnTo>
                      <a:pt x="37" y="6"/>
                    </a:lnTo>
                    <a:lnTo>
                      <a:pt x="37" y="6"/>
                    </a:lnTo>
                    <a:lnTo>
                      <a:pt x="37" y="6"/>
                    </a:lnTo>
                    <a:lnTo>
                      <a:pt x="37" y="6"/>
                    </a:lnTo>
                    <a:lnTo>
                      <a:pt x="37" y="6"/>
                    </a:lnTo>
                    <a:lnTo>
                      <a:pt x="37" y="6"/>
                    </a:lnTo>
                    <a:lnTo>
                      <a:pt x="30" y="6"/>
                    </a:lnTo>
                    <a:lnTo>
                      <a:pt x="30" y="6"/>
                    </a:lnTo>
                    <a:lnTo>
                      <a:pt x="30" y="6"/>
                    </a:lnTo>
                    <a:lnTo>
                      <a:pt x="30" y="6"/>
                    </a:lnTo>
                    <a:lnTo>
                      <a:pt x="30" y="6"/>
                    </a:lnTo>
                    <a:lnTo>
                      <a:pt x="24" y="6"/>
                    </a:lnTo>
                    <a:lnTo>
                      <a:pt x="24" y="6"/>
                    </a:lnTo>
                    <a:lnTo>
                      <a:pt x="24" y="6"/>
                    </a:lnTo>
                    <a:lnTo>
                      <a:pt x="24" y="6"/>
                    </a:lnTo>
                    <a:lnTo>
                      <a:pt x="24" y="6"/>
                    </a:lnTo>
                    <a:lnTo>
                      <a:pt x="18" y="6"/>
                    </a:lnTo>
                    <a:lnTo>
                      <a:pt x="18" y="6"/>
                    </a:lnTo>
                    <a:lnTo>
                      <a:pt x="18" y="6"/>
                    </a:lnTo>
                    <a:lnTo>
                      <a:pt x="18" y="6"/>
                    </a:lnTo>
                    <a:lnTo>
                      <a:pt x="18" y="6"/>
                    </a:lnTo>
                    <a:lnTo>
                      <a:pt x="18" y="6"/>
                    </a:lnTo>
                    <a:lnTo>
                      <a:pt x="12" y="6"/>
                    </a:lnTo>
                    <a:lnTo>
                      <a:pt x="12" y="6"/>
                    </a:lnTo>
                    <a:lnTo>
                      <a:pt x="12" y="0"/>
                    </a:lnTo>
                    <a:lnTo>
                      <a:pt x="12" y="0"/>
                    </a:lnTo>
                    <a:lnTo>
                      <a:pt x="12" y="0"/>
                    </a:lnTo>
                    <a:lnTo>
                      <a:pt x="6" y="0"/>
                    </a:lnTo>
                    <a:lnTo>
                      <a:pt x="6" y="0"/>
                    </a:lnTo>
                    <a:lnTo>
                      <a:pt x="6" y="0"/>
                    </a:lnTo>
                    <a:lnTo>
                      <a:pt x="6" y="0"/>
                    </a:lnTo>
                    <a:lnTo>
                      <a:pt x="6" y="0"/>
                    </a:lnTo>
                    <a:lnTo>
                      <a:pt x="0" y="0"/>
                    </a:lnTo>
                    <a:lnTo>
                      <a:pt x="0" y="0"/>
                    </a:lnTo>
                    <a:lnTo>
                      <a:pt x="0" y="0"/>
                    </a:lnTo>
                    <a:lnTo>
                      <a:pt x="0" y="0"/>
                    </a:lnTo>
                    <a:lnTo>
                      <a:pt x="0" y="0"/>
                    </a:lnTo>
                    <a:lnTo>
                      <a:pt x="0" y="0"/>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950" name="Line 70"/>
              <p:cNvSpPr>
                <a:spLocks noChangeShapeType="1"/>
              </p:cNvSpPr>
              <p:nvPr/>
            </p:nvSpPr>
            <p:spPr bwMode="auto">
              <a:xfrm flipH="1">
                <a:off x="2702" y="3090"/>
                <a:ext cx="6"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951" name="Freeform 71"/>
              <p:cNvSpPr>
                <a:spLocks/>
              </p:cNvSpPr>
              <p:nvPr/>
            </p:nvSpPr>
            <p:spPr bwMode="auto">
              <a:xfrm>
                <a:off x="2585" y="3090"/>
                <a:ext cx="123" cy="123"/>
              </a:xfrm>
              <a:custGeom>
                <a:avLst/>
                <a:gdLst>
                  <a:gd name="T0" fmla="*/ 117 w 123"/>
                  <a:gd name="T1" fmla="*/ 0 h 123"/>
                  <a:gd name="T2" fmla="*/ 110 w 123"/>
                  <a:gd name="T3" fmla="*/ 0 h 123"/>
                  <a:gd name="T4" fmla="*/ 104 w 123"/>
                  <a:gd name="T5" fmla="*/ 0 h 123"/>
                  <a:gd name="T6" fmla="*/ 104 w 123"/>
                  <a:gd name="T7" fmla="*/ 6 h 123"/>
                  <a:gd name="T8" fmla="*/ 98 w 123"/>
                  <a:gd name="T9" fmla="*/ 6 h 123"/>
                  <a:gd name="T10" fmla="*/ 92 w 123"/>
                  <a:gd name="T11" fmla="*/ 6 h 123"/>
                  <a:gd name="T12" fmla="*/ 86 w 123"/>
                  <a:gd name="T13" fmla="*/ 6 h 123"/>
                  <a:gd name="T14" fmla="*/ 86 w 123"/>
                  <a:gd name="T15" fmla="*/ 6 h 123"/>
                  <a:gd name="T16" fmla="*/ 80 w 123"/>
                  <a:gd name="T17" fmla="*/ 6 h 123"/>
                  <a:gd name="T18" fmla="*/ 74 w 123"/>
                  <a:gd name="T19" fmla="*/ 6 h 123"/>
                  <a:gd name="T20" fmla="*/ 67 w 123"/>
                  <a:gd name="T21" fmla="*/ 6 h 123"/>
                  <a:gd name="T22" fmla="*/ 67 w 123"/>
                  <a:gd name="T23" fmla="*/ 6 h 123"/>
                  <a:gd name="T24" fmla="*/ 61 w 123"/>
                  <a:gd name="T25" fmla="*/ 13 h 123"/>
                  <a:gd name="T26" fmla="*/ 55 w 123"/>
                  <a:gd name="T27" fmla="*/ 13 h 123"/>
                  <a:gd name="T28" fmla="*/ 49 w 123"/>
                  <a:gd name="T29" fmla="*/ 13 h 123"/>
                  <a:gd name="T30" fmla="*/ 49 w 123"/>
                  <a:gd name="T31" fmla="*/ 13 h 123"/>
                  <a:gd name="T32" fmla="*/ 43 w 123"/>
                  <a:gd name="T33" fmla="*/ 19 h 123"/>
                  <a:gd name="T34" fmla="*/ 37 w 123"/>
                  <a:gd name="T35" fmla="*/ 19 h 123"/>
                  <a:gd name="T36" fmla="*/ 31 w 123"/>
                  <a:gd name="T37" fmla="*/ 19 h 123"/>
                  <a:gd name="T38" fmla="*/ 31 w 123"/>
                  <a:gd name="T39" fmla="*/ 25 h 123"/>
                  <a:gd name="T40" fmla="*/ 25 w 123"/>
                  <a:gd name="T41" fmla="*/ 25 h 123"/>
                  <a:gd name="T42" fmla="*/ 18 w 123"/>
                  <a:gd name="T43" fmla="*/ 31 h 123"/>
                  <a:gd name="T44" fmla="*/ 12 w 123"/>
                  <a:gd name="T45" fmla="*/ 31 h 123"/>
                  <a:gd name="T46" fmla="*/ 12 w 123"/>
                  <a:gd name="T47" fmla="*/ 37 h 123"/>
                  <a:gd name="T48" fmla="*/ 6 w 123"/>
                  <a:gd name="T49" fmla="*/ 43 h 123"/>
                  <a:gd name="T50" fmla="*/ 6 w 123"/>
                  <a:gd name="T51" fmla="*/ 49 h 123"/>
                  <a:gd name="T52" fmla="*/ 0 w 123"/>
                  <a:gd name="T53" fmla="*/ 49 h 123"/>
                  <a:gd name="T54" fmla="*/ 0 w 123"/>
                  <a:gd name="T55" fmla="*/ 56 h 123"/>
                  <a:gd name="T56" fmla="*/ 0 w 123"/>
                  <a:gd name="T57" fmla="*/ 62 h 123"/>
                  <a:gd name="T58" fmla="*/ 0 w 123"/>
                  <a:gd name="T59" fmla="*/ 68 h 123"/>
                  <a:gd name="T60" fmla="*/ 0 w 123"/>
                  <a:gd name="T61" fmla="*/ 68 h 123"/>
                  <a:gd name="T62" fmla="*/ 6 w 123"/>
                  <a:gd name="T63" fmla="*/ 74 h 123"/>
                  <a:gd name="T64" fmla="*/ 6 w 123"/>
                  <a:gd name="T65" fmla="*/ 80 h 123"/>
                  <a:gd name="T66" fmla="*/ 12 w 123"/>
                  <a:gd name="T67" fmla="*/ 86 h 123"/>
                  <a:gd name="T68" fmla="*/ 12 w 123"/>
                  <a:gd name="T69" fmla="*/ 86 h 123"/>
                  <a:gd name="T70" fmla="*/ 18 w 123"/>
                  <a:gd name="T71" fmla="*/ 92 h 123"/>
                  <a:gd name="T72" fmla="*/ 25 w 123"/>
                  <a:gd name="T73" fmla="*/ 99 h 123"/>
                  <a:gd name="T74" fmla="*/ 25 w 123"/>
                  <a:gd name="T75" fmla="*/ 99 h 123"/>
                  <a:gd name="T76" fmla="*/ 31 w 123"/>
                  <a:gd name="T77" fmla="*/ 99 h 123"/>
                  <a:gd name="T78" fmla="*/ 37 w 123"/>
                  <a:gd name="T79" fmla="*/ 105 h 123"/>
                  <a:gd name="T80" fmla="*/ 43 w 123"/>
                  <a:gd name="T81" fmla="*/ 105 h 123"/>
                  <a:gd name="T82" fmla="*/ 43 w 123"/>
                  <a:gd name="T83" fmla="*/ 111 h 123"/>
                  <a:gd name="T84" fmla="*/ 49 w 123"/>
                  <a:gd name="T85" fmla="*/ 111 h 123"/>
                  <a:gd name="T86" fmla="*/ 55 w 123"/>
                  <a:gd name="T87" fmla="*/ 111 h 123"/>
                  <a:gd name="T88" fmla="*/ 61 w 123"/>
                  <a:gd name="T89" fmla="*/ 111 h 123"/>
                  <a:gd name="T90" fmla="*/ 61 w 123"/>
                  <a:gd name="T91" fmla="*/ 117 h 123"/>
                  <a:gd name="T92" fmla="*/ 67 w 123"/>
                  <a:gd name="T93" fmla="*/ 117 h 123"/>
                  <a:gd name="T94" fmla="*/ 74 w 123"/>
                  <a:gd name="T95" fmla="*/ 117 h 123"/>
                  <a:gd name="T96" fmla="*/ 80 w 123"/>
                  <a:gd name="T97" fmla="*/ 117 h 123"/>
                  <a:gd name="T98" fmla="*/ 80 w 123"/>
                  <a:gd name="T99" fmla="*/ 117 h 123"/>
                  <a:gd name="T100" fmla="*/ 86 w 123"/>
                  <a:gd name="T101" fmla="*/ 117 h 123"/>
                  <a:gd name="T102" fmla="*/ 92 w 123"/>
                  <a:gd name="T103" fmla="*/ 117 h 123"/>
                  <a:gd name="T104" fmla="*/ 98 w 123"/>
                  <a:gd name="T105" fmla="*/ 117 h 123"/>
                  <a:gd name="T106" fmla="*/ 98 w 123"/>
                  <a:gd name="T107" fmla="*/ 117 h 123"/>
                  <a:gd name="T108" fmla="*/ 104 w 123"/>
                  <a:gd name="T109" fmla="*/ 123 h 123"/>
                  <a:gd name="T110" fmla="*/ 110 w 123"/>
                  <a:gd name="T111" fmla="*/ 123 h 123"/>
                  <a:gd name="T112" fmla="*/ 117 w 123"/>
                  <a:gd name="T113" fmla="*/ 123 h 123"/>
                  <a:gd name="T114" fmla="*/ 117 w 123"/>
                  <a:gd name="T115"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23">
                    <a:moveTo>
                      <a:pt x="117" y="0"/>
                    </a:move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6"/>
                    </a:lnTo>
                    <a:lnTo>
                      <a:pt x="104" y="6"/>
                    </a:lnTo>
                    <a:lnTo>
                      <a:pt x="98" y="6"/>
                    </a:lnTo>
                    <a:lnTo>
                      <a:pt x="98" y="6"/>
                    </a:lnTo>
                    <a:lnTo>
                      <a:pt x="98" y="6"/>
                    </a:lnTo>
                    <a:lnTo>
                      <a:pt x="98" y="6"/>
                    </a:lnTo>
                    <a:lnTo>
                      <a:pt x="98" y="6"/>
                    </a:lnTo>
                    <a:lnTo>
                      <a:pt x="92" y="6"/>
                    </a:lnTo>
                    <a:lnTo>
                      <a:pt x="92" y="6"/>
                    </a:lnTo>
                    <a:lnTo>
                      <a:pt x="92" y="6"/>
                    </a:lnTo>
                    <a:lnTo>
                      <a:pt x="92" y="6"/>
                    </a:lnTo>
                    <a:lnTo>
                      <a:pt x="92" y="6"/>
                    </a:lnTo>
                    <a:lnTo>
                      <a:pt x="86" y="6"/>
                    </a:lnTo>
                    <a:lnTo>
                      <a:pt x="86" y="6"/>
                    </a:lnTo>
                    <a:lnTo>
                      <a:pt x="86" y="6"/>
                    </a:lnTo>
                    <a:lnTo>
                      <a:pt x="86" y="6"/>
                    </a:lnTo>
                    <a:lnTo>
                      <a:pt x="86" y="6"/>
                    </a:lnTo>
                    <a:lnTo>
                      <a:pt x="86" y="6"/>
                    </a:lnTo>
                    <a:lnTo>
                      <a:pt x="80" y="6"/>
                    </a:lnTo>
                    <a:lnTo>
                      <a:pt x="80" y="6"/>
                    </a:lnTo>
                    <a:lnTo>
                      <a:pt x="80" y="6"/>
                    </a:lnTo>
                    <a:lnTo>
                      <a:pt x="80" y="6"/>
                    </a:lnTo>
                    <a:lnTo>
                      <a:pt x="80" y="6"/>
                    </a:lnTo>
                    <a:lnTo>
                      <a:pt x="74" y="6"/>
                    </a:lnTo>
                    <a:lnTo>
                      <a:pt x="74" y="6"/>
                    </a:lnTo>
                    <a:lnTo>
                      <a:pt x="74" y="6"/>
                    </a:lnTo>
                    <a:lnTo>
                      <a:pt x="74" y="6"/>
                    </a:lnTo>
                    <a:lnTo>
                      <a:pt x="74" y="6"/>
                    </a:lnTo>
                    <a:lnTo>
                      <a:pt x="67" y="6"/>
                    </a:lnTo>
                    <a:lnTo>
                      <a:pt x="67" y="6"/>
                    </a:lnTo>
                    <a:lnTo>
                      <a:pt x="67" y="6"/>
                    </a:lnTo>
                    <a:lnTo>
                      <a:pt x="67" y="6"/>
                    </a:lnTo>
                    <a:lnTo>
                      <a:pt x="67" y="6"/>
                    </a:lnTo>
                    <a:lnTo>
                      <a:pt x="67" y="6"/>
                    </a:lnTo>
                    <a:lnTo>
                      <a:pt x="61" y="6"/>
                    </a:lnTo>
                    <a:lnTo>
                      <a:pt x="61" y="6"/>
                    </a:lnTo>
                    <a:lnTo>
                      <a:pt x="61" y="13"/>
                    </a:lnTo>
                    <a:lnTo>
                      <a:pt x="61" y="13"/>
                    </a:lnTo>
                    <a:lnTo>
                      <a:pt x="61" y="13"/>
                    </a:lnTo>
                    <a:lnTo>
                      <a:pt x="55" y="13"/>
                    </a:lnTo>
                    <a:lnTo>
                      <a:pt x="55" y="13"/>
                    </a:lnTo>
                    <a:lnTo>
                      <a:pt x="55" y="13"/>
                    </a:lnTo>
                    <a:lnTo>
                      <a:pt x="55" y="13"/>
                    </a:lnTo>
                    <a:lnTo>
                      <a:pt x="55" y="13"/>
                    </a:lnTo>
                    <a:lnTo>
                      <a:pt x="49" y="13"/>
                    </a:lnTo>
                    <a:lnTo>
                      <a:pt x="49" y="13"/>
                    </a:lnTo>
                    <a:lnTo>
                      <a:pt x="49" y="13"/>
                    </a:lnTo>
                    <a:lnTo>
                      <a:pt x="49" y="13"/>
                    </a:lnTo>
                    <a:lnTo>
                      <a:pt x="49" y="13"/>
                    </a:lnTo>
                    <a:lnTo>
                      <a:pt x="49" y="13"/>
                    </a:lnTo>
                    <a:lnTo>
                      <a:pt x="43" y="13"/>
                    </a:lnTo>
                    <a:lnTo>
                      <a:pt x="43" y="19"/>
                    </a:lnTo>
                    <a:lnTo>
                      <a:pt x="43" y="19"/>
                    </a:lnTo>
                    <a:lnTo>
                      <a:pt x="43" y="19"/>
                    </a:lnTo>
                    <a:lnTo>
                      <a:pt x="43" y="19"/>
                    </a:lnTo>
                    <a:lnTo>
                      <a:pt x="37" y="19"/>
                    </a:lnTo>
                    <a:lnTo>
                      <a:pt x="37" y="19"/>
                    </a:lnTo>
                    <a:lnTo>
                      <a:pt x="37" y="19"/>
                    </a:lnTo>
                    <a:lnTo>
                      <a:pt x="37" y="19"/>
                    </a:lnTo>
                    <a:lnTo>
                      <a:pt x="37" y="19"/>
                    </a:lnTo>
                    <a:lnTo>
                      <a:pt x="31" y="19"/>
                    </a:lnTo>
                    <a:lnTo>
                      <a:pt x="31" y="19"/>
                    </a:lnTo>
                    <a:lnTo>
                      <a:pt x="31" y="25"/>
                    </a:lnTo>
                    <a:lnTo>
                      <a:pt x="31" y="25"/>
                    </a:lnTo>
                    <a:lnTo>
                      <a:pt x="31" y="25"/>
                    </a:lnTo>
                    <a:lnTo>
                      <a:pt x="31" y="25"/>
                    </a:lnTo>
                    <a:lnTo>
                      <a:pt x="25" y="25"/>
                    </a:lnTo>
                    <a:lnTo>
                      <a:pt x="25" y="25"/>
                    </a:lnTo>
                    <a:lnTo>
                      <a:pt x="25" y="25"/>
                    </a:lnTo>
                    <a:lnTo>
                      <a:pt x="25" y="25"/>
                    </a:lnTo>
                    <a:lnTo>
                      <a:pt x="25" y="25"/>
                    </a:lnTo>
                    <a:lnTo>
                      <a:pt x="18" y="25"/>
                    </a:lnTo>
                    <a:lnTo>
                      <a:pt x="18" y="31"/>
                    </a:lnTo>
                    <a:lnTo>
                      <a:pt x="18" y="31"/>
                    </a:lnTo>
                    <a:lnTo>
                      <a:pt x="18" y="31"/>
                    </a:lnTo>
                    <a:lnTo>
                      <a:pt x="18" y="31"/>
                    </a:lnTo>
                    <a:lnTo>
                      <a:pt x="12" y="31"/>
                    </a:lnTo>
                    <a:lnTo>
                      <a:pt x="12" y="31"/>
                    </a:lnTo>
                    <a:lnTo>
                      <a:pt x="12" y="37"/>
                    </a:lnTo>
                    <a:lnTo>
                      <a:pt x="12" y="37"/>
                    </a:lnTo>
                    <a:lnTo>
                      <a:pt x="12" y="37"/>
                    </a:lnTo>
                    <a:lnTo>
                      <a:pt x="12" y="37"/>
                    </a:lnTo>
                    <a:lnTo>
                      <a:pt x="12" y="37"/>
                    </a:lnTo>
                    <a:lnTo>
                      <a:pt x="6" y="43"/>
                    </a:lnTo>
                    <a:lnTo>
                      <a:pt x="6" y="43"/>
                    </a:lnTo>
                    <a:lnTo>
                      <a:pt x="6" y="43"/>
                    </a:lnTo>
                    <a:lnTo>
                      <a:pt x="6" y="43"/>
                    </a:lnTo>
                    <a:lnTo>
                      <a:pt x="6" y="43"/>
                    </a:lnTo>
                    <a:lnTo>
                      <a:pt x="6" y="43"/>
                    </a:lnTo>
                    <a:lnTo>
                      <a:pt x="6" y="49"/>
                    </a:lnTo>
                    <a:lnTo>
                      <a:pt x="6" y="49"/>
                    </a:lnTo>
                    <a:lnTo>
                      <a:pt x="0" y="49"/>
                    </a:lnTo>
                    <a:lnTo>
                      <a:pt x="0" y="49"/>
                    </a:lnTo>
                    <a:lnTo>
                      <a:pt x="0" y="49"/>
                    </a:lnTo>
                    <a:lnTo>
                      <a:pt x="0" y="56"/>
                    </a:lnTo>
                    <a:lnTo>
                      <a:pt x="0" y="56"/>
                    </a:lnTo>
                    <a:lnTo>
                      <a:pt x="0" y="56"/>
                    </a:lnTo>
                    <a:lnTo>
                      <a:pt x="0" y="56"/>
                    </a:lnTo>
                    <a:lnTo>
                      <a:pt x="0" y="56"/>
                    </a:lnTo>
                    <a:lnTo>
                      <a:pt x="0" y="62"/>
                    </a:lnTo>
                    <a:lnTo>
                      <a:pt x="0" y="62"/>
                    </a:lnTo>
                    <a:lnTo>
                      <a:pt x="0" y="62"/>
                    </a:lnTo>
                    <a:lnTo>
                      <a:pt x="0" y="62"/>
                    </a:lnTo>
                    <a:lnTo>
                      <a:pt x="0" y="62"/>
                    </a:lnTo>
                    <a:lnTo>
                      <a:pt x="0" y="62"/>
                    </a:lnTo>
                    <a:lnTo>
                      <a:pt x="0" y="68"/>
                    </a:lnTo>
                    <a:lnTo>
                      <a:pt x="0" y="68"/>
                    </a:lnTo>
                    <a:lnTo>
                      <a:pt x="0" y="68"/>
                    </a:lnTo>
                    <a:lnTo>
                      <a:pt x="0" y="68"/>
                    </a:lnTo>
                    <a:lnTo>
                      <a:pt x="0" y="68"/>
                    </a:lnTo>
                    <a:lnTo>
                      <a:pt x="0" y="74"/>
                    </a:lnTo>
                    <a:lnTo>
                      <a:pt x="0" y="74"/>
                    </a:lnTo>
                    <a:lnTo>
                      <a:pt x="0" y="74"/>
                    </a:lnTo>
                    <a:lnTo>
                      <a:pt x="6" y="74"/>
                    </a:lnTo>
                    <a:lnTo>
                      <a:pt x="6" y="74"/>
                    </a:lnTo>
                    <a:lnTo>
                      <a:pt x="6" y="80"/>
                    </a:lnTo>
                    <a:lnTo>
                      <a:pt x="6" y="80"/>
                    </a:lnTo>
                    <a:lnTo>
                      <a:pt x="6" y="80"/>
                    </a:lnTo>
                    <a:lnTo>
                      <a:pt x="6" y="80"/>
                    </a:lnTo>
                    <a:lnTo>
                      <a:pt x="6" y="80"/>
                    </a:lnTo>
                    <a:lnTo>
                      <a:pt x="6" y="80"/>
                    </a:lnTo>
                    <a:lnTo>
                      <a:pt x="12" y="86"/>
                    </a:lnTo>
                    <a:lnTo>
                      <a:pt x="12" y="86"/>
                    </a:lnTo>
                    <a:lnTo>
                      <a:pt x="12" y="86"/>
                    </a:lnTo>
                    <a:lnTo>
                      <a:pt x="12" y="86"/>
                    </a:lnTo>
                    <a:lnTo>
                      <a:pt x="12" y="86"/>
                    </a:lnTo>
                    <a:lnTo>
                      <a:pt x="12" y="92"/>
                    </a:lnTo>
                    <a:lnTo>
                      <a:pt x="12" y="92"/>
                    </a:lnTo>
                    <a:lnTo>
                      <a:pt x="18" y="92"/>
                    </a:lnTo>
                    <a:lnTo>
                      <a:pt x="18" y="92"/>
                    </a:lnTo>
                    <a:lnTo>
                      <a:pt x="18" y="92"/>
                    </a:lnTo>
                    <a:lnTo>
                      <a:pt x="18" y="92"/>
                    </a:lnTo>
                    <a:lnTo>
                      <a:pt x="18" y="99"/>
                    </a:lnTo>
                    <a:lnTo>
                      <a:pt x="25" y="99"/>
                    </a:lnTo>
                    <a:lnTo>
                      <a:pt x="25" y="99"/>
                    </a:lnTo>
                    <a:lnTo>
                      <a:pt x="25" y="99"/>
                    </a:lnTo>
                    <a:lnTo>
                      <a:pt x="25" y="99"/>
                    </a:lnTo>
                    <a:lnTo>
                      <a:pt x="25" y="99"/>
                    </a:lnTo>
                    <a:lnTo>
                      <a:pt x="31" y="99"/>
                    </a:lnTo>
                    <a:lnTo>
                      <a:pt x="31" y="99"/>
                    </a:lnTo>
                    <a:lnTo>
                      <a:pt x="31" y="99"/>
                    </a:lnTo>
                    <a:lnTo>
                      <a:pt x="31" y="99"/>
                    </a:lnTo>
                    <a:lnTo>
                      <a:pt x="31" y="105"/>
                    </a:lnTo>
                    <a:lnTo>
                      <a:pt x="31" y="105"/>
                    </a:lnTo>
                    <a:lnTo>
                      <a:pt x="37" y="105"/>
                    </a:lnTo>
                    <a:lnTo>
                      <a:pt x="37" y="105"/>
                    </a:lnTo>
                    <a:lnTo>
                      <a:pt x="37" y="105"/>
                    </a:lnTo>
                    <a:lnTo>
                      <a:pt x="37" y="105"/>
                    </a:lnTo>
                    <a:lnTo>
                      <a:pt x="37" y="105"/>
                    </a:lnTo>
                    <a:lnTo>
                      <a:pt x="43" y="105"/>
                    </a:lnTo>
                    <a:lnTo>
                      <a:pt x="43" y="105"/>
                    </a:lnTo>
                    <a:lnTo>
                      <a:pt x="43" y="105"/>
                    </a:lnTo>
                    <a:lnTo>
                      <a:pt x="43" y="105"/>
                    </a:lnTo>
                    <a:lnTo>
                      <a:pt x="43" y="111"/>
                    </a:lnTo>
                    <a:lnTo>
                      <a:pt x="49" y="111"/>
                    </a:lnTo>
                    <a:lnTo>
                      <a:pt x="49" y="111"/>
                    </a:lnTo>
                    <a:lnTo>
                      <a:pt x="49" y="111"/>
                    </a:lnTo>
                    <a:lnTo>
                      <a:pt x="49" y="111"/>
                    </a:lnTo>
                    <a:lnTo>
                      <a:pt x="49" y="111"/>
                    </a:lnTo>
                    <a:lnTo>
                      <a:pt x="49" y="111"/>
                    </a:lnTo>
                    <a:lnTo>
                      <a:pt x="55" y="111"/>
                    </a:lnTo>
                    <a:lnTo>
                      <a:pt x="55" y="111"/>
                    </a:lnTo>
                    <a:lnTo>
                      <a:pt x="55" y="111"/>
                    </a:lnTo>
                    <a:lnTo>
                      <a:pt x="55" y="111"/>
                    </a:lnTo>
                    <a:lnTo>
                      <a:pt x="55" y="111"/>
                    </a:lnTo>
                    <a:lnTo>
                      <a:pt x="61" y="111"/>
                    </a:lnTo>
                    <a:lnTo>
                      <a:pt x="61" y="111"/>
                    </a:lnTo>
                    <a:lnTo>
                      <a:pt x="61" y="111"/>
                    </a:lnTo>
                    <a:lnTo>
                      <a:pt x="61" y="117"/>
                    </a:lnTo>
                    <a:lnTo>
                      <a:pt x="61" y="117"/>
                    </a:lnTo>
                    <a:lnTo>
                      <a:pt x="67" y="117"/>
                    </a:lnTo>
                    <a:lnTo>
                      <a:pt x="67" y="117"/>
                    </a:lnTo>
                    <a:lnTo>
                      <a:pt x="67" y="117"/>
                    </a:lnTo>
                    <a:lnTo>
                      <a:pt x="67" y="117"/>
                    </a:lnTo>
                    <a:lnTo>
                      <a:pt x="67" y="117"/>
                    </a:lnTo>
                    <a:lnTo>
                      <a:pt x="67" y="117"/>
                    </a:lnTo>
                    <a:lnTo>
                      <a:pt x="74" y="117"/>
                    </a:lnTo>
                    <a:lnTo>
                      <a:pt x="74" y="117"/>
                    </a:lnTo>
                    <a:lnTo>
                      <a:pt x="74" y="117"/>
                    </a:lnTo>
                    <a:lnTo>
                      <a:pt x="74" y="117"/>
                    </a:lnTo>
                    <a:lnTo>
                      <a:pt x="74" y="117"/>
                    </a:lnTo>
                    <a:lnTo>
                      <a:pt x="80" y="117"/>
                    </a:lnTo>
                    <a:lnTo>
                      <a:pt x="80" y="117"/>
                    </a:lnTo>
                    <a:lnTo>
                      <a:pt x="80" y="117"/>
                    </a:lnTo>
                    <a:lnTo>
                      <a:pt x="80" y="117"/>
                    </a:lnTo>
                    <a:lnTo>
                      <a:pt x="80" y="117"/>
                    </a:lnTo>
                    <a:lnTo>
                      <a:pt x="86" y="117"/>
                    </a:lnTo>
                    <a:lnTo>
                      <a:pt x="86" y="117"/>
                    </a:lnTo>
                    <a:lnTo>
                      <a:pt x="86" y="117"/>
                    </a:lnTo>
                    <a:lnTo>
                      <a:pt x="86" y="117"/>
                    </a:lnTo>
                    <a:lnTo>
                      <a:pt x="86" y="117"/>
                    </a:lnTo>
                    <a:lnTo>
                      <a:pt x="86" y="117"/>
                    </a:lnTo>
                    <a:lnTo>
                      <a:pt x="92" y="117"/>
                    </a:lnTo>
                    <a:lnTo>
                      <a:pt x="92" y="117"/>
                    </a:lnTo>
                    <a:lnTo>
                      <a:pt x="92" y="117"/>
                    </a:lnTo>
                    <a:lnTo>
                      <a:pt x="92" y="117"/>
                    </a:lnTo>
                    <a:lnTo>
                      <a:pt x="92" y="117"/>
                    </a:lnTo>
                    <a:lnTo>
                      <a:pt x="98" y="117"/>
                    </a:lnTo>
                    <a:lnTo>
                      <a:pt x="98" y="117"/>
                    </a:lnTo>
                    <a:lnTo>
                      <a:pt x="98" y="117"/>
                    </a:lnTo>
                    <a:lnTo>
                      <a:pt x="98" y="117"/>
                    </a:lnTo>
                    <a:lnTo>
                      <a:pt x="98" y="117"/>
                    </a:lnTo>
                    <a:lnTo>
                      <a:pt x="104" y="117"/>
                    </a:lnTo>
                    <a:lnTo>
                      <a:pt x="104" y="117"/>
                    </a:lnTo>
                    <a:lnTo>
                      <a:pt x="104" y="123"/>
                    </a:lnTo>
                    <a:lnTo>
                      <a:pt x="104" y="123"/>
                    </a:lnTo>
                    <a:lnTo>
                      <a:pt x="104" y="123"/>
                    </a:lnTo>
                    <a:lnTo>
                      <a:pt x="104" y="123"/>
                    </a:lnTo>
                    <a:lnTo>
                      <a:pt x="110" y="123"/>
                    </a:lnTo>
                    <a:lnTo>
                      <a:pt x="110" y="123"/>
                    </a:lnTo>
                    <a:lnTo>
                      <a:pt x="110" y="123"/>
                    </a:lnTo>
                    <a:lnTo>
                      <a:pt x="110" y="123"/>
                    </a:lnTo>
                    <a:lnTo>
                      <a:pt x="110" y="123"/>
                    </a:lnTo>
                    <a:lnTo>
                      <a:pt x="117" y="123"/>
                    </a:lnTo>
                    <a:lnTo>
                      <a:pt x="117" y="123"/>
                    </a:lnTo>
                    <a:lnTo>
                      <a:pt x="117" y="123"/>
                    </a:lnTo>
                    <a:lnTo>
                      <a:pt x="117" y="123"/>
                    </a:lnTo>
                    <a:lnTo>
                      <a:pt x="117" y="123"/>
                    </a:lnTo>
                    <a:lnTo>
                      <a:pt x="123" y="123"/>
                    </a:lnTo>
                    <a:lnTo>
                      <a:pt x="123" y="123"/>
                    </a:lnTo>
                    <a:lnTo>
                      <a:pt x="123" y="123"/>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952" name="Rectangle 72"/>
              <p:cNvSpPr>
                <a:spLocks noChangeArrowheads="1"/>
              </p:cNvSpPr>
              <p:nvPr/>
            </p:nvSpPr>
            <p:spPr bwMode="auto">
              <a:xfrm>
                <a:off x="2918" y="3109"/>
                <a:ext cx="29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20 - 40</a:t>
                </a:r>
                <a:endParaRPr lang="en-US" sz="1200" b="1"/>
              </a:p>
            </p:txBody>
          </p:sp>
          <p:sp>
            <p:nvSpPr>
              <p:cNvPr id="2810953" name="Freeform 73"/>
              <p:cNvSpPr>
                <a:spLocks/>
              </p:cNvSpPr>
              <p:nvPr/>
            </p:nvSpPr>
            <p:spPr bwMode="auto">
              <a:xfrm>
                <a:off x="2585" y="3256"/>
                <a:ext cx="239" cy="117"/>
              </a:xfrm>
              <a:custGeom>
                <a:avLst/>
                <a:gdLst>
                  <a:gd name="T0" fmla="*/ 129 w 239"/>
                  <a:gd name="T1" fmla="*/ 117 h 117"/>
                  <a:gd name="T2" fmla="*/ 141 w 239"/>
                  <a:gd name="T3" fmla="*/ 117 h 117"/>
                  <a:gd name="T4" fmla="*/ 147 w 239"/>
                  <a:gd name="T5" fmla="*/ 117 h 117"/>
                  <a:gd name="T6" fmla="*/ 160 w 239"/>
                  <a:gd name="T7" fmla="*/ 117 h 117"/>
                  <a:gd name="T8" fmla="*/ 166 w 239"/>
                  <a:gd name="T9" fmla="*/ 111 h 117"/>
                  <a:gd name="T10" fmla="*/ 178 w 239"/>
                  <a:gd name="T11" fmla="*/ 111 h 117"/>
                  <a:gd name="T12" fmla="*/ 184 w 239"/>
                  <a:gd name="T13" fmla="*/ 105 h 117"/>
                  <a:gd name="T14" fmla="*/ 196 w 239"/>
                  <a:gd name="T15" fmla="*/ 105 h 117"/>
                  <a:gd name="T16" fmla="*/ 202 w 239"/>
                  <a:gd name="T17" fmla="*/ 98 h 117"/>
                  <a:gd name="T18" fmla="*/ 215 w 239"/>
                  <a:gd name="T19" fmla="*/ 92 h 117"/>
                  <a:gd name="T20" fmla="*/ 221 w 239"/>
                  <a:gd name="T21" fmla="*/ 86 h 117"/>
                  <a:gd name="T22" fmla="*/ 233 w 239"/>
                  <a:gd name="T23" fmla="*/ 80 h 117"/>
                  <a:gd name="T24" fmla="*/ 239 w 239"/>
                  <a:gd name="T25" fmla="*/ 68 h 117"/>
                  <a:gd name="T26" fmla="*/ 239 w 239"/>
                  <a:gd name="T27" fmla="*/ 62 h 117"/>
                  <a:gd name="T28" fmla="*/ 239 w 239"/>
                  <a:gd name="T29" fmla="*/ 49 h 117"/>
                  <a:gd name="T30" fmla="*/ 233 w 239"/>
                  <a:gd name="T31" fmla="*/ 43 h 117"/>
                  <a:gd name="T32" fmla="*/ 227 w 239"/>
                  <a:gd name="T33" fmla="*/ 31 h 117"/>
                  <a:gd name="T34" fmla="*/ 221 w 239"/>
                  <a:gd name="T35" fmla="*/ 25 h 117"/>
                  <a:gd name="T36" fmla="*/ 209 w 239"/>
                  <a:gd name="T37" fmla="*/ 19 h 117"/>
                  <a:gd name="T38" fmla="*/ 202 w 239"/>
                  <a:gd name="T39" fmla="*/ 12 h 117"/>
                  <a:gd name="T40" fmla="*/ 190 w 239"/>
                  <a:gd name="T41" fmla="*/ 12 h 117"/>
                  <a:gd name="T42" fmla="*/ 184 w 239"/>
                  <a:gd name="T43" fmla="*/ 6 h 117"/>
                  <a:gd name="T44" fmla="*/ 172 w 239"/>
                  <a:gd name="T45" fmla="*/ 6 h 117"/>
                  <a:gd name="T46" fmla="*/ 166 w 239"/>
                  <a:gd name="T47" fmla="*/ 6 h 117"/>
                  <a:gd name="T48" fmla="*/ 153 w 239"/>
                  <a:gd name="T49" fmla="*/ 0 h 117"/>
                  <a:gd name="T50" fmla="*/ 147 w 239"/>
                  <a:gd name="T51" fmla="*/ 0 h 117"/>
                  <a:gd name="T52" fmla="*/ 135 w 239"/>
                  <a:gd name="T53" fmla="*/ 0 h 117"/>
                  <a:gd name="T54" fmla="*/ 129 w 239"/>
                  <a:gd name="T55" fmla="*/ 0 h 117"/>
                  <a:gd name="T56" fmla="*/ 117 w 239"/>
                  <a:gd name="T57" fmla="*/ 0 h 117"/>
                  <a:gd name="T58" fmla="*/ 110 w 239"/>
                  <a:gd name="T59" fmla="*/ 0 h 117"/>
                  <a:gd name="T60" fmla="*/ 98 w 239"/>
                  <a:gd name="T61" fmla="*/ 0 h 117"/>
                  <a:gd name="T62" fmla="*/ 92 w 239"/>
                  <a:gd name="T63" fmla="*/ 0 h 117"/>
                  <a:gd name="T64" fmla="*/ 80 w 239"/>
                  <a:gd name="T65" fmla="*/ 0 h 117"/>
                  <a:gd name="T66" fmla="*/ 74 w 239"/>
                  <a:gd name="T67" fmla="*/ 6 h 117"/>
                  <a:gd name="T68" fmla="*/ 61 w 239"/>
                  <a:gd name="T69" fmla="*/ 6 h 117"/>
                  <a:gd name="T70" fmla="*/ 55 w 239"/>
                  <a:gd name="T71" fmla="*/ 6 h 117"/>
                  <a:gd name="T72" fmla="*/ 43 w 239"/>
                  <a:gd name="T73" fmla="*/ 12 h 117"/>
                  <a:gd name="T74" fmla="*/ 37 w 239"/>
                  <a:gd name="T75" fmla="*/ 19 h 117"/>
                  <a:gd name="T76" fmla="*/ 25 w 239"/>
                  <a:gd name="T77" fmla="*/ 25 h 117"/>
                  <a:gd name="T78" fmla="*/ 18 w 239"/>
                  <a:gd name="T79" fmla="*/ 31 h 117"/>
                  <a:gd name="T80" fmla="*/ 6 w 239"/>
                  <a:gd name="T81" fmla="*/ 37 h 117"/>
                  <a:gd name="T82" fmla="*/ 0 w 239"/>
                  <a:gd name="T83" fmla="*/ 43 h 117"/>
                  <a:gd name="T84" fmla="*/ 0 w 239"/>
                  <a:gd name="T85" fmla="*/ 55 h 117"/>
                  <a:gd name="T86" fmla="*/ 0 w 239"/>
                  <a:gd name="T87" fmla="*/ 62 h 117"/>
                  <a:gd name="T88" fmla="*/ 6 w 239"/>
                  <a:gd name="T89" fmla="*/ 74 h 117"/>
                  <a:gd name="T90" fmla="*/ 12 w 239"/>
                  <a:gd name="T91" fmla="*/ 80 h 117"/>
                  <a:gd name="T92" fmla="*/ 18 w 239"/>
                  <a:gd name="T93" fmla="*/ 92 h 117"/>
                  <a:gd name="T94" fmla="*/ 31 w 239"/>
                  <a:gd name="T95" fmla="*/ 98 h 117"/>
                  <a:gd name="T96" fmla="*/ 37 w 239"/>
                  <a:gd name="T97" fmla="*/ 98 h 117"/>
                  <a:gd name="T98" fmla="*/ 49 w 239"/>
                  <a:gd name="T99" fmla="*/ 105 h 117"/>
                  <a:gd name="T100" fmla="*/ 55 w 239"/>
                  <a:gd name="T101" fmla="*/ 111 h 117"/>
                  <a:gd name="T102" fmla="*/ 67 w 239"/>
                  <a:gd name="T103" fmla="*/ 111 h 117"/>
                  <a:gd name="T104" fmla="*/ 74 w 239"/>
                  <a:gd name="T105" fmla="*/ 111 h 117"/>
                  <a:gd name="T106" fmla="*/ 86 w 239"/>
                  <a:gd name="T107" fmla="*/ 117 h 117"/>
                  <a:gd name="T108" fmla="*/ 92 w 239"/>
                  <a:gd name="T109" fmla="*/ 117 h 117"/>
                  <a:gd name="T110" fmla="*/ 104 w 239"/>
                  <a:gd name="T111" fmla="*/ 117 h 117"/>
                  <a:gd name="T112" fmla="*/ 110 w 239"/>
                  <a:gd name="T113" fmla="*/ 117 h 117"/>
                  <a:gd name="T114" fmla="*/ 123 w 239"/>
                  <a:gd name="T115"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9" h="117">
                    <a:moveTo>
                      <a:pt x="123" y="117"/>
                    </a:moveTo>
                    <a:lnTo>
                      <a:pt x="123" y="117"/>
                    </a:lnTo>
                    <a:lnTo>
                      <a:pt x="123" y="117"/>
                    </a:lnTo>
                    <a:lnTo>
                      <a:pt x="123" y="117"/>
                    </a:lnTo>
                    <a:lnTo>
                      <a:pt x="129" y="117"/>
                    </a:lnTo>
                    <a:lnTo>
                      <a:pt x="129" y="117"/>
                    </a:lnTo>
                    <a:lnTo>
                      <a:pt x="129" y="117"/>
                    </a:lnTo>
                    <a:lnTo>
                      <a:pt x="129" y="117"/>
                    </a:lnTo>
                    <a:lnTo>
                      <a:pt x="129" y="117"/>
                    </a:lnTo>
                    <a:lnTo>
                      <a:pt x="135" y="117"/>
                    </a:lnTo>
                    <a:lnTo>
                      <a:pt x="135" y="117"/>
                    </a:lnTo>
                    <a:lnTo>
                      <a:pt x="135" y="117"/>
                    </a:lnTo>
                    <a:lnTo>
                      <a:pt x="135" y="117"/>
                    </a:lnTo>
                    <a:lnTo>
                      <a:pt x="135" y="117"/>
                    </a:lnTo>
                    <a:lnTo>
                      <a:pt x="141" y="117"/>
                    </a:lnTo>
                    <a:lnTo>
                      <a:pt x="141" y="117"/>
                    </a:lnTo>
                    <a:lnTo>
                      <a:pt x="141" y="117"/>
                    </a:lnTo>
                    <a:lnTo>
                      <a:pt x="141" y="117"/>
                    </a:lnTo>
                    <a:lnTo>
                      <a:pt x="141" y="117"/>
                    </a:lnTo>
                    <a:lnTo>
                      <a:pt x="141" y="117"/>
                    </a:lnTo>
                    <a:lnTo>
                      <a:pt x="147" y="117"/>
                    </a:lnTo>
                    <a:lnTo>
                      <a:pt x="147" y="117"/>
                    </a:lnTo>
                    <a:lnTo>
                      <a:pt x="147" y="117"/>
                    </a:lnTo>
                    <a:lnTo>
                      <a:pt x="147" y="117"/>
                    </a:lnTo>
                    <a:lnTo>
                      <a:pt x="147" y="117"/>
                    </a:lnTo>
                    <a:lnTo>
                      <a:pt x="153" y="117"/>
                    </a:lnTo>
                    <a:lnTo>
                      <a:pt x="153" y="117"/>
                    </a:lnTo>
                    <a:lnTo>
                      <a:pt x="153" y="117"/>
                    </a:lnTo>
                    <a:lnTo>
                      <a:pt x="153" y="117"/>
                    </a:lnTo>
                    <a:lnTo>
                      <a:pt x="153" y="117"/>
                    </a:lnTo>
                    <a:lnTo>
                      <a:pt x="160" y="117"/>
                    </a:lnTo>
                    <a:lnTo>
                      <a:pt x="160" y="117"/>
                    </a:lnTo>
                    <a:lnTo>
                      <a:pt x="160" y="117"/>
                    </a:lnTo>
                    <a:lnTo>
                      <a:pt x="160" y="117"/>
                    </a:lnTo>
                    <a:lnTo>
                      <a:pt x="160" y="117"/>
                    </a:lnTo>
                    <a:lnTo>
                      <a:pt x="160" y="117"/>
                    </a:lnTo>
                    <a:lnTo>
                      <a:pt x="166" y="111"/>
                    </a:lnTo>
                    <a:lnTo>
                      <a:pt x="166" y="111"/>
                    </a:lnTo>
                    <a:lnTo>
                      <a:pt x="166" y="111"/>
                    </a:lnTo>
                    <a:lnTo>
                      <a:pt x="166" y="111"/>
                    </a:lnTo>
                    <a:lnTo>
                      <a:pt x="166" y="111"/>
                    </a:lnTo>
                    <a:lnTo>
                      <a:pt x="172" y="111"/>
                    </a:lnTo>
                    <a:lnTo>
                      <a:pt x="172" y="111"/>
                    </a:lnTo>
                    <a:lnTo>
                      <a:pt x="172" y="111"/>
                    </a:lnTo>
                    <a:lnTo>
                      <a:pt x="172" y="111"/>
                    </a:lnTo>
                    <a:lnTo>
                      <a:pt x="172" y="111"/>
                    </a:lnTo>
                    <a:lnTo>
                      <a:pt x="178" y="111"/>
                    </a:lnTo>
                    <a:lnTo>
                      <a:pt x="178" y="111"/>
                    </a:lnTo>
                    <a:lnTo>
                      <a:pt x="178" y="111"/>
                    </a:lnTo>
                    <a:lnTo>
                      <a:pt x="178" y="111"/>
                    </a:lnTo>
                    <a:lnTo>
                      <a:pt x="178" y="111"/>
                    </a:lnTo>
                    <a:lnTo>
                      <a:pt x="178" y="111"/>
                    </a:lnTo>
                    <a:lnTo>
                      <a:pt x="184" y="111"/>
                    </a:lnTo>
                    <a:lnTo>
                      <a:pt x="184" y="111"/>
                    </a:lnTo>
                    <a:lnTo>
                      <a:pt x="184" y="111"/>
                    </a:lnTo>
                    <a:lnTo>
                      <a:pt x="184" y="105"/>
                    </a:lnTo>
                    <a:lnTo>
                      <a:pt x="184" y="105"/>
                    </a:lnTo>
                    <a:lnTo>
                      <a:pt x="190" y="105"/>
                    </a:lnTo>
                    <a:lnTo>
                      <a:pt x="190" y="105"/>
                    </a:lnTo>
                    <a:lnTo>
                      <a:pt x="190" y="105"/>
                    </a:lnTo>
                    <a:lnTo>
                      <a:pt x="190" y="105"/>
                    </a:lnTo>
                    <a:lnTo>
                      <a:pt x="190" y="105"/>
                    </a:lnTo>
                    <a:lnTo>
                      <a:pt x="196" y="105"/>
                    </a:lnTo>
                    <a:lnTo>
                      <a:pt x="196" y="105"/>
                    </a:lnTo>
                    <a:lnTo>
                      <a:pt x="196" y="105"/>
                    </a:lnTo>
                    <a:lnTo>
                      <a:pt x="196" y="105"/>
                    </a:lnTo>
                    <a:lnTo>
                      <a:pt x="196" y="105"/>
                    </a:lnTo>
                    <a:lnTo>
                      <a:pt x="202" y="105"/>
                    </a:lnTo>
                    <a:lnTo>
                      <a:pt x="202" y="98"/>
                    </a:lnTo>
                    <a:lnTo>
                      <a:pt x="202" y="98"/>
                    </a:lnTo>
                    <a:lnTo>
                      <a:pt x="202" y="98"/>
                    </a:lnTo>
                    <a:lnTo>
                      <a:pt x="202" y="98"/>
                    </a:lnTo>
                    <a:lnTo>
                      <a:pt x="202" y="98"/>
                    </a:lnTo>
                    <a:lnTo>
                      <a:pt x="209" y="98"/>
                    </a:lnTo>
                    <a:lnTo>
                      <a:pt x="209" y="98"/>
                    </a:lnTo>
                    <a:lnTo>
                      <a:pt x="209" y="98"/>
                    </a:lnTo>
                    <a:lnTo>
                      <a:pt x="209" y="98"/>
                    </a:lnTo>
                    <a:lnTo>
                      <a:pt x="209" y="98"/>
                    </a:lnTo>
                    <a:lnTo>
                      <a:pt x="215" y="98"/>
                    </a:lnTo>
                    <a:lnTo>
                      <a:pt x="215" y="92"/>
                    </a:lnTo>
                    <a:lnTo>
                      <a:pt x="215" y="92"/>
                    </a:lnTo>
                    <a:lnTo>
                      <a:pt x="215" y="92"/>
                    </a:lnTo>
                    <a:lnTo>
                      <a:pt x="215" y="92"/>
                    </a:lnTo>
                    <a:lnTo>
                      <a:pt x="221" y="92"/>
                    </a:lnTo>
                    <a:lnTo>
                      <a:pt x="221" y="92"/>
                    </a:lnTo>
                    <a:lnTo>
                      <a:pt x="221" y="92"/>
                    </a:lnTo>
                    <a:lnTo>
                      <a:pt x="221" y="86"/>
                    </a:lnTo>
                    <a:lnTo>
                      <a:pt x="221" y="86"/>
                    </a:lnTo>
                    <a:lnTo>
                      <a:pt x="221" y="86"/>
                    </a:lnTo>
                    <a:lnTo>
                      <a:pt x="227" y="86"/>
                    </a:lnTo>
                    <a:lnTo>
                      <a:pt x="227" y="86"/>
                    </a:lnTo>
                    <a:lnTo>
                      <a:pt x="227" y="86"/>
                    </a:lnTo>
                    <a:lnTo>
                      <a:pt x="227" y="80"/>
                    </a:lnTo>
                    <a:lnTo>
                      <a:pt x="227" y="80"/>
                    </a:lnTo>
                    <a:lnTo>
                      <a:pt x="227" y="80"/>
                    </a:lnTo>
                    <a:lnTo>
                      <a:pt x="233" y="80"/>
                    </a:lnTo>
                    <a:lnTo>
                      <a:pt x="233" y="80"/>
                    </a:lnTo>
                    <a:lnTo>
                      <a:pt x="233" y="80"/>
                    </a:lnTo>
                    <a:lnTo>
                      <a:pt x="233" y="74"/>
                    </a:lnTo>
                    <a:lnTo>
                      <a:pt x="233" y="74"/>
                    </a:lnTo>
                    <a:lnTo>
                      <a:pt x="233" y="74"/>
                    </a:lnTo>
                    <a:lnTo>
                      <a:pt x="233" y="74"/>
                    </a:lnTo>
                    <a:lnTo>
                      <a:pt x="233" y="74"/>
                    </a:lnTo>
                    <a:lnTo>
                      <a:pt x="239" y="68"/>
                    </a:lnTo>
                    <a:lnTo>
                      <a:pt x="239" y="68"/>
                    </a:lnTo>
                    <a:lnTo>
                      <a:pt x="239" y="68"/>
                    </a:lnTo>
                    <a:lnTo>
                      <a:pt x="239" y="68"/>
                    </a:lnTo>
                    <a:lnTo>
                      <a:pt x="239" y="68"/>
                    </a:lnTo>
                    <a:lnTo>
                      <a:pt x="239" y="62"/>
                    </a:lnTo>
                    <a:lnTo>
                      <a:pt x="239" y="62"/>
                    </a:lnTo>
                    <a:lnTo>
                      <a:pt x="239" y="62"/>
                    </a:lnTo>
                    <a:lnTo>
                      <a:pt x="239" y="62"/>
                    </a:lnTo>
                    <a:lnTo>
                      <a:pt x="239" y="62"/>
                    </a:lnTo>
                    <a:lnTo>
                      <a:pt x="239" y="62"/>
                    </a:lnTo>
                    <a:lnTo>
                      <a:pt x="239" y="55"/>
                    </a:lnTo>
                    <a:lnTo>
                      <a:pt x="239" y="55"/>
                    </a:lnTo>
                    <a:lnTo>
                      <a:pt x="239" y="55"/>
                    </a:lnTo>
                    <a:lnTo>
                      <a:pt x="239" y="55"/>
                    </a:lnTo>
                    <a:lnTo>
                      <a:pt x="239" y="55"/>
                    </a:lnTo>
                    <a:lnTo>
                      <a:pt x="239" y="49"/>
                    </a:lnTo>
                    <a:lnTo>
                      <a:pt x="239" y="49"/>
                    </a:lnTo>
                    <a:lnTo>
                      <a:pt x="239" y="49"/>
                    </a:lnTo>
                    <a:lnTo>
                      <a:pt x="239" y="49"/>
                    </a:lnTo>
                    <a:lnTo>
                      <a:pt x="239" y="49"/>
                    </a:lnTo>
                    <a:lnTo>
                      <a:pt x="239" y="43"/>
                    </a:lnTo>
                    <a:lnTo>
                      <a:pt x="233" y="43"/>
                    </a:lnTo>
                    <a:lnTo>
                      <a:pt x="233" y="43"/>
                    </a:lnTo>
                    <a:lnTo>
                      <a:pt x="233" y="43"/>
                    </a:lnTo>
                    <a:lnTo>
                      <a:pt x="233" y="43"/>
                    </a:lnTo>
                    <a:lnTo>
                      <a:pt x="233" y="43"/>
                    </a:lnTo>
                    <a:lnTo>
                      <a:pt x="233" y="37"/>
                    </a:lnTo>
                    <a:lnTo>
                      <a:pt x="233" y="37"/>
                    </a:lnTo>
                    <a:lnTo>
                      <a:pt x="233" y="37"/>
                    </a:lnTo>
                    <a:lnTo>
                      <a:pt x="227" y="37"/>
                    </a:lnTo>
                    <a:lnTo>
                      <a:pt x="227" y="37"/>
                    </a:lnTo>
                    <a:lnTo>
                      <a:pt x="227" y="31"/>
                    </a:lnTo>
                    <a:lnTo>
                      <a:pt x="227" y="31"/>
                    </a:lnTo>
                    <a:lnTo>
                      <a:pt x="227" y="31"/>
                    </a:lnTo>
                    <a:lnTo>
                      <a:pt x="227" y="31"/>
                    </a:lnTo>
                    <a:lnTo>
                      <a:pt x="221" y="31"/>
                    </a:lnTo>
                    <a:lnTo>
                      <a:pt x="221" y="31"/>
                    </a:lnTo>
                    <a:lnTo>
                      <a:pt x="221" y="25"/>
                    </a:lnTo>
                    <a:lnTo>
                      <a:pt x="221" y="25"/>
                    </a:lnTo>
                    <a:lnTo>
                      <a:pt x="221" y="25"/>
                    </a:lnTo>
                    <a:lnTo>
                      <a:pt x="221" y="25"/>
                    </a:lnTo>
                    <a:lnTo>
                      <a:pt x="215" y="25"/>
                    </a:lnTo>
                    <a:lnTo>
                      <a:pt x="215" y="25"/>
                    </a:lnTo>
                    <a:lnTo>
                      <a:pt x="215" y="25"/>
                    </a:lnTo>
                    <a:lnTo>
                      <a:pt x="215" y="25"/>
                    </a:lnTo>
                    <a:lnTo>
                      <a:pt x="215" y="19"/>
                    </a:lnTo>
                    <a:lnTo>
                      <a:pt x="209" y="19"/>
                    </a:lnTo>
                    <a:lnTo>
                      <a:pt x="209" y="19"/>
                    </a:lnTo>
                    <a:lnTo>
                      <a:pt x="209" y="19"/>
                    </a:lnTo>
                    <a:lnTo>
                      <a:pt x="209" y="19"/>
                    </a:lnTo>
                    <a:lnTo>
                      <a:pt x="209" y="19"/>
                    </a:lnTo>
                    <a:lnTo>
                      <a:pt x="202" y="19"/>
                    </a:lnTo>
                    <a:lnTo>
                      <a:pt x="202" y="19"/>
                    </a:lnTo>
                    <a:lnTo>
                      <a:pt x="202" y="19"/>
                    </a:lnTo>
                    <a:lnTo>
                      <a:pt x="202" y="12"/>
                    </a:lnTo>
                    <a:lnTo>
                      <a:pt x="202" y="12"/>
                    </a:lnTo>
                    <a:lnTo>
                      <a:pt x="202" y="12"/>
                    </a:lnTo>
                    <a:lnTo>
                      <a:pt x="196" y="12"/>
                    </a:lnTo>
                    <a:lnTo>
                      <a:pt x="196" y="12"/>
                    </a:lnTo>
                    <a:lnTo>
                      <a:pt x="196" y="12"/>
                    </a:lnTo>
                    <a:lnTo>
                      <a:pt x="196" y="12"/>
                    </a:lnTo>
                    <a:lnTo>
                      <a:pt x="196" y="12"/>
                    </a:lnTo>
                    <a:lnTo>
                      <a:pt x="190" y="12"/>
                    </a:lnTo>
                    <a:lnTo>
                      <a:pt x="190" y="12"/>
                    </a:lnTo>
                    <a:lnTo>
                      <a:pt x="190" y="12"/>
                    </a:lnTo>
                    <a:lnTo>
                      <a:pt x="190" y="12"/>
                    </a:lnTo>
                    <a:lnTo>
                      <a:pt x="190" y="6"/>
                    </a:lnTo>
                    <a:lnTo>
                      <a:pt x="184" y="6"/>
                    </a:lnTo>
                    <a:lnTo>
                      <a:pt x="184" y="6"/>
                    </a:lnTo>
                    <a:lnTo>
                      <a:pt x="184" y="6"/>
                    </a:lnTo>
                    <a:lnTo>
                      <a:pt x="184" y="6"/>
                    </a:lnTo>
                    <a:lnTo>
                      <a:pt x="184" y="6"/>
                    </a:lnTo>
                    <a:lnTo>
                      <a:pt x="178" y="6"/>
                    </a:lnTo>
                    <a:lnTo>
                      <a:pt x="178" y="6"/>
                    </a:lnTo>
                    <a:lnTo>
                      <a:pt x="178" y="6"/>
                    </a:lnTo>
                    <a:lnTo>
                      <a:pt x="178" y="6"/>
                    </a:lnTo>
                    <a:lnTo>
                      <a:pt x="178" y="6"/>
                    </a:lnTo>
                    <a:lnTo>
                      <a:pt x="178" y="6"/>
                    </a:lnTo>
                    <a:lnTo>
                      <a:pt x="172" y="6"/>
                    </a:lnTo>
                    <a:lnTo>
                      <a:pt x="172" y="6"/>
                    </a:lnTo>
                    <a:lnTo>
                      <a:pt x="172" y="6"/>
                    </a:lnTo>
                    <a:lnTo>
                      <a:pt x="172" y="6"/>
                    </a:lnTo>
                    <a:lnTo>
                      <a:pt x="172" y="6"/>
                    </a:lnTo>
                    <a:lnTo>
                      <a:pt x="166" y="6"/>
                    </a:lnTo>
                    <a:lnTo>
                      <a:pt x="166" y="6"/>
                    </a:lnTo>
                    <a:lnTo>
                      <a:pt x="166" y="6"/>
                    </a:lnTo>
                    <a:lnTo>
                      <a:pt x="166" y="6"/>
                    </a:lnTo>
                    <a:lnTo>
                      <a:pt x="166" y="6"/>
                    </a:lnTo>
                    <a:lnTo>
                      <a:pt x="160" y="0"/>
                    </a:lnTo>
                    <a:lnTo>
                      <a:pt x="160" y="0"/>
                    </a:lnTo>
                    <a:lnTo>
                      <a:pt x="160" y="0"/>
                    </a:lnTo>
                    <a:lnTo>
                      <a:pt x="160" y="0"/>
                    </a:lnTo>
                    <a:lnTo>
                      <a:pt x="160" y="0"/>
                    </a:lnTo>
                    <a:lnTo>
                      <a:pt x="160" y="0"/>
                    </a:lnTo>
                    <a:lnTo>
                      <a:pt x="153" y="0"/>
                    </a:lnTo>
                    <a:lnTo>
                      <a:pt x="153" y="0"/>
                    </a:lnTo>
                    <a:lnTo>
                      <a:pt x="153" y="0"/>
                    </a:lnTo>
                    <a:lnTo>
                      <a:pt x="153" y="0"/>
                    </a:lnTo>
                    <a:lnTo>
                      <a:pt x="153" y="0"/>
                    </a:lnTo>
                    <a:lnTo>
                      <a:pt x="147" y="0"/>
                    </a:lnTo>
                    <a:lnTo>
                      <a:pt x="147" y="0"/>
                    </a:lnTo>
                    <a:lnTo>
                      <a:pt x="147" y="0"/>
                    </a:lnTo>
                    <a:lnTo>
                      <a:pt x="147" y="0"/>
                    </a:lnTo>
                    <a:lnTo>
                      <a:pt x="147" y="0"/>
                    </a:lnTo>
                    <a:lnTo>
                      <a:pt x="141" y="0"/>
                    </a:lnTo>
                    <a:lnTo>
                      <a:pt x="141" y="0"/>
                    </a:lnTo>
                    <a:lnTo>
                      <a:pt x="141" y="0"/>
                    </a:lnTo>
                    <a:lnTo>
                      <a:pt x="141" y="0"/>
                    </a:lnTo>
                    <a:lnTo>
                      <a:pt x="141" y="0"/>
                    </a:lnTo>
                    <a:lnTo>
                      <a:pt x="141" y="0"/>
                    </a:lnTo>
                    <a:lnTo>
                      <a:pt x="135" y="0"/>
                    </a:lnTo>
                    <a:lnTo>
                      <a:pt x="135" y="0"/>
                    </a:lnTo>
                    <a:lnTo>
                      <a:pt x="135" y="0"/>
                    </a:lnTo>
                    <a:lnTo>
                      <a:pt x="135" y="0"/>
                    </a:lnTo>
                    <a:lnTo>
                      <a:pt x="135" y="0"/>
                    </a:lnTo>
                    <a:lnTo>
                      <a:pt x="129" y="0"/>
                    </a:lnTo>
                    <a:lnTo>
                      <a:pt x="129" y="0"/>
                    </a:lnTo>
                    <a:lnTo>
                      <a:pt x="129" y="0"/>
                    </a:lnTo>
                    <a:lnTo>
                      <a:pt x="129" y="0"/>
                    </a:lnTo>
                    <a:lnTo>
                      <a:pt x="129" y="0"/>
                    </a:lnTo>
                    <a:lnTo>
                      <a:pt x="123" y="0"/>
                    </a:lnTo>
                    <a:lnTo>
                      <a:pt x="123" y="0"/>
                    </a:lnTo>
                    <a:lnTo>
                      <a:pt x="123" y="0"/>
                    </a:lnTo>
                    <a:lnTo>
                      <a:pt x="123" y="0"/>
                    </a:lnTo>
                    <a:lnTo>
                      <a:pt x="123" y="0"/>
                    </a:lnTo>
                    <a:lnTo>
                      <a:pt x="123" y="0"/>
                    </a:lnTo>
                    <a:lnTo>
                      <a:pt x="117" y="0"/>
                    </a:ln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0"/>
                    </a:lnTo>
                    <a:lnTo>
                      <a:pt x="104" y="0"/>
                    </a:lnTo>
                    <a:lnTo>
                      <a:pt x="98" y="0"/>
                    </a:lnTo>
                    <a:lnTo>
                      <a:pt x="98" y="0"/>
                    </a:lnTo>
                    <a:lnTo>
                      <a:pt x="98" y="0"/>
                    </a:lnTo>
                    <a:lnTo>
                      <a:pt x="98" y="0"/>
                    </a:lnTo>
                    <a:lnTo>
                      <a:pt x="98" y="0"/>
                    </a:lnTo>
                    <a:lnTo>
                      <a:pt x="92" y="0"/>
                    </a:lnTo>
                    <a:lnTo>
                      <a:pt x="92" y="0"/>
                    </a:lnTo>
                    <a:lnTo>
                      <a:pt x="92" y="0"/>
                    </a:lnTo>
                    <a:lnTo>
                      <a:pt x="92" y="0"/>
                    </a:lnTo>
                    <a:lnTo>
                      <a:pt x="92" y="0"/>
                    </a:lnTo>
                    <a:lnTo>
                      <a:pt x="86" y="0"/>
                    </a:lnTo>
                    <a:lnTo>
                      <a:pt x="86" y="0"/>
                    </a:lnTo>
                    <a:lnTo>
                      <a:pt x="86" y="0"/>
                    </a:lnTo>
                    <a:lnTo>
                      <a:pt x="86" y="0"/>
                    </a:lnTo>
                    <a:lnTo>
                      <a:pt x="86" y="0"/>
                    </a:lnTo>
                    <a:lnTo>
                      <a:pt x="86" y="0"/>
                    </a:lnTo>
                    <a:lnTo>
                      <a:pt x="80" y="0"/>
                    </a:lnTo>
                    <a:lnTo>
                      <a:pt x="80" y="0"/>
                    </a:lnTo>
                    <a:lnTo>
                      <a:pt x="80" y="0"/>
                    </a:lnTo>
                    <a:lnTo>
                      <a:pt x="80" y="0"/>
                    </a:lnTo>
                    <a:lnTo>
                      <a:pt x="80" y="0"/>
                    </a:lnTo>
                    <a:lnTo>
                      <a:pt x="74" y="0"/>
                    </a:lnTo>
                    <a:lnTo>
                      <a:pt x="74" y="6"/>
                    </a:lnTo>
                    <a:lnTo>
                      <a:pt x="74" y="6"/>
                    </a:lnTo>
                    <a:lnTo>
                      <a:pt x="74" y="6"/>
                    </a:lnTo>
                    <a:lnTo>
                      <a:pt x="74" y="6"/>
                    </a:lnTo>
                    <a:lnTo>
                      <a:pt x="67" y="6"/>
                    </a:lnTo>
                    <a:lnTo>
                      <a:pt x="67" y="6"/>
                    </a:lnTo>
                    <a:lnTo>
                      <a:pt x="67" y="6"/>
                    </a:lnTo>
                    <a:lnTo>
                      <a:pt x="67" y="6"/>
                    </a:lnTo>
                    <a:lnTo>
                      <a:pt x="67" y="6"/>
                    </a:lnTo>
                    <a:lnTo>
                      <a:pt x="67" y="6"/>
                    </a:lnTo>
                    <a:lnTo>
                      <a:pt x="61" y="6"/>
                    </a:lnTo>
                    <a:lnTo>
                      <a:pt x="61" y="6"/>
                    </a:lnTo>
                    <a:lnTo>
                      <a:pt x="61" y="6"/>
                    </a:lnTo>
                    <a:lnTo>
                      <a:pt x="61" y="6"/>
                    </a:lnTo>
                    <a:lnTo>
                      <a:pt x="61" y="6"/>
                    </a:lnTo>
                    <a:lnTo>
                      <a:pt x="55" y="6"/>
                    </a:lnTo>
                    <a:lnTo>
                      <a:pt x="55" y="6"/>
                    </a:lnTo>
                    <a:lnTo>
                      <a:pt x="55" y="6"/>
                    </a:lnTo>
                    <a:lnTo>
                      <a:pt x="55" y="6"/>
                    </a:lnTo>
                    <a:lnTo>
                      <a:pt x="55" y="6"/>
                    </a:lnTo>
                    <a:lnTo>
                      <a:pt x="49" y="6"/>
                    </a:lnTo>
                    <a:lnTo>
                      <a:pt x="49" y="6"/>
                    </a:lnTo>
                    <a:lnTo>
                      <a:pt x="49" y="12"/>
                    </a:lnTo>
                    <a:lnTo>
                      <a:pt x="49" y="12"/>
                    </a:lnTo>
                    <a:lnTo>
                      <a:pt x="49" y="12"/>
                    </a:lnTo>
                    <a:lnTo>
                      <a:pt x="49" y="12"/>
                    </a:lnTo>
                    <a:lnTo>
                      <a:pt x="43" y="12"/>
                    </a:lnTo>
                    <a:lnTo>
                      <a:pt x="43" y="12"/>
                    </a:lnTo>
                    <a:lnTo>
                      <a:pt x="43" y="12"/>
                    </a:lnTo>
                    <a:lnTo>
                      <a:pt x="43" y="12"/>
                    </a:lnTo>
                    <a:lnTo>
                      <a:pt x="43" y="12"/>
                    </a:lnTo>
                    <a:lnTo>
                      <a:pt x="37" y="12"/>
                    </a:lnTo>
                    <a:lnTo>
                      <a:pt x="37" y="12"/>
                    </a:lnTo>
                    <a:lnTo>
                      <a:pt x="37" y="12"/>
                    </a:lnTo>
                    <a:lnTo>
                      <a:pt x="37" y="19"/>
                    </a:lnTo>
                    <a:lnTo>
                      <a:pt x="37" y="19"/>
                    </a:lnTo>
                    <a:lnTo>
                      <a:pt x="31" y="19"/>
                    </a:lnTo>
                    <a:lnTo>
                      <a:pt x="31" y="19"/>
                    </a:lnTo>
                    <a:lnTo>
                      <a:pt x="31" y="19"/>
                    </a:lnTo>
                    <a:lnTo>
                      <a:pt x="31" y="19"/>
                    </a:lnTo>
                    <a:lnTo>
                      <a:pt x="31" y="19"/>
                    </a:lnTo>
                    <a:lnTo>
                      <a:pt x="31" y="19"/>
                    </a:lnTo>
                    <a:lnTo>
                      <a:pt x="25" y="19"/>
                    </a:lnTo>
                    <a:lnTo>
                      <a:pt x="25" y="25"/>
                    </a:lnTo>
                    <a:lnTo>
                      <a:pt x="25" y="25"/>
                    </a:lnTo>
                    <a:lnTo>
                      <a:pt x="25" y="25"/>
                    </a:lnTo>
                    <a:lnTo>
                      <a:pt x="25" y="25"/>
                    </a:lnTo>
                    <a:lnTo>
                      <a:pt x="18" y="25"/>
                    </a:lnTo>
                    <a:lnTo>
                      <a:pt x="18" y="25"/>
                    </a:lnTo>
                    <a:lnTo>
                      <a:pt x="18" y="25"/>
                    </a:lnTo>
                    <a:lnTo>
                      <a:pt x="18" y="25"/>
                    </a:lnTo>
                    <a:lnTo>
                      <a:pt x="18" y="31"/>
                    </a:lnTo>
                    <a:lnTo>
                      <a:pt x="12" y="31"/>
                    </a:lnTo>
                    <a:lnTo>
                      <a:pt x="12" y="31"/>
                    </a:lnTo>
                    <a:lnTo>
                      <a:pt x="12" y="31"/>
                    </a:lnTo>
                    <a:lnTo>
                      <a:pt x="12" y="31"/>
                    </a:lnTo>
                    <a:lnTo>
                      <a:pt x="12" y="31"/>
                    </a:lnTo>
                    <a:lnTo>
                      <a:pt x="12" y="37"/>
                    </a:lnTo>
                    <a:lnTo>
                      <a:pt x="12" y="37"/>
                    </a:lnTo>
                    <a:lnTo>
                      <a:pt x="6" y="37"/>
                    </a:lnTo>
                    <a:lnTo>
                      <a:pt x="6" y="37"/>
                    </a:lnTo>
                    <a:lnTo>
                      <a:pt x="6" y="37"/>
                    </a:lnTo>
                    <a:lnTo>
                      <a:pt x="6" y="43"/>
                    </a:lnTo>
                    <a:lnTo>
                      <a:pt x="6" y="43"/>
                    </a:lnTo>
                    <a:lnTo>
                      <a:pt x="6" y="43"/>
                    </a:lnTo>
                    <a:lnTo>
                      <a:pt x="6" y="43"/>
                    </a:lnTo>
                    <a:lnTo>
                      <a:pt x="6" y="43"/>
                    </a:lnTo>
                    <a:lnTo>
                      <a:pt x="0" y="43"/>
                    </a:lnTo>
                    <a:lnTo>
                      <a:pt x="0" y="49"/>
                    </a:lnTo>
                    <a:lnTo>
                      <a:pt x="0" y="49"/>
                    </a:lnTo>
                    <a:lnTo>
                      <a:pt x="0" y="49"/>
                    </a:lnTo>
                    <a:lnTo>
                      <a:pt x="0" y="49"/>
                    </a:lnTo>
                    <a:lnTo>
                      <a:pt x="0" y="49"/>
                    </a:lnTo>
                    <a:lnTo>
                      <a:pt x="0" y="55"/>
                    </a:lnTo>
                    <a:lnTo>
                      <a:pt x="0" y="55"/>
                    </a:lnTo>
                    <a:lnTo>
                      <a:pt x="0" y="55"/>
                    </a:lnTo>
                    <a:lnTo>
                      <a:pt x="0" y="55"/>
                    </a:lnTo>
                    <a:lnTo>
                      <a:pt x="0" y="55"/>
                    </a:lnTo>
                    <a:lnTo>
                      <a:pt x="0" y="62"/>
                    </a:lnTo>
                    <a:lnTo>
                      <a:pt x="0" y="62"/>
                    </a:lnTo>
                    <a:lnTo>
                      <a:pt x="0" y="62"/>
                    </a:lnTo>
                    <a:lnTo>
                      <a:pt x="0" y="62"/>
                    </a:lnTo>
                    <a:lnTo>
                      <a:pt x="0" y="62"/>
                    </a:lnTo>
                    <a:lnTo>
                      <a:pt x="0" y="62"/>
                    </a:lnTo>
                    <a:lnTo>
                      <a:pt x="0" y="68"/>
                    </a:lnTo>
                    <a:lnTo>
                      <a:pt x="0" y="68"/>
                    </a:lnTo>
                    <a:lnTo>
                      <a:pt x="0" y="68"/>
                    </a:lnTo>
                    <a:lnTo>
                      <a:pt x="0" y="68"/>
                    </a:lnTo>
                    <a:lnTo>
                      <a:pt x="0" y="68"/>
                    </a:lnTo>
                    <a:lnTo>
                      <a:pt x="6" y="74"/>
                    </a:lnTo>
                    <a:lnTo>
                      <a:pt x="6" y="74"/>
                    </a:lnTo>
                    <a:lnTo>
                      <a:pt x="6" y="74"/>
                    </a:lnTo>
                    <a:lnTo>
                      <a:pt x="6" y="74"/>
                    </a:lnTo>
                    <a:lnTo>
                      <a:pt x="6" y="74"/>
                    </a:lnTo>
                    <a:lnTo>
                      <a:pt x="6" y="80"/>
                    </a:lnTo>
                    <a:lnTo>
                      <a:pt x="6" y="80"/>
                    </a:lnTo>
                    <a:lnTo>
                      <a:pt x="6" y="80"/>
                    </a:lnTo>
                    <a:lnTo>
                      <a:pt x="12" y="80"/>
                    </a:lnTo>
                    <a:lnTo>
                      <a:pt x="12" y="80"/>
                    </a:lnTo>
                    <a:lnTo>
                      <a:pt x="12" y="80"/>
                    </a:lnTo>
                    <a:lnTo>
                      <a:pt x="12" y="86"/>
                    </a:lnTo>
                    <a:lnTo>
                      <a:pt x="12" y="86"/>
                    </a:lnTo>
                    <a:lnTo>
                      <a:pt x="12" y="86"/>
                    </a:lnTo>
                    <a:lnTo>
                      <a:pt x="12" y="86"/>
                    </a:lnTo>
                    <a:lnTo>
                      <a:pt x="18" y="86"/>
                    </a:lnTo>
                    <a:lnTo>
                      <a:pt x="18" y="86"/>
                    </a:lnTo>
                    <a:lnTo>
                      <a:pt x="18" y="92"/>
                    </a:lnTo>
                    <a:lnTo>
                      <a:pt x="18" y="92"/>
                    </a:lnTo>
                    <a:lnTo>
                      <a:pt x="18" y="92"/>
                    </a:lnTo>
                    <a:lnTo>
                      <a:pt x="25" y="92"/>
                    </a:lnTo>
                    <a:lnTo>
                      <a:pt x="25" y="92"/>
                    </a:lnTo>
                    <a:lnTo>
                      <a:pt x="25" y="92"/>
                    </a:lnTo>
                    <a:lnTo>
                      <a:pt x="25" y="92"/>
                    </a:lnTo>
                    <a:lnTo>
                      <a:pt x="25" y="98"/>
                    </a:lnTo>
                    <a:lnTo>
                      <a:pt x="31" y="98"/>
                    </a:lnTo>
                    <a:lnTo>
                      <a:pt x="31" y="98"/>
                    </a:lnTo>
                    <a:lnTo>
                      <a:pt x="31" y="98"/>
                    </a:lnTo>
                    <a:lnTo>
                      <a:pt x="31" y="98"/>
                    </a:lnTo>
                    <a:lnTo>
                      <a:pt x="31" y="98"/>
                    </a:lnTo>
                    <a:lnTo>
                      <a:pt x="31" y="98"/>
                    </a:lnTo>
                    <a:lnTo>
                      <a:pt x="37" y="98"/>
                    </a:lnTo>
                    <a:lnTo>
                      <a:pt x="37" y="98"/>
                    </a:lnTo>
                    <a:lnTo>
                      <a:pt x="37" y="98"/>
                    </a:lnTo>
                    <a:lnTo>
                      <a:pt x="37" y="98"/>
                    </a:lnTo>
                    <a:lnTo>
                      <a:pt x="37" y="105"/>
                    </a:lnTo>
                    <a:lnTo>
                      <a:pt x="43" y="105"/>
                    </a:lnTo>
                    <a:lnTo>
                      <a:pt x="43" y="105"/>
                    </a:lnTo>
                    <a:lnTo>
                      <a:pt x="43" y="105"/>
                    </a:lnTo>
                    <a:lnTo>
                      <a:pt x="43" y="105"/>
                    </a:lnTo>
                    <a:lnTo>
                      <a:pt x="43" y="105"/>
                    </a:lnTo>
                    <a:lnTo>
                      <a:pt x="49" y="105"/>
                    </a:lnTo>
                    <a:lnTo>
                      <a:pt x="49" y="105"/>
                    </a:lnTo>
                    <a:lnTo>
                      <a:pt x="49" y="105"/>
                    </a:lnTo>
                    <a:lnTo>
                      <a:pt x="49" y="105"/>
                    </a:lnTo>
                    <a:lnTo>
                      <a:pt x="49" y="105"/>
                    </a:lnTo>
                    <a:lnTo>
                      <a:pt x="49" y="105"/>
                    </a:lnTo>
                    <a:lnTo>
                      <a:pt x="55" y="105"/>
                    </a:lnTo>
                    <a:lnTo>
                      <a:pt x="55" y="111"/>
                    </a:lnTo>
                    <a:lnTo>
                      <a:pt x="55" y="111"/>
                    </a:lnTo>
                    <a:lnTo>
                      <a:pt x="55" y="111"/>
                    </a:lnTo>
                    <a:lnTo>
                      <a:pt x="55" y="111"/>
                    </a:lnTo>
                    <a:lnTo>
                      <a:pt x="61" y="111"/>
                    </a:lnTo>
                    <a:lnTo>
                      <a:pt x="61" y="111"/>
                    </a:lnTo>
                    <a:lnTo>
                      <a:pt x="61" y="111"/>
                    </a:lnTo>
                    <a:lnTo>
                      <a:pt x="61" y="111"/>
                    </a:lnTo>
                    <a:lnTo>
                      <a:pt x="61" y="111"/>
                    </a:lnTo>
                    <a:lnTo>
                      <a:pt x="67" y="111"/>
                    </a:lnTo>
                    <a:lnTo>
                      <a:pt x="67" y="111"/>
                    </a:lnTo>
                    <a:lnTo>
                      <a:pt x="67" y="111"/>
                    </a:lnTo>
                    <a:lnTo>
                      <a:pt x="67" y="111"/>
                    </a:lnTo>
                    <a:lnTo>
                      <a:pt x="67" y="111"/>
                    </a:lnTo>
                    <a:lnTo>
                      <a:pt x="67" y="111"/>
                    </a:lnTo>
                    <a:lnTo>
                      <a:pt x="74" y="111"/>
                    </a:lnTo>
                    <a:lnTo>
                      <a:pt x="74" y="111"/>
                    </a:lnTo>
                    <a:lnTo>
                      <a:pt x="74" y="111"/>
                    </a:lnTo>
                    <a:lnTo>
                      <a:pt x="74" y="111"/>
                    </a:lnTo>
                    <a:lnTo>
                      <a:pt x="74" y="117"/>
                    </a:lnTo>
                    <a:lnTo>
                      <a:pt x="80" y="117"/>
                    </a:lnTo>
                    <a:lnTo>
                      <a:pt x="80" y="117"/>
                    </a:lnTo>
                    <a:lnTo>
                      <a:pt x="80" y="117"/>
                    </a:lnTo>
                    <a:lnTo>
                      <a:pt x="80" y="117"/>
                    </a:lnTo>
                    <a:lnTo>
                      <a:pt x="80" y="117"/>
                    </a:lnTo>
                    <a:lnTo>
                      <a:pt x="86" y="117"/>
                    </a:lnTo>
                    <a:lnTo>
                      <a:pt x="86" y="117"/>
                    </a:lnTo>
                    <a:lnTo>
                      <a:pt x="86" y="117"/>
                    </a:lnTo>
                    <a:lnTo>
                      <a:pt x="86" y="117"/>
                    </a:lnTo>
                    <a:lnTo>
                      <a:pt x="86" y="117"/>
                    </a:lnTo>
                    <a:lnTo>
                      <a:pt x="86" y="117"/>
                    </a:lnTo>
                    <a:lnTo>
                      <a:pt x="92" y="117"/>
                    </a:lnTo>
                    <a:lnTo>
                      <a:pt x="92" y="117"/>
                    </a:lnTo>
                    <a:lnTo>
                      <a:pt x="92" y="117"/>
                    </a:lnTo>
                    <a:lnTo>
                      <a:pt x="92" y="117"/>
                    </a:lnTo>
                    <a:lnTo>
                      <a:pt x="92" y="117"/>
                    </a:lnTo>
                    <a:lnTo>
                      <a:pt x="98" y="117"/>
                    </a:lnTo>
                    <a:lnTo>
                      <a:pt x="98" y="117"/>
                    </a:lnTo>
                    <a:lnTo>
                      <a:pt x="98" y="117"/>
                    </a:lnTo>
                    <a:lnTo>
                      <a:pt x="98" y="117"/>
                    </a:lnTo>
                    <a:lnTo>
                      <a:pt x="98" y="117"/>
                    </a:lnTo>
                    <a:lnTo>
                      <a:pt x="104" y="117"/>
                    </a:lnTo>
                    <a:lnTo>
                      <a:pt x="104" y="117"/>
                    </a:lnTo>
                    <a:lnTo>
                      <a:pt x="104" y="117"/>
                    </a:lnTo>
                    <a:lnTo>
                      <a:pt x="104" y="117"/>
                    </a:lnTo>
                    <a:lnTo>
                      <a:pt x="104" y="117"/>
                    </a:lnTo>
                    <a:lnTo>
                      <a:pt x="104" y="117"/>
                    </a:lnTo>
                    <a:lnTo>
                      <a:pt x="110" y="117"/>
                    </a:lnTo>
                    <a:lnTo>
                      <a:pt x="110" y="117"/>
                    </a:lnTo>
                    <a:lnTo>
                      <a:pt x="110" y="117"/>
                    </a:lnTo>
                    <a:lnTo>
                      <a:pt x="110" y="117"/>
                    </a:lnTo>
                    <a:lnTo>
                      <a:pt x="110" y="117"/>
                    </a:lnTo>
                    <a:lnTo>
                      <a:pt x="117" y="117"/>
                    </a:lnTo>
                    <a:lnTo>
                      <a:pt x="117" y="117"/>
                    </a:lnTo>
                    <a:lnTo>
                      <a:pt x="117" y="117"/>
                    </a:lnTo>
                    <a:lnTo>
                      <a:pt x="117" y="117"/>
                    </a:lnTo>
                    <a:lnTo>
                      <a:pt x="117" y="117"/>
                    </a:lnTo>
                    <a:lnTo>
                      <a:pt x="123" y="117"/>
                    </a:lnTo>
                    <a:lnTo>
                      <a:pt x="123" y="117"/>
                    </a:lnTo>
                    <a:lnTo>
                      <a:pt x="123" y="117"/>
                    </a:lnTo>
                    <a:lnTo>
                      <a:pt x="123" y="117"/>
                    </a:lnTo>
                    <a:close/>
                  </a:path>
                </a:pathLst>
              </a:custGeom>
              <a:solidFill>
                <a:srgbClr val="FFFCFF"/>
              </a:solidFill>
              <a:ln w="0">
                <a:solidFill>
                  <a:srgbClr val="000000"/>
                </a:solidFill>
                <a:prstDash val="solid"/>
                <a:round/>
                <a:headEnd/>
                <a:tailEnd/>
              </a:ln>
            </p:spPr>
            <p:txBody>
              <a:bodyPr/>
              <a:lstStyle/>
              <a:p>
                <a:endParaRPr lang="en-US"/>
              </a:p>
            </p:txBody>
          </p:sp>
          <p:sp>
            <p:nvSpPr>
              <p:cNvPr id="2810954" name="Line 74"/>
              <p:cNvSpPr>
                <a:spLocks noChangeShapeType="1"/>
              </p:cNvSpPr>
              <p:nvPr/>
            </p:nvSpPr>
            <p:spPr bwMode="auto">
              <a:xfrm>
                <a:off x="2708" y="3373"/>
                <a:ext cx="0"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955" name="Freeform 75"/>
              <p:cNvSpPr>
                <a:spLocks/>
              </p:cNvSpPr>
              <p:nvPr/>
            </p:nvSpPr>
            <p:spPr bwMode="auto">
              <a:xfrm>
                <a:off x="2708" y="3256"/>
                <a:ext cx="116" cy="117"/>
              </a:xfrm>
              <a:custGeom>
                <a:avLst/>
                <a:gdLst>
                  <a:gd name="T0" fmla="*/ 6 w 116"/>
                  <a:gd name="T1" fmla="*/ 117 h 117"/>
                  <a:gd name="T2" fmla="*/ 6 w 116"/>
                  <a:gd name="T3" fmla="*/ 117 h 117"/>
                  <a:gd name="T4" fmla="*/ 12 w 116"/>
                  <a:gd name="T5" fmla="*/ 117 h 117"/>
                  <a:gd name="T6" fmla="*/ 18 w 116"/>
                  <a:gd name="T7" fmla="*/ 117 h 117"/>
                  <a:gd name="T8" fmla="*/ 24 w 116"/>
                  <a:gd name="T9" fmla="*/ 117 h 117"/>
                  <a:gd name="T10" fmla="*/ 24 w 116"/>
                  <a:gd name="T11" fmla="*/ 117 h 117"/>
                  <a:gd name="T12" fmla="*/ 30 w 116"/>
                  <a:gd name="T13" fmla="*/ 117 h 117"/>
                  <a:gd name="T14" fmla="*/ 37 w 116"/>
                  <a:gd name="T15" fmla="*/ 117 h 117"/>
                  <a:gd name="T16" fmla="*/ 43 w 116"/>
                  <a:gd name="T17" fmla="*/ 111 h 117"/>
                  <a:gd name="T18" fmla="*/ 43 w 116"/>
                  <a:gd name="T19" fmla="*/ 111 h 117"/>
                  <a:gd name="T20" fmla="*/ 49 w 116"/>
                  <a:gd name="T21" fmla="*/ 111 h 117"/>
                  <a:gd name="T22" fmla="*/ 55 w 116"/>
                  <a:gd name="T23" fmla="*/ 111 h 117"/>
                  <a:gd name="T24" fmla="*/ 61 w 116"/>
                  <a:gd name="T25" fmla="*/ 111 h 117"/>
                  <a:gd name="T26" fmla="*/ 61 w 116"/>
                  <a:gd name="T27" fmla="*/ 105 h 117"/>
                  <a:gd name="T28" fmla="*/ 67 w 116"/>
                  <a:gd name="T29" fmla="*/ 105 h 117"/>
                  <a:gd name="T30" fmla="*/ 73 w 116"/>
                  <a:gd name="T31" fmla="*/ 105 h 117"/>
                  <a:gd name="T32" fmla="*/ 79 w 116"/>
                  <a:gd name="T33" fmla="*/ 98 h 117"/>
                  <a:gd name="T34" fmla="*/ 79 w 116"/>
                  <a:gd name="T35" fmla="*/ 98 h 117"/>
                  <a:gd name="T36" fmla="*/ 86 w 116"/>
                  <a:gd name="T37" fmla="*/ 98 h 117"/>
                  <a:gd name="T38" fmla="*/ 92 w 116"/>
                  <a:gd name="T39" fmla="*/ 92 h 117"/>
                  <a:gd name="T40" fmla="*/ 98 w 116"/>
                  <a:gd name="T41" fmla="*/ 92 h 117"/>
                  <a:gd name="T42" fmla="*/ 98 w 116"/>
                  <a:gd name="T43" fmla="*/ 86 h 117"/>
                  <a:gd name="T44" fmla="*/ 104 w 116"/>
                  <a:gd name="T45" fmla="*/ 80 h 117"/>
                  <a:gd name="T46" fmla="*/ 110 w 116"/>
                  <a:gd name="T47" fmla="*/ 80 h 117"/>
                  <a:gd name="T48" fmla="*/ 110 w 116"/>
                  <a:gd name="T49" fmla="*/ 74 h 117"/>
                  <a:gd name="T50" fmla="*/ 116 w 116"/>
                  <a:gd name="T51" fmla="*/ 68 h 117"/>
                  <a:gd name="T52" fmla="*/ 116 w 116"/>
                  <a:gd name="T53" fmla="*/ 62 h 117"/>
                  <a:gd name="T54" fmla="*/ 116 w 116"/>
                  <a:gd name="T55" fmla="*/ 62 h 117"/>
                  <a:gd name="T56" fmla="*/ 116 w 116"/>
                  <a:gd name="T57" fmla="*/ 55 h 117"/>
                  <a:gd name="T58" fmla="*/ 116 w 116"/>
                  <a:gd name="T59" fmla="*/ 49 h 117"/>
                  <a:gd name="T60" fmla="*/ 116 w 116"/>
                  <a:gd name="T61" fmla="*/ 43 h 117"/>
                  <a:gd name="T62" fmla="*/ 110 w 116"/>
                  <a:gd name="T63" fmla="*/ 43 h 117"/>
                  <a:gd name="T64" fmla="*/ 110 w 116"/>
                  <a:gd name="T65" fmla="*/ 37 h 117"/>
                  <a:gd name="T66" fmla="*/ 104 w 116"/>
                  <a:gd name="T67" fmla="*/ 31 h 117"/>
                  <a:gd name="T68" fmla="*/ 98 w 116"/>
                  <a:gd name="T69" fmla="*/ 31 h 117"/>
                  <a:gd name="T70" fmla="*/ 98 w 116"/>
                  <a:gd name="T71" fmla="*/ 25 h 117"/>
                  <a:gd name="T72" fmla="*/ 92 w 116"/>
                  <a:gd name="T73" fmla="*/ 25 h 117"/>
                  <a:gd name="T74" fmla="*/ 86 w 116"/>
                  <a:gd name="T75" fmla="*/ 19 h 117"/>
                  <a:gd name="T76" fmla="*/ 79 w 116"/>
                  <a:gd name="T77" fmla="*/ 19 h 117"/>
                  <a:gd name="T78" fmla="*/ 79 w 116"/>
                  <a:gd name="T79" fmla="*/ 12 h 117"/>
                  <a:gd name="T80" fmla="*/ 73 w 116"/>
                  <a:gd name="T81" fmla="*/ 12 h 117"/>
                  <a:gd name="T82" fmla="*/ 67 w 116"/>
                  <a:gd name="T83" fmla="*/ 12 h 117"/>
                  <a:gd name="T84" fmla="*/ 61 w 116"/>
                  <a:gd name="T85" fmla="*/ 6 h 117"/>
                  <a:gd name="T86" fmla="*/ 55 w 116"/>
                  <a:gd name="T87" fmla="*/ 6 h 117"/>
                  <a:gd name="T88" fmla="*/ 55 w 116"/>
                  <a:gd name="T89" fmla="*/ 6 h 117"/>
                  <a:gd name="T90" fmla="*/ 49 w 116"/>
                  <a:gd name="T91" fmla="*/ 6 h 117"/>
                  <a:gd name="T92" fmla="*/ 43 w 116"/>
                  <a:gd name="T93" fmla="*/ 6 h 117"/>
                  <a:gd name="T94" fmla="*/ 37 w 116"/>
                  <a:gd name="T95" fmla="*/ 0 h 117"/>
                  <a:gd name="T96" fmla="*/ 37 w 116"/>
                  <a:gd name="T97" fmla="*/ 0 h 117"/>
                  <a:gd name="T98" fmla="*/ 30 w 116"/>
                  <a:gd name="T99" fmla="*/ 0 h 117"/>
                  <a:gd name="T100" fmla="*/ 24 w 116"/>
                  <a:gd name="T101" fmla="*/ 0 h 117"/>
                  <a:gd name="T102" fmla="*/ 18 w 116"/>
                  <a:gd name="T103" fmla="*/ 0 h 117"/>
                  <a:gd name="T104" fmla="*/ 18 w 116"/>
                  <a:gd name="T105" fmla="*/ 0 h 117"/>
                  <a:gd name="T106" fmla="*/ 12 w 116"/>
                  <a:gd name="T107" fmla="*/ 0 h 117"/>
                  <a:gd name="T108" fmla="*/ 6 w 116"/>
                  <a:gd name="T109" fmla="*/ 0 h 117"/>
                  <a:gd name="T110" fmla="*/ 0 w 116"/>
                  <a:gd name="T111" fmla="*/ 0 h 117"/>
                  <a:gd name="T112" fmla="*/ 0 w 116"/>
                  <a:gd name="T11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6" h="117">
                    <a:moveTo>
                      <a:pt x="0" y="117"/>
                    </a:moveTo>
                    <a:lnTo>
                      <a:pt x="0" y="117"/>
                    </a:lnTo>
                    <a:lnTo>
                      <a:pt x="0" y="117"/>
                    </a:lnTo>
                    <a:lnTo>
                      <a:pt x="6" y="117"/>
                    </a:lnTo>
                    <a:lnTo>
                      <a:pt x="6" y="117"/>
                    </a:lnTo>
                    <a:lnTo>
                      <a:pt x="6" y="117"/>
                    </a:lnTo>
                    <a:lnTo>
                      <a:pt x="6" y="117"/>
                    </a:lnTo>
                    <a:lnTo>
                      <a:pt x="6" y="117"/>
                    </a:lnTo>
                    <a:lnTo>
                      <a:pt x="12" y="117"/>
                    </a:lnTo>
                    <a:lnTo>
                      <a:pt x="12" y="117"/>
                    </a:lnTo>
                    <a:lnTo>
                      <a:pt x="12" y="117"/>
                    </a:lnTo>
                    <a:lnTo>
                      <a:pt x="12" y="117"/>
                    </a:lnTo>
                    <a:lnTo>
                      <a:pt x="12" y="117"/>
                    </a:lnTo>
                    <a:lnTo>
                      <a:pt x="18" y="117"/>
                    </a:lnTo>
                    <a:lnTo>
                      <a:pt x="18" y="117"/>
                    </a:lnTo>
                    <a:lnTo>
                      <a:pt x="18" y="117"/>
                    </a:lnTo>
                    <a:lnTo>
                      <a:pt x="18" y="117"/>
                    </a:lnTo>
                    <a:lnTo>
                      <a:pt x="18" y="117"/>
                    </a:lnTo>
                    <a:lnTo>
                      <a:pt x="18" y="117"/>
                    </a:lnTo>
                    <a:lnTo>
                      <a:pt x="24" y="117"/>
                    </a:lnTo>
                    <a:lnTo>
                      <a:pt x="24" y="117"/>
                    </a:lnTo>
                    <a:lnTo>
                      <a:pt x="24" y="117"/>
                    </a:lnTo>
                    <a:lnTo>
                      <a:pt x="24" y="117"/>
                    </a:lnTo>
                    <a:lnTo>
                      <a:pt x="24" y="117"/>
                    </a:lnTo>
                    <a:lnTo>
                      <a:pt x="30" y="117"/>
                    </a:lnTo>
                    <a:lnTo>
                      <a:pt x="30" y="117"/>
                    </a:lnTo>
                    <a:lnTo>
                      <a:pt x="30" y="117"/>
                    </a:lnTo>
                    <a:lnTo>
                      <a:pt x="30" y="117"/>
                    </a:lnTo>
                    <a:lnTo>
                      <a:pt x="30" y="117"/>
                    </a:lnTo>
                    <a:lnTo>
                      <a:pt x="37" y="117"/>
                    </a:lnTo>
                    <a:lnTo>
                      <a:pt x="37" y="117"/>
                    </a:lnTo>
                    <a:lnTo>
                      <a:pt x="37" y="117"/>
                    </a:lnTo>
                    <a:lnTo>
                      <a:pt x="37" y="117"/>
                    </a:lnTo>
                    <a:lnTo>
                      <a:pt x="37" y="117"/>
                    </a:lnTo>
                    <a:lnTo>
                      <a:pt x="37" y="117"/>
                    </a:lnTo>
                    <a:lnTo>
                      <a:pt x="43" y="111"/>
                    </a:lnTo>
                    <a:lnTo>
                      <a:pt x="43" y="111"/>
                    </a:lnTo>
                    <a:lnTo>
                      <a:pt x="43" y="111"/>
                    </a:lnTo>
                    <a:lnTo>
                      <a:pt x="43" y="111"/>
                    </a:lnTo>
                    <a:lnTo>
                      <a:pt x="43" y="111"/>
                    </a:lnTo>
                    <a:lnTo>
                      <a:pt x="49" y="111"/>
                    </a:lnTo>
                    <a:lnTo>
                      <a:pt x="49" y="111"/>
                    </a:lnTo>
                    <a:lnTo>
                      <a:pt x="49" y="111"/>
                    </a:lnTo>
                    <a:lnTo>
                      <a:pt x="49" y="111"/>
                    </a:lnTo>
                    <a:lnTo>
                      <a:pt x="49" y="111"/>
                    </a:lnTo>
                    <a:lnTo>
                      <a:pt x="55" y="111"/>
                    </a:lnTo>
                    <a:lnTo>
                      <a:pt x="55" y="111"/>
                    </a:lnTo>
                    <a:lnTo>
                      <a:pt x="55" y="111"/>
                    </a:lnTo>
                    <a:lnTo>
                      <a:pt x="55" y="111"/>
                    </a:lnTo>
                    <a:lnTo>
                      <a:pt x="55" y="111"/>
                    </a:lnTo>
                    <a:lnTo>
                      <a:pt x="55" y="111"/>
                    </a:lnTo>
                    <a:lnTo>
                      <a:pt x="61" y="111"/>
                    </a:lnTo>
                    <a:lnTo>
                      <a:pt x="61" y="111"/>
                    </a:lnTo>
                    <a:lnTo>
                      <a:pt x="61" y="111"/>
                    </a:lnTo>
                    <a:lnTo>
                      <a:pt x="61" y="105"/>
                    </a:lnTo>
                    <a:lnTo>
                      <a:pt x="61" y="105"/>
                    </a:lnTo>
                    <a:lnTo>
                      <a:pt x="67" y="105"/>
                    </a:lnTo>
                    <a:lnTo>
                      <a:pt x="67" y="105"/>
                    </a:lnTo>
                    <a:lnTo>
                      <a:pt x="67" y="105"/>
                    </a:lnTo>
                    <a:lnTo>
                      <a:pt x="67" y="105"/>
                    </a:lnTo>
                    <a:lnTo>
                      <a:pt x="67" y="105"/>
                    </a:lnTo>
                    <a:lnTo>
                      <a:pt x="73" y="105"/>
                    </a:lnTo>
                    <a:lnTo>
                      <a:pt x="73" y="105"/>
                    </a:lnTo>
                    <a:lnTo>
                      <a:pt x="73" y="105"/>
                    </a:lnTo>
                    <a:lnTo>
                      <a:pt x="73" y="105"/>
                    </a:lnTo>
                    <a:lnTo>
                      <a:pt x="73" y="105"/>
                    </a:lnTo>
                    <a:lnTo>
                      <a:pt x="79" y="105"/>
                    </a:lnTo>
                    <a:lnTo>
                      <a:pt x="79" y="98"/>
                    </a:lnTo>
                    <a:lnTo>
                      <a:pt x="79" y="98"/>
                    </a:lnTo>
                    <a:lnTo>
                      <a:pt x="79" y="98"/>
                    </a:lnTo>
                    <a:lnTo>
                      <a:pt x="79" y="98"/>
                    </a:lnTo>
                    <a:lnTo>
                      <a:pt x="79" y="98"/>
                    </a:lnTo>
                    <a:lnTo>
                      <a:pt x="86" y="98"/>
                    </a:lnTo>
                    <a:lnTo>
                      <a:pt x="86" y="98"/>
                    </a:lnTo>
                    <a:lnTo>
                      <a:pt x="86" y="98"/>
                    </a:lnTo>
                    <a:lnTo>
                      <a:pt x="86" y="98"/>
                    </a:lnTo>
                    <a:lnTo>
                      <a:pt x="86" y="98"/>
                    </a:lnTo>
                    <a:lnTo>
                      <a:pt x="92" y="98"/>
                    </a:lnTo>
                    <a:lnTo>
                      <a:pt x="92" y="92"/>
                    </a:lnTo>
                    <a:lnTo>
                      <a:pt x="92" y="92"/>
                    </a:lnTo>
                    <a:lnTo>
                      <a:pt x="92" y="92"/>
                    </a:lnTo>
                    <a:lnTo>
                      <a:pt x="92" y="92"/>
                    </a:lnTo>
                    <a:lnTo>
                      <a:pt x="98" y="92"/>
                    </a:lnTo>
                    <a:lnTo>
                      <a:pt x="98" y="92"/>
                    </a:lnTo>
                    <a:lnTo>
                      <a:pt x="98" y="92"/>
                    </a:lnTo>
                    <a:lnTo>
                      <a:pt x="98" y="86"/>
                    </a:lnTo>
                    <a:lnTo>
                      <a:pt x="98" y="86"/>
                    </a:lnTo>
                    <a:lnTo>
                      <a:pt x="98" y="86"/>
                    </a:lnTo>
                    <a:lnTo>
                      <a:pt x="104" y="86"/>
                    </a:lnTo>
                    <a:lnTo>
                      <a:pt x="104" y="86"/>
                    </a:lnTo>
                    <a:lnTo>
                      <a:pt x="104" y="86"/>
                    </a:lnTo>
                    <a:lnTo>
                      <a:pt x="104" y="80"/>
                    </a:lnTo>
                    <a:lnTo>
                      <a:pt x="104" y="80"/>
                    </a:lnTo>
                    <a:lnTo>
                      <a:pt x="104" y="80"/>
                    </a:lnTo>
                    <a:lnTo>
                      <a:pt x="110" y="80"/>
                    </a:lnTo>
                    <a:lnTo>
                      <a:pt x="110" y="80"/>
                    </a:lnTo>
                    <a:lnTo>
                      <a:pt x="110" y="80"/>
                    </a:lnTo>
                    <a:lnTo>
                      <a:pt x="110" y="74"/>
                    </a:lnTo>
                    <a:lnTo>
                      <a:pt x="110" y="74"/>
                    </a:lnTo>
                    <a:lnTo>
                      <a:pt x="110" y="74"/>
                    </a:lnTo>
                    <a:lnTo>
                      <a:pt x="110" y="74"/>
                    </a:lnTo>
                    <a:lnTo>
                      <a:pt x="110" y="74"/>
                    </a:lnTo>
                    <a:lnTo>
                      <a:pt x="116" y="68"/>
                    </a:lnTo>
                    <a:lnTo>
                      <a:pt x="116" y="68"/>
                    </a:lnTo>
                    <a:lnTo>
                      <a:pt x="116" y="68"/>
                    </a:lnTo>
                    <a:lnTo>
                      <a:pt x="116" y="68"/>
                    </a:lnTo>
                    <a:lnTo>
                      <a:pt x="116" y="68"/>
                    </a:lnTo>
                    <a:lnTo>
                      <a:pt x="116" y="62"/>
                    </a:lnTo>
                    <a:lnTo>
                      <a:pt x="116" y="62"/>
                    </a:lnTo>
                    <a:lnTo>
                      <a:pt x="116" y="62"/>
                    </a:lnTo>
                    <a:lnTo>
                      <a:pt x="116" y="62"/>
                    </a:lnTo>
                    <a:lnTo>
                      <a:pt x="116" y="62"/>
                    </a:lnTo>
                    <a:lnTo>
                      <a:pt x="116" y="62"/>
                    </a:lnTo>
                    <a:lnTo>
                      <a:pt x="116" y="55"/>
                    </a:lnTo>
                    <a:lnTo>
                      <a:pt x="116" y="55"/>
                    </a:lnTo>
                    <a:lnTo>
                      <a:pt x="116" y="55"/>
                    </a:lnTo>
                    <a:lnTo>
                      <a:pt x="116" y="55"/>
                    </a:lnTo>
                    <a:lnTo>
                      <a:pt x="116" y="55"/>
                    </a:lnTo>
                    <a:lnTo>
                      <a:pt x="116" y="49"/>
                    </a:lnTo>
                    <a:lnTo>
                      <a:pt x="116" y="49"/>
                    </a:lnTo>
                    <a:lnTo>
                      <a:pt x="116" y="49"/>
                    </a:lnTo>
                    <a:lnTo>
                      <a:pt x="116" y="49"/>
                    </a:lnTo>
                    <a:lnTo>
                      <a:pt x="116" y="49"/>
                    </a:lnTo>
                    <a:lnTo>
                      <a:pt x="116" y="43"/>
                    </a:lnTo>
                    <a:lnTo>
                      <a:pt x="110" y="43"/>
                    </a:lnTo>
                    <a:lnTo>
                      <a:pt x="110" y="43"/>
                    </a:lnTo>
                    <a:lnTo>
                      <a:pt x="110" y="43"/>
                    </a:lnTo>
                    <a:lnTo>
                      <a:pt x="110" y="43"/>
                    </a:lnTo>
                    <a:lnTo>
                      <a:pt x="110" y="43"/>
                    </a:lnTo>
                    <a:lnTo>
                      <a:pt x="110" y="37"/>
                    </a:lnTo>
                    <a:lnTo>
                      <a:pt x="110" y="37"/>
                    </a:lnTo>
                    <a:lnTo>
                      <a:pt x="110" y="37"/>
                    </a:lnTo>
                    <a:lnTo>
                      <a:pt x="104" y="37"/>
                    </a:lnTo>
                    <a:lnTo>
                      <a:pt x="104" y="37"/>
                    </a:lnTo>
                    <a:lnTo>
                      <a:pt x="104" y="31"/>
                    </a:lnTo>
                    <a:lnTo>
                      <a:pt x="104" y="31"/>
                    </a:lnTo>
                    <a:lnTo>
                      <a:pt x="104" y="31"/>
                    </a:lnTo>
                    <a:lnTo>
                      <a:pt x="104" y="31"/>
                    </a:lnTo>
                    <a:lnTo>
                      <a:pt x="98" y="31"/>
                    </a:lnTo>
                    <a:lnTo>
                      <a:pt x="98" y="31"/>
                    </a:lnTo>
                    <a:lnTo>
                      <a:pt x="98" y="25"/>
                    </a:lnTo>
                    <a:lnTo>
                      <a:pt x="98" y="25"/>
                    </a:lnTo>
                    <a:lnTo>
                      <a:pt x="98" y="25"/>
                    </a:lnTo>
                    <a:lnTo>
                      <a:pt x="98" y="25"/>
                    </a:lnTo>
                    <a:lnTo>
                      <a:pt x="92" y="25"/>
                    </a:lnTo>
                    <a:lnTo>
                      <a:pt x="92" y="25"/>
                    </a:lnTo>
                    <a:lnTo>
                      <a:pt x="92" y="25"/>
                    </a:lnTo>
                    <a:lnTo>
                      <a:pt x="92" y="25"/>
                    </a:lnTo>
                    <a:lnTo>
                      <a:pt x="92" y="19"/>
                    </a:lnTo>
                    <a:lnTo>
                      <a:pt x="86" y="19"/>
                    </a:lnTo>
                    <a:lnTo>
                      <a:pt x="86" y="19"/>
                    </a:lnTo>
                    <a:lnTo>
                      <a:pt x="86" y="19"/>
                    </a:lnTo>
                    <a:lnTo>
                      <a:pt x="86" y="19"/>
                    </a:lnTo>
                    <a:lnTo>
                      <a:pt x="86" y="19"/>
                    </a:lnTo>
                    <a:lnTo>
                      <a:pt x="79" y="19"/>
                    </a:lnTo>
                    <a:lnTo>
                      <a:pt x="79" y="19"/>
                    </a:lnTo>
                    <a:lnTo>
                      <a:pt x="79" y="19"/>
                    </a:lnTo>
                    <a:lnTo>
                      <a:pt x="79" y="12"/>
                    </a:lnTo>
                    <a:lnTo>
                      <a:pt x="79" y="12"/>
                    </a:lnTo>
                    <a:lnTo>
                      <a:pt x="79" y="12"/>
                    </a:lnTo>
                    <a:lnTo>
                      <a:pt x="73" y="12"/>
                    </a:lnTo>
                    <a:lnTo>
                      <a:pt x="73" y="12"/>
                    </a:lnTo>
                    <a:lnTo>
                      <a:pt x="73" y="12"/>
                    </a:lnTo>
                    <a:lnTo>
                      <a:pt x="73" y="12"/>
                    </a:lnTo>
                    <a:lnTo>
                      <a:pt x="73" y="12"/>
                    </a:lnTo>
                    <a:lnTo>
                      <a:pt x="67" y="12"/>
                    </a:lnTo>
                    <a:lnTo>
                      <a:pt x="67" y="12"/>
                    </a:lnTo>
                    <a:lnTo>
                      <a:pt x="67" y="12"/>
                    </a:lnTo>
                    <a:lnTo>
                      <a:pt x="67" y="12"/>
                    </a:lnTo>
                    <a:lnTo>
                      <a:pt x="67" y="6"/>
                    </a:lnTo>
                    <a:lnTo>
                      <a:pt x="61" y="6"/>
                    </a:lnTo>
                    <a:lnTo>
                      <a:pt x="61" y="6"/>
                    </a:lnTo>
                    <a:lnTo>
                      <a:pt x="61" y="6"/>
                    </a:lnTo>
                    <a:lnTo>
                      <a:pt x="61" y="6"/>
                    </a:lnTo>
                    <a:lnTo>
                      <a:pt x="61" y="6"/>
                    </a:lnTo>
                    <a:lnTo>
                      <a:pt x="55" y="6"/>
                    </a:lnTo>
                    <a:lnTo>
                      <a:pt x="55" y="6"/>
                    </a:lnTo>
                    <a:lnTo>
                      <a:pt x="55" y="6"/>
                    </a:lnTo>
                    <a:lnTo>
                      <a:pt x="55" y="6"/>
                    </a:lnTo>
                    <a:lnTo>
                      <a:pt x="55" y="6"/>
                    </a:lnTo>
                    <a:lnTo>
                      <a:pt x="55" y="6"/>
                    </a:lnTo>
                    <a:lnTo>
                      <a:pt x="49" y="6"/>
                    </a:lnTo>
                    <a:lnTo>
                      <a:pt x="49" y="6"/>
                    </a:lnTo>
                    <a:lnTo>
                      <a:pt x="49" y="6"/>
                    </a:lnTo>
                    <a:lnTo>
                      <a:pt x="49" y="6"/>
                    </a:lnTo>
                    <a:lnTo>
                      <a:pt x="49" y="6"/>
                    </a:lnTo>
                    <a:lnTo>
                      <a:pt x="43" y="6"/>
                    </a:lnTo>
                    <a:lnTo>
                      <a:pt x="43" y="6"/>
                    </a:lnTo>
                    <a:lnTo>
                      <a:pt x="43" y="6"/>
                    </a:lnTo>
                    <a:lnTo>
                      <a:pt x="43" y="6"/>
                    </a:lnTo>
                    <a:lnTo>
                      <a:pt x="43" y="6"/>
                    </a:lnTo>
                    <a:lnTo>
                      <a:pt x="37" y="0"/>
                    </a:lnTo>
                    <a:lnTo>
                      <a:pt x="37" y="0"/>
                    </a:lnTo>
                    <a:lnTo>
                      <a:pt x="37" y="0"/>
                    </a:lnTo>
                    <a:lnTo>
                      <a:pt x="37" y="0"/>
                    </a:lnTo>
                    <a:lnTo>
                      <a:pt x="37" y="0"/>
                    </a:lnTo>
                    <a:lnTo>
                      <a:pt x="37" y="0"/>
                    </a:lnTo>
                    <a:lnTo>
                      <a:pt x="30" y="0"/>
                    </a:lnTo>
                    <a:lnTo>
                      <a:pt x="30" y="0"/>
                    </a:lnTo>
                    <a:lnTo>
                      <a:pt x="30" y="0"/>
                    </a:lnTo>
                    <a:lnTo>
                      <a:pt x="30" y="0"/>
                    </a:lnTo>
                    <a:lnTo>
                      <a:pt x="30" y="0"/>
                    </a:lnTo>
                    <a:lnTo>
                      <a:pt x="24" y="0"/>
                    </a:lnTo>
                    <a:lnTo>
                      <a:pt x="24" y="0"/>
                    </a:lnTo>
                    <a:lnTo>
                      <a:pt x="24" y="0"/>
                    </a:lnTo>
                    <a:lnTo>
                      <a:pt x="24" y="0"/>
                    </a:lnTo>
                    <a:lnTo>
                      <a:pt x="24" y="0"/>
                    </a:lnTo>
                    <a:lnTo>
                      <a:pt x="18" y="0"/>
                    </a:lnTo>
                    <a:lnTo>
                      <a:pt x="18" y="0"/>
                    </a:lnTo>
                    <a:lnTo>
                      <a:pt x="18" y="0"/>
                    </a:lnTo>
                    <a:lnTo>
                      <a:pt x="18" y="0"/>
                    </a:lnTo>
                    <a:lnTo>
                      <a:pt x="18" y="0"/>
                    </a:lnTo>
                    <a:lnTo>
                      <a:pt x="18" y="0"/>
                    </a:lnTo>
                    <a:lnTo>
                      <a:pt x="12" y="0"/>
                    </a:lnTo>
                    <a:lnTo>
                      <a:pt x="12" y="0"/>
                    </a:lnTo>
                    <a:lnTo>
                      <a:pt x="12" y="0"/>
                    </a:lnTo>
                    <a:lnTo>
                      <a:pt x="12" y="0"/>
                    </a:lnTo>
                    <a:lnTo>
                      <a:pt x="12" y="0"/>
                    </a:lnTo>
                    <a:lnTo>
                      <a:pt x="6" y="0"/>
                    </a:lnTo>
                    <a:lnTo>
                      <a:pt x="6" y="0"/>
                    </a:lnTo>
                    <a:lnTo>
                      <a:pt x="6" y="0"/>
                    </a:lnTo>
                    <a:lnTo>
                      <a:pt x="6" y="0"/>
                    </a:lnTo>
                    <a:lnTo>
                      <a:pt x="6" y="0"/>
                    </a:lnTo>
                    <a:lnTo>
                      <a:pt x="0" y="0"/>
                    </a:lnTo>
                    <a:lnTo>
                      <a:pt x="0" y="0"/>
                    </a:lnTo>
                    <a:lnTo>
                      <a:pt x="0" y="0"/>
                    </a:lnTo>
                    <a:lnTo>
                      <a:pt x="0" y="0"/>
                    </a:lnTo>
                    <a:lnTo>
                      <a:pt x="0" y="0"/>
                    </a:lnTo>
                    <a:lnTo>
                      <a:pt x="0" y="0"/>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956" name="Line 76"/>
              <p:cNvSpPr>
                <a:spLocks noChangeShapeType="1"/>
              </p:cNvSpPr>
              <p:nvPr/>
            </p:nvSpPr>
            <p:spPr bwMode="auto">
              <a:xfrm flipH="1">
                <a:off x="2702" y="3256"/>
                <a:ext cx="6" cy="0"/>
              </a:xfrm>
              <a:prstGeom prst="line">
                <a:avLst/>
              </a:prstGeom>
              <a:noFill/>
              <a:ln w="9525">
                <a:solidFill>
                  <a:srgbClr val="6E6E6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0957" name="Freeform 77"/>
              <p:cNvSpPr>
                <a:spLocks/>
              </p:cNvSpPr>
              <p:nvPr/>
            </p:nvSpPr>
            <p:spPr bwMode="auto">
              <a:xfrm>
                <a:off x="2585" y="3256"/>
                <a:ext cx="123" cy="117"/>
              </a:xfrm>
              <a:custGeom>
                <a:avLst/>
                <a:gdLst>
                  <a:gd name="T0" fmla="*/ 117 w 123"/>
                  <a:gd name="T1" fmla="*/ 0 h 117"/>
                  <a:gd name="T2" fmla="*/ 110 w 123"/>
                  <a:gd name="T3" fmla="*/ 0 h 117"/>
                  <a:gd name="T4" fmla="*/ 104 w 123"/>
                  <a:gd name="T5" fmla="*/ 0 h 117"/>
                  <a:gd name="T6" fmla="*/ 104 w 123"/>
                  <a:gd name="T7" fmla="*/ 0 h 117"/>
                  <a:gd name="T8" fmla="*/ 98 w 123"/>
                  <a:gd name="T9" fmla="*/ 0 h 117"/>
                  <a:gd name="T10" fmla="*/ 92 w 123"/>
                  <a:gd name="T11" fmla="*/ 0 h 117"/>
                  <a:gd name="T12" fmla="*/ 86 w 123"/>
                  <a:gd name="T13" fmla="*/ 0 h 117"/>
                  <a:gd name="T14" fmla="*/ 86 w 123"/>
                  <a:gd name="T15" fmla="*/ 0 h 117"/>
                  <a:gd name="T16" fmla="*/ 80 w 123"/>
                  <a:gd name="T17" fmla="*/ 0 h 117"/>
                  <a:gd name="T18" fmla="*/ 74 w 123"/>
                  <a:gd name="T19" fmla="*/ 6 h 117"/>
                  <a:gd name="T20" fmla="*/ 67 w 123"/>
                  <a:gd name="T21" fmla="*/ 6 h 117"/>
                  <a:gd name="T22" fmla="*/ 67 w 123"/>
                  <a:gd name="T23" fmla="*/ 6 h 117"/>
                  <a:gd name="T24" fmla="*/ 61 w 123"/>
                  <a:gd name="T25" fmla="*/ 6 h 117"/>
                  <a:gd name="T26" fmla="*/ 55 w 123"/>
                  <a:gd name="T27" fmla="*/ 6 h 117"/>
                  <a:gd name="T28" fmla="*/ 49 w 123"/>
                  <a:gd name="T29" fmla="*/ 6 h 117"/>
                  <a:gd name="T30" fmla="*/ 49 w 123"/>
                  <a:gd name="T31" fmla="*/ 12 h 117"/>
                  <a:gd name="T32" fmla="*/ 43 w 123"/>
                  <a:gd name="T33" fmla="*/ 12 h 117"/>
                  <a:gd name="T34" fmla="*/ 37 w 123"/>
                  <a:gd name="T35" fmla="*/ 12 h 117"/>
                  <a:gd name="T36" fmla="*/ 31 w 123"/>
                  <a:gd name="T37" fmla="*/ 19 h 117"/>
                  <a:gd name="T38" fmla="*/ 31 w 123"/>
                  <a:gd name="T39" fmla="*/ 19 h 117"/>
                  <a:gd name="T40" fmla="*/ 25 w 123"/>
                  <a:gd name="T41" fmla="*/ 25 h 117"/>
                  <a:gd name="T42" fmla="*/ 18 w 123"/>
                  <a:gd name="T43" fmla="*/ 25 h 117"/>
                  <a:gd name="T44" fmla="*/ 12 w 123"/>
                  <a:gd name="T45" fmla="*/ 31 h 117"/>
                  <a:gd name="T46" fmla="*/ 12 w 123"/>
                  <a:gd name="T47" fmla="*/ 37 h 117"/>
                  <a:gd name="T48" fmla="*/ 6 w 123"/>
                  <a:gd name="T49" fmla="*/ 37 h 117"/>
                  <a:gd name="T50" fmla="*/ 6 w 123"/>
                  <a:gd name="T51" fmla="*/ 43 h 117"/>
                  <a:gd name="T52" fmla="*/ 0 w 123"/>
                  <a:gd name="T53" fmla="*/ 49 h 117"/>
                  <a:gd name="T54" fmla="*/ 0 w 123"/>
                  <a:gd name="T55" fmla="*/ 55 h 117"/>
                  <a:gd name="T56" fmla="*/ 0 w 123"/>
                  <a:gd name="T57" fmla="*/ 55 h 117"/>
                  <a:gd name="T58" fmla="*/ 0 w 123"/>
                  <a:gd name="T59" fmla="*/ 62 h 117"/>
                  <a:gd name="T60" fmla="*/ 0 w 123"/>
                  <a:gd name="T61" fmla="*/ 68 h 117"/>
                  <a:gd name="T62" fmla="*/ 6 w 123"/>
                  <a:gd name="T63" fmla="*/ 74 h 117"/>
                  <a:gd name="T64" fmla="*/ 6 w 123"/>
                  <a:gd name="T65" fmla="*/ 74 h 117"/>
                  <a:gd name="T66" fmla="*/ 12 w 123"/>
                  <a:gd name="T67" fmla="*/ 80 h 117"/>
                  <a:gd name="T68" fmla="*/ 12 w 123"/>
                  <a:gd name="T69" fmla="*/ 86 h 117"/>
                  <a:gd name="T70" fmla="*/ 18 w 123"/>
                  <a:gd name="T71" fmla="*/ 86 h 117"/>
                  <a:gd name="T72" fmla="*/ 25 w 123"/>
                  <a:gd name="T73" fmla="*/ 92 h 117"/>
                  <a:gd name="T74" fmla="*/ 25 w 123"/>
                  <a:gd name="T75" fmla="*/ 98 h 117"/>
                  <a:gd name="T76" fmla="*/ 31 w 123"/>
                  <a:gd name="T77" fmla="*/ 98 h 117"/>
                  <a:gd name="T78" fmla="*/ 37 w 123"/>
                  <a:gd name="T79" fmla="*/ 98 h 117"/>
                  <a:gd name="T80" fmla="*/ 43 w 123"/>
                  <a:gd name="T81" fmla="*/ 105 h 117"/>
                  <a:gd name="T82" fmla="*/ 43 w 123"/>
                  <a:gd name="T83" fmla="*/ 105 h 117"/>
                  <a:gd name="T84" fmla="*/ 49 w 123"/>
                  <a:gd name="T85" fmla="*/ 105 h 117"/>
                  <a:gd name="T86" fmla="*/ 55 w 123"/>
                  <a:gd name="T87" fmla="*/ 111 h 117"/>
                  <a:gd name="T88" fmla="*/ 61 w 123"/>
                  <a:gd name="T89" fmla="*/ 111 h 117"/>
                  <a:gd name="T90" fmla="*/ 61 w 123"/>
                  <a:gd name="T91" fmla="*/ 111 h 117"/>
                  <a:gd name="T92" fmla="*/ 67 w 123"/>
                  <a:gd name="T93" fmla="*/ 111 h 117"/>
                  <a:gd name="T94" fmla="*/ 74 w 123"/>
                  <a:gd name="T95" fmla="*/ 111 h 117"/>
                  <a:gd name="T96" fmla="*/ 80 w 123"/>
                  <a:gd name="T97" fmla="*/ 117 h 117"/>
                  <a:gd name="T98" fmla="*/ 80 w 123"/>
                  <a:gd name="T99" fmla="*/ 117 h 117"/>
                  <a:gd name="T100" fmla="*/ 86 w 123"/>
                  <a:gd name="T101" fmla="*/ 117 h 117"/>
                  <a:gd name="T102" fmla="*/ 92 w 123"/>
                  <a:gd name="T103" fmla="*/ 117 h 117"/>
                  <a:gd name="T104" fmla="*/ 98 w 123"/>
                  <a:gd name="T105" fmla="*/ 117 h 117"/>
                  <a:gd name="T106" fmla="*/ 98 w 123"/>
                  <a:gd name="T107" fmla="*/ 117 h 117"/>
                  <a:gd name="T108" fmla="*/ 104 w 123"/>
                  <a:gd name="T109" fmla="*/ 117 h 117"/>
                  <a:gd name="T110" fmla="*/ 110 w 123"/>
                  <a:gd name="T111" fmla="*/ 117 h 117"/>
                  <a:gd name="T112" fmla="*/ 117 w 123"/>
                  <a:gd name="T113" fmla="*/ 117 h 117"/>
                  <a:gd name="T114" fmla="*/ 117 w 123"/>
                  <a:gd name="T115"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17">
                    <a:moveTo>
                      <a:pt x="117" y="0"/>
                    </a:moveTo>
                    <a:lnTo>
                      <a:pt x="117" y="0"/>
                    </a:lnTo>
                    <a:lnTo>
                      <a:pt x="117" y="0"/>
                    </a:lnTo>
                    <a:lnTo>
                      <a:pt x="117" y="0"/>
                    </a:lnTo>
                    <a:lnTo>
                      <a:pt x="117" y="0"/>
                    </a:lnTo>
                    <a:lnTo>
                      <a:pt x="110" y="0"/>
                    </a:lnTo>
                    <a:lnTo>
                      <a:pt x="110" y="0"/>
                    </a:lnTo>
                    <a:lnTo>
                      <a:pt x="110" y="0"/>
                    </a:lnTo>
                    <a:lnTo>
                      <a:pt x="110" y="0"/>
                    </a:lnTo>
                    <a:lnTo>
                      <a:pt x="110" y="0"/>
                    </a:lnTo>
                    <a:lnTo>
                      <a:pt x="104" y="0"/>
                    </a:lnTo>
                    <a:lnTo>
                      <a:pt x="104" y="0"/>
                    </a:lnTo>
                    <a:lnTo>
                      <a:pt x="104" y="0"/>
                    </a:lnTo>
                    <a:lnTo>
                      <a:pt x="104" y="0"/>
                    </a:lnTo>
                    <a:lnTo>
                      <a:pt x="104" y="0"/>
                    </a:lnTo>
                    <a:lnTo>
                      <a:pt x="104" y="0"/>
                    </a:lnTo>
                    <a:lnTo>
                      <a:pt x="98" y="0"/>
                    </a:lnTo>
                    <a:lnTo>
                      <a:pt x="98" y="0"/>
                    </a:lnTo>
                    <a:lnTo>
                      <a:pt x="98" y="0"/>
                    </a:lnTo>
                    <a:lnTo>
                      <a:pt x="98" y="0"/>
                    </a:lnTo>
                    <a:lnTo>
                      <a:pt x="98" y="0"/>
                    </a:lnTo>
                    <a:lnTo>
                      <a:pt x="92" y="0"/>
                    </a:lnTo>
                    <a:lnTo>
                      <a:pt x="92" y="0"/>
                    </a:lnTo>
                    <a:lnTo>
                      <a:pt x="92" y="0"/>
                    </a:lnTo>
                    <a:lnTo>
                      <a:pt x="92" y="0"/>
                    </a:lnTo>
                    <a:lnTo>
                      <a:pt x="92" y="0"/>
                    </a:lnTo>
                    <a:lnTo>
                      <a:pt x="86" y="0"/>
                    </a:lnTo>
                    <a:lnTo>
                      <a:pt x="86" y="0"/>
                    </a:lnTo>
                    <a:lnTo>
                      <a:pt x="86" y="0"/>
                    </a:lnTo>
                    <a:lnTo>
                      <a:pt x="86" y="0"/>
                    </a:lnTo>
                    <a:lnTo>
                      <a:pt x="86" y="0"/>
                    </a:lnTo>
                    <a:lnTo>
                      <a:pt x="86" y="0"/>
                    </a:lnTo>
                    <a:lnTo>
                      <a:pt x="80" y="0"/>
                    </a:lnTo>
                    <a:lnTo>
                      <a:pt x="80" y="0"/>
                    </a:lnTo>
                    <a:lnTo>
                      <a:pt x="80" y="0"/>
                    </a:lnTo>
                    <a:lnTo>
                      <a:pt x="80" y="0"/>
                    </a:lnTo>
                    <a:lnTo>
                      <a:pt x="80" y="0"/>
                    </a:lnTo>
                    <a:lnTo>
                      <a:pt x="74" y="0"/>
                    </a:lnTo>
                    <a:lnTo>
                      <a:pt x="74" y="6"/>
                    </a:lnTo>
                    <a:lnTo>
                      <a:pt x="74" y="6"/>
                    </a:lnTo>
                    <a:lnTo>
                      <a:pt x="74" y="6"/>
                    </a:lnTo>
                    <a:lnTo>
                      <a:pt x="74" y="6"/>
                    </a:lnTo>
                    <a:lnTo>
                      <a:pt x="67" y="6"/>
                    </a:lnTo>
                    <a:lnTo>
                      <a:pt x="67" y="6"/>
                    </a:lnTo>
                    <a:lnTo>
                      <a:pt x="67" y="6"/>
                    </a:lnTo>
                    <a:lnTo>
                      <a:pt x="67" y="6"/>
                    </a:lnTo>
                    <a:lnTo>
                      <a:pt x="67" y="6"/>
                    </a:lnTo>
                    <a:lnTo>
                      <a:pt x="67" y="6"/>
                    </a:lnTo>
                    <a:lnTo>
                      <a:pt x="61" y="6"/>
                    </a:lnTo>
                    <a:lnTo>
                      <a:pt x="61" y="6"/>
                    </a:lnTo>
                    <a:lnTo>
                      <a:pt x="61" y="6"/>
                    </a:lnTo>
                    <a:lnTo>
                      <a:pt x="61" y="6"/>
                    </a:lnTo>
                    <a:lnTo>
                      <a:pt x="61" y="6"/>
                    </a:lnTo>
                    <a:lnTo>
                      <a:pt x="55" y="6"/>
                    </a:lnTo>
                    <a:lnTo>
                      <a:pt x="55" y="6"/>
                    </a:lnTo>
                    <a:lnTo>
                      <a:pt x="55" y="6"/>
                    </a:lnTo>
                    <a:lnTo>
                      <a:pt x="55" y="6"/>
                    </a:lnTo>
                    <a:lnTo>
                      <a:pt x="55" y="6"/>
                    </a:lnTo>
                    <a:lnTo>
                      <a:pt x="49" y="6"/>
                    </a:lnTo>
                    <a:lnTo>
                      <a:pt x="49" y="6"/>
                    </a:lnTo>
                    <a:lnTo>
                      <a:pt x="49" y="12"/>
                    </a:lnTo>
                    <a:lnTo>
                      <a:pt x="49" y="12"/>
                    </a:lnTo>
                    <a:lnTo>
                      <a:pt x="49" y="12"/>
                    </a:lnTo>
                    <a:lnTo>
                      <a:pt x="49" y="12"/>
                    </a:lnTo>
                    <a:lnTo>
                      <a:pt x="43" y="12"/>
                    </a:lnTo>
                    <a:lnTo>
                      <a:pt x="43" y="12"/>
                    </a:lnTo>
                    <a:lnTo>
                      <a:pt x="43" y="12"/>
                    </a:lnTo>
                    <a:lnTo>
                      <a:pt x="43" y="12"/>
                    </a:lnTo>
                    <a:lnTo>
                      <a:pt x="43" y="12"/>
                    </a:lnTo>
                    <a:lnTo>
                      <a:pt x="37" y="12"/>
                    </a:lnTo>
                    <a:lnTo>
                      <a:pt x="37" y="12"/>
                    </a:lnTo>
                    <a:lnTo>
                      <a:pt x="37" y="12"/>
                    </a:lnTo>
                    <a:lnTo>
                      <a:pt x="37" y="19"/>
                    </a:lnTo>
                    <a:lnTo>
                      <a:pt x="37" y="19"/>
                    </a:lnTo>
                    <a:lnTo>
                      <a:pt x="31" y="19"/>
                    </a:lnTo>
                    <a:lnTo>
                      <a:pt x="31" y="19"/>
                    </a:lnTo>
                    <a:lnTo>
                      <a:pt x="31" y="19"/>
                    </a:lnTo>
                    <a:lnTo>
                      <a:pt x="31" y="19"/>
                    </a:lnTo>
                    <a:lnTo>
                      <a:pt x="31" y="19"/>
                    </a:lnTo>
                    <a:lnTo>
                      <a:pt x="31" y="19"/>
                    </a:lnTo>
                    <a:lnTo>
                      <a:pt x="25" y="19"/>
                    </a:lnTo>
                    <a:lnTo>
                      <a:pt x="25" y="25"/>
                    </a:lnTo>
                    <a:lnTo>
                      <a:pt x="25" y="25"/>
                    </a:lnTo>
                    <a:lnTo>
                      <a:pt x="25" y="25"/>
                    </a:lnTo>
                    <a:lnTo>
                      <a:pt x="25" y="25"/>
                    </a:lnTo>
                    <a:lnTo>
                      <a:pt x="18" y="25"/>
                    </a:lnTo>
                    <a:lnTo>
                      <a:pt x="18" y="25"/>
                    </a:lnTo>
                    <a:lnTo>
                      <a:pt x="18" y="25"/>
                    </a:lnTo>
                    <a:lnTo>
                      <a:pt x="18" y="25"/>
                    </a:lnTo>
                    <a:lnTo>
                      <a:pt x="18" y="31"/>
                    </a:lnTo>
                    <a:lnTo>
                      <a:pt x="12" y="31"/>
                    </a:lnTo>
                    <a:lnTo>
                      <a:pt x="12" y="31"/>
                    </a:lnTo>
                    <a:lnTo>
                      <a:pt x="12" y="31"/>
                    </a:lnTo>
                    <a:lnTo>
                      <a:pt x="12" y="31"/>
                    </a:lnTo>
                    <a:lnTo>
                      <a:pt x="12" y="31"/>
                    </a:lnTo>
                    <a:lnTo>
                      <a:pt x="12" y="37"/>
                    </a:lnTo>
                    <a:lnTo>
                      <a:pt x="12" y="37"/>
                    </a:lnTo>
                    <a:lnTo>
                      <a:pt x="6" y="37"/>
                    </a:lnTo>
                    <a:lnTo>
                      <a:pt x="6" y="37"/>
                    </a:lnTo>
                    <a:lnTo>
                      <a:pt x="6" y="37"/>
                    </a:lnTo>
                    <a:lnTo>
                      <a:pt x="6" y="43"/>
                    </a:lnTo>
                    <a:lnTo>
                      <a:pt x="6" y="43"/>
                    </a:lnTo>
                    <a:lnTo>
                      <a:pt x="6" y="43"/>
                    </a:lnTo>
                    <a:lnTo>
                      <a:pt x="6" y="43"/>
                    </a:lnTo>
                    <a:lnTo>
                      <a:pt x="6" y="43"/>
                    </a:lnTo>
                    <a:lnTo>
                      <a:pt x="0" y="43"/>
                    </a:lnTo>
                    <a:lnTo>
                      <a:pt x="0" y="49"/>
                    </a:lnTo>
                    <a:lnTo>
                      <a:pt x="0" y="49"/>
                    </a:lnTo>
                    <a:lnTo>
                      <a:pt x="0" y="49"/>
                    </a:lnTo>
                    <a:lnTo>
                      <a:pt x="0" y="49"/>
                    </a:lnTo>
                    <a:lnTo>
                      <a:pt x="0" y="49"/>
                    </a:lnTo>
                    <a:lnTo>
                      <a:pt x="0" y="55"/>
                    </a:lnTo>
                    <a:lnTo>
                      <a:pt x="0" y="55"/>
                    </a:lnTo>
                    <a:lnTo>
                      <a:pt x="0" y="55"/>
                    </a:lnTo>
                    <a:lnTo>
                      <a:pt x="0" y="55"/>
                    </a:lnTo>
                    <a:lnTo>
                      <a:pt x="0" y="55"/>
                    </a:lnTo>
                    <a:lnTo>
                      <a:pt x="0" y="62"/>
                    </a:lnTo>
                    <a:lnTo>
                      <a:pt x="0" y="62"/>
                    </a:lnTo>
                    <a:lnTo>
                      <a:pt x="0" y="62"/>
                    </a:lnTo>
                    <a:lnTo>
                      <a:pt x="0" y="62"/>
                    </a:lnTo>
                    <a:lnTo>
                      <a:pt x="0" y="62"/>
                    </a:lnTo>
                    <a:lnTo>
                      <a:pt x="0" y="62"/>
                    </a:lnTo>
                    <a:lnTo>
                      <a:pt x="0" y="68"/>
                    </a:lnTo>
                    <a:lnTo>
                      <a:pt x="0" y="68"/>
                    </a:lnTo>
                    <a:lnTo>
                      <a:pt x="0" y="68"/>
                    </a:lnTo>
                    <a:lnTo>
                      <a:pt x="0" y="68"/>
                    </a:lnTo>
                    <a:lnTo>
                      <a:pt x="0" y="68"/>
                    </a:lnTo>
                    <a:lnTo>
                      <a:pt x="6" y="74"/>
                    </a:lnTo>
                    <a:lnTo>
                      <a:pt x="6" y="74"/>
                    </a:lnTo>
                    <a:lnTo>
                      <a:pt x="6" y="74"/>
                    </a:lnTo>
                    <a:lnTo>
                      <a:pt x="6" y="74"/>
                    </a:lnTo>
                    <a:lnTo>
                      <a:pt x="6" y="74"/>
                    </a:lnTo>
                    <a:lnTo>
                      <a:pt x="6" y="80"/>
                    </a:lnTo>
                    <a:lnTo>
                      <a:pt x="6" y="80"/>
                    </a:lnTo>
                    <a:lnTo>
                      <a:pt x="6" y="80"/>
                    </a:lnTo>
                    <a:lnTo>
                      <a:pt x="12" y="80"/>
                    </a:lnTo>
                    <a:lnTo>
                      <a:pt x="12" y="80"/>
                    </a:lnTo>
                    <a:lnTo>
                      <a:pt x="12" y="80"/>
                    </a:lnTo>
                    <a:lnTo>
                      <a:pt x="12" y="86"/>
                    </a:lnTo>
                    <a:lnTo>
                      <a:pt x="12" y="86"/>
                    </a:lnTo>
                    <a:lnTo>
                      <a:pt x="12" y="86"/>
                    </a:lnTo>
                    <a:lnTo>
                      <a:pt x="12" y="86"/>
                    </a:lnTo>
                    <a:lnTo>
                      <a:pt x="18" y="86"/>
                    </a:lnTo>
                    <a:lnTo>
                      <a:pt x="18" y="86"/>
                    </a:lnTo>
                    <a:lnTo>
                      <a:pt x="18" y="92"/>
                    </a:lnTo>
                    <a:lnTo>
                      <a:pt x="18" y="92"/>
                    </a:lnTo>
                    <a:lnTo>
                      <a:pt x="18" y="92"/>
                    </a:lnTo>
                    <a:lnTo>
                      <a:pt x="25" y="92"/>
                    </a:lnTo>
                    <a:lnTo>
                      <a:pt x="25" y="92"/>
                    </a:lnTo>
                    <a:lnTo>
                      <a:pt x="25" y="92"/>
                    </a:lnTo>
                    <a:lnTo>
                      <a:pt x="25" y="92"/>
                    </a:lnTo>
                    <a:lnTo>
                      <a:pt x="25" y="98"/>
                    </a:lnTo>
                    <a:lnTo>
                      <a:pt x="31" y="98"/>
                    </a:lnTo>
                    <a:lnTo>
                      <a:pt x="31" y="98"/>
                    </a:lnTo>
                    <a:lnTo>
                      <a:pt x="31" y="98"/>
                    </a:lnTo>
                    <a:lnTo>
                      <a:pt x="31" y="98"/>
                    </a:lnTo>
                    <a:lnTo>
                      <a:pt x="31" y="98"/>
                    </a:lnTo>
                    <a:lnTo>
                      <a:pt x="31" y="98"/>
                    </a:lnTo>
                    <a:lnTo>
                      <a:pt x="37" y="98"/>
                    </a:lnTo>
                    <a:lnTo>
                      <a:pt x="37" y="98"/>
                    </a:lnTo>
                    <a:lnTo>
                      <a:pt x="37" y="98"/>
                    </a:lnTo>
                    <a:lnTo>
                      <a:pt x="37" y="98"/>
                    </a:lnTo>
                    <a:lnTo>
                      <a:pt x="37" y="105"/>
                    </a:lnTo>
                    <a:lnTo>
                      <a:pt x="43" y="105"/>
                    </a:lnTo>
                    <a:lnTo>
                      <a:pt x="43" y="105"/>
                    </a:lnTo>
                    <a:lnTo>
                      <a:pt x="43" y="105"/>
                    </a:lnTo>
                    <a:lnTo>
                      <a:pt x="43" y="105"/>
                    </a:lnTo>
                    <a:lnTo>
                      <a:pt x="43" y="105"/>
                    </a:lnTo>
                    <a:lnTo>
                      <a:pt x="49" y="105"/>
                    </a:lnTo>
                    <a:lnTo>
                      <a:pt x="49" y="105"/>
                    </a:lnTo>
                    <a:lnTo>
                      <a:pt x="49" y="105"/>
                    </a:lnTo>
                    <a:lnTo>
                      <a:pt x="49" y="105"/>
                    </a:lnTo>
                    <a:lnTo>
                      <a:pt x="49" y="105"/>
                    </a:lnTo>
                    <a:lnTo>
                      <a:pt x="49" y="105"/>
                    </a:lnTo>
                    <a:lnTo>
                      <a:pt x="55" y="105"/>
                    </a:lnTo>
                    <a:lnTo>
                      <a:pt x="55" y="111"/>
                    </a:lnTo>
                    <a:lnTo>
                      <a:pt x="55" y="111"/>
                    </a:lnTo>
                    <a:lnTo>
                      <a:pt x="55" y="111"/>
                    </a:lnTo>
                    <a:lnTo>
                      <a:pt x="55" y="111"/>
                    </a:lnTo>
                    <a:lnTo>
                      <a:pt x="61" y="111"/>
                    </a:lnTo>
                    <a:lnTo>
                      <a:pt x="61" y="111"/>
                    </a:lnTo>
                    <a:lnTo>
                      <a:pt x="61" y="111"/>
                    </a:lnTo>
                    <a:lnTo>
                      <a:pt x="61" y="111"/>
                    </a:lnTo>
                    <a:lnTo>
                      <a:pt x="61" y="111"/>
                    </a:lnTo>
                    <a:lnTo>
                      <a:pt x="67" y="111"/>
                    </a:lnTo>
                    <a:lnTo>
                      <a:pt x="67" y="111"/>
                    </a:lnTo>
                    <a:lnTo>
                      <a:pt x="67" y="111"/>
                    </a:lnTo>
                    <a:lnTo>
                      <a:pt x="67" y="111"/>
                    </a:lnTo>
                    <a:lnTo>
                      <a:pt x="67" y="111"/>
                    </a:lnTo>
                    <a:lnTo>
                      <a:pt x="67" y="111"/>
                    </a:lnTo>
                    <a:lnTo>
                      <a:pt x="74" y="111"/>
                    </a:lnTo>
                    <a:lnTo>
                      <a:pt x="74" y="111"/>
                    </a:lnTo>
                    <a:lnTo>
                      <a:pt x="74" y="111"/>
                    </a:lnTo>
                    <a:lnTo>
                      <a:pt x="74" y="111"/>
                    </a:lnTo>
                    <a:lnTo>
                      <a:pt x="74" y="117"/>
                    </a:lnTo>
                    <a:lnTo>
                      <a:pt x="80" y="117"/>
                    </a:lnTo>
                    <a:lnTo>
                      <a:pt x="80" y="117"/>
                    </a:lnTo>
                    <a:lnTo>
                      <a:pt x="80" y="117"/>
                    </a:lnTo>
                    <a:lnTo>
                      <a:pt x="80" y="117"/>
                    </a:lnTo>
                    <a:lnTo>
                      <a:pt x="80" y="117"/>
                    </a:lnTo>
                    <a:lnTo>
                      <a:pt x="86" y="117"/>
                    </a:lnTo>
                    <a:lnTo>
                      <a:pt x="86" y="117"/>
                    </a:lnTo>
                    <a:lnTo>
                      <a:pt x="86" y="117"/>
                    </a:lnTo>
                    <a:lnTo>
                      <a:pt x="86" y="117"/>
                    </a:lnTo>
                    <a:lnTo>
                      <a:pt x="86" y="117"/>
                    </a:lnTo>
                    <a:lnTo>
                      <a:pt x="86" y="117"/>
                    </a:lnTo>
                    <a:lnTo>
                      <a:pt x="92" y="117"/>
                    </a:lnTo>
                    <a:lnTo>
                      <a:pt x="92" y="117"/>
                    </a:lnTo>
                    <a:lnTo>
                      <a:pt x="92" y="117"/>
                    </a:lnTo>
                    <a:lnTo>
                      <a:pt x="92" y="117"/>
                    </a:lnTo>
                    <a:lnTo>
                      <a:pt x="92" y="117"/>
                    </a:lnTo>
                    <a:lnTo>
                      <a:pt x="98" y="117"/>
                    </a:lnTo>
                    <a:lnTo>
                      <a:pt x="98" y="117"/>
                    </a:lnTo>
                    <a:lnTo>
                      <a:pt x="98" y="117"/>
                    </a:lnTo>
                    <a:lnTo>
                      <a:pt x="98" y="117"/>
                    </a:lnTo>
                    <a:lnTo>
                      <a:pt x="98" y="117"/>
                    </a:lnTo>
                    <a:lnTo>
                      <a:pt x="104" y="117"/>
                    </a:lnTo>
                    <a:lnTo>
                      <a:pt x="104" y="117"/>
                    </a:lnTo>
                    <a:lnTo>
                      <a:pt x="104" y="117"/>
                    </a:lnTo>
                    <a:lnTo>
                      <a:pt x="104" y="117"/>
                    </a:lnTo>
                    <a:lnTo>
                      <a:pt x="104" y="117"/>
                    </a:lnTo>
                    <a:lnTo>
                      <a:pt x="104" y="117"/>
                    </a:lnTo>
                    <a:lnTo>
                      <a:pt x="110" y="117"/>
                    </a:lnTo>
                    <a:lnTo>
                      <a:pt x="110" y="117"/>
                    </a:lnTo>
                    <a:lnTo>
                      <a:pt x="110" y="117"/>
                    </a:lnTo>
                    <a:lnTo>
                      <a:pt x="110" y="117"/>
                    </a:lnTo>
                    <a:lnTo>
                      <a:pt x="110" y="117"/>
                    </a:lnTo>
                    <a:lnTo>
                      <a:pt x="117" y="117"/>
                    </a:lnTo>
                    <a:lnTo>
                      <a:pt x="117" y="117"/>
                    </a:lnTo>
                    <a:lnTo>
                      <a:pt x="117" y="117"/>
                    </a:lnTo>
                    <a:lnTo>
                      <a:pt x="117" y="117"/>
                    </a:lnTo>
                    <a:lnTo>
                      <a:pt x="117" y="117"/>
                    </a:lnTo>
                    <a:lnTo>
                      <a:pt x="123" y="117"/>
                    </a:lnTo>
                    <a:lnTo>
                      <a:pt x="123" y="117"/>
                    </a:lnTo>
                    <a:lnTo>
                      <a:pt x="123" y="117"/>
                    </a:lnTo>
                  </a:path>
                </a:pathLst>
              </a:custGeom>
              <a:noFill/>
              <a:ln w="952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958" name="Rectangle 78"/>
              <p:cNvSpPr>
                <a:spLocks noChangeArrowheads="1"/>
              </p:cNvSpPr>
              <p:nvPr/>
            </p:nvSpPr>
            <p:spPr bwMode="auto">
              <a:xfrm>
                <a:off x="2918" y="3268"/>
                <a:ext cx="29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40 - 68</a:t>
                </a:r>
                <a:endParaRPr lang="en-US" sz="1200" b="1"/>
              </a:p>
            </p:txBody>
          </p:sp>
          <p:grpSp>
            <p:nvGrpSpPr>
              <p:cNvPr id="2810959" name="Group 79"/>
              <p:cNvGrpSpPr>
                <a:grpSpLocks/>
              </p:cNvGrpSpPr>
              <p:nvPr/>
            </p:nvGrpSpPr>
            <p:grpSpPr bwMode="auto">
              <a:xfrm>
                <a:off x="2592" y="3408"/>
                <a:ext cx="756" cy="173"/>
                <a:chOff x="258" y="3517"/>
                <a:chExt cx="756" cy="173"/>
              </a:xfrm>
            </p:grpSpPr>
            <p:sp>
              <p:nvSpPr>
                <p:cNvPr id="2810960" name="Freeform 80"/>
                <p:cNvSpPr>
                  <a:spLocks/>
                </p:cNvSpPr>
                <p:nvPr/>
              </p:nvSpPr>
              <p:spPr bwMode="auto">
                <a:xfrm>
                  <a:off x="258" y="3540"/>
                  <a:ext cx="240" cy="119"/>
                </a:xfrm>
                <a:custGeom>
                  <a:avLst/>
                  <a:gdLst>
                    <a:gd name="T0" fmla="*/ 107 w 240"/>
                    <a:gd name="T1" fmla="*/ 0 h 119"/>
                    <a:gd name="T2" fmla="*/ 101 w 240"/>
                    <a:gd name="T3" fmla="*/ 0 h 119"/>
                    <a:gd name="T4" fmla="*/ 88 w 240"/>
                    <a:gd name="T5" fmla="*/ 0 h 119"/>
                    <a:gd name="T6" fmla="*/ 82 w 240"/>
                    <a:gd name="T7" fmla="*/ 0 h 119"/>
                    <a:gd name="T8" fmla="*/ 69 w 240"/>
                    <a:gd name="T9" fmla="*/ 0 h 119"/>
                    <a:gd name="T10" fmla="*/ 63 w 240"/>
                    <a:gd name="T11" fmla="*/ 6 h 119"/>
                    <a:gd name="T12" fmla="*/ 51 w 240"/>
                    <a:gd name="T13" fmla="*/ 6 h 119"/>
                    <a:gd name="T14" fmla="*/ 44 w 240"/>
                    <a:gd name="T15" fmla="*/ 12 h 119"/>
                    <a:gd name="T16" fmla="*/ 32 w 240"/>
                    <a:gd name="T17" fmla="*/ 12 h 119"/>
                    <a:gd name="T18" fmla="*/ 25 w 240"/>
                    <a:gd name="T19" fmla="*/ 19 h 119"/>
                    <a:gd name="T20" fmla="*/ 19 w 240"/>
                    <a:gd name="T21" fmla="*/ 25 h 119"/>
                    <a:gd name="T22" fmla="*/ 6 w 240"/>
                    <a:gd name="T23" fmla="*/ 37 h 119"/>
                    <a:gd name="T24" fmla="*/ 0 w 240"/>
                    <a:gd name="T25" fmla="*/ 44 h 119"/>
                    <a:gd name="T26" fmla="*/ 0 w 240"/>
                    <a:gd name="T27" fmla="*/ 56 h 119"/>
                    <a:gd name="T28" fmla="*/ 0 w 240"/>
                    <a:gd name="T29" fmla="*/ 63 h 119"/>
                    <a:gd name="T30" fmla="*/ 0 w 240"/>
                    <a:gd name="T31" fmla="*/ 69 h 119"/>
                    <a:gd name="T32" fmla="*/ 6 w 240"/>
                    <a:gd name="T33" fmla="*/ 81 h 119"/>
                    <a:gd name="T34" fmla="*/ 19 w 240"/>
                    <a:gd name="T35" fmla="*/ 88 h 119"/>
                    <a:gd name="T36" fmla="*/ 25 w 240"/>
                    <a:gd name="T37" fmla="*/ 94 h 119"/>
                    <a:gd name="T38" fmla="*/ 32 w 240"/>
                    <a:gd name="T39" fmla="*/ 100 h 119"/>
                    <a:gd name="T40" fmla="*/ 44 w 240"/>
                    <a:gd name="T41" fmla="*/ 107 h 119"/>
                    <a:gd name="T42" fmla="*/ 51 w 240"/>
                    <a:gd name="T43" fmla="*/ 107 h 119"/>
                    <a:gd name="T44" fmla="*/ 63 w 240"/>
                    <a:gd name="T45" fmla="*/ 113 h 119"/>
                    <a:gd name="T46" fmla="*/ 69 w 240"/>
                    <a:gd name="T47" fmla="*/ 113 h 119"/>
                    <a:gd name="T48" fmla="*/ 82 w 240"/>
                    <a:gd name="T49" fmla="*/ 113 h 119"/>
                    <a:gd name="T50" fmla="*/ 88 w 240"/>
                    <a:gd name="T51" fmla="*/ 119 h 119"/>
                    <a:gd name="T52" fmla="*/ 101 w 240"/>
                    <a:gd name="T53" fmla="*/ 119 h 119"/>
                    <a:gd name="T54" fmla="*/ 107 w 240"/>
                    <a:gd name="T55" fmla="*/ 119 h 119"/>
                    <a:gd name="T56" fmla="*/ 120 w 240"/>
                    <a:gd name="T57" fmla="*/ 119 h 119"/>
                    <a:gd name="T58" fmla="*/ 126 w 240"/>
                    <a:gd name="T59" fmla="*/ 119 h 119"/>
                    <a:gd name="T60" fmla="*/ 133 w 240"/>
                    <a:gd name="T61" fmla="*/ 119 h 119"/>
                    <a:gd name="T62" fmla="*/ 145 w 240"/>
                    <a:gd name="T63" fmla="*/ 119 h 119"/>
                    <a:gd name="T64" fmla="*/ 152 w 240"/>
                    <a:gd name="T65" fmla="*/ 113 h 119"/>
                    <a:gd name="T66" fmla="*/ 164 w 240"/>
                    <a:gd name="T67" fmla="*/ 113 h 119"/>
                    <a:gd name="T68" fmla="*/ 170 w 240"/>
                    <a:gd name="T69" fmla="*/ 113 h 119"/>
                    <a:gd name="T70" fmla="*/ 183 w 240"/>
                    <a:gd name="T71" fmla="*/ 107 h 119"/>
                    <a:gd name="T72" fmla="*/ 189 w 240"/>
                    <a:gd name="T73" fmla="*/ 107 h 119"/>
                    <a:gd name="T74" fmla="*/ 202 w 240"/>
                    <a:gd name="T75" fmla="*/ 100 h 119"/>
                    <a:gd name="T76" fmla="*/ 208 w 240"/>
                    <a:gd name="T77" fmla="*/ 94 h 119"/>
                    <a:gd name="T78" fmla="*/ 221 w 240"/>
                    <a:gd name="T79" fmla="*/ 88 h 119"/>
                    <a:gd name="T80" fmla="*/ 227 w 240"/>
                    <a:gd name="T81" fmla="*/ 81 h 119"/>
                    <a:gd name="T82" fmla="*/ 234 w 240"/>
                    <a:gd name="T83" fmla="*/ 69 h 119"/>
                    <a:gd name="T84" fmla="*/ 240 w 240"/>
                    <a:gd name="T85" fmla="*/ 63 h 119"/>
                    <a:gd name="T86" fmla="*/ 240 w 240"/>
                    <a:gd name="T87" fmla="*/ 56 h 119"/>
                    <a:gd name="T88" fmla="*/ 234 w 240"/>
                    <a:gd name="T89" fmla="*/ 44 h 119"/>
                    <a:gd name="T90" fmla="*/ 227 w 240"/>
                    <a:gd name="T91" fmla="*/ 37 h 119"/>
                    <a:gd name="T92" fmla="*/ 221 w 240"/>
                    <a:gd name="T93" fmla="*/ 25 h 119"/>
                    <a:gd name="T94" fmla="*/ 208 w 240"/>
                    <a:gd name="T95" fmla="*/ 19 h 119"/>
                    <a:gd name="T96" fmla="*/ 202 w 240"/>
                    <a:gd name="T97" fmla="*/ 12 h 119"/>
                    <a:gd name="T98" fmla="*/ 189 w 240"/>
                    <a:gd name="T99" fmla="*/ 12 h 119"/>
                    <a:gd name="T100" fmla="*/ 183 w 240"/>
                    <a:gd name="T101" fmla="*/ 6 h 119"/>
                    <a:gd name="T102" fmla="*/ 170 w 240"/>
                    <a:gd name="T103" fmla="*/ 6 h 119"/>
                    <a:gd name="T104" fmla="*/ 164 w 240"/>
                    <a:gd name="T105" fmla="*/ 0 h 119"/>
                    <a:gd name="T106" fmla="*/ 152 w 240"/>
                    <a:gd name="T107" fmla="*/ 0 h 119"/>
                    <a:gd name="T108" fmla="*/ 145 w 240"/>
                    <a:gd name="T109" fmla="*/ 0 h 119"/>
                    <a:gd name="T110" fmla="*/ 133 w 240"/>
                    <a:gd name="T111" fmla="*/ 0 h 119"/>
                    <a:gd name="T112" fmla="*/ 126 w 240"/>
                    <a:gd name="T113" fmla="*/ 0 h 119"/>
                    <a:gd name="T114" fmla="*/ 120 w 240"/>
                    <a:gd name="T11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0" h="119">
                      <a:moveTo>
                        <a:pt x="114" y="0"/>
                      </a:moveTo>
                      <a:lnTo>
                        <a:pt x="114" y="0"/>
                      </a:lnTo>
                      <a:lnTo>
                        <a:pt x="114" y="0"/>
                      </a:lnTo>
                      <a:lnTo>
                        <a:pt x="114" y="0"/>
                      </a:lnTo>
                      <a:lnTo>
                        <a:pt x="114" y="0"/>
                      </a:lnTo>
                      <a:lnTo>
                        <a:pt x="107" y="0"/>
                      </a:lnTo>
                      <a:lnTo>
                        <a:pt x="107" y="0"/>
                      </a:lnTo>
                      <a:lnTo>
                        <a:pt x="107" y="0"/>
                      </a:lnTo>
                      <a:lnTo>
                        <a:pt x="107" y="0"/>
                      </a:lnTo>
                      <a:lnTo>
                        <a:pt x="107" y="0"/>
                      </a:lnTo>
                      <a:lnTo>
                        <a:pt x="107" y="0"/>
                      </a:lnTo>
                      <a:lnTo>
                        <a:pt x="101" y="0"/>
                      </a:lnTo>
                      <a:lnTo>
                        <a:pt x="101" y="0"/>
                      </a:lnTo>
                      <a:lnTo>
                        <a:pt x="101" y="0"/>
                      </a:lnTo>
                      <a:lnTo>
                        <a:pt x="101" y="0"/>
                      </a:lnTo>
                      <a:lnTo>
                        <a:pt x="101" y="0"/>
                      </a:lnTo>
                      <a:lnTo>
                        <a:pt x="95" y="0"/>
                      </a:lnTo>
                      <a:lnTo>
                        <a:pt x="95" y="0"/>
                      </a:lnTo>
                      <a:lnTo>
                        <a:pt x="95" y="0"/>
                      </a:lnTo>
                      <a:lnTo>
                        <a:pt x="95" y="0"/>
                      </a:lnTo>
                      <a:lnTo>
                        <a:pt x="95" y="0"/>
                      </a:lnTo>
                      <a:lnTo>
                        <a:pt x="95" y="0"/>
                      </a:lnTo>
                      <a:lnTo>
                        <a:pt x="88" y="0"/>
                      </a:lnTo>
                      <a:lnTo>
                        <a:pt x="88" y="0"/>
                      </a:lnTo>
                      <a:lnTo>
                        <a:pt x="88" y="0"/>
                      </a:lnTo>
                      <a:lnTo>
                        <a:pt x="88" y="0"/>
                      </a:lnTo>
                      <a:lnTo>
                        <a:pt x="88" y="0"/>
                      </a:lnTo>
                      <a:lnTo>
                        <a:pt x="82" y="0"/>
                      </a:lnTo>
                      <a:lnTo>
                        <a:pt x="82" y="0"/>
                      </a:lnTo>
                      <a:lnTo>
                        <a:pt x="82" y="0"/>
                      </a:lnTo>
                      <a:lnTo>
                        <a:pt x="82" y="0"/>
                      </a:lnTo>
                      <a:lnTo>
                        <a:pt x="82" y="0"/>
                      </a:lnTo>
                      <a:lnTo>
                        <a:pt x="82" y="0"/>
                      </a:lnTo>
                      <a:lnTo>
                        <a:pt x="76" y="0"/>
                      </a:lnTo>
                      <a:lnTo>
                        <a:pt x="76" y="0"/>
                      </a:lnTo>
                      <a:lnTo>
                        <a:pt x="76" y="0"/>
                      </a:lnTo>
                      <a:lnTo>
                        <a:pt x="76" y="0"/>
                      </a:lnTo>
                      <a:lnTo>
                        <a:pt x="76" y="0"/>
                      </a:lnTo>
                      <a:lnTo>
                        <a:pt x="69" y="0"/>
                      </a:lnTo>
                      <a:lnTo>
                        <a:pt x="69" y="0"/>
                      </a:lnTo>
                      <a:lnTo>
                        <a:pt x="69" y="0"/>
                      </a:lnTo>
                      <a:lnTo>
                        <a:pt x="69" y="0"/>
                      </a:lnTo>
                      <a:lnTo>
                        <a:pt x="69" y="6"/>
                      </a:lnTo>
                      <a:lnTo>
                        <a:pt x="69" y="6"/>
                      </a:lnTo>
                      <a:lnTo>
                        <a:pt x="63" y="6"/>
                      </a:lnTo>
                      <a:lnTo>
                        <a:pt x="63" y="6"/>
                      </a:lnTo>
                      <a:lnTo>
                        <a:pt x="63" y="6"/>
                      </a:lnTo>
                      <a:lnTo>
                        <a:pt x="63" y="6"/>
                      </a:lnTo>
                      <a:lnTo>
                        <a:pt x="63" y="6"/>
                      </a:lnTo>
                      <a:lnTo>
                        <a:pt x="57" y="6"/>
                      </a:lnTo>
                      <a:lnTo>
                        <a:pt x="57" y="6"/>
                      </a:lnTo>
                      <a:lnTo>
                        <a:pt x="57" y="6"/>
                      </a:lnTo>
                      <a:lnTo>
                        <a:pt x="57" y="6"/>
                      </a:lnTo>
                      <a:lnTo>
                        <a:pt x="57" y="6"/>
                      </a:lnTo>
                      <a:lnTo>
                        <a:pt x="57" y="6"/>
                      </a:lnTo>
                      <a:lnTo>
                        <a:pt x="51" y="6"/>
                      </a:lnTo>
                      <a:lnTo>
                        <a:pt x="51" y="6"/>
                      </a:lnTo>
                      <a:lnTo>
                        <a:pt x="51" y="6"/>
                      </a:lnTo>
                      <a:lnTo>
                        <a:pt x="51" y="6"/>
                      </a:lnTo>
                      <a:lnTo>
                        <a:pt x="51" y="12"/>
                      </a:lnTo>
                      <a:lnTo>
                        <a:pt x="44" y="12"/>
                      </a:lnTo>
                      <a:lnTo>
                        <a:pt x="44" y="12"/>
                      </a:lnTo>
                      <a:lnTo>
                        <a:pt x="44" y="12"/>
                      </a:lnTo>
                      <a:lnTo>
                        <a:pt x="44" y="12"/>
                      </a:lnTo>
                      <a:lnTo>
                        <a:pt x="44" y="12"/>
                      </a:lnTo>
                      <a:lnTo>
                        <a:pt x="44" y="12"/>
                      </a:lnTo>
                      <a:lnTo>
                        <a:pt x="38" y="12"/>
                      </a:lnTo>
                      <a:lnTo>
                        <a:pt x="38" y="12"/>
                      </a:lnTo>
                      <a:lnTo>
                        <a:pt x="38" y="12"/>
                      </a:lnTo>
                      <a:lnTo>
                        <a:pt x="38" y="12"/>
                      </a:lnTo>
                      <a:lnTo>
                        <a:pt x="38" y="12"/>
                      </a:lnTo>
                      <a:lnTo>
                        <a:pt x="32" y="12"/>
                      </a:lnTo>
                      <a:lnTo>
                        <a:pt x="32" y="12"/>
                      </a:lnTo>
                      <a:lnTo>
                        <a:pt x="32" y="12"/>
                      </a:lnTo>
                      <a:lnTo>
                        <a:pt x="32" y="19"/>
                      </a:lnTo>
                      <a:lnTo>
                        <a:pt x="32" y="19"/>
                      </a:lnTo>
                      <a:lnTo>
                        <a:pt x="32" y="19"/>
                      </a:lnTo>
                      <a:lnTo>
                        <a:pt x="25" y="19"/>
                      </a:lnTo>
                      <a:lnTo>
                        <a:pt x="25" y="19"/>
                      </a:lnTo>
                      <a:lnTo>
                        <a:pt x="25" y="19"/>
                      </a:lnTo>
                      <a:lnTo>
                        <a:pt x="25" y="19"/>
                      </a:lnTo>
                      <a:lnTo>
                        <a:pt x="25" y="19"/>
                      </a:lnTo>
                      <a:lnTo>
                        <a:pt x="19" y="25"/>
                      </a:lnTo>
                      <a:lnTo>
                        <a:pt x="19" y="25"/>
                      </a:lnTo>
                      <a:lnTo>
                        <a:pt x="19" y="25"/>
                      </a:lnTo>
                      <a:lnTo>
                        <a:pt x="19" y="25"/>
                      </a:lnTo>
                      <a:lnTo>
                        <a:pt x="19" y="25"/>
                      </a:lnTo>
                      <a:lnTo>
                        <a:pt x="19" y="25"/>
                      </a:lnTo>
                      <a:lnTo>
                        <a:pt x="13" y="25"/>
                      </a:lnTo>
                      <a:lnTo>
                        <a:pt x="13" y="31"/>
                      </a:lnTo>
                      <a:lnTo>
                        <a:pt x="13" y="31"/>
                      </a:lnTo>
                      <a:lnTo>
                        <a:pt x="13" y="31"/>
                      </a:lnTo>
                      <a:lnTo>
                        <a:pt x="13" y="31"/>
                      </a:lnTo>
                      <a:lnTo>
                        <a:pt x="6" y="31"/>
                      </a:lnTo>
                      <a:lnTo>
                        <a:pt x="6" y="31"/>
                      </a:lnTo>
                      <a:lnTo>
                        <a:pt x="6" y="37"/>
                      </a:lnTo>
                      <a:lnTo>
                        <a:pt x="6" y="37"/>
                      </a:lnTo>
                      <a:lnTo>
                        <a:pt x="6" y="37"/>
                      </a:lnTo>
                      <a:lnTo>
                        <a:pt x="6" y="37"/>
                      </a:lnTo>
                      <a:lnTo>
                        <a:pt x="0" y="37"/>
                      </a:lnTo>
                      <a:lnTo>
                        <a:pt x="0" y="44"/>
                      </a:lnTo>
                      <a:lnTo>
                        <a:pt x="0" y="44"/>
                      </a:lnTo>
                      <a:lnTo>
                        <a:pt x="0" y="44"/>
                      </a:lnTo>
                      <a:lnTo>
                        <a:pt x="0" y="44"/>
                      </a:lnTo>
                      <a:lnTo>
                        <a:pt x="0" y="44"/>
                      </a:lnTo>
                      <a:lnTo>
                        <a:pt x="0" y="44"/>
                      </a:lnTo>
                      <a:lnTo>
                        <a:pt x="0" y="50"/>
                      </a:lnTo>
                      <a:lnTo>
                        <a:pt x="0" y="50"/>
                      </a:lnTo>
                      <a:lnTo>
                        <a:pt x="0" y="50"/>
                      </a:lnTo>
                      <a:lnTo>
                        <a:pt x="0" y="50"/>
                      </a:lnTo>
                      <a:lnTo>
                        <a:pt x="0" y="50"/>
                      </a:lnTo>
                      <a:lnTo>
                        <a:pt x="0" y="56"/>
                      </a:lnTo>
                      <a:lnTo>
                        <a:pt x="0" y="56"/>
                      </a:lnTo>
                      <a:lnTo>
                        <a:pt x="0" y="56"/>
                      </a:lnTo>
                      <a:lnTo>
                        <a:pt x="0" y="56"/>
                      </a:lnTo>
                      <a:lnTo>
                        <a:pt x="0" y="56"/>
                      </a:lnTo>
                      <a:lnTo>
                        <a:pt x="0" y="56"/>
                      </a:lnTo>
                      <a:lnTo>
                        <a:pt x="0" y="63"/>
                      </a:lnTo>
                      <a:lnTo>
                        <a:pt x="0" y="63"/>
                      </a:lnTo>
                      <a:lnTo>
                        <a:pt x="0" y="63"/>
                      </a:lnTo>
                      <a:lnTo>
                        <a:pt x="0" y="63"/>
                      </a:lnTo>
                      <a:lnTo>
                        <a:pt x="0" y="63"/>
                      </a:lnTo>
                      <a:lnTo>
                        <a:pt x="0" y="69"/>
                      </a:lnTo>
                      <a:lnTo>
                        <a:pt x="0" y="69"/>
                      </a:lnTo>
                      <a:lnTo>
                        <a:pt x="0" y="69"/>
                      </a:lnTo>
                      <a:lnTo>
                        <a:pt x="0" y="69"/>
                      </a:lnTo>
                      <a:lnTo>
                        <a:pt x="0" y="69"/>
                      </a:lnTo>
                      <a:lnTo>
                        <a:pt x="0" y="69"/>
                      </a:lnTo>
                      <a:lnTo>
                        <a:pt x="0" y="75"/>
                      </a:lnTo>
                      <a:lnTo>
                        <a:pt x="0" y="75"/>
                      </a:lnTo>
                      <a:lnTo>
                        <a:pt x="0" y="75"/>
                      </a:lnTo>
                      <a:lnTo>
                        <a:pt x="0" y="75"/>
                      </a:lnTo>
                      <a:lnTo>
                        <a:pt x="6" y="75"/>
                      </a:lnTo>
                      <a:lnTo>
                        <a:pt x="6" y="81"/>
                      </a:lnTo>
                      <a:lnTo>
                        <a:pt x="6" y="81"/>
                      </a:lnTo>
                      <a:lnTo>
                        <a:pt x="6" y="81"/>
                      </a:lnTo>
                      <a:lnTo>
                        <a:pt x="6" y="81"/>
                      </a:lnTo>
                      <a:lnTo>
                        <a:pt x="6" y="81"/>
                      </a:lnTo>
                      <a:lnTo>
                        <a:pt x="13" y="81"/>
                      </a:lnTo>
                      <a:lnTo>
                        <a:pt x="13" y="88"/>
                      </a:lnTo>
                      <a:lnTo>
                        <a:pt x="13" y="88"/>
                      </a:lnTo>
                      <a:lnTo>
                        <a:pt x="13" y="88"/>
                      </a:lnTo>
                      <a:lnTo>
                        <a:pt x="13" y="88"/>
                      </a:lnTo>
                      <a:lnTo>
                        <a:pt x="19" y="88"/>
                      </a:lnTo>
                      <a:lnTo>
                        <a:pt x="19" y="88"/>
                      </a:lnTo>
                      <a:lnTo>
                        <a:pt x="19" y="94"/>
                      </a:lnTo>
                      <a:lnTo>
                        <a:pt x="19" y="94"/>
                      </a:lnTo>
                      <a:lnTo>
                        <a:pt x="19" y="94"/>
                      </a:lnTo>
                      <a:lnTo>
                        <a:pt x="19" y="94"/>
                      </a:lnTo>
                      <a:lnTo>
                        <a:pt x="25" y="94"/>
                      </a:lnTo>
                      <a:lnTo>
                        <a:pt x="25" y="94"/>
                      </a:lnTo>
                      <a:lnTo>
                        <a:pt x="25" y="94"/>
                      </a:lnTo>
                      <a:lnTo>
                        <a:pt x="25" y="94"/>
                      </a:lnTo>
                      <a:lnTo>
                        <a:pt x="25" y="94"/>
                      </a:lnTo>
                      <a:lnTo>
                        <a:pt x="32" y="100"/>
                      </a:lnTo>
                      <a:lnTo>
                        <a:pt x="32" y="100"/>
                      </a:lnTo>
                      <a:lnTo>
                        <a:pt x="32" y="100"/>
                      </a:lnTo>
                      <a:lnTo>
                        <a:pt x="32" y="100"/>
                      </a:lnTo>
                      <a:lnTo>
                        <a:pt x="32" y="100"/>
                      </a:lnTo>
                      <a:lnTo>
                        <a:pt x="32" y="100"/>
                      </a:lnTo>
                      <a:lnTo>
                        <a:pt x="38" y="100"/>
                      </a:lnTo>
                      <a:lnTo>
                        <a:pt x="38" y="100"/>
                      </a:lnTo>
                      <a:lnTo>
                        <a:pt x="38" y="100"/>
                      </a:lnTo>
                      <a:lnTo>
                        <a:pt x="38" y="100"/>
                      </a:lnTo>
                      <a:lnTo>
                        <a:pt x="38" y="107"/>
                      </a:lnTo>
                      <a:lnTo>
                        <a:pt x="44" y="107"/>
                      </a:lnTo>
                      <a:lnTo>
                        <a:pt x="44" y="107"/>
                      </a:lnTo>
                      <a:lnTo>
                        <a:pt x="44" y="107"/>
                      </a:lnTo>
                      <a:lnTo>
                        <a:pt x="44" y="107"/>
                      </a:lnTo>
                      <a:lnTo>
                        <a:pt x="44" y="107"/>
                      </a:lnTo>
                      <a:lnTo>
                        <a:pt x="44" y="107"/>
                      </a:lnTo>
                      <a:lnTo>
                        <a:pt x="51" y="107"/>
                      </a:lnTo>
                      <a:lnTo>
                        <a:pt x="51" y="107"/>
                      </a:lnTo>
                      <a:lnTo>
                        <a:pt x="51" y="107"/>
                      </a:lnTo>
                      <a:lnTo>
                        <a:pt x="51" y="107"/>
                      </a:lnTo>
                      <a:lnTo>
                        <a:pt x="51" y="107"/>
                      </a:lnTo>
                      <a:lnTo>
                        <a:pt x="57" y="107"/>
                      </a:lnTo>
                      <a:lnTo>
                        <a:pt x="57" y="107"/>
                      </a:lnTo>
                      <a:lnTo>
                        <a:pt x="57" y="107"/>
                      </a:lnTo>
                      <a:lnTo>
                        <a:pt x="57" y="107"/>
                      </a:lnTo>
                      <a:lnTo>
                        <a:pt x="57" y="107"/>
                      </a:lnTo>
                      <a:lnTo>
                        <a:pt x="57" y="113"/>
                      </a:lnTo>
                      <a:lnTo>
                        <a:pt x="63" y="113"/>
                      </a:lnTo>
                      <a:lnTo>
                        <a:pt x="63" y="113"/>
                      </a:lnTo>
                      <a:lnTo>
                        <a:pt x="63" y="113"/>
                      </a:lnTo>
                      <a:lnTo>
                        <a:pt x="63" y="113"/>
                      </a:lnTo>
                      <a:lnTo>
                        <a:pt x="63" y="113"/>
                      </a:lnTo>
                      <a:lnTo>
                        <a:pt x="69" y="113"/>
                      </a:lnTo>
                      <a:lnTo>
                        <a:pt x="69" y="113"/>
                      </a:lnTo>
                      <a:lnTo>
                        <a:pt x="69" y="113"/>
                      </a:lnTo>
                      <a:lnTo>
                        <a:pt x="69" y="113"/>
                      </a:lnTo>
                      <a:lnTo>
                        <a:pt x="69" y="113"/>
                      </a:lnTo>
                      <a:lnTo>
                        <a:pt x="69" y="113"/>
                      </a:lnTo>
                      <a:lnTo>
                        <a:pt x="76" y="113"/>
                      </a:lnTo>
                      <a:lnTo>
                        <a:pt x="76" y="113"/>
                      </a:lnTo>
                      <a:lnTo>
                        <a:pt x="76" y="113"/>
                      </a:lnTo>
                      <a:lnTo>
                        <a:pt x="76" y="113"/>
                      </a:lnTo>
                      <a:lnTo>
                        <a:pt x="76" y="113"/>
                      </a:lnTo>
                      <a:lnTo>
                        <a:pt x="82" y="113"/>
                      </a:lnTo>
                      <a:lnTo>
                        <a:pt x="82" y="113"/>
                      </a:lnTo>
                      <a:lnTo>
                        <a:pt x="82" y="113"/>
                      </a:lnTo>
                      <a:lnTo>
                        <a:pt x="82" y="113"/>
                      </a:lnTo>
                      <a:lnTo>
                        <a:pt x="82" y="113"/>
                      </a:lnTo>
                      <a:lnTo>
                        <a:pt x="82" y="113"/>
                      </a:lnTo>
                      <a:lnTo>
                        <a:pt x="88" y="113"/>
                      </a:lnTo>
                      <a:lnTo>
                        <a:pt x="88" y="113"/>
                      </a:lnTo>
                      <a:lnTo>
                        <a:pt x="88" y="113"/>
                      </a:lnTo>
                      <a:lnTo>
                        <a:pt x="88" y="119"/>
                      </a:lnTo>
                      <a:lnTo>
                        <a:pt x="88" y="119"/>
                      </a:lnTo>
                      <a:lnTo>
                        <a:pt x="95" y="119"/>
                      </a:lnTo>
                      <a:lnTo>
                        <a:pt x="95" y="119"/>
                      </a:lnTo>
                      <a:lnTo>
                        <a:pt x="95" y="119"/>
                      </a:lnTo>
                      <a:lnTo>
                        <a:pt x="95" y="119"/>
                      </a:lnTo>
                      <a:lnTo>
                        <a:pt x="95" y="119"/>
                      </a:lnTo>
                      <a:lnTo>
                        <a:pt x="95" y="119"/>
                      </a:lnTo>
                      <a:lnTo>
                        <a:pt x="101" y="119"/>
                      </a:lnTo>
                      <a:lnTo>
                        <a:pt x="101" y="119"/>
                      </a:lnTo>
                      <a:lnTo>
                        <a:pt x="101" y="119"/>
                      </a:lnTo>
                      <a:lnTo>
                        <a:pt x="101" y="119"/>
                      </a:lnTo>
                      <a:lnTo>
                        <a:pt x="101" y="119"/>
                      </a:lnTo>
                      <a:lnTo>
                        <a:pt x="107" y="119"/>
                      </a:lnTo>
                      <a:lnTo>
                        <a:pt x="107" y="119"/>
                      </a:lnTo>
                      <a:lnTo>
                        <a:pt x="107" y="119"/>
                      </a:lnTo>
                      <a:lnTo>
                        <a:pt x="107" y="119"/>
                      </a:lnTo>
                      <a:lnTo>
                        <a:pt x="107" y="119"/>
                      </a:lnTo>
                      <a:lnTo>
                        <a:pt x="107" y="119"/>
                      </a:lnTo>
                      <a:lnTo>
                        <a:pt x="114" y="119"/>
                      </a:lnTo>
                      <a:lnTo>
                        <a:pt x="114" y="119"/>
                      </a:lnTo>
                      <a:lnTo>
                        <a:pt x="114" y="119"/>
                      </a:lnTo>
                      <a:lnTo>
                        <a:pt x="114" y="119"/>
                      </a:lnTo>
                      <a:lnTo>
                        <a:pt x="114" y="119"/>
                      </a:lnTo>
                      <a:lnTo>
                        <a:pt x="120" y="119"/>
                      </a:lnTo>
                      <a:lnTo>
                        <a:pt x="120" y="119"/>
                      </a:lnTo>
                      <a:lnTo>
                        <a:pt x="120" y="119"/>
                      </a:lnTo>
                      <a:lnTo>
                        <a:pt x="120" y="119"/>
                      </a:lnTo>
                      <a:lnTo>
                        <a:pt x="120" y="119"/>
                      </a:lnTo>
                      <a:lnTo>
                        <a:pt x="120" y="119"/>
                      </a:lnTo>
                      <a:lnTo>
                        <a:pt x="126" y="119"/>
                      </a:lnTo>
                      <a:lnTo>
                        <a:pt x="126" y="119"/>
                      </a:lnTo>
                      <a:lnTo>
                        <a:pt x="126" y="119"/>
                      </a:lnTo>
                      <a:lnTo>
                        <a:pt x="126" y="119"/>
                      </a:lnTo>
                      <a:lnTo>
                        <a:pt x="126" y="119"/>
                      </a:lnTo>
                      <a:lnTo>
                        <a:pt x="133" y="119"/>
                      </a:lnTo>
                      <a:lnTo>
                        <a:pt x="133" y="119"/>
                      </a:lnTo>
                      <a:lnTo>
                        <a:pt x="133" y="119"/>
                      </a:lnTo>
                      <a:lnTo>
                        <a:pt x="133" y="119"/>
                      </a:lnTo>
                      <a:lnTo>
                        <a:pt x="133" y="119"/>
                      </a:lnTo>
                      <a:lnTo>
                        <a:pt x="133" y="119"/>
                      </a:lnTo>
                      <a:lnTo>
                        <a:pt x="139" y="119"/>
                      </a:lnTo>
                      <a:lnTo>
                        <a:pt x="139" y="119"/>
                      </a:lnTo>
                      <a:lnTo>
                        <a:pt x="139" y="119"/>
                      </a:lnTo>
                      <a:lnTo>
                        <a:pt x="139" y="119"/>
                      </a:lnTo>
                      <a:lnTo>
                        <a:pt x="139" y="119"/>
                      </a:lnTo>
                      <a:lnTo>
                        <a:pt x="145" y="119"/>
                      </a:lnTo>
                      <a:lnTo>
                        <a:pt x="145" y="119"/>
                      </a:lnTo>
                      <a:lnTo>
                        <a:pt x="145" y="119"/>
                      </a:lnTo>
                      <a:lnTo>
                        <a:pt x="145" y="113"/>
                      </a:lnTo>
                      <a:lnTo>
                        <a:pt x="145" y="113"/>
                      </a:lnTo>
                      <a:lnTo>
                        <a:pt x="145" y="113"/>
                      </a:lnTo>
                      <a:lnTo>
                        <a:pt x="152" y="113"/>
                      </a:lnTo>
                      <a:lnTo>
                        <a:pt x="152" y="113"/>
                      </a:lnTo>
                      <a:lnTo>
                        <a:pt x="152" y="113"/>
                      </a:lnTo>
                      <a:lnTo>
                        <a:pt x="152" y="113"/>
                      </a:lnTo>
                      <a:lnTo>
                        <a:pt x="152" y="113"/>
                      </a:lnTo>
                      <a:lnTo>
                        <a:pt x="158" y="113"/>
                      </a:lnTo>
                      <a:lnTo>
                        <a:pt x="158" y="113"/>
                      </a:lnTo>
                      <a:lnTo>
                        <a:pt x="158" y="113"/>
                      </a:lnTo>
                      <a:lnTo>
                        <a:pt x="158" y="113"/>
                      </a:lnTo>
                      <a:lnTo>
                        <a:pt x="158" y="113"/>
                      </a:lnTo>
                      <a:lnTo>
                        <a:pt x="158" y="113"/>
                      </a:lnTo>
                      <a:lnTo>
                        <a:pt x="164" y="113"/>
                      </a:lnTo>
                      <a:lnTo>
                        <a:pt x="164" y="113"/>
                      </a:lnTo>
                      <a:lnTo>
                        <a:pt x="164" y="113"/>
                      </a:lnTo>
                      <a:lnTo>
                        <a:pt x="164" y="113"/>
                      </a:lnTo>
                      <a:lnTo>
                        <a:pt x="164" y="113"/>
                      </a:lnTo>
                      <a:lnTo>
                        <a:pt x="170" y="113"/>
                      </a:lnTo>
                      <a:lnTo>
                        <a:pt x="170" y="113"/>
                      </a:lnTo>
                      <a:lnTo>
                        <a:pt x="170" y="113"/>
                      </a:lnTo>
                      <a:lnTo>
                        <a:pt x="170" y="113"/>
                      </a:lnTo>
                      <a:lnTo>
                        <a:pt x="170" y="113"/>
                      </a:lnTo>
                      <a:lnTo>
                        <a:pt x="170" y="113"/>
                      </a:lnTo>
                      <a:lnTo>
                        <a:pt x="177" y="113"/>
                      </a:lnTo>
                      <a:lnTo>
                        <a:pt x="177" y="107"/>
                      </a:lnTo>
                      <a:lnTo>
                        <a:pt x="177" y="107"/>
                      </a:lnTo>
                      <a:lnTo>
                        <a:pt x="177" y="107"/>
                      </a:lnTo>
                      <a:lnTo>
                        <a:pt x="177" y="107"/>
                      </a:lnTo>
                      <a:lnTo>
                        <a:pt x="183" y="107"/>
                      </a:lnTo>
                      <a:lnTo>
                        <a:pt x="183" y="107"/>
                      </a:lnTo>
                      <a:lnTo>
                        <a:pt x="183" y="107"/>
                      </a:lnTo>
                      <a:lnTo>
                        <a:pt x="183" y="107"/>
                      </a:lnTo>
                      <a:lnTo>
                        <a:pt x="183" y="107"/>
                      </a:lnTo>
                      <a:lnTo>
                        <a:pt x="189" y="107"/>
                      </a:lnTo>
                      <a:lnTo>
                        <a:pt x="189" y="107"/>
                      </a:lnTo>
                      <a:lnTo>
                        <a:pt x="189" y="107"/>
                      </a:lnTo>
                      <a:lnTo>
                        <a:pt x="189" y="107"/>
                      </a:lnTo>
                      <a:lnTo>
                        <a:pt x="189" y="107"/>
                      </a:lnTo>
                      <a:lnTo>
                        <a:pt x="189" y="107"/>
                      </a:lnTo>
                      <a:lnTo>
                        <a:pt x="196" y="107"/>
                      </a:lnTo>
                      <a:lnTo>
                        <a:pt x="196" y="107"/>
                      </a:lnTo>
                      <a:lnTo>
                        <a:pt x="196" y="100"/>
                      </a:lnTo>
                      <a:lnTo>
                        <a:pt x="196" y="100"/>
                      </a:lnTo>
                      <a:lnTo>
                        <a:pt x="196" y="100"/>
                      </a:lnTo>
                      <a:lnTo>
                        <a:pt x="202" y="100"/>
                      </a:lnTo>
                      <a:lnTo>
                        <a:pt x="202" y="100"/>
                      </a:lnTo>
                      <a:lnTo>
                        <a:pt x="202" y="100"/>
                      </a:lnTo>
                      <a:lnTo>
                        <a:pt x="202" y="100"/>
                      </a:lnTo>
                      <a:lnTo>
                        <a:pt x="202" y="100"/>
                      </a:lnTo>
                      <a:lnTo>
                        <a:pt x="202" y="100"/>
                      </a:lnTo>
                      <a:lnTo>
                        <a:pt x="208" y="100"/>
                      </a:lnTo>
                      <a:lnTo>
                        <a:pt x="208" y="94"/>
                      </a:lnTo>
                      <a:lnTo>
                        <a:pt x="208" y="94"/>
                      </a:lnTo>
                      <a:lnTo>
                        <a:pt x="208" y="94"/>
                      </a:lnTo>
                      <a:lnTo>
                        <a:pt x="208" y="94"/>
                      </a:lnTo>
                      <a:lnTo>
                        <a:pt x="215" y="94"/>
                      </a:lnTo>
                      <a:lnTo>
                        <a:pt x="215" y="94"/>
                      </a:lnTo>
                      <a:lnTo>
                        <a:pt x="215" y="94"/>
                      </a:lnTo>
                      <a:lnTo>
                        <a:pt x="215" y="94"/>
                      </a:lnTo>
                      <a:lnTo>
                        <a:pt x="215" y="94"/>
                      </a:lnTo>
                      <a:lnTo>
                        <a:pt x="215" y="88"/>
                      </a:lnTo>
                      <a:lnTo>
                        <a:pt x="221" y="88"/>
                      </a:lnTo>
                      <a:lnTo>
                        <a:pt x="221" y="88"/>
                      </a:lnTo>
                      <a:lnTo>
                        <a:pt x="221" y="88"/>
                      </a:lnTo>
                      <a:lnTo>
                        <a:pt x="221" y="88"/>
                      </a:lnTo>
                      <a:lnTo>
                        <a:pt x="221" y="88"/>
                      </a:lnTo>
                      <a:lnTo>
                        <a:pt x="227" y="81"/>
                      </a:lnTo>
                      <a:lnTo>
                        <a:pt x="227" y="81"/>
                      </a:lnTo>
                      <a:lnTo>
                        <a:pt x="227" y="81"/>
                      </a:lnTo>
                      <a:lnTo>
                        <a:pt x="227" y="81"/>
                      </a:lnTo>
                      <a:lnTo>
                        <a:pt x="227" y="81"/>
                      </a:lnTo>
                      <a:lnTo>
                        <a:pt x="227" y="81"/>
                      </a:lnTo>
                      <a:lnTo>
                        <a:pt x="227" y="75"/>
                      </a:lnTo>
                      <a:lnTo>
                        <a:pt x="234" y="75"/>
                      </a:lnTo>
                      <a:lnTo>
                        <a:pt x="234" y="75"/>
                      </a:lnTo>
                      <a:lnTo>
                        <a:pt x="234" y="75"/>
                      </a:lnTo>
                      <a:lnTo>
                        <a:pt x="234" y="75"/>
                      </a:lnTo>
                      <a:lnTo>
                        <a:pt x="234" y="69"/>
                      </a:lnTo>
                      <a:lnTo>
                        <a:pt x="234" y="69"/>
                      </a:lnTo>
                      <a:lnTo>
                        <a:pt x="234" y="69"/>
                      </a:lnTo>
                      <a:lnTo>
                        <a:pt x="234" y="69"/>
                      </a:lnTo>
                      <a:lnTo>
                        <a:pt x="234" y="69"/>
                      </a:lnTo>
                      <a:lnTo>
                        <a:pt x="234" y="69"/>
                      </a:lnTo>
                      <a:lnTo>
                        <a:pt x="234" y="63"/>
                      </a:lnTo>
                      <a:lnTo>
                        <a:pt x="240" y="63"/>
                      </a:lnTo>
                      <a:lnTo>
                        <a:pt x="240" y="63"/>
                      </a:lnTo>
                      <a:lnTo>
                        <a:pt x="240" y="63"/>
                      </a:lnTo>
                      <a:lnTo>
                        <a:pt x="240" y="63"/>
                      </a:lnTo>
                      <a:lnTo>
                        <a:pt x="240" y="56"/>
                      </a:lnTo>
                      <a:lnTo>
                        <a:pt x="240" y="56"/>
                      </a:lnTo>
                      <a:lnTo>
                        <a:pt x="240" y="56"/>
                      </a:lnTo>
                      <a:lnTo>
                        <a:pt x="240" y="56"/>
                      </a:lnTo>
                      <a:lnTo>
                        <a:pt x="240" y="56"/>
                      </a:lnTo>
                      <a:lnTo>
                        <a:pt x="240" y="56"/>
                      </a:lnTo>
                      <a:lnTo>
                        <a:pt x="240" y="50"/>
                      </a:lnTo>
                      <a:lnTo>
                        <a:pt x="234" y="50"/>
                      </a:lnTo>
                      <a:lnTo>
                        <a:pt x="234" y="50"/>
                      </a:lnTo>
                      <a:lnTo>
                        <a:pt x="234" y="50"/>
                      </a:lnTo>
                      <a:lnTo>
                        <a:pt x="234" y="50"/>
                      </a:lnTo>
                      <a:lnTo>
                        <a:pt x="234" y="44"/>
                      </a:lnTo>
                      <a:lnTo>
                        <a:pt x="234" y="44"/>
                      </a:lnTo>
                      <a:lnTo>
                        <a:pt x="234" y="44"/>
                      </a:lnTo>
                      <a:lnTo>
                        <a:pt x="234" y="44"/>
                      </a:lnTo>
                      <a:lnTo>
                        <a:pt x="234" y="44"/>
                      </a:lnTo>
                      <a:lnTo>
                        <a:pt x="234" y="44"/>
                      </a:lnTo>
                      <a:lnTo>
                        <a:pt x="234" y="37"/>
                      </a:lnTo>
                      <a:lnTo>
                        <a:pt x="227" y="37"/>
                      </a:lnTo>
                      <a:lnTo>
                        <a:pt x="227" y="37"/>
                      </a:lnTo>
                      <a:lnTo>
                        <a:pt x="227" y="37"/>
                      </a:lnTo>
                      <a:lnTo>
                        <a:pt x="227" y="37"/>
                      </a:lnTo>
                      <a:lnTo>
                        <a:pt x="227" y="31"/>
                      </a:lnTo>
                      <a:lnTo>
                        <a:pt x="227" y="31"/>
                      </a:lnTo>
                      <a:lnTo>
                        <a:pt x="227" y="31"/>
                      </a:lnTo>
                      <a:lnTo>
                        <a:pt x="221" y="31"/>
                      </a:lnTo>
                      <a:lnTo>
                        <a:pt x="221" y="31"/>
                      </a:lnTo>
                      <a:lnTo>
                        <a:pt x="221" y="31"/>
                      </a:lnTo>
                      <a:lnTo>
                        <a:pt x="221" y="25"/>
                      </a:lnTo>
                      <a:lnTo>
                        <a:pt x="221" y="25"/>
                      </a:lnTo>
                      <a:lnTo>
                        <a:pt x="215" y="25"/>
                      </a:lnTo>
                      <a:lnTo>
                        <a:pt x="215" y="25"/>
                      </a:lnTo>
                      <a:lnTo>
                        <a:pt x="215" y="25"/>
                      </a:lnTo>
                      <a:lnTo>
                        <a:pt x="215" y="25"/>
                      </a:lnTo>
                      <a:lnTo>
                        <a:pt x="215" y="25"/>
                      </a:lnTo>
                      <a:lnTo>
                        <a:pt x="215" y="19"/>
                      </a:lnTo>
                      <a:lnTo>
                        <a:pt x="208" y="19"/>
                      </a:lnTo>
                      <a:lnTo>
                        <a:pt x="208" y="19"/>
                      </a:lnTo>
                      <a:lnTo>
                        <a:pt x="208" y="19"/>
                      </a:lnTo>
                      <a:lnTo>
                        <a:pt x="208" y="19"/>
                      </a:lnTo>
                      <a:lnTo>
                        <a:pt x="208" y="19"/>
                      </a:lnTo>
                      <a:lnTo>
                        <a:pt x="202" y="19"/>
                      </a:lnTo>
                      <a:lnTo>
                        <a:pt x="202" y="19"/>
                      </a:lnTo>
                      <a:lnTo>
                        <a:pt x="202" y="12"/>
                      </a:lnTo>
                      <a:lnTo>
                        <a:pt x="202" y="12"/>
                      </a:lnTo>
                      <a:lnTo>
                        <a:pt x="202" y="12"/>
                      </a:lnTo>
                      <a:lnTo>
                        <a:pt x="202" y="12"/>
                      </a:lnTo>
                      <a:lnTo>
                        <a:pt x="196" y="12"/>
                      </a:lnTo>
                      <a:lnTo>
                        <a:pt x="196" y="12"/>
                      </a:lnTo>
                      <a:lnTo>
                        <a:pt x="196" y="12"/>
                      </a:lnTo>
                      <a:lnTo>
                        <a:pt x="196" y="12"/>
                      </a:lnTo>
                      <a:lnTo>
                        <a:pt x="196" y="12"/>
                      </a:lnTo>
                      <a:lnTo>
                        <a:pt x="189" y="12"/>
                      </a:lnTo>
                      <a:lnTo>
                        <a:pt x="189" y="12"/>
                      </a:lnTo>
                      <a:lnTo>
                        <a:pt x="189" y="12"/>
                      </a:lnTo>
                      <a:lnTo>
                        <a:pt x="189" y="12"/>
                      </a:lnTo>
                      <a:lnTo>
                        <a:pt x="189" y="12"/>
                      </a:lnTo>
                      <a:lnTo>
                        <a:pt x="189" y="12"/>
                      </a:lnTo>
                      <a:lnTo>
                        <a:pt x="183" y="6"/>
                      </a:lnTo>
                      <a:lnTo>
                        <a:pt x="183" y="6"/>
                      </a:lnTo>
                      <a:lnTo>
                        <a:pt x="183" y="6"/>
                      </a:lnTo>
                      <a:lnTo>
                        <a:pt x="183" y="6"/>
                      </a:lnTo>
                      <a:lnTo>
                        <a:pt x="183" y="6"/>
                      </a:lnTo>
                      <a:lnTo>
                        <a:pt x="177" y="6"/>
                      </a:lnTo>
                      <a:lnTo>
                        <a:pt x="177" y="6"/>
                      </a:lnTo>
                      <a:lnTo>
                        <a:pt x="177" y="6"/>
                      </a:lnTo>
                      <a:lnTo>
                        <a:pt x="177" y="6"/>
                      </a:lnTo>
                      <a:lnTo>
                        <a:pt x="177" y="6"/>
                      </a:lnTo>
                      <a:lnTo>
                        <a:pt x="170" y="6"/>
                      </a:lnTo>
                      <a:lnTo>
                        <a:pt x="170" y="6"/>
                      </a:lnTo>
                      <a:lnTo>
                        <a:pt x="170" y="6"/>
                      </a:lnTo>
                      <a:lnTo>
                        <a:pt x="170" y="6"/>
                      </a:lnTo>
                      <a:lnTo>
                        <a:pt x="170" y="6"/>
                      </a:lnTo>
                      <a:lnTo>
                        <a:pt x="170" y="6"/>
                      </a:lnTo>
                      <a:lnTo>
                        <a:pt x="164" y="6"/>
                      </a:lnTo>
                      <a:lnTo>
                        <a:pt x="164" y="0"/>
                      </a:lnTo>
                      <a:lnTo>
                        <a:pt x="164" y="0"/>
                      </a:lnTo>
                      <a:lnTo>
                        <a:pt x="164" y="0"/>
                      </a:lnTo>
                      <a:lnTo>
                        <a:pt x="164" y="0"/>
                      </a:lnTo>
                      <a:lnTo>
                        <a:pt x="158" y="0"/>
                      </a:lnTo>
                      <a:lnTo>
                        <a:pt x="158" y="0"/>
                      </a:lnTo>
                      <a:lnTo>
                        <a:pt x="158" y="0"/>
                      </a:lnTo>
                      <a:lnTo>
                        <a:pt x="158" y="0"/>
                      </a:lnTo>
                      <a:lnTo>
                        <a:pt x="158" y="0"/>
                      </a:lnTo>
                      <a:lnTo>
                        <a:pt x="158" y="0"/>
                      </a:lnTo>
                      <a:lnTo>
                        <a:pt x="152" y="0"/>
                      </a:lnTo>
                      <a:lnTo>
                        <a:pt x="152" y="0"/>
                      </a:lnTo>
                      <a:lnTo>
                        <a:pt x="152" y="0"/>
                      </a:lnTo>
                      <a:lnTo>
                        <a:pt x="152" y="0"/>
                      </a:lnTo>
                      <a:lnTo>
                        <a:pt x="152" y="0"/>
                      </a:lnTo>
                      <a:lnTo>
                        <a:pt x="145" y="0"/>
                      </a:lnTo>
                      <a:lnTo>
                        <a:pt x="145" y="0"/>
                      </a:lnTo>
                      <a:lnTo>
                        <a:pt x="145" y="0"/>
                      </a:lnTo>
                      <a:lnTo>
                        <a:pt x="145" y="0"/>
                      </a:lnTo>
                      <a:lnTo>
                        <a:pt x="145" y="0"/>
                      </a:lnTo>
                      <a:lnTo>
                        <a:pt x="145" y="0"/>
                      </a:lnTo>
                      <a:lnTo>
                        <a:pt x="139" y="0"/>
                      </a:lnTo>
                      <a:lnTo>
                        <a:pt x="139" y="0"/>
                      </a:lnTo>
                      <a:lnTo>
                        <a:pt x="139" y="0"/>
                      </a:lnTo>
                      <a:lnTo>
                        <a:pt x="139" y="0"/>
                      </a:lnTo>
                      <a:lnTo>
                        <a:pt x="139" y="0"/>
                      </a:lnTo>
                      <a:lnTo>
                        <a:pt x="133" y="0"/>
                      </a:lnTo>
                      <a:lnTo>
                        <a:pt x="133" y="0"/>
                      </a:lnTo>
                      <a:lnTo>
                        <a:pt x="133" y="0"/>
                      </a:lnTo>
                      <a:lnTo>
                        <a:pt x="133" y="0"/>
                      </a:lnTo>
                      <a:lnTo>
                        <a:pt x="133" y="0"/>
                      </a:lnTo>
                      <a:lnTo>
                        <a:pt x="133" y="0"/>
                      </a:lnTo>
                      <a:lnTo>
                        <a:pt x="126" y="0"/>
                      </a:lnTo>
                      <a:lnTo>
                        <a:pt x="126" y="0"/>
                      </a:lnTo>
                      <a:lnTo>
                        <a:pt x="126" y="0"/>
                      </a:lnTo>
                      <a:lnTo>
                        <a:pt x="126" y="0"/>
                      </a:lnTo>
                      <a:lnTo>
                        <a:pt x="126" y="0"/>
                      </a:lnTo>
                      <a:lnTo>
                        <a:pt x="120" y="0"/>
                      </a:lnTo>
                      <a:lnTo>
                        <a:pt x="120" y="0"/>
                      </a:lnTo>
                      <a:lnTo>
                        <a:pt x="120" y="0"/>
                      </a:lnTo>
                      <a:lnTo>
                        <a:pt x="120" y="0"/>
                      </a:lnTo>
                      <a:lnTo>
                        <a:pt x="120" y="0"/>
                      </a:lnTo>
                      <a:lnTo>
                        <a:pt x="120" y="0"/>
                      </a:lnTo>
                    </a:path>
                  </a:pathLst>
                </a:custGeom>
                <a:solidFill>
                  <a:srgbClr val="00CCFF"/>
                </a:solidFill>
                <a:ln w="9525">
                  <a:solidFill>
                    <a:srgbClr val="6E6E6E"/>
                  </a:solidFill>
                  <a:prstDash val="solid"/>
                  <a:round/>
                  <a:headEnd/>
                  <a:tailEnd/>
                </a:ln>
              </p:spPr>
              <p:txBody>
                <a:bodyPr/>
                <a:lstStyle/>
                <a:p>
                  <a:endParaRPr lang="en-US"/>
                </a:p>
              </p:txBody>
            </p:sp>
            <p:sp>
              <p:nvSpPr>
                <p:cNvPr id="2810961" name="Text Box 81"/>
                <p:cNvSpPr txBox="1">
                  <a:spLocks noChangeArrowheads="1"/>
                </p:cNvSpPr>
                <p:nvPr/>
              </p:nvSpPr>
              <p:spPr bwMode="auto">
                <a:xfrm>
                  <a:off x="534" y="3517"/>
                  <a:ext cx="4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b="1"/>
                    <a:t>WATER</a:t>
                  </a:r>
                </a:p>
              </p:txBody>
            </p:sp>
          </p:grpSp>
        </p:grpSp>
        <p:sp>
          <p:nvSpPr>
            <p:cNvPr id="2810962" name="Rectangle 82"/>
            <p:cNvSpPr>
              <a:spLocks noChangeArrowheads="1"/>
            </p:cNvSpPr>
            <p:nvPr/>
          </p:nvSpPr>
          <p:spPr bwMode="auto">
            <a:xfrm>
              <a:off x="2544" y="1248"/>
              <a:ext cx="15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b="1">
                  <a:solidFill>
                    <a:srgbClr val="000000"/>
                  </a:solidFill>
                </a:rPr>
                <a:t>Elevation - </a:t>
              </a:r>
              <a:r>
                <a:rPr lang="en-US" sz="1600" b="1">
                  <a:solidFill>
                    <a:srgbClr val="000000"/>
                  </a:solidFill>
                </a:rPr>
                <a:t>Feet</a:t>
              </a:r>
            </a:p>
          </p:txBody>
        </p:sp>
      </p:grpSp>
      <p:pic>
        <p:nvPicPr>
          <p:cNvPr id="2810963" name="Picture 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0" y="5848350"/>
            <a:ext cx="7810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10964" name="Text Box 84"/>
          <p:cNvSpPr txBox="1">
            <a:spLocks noChangeArrowheads="1"/>
          </p:cNvSpPr>
          <p:nvPr/>
        </p:nvSpPr>
        <p:spPr bwMode="auto">
          <a:xfrm>
            <a:off x="457200" y="228600"/>
            <a:ext cx="8610600" cy="122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10000"/>
              </a:spcBef>
            </a:pPr>
            <a:r>
              <a:rPr lang="en-US" sz="3200" b="1"/>
              <a:t>ELEVATION – COASTAL  LA.  IS </a:t>
            </a:r>
            <a:r>
              <a:rPr lang="en-US" sz="3200" b="1" u="sng"/>
              <a:t>LOW</a:t>
            </a:r>
          </a:p>
          <a:p>
            <a:pPr algn="ctr">
              <a:spcBef>
                <a:spcPct val="50000"/>
              </a:spcBef>
            </a:pPr>
            <a:r>
              <a:rPr lang="en-US" sz="2800" b="1"/>
              <a:t>LIDAR </a:t>
            </a:r>
            <a:r>
              <a:rPr lang="en-US" sz="2400" b="1"/>
              <a:t>SURFACE ELEVATION</a:t>
            </a:r>
          </a:p>
        </p:txBody>
      </p:sp>
      <p:grpSp>
        <p:nvGrpSpPr>
          <p:cNvPr id="2810965" name="Group 85"/>
          <p:cNvGrpSpPr>
            <a:grpSpLocks/>
          </p:cNvGrpSpPr>
          <p:nvPr/>
        </p:nvGrpSpPr>
        <p:grpSpPr bwMode="auto">
          <a:xfrm>
            <a:off x="569913" y="1412875"/>
            <a:ext cx="8256587" cy="2921000"/>
            <a:chOff x="335" y="896"/>
            <a:chExt cx="5201" cy="1840"/>
          </a:xfrm>
        </p:grpSpPr>
        <p:sp>
          <p:nvSpPr>
            <p:cNvPr id="2810966" name="Text Box 86"/>
            <p:cNvSpPr txBox="1">
              <a:spLocks noChangeArrowheads="1"/>
            </p:cNvSpPr>
            <p:nvPr/>
          </p:nvSpPr>
          <p:spPr bwMode="auto">
            <a:xfrm>
              <a:off x="431" y="1748"/>
              <a:ext cx="1173"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Cameron</a:t>
              </a:r>
            </a:p>
          </p:txBody>
        </p:sp>
        <p:sp>
          <p:nvSpPr>
            <p:cNvPr id="2810967" name="Text Box 87"/>
            <p:cNvSpPr txBox="1">
              <a:spLocks noChangeArrowheads="1"/>
            </p:cNvSpPr>
            <p:nvPr/>
          </p:nvSpPr>
          <p:spPr bwMode="auto">
            <a:xfrm>
              <a:off x="335" y="1463"/>
              <a:ext cx="864"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Calcasieu</a:t>
              </a:r>
            </a:p>
          </p:txBody>
        </p:sp>
        <p:sp>
          <p:nvSpPr>
            <p:cNvPr id="2810968" name="Text Box 88"/>
            <p:cNvSpPr txBox="1">
              <a:spLocks noChangeArrowheads="1"/>
            </p:cNvSpPr>
            <p:nvPr/>
          </p:nvSpPr>
          <p:spPr bwMode="auto">
            <a:xfrm>
              <a:off x="1487" y="1931"/>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Vermilion</a:t>
              </a:r>
            </a:p>
          </p:txBody>
        </p:sp>
        <p:sp>
          <p:nvSpPr>
            <p:cNvPr id="2810969" name="Text Box 89"/>
            <p:cNvSpPr txBox="1">
              <a:spLocks noChangeArrowheads="1"/>
            </p:cNvSpPr>
            <p:nvPr/>
          </p:nvSpPr>
          <p:spPr bwMode="auto">
            <a:xfrm rot="-2029569">
              <a:off x="2132" y="1559"/>
              <a:ext cx="947" cy="212"/>
            </a:xfrm>
            <a:prstGeom prst="rect">
              <a:avLst/>
            </a:prstGeom>
            <a:noFill/>
            <a:ln>
              <a:noFill/>
            </a:ln>
            <a:effectLst>
              <a:outerShdw dist="254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Iberia</a:t>
              </a:r>
            </a:p>
          </p:txBody>
        </p:sp>
        <p:sp>
          <p:nvSpPr>
            <p:cNvPr id="2810970" name="Text Box 90"/>
            <p:cNvSpPr txBox="1">
              <a:spLocks noChangeArrowheads="1"/>
            </p:cNvSpPr>
            <p:nvPr/>
          </p:nvSpPr>
          <p:spPr bwMode="auto">
            <a:xfrm>
              <a:off x="2447" y="2037"/>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Mary</a:t>
              </a:r>
            </a:p>
          </p:txBody>
        </p:sp>
        <p:sp>
          <p:nvSpPr>
            <p:cNvPr id="2810971" name="Text Box 91"/>
            <p:cNvSpPr txBox="1">
              <a:spLocks noChangeArrowheads="1"/>
            </p:cNvSpPr>
            <p:nvPr/>
          </p:nvSpPr>
          <p:spPr bwMode="auto">
            <a:xfrm>
              <a:off x="3071" y="2484"/>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Terrebonne</a:t>
              </a:r>
            </a:p>
          </p:txBody>
        </p:sp>
        <p:sp>
          <p:nvSpPr>
            <p:cNvPr id="2810972" name="Text Box 92"/>
            <p:cNvSpPr txBox="1">
              <a:spLocks noChangeArrowheads="1"/>
            </p:cNvSpPr>
            <p:nvPr/>
          </p:nvSpPr>
          <p:spPr bwMode="auto">
            <a:xfrm rot="2520000">
              <a:off x="3543" y="2131"/>
              <a:ext cx="816" cy="21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Lafourche</a:t>
              </a:r>
            </a:p>
          </p:txBody>
        </p:sp>
        <p:sp>
          <p:nvSpPr>
            <p:cNvPr id="2810973" name="Text Box 93"/>
            <p:cNvSpPr txBox="1">
              <a:spLocks noChangeArrowheads="1"/>
            </p:cNvSpPr>
            <p:nvPr/>
          </p:nvSpPr>
          <p:spPr bwMode="auto">
            <a:xfrm>
              <a:off x="2255" y="125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St </a:t>
              </a:r>
            </a:p>
            <a:p>
              <a:r>
                <a:rPr lang="en-US" sz="1400" b="1">
                  <a:solidFill>
                    <a:schemeClr val="bg1"/>
                  </a:solidFill>
                </a:rPr>
                <a:t>Martin</a:t>
              </a:r>
            </a:p>
          </p:txBody>
        </p:sp>
        <p:sp>
          <p:nvSpPr>
            <p:cNvPr id="2810974" name="Text Box 94"/>
            <p:cNvSpPr txBox="1">
              <a:spLocks noChangeArrowheads="1"/>
            </p:cNvSpPr>
            <p:nvPr/>
          </p:nvSpPr>
          <p:spPr bwMode="auto">
            <a:xfrm>
              <a:off x="4736" y="1729"/>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Bernard</a:t>
              </a:r>
            </a:p>
          </p:txBody>
        </p:sp>
        <p:sp>
          <p:nvSpPr>
            <p:cNvPr id="2810975" name="Text Box 95"/>
            <p:cNvSpPr txBox="1">
              <a:spLocks noChangeArrowheads="1"/>
            </p:cNvSpPr>
            <p:nvPr/>
          </p:nvSpPr>
          <p:spPr bwMode="auto">
            <a:xfrm rot="2654166">
              <a:off x="3615" y="1864"/>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St Charles</a:t>
              </a:r>
            </a:p>
          </p:txBody>
        </p:sp>
        <p:sp>
          <p:nvSpPr>
            <p:cNvPr id="2810976" name="Text Box 96"/>
            <p:cNvSpPr txBox="1">
              <a:spLocks noChangeArrowheads="1"/>
            </p:cNvSpPr>
            <p:nvPr/>
          </p:nvSpPr>
          <p:spPr bwMode="auto">
            <a:xfrm>
              <a:off x="1050" y="122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Jeff</a:t>
              </a:r>
            </a:p>
            <a:p>
              <a:r>
                <a:rPr lang="en-US" sz="1400" b="1">
                  <a:solidFill>
                    <a:schemeClr val="bg1"/>
                  </a:solidFill>
                </a:rPr>
                <a:t>Davis</a:t>
              </a:r>
            </a:p>
          </p:txBody>
        </p:sp>
        <p:sp>
          <p:nvSpPr>
            <p:cNvPr id="2810977" name="Text Box 97"/>
            <p:cNvSpPr txBox="1">
              <a:spLocks noChangeArrowheads="1"/>
            </p:cNvSpPr>
            <p:nvPr/>
          </p:nvSpPr>
          <p:spPr bwMode="auto">
            <a:xfrm rot="4440000">
              <a:off x="3907" y="2259"/>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Jefferson</a:t>
              </a:r>
            </a:p>
          </p:txBody>
        </p:sp>
        <p:sp>
          <p:nvSpPr>
            <p:cNvPr id="2810978" name="Text Box 98"/>
            <p:cNvSpPr txBox="1">
              <a:spLocks noChangeArrowheads="1"/>
            </p:cNvSpPr>
            <p:nvPr/>
          </p:nvSpPr>
          <p:spPr bwMode="auto">
            <a:xfrm rot="3540000">
              <a:off x="1796" y="1582"/>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Lafayette</a:t>
              </a:r>
            </a:p>
          </p:txBody>
        </p:sp>
        <p:sp>
          <p:nvSpPr>
            <p:cNvPr id="2810979" name="Text Box 99"/>
            <p:cNvSpPr txBox="1">
              <a:spLocks noChangeArrowheads="1"/>
            </p:cNvSpPr>
            <p:nvPr/>
          </p:nvSpPr>
          <p:spPr bwMode="auto">
            <a:xfrm rot="2251936">
              <a:off x="4400" y="2292"/>
              <a:ext cx="1019" cy="212"/>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Plaquemines</a:t>
              </a:r>
            </a:p>
          </p:txBody>
        </p:sp>
        <p:sp>
          <p:nvSpPr>
            <p:cNvPr id="2810980" name="Text Box 100"/>
            <p:cNvSpPr txBox="1">
              <a:spLocks noChangeArrowheads="1"/>
            </p:cNvSpPr>
            <p:nvPr/>
          </p:nvSpPr>
          <p:spPr bwMode="auto">
            <a:xfrm>
              <a:off x="1475" y="1222"/>
              <a:ext cx="533" cy="19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Acadia</a:t>
              </a:r>
            </a:p>
          </p:txBody>
        </p:sp>
        <p:sp>
          <p:nvSpPr>
            <p:cNvPr id="2810981" name="Text Box 101"/>
            <p:cNvSpPr txBox="1">
              <a:spLocks noChangeArrowheads="1"/>
            </p:cNvSpPr>
            <p:nvPr/>
          </p:nvSpPr>
          <p:spPr bwMode="auto">
            <a:xfrm rot="3540000">
              <a:off x="2837" y="1925"/>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Assumption</a:t>
              </a:r>
            </a:p>
          </p:txBody>
        </p:sp>
        <p:sp>
          <p:nvSpPr>
            <p:cNvPr id="2810982" name="Text Box 102"/>
            <p:cNvSpPr txBox="1">
              <a:spLocks noChangeArrowheads="1"/>
            </p:cNvSpPr>
            <p:nvPr/>
          </p:nvSpPr>
          <p:spPr bwMode="auto">
            <a:xfrm rot="2654166">
              <a:off x="2584" y="1462"/>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Iberville</a:t>
              </a:r>
            </a:p>
          </p:txBody>
        </p:sp>
        <p:sp>
          <p:nvSpPr>
            <p:cNvPr id="2810983" name="Text Box 103"/>
            <p:cNvSpPr txBox="1">
              <a:spLocks noChangeArrowheads="1"/>
            </p:cNvSpPr>
            <p:nvPr/>
          </p:nvSpPr>
          <p:spPr bwMode="auto">
            <a:xfrm>
              <a:off x="3122" y="1414"/>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Ascension</a:t>
              </a:r>
            </a:p>
          </p:txBody>
        </p:sp>
        <p:sp>
          <p:nvSpPr>
            <p:cNvPr id="2810984" name="Text Box 104"/>
            <p:cNvSpPr txBox="1">
              <a:spLocks noChangeArrowheads="1"/>
            </p:cNvSpPr>
            <p:nvPr/>
          </p:nvSpPr>
          <p:spPr bwMode="auto">
            <a:xfrm>
              <a:off x="3302" y="158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James</a:t>
              </a:r>
            </a:p>
          </p:txBody>
        </p:sp>
        <p:sp>
          <p:nvSpPr>
            <p:cNvPr id="2810985" name="Text Box 105"/>
            <p:cNvSpPr txBox="1">
              <a:spLocks noChangeArrowheads="1"/>
            </p:cNvSpPr>
            <p:nvPr/>
          </p:nvSpPr>
          <p:spPr bwMode="auto">
            <a:xfrm>
              <a:off x="3602" y="146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John</a:t>
              </a:r>
            </a:p>
          </p:txBody>
        </p:sp>
        <p:sp>
          <p:nvSpPr>
            <p:cNvPr id="2810986" name="Text Box 106"/>
            <p:cNvSpPr txBox="1">
              <a:spLocks noChangeArrowheads="1"/>
            </p:cNvSpPr>
            <p:nvPr/>
          </p:nvSpPr>
          <p:spPr bwMode="auto">
            <a:xfrm>
              <a:off x="4203" y="1001"/>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Tammany</a:t>
              </a:r>
            </a:p>
          </p:txBody>
        </p:sp>
        <p:sp>
          <p:nvSpPr>
            <p:cNvPr id="2810987" name="Text Box 107"/>
            <p:cNvSpPr txBox="1">
              <a:spLocks noChangeArrowheads="1"/>
            </p:cNvSpPr>
            <p:nvPr/>
          </p:nvSpPr>
          <p:spPr bwMode="auto">
            <a:xfrm>
              <a:off x="3327" y="1144"/>
              <a:ext cx="462"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Livingston</a:t>
              </a:r>
            </a:p>
          </p:txBody>
        </p:sp>
        <p:sp>
          <p:nvSpPr>
            <p:cNvPr id="2810988" name="Text Box 108"/>
            <p:cNvSpPr txBox="1">
              <a:spLocks noChangeArrowheads="1"/>
            </p:cNvSpPr>
            <p:nvPr/>
          </p:nvSpPr>
          <p:spPr bwMode="auto">
            <a:xfrm rot="3540000">
              <a:off x="3602" y="1228"/>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Tangipahoa</a:t>
              </a:r>
            </a:p>
          </p:txBody>
        </p:sp>
        <p:sp>
          <p:nvSpPr>
            <p:cNvPr id="2810989" name="Text Box 109"/>
            <p:cNvSpPr txBox="1">
              <a:spLocks noChangeArrowheads="1"/>
            </p:cNvSpPr>
            <p:nvPr/>
          </p:nvSpPr>
          <p:spPr bwMode="auto">
            <a:xfrm>
              <a:off x="2975" y="1009"/>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E.B.R.</a:t>
              </a:r>
            </a:p>
          </p:txBody>
        </p:sp>
        <p:sp>
          <p:nvSpPr>
            <p:cNvPr id="2810990" name="Text Box 110"/>
            <p:cNvSpPr txBox="1">
              <a:spLocks noChangeArrowheads="1"/>
            </p:cNvSpPr>
            <p:nvPr/>
          </p:nvSpPr>
          <p:spPr bwMode="auto">
            <a:xfrm>
              <a:off x="2720" y="1087"/>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W.B.R.</a:t>
              </a:r>
            </a:p>
          </p:txBody>
        </p:sp>
        <p:sp>
          <p:nvSpPr>
            <p:cNvPr id="2810991" name="Text Box 111"/>
            <p:cNvSpPr txBox="1">
              <a:spLocks noChangeArrowheads="1"/>
            </p:cNvSpPr>
            <p:nvPr/>
          </p:nvSpPr>
          <p:spPr bwMode="auto">
            <a:xfrm>
              <a:off x="2058" y="1019"/>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Landry</a:t>
              </a:r>
            </a:p>
          </p:txBody>
        </p:sp>
        <p:sp>
          <p:nvSpPr>
            <p:cNvPr id="2810992" name="Text Box 112"/>
            <p:cNvSpPr txBox="1">
              <a:spLocks noChangeArrowheads="1"/>
            </p:cNvSpPr>
            <p:nvPr/>
          </p:nvSpPr>
          <p:spPr bwMode="auto">
            <a:xfrm>
              <a:off x="366" y="996"/>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Beauregard</a:t>
              </a:r>
            </a:p>
          </p:txBody>
        </p:sp>
        <p:sp>
          <p:nvSpPr>
            <p:cNvPr id="2810993" name="Text Box 113"/>
            <p:cNvSpPr txBox="1">
              <a:spLocks noChangeArrowheads="1"/>
            </p:cNvSpPr>
            <p:nvPr/>
          </p:nvSpPr>
          <p:spPr bwMode="auto">
            <a:xfrm>
              <a:off x="1056" y="1008"/>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Allen</a:t>
              </a:r>
            </a:p>
          </p:txBody>
        </p:sp>
        <p:sp>
          <p:nvSpPr>
            <p:cNvPr id="2810994" name="Text Box 114"/>
            <p:cNvSpPr txBox="1">
              <a:spLocks noChangeArrowheads="1"/>
            </p:cNvSpPr>
            <p:nvPr/>
          </p:nvSpPr>
          <p:spPr bwMode="auto">
            <a:xfrm>
              <a:off x="1452" y="969"/>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Evangeline</a:t>
              </a:r>
            </a:p>
          </p:txBody>
        </p:sp>
      </p:grpSp>
    </p:spTree>
    <p:extLst>
      <p:ext uri="{BB962C8B-B14F-4D97-AF65-F5344CB8AC3E}">
        <p14:creationId xmlns:p14="http://schemas.microsoft.com/office/powerpoint/2010/main" val="1467912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8109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8594" name="Picture 2" descr="sealevel1"/>
          <p:cNvPicPr>
            <a:picLocks noChangeAspect="1" noChangeArrowheads="1"/>
          </p:cNvPicPr>
          <p:nvPr/>
        </p:nvPicPr>
        <p:blipFill>
          <a:blip r:embed="rId2">
            <a:extLst>
              <a:ext uri="{28A0092B-C50C-407E-A947-70E740481C1C}">
                <a14:useLocalDpi xmlns:a14="http://schemas.microsoft.com/office/drawing/2010/main" val="0"/>
              </a:ext>
            </a:extLst>
          </a:blip>
          <a:srcRect l="2377"/>
          <a:stretch>
            <a:fillRect/>
          </a:stretch>
        </p:blipFill>
        <p:spPr bwMode="auto">
          <a:xfrm>
            <a:off x="542925" y="1454150"/>
            <a:ext cx="8258175" cy="3949700"/>
          </a:xfrm>
          <a:prstGeom prst="rect">
            <a:avLst/>
          </a:prstGeom>
          <a:noFill/>
          <a:extLst>
            <a:ext uri="{909E8E84-426E-40DD-AFC4-6F175D3DCCD1}">
              <a14:hiddenFill xmlns:a14="http://schemas.microsoft.com/office/drawing/2010/main">
                <a:solidFill>
                  <a:srgbClr val="FFFFFF"/>
                </a:solidFill>
              </a14:hiddenFill>
            </a:ext>
          </a:extLst>
        </p:spPr>
      </p:pic>
      <p:sp>
        <p:nvSpPr>
          <p:cNvPr id="2798595" name="Freeform 3"/>
          <p:cNvSpPr>
            <a:spLocks/>
          </p:cNvSpPr>
          <p:nvPr/>
        </p:nvSpPr>
        <p:spPr bwMode="auto">
          <a:xfrm>
            <a:off x="546100" y="3781425"/>
            <a:ext cx="1401763" cy="407988"/>
          </a:xfrm>
          <a:custGeom>
            <a:avLst/>
            <a:gdLst>
              <a:gd name="T0" fmla="*/ 0 w 883"/>
              <a:gd name="T1" fmla="*/ 0 h 257"/>
              <a:gd name="T2" fmla="*/ 3 w 883"/>
              <a:gd name="T3" fmla="*/ 257 h 257"/>
              <a:gd name="T4" fmla="*/ 52 w 883"/>
              <a:gd name="T5" fmla="*/ 255 h 257"/>
              <a:gd name="T6" fmla="*/ 93 w 883"/>
              <a:gd name="T7" fmla="*/ 246 h 257"/>
              <a:gd name="T8" fmla="*/ 129 w 883"/>
              <a:gd name="T9" fmla="*/ 237 h 257"/>
              <a:gd name="T10" fmla="*/ 163 w 883"/>
              <a:gd name="T11" fmla="*/ 225 h 257"/>
              <a:gd name="T12" fmla="*/ 195 w 883"/>
              <a:gd name="T13" fmla="*/ 219 h 257"/>
              <a:gd name="T14" fmla="*/ 235 w 883"/>
              <a:gd name="T15" fmla="*/ 209 h 257"/>
              <a:gd name="T16" fmla="*/ 271 w 883"/>
              <a:gd name="T17" fmla="*/ 197 h 257"/>
              <a:gd name="T18" fmla="*/ 315 w 883"/>
              <a:gd name="T19" fmla="*/ 183 h 257"/>
              <a:gd name="T20" fmla="*/ 339 w 883"/>
              <a:gd name="T21" fmla="*/ 170 h 257"/>
              <a:gd name="T22" fmla="*/ 357 w 883"/>
              <a:gd name="T23" fmla="*/ 161 h 257"/>
              <a:gd name="T24" fmla="*/ 369 w 883"/>
              <a:gd name="T25" fmla="*/ 149 h 257"/>
              <a:gd name="T26" fmla="*/ 385 w 883"/>
              <a:gd name="T27" fmla="*/ 141 h 257"/>
              <a:gd name="T28" fmla="*/ 403 w 883"/>
              <a:gd name="T29" fmla="*/ 128 h 257"/>
              <a:gd name="T30" fmla="*/ 423 w 883"/>
              <a:gd name="T31" fmla="*/ 116 h 257"/>
              <a:gd name="T32" fmla="*/ 441 w 883"/>
              <a:gd name="T33" fmla="*/ 102 h 257"/>
              <a:gd name="T34" fmla="*/ 462 w 883"/>
              <a:gd name="T35" fmla="*/ 89 h 257"/>
              <a:gd name="T36" fmla="*/ 502 w 883"/>
              <a:gd name="T37" fmla="*/ 80 h 257"/>
              <a:gd name="T38" fmla="*/ 535 w 883"/>
              <a:gd name="T39" fmla="*/ 68 h 257"/>
              <a:gd name="T40" fmla="*/ 576 w 883"/>
              <a:gd name="T41" fmla="*/ 60 h 257"/>
              <a:gd name="T42" fmla="*/ 609 w 883"/>
              <a:gd name="T43" fmla="*/ 53 h 257"/>
              <a:gd name="T44" fmla="*/ 711 w 883"/>
              <a:gd name="T45" fmla="*/ 47 h 257"/>
              <a:gd name="T46" fmla="*/ 814 w 883"/>
              <a:gd name="T47" fmla="*/ 30 h 257"/>
              <a:gd name="T48" fmla="*/ 883 w 883"/>
              <a:gd name="T49" fmla="*/ 2 h 257"/>
              <a:gd name="T50" fmla="*/ 0 w 883"/>
              <a:gd name="T51"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3" h="257">
                <a:moveTo>
                  <a:pt x="0" y="0"/>
                </a:moveTo>
                <a:lnTo>
                  <a:pt x="3" y="257"/>
                </a:lnTo>
                <a:lnTo>
                  <a:pt x="52" y="255"/>
                </a:lnTo>
                <a:lnTo>
                  <a:pt x="93" y="246"/>
                </a:lnTo>
                <a:lnTo>
                  <a:pt x="129" y="237"/>
                </a:lnTo>
                <a:lnTo>
                  <a:pt x="163" y="225"/>
                </a:lnTo>
                <a:lnTo>
                  <a:pt x="195" y="219"/>
                </a:lnTo>
                <a:lnTo>
                  <a:pt x="235" y="209"/>
                </a:lnTo>
                <a:lnTo>
                  <a:pt x="271" y="197"/>
                </a:lnTo>
                <a:lnTo>
                  <a:pt x="315" y="183"/>
                </a:lnTo>
                <a:lnTo>
                  <a:pt x="339" y="170"/>
                </a:lnTo>
                <a:lnTo>
                  <a:pt x="357" y="161"/>
                </a:lnTo>
                <a:lnTo>
                  <a:pt x="369" y="149"/>
                </a:lnTo>
                <a:lnTo>
                  <a:pt x="385" y="141"/>
                </a:lnTo>
                <a:lnTo>
                  <a:pt x="403" y="128"/>
                </a:lnTo>
                <a:lnTo>
                  <a:pt x="423" y="116"/>
                </a:lnTo>
                <a:lnTo>
                  <a:pt x="441" y="102"/>
                </a:lnTo>
                <a:lnTo>
                  <a:pt x="462" y="89"/>
                </a:lnTo>
                <a:lnTo>
                  <a:pt x="502" y="80"/>
                </a:lnTo>
                <a:lnTo>
                  <a:pt x="535" y="68"/>
                </a:lnTo>
                <a:lnTo>
                  <a:pt x="576" y="60"/>
                </a:lnTo>
                <a:lnTo>
                  <a:pt x="609" y="53"/>
                </a:lnTo>
                <a:lnTo>
                  <a:pt x="711" y="47"/>
                </a:lnTo>
                <a:lnTo>
                  <a:pt x="814" y="30"/>
                </a:lnTo>
                <a:lnTo>
                  <a:pt x="883" y="2"/>
                </a:lnTo>
                <a:lnTo>
                  <a:pt x="0" y="0"/>
                </a:lnTo>
                <a:close/>
              </a:path>
            </a:pathLst>
          </a:cu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98596" name="Rectangle 4"/>
          <p:cNvSpPr>
            <a:spLocks noChangeArrowheads="1"/>
          </p:cNvSpPr>
          <p:nvPr/>
        </p:nvSpPr>
        <p:spPr bwMode="auto">
          <a:xfrm>
            <a:off x="152400" y="152400"/>
            <a:ext cx="8839200" cy="13843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sz="3600" b="1">
                <a:solidFill>
                  <a:schemeClr val="hlink"/>
                </a:solidFill>
                <a:effectLst>
                  <a:outerShdw blurRad="38100" dist="38100" dir="2700000" algn="tl">
                    <a:srgbClr val="000000"/>
                  </a:outerShdw>
                </a:effectLst>
                <a:latin typeface="Tahoma" pitchFamily="34" charset="0"/>
              </a:rPr>
              <a:t>Relative Sea-Level Rise Components</a:t>
            </a:r>
          </a:p>
        </p:txBody>
      </p:sp>
      <p:grpSp>
        <p:nvGrpSpPr>
          <p:cNvPr id="2798597" name="Group 5"/>
          <p:cNvGrpSpPr>
            <a:grpSpLocks/>
          </p:cNvGrpSpPr>
          <p:nvPr/>
        </p:nvGrpSpPr>
        <p:grpSpPr bwMode="auto">
          <a:xfrm>
            <a:off x="762000" y="1828800"/>
            <a:ext cx="2362200" cy="1752600"/>
            <a:chOff x="480" y="1248"/>
            <a:chExt cx="1488" cy="1104"/>
          </a:xfrm>
        </p:grpSpPr>
        <p:sp>
          <p:nvSpPr>
            <p:cNvPr id="2798598" name="Line 6"/>
            <p:cNvSpPr>
              <a:spLocks noChangeShapeType="1"/>
            </p:cNvSpPr>
            <p:nvPr/>
          </p:nvSpPr>
          <p:spPr bwMode="auto">
            <a:xfrm flipH="1">
              <a:off x="624" y="1536"/>
              <a:ext cx="480" cy="816"/>
            </a:xfrm>
            <a:prstGeom prst="line">
              <a:avLst/>
            </a:prstGeom>
            <a:noFill/>
            <a:ln w="114300">
              <a:solidFill>
                <a:srgbClr val="FF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98599" name="Text Box 7"/>
            <p:cNvSpPr txBox="1">
              <a:spLocks noChangeArrowheads="1"/>
            </p:cNvSpPr>
            <p:nvPr/>
          </p:nvSpPr>
          <p:spPr bwMode="auto">
            <a:xfrm>
              <a:off x="480" y="1248"/>
              <a:ext cx="1488" cy="40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000000"/>
                  </a:solidFill>
                  <a:effectLst>
                    <a:outerShdw blurRad="38100" dist="38100" dir="2700000" algn="tl">
                      <a:srgbClr val="C0C0C0"/>
                    </a:outerShdw>
                  </a:effectLst>
                </a:rPr>
                <a:t>Increasing Sea Level Elevation</a:t>
              </a:r>
            </a:p>
          </p:txBody>
        </p:sp>
      </p:grpSp>
    </p:spTree>
    <p:extLst>
      <p:ext uri="{BB962C8B-B14F-4D97-AF65-F5344CB8AC3E}">
        <p14:creationId xmlns:p14="http://schemas.microsoft.com/office/powerpoint/2010/main" val="29523131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9618" name="Picture 2" descr="sealevel1"/>
          <p:cNvPicPr>
            <a:picLocks noChangeAspect="1" noChangeArrowheads="1"/>
          </p:cNvPicPr>
          <p:nvPr/>
        </p:nvPicPr>
        <p:blipFill>
          <a:blip r:embed="rId2">
            <a:extLst>
              <a:ext uri="{28A0092B-C50C-407E-A947-70E740481C1C}">
                <a14:useLocalDpi xmlns:a14="http://schemas.microsoft.com/office/drawing/2010/main" val="0"/>
              </a:ext>
            </a:extLst>
          </a:blip>
          <a:srcRect l="2377"/>
          <a:stretch>
            <a:fillRect/>
          </a:stretch>
        </p:blipFill>
        <p:spPr bwMode="auto">
          <a:xfrm>
            <a:off x="542925" y="1454150"/>
            <a:ext cx="8258175" cy="3949700"/>
          </a:xfrm>
          <a:prstGeom prst="rect">
            <a:avLst/>
          </a:prstGeom>
          <a:noFill/>
          <a:extLst>
            <a:ext uri="{909E8E84-426E-40DD-AFC4-6F175D3DCCD1}">
              <a14:hiddenFill xmlns:a14="http://schemas.microsoft.com/office/drawing/2010/main">
                <a:solidFill>
                  <a:srgbClr val="FFFFFF"/>
                </a:solidFill>
              </a14:hiddenFill>
            </a:ext>
          </a:extLst>
        </p:spPr>
      </p:pic>
      <p:sp>
        <p:nvSpPr>
          <p:cNvPr id="2799619" name="Freeform 3"/>
          <p:cNvSpPr>
            <a:spLocks/>
          </p:cNvSpPr>
          <p:nvPr/>
        </p:nvSpPr>
        <p:spPr bwMode="auto">
          <a:xfrm>
            <a:off x="546100" y="3752850"/>
            <a:ext cx="1468438" cy="436563"/>
          </a:xfrm>
          <a:custGeom>
            <a:avLst/>
            <a:gdLst>
              <a:gd name="T0" fmla="*/ 0 w 925"/>
              <a:gd name="T1" fmla="*/ 0 h 275"/>
              <a:gd name="T2" fmla="*/ 3 w 925"/>
              <a:gd name="T3" fmla="*/ 275 h 275"/>
              <a:gd name="T4" fmla="*/ 52 w 925"/>
              <a:gd name="T5" fmla="*/ 273 h 275"/>
              <a:gd name="T6" fmla="*/ 93 w 925"/>
              <a:gd name="T7" fmla="*/ 264 h 275"/>
              <a:gd name="T8" fmla="*/ 129 w 925"/>
              <a:gd name="T9" fmla="*/ 255 h 275"/>
              <a:gd name="T10" fmla="*/ 163 w 925"/>
              <a:gd name="T11" fmla="*/ 243 h 275"/>
              <a:gd name="T12" fmla="*/ 195 w 925"/>
              <a:gd name="T13" fmla="*/ 237 h 275"/>
              <a:gd name="T14" fmla="*/ 235 w 925"/>
              <a:gd name="T15" fmla="*/ 227 h 275"/>
              <a:gd name="T16" fmla="*/ 271 w 925"/>
              <a:gd name="T17" fmla="*/ 215 h 275"/>
              <a:gd name="T18" fmla="*/ 315 w 925"/>
              <a:gd name="T19" fmla="*/ 201 h 275"/>
              <a:gd name="T20" fmla="*/ 339 w 925"/>
              <a:gd name="T21" fmla="*/ 188 h 275"/>
              <a:gd name="T22" fmla="*/ 357 w 925"/>
              <a:gd name="T23" fmla="*/ 179 h 275"/>
              <a:gd name="T24" fmla="*/ 369 w 925"/>
              <a:gd name="T25" fmla="*/ 167 h 275"/>
              <a:gd name="T26" fmla="*/ 385 w 925"/>
              <a:gd name="T27" fmla="*/ 159 h 275"/>
              <a:gd name="T28" fmla="*/ 403 w 925"/>
              <a:gd name="T29" fmla="*/ 146 h 275"/>
              <a:gd name="T30" fmla="*/ 423 w 925"/>
              <a:gd name="T31" fmla="*/ 134 h 275"/>
              <a:gd name="T32" fmla="*/ 441 w 925"/>
              <a:gd name="T33" fmla="*/ 120 h 275"/>
              <a:gd name="T34" fmla="*/ 462 w 925"/>
              <a:gd name="T35" fmla="*/ 107 h 275"/>
              <a:gd name="T36" fmla="*/ 502 w 925"/>
              <a:gd name="T37" fmla="*/ 98 h 275"/>
              <a:gd name="T38" fmla="*/ 535 w 925"/>
              <a:gd name="T39" fmla="*/ 86 h 275"/>
              <a:gd name="T40" fmla="*/ 576 w 925"/>
              <a:gd name="T41" fmla="*/ 78 h 275"/>
              <a:gd name="T42" fmla="*/ 609 w 925"/>
              <a:gd name="T43" fmla="*/ 71 h 275"/>
              <a:gd name="T44" fmla="*/ 711 w 925"/>
              <a:gd name="T45" fmla="*/ 65 h 275"/>
              <a:gd name="T46" fmla="*/ 814 w 925"/>
              <a:gd name="T47" fmla="*/ 48 h 275"/>
              <a:gd name="T48" fmla="*/ 925 w 925"/>
              <a:gd name="T49" fmla="*/ 0 h 275"/>
              <a:gd name="T50" fmla="*/ 0 w 925"/>
              <a:gd name="T51"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25" h="275">
                <a:moveTo>
                  <a:pt x="0" y="0"/>
                </a:moveTo>
                <a:lnTo>
                  <a:pt x="3" y="275"/>
                </a:lnTo>
                <a:lnTo>
                  <a:pt x="52" y="273"/>
                </a:lnTo>
                <a:lnTo>
                  <a:pt x="93" y="264"/>
                </a:lnTo>
                <a:lnTo>
                  <a:pt x="129" y="255"/>
                </a:lnTo>
                <a:lnTo>
                  <a:pt x="163" y="243"/>
                </a:lnTo>
                <a:lnTo>
                  <a:pt x="195" y="237"/>
                </a:lnTo>
                <a:lnTo>
                  <a:pt x="235" y="227"/>
                </a:lnTo>
                <a:lnTo>
                  <a:pt x="271" y="215"/>
                </a:lnTo>
                <a:lnTo>
                  <a:pt x="315" y="201"/>
                </a:lnTo>
                <a:lnTo>
                  <a:pt x="339" y="188"/>
                </a:lnTo>
                <a:lnTo>
                  <a:pt x="357" y="179"/>
                </a:lnTo>
                <a:lnTo>
                  <a:pt x="369" y="167"/>
                </a:lnTo>
                <a:lnTo>
                  <a:pt x="385" y="159"/>
                </a:lnTo>
                <a:lnTo>
                  <a:pt x="403" y="146"/>
                </a:lnTo>
                <a:lnTo>
                  <a:pt x="423" y="134"/>
                </a:lnTo>
                <a:lnTo>
                  <a:pt x="441" y="120"/>
                </a:lnTo>
                <a:lnTo>
                  <a:pt x="462" y="107"/>
                </a:lnTo>
                <a:lnTo>
                  <a:pt x="502" y="98"/>
                </a:lnTo>
                <a:lnTo>
                  <a:pt x="535" y="86"/>
                </a:lnTo>
                <a:lnTo>
                  <a:pt x="576" y="78"/>
                </a:lnTo>
                <a:lnTo>
                  <a:pt x="609" y="71"/>
                </a:lnTo>
                <a:lnTo>
                  <a:pt x="711" y="65"/>
                </a:lnTo>
                <a:lnTo>
                  <a:pt x="814" y="48"/>
                </a:lnTo>
                <a:lnTo>
                  <a:pt x="925" y="0"/>
                </a:lnTo>
                <a:lnTo>
                  <a:pt x="0" y="0"/>
                </a:lnTo>
                <a:close/>
              </a:path>
            </a:pathLst>
          </a:cu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799620" name="Group 4"/>
          <p:cNvGrpSpPr>
            <a:grpSpLocks/>
          </p:cNvGrpSpPr>
          <p:nvPr/>
        </p:nvGrpSpPr>
        <p:grpSpPr bwMode="auto">
          <a:xfrm>
            <a:off x="762000" y="1828800"/>
            <a:ext cx="2362200" cy="1752600"/>
            <a:chOff x="480" y="1248"/>
            <a:chExt cx="1488" cy="1104"/>
          </a:xfrm>
        </p:grpSpPr>
        <p:sp>
          <p:nvSpPr>
            <p:cNvPr id="2799621" name="Line 5"/>
            <p:cNvSpPr>
              <a:spLocks noChangeShapeType="1"/>
            </p:cNvSpPr>
            <p:nvPr/>
          </p:nvSpPr>
          <p:spPr bwMode="auto">
            <a:xfrm flipH="1">
              <a:off x="624" y="1536"/>
              <a:ext cx="480" cy="816"/>
            </a:xfrm>
            <a:prstGeom prst="line">
              <a:avLst/>
            </a:prstGeom>
            <a:noFill/>
            <a:ln w="114300">
              <a:solidFill>
                <a:srgbClr val="FF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99622" name="Text Box 6"/>
            <p:cNvSpPr txBox="1">
              <a:spLocks noChangeArrowheads="1"/>
            </p:cNvSpPr>
            <p:nvPr/>
          </p:nvSpPr>
          <p:spPr bwMode="auto">
            <a:xfrm>
              <a:off x="480" y="1248"/>
              <a:ext cx="1488" cy="40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000000"/>
                  </a:solidFill>
                  <a:effectLst>
                    <a:outerShdw blurRad="38100" dist="38100" dir="2700000" algn="tl">
                      <a:srgbClr val="C0C0C0"/>
                    </a:outerShdw>
                  </a:effectLst>
                </a:rPr>
                <a:t>Increasing Sea Level Elevation</a:t>
              </a:r>
            </a:p>
          </p:txBody>
        </p:sp>
      </p:grpSp>
      <p:sp>
        <p:nvSpPr>
          <p:cNvPr id="2799623" name="Rectangle 7"/>
          <p:cNvSpPr>
            <a:spLocks noChangeArrowheads="1"/>
          </p:cNvSpPr>
          <p:nvPr/>
        </p:nvSpPr>
        <p:spPr bwMode="auto">
          <a:xfrm>
            <a:off x="152400" y="152400"/>
            <a:ext cx="8839200" cy="13843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sz="3600" b="1">
                <a:solidFill>
                  <a:schemeClr val="hlink"/>
                </a:solidFill>
                <a:effectLst>
                  <a:outerShdw blurRad="38100" dist="38100" dir="2700000" algn="tl">
                    <a:srgbClr val="000000"/>
                  </a:outerShdw>
                </a:effectLst>
                <a:latin typeface="Tahoma" pitchFamily="34" charset="0"/>
              </a:rPr>
              <a:t>Relative Sea-Level Rise Components</a:t>
            </a:r>
          </a:p>
        </p:txBody>
      </p:sp>
    </p:spTree>
    <p:extLst>
      <p:ext uri="{BB962C8B-B14F-4D97-AF65-F5344CB8AC3E}">
        <p14:creationId xmlns:p14="http://schemas.microsoft.com/office/powerpoint/2010/main" val="30256114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0642" name="Picture 2" descr="sealevel1"/>
          <p:cNvPicPr>
            <a:picLocks noChangeAspect="1" noChangeArrowheads="1"/>
          </p:cNvPicPr>
          <p:nvPr/>
        </p:nvPicPr>
        <p:blipFill>
          <a:blip r:embed="rId2">
            <a:extLst>
              <a:ext uri="{28A0092B-C50C-407E-A947-70E740481C1C}">
                <a14:useLocalDpi xmlns:a14="http://schemas.microsoft.com/office/drawing/2010/main" val="0"/>
              </a:ext>
            </a:extLst>
          </a:blip>
          <a:srcRect l="2377"/>
          <a:stretch>
            <a:fillRect/>
          </a:stretch>
        </p:blipFill>
        <p:spPr bwMode="auto">
          <a:xfrm>
            <a:off x="542925" y="1454150"/>
            <a:ext cx="8258175" cy="3949700"/>
          </a:xfrm>
          <a:prstGeom prst="rect">
            <a:avLst/>
          </a:prstGeom>
          <a:noFill/>
          <a:extLst>
            <a:ext uri="{909E8E84-426E-40DD-AFC4-6F175D3DCCD1}">
              <a14:hiddenFill xmlns:a14="http://schemas.microsoft.com/office/drawing/2010/main">
                <a:solidFill>
                  <a:srgbClr val="FFFFFF"/>
                </a:solidFill>
              </a14:hiddenFill>
            </a:ext>
          </a:extLst>
        </p:spPr>
      </p:pic>
      <p:sp>
        <p:nvSpPr>
          <p:cNvPr id="2800643" name="Freeform 3"/>
          <p:cNvSpPr>
            <a:spLocks/>
          </p:cNvSpPr>
          <p:nvPr/>
        </p:nvSpPr>
        <p:spPr bwMode="auto">
          <a:xfrm>
            <a:off x="546100" y="3727450"/>
            <a:ext cx="2138363" cy="461963"/>
          </a:xfrm>
          <a:custGeom>
            <a:avLst/>
            <a:gdLst>
              <a:gd name="T0" fmla="*/ 0 w 1347"/>
              <a:gd name="T1" fmla="*/ 0 h 291"/>
              <a:gd name="T2" fmla="*/ 3 w 1347"/>
              <a:gd name="T3" fmla="*/ 291 h 291"/>
              <a:gd name="T4" fmla="*/ 52 w 1347"/>
              <a:gd name="T5" fmla="*/ 289 h 291"/>
              <a:gd name="T6" fmla="*/ 93 w 1347"/>
              <a:gd name="T7" fmla="*/ 280 h 291"/>
              <a:gd name="T8" fmla="*/ 129 w 1347"/>
              <a:gd name="T9" fmla="*/ 271 h 291"/>
              <a:gd name="T10" fmla="*/ 163 w 1347"/>
              <a:gd name="T11" fmla="*/ 259 h 291"/>
              <a:gd name="T12" fmla="*/ 195 w 1347"/>
              <a:gd name="T13" fmla="*/ 253 h 291"/>
              <a:gd name="T14" fmla="*/ 235 w 1347"/>
              <a:gd name="T15" fmla="*/ 243 h 291"/>
              <a:gd name="T16" fmla="*/ 271 w 1347"/>
              <a:gd name="T17" fmla="*/ 231 h 291"/>
              <a:gd name="T18" fmla="*/ 315 w 1347"/>
              <a:gd name="T19" fmla="*/ 217 h 291"/>
              <a:gd name="T20" fmla="*/ 339 w 1347"/>
              <a:gd name="T21" fmla="*/ 204 h 291"/>
              <a:gd name="T22" fmla="*/ 357 w 1347"/>
              <a:gd name="T23" fmla="*/ 195 h 291"/>
              <a:gd name="T24" fmla="*/ 369 w 1347"/>
              <a:gd name="T25" fmla="*/ 183 h 291"/>
              <a:gd name="T26" fmla="*/ 385 w 1347"/>
              <a:gd name="T27" fmla="*/ 175 h 291"/>
              <a:gd name="T28" fmla="*/ 403 w 1347"/>
              <a:gd name="T29" fmla="*/ 162 h 291"/>
              <a:gd name="T30" fmla="*/ 423 w 1347"/>
              <a:gd name="T31" fmla="*/ 150 h 291"/>
              <a:gd name="T32" fmla="*/ 441 w 1347"/>
              <a:gd name="T33" fmla="*/ 136 h 291"/>
              <a:gd name="T34" fmla="*/ 462 w 1347"/>
              <a:gd name="T35" fmla="*/ 123 h 291"/>
              <a:gd name="T36" fmla="*/ 502 w 1347"/>
              <a:gd name="T37" fmla="*/ 114 h 291"/>
              <a:gd name="T38" fmla="*/ 535 w 1347"/>
              <a:gd name="T39" fmla="*/ 102 h 291"/>
              <a:gd name="T40" fmla="*/ 576 w 1347"/>
              <a:gd name="T41" fmla="*/ 94 h 291"/>
              <a:gd name="T42" fmla="*/ 609 w 1347"/>
              <a:gd name="T43" fmla="*/ 87 h 291"/>
              <a:gd name="T44" fmla="*/ 711 w 1347"/>
              <a:gd name="T45" fmla="*/ 81 h 291"/>
              <a:gd name="T46" fmla="*/ 804 w 1347"/>
              <a:gd name="T47" fmla="*/ 70 h 291"/>
              <a:gd name="T48" fmla="*/ 868 w 1347"/>
              <a:gd name="T49" fmla="*/ 57 h 291"/>
              <a:gd name="T50" fmla="*/ 936 w 1347"/>
              <a:gd name="T51" fmla="*/ 30 h 291"/>
              <a:gd name="T52" fmla="*/ 985 w 1347"/>
              <a:gd name="T53" fmla="*/ 24 h 291"/>
              <a:gd name="T54" fmla="*/ 1026 w 1347"/>
              <a:gd name="T55" fmla="*/ 21 h 291"/>
              <a:gd name="T56" fmla="*/ 1071 w 1347"/>
              <a:gd name="T57" fmla="*/ 19 h 291"/>
              <a:gd name="T58" fmla="*/ 1134 w 1347"/>
              <a:gd name="T59" fmla="*/ 15 h 291"/>
              <a:gd name="T60" fmla="*/ 1207 w 1347"/>
              <a:gd name="T61" fmla="*/ 10 h 291"/>
              <a:gd name="T62" fmla="*/ 1291 w 1347"/>
              <a:gd name="T63" fmla="*/ 9 h 291"/>
              <a:gd name="T64" fmla="*/ 1347 w 1347"/>
              <a:gd name="T65" fmla="*/ 1 h 291"/>
              <a:gd name="T66" fmla="*/ 0 w 1347"/>
              <a:gd name="T67"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7" h="291">
                <a:moveTo>
                  <a:pt x="0" y="0"/>
                </a:moveTo>
                <a:lnTo>
                  <a:pt x="3" y="291"/>
                </a:lnTo>
                <a:lnTo>
                  <a:pt x="52" y="289"/>
                </a:lnTo>
                <a:lnTo>
                  <a:pt x="93" y="280"/>
                </a:lnTo>
                <a:lnTo>
                  <a:pt x="129" y="271"/>
                </a:lnTo>
                <a:lnTo>
                  <a:pt x="163" y="259"/>
                </a:lnTo>
                <a:lnTo>
                  <a:pt x="195" y="253"/>
                </a:lnTo>
                <a:lnTo>
                  <a:pt x="235" y="243"/>
                </a:lnTo>
                <a:lnTo>
                  <a:pt x="271" y="231"/>
                </a:lnTo>
                <a:lnTo>
                  <a:pt x="315" y="217"/>
                </a:lnTo>
                <a:lnTo>
                  <a:pt x="339" y="204"/>
                </a:lnTo>
                <a:lnTo>
                  <a:pt x="357" y="195"/>
                </a:lnTo>
                <a:lnTo>
                  <a:pt x="369" y="183"/>
                </a:lnTo>
                <a:lnTo>
                  <a:pt x="385" y="175"/>
                </a:lnTo>
                <a:lnTo>
                  <a:pt x="403" y="162"/>
                </a:lnTo>
                <a:lnTo>
                  <a:pt x="423" y="150"/>
                </a:lnTo>
                <a:lnTo>
                  <a:pt x="441" y="136"/>
                </a:lnTo>
                <a:lnTo>
                  <a:pt x="462" y="123"/>
                </a:lnTo>
                <a:lnTo>
                  <a:pt x="502" y="114"/>
                </a:lnTo>
                <a:lnTo>
                  <a:pt x="535" y="102"/>
                </a:lnTo>
                <a:lnTo>
                  <a:pt x="576" y="94"/>
                </a:lnTo>
                <a:lnTo>
                  <a:pt x="609" y="87"/>
                </a:lnTo>
                <a:lnTo>
                  <a:pt x="711" y="81"/>
                </a:lnTo>
                <a:lnTo>
                  <a:pt x="804" y="70"/>
                </a:lnTo>
                <a:lnTo>
                  <a:pt x="868" y="57"/>
                </a:lnTo>
                <a:lnTo>
                  <a:pt x="936" y="30"/>
                </a:lnTo>
                <a:lnTo>
                  <a:pt x="985" y="24"/>
                </a:lnTo>
                <a:lnTo>
                  <a:pt x="1026" y="21"/>
                </a:lnTo>
                <a:lnTo>
                  <a:pt x="1071" y="19"/>
                </a:lnTo>
                <a:lnTo>
                  <a:pt x="1134" y="15"/>
                </a:lnTo>
                <a:lnTo>
                  <a:pt x="1207" y="10"/>
                </a:lnTo>
                <a:lnTo>
                  <a:pt x="1291" y="9"/>
                </a:lnTo>
                <a:lnTo>
                  <a:pt x="1347" y="1"/>
                </a:lnTo>
                <a:lnTo>
                  <a:pt x="0" y="0"/>
                </a:lnTo>
                <a:close/>
              </a:path>
            </a:pathLst>
          </a:cu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00644" name="Group 4"/>
          <p:cNvGrpSpPr>
            <a:grpSpLocks/>
          </p:cNvGrpSpPr>
          <p:nvPr/>
        </p:nvGrpSpPr>
        <p:grpSpPr bwMode="auto">
          <a:xfrm>
            <a:off x="762000" y="1828800"/>
            <a:ext cx="2362200" cy="1752600"/>
            <a:chOff x="480" y="1248"/>
            <a:chExt cx="1488" cy="1104"/>
          </a:xfrm>
        </p:grpSpPr>
        <p:sp>
          <p:nvSpPr>
            <p:cNvPr id="2800645" name="Line 5"/>
            <p:cNvSpPr>
              <a:spLocks noChangeShapeType="1"/>
            </p:cNvSpPr>
            <p:nvPr/>
          </p:nvSpPr>
          <p:spPr bwMode="auto">
            <a:xfrm flipH="1">
              <a:off x="624" y="1536"/>
              <a:ext cx="480" cy="816"/>
            </a:xfrm>
            <a:prstGeom prst="line">
              <a:avLst/>
            </a:prstGeom>
            <a:noFill/>
            <a:ln w="114300">
              <a:solidFill>
                <a:srgbClr val="FF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0646" name="Text Box 6"/>
            <p:cNvSpPr txBox="1">
              <a:spLocks noChangeArrowheads="1"/>
            </p:cNvSpPr>
            <p:nvPr/>
          </p:nvSpPr>
          <p:spPr bwMode="auto">
            <a:xfrm>
              <a:off x="480" y="1248"/>
              <a:ext cx="1488" cy="40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000000"/>
                  </a:solidFill>
                  <a:effectLst>
                    <a:outerShdw blurRad="38100" dist="38100" dir="2700000" algn="tl">
                      <a:srgbClr val="C0C0C0"/>
                    </a:outerShdw>
                  </a:effectLst>
                </a:rPr>
                <a:t>Increasing Sea Level Elevation</a:t>
              </a:r>
            </a:p>
          </p:txBody>
        </p:sp>
      </p:grpSp>
      <p:sp>
        <p:nvSpPr>
          <p:cNvPr id="2800647" name="Rectangle 7"/>
          <p:cNvSpPr>
            <a:spLocks noChangeArrowheads="1"/>
          </p:cNvSpPr>
          <p:nvPr/>
        </p:nvSpPr>
        <p:spPr bwMode="auto">
          <a:xfrm>
            <a:off x="152400" y="152400"/>
            <a:ext cx="8839200" cy="13843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sz="3600" b="1">
                <a:solidFill>
                  <a:schemeClr val="hlink"/>
                </a:solidFill>
                <a:effectLst>
                  <a:outerShdw blurRad="38100" dist="38100" dir="2700000" algn="tl">
                    <a:srgbClr val="000000"/>
                  </a:outerShdw>
                </a:effectLst>
                <a:latin typeface="Tahoma" pitchFamily="34" charset="0"/>
              </a:rPr>
              <a:t>Relative Sea-Level Rise Components</a:t>
            </a:r>
          </a:p>
        </p:txBody>
      </p:sp>
    </p:spTree>
    <p:extLst>
      <p:ext uri="{BB962C8B-B14F-4D97-AF65-F5344CB8AC3E}">
        <p14:creationId xmlns:p14="http://schemas.microsoft.com/office/powerpoint/2010/main" val="41888171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1666" name="Picture 2" descr="sealevel1"/>
          <p:cNvPicPr>
            <a:picLocks noChangeAspect="1" noChangeArrowheads="1"/>
          </p:cNvPicPr>
          <p:nvPr/>
        </p:nvPicPr>
        <p:blipFill>
          <a:blip r:embed="rId2">
            <a:extLst>
              <a:ext uri="{28A0092B-C50C-407E-A947-70E740481C1C}">
                <a14:useLocalDpi xmlns:a14="http://schemas.microsoft.com/office/drawing/2010/main" val="0"/>
              </a:ext>
            </a:extLst>
          </a:blip>
          <a:srcRect l="2377"/>
          <a:stretch>
            <a:fillRect/>
          </a:stretch>
        </p:blipFill>
        <p:spPr bwMode="auto">
          <a:xfrm>
            <a:off x="542925" y="1454150"/>
            <a:ext cx="8258175" cy="3949700"/>
          </a:xfrm>
          <a:prstGeom prst="rect">
            <a:avLst/>
          </a:prstGeom>
          <a:noFill/>
          <a:extLst>
            <a:ext uri="{909E8E84-426E-40DD-AFC4-6F175D3DCCD1}">
              <a14:hiddenFill xmlns:a14="http://schemas.microsoft.com/office/drawing/2010/main">
                <a:solidFill>
                  <a:srgbClr val="FFFFFF"/>
                </a:solidFill>
              </a14:hiddenFill>
            </a:ext>
          </a:extLst>
        </p:spPr>
      </p:pic>
      <p:sp>
        <p:nvSpPr>
          <p:cNvPr id="2801667" name="Freeform 3"/>
          <p:cNvSpPr>
            <a:spLocks/>
          </p:cNvSpPr>
          <p:nvPr/>
        </p:nvSpPr>
        <p:spPr bwMode="auto">
          <a:xfrm>
            <a:off x="542925" y="3686175"/>
            <a:ext cx="2762250" cy="503238"/>
          </a:xfrm>
          <a:custGeom>
            <a:avLst/>
            <a:gdLst>
              <a:gd name="T0" fmla="*/ 0 w 1740"/>
              <a:gd name="T1" fmla="*/ 0 h 317"/>
              <a:gd name="T2" fmla="*/ 5 w 1740"/>
              <a:gd name="T3" fmla="*/ 317 h 317"/>
              <a:gd name="T4" fmla="*/ 54 w 1740"/>
              <a:gd name="T5" fmla="*/ 315 h 317"/>
              <a:gd name="T6" fmla="*/ 95 w 1740"/>
              <a:gd name="T7" fmla="*/ 306 h 317"/>
              <a:gd name="T8" fmla="*/ 131 w 1740"/>
              <a:gd name="T9" fmla="*/ 297 h 317"/>
              <a:gd name="T10" fmla="*/ 165 w 1740"/>
              <a:gd name="T11" fmla="*/ 285 h 317"/>
              <a:gd name="T12" fmla="*/ 197 w 1740"/>
              <a:gd name="T13" fmla="*/ 279 h 317"/>
              <a:gd name="T14" fmla="*/ 237 w 1740"/>
              <a:gd name="T15" fmla="*/ 269 h 317"/>
              <a:gd name="T16" fmla="*/ 273 w 1740"/>
              <a:gd name="T17" fmla="*/ 257 h 317"/>
              <a:gd name="T18" fmla="*/ 317 w 1740"/>
              <a:gd name="T19" fmla="*/ 243 h 317"/>
              <a:gd name="T20" fmla="*/ 341 w 1740"/>
              <a:gd name="T21" fmla="*/ 230 h 317"/>
              <a:gd name="T22" fmla="*/ 359 w 1740"/>
              <a:gd name="T23" fmla="*/ 221 h 317"/>
              <a:gd name="T24" fmla="*/ 371 w 1740"/>
              <a:gd name="T25" fmla="*/ 209 h 317"/>
              <a:gd name="T26" fmla="*/ 387 w 1740"/>
              <a:gd name="T27" fmla="*/ 201 h 317"/>
              <a:gd name="T28" fmla="*/ 405 w 1740"/>
              <a:gd name="T29" fmla="*/ 188 h 317"/>
              <a:gd name="T30" fmla="*/ 425 w 1740"/>
              <a:gd name="T31" fmla="*/ 176 h 317"/>
              <a:gd name="T32" fmla="*/ 443 w 1740"/>
              <a:gd name="T33" fmla="*/ 162 h 317"/>
              <a:gd name="T34" fmla="*/ 464 w 1740"/>
              <a:gd name="T35" fmla="*/ 149 h 317"/>
              <a:gd name="T36" fmla="*/ 504 w 1740"/>
              <a:gd name="T37" fmla="*/ 140 h 317"/>
              <a:gd name="T38" fmla="*/ 537 w 1740"/>
              <a:gd name="T39" fmla="*/ 128 h 317"/>
              <a:gd name="T40" fmla="*/ 578 w 1740"/>
              <a:gd name="T41" fmla="*/ 120 h 317"/>
              <a:gd name="T42" fmla="*/ 611 w 1740"/>
              <a:gd name="T43" fmla="*/ 113 h 317"/>
              <a:gd name="T44" fmla="*/ 713 w 1740"/>
              <a:gd name="T45" fmla="*/ 107 h 317"/>
              <a:gd name="T46" fmla="*/ 806 w 1740"/>
              <a:gd name="T47" fmla="*/ 96 h 317"/>
              <a:gd name="T48" fmla="*/ 870 w 1740"/>
              <a:gd name="T49" fmla="*/ 83 h 317"/>
              <a:gd name="T50" fmla="*/ 938 w 1740"/>
              <a:gd name="T51" fmla="*/ 56 h 317"/>
              <a:gd name="T52" fmla="*/ 987 w 1740"/>
              <a:gd name="T53" fmla="*/ 50 h 317"/>
              <a:gd name="T54" fmla="*/ 1028 w 1740"/>
              <a:gd name="T55" fmla="*/ 47 h 317"/>
              <a:gd name="T56" fmla="*/ 1073 w 1740"/>
              <a:gd name="T57" fmla="*/ 45 h 317"/>
              <a:gd name="T58" fmla="*/ 1136 w 1740"/>
              <a:gd name="T59" fmla="*/ 41 h 317"/>
              <a:gd name="T60" fmla="*/ 1209 w 1740"/>
              <a:gd name="T61" fmla="*/ 36 h 317"/>
              <a:gd name="T62" fmla="*/ 1293 w 1740"/>
              <a:gd name="T63" fmla="*/ 35 h 317"/>
              <a:gd name="T64" fmla="*/ 1340 w 1740"/>
              <a:gd name="T65" fmla="*/ 32 h 317"/>
              <a:gd name="T66" fmla="*/ 1406 w 1740"/>
              <a:gd name="T67" fmla="*/ 29 h 317"/>
              <a:gd name="T68" fmla="*/ 1467 w 1740"/>
              <a:gd name="T69" fmla="*/ 26 h 317"/>
              <a:gd name="T70" fmla="*/ 1538 w 1740"/>
              <a:gd name="T71" fmla="*/ 23 h 317"/>
              <a:gd name="T72" fmla="*/ 1596 w 1740"/>
              <a:gd name="T73" fmla="*/ 20 h 317"/>
              <a:gd name="T74" fmla="*/ 1740 w 1740"/>
              <a:gd name="T75" fmla="*/ 5 h 317"/>
              <a:gd name="T76" fmla="*/ 0 w 1740"/>
              <a:gd name="T7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40" h="317">
                <a:moveTo>
                  <a:pt x="0" y="0"/>
                </a:moveTo>
                <a:lnTo>
                  <a:pt x="5" y="317"/>
                </a:lnTo>
                <a:lnTo>
                  <a:pt x="54" y="315"/>
                </a:lnTo>
                <a:lnTo>
                  <a:pt x="95" y="306"/>
                </a:lnTo>
                <a:lnTo>
                  <a:pt x="131" y="297"/>
                </a:lnTo>
                <a:lnTo>
                  <a:pt x="165" y="285"/>
                </a:lnTo>
                <a:lnTo>
                  <a:pt x="197" y="279"/>
                </a:lnTo>
                <a:lnTo>
                  <a:pt x="237" y="269"/>
                </a:lnTo>
                <a:lnTo>
                  <a:pt x="273" y="257"/>
                </a:lnTo>
                <a:lnTo>
                  <a:pt x="317" y="243"/>
                </a:lnTo>
                <a:lnTo>
                  <a:pt x="341" y="230"/>
                </a:lnTo>
                <a:lnTo>
                  <a:pt x="359" y="221"/>
                </a:lnTo>
                <a:lnTo>
                  <a:pt x="371" y="209"/>
                </a:lnTo>
                <a:lnTo>
                  <a:pt x="387" y="201"/>
                </a:lnTo>
                <a:lnTo>
                  <a:pt x="405" y="188"/>
                </a:lnTo>
                <a:lnTo>
                  <a:pt x="425" y="176"/>
                </a:lnTo>
                <a:lnTo>
                  <a:pt x="443" y="162"/>
                </a:lnTo>
                <a:lnTo>
                  <a:pt x="464" y="149"/>
                </a:lnTo>
                <a:lnTo>
                  <a:pt x="504" y="140"/>
                </a:lnTo>
                <a:lnTo>
                  <a:pt x="537" y="128"/>
                </a:lnTo>
                <a:lnTo>
                  <a:pt x="578" y="120"/>
                </a:lnTo>
                <a:lnTo>
                  <a:pt x="611" y="113"/>
                </a:lnTo>
                <a:lnTo>
                  <a:pt x="713" y="107"/>
                </a:lnTo>
                <a:lnTo>
                  <a:pt x="806" y="96"/>
                </a:lnTo>
                <a:lnTo>
                  <a:pt x="870" y="83"/>
                </a:lnTo>
                <a:lnTo>
                  <a:pt x="938" y="56"/>
                </a:lnTo>
                <a:lnTo>
                  <a:pt x="987" y="50"/>
                </a:lnTo>
                <a:lnTo>
                  <a:pt x="1028" y="47"/>
                </a:lnTo>
                <a:lnTo>
                  <a:pt x="1073" y="45"/>
                </a:lnTo>
                <a:lnTo>
                  <a:pt x="1136" y="41"/>
                </a:lnTo>
                <a:lnTo>
                  <a:pt x="1209" y="36"/>
                </a:lnTo>
                <a:lnTo>
                  <a:pt x="1293" y="35"/>
                </a:lnTo>
                <a:lnTo>
                  <a:pt x="1340" y="32"/>
                </a:lnTo>
                <a:lnTo>
                  <a:pt x="1406" y="29"/>
                </a:lnTo>
                <a:lnTo>
                  <a:pt x="1467" y="26"/>
                </a:lnTo>
                <a:lnTo>
                  <a:pt x="1538" y="23"/>
                </a:lnTo>
                <a:lnTo>
                  <a:pt x="1596" y="20"/>
                </a:lnTo>
                <a:lnTo>
                  <a:pt x="1740" y="5"/>
                </a:lnTo>
                <a:lnTo>
                  <a:pt x="0" y="0"/>
                </a:lnTo>
                <a:close/>
              </a:path>
            </a:pathLst>
          </a:cu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01668" name="Group 4"/>
          <p:cNvGrpSpPr>
            <a:grpSpLocks/>
          </p:cNvGrpSpPr>
          <p:nvPr/>
        </p:nvGrpSpPr>
        <p:grpSpPr bwMode="auto">
          <a:xfrm>
            <a:off x="762000" y="1828800"/>
            <a:ext cx="2362200" cy="1752600"/>
            <a:chOff x="480" y="1248"/>
            <a:chExt cx="1488" cy="1104"/>
          </a:xfrm>
        </p:grpSpPr>
        <p:sp>
          <p:nvSpPr>
            <p:cNvPr id="2801669" name="Line 5"/>
            <p:cNvSpPr>
              <a:spLocks noChangeShapeType="1"/>
            </p:cNvSpPr>
            <p:nvPr/>
          </p:nvSpPr>
          <p:spPr bwMode="auto">
            <a:xfrm flipH="1">
              <a:off x="624" y="1536"/>
              <a:ext cx="480" cy="816"/>
            </a:xfrm>
            <a:prstGeom prst="line">
              <a:avLst/>
            </a:prstGeom>
            <a:noFill/>
            <a:ln w="114300">
              <a:solidFill>
                <a:srgbClr val="FF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1670" name="Text Box 6"/>
            <p:cNvSpPr txBox="1">
              <a:spLocks noChangeArrowheads="1"/>
            </p:cNvSpPr>
            <p:nvPr/>
          </p:nvSpPr>
          <p:spPr bwMode="auto">
            <a:xfrm>
              <a:off x="480" y="1248"/>
              <a:ext cx="1488" cy="40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000000"/>
                  </a:solidFill>
                  <a:effectLst>
                    <a:outerShdw blurRad="38100" dist="38100" dir="2700000" algn="tl">
                      <a:srgbClr val="C0C0C0"/>
                    </a:outerShdw>
                  </a:effectLst>
                </a:rPr>
                <a:t>Increasing Sea Level Elevation</a:t>
              </a:r>
            </a:p>
          </p:txBody>
        </p:sp>
      </p:grpSp>
      <p:sp>
        <p:nvSpPr>
          <p:cNvPr id="2801671" name="Rectangle 7"/>
          <p:cNvSpPr>
            <a:spLocks noChangeArrowheads="1"/>
          </p:cNvSpPr>
          <p:nvPr/>
        </p:nvSpPr>
        <p:spPr bwMode="auto">
          <a:xfrm>
            <a:off x="152400" y="152400"/>
            <a:ext cx="8839200" cy="13843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sz="3600" b="1">
                <a:solidFill>
                  <a:schemeClr val="hlink"/>
                </a:solidFill>
                <a:effectLst>
                  <a:outerShdw blurRad="38100" dist="38100" dir="2700000" algn="tl">
                    <a:srgbClr val="000000"/>
                  </a:outerShdw>
                </a:effectLst>
                <a:latin typeface="Tahoma" pitchFamily="34" charset="0"/>
              </a:rPr>
              <a:t>Relative Sea-Level Rise Components</a:t>
            </a:r>
          </a:p>
        </p:txBody>
      </p:sp>
    </p:spTree>
    <p:extLst>
      <p:ext uri="{BB962C8B-B14F-4D97-AF65-F5344CB8AC3E}">
        <p14:creationId xmlns:p14="http://schemas.microsoft.com/office/powerpoint/2010/main" val="9888108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2690" name="Picture 2" descr="sealevel1"/>
          <p:cNvPicPr>
            <a:picLocks noChangeAspect="1" noChangeArrowheads="1"/>
          </p:cNvPicPr>
          <p:nvPr/>
        </p:nvPicPr>
        <p:blipFill>
          <a:blip r:embed="rId2">
            <a:extLst>
              <a:ext uri="{28A0092B-C50C-407E-A947-70E740481C1C}">
                <a14:useLocalDpi xmlns:a14="http://schemas.microsoft.com/office/drawing/2010/main" val="0"/>
              </a:ext>
            </a:extLst>
          </a:blip>
          <a:srcRect l="2377"/>
          <a:stretch>
            <a:fillRect/>
          </a:stretch>
        </p:blipFill>
        <p:spPr bwMode="auto">
          <a:xfrm>
            <a:off x="542925" y="1454150"/>
            <a:ext cx="8258175" cy="3949700"/>
          </a:xfrm>
          <a:prstGeom prst="rect">
            <a:avLst/>
          </a:prstGeom>
          <a:noFill/>
          <a:extLst>
            <a:ext uri="{909E8E84-426E-40DD-AFC4-6F175D3DCCD1}">
              <a14:hiddenFill xmlns:a14="http://schemas.microsoft.com/office/drawing/2010/main">
                <a:solidFill>
                  <a:srgbClr val="FFFFFF"/>
                </a:solidFill>
              </a14:hiddenFill>
            </a:ext>
          </a:extLst>
        </p:spPr>
      </p:pic>
      <p:sp>
        <p:nvSpPr>
          <p:cNvPr id="2802691" name="Freeform 3"/>
          <p:cNvSpPr>
            <a:spLocks/>
          </p:cNvSpPr>
          <p:nvPr/>
        </p:nvSpPr>
        <p:spPr bwMode="auto">
          <a:xfrm>
            <a:off x="542925" y="3656013"/>
            <a:ext cx="3360738" cy="533400"/>
          </a:xfrm>
          <a:custGeom>
            <a:avLst/>
            <a:gdLst>
              <a:gd name="T0" fmla="*/ 0 w 2117"/>
              <a:gd name="T1" fmla="*/ 0 h 336"/>
              <a:gd name="T2" fmla="*/ 5 w 2117"/>
              <a:gd name="T3" fmla="*/ 336 h 336"/>
              <a:gd name="T4" fmla="*/ 54 w 2117"/>
              <a:gd name="T5" fmla="*/ 334 h 336"/>
              <a:gd name="T6" fmla="*/ 95 w 2117"/>
              <a:gd name="T7" fmla="*/ 325 h 336"/>
              <a:gd name="T8" fmla="*/ 131 w 2117"/>
              <a:gd name="T9" fmla="*/ 316 h 336"/>
              <a:gd name="T10" fmla="*/ 165 w 2117"/>
              <a:gd name="T11" fmla="*/ 304 h 336"/>
              <a:gd name="T12" fmla="*/ 197 w 2117"/>
              <a:gd name="T13" fmla="*/ 298 h 336"/>
              <a:gd name="T14" fmla="*/ 237 w 2117"/>
              <a:gd name="T15" fmla="*/ 288 h 336"/>
              <a:gd name="T16" fmla="*/ 273 w 2117"/>
              <a:gd name="T17" fmla="*/ 276 h 336"/>
              <a:gd name="T18" fmla="*/ 317 w 2117"/>
              <a:gd name="T19" fmla="*/ 262 h 336"/>
              <a:gd name="T20" fmla="*/ 341 w 2117"/>
              <a:gd name="T21" fmla="*/ 249 h 336"/>
              <a:gd name="T22" fmla="*/ 359 w 2117"/>
              <a:gd name="T23" fmla="*/ 240 h 336"/>
              <a:gd name="T24" fmla="*/ 371 w 2117"/>
              <a:gd name="T25" fmla="*/ 228 h 336"/>
              <a:gd name="T26" fmla="*/ 387 w 2117"/>
              <a:gd name="T27" fmla="*/ 220 h 336"/>
              <a:gd name="T28" fmla="*/ 405 w 2117"/>
              <a:gd name="T29" fmla="*/ 207 h 336"/>
              <a:gd name="T30" fmla="*/ 425 w 2117"/>
              <a:gd name="T31" fmla="*/ 195 h 336"/>
              <a:gd name="T32" fmla="*/ 443 w 2117"/>
              <a:gd name="T33" fmla="*/ 181 h 336"/>
              <a:gd name="T34" fmla="*/ 464 w 2117"/>
              <a:gd name="T35" fmla="*/ 168 h 336"/>
              <a:gd name="T36" fmla="*/ 504 w 2117"/>
              <a:gd name="T37" fmla="*/ 159 h 336"/>
              <a:gd name="T38" fmla="*/ 537 w 2117"/>
              <a:gd name="T39" fmla="*/ 147 h 336"/>
              <a:gd name="T40" fmla="*/ 578 w 2117"/>
              <a:gd name="T41" fmla="*/ 139 h 336"/>
              <a:gd name="T42" fmla="*/ 611 w 2117"/>
              <a:gd name="T43" fmla="*/ 132 h 336"/>
              <a:gd name="T44" fmla="*/ 713 w 2117"/>
              <a:gd name="T45" fmla="*/ 126 h 336"/>
              <a:gd name="T46" fmla="*/ 806 w 2117"/>
              <a:gd name="T47" fmla="*/ 115 h 336"/>
              <a:gd name="T48" fmla="*/ 870 w 2117"/>
              <a:gd name="T49" fmla="*/ 102 h 336"/>
              <a:gd name="T50" fmla="*/ 938 w 2117"/>
              <a:gd name="T51" fmla="*/ 75 h 336"/>
              <a:gd name="T52" fmla="*/ 987 w 2117"/>
              <a:gd name="T53" fmla="*/ 69 h 336"/>
              <a:gd name="T54" fmla="*/ 1028 w 2117"/>
              <a:gd name="T55" fmla="*/ 66 h 336"/>
              <a:gd name="T56" fmla="*/ 1073 w 2117"/>
              <a:gd name="T57" fmla="*/ 64 h 336"/>
              <a:gd name="T58" fmla="*/ 1136 w 2117"/>
              <a:gd name="T59" fmla="*/ 60 h 336"/>
              <a:gd name="T60" fmla="*/ 1209 w 2117"/>
              <a:gd name="T61" fmla="*/ 55 h 336"/>
              <a:gd name="T62" fmla="*/ 1293 w 2117"/>
              <a:gd name="T63" fmla="*/ 54 h 336"/>
              <a:gd name="T64" fmla="*/ 1340 w 2117"/>
              <a:gd name="T65" fmla="*/ 51 h 336"/>
              <a:gd name="T66" fmla="*/ 1406 w 2117"/>
              <a:gd name="T67" fmla="*/ 48 h 336"/>
              <a:gd name="T68" fmla="*/ 1467 w 2117"/>
              <a:gd name="T69" fmla="*/ 45 h 336"/>
              <a:gd name="T70" fmla="*/ 1538 w 2117"/>
              <a:gd name="T71" fmla="*/ 42 h 336"/>
              <a:gd name="T72" fmla="*/ 1596 w 2117"/>
              <a:gd name="T73" fmla="*/ 39 h 336"/>
              <a:gd name="T74" fmla="*/ 1755 w 2117"/>
              <a:gd name="T75" fmla="*/ 28 h 336"/>
              <a:gd name="T76" fmla="*/ 1889 w 2117"/>
              <a:gd name="T77" fmla="*/ 21 h 336"/>
              <a:gd name="T78" fmla="*/ 1970 w 2117"/>
              <a:gd name="T79" fmla="*/ 16 h 336"/>
              <a:gd name="T80" fmla="*/ 2117 w 2117"/>
              <a:gd name="T81" fmla="*/ 0 h 336"/>
              <a:gd name="T82" fmla="*/ 0 w 2117"/>
              <a:gd name="T8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17" h="336">
                <a:moveTo>
                  <a:pt x="0" y="0"/>
                </a:moveTo>
                <a:lnTo>
                  <a:pt x="5" y="336"/>
                </a:lnTo>
                <a:lnTo>
                  <a:pt x="54" y="334"/>
                </a:lnTo>
                <a:lnTo>
                  <a:pt x="95" y="325"/>
                </a:lnTo>
                <a:lnTo>
                  <a:pt x="131" y="316"/>
                </a:lnTo>
                <a:lnTo>
                  <a:pt x="165" y="304"/>
                </a:lnTo>
                <a:lnTo>
                  <a:pt x="197" y="298"/>
                </a:lnTo>
                <a:lnTo>
                  <a:pt x="237" y="288"/>
                </a:lnTo>
                <a:lnTo>
                  <a:pt x="273" y="276"/>
                </a:lnTo>
                <a:lnTo>
                  <a:pt x="317" y="262"/>
                </a:lnTo>
                <a:lnTo>
                  <a:pt x="341" y="249"/>
                </a:lnTo>
                <a:lnTo>
                  <a:pt x="359" y="240"/>
                </a:lnTo>
                <a:lnTo>
                  <a:pt x="371" y="228"/>
                </a:lnTo>
                <a:lnTo>
                  <a:pt x="387" y="220"/>
                </a:lnTo>
                <a:lnTo>
                  <a:pt x="405" y="207"/>
                </a:lnTo>
                <a:lnTo>
                  <a:pt x="425" y="195"/>
                </a:lnTo>
                <a:lnTo>
                  <a:pt x="443" y="181"/>
                </a:lnTo>
                <a:lnTo>
                  <a:pt x="464" y="168"/>
                </a:lnTo>
                <a:lnTo>
                  <a:pt x="504" y="159"/>
                </a:lnTo>
                <a:lnTo>
                  <a:pt x="537" y="147"/>
                </a:lnTo>
                <a:lnTo>
                  <a:pt x="578" y="139"/>
                </a:lnTo>
                <a:lnTo>
                  <a:pt x="611" y="132"/>
                </a:lnTo>
                <a:lnTo>
                  <a:pt x="713" y="126"/>
                </a:lnTo>
                <a:lnTo>
                  <a:pt x="806" y="115"/>
                </a:lnTo>
                <a:lnTo>
                  <a:pt x="870" y="102"/>
                </a:lnTo>
                <a:lnTo>
                  <a:pt x="938" y="75"/>
                </a:lnTo>
                <a:lnTo>
                  <a:pt x="987" y="69"/>
                </a:lnTo>
                <a:lnTo>
                  <a:pt x="1028" y="66"/>
                </a:lnTo>
                <a:lnTo>
                  <a:pt x="1073" y="64"/>
                </a:lnTo>
                <a:lnTo>
                  <a:pt x="1136" y="60"/>
                </a:lnTo>
                <a:lnTo>
                  <a:pt x="1209" y="55"/>
                </a:lnTo>
                <a:lnTo>
                  <a:pt x="1293" y="54"/>
                </a:lnTo>
                <a:lnTo>
                  <a:pt x="1340" y="51"/>
                </a:lnTo>
                <a:lnTo>
                  <a:pt x="1406" y="48"/>
                </a:lnTo>
                <a:lnTo>
                  <a:pt x="1467" y="45"/>
                </a:lnTo>
                <a:lnTo>
                  <a:pt x="1538" y="42"/>
                </a:lnTo>
                <a:lnTo>
                  <a:pt x="1596" y="39"/>
                </a:lnTo>
                <a:lnTo>
                  <a:pt x="1755" y="28"/>
                </a:lnTo>
                <a:lnTo>
                  <a:pt x="1889" y="21"/>
                </a:lnTo>
                <a:lnTo>
                  <a:pt x="1970" y="16"/>
                </a:lnTo>
                <a:lnTo>
                  <a:pt x="2117" y="0"/>
                </a:lnTo>
                <a:lnTo>
                  <a:pt x="0" y="0"/>
                </a:lnTo>
                <a:close/>
              </a:path>
            </a:pathLst>
          </a:cu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02692" name="Group 4"/>
          <p:cNvGrpSpPr>
            <a:grpSpLocks/>
          </p:cNvGrpSpPr>
          <p:nvPr/>
        </p:nvGrpSpPr>
        <p:grpSpPr bwMode="auto">
          <a:xfrm>
            <a:off x="762000" y="1828800"/>
            <a:ext cx="2362200" cy="1752600"/>
            <a:chOff x="480" y="1248"/>
            <a:chExt cx="1488" cy="1104"/>
          </a:xfrm>
        </p:grpSpPr>
        <p:sp>
          <p:nvSpPr>
            <p:cNvPr id="2802693" name="Line 5"/>
            <p:cNvSpPr>
              <a:spLocks noChangeShapeType="1"/>
            </p:cNvSpPr>
            <p:nvPr/>
          </p:nvSpPr>
          <p:spPr bwMode="auto">
            <a:xfrm flipH="1">
              <a:off x="624" y="1536"/>
              <a:ext cx="480" cy="816"/>
            </a:xfrm>
            <a:prstGeom prst="line">
              <a:avLst/>
            </a:prstGeom>
            <a:noFill/>
            <a:ln w="114300">
              <a:solidFill>
                <a:srgbClr val="FF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2694" name="Text Box 6"/>
            <p:cNvSpPr txBox="1">
              <a:spLocks noChangeArrowheads="1"/>
            </p:cNvSpPr>
            <p:nvPr/>
          </p:nvSpPr>
          <p:spPr bwMode="auto">
            <a:xfrm>
              <a:off x="480" y="1248"/>
              <a:ext cx="1488" cy="40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000000"/>
                  </a:solidFill>
                  <a:effectLst>
                    <a:outerShdw blurRad="38100" dist="38100" dir="2700000" algn="tl">
                      <a:srgbClr val="C0C0C0"/>
                    </a:outerShdw>
                  </a:effectLst>
                </a:rPr>
                <a:t>Increasing Sea Level Elevation</a:t>
              </a:r>
            </a:p>
          </p:txBody>
        </p:sp>
      </p:grpSp>
      <p:sp>
        <p:nvSpPr>
          <p:cNvPr id="2802695" name="Rectangle 7"/>
          <p:cNvSpPr>
            <a:spLocks noChangeArrowheads="1"/>
          </p:cNvSpPr>
          <p:nvPr/>
        </p:nvSpPr>
        <p:spPr bwMode="auto">
          <a:xfrm>
            <a:off x="152400" y="152400"/>
            <a:ext cx="8839200" cy="13843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sz="3600" b="1">
                <a:solidFill>
                  <a:schemeClr val="hlink"/>
                </a:solidFill>
                <a:effectLst>
                  <a:outerShdw blurRad="38100" dist="38100" dir="2700000" algn="tl">
                    <a:srgbClr val="000000"/>
                  </a:outerShdw>
                </a:effectLst>
                <a:latin typeface="Tahoma" pitchFamily="34" charset="0"/>
              </a:rPr>
              <a:t>Relative Sea-Level Rise Components</a:t>
            </a:r>
          </a:p>
        </p:txBody>
      </p:sp>
    </p:spTree>
    <p:extLst>
      <p:ext uri="{BB962C8B-B14F-4D97-AF65-F5344CB8AC3E}">
        <p14:creationId xmlns:p14="http://schemas.microsoft.com/office/powerpoint/2010/main" val="20832735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5970" name="Group 2"/>
          <p:cNvGrpSpPr>
            <a:grpSpLocks/>
          </p:cNvGrpSpPr>
          <p:nvPr/>
        </p:nvGrpSpPr>
        <p:grpSpPr bwMode="auto">
          <a:xfrm>
            <a:off x="0" y="0"/>
            <a:ext cx="9134475" cy="6678613"/>
            <a:chOff x="0" y="0"/>
            <a:chExt cx="5754" cy="4207"/>
          </a:xfrm>
        </p:grpSpPr>
        <p:pic>
          <p:nvPicPr>
            <p:cNvPr id="2515971" name="Picture 3" descr="coastal_basemap_landsat"/>
            <p:cNvPicPr>
              <a:picLocks noChangeAspect="1" noChangeArrowheads="1"/>
            </p:cNvPicPr>
            <p:nvPr/>
          </p:nvPicPr>
          <p:blipFill>
            <a:blip r:embed="rId2" cstate="print">
              <a:extLst>
                <a:ext uri="{28A0092B-C50C-407E-A947-70E740481C1C}">
                  <a14:useLocalDpi xmlns:a14="http://schemas.microsoft.com/office/drawing/2010/main" val="0"/>
                </a:ext>
              </a:extLst>
            </a:blip>
            <a:srcRect l="9331" t="1146" r="9953"/>
            <a:stretch>
              <a:fillRect/>
            </a:stretch>
          </p:blipFill>
          <p:spPr bwMode="auto">
            <a:xfrm>
              <a:off x="0" y="0"/>
              <a:ext cx="5754" cy="4207"/>
            </a:xfrm>
            <a:prstGeom prst="rect">
              <a:avLst/>
            </a:prstGeom>
            <a:noFill/>
            <a:extLst>
              <a:ext uri="{909E8E84-426E-40DD-AFC4-6F175D3DCCD1}">
                <a14:hiddenFill xmlns:a14="http://schemas.microsoft.com/office/drawing/2010/main">
                  <a:solidFill>
                    <a:srgbClr val="FFFFFF"/>
                  </a:solidFill>
                </a14:hiddenFill>
              </a:ext>
            </a:extLst>
          </p:spPr>
        </p:pic>
        <p:grpSp>
          <p:nvGrpSpPr>
            <p:cNvPr id="2515972" name="Group 4"/>
            <p:cNvGrpSpPr>
              <a:grpSpLocks/>
            </p:cNvGrpSpPr>
            <p:nvPr/>
          </p:nvGrpSpPr>
          <p:grpSpPr bwMode="auto">
            <a:xfrm>
              <a:off x="576" y="2832"/>
              <a:ext cx="1179" cy="1152"/>
              <a:chOff x="30" y="1872"/>
              <a:chExt cx="1179" cy="1152"/>
            </a:xfrm>
          </p:grpSpPr>
          <p:sp>
            <p:nvSpPr>
              <p:cNvPr id="2515973" name="Oval 5"/>
              <p:cNvSpPr>
                <a:spLocks noChangeAspect="1" noChangeArrowheads="1"/>
              </p:cNvSpPr>
              <p:nvPr/>
            </p:nvSpPr>
            <p:spPr bwMode="auto">
              <a:xfrm>
                <a:off x="57" y="2556"/>
                <a:ext cx="253" cy="127"/>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00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15974" name="Text Box 6"/>
              <p:cNvSpPr txBox="1">
                <a:spLocks noChangeArrowheads="1"/>
              </p:cNvSpPr>
              <p:nvPr/>
            </p:nvSpPr>
            <p:spPr bwMode="auto">
              <a:xfrm>
                <a:off x="249" y="2526"/>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t> </a:t>
                </a:r>
                <a:r>
                  <a:rPr lang="en-US" sz="1200" b="1"/>
                  <a:t>FLOOD AREA</a:t>
                </a:r>
              </a:p>
            </p:txBody>
          </p:sp>
          <p:grpSp>
            <p:nvGrpSpPr>
              <p:cNvPr id="2515975" name="Group 7"/>
              <p:cNvGrpSpPr>
                <a:grpSpLocks/>
              </p:cNvGrpSpPr>
              <p:nvPr/>
            </p:nvGrpSpPr>
            <p:grpSpPr bwMode="auto">
              <a:xfrm>
                <a:off x="65" y="2766"/>
                <a:ext cx="238" cy="124"/>
                <a:chOff x="3704" y="2466"/>
                <a:chExt cx="238" cy="124"/>
              </a:xfrm>
            </p:grpSpPr>
            <p:sp>
              <p:nvSpPr>
                <p:cNvPr id="2515976" name="Line 8"/>
                <p:cNvSpPr>
                  <a:spLocks noChangeShapeType="1"/>
                </p:cNvSpPr>
                <p:nvPr/>
              </p:nvSpPr>
              <p:spPr bwMode="auto">
                <a:xfrm>
                  <a:off x="3823" y="2466"/>
                  <a:ext cx="0" cy="0"/>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977" name="Freeform 9"/>
                <p:cNvSpPr>
                  <a:spLocks/>
                </p:cNvSpPr>
                <p:nvPr/>
              </p:nvSpPr>
              <p:spPr bwMode="auto">
                <a:xfrm>
                  <a:off x="3704" y="2466"/>
                  <a:ext cx="238" cy="124"/>
                </a:xfrm>
                <a:custGeom>
                  <a:avLst/>
                  <a:gdLst>
                    <a:gd name="T0" fmla="*/ 131 w 238"/>
                    <a:gd name="T1" fmla="*/ 0 h 124"/>
                    <a:gd name="T2" fmla="*/ 136 w 238"/>
                    <a:gd name="T3" fmla="*/ 5 h 124"/>
                    <a:gd name="T4" fmla="*/ 148 w 238"/>
                    <a:gd name="T5" fmla="*/ 5 h 124"/>
                    <a:gd name="T6" fmla="*/ 159 w 238"/>
                    <a:gd name="T7" fmla="*/ 5 h 124"/>
                    <a:gd name="T8" fmla="*/ 165 w 238"/>
                    <a:gd name="T9" fmla="*/ 5 h 124"/>
                    <a:gd name="T10" fmla="*/ 176 w 238"/>
                    <a:gd name="T11" fmla="*/ 11 h 124"/>
                    <a:gd name="T12" fmla="*/ 187 w 238"/>
                    <a:gd name="T13" fmla="*/ 11 h 124"/>
                    <a:gd name="T14" fmla="*/ 193 w 238"/>
                    <a:gd name="T15" fmla="*/ 17 h 124"/>
                    <a:gd name="T16" fmla="*/ 204 w 238"/>
                    <a:gd name="T17" fmla="*/ 17 h 124"/>
                    <a:gd name="T18" fmla="*/ 210 w 238"/>
                    <a:gd name="T19" fmla="*/ 22 h 124"/>
                    <a:gd name="T20" fmla="*/ 221 w 238"/>
                    <a:gd name="T21" fmla="*/ 28 h 124"/>
                    <a:gd name="T22" fmla="*/ 233 w 238"/>
                    <a:gd name="T23" fmla="*/ 39 h 124"/>
                    <a:gd name="T24" fmla="*/ 238 w 238"/>
                    <a:gd name="T25" fmla="*/ 51 h 124"/>
                    <a:gd name="T26" fmla="*/ 238 w 238"/>
                    <a:gd name="T27" fmla="*/ 56 h 124"/>
                    <a:gd name="T28" fmla="*/ 238 w 238"/>
                    <a:gd name="T29" fmla="*/ 68 h 124"/>
                    <a:gd name="T30" fmla="*/ 238 w 238"/>
                    <a:gd name="T31" fmla="*/ 73 h 124"/>
                    <a:gd name="T32" fmla="*/ 233 w 238"/>
                    <a:gd name="T33" fmla="*/ 85 h 124"/>
                    <a:gd name="T34" fmla="*/ 221 w 238"/>
                    <a:gd name="T35" fmla="*/ 96 h 124"/>
                    <a:gd name="T36" fmla="*/ 210 w 238"/>
                    <a:gd name="T37" fmla="*/ 102 h 124"/>
                    <a:gd name="T38" fmla="*/ 204 w 238"/>
                    <a:gd name="T39" fmla="*/ 107 h 124"/>
                    <a:gd name="T40" fmla="*/ 193 w 238"/>
                    <a:gd name="T41" fmla="*/ 107 h 124"/>
                    <a:gd name="T42" fmla="*/ 187 w 238"/>
                    <a:gd name="T43" fmla="*/ 113 h 124"/>
                    <a:gd name="T44" fmla="*/ 176 w 238"/>
                    <a:gd name="T45" fmla="*/ 113 h 124"/>
                    <a:gd name="T46" fmla="*/ 165 w 238"/>
                    <a:gd name="T47" fmla="*/ 119 h 124"/>
                    <a:gd name="T48" fmla="*/ 159 w 238"/>
                    <a:gd name="T49" fmla="*/ 119 h 124"/>
                    <a:gd name="T50" fmla="*/ 148 w 238"/>
                    <a:gd name="T51" fmla="*/ 119 h 124"/>
                    <a:gd name="T52" fmla="*/ 136 w 238"/>
                    <a:gd name="T53" fmla="*/ 119 h 124"/>
                    <a:gd name="T54" fmla="*/ 131 w 238"/>
                    <a:gd name="T55" fmla="*/ 124 h 124"/>
                    <a:gd name="T56" fmla="*/ 119 w 238"/>
                    <a:gd name="T57" fmla="*/ 124 h 124"/>
                    <a:gd name="T58" fmla="*/ 114 w 238"/>
                    <a:gd name="T59" fmla="*/ 124 h 124"/>
                    <a:gd name="T60" fmla="*/ 102 w 238"/>
                    <a:gd name="T61" fmla="*/ 119 h 124"/>
                    <a:gd name="T62" fmla="*/ 91 w 238"/>
                    <a:gd name="T63" fmla="*/ 119 h 124"/>
                    <a:gd name="T64" fmla="*/ 85 w 238"/>
                    <a:gd name="T65" fmla="*/ 119 h 124"/>
                    <a:gd name="T66" fmla="*/ 74 w 238"/>
                    <a:gd name="T67" fmla="*/ 119 h 124"/>
                    <a:gd name="T68" fmla="*/ 63 w 238"/>
                    <a:gd name="T69" fmla="*/ 113 h 124"/>
                    <a:gd name="T70" fmla="*/ 57 w 238"/>
                    <a:gd name="T71" fmla="*/ 113 h 124"/>
                    <a:gd name="T72" fmla="*/ 46 w 238"/>
                    <a:gd name="T73" fmla="*/ 107 h 124"/>
                    <a:gd name="T74" fmla="*/ 40 w 238"/>
                    <a:gd name="T75" fmla="*/ 107 h 124"/>
                    <a:gd name="T76" fmla="*/ 29 w 238"/>
                    <a:gd name="T77" fmla="*/ 102 h 124"/>
                    <a:gd name="T78" fmla="*/ 17 w 238"/>
                    <a:gd name="T79" fmla="*/ 96 h 124"/>
                    <a:gd name="T80" fmla="*/ 12 w 238"/>
                    <a:gd name="T81" fmla="*/ 85 h 124"/>
                    <a:gd name="T82" fmla="*/ 6 w 238"/>
                    <a:gd name="T83" fmla="*/ 73 h 124"/>
                    <a:gd name="T84" fmla="*/ 0 w 238"/>
                    <a:gd name="T85" fmla="*/ 68 h 124"/>
                    <a:gd name="T86" fmla="*/ 0 w 238"/>
                    <a:gd name="T87" fmla="*/ 56 h 124"/>
                    <a:gd name="T88" fmla="*/ 6 w 238"/>
                    <a:gd name="T89" fmla="*/ 51 h 124"/>
                    <a:gd name="T90" fmla="*/ 12 w 238"/>
                    <a:gd name="T91" fmla="*/ 39 h 124"/>
                    <a:gd name="T92" fmla="*/ 17 w 238"/>
                    <a:gd name="T93" fmla="*/ 28 h 124"/>
                    <a:gd name="T94" fmla="*/ 29 w 238"/>
                    <a:gd name="T95" fmla="*/ 22 h 124"/>
                    <a:gd name="T96" fmla="*/ 40 w 238"/>
                    <a:gd name="T97" fmla="*/ 17 h 124"/>
                    <a:gd name="T98" fmla="*/ 46 w 238"/>
                    <a:gd name="T99" fmla="*/ 17 h 124"/>
                    <a:gd name="T100" fmla="*/ 57 w 238"/>
                    <a:gd name="T101" fmla="*/ 11 h 124"/>
                    <a:gd name="T102" fmla="*/ 63 w 238"/>
                    <a:gd name="T103" fmla="*/ 11 h 124"/>
                    <a:gd name="T104" fmla="*/ 74 w 238"/>
                    <a:gd name="T105" fmla="*/ 5 h 124"/>
                    <a:gd name="T106" fmla="*/ 85 w 238"/>
                    <a:gd name="T107" fmla="*/ 5 h 124"/>
                    <a:gd name="T108" fmla="*/ 91 w 238"/>
                    <a:gd name="T109" fmla="*/ 5 h 124"/>
                    <a:gd name="T110" fmla="*/ 102 w 238"/>
                    <a:gd name="T111" fmla="*/ 5 h 124"/>
                    <a:gd name="T112" fmla="*/ 114 w 238"/>
                    <a:gd name="T113" fmla="*/ 0 h 124"/>
                    <a:gd name="T114" fmla="*/ 119 w 238"/>
                    <a:gd name="T11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124">
                      <a:moveTo>
                        <a:pt x="119" y="0"/>
                      </a:moveTo>
                      <a:lnTo>
                        <a:pt x="125" y="0"/>
                      </a:lnTo>
                      <a:lnTo>
                        <a:pt x="125" y="0"/>
                      </a:lnTo>
                      <a:lnTo>
                        <a:pt x="125" y="0"/>
                      </a:lnTo>
                      <a:lnTo>
                        <a:pt x="125" y="0"/>
                      </a:lnTo>
                      <a:lnTo>
                        <a:pt x="125" y="0"/>
                      </a:lnTo>
                      <a:lnTo>
                        <a:pt x="131" y="0"/>
                      </a:lnTo>
                      <a:lnTo>
                        <a:pt x="131" y="0"/>
                      </a:lnTo>
                      <a:lnTo>
                        <a:pt x="131" y="0"/>
                      </a:lnTo>
                      <a:lnTo>
                        <a:pt x="131" y="0"/>
                      </a:lnTo>
                      <a:lnTo>
                        <a:pt x="131" y="0"/>
                      </a:lnTo>
                      <a:lnTo>
                        <a:pt x="136" y="0"/>
                      </a:lnTo>
                      <a:lnTo>
                        <a:pt x="136" y="0"/>
                      </a:lnTo>
                      <a:lnTo>
                        <a:pt x="136" y="0"/>
                      </a:lnTo>
                      <a:lnTo>
                        <a:pt x="136" y="5"/>
                      </a:lnTo>
                      <a:lnTo>
                        <a:pt x="136" y="5"/>
                      </a:lnTo>
                      <a:lnTo>
                        <a:pt x="142" y="5"/>
                      </a:lnTo>
                      <a:lnTo>
                        <a:pt x="142" y="5"/>
                      </a:lnTo>
                      <a:lnTo>
                        <a:pt x="142" y="5"/>
                      </a:lnTo>
                      <a:lnTo>
                        <a:pt x="142" y="5"/>
                      </a:lnTo>
                      <a:lnTo>
                        <a:pt x="142" y="5"/>
                      </a:lnTo>
                      <a:lnTo>
                        <a:pt x="148" y="5"/>
                      </a:lnTo>
                      <a:lnTo>
                        <a:pt x="148" y="5"/>
                      </a:lnTo>
                      <a:lnTo>
                        <a:pt x="148" y="5"/>
                      </a:lnTo>
                      <a:lnTo>
                        <a:pt x="148" y="5"/>
                      </a:lnTo>
                      <a:lnTo>
                        <a:pt x="148" y="5"/>
                      </a:lnTo>
                      <a:lnTo>
                        <a:pt x="153" y="5"/>
                      </a:lnTo>
                      <a:lnTo>
                        <a:pt x="153" y="5"/>
                      </a:lnTo>
                      <a:lnTo>
                        <a:pt x="153" y="5"/>
                      </a:lnTo>
                      <a:lnTo>
                        <a:pt x="153" y="5"/>
                      </a:lnTo>
                      <a:lnTo>
                        <a:pt x="153" y="5"/>
                      </a:lnTo>
                      <a:lnTo>
                        <a:pt x="159" y="5"/>
                      </a:lnTo>
                      <a:lnTo>
                        <a:pt x="159" y="5"/>
                      </a:lnTo>
                      <a:lnTo>
                        <a:pt x="159" y="5"/>
                      </a:lnTo>
                      <a:lnTo>
                        <a:pt x="159" y="5"/>
                      </a:lnTo>
                      <a:lnTo>
                        <a:pt x="159" y="5"/>
                      </a:lnTo>
                      <a:lnTo>
                        <a:pt x="165" y="5"/>
                      </a:lnTo>
                      <a:lnTo>
                        <a:pt x="165" y="5"/>
                      </a:lnTo>
                      <a:lnTo>
                        <a:pt x="165" y="5"/>
                      </a:lnTo>
                      <a:lnTo>
                        <a:pt x="165" y="5"/>
                      </a:lnTo>
                      <a:lnTo>
                        <a:pt x="165" y="5"/>
                      </a:lnTo>
                      <a:lnTo>
                        <a:pt x="170" y="5"/>
                      </a:lnTo>
                      <a:lnTo>
                        <a:pt x="170" y="5"/>
                      </a:lnTo>
                      <a:lnTo>
                        <a:pt x="170" y="5"/>
                      </a:lnTo>
                      <a:lnTo>
                        <a:pt x="170" y="5"/>
                      </a:lnTo>
                      <a:lnTo>
                        <a:pt x="170" y="5"/>
                      </a:lnTo>
                      <a:lnTo>
                        <a:pt x="176" y="11"/>
                      </a:lnTo>
                      <a:lnTo>
                        <a:pt x="176" y="11"/>
                      </a:lnTo>
                      <a:lnTo>
                        <a:pt x="176" y="11"/>
                      </a:lnTo>
                      <a:lnTo>
                        <a:pt x="176" y="11"/>
                      </a:lnTo>
                      <a:lnTo>
                        <a:pt x="182" y="11"/>
                      </a:lnTo>
                      <a:lnTo>
                        <a:pt x="182" y="11"/>
                      </a:lnTo>
                      <a:lnTo>
                        <a:pt x="182" y="11"/>
                      </a:lnTo>
                      <a:lnTo>
                        <a:pt x="182" y="11"/>
                      </a:lnTo>
                      <a:lnTo>
                        <a:pt x="182" y="11"/>
                      </a:lnTo>
                      <a:lnTo>
                        <a:pt x="187" y="11"/>
                      </a:lnTo>
                      <a:lnTo>
                        <a:pt x="187" y="11"/>
                      </a:lnTo>
                      <a:lnTo>
                        <a:pt x="187" y="11"/>
                      </a:lnTo>
                      <a:lnTo>
                        <a:pt x="187" y="11"/>
                      </a:lnTo>
                      <a:lnTo>
                        <a:pt x="187" y="11"/>
                      </a:lnTo>
                      <a:lnTo>
                        <a:pt x="193" y="11"/>
                      </a:lnTo>
                      <a:lnTo>
                        <a:pt x="193" y="11"/>
                      </a:lnTo>
                      <a:lnTo>
                        <a:pt x="193" y="17"/>
                      </a:lnTo>
                      <a:lnTo>
                        <a:pt x="193" y="17"/>
                      </a:lnTo>
                      <a:lnTo>
                        <a:pt x="193" y="17"/>
                      </a:lnTo>
                      <a:lnTo>
                        <a:pt x="199" y="17"/>
                      </a:lnTo>
                      <a:lnTo>
                        <a:pt x="199" y="17"/>
                      </a:lnTo>
                      <a:lnTo>
                        <a:pt x="199" y="17"/>
                      </a:lnTo>
                      <a:lnTo>
                        <a:pt x="199" y="17"/>
                      </a:lnTo>
                      <a:lnTo>
                        <a:pt x="199" y="17"/>
                      </a:lnTo>
                      <a:lnTo>
                        <a:pt x="204" y="17"/>
                      </a:lnTo>
                      <a:lnTo>
                        <a:pt x="204" y="17"/>
                      </a:lnTo>
                      <a:lnTo>
                        <a:pt x="204" y="22"/>
                      </a:lnTo>
                      <a:lnTo>
                        <a:pt x="204" y="22"/>
                      </a:lnTo>
                      <a:lnTo>
                        <a:pt x="204" y="22"/>
                      </a:lnTo>
                      <a:lnTo>
                        <a:pt x="210" y="22"/>
                      </a:lnTo>
                      <a:lnTo>
                        <a:pt x="210" y="22"/>
                      </a:lnTo>
                      <a:lnTo>
                        <a:pt x="210" y="22"/>
                      </a:lnTo>
                      <a:lnTo>
                        <a:pt x="210" y="22"/>
                      </a:lnTo>
                      <a:lnTo>
                        <a:pt x="210" y="22"/>
                      </a:lnTo>
                      <a:lnTo>
                        <a:pt x="216" y="22"/>
                      </a:lnTo>
                      <a:lnTo>
                        <a:pt x="216" y="28"/>
                      </a:lnTo>
                      <a:lnTo>
                        <a:pt x="216" y="28"/>
                      </a:lnTo>
                      <a:lnTo>
                        <a:pt x="216" y="28"/>
                      </a:lnTo>
                      <a:lnTo>
                        <a:pt x="216" y="28"/>
                      </a:lnTo>
                      <a:lnTo>
                        <a:pt x="221" y="28"/>
                      </a:lnTo>
                      <a:lnTo>
                        <a:pt x="221" y="28"/>
                      </a:lnTo>
                      <a:lnTo>
                        <a:pt x="221" y="28"/>
                      </a:lnTo>
                      <a:lnTo>
                        <a:pt x="221" y="34"/>
                      </a:lnTo>
                      <a:lnTo>
                        <a:pt x="221" y="34"/>
                      </a:lnTo>
                      <a:lnTo>
                        <a:pt x="227" y="34"/>
                      </a:lnTo>
                      <a:lnTo>
                        <a:pt x="227" y="34"/>
                      </a:lnTo>
                      <a:lnTo>
                        <a:pt x="227" y="34"/>
                      </a:lnTo>
                      <a:lnTo>
                        <a:pt x="227" y="39"/>
                      </a:lnTo>
                      <a:lnTo>
                        <a:pt x="227" y="39"/>
                      </a:lnTo>
                      <a:lnTo>
                        <a:pt x="233" y="39"/>
                      </a:lnTo>
                      <a:lnTo>
                        <a:pt x="233" y="39"/>
                      </a:lnTo>
                      <a:lnTo>
                        <a:pt x="233" y="39"/>
                      </a:lnTo>
                      <a:lnTo>
                        <a:pt x="233" y="45"/>
                      </a:lnTo>
                      <a:lnTo>
                        <a:pt x="233" y="45"/>
                      </a:lnTo>
                      <a:lnTo>
                        <a:pt x="233" y="45"/>
                      </a:lnTo>
                      <a:lnTo>
                        <a:pt x="233" y="45"/>
                      </a:lnTo>
                      <a:lnTo>
                        <a:pt x="238" y="45"/>
                      </a:lnTo>
                      <a:lnTo>
                        <a:pt x="238" y="51"/>
                      </a:lnTo>
                      <a:lnTo>
                        <a:pt x="238" y="51"/>
                      </a:lnTo>
                      <a:lnTo>
                        <a:pt x="238" y="51"/>
                      </a:lnTo>
                      <a:lnTo>
                        <a:pt x="238" y="51"/>
                      </a:lnTo>
                      <a:lnTo>
                        <a:pt x="238" y="51"/>
                      </a:lnTo>
                      <a:lnTo>
                        <a:pt x="238" y="56"/>
                      </a:lnTo>
                      <a:lnTo>
                        <a:pt x="238" y="56"/>
                      </a:lnTo>
                      <a:lnTo>
                        <a:pt x="238" y="56"/>
                      </a:lnTo>
                      <a:lnTo>
                        <a:pt x="238" y="56"/>
                      </a:lnTo>
                      <a:lnTo>
                        <a:pt x="238" y="56"/>
                      </a:lnTo>
                      <a:lnTo>
                        <a:pt x="238" y="62"/>
                      </a:lnTo>
                      <a:lnTo>
                        <a:pt x="238" y="62"/>
                      </a:lnTo>
                      <a:lnTo>
                        <a:pt x="238" y="62"/>
                      </a:lnTo>
                      <a:lnTo>
                        <a:pt x="238" y="62"/>
                      </a:lnTo>
                      <a:lnTo>
                        <a:pt x="238" y="62"/>
                      </a:lnTo>
                      <a:lnTo>
                        <a:pt x="238" y="68"/>
                      </a:lnTo>
                      <a:lnTo>
                        <a:pt x="238" y="68"/>
                      </a:lnTo>
                      <a:lnTo>
                        <a:pt x="238" y="68"/>
                      </a:lnTo>
                      <a:lnTo>
                        <a:pt x="238" y="68"/>
                      </a:lnTo>
                      <a:lnTo>
                        <a:pt x="238" y="68"/>
                      </a:lnTo>
                      <a:lnTo>
                        <a:pt x="238" y="73"/>
                      </a:lnTo>
                      <a:lnTo>
                        <a:pt x="238" y="73"/>
                      </a:lnTo>
                      <a:lnTo>
                        <a:pt x="238" y="73"/>
                      </a:lnTo>
                      <a:lnTo>
                        <a:pt x="238" y="73"/>
                      </a:lnTo>
                      <a:lnTo>
                        <a:pt x="238" y="73"/>
                      </a:lnTo>
                      <a:lnTo>
                        <a:pt x="238" y="79"/>
                      </a:lnTo>
                      <a:lnTo>
                        <a:pt x="233" y="79"/>
                      </a:lnTo>
                      <a:lnTo>
                        <a:pt x="233" y="79"/>
                      </a:lnTo>
                      <a:lnTo>
                        <a:pt x="233" y="79"/>
                      </a:lnTo>
                      <a:lnTo>
                        <a:pt x="233" y="79"/>
                      </a:lnTo>
                      <a:lnTo>
                        <a:pt x="233" y="85"/>
                      </a:lnTo>
                      <a:lnTo>
                        <a:pt x="233" y="85"/>
                      </a:lnTo>
                      <a:lnTo>
                        <a:pt x="233" y="85"/>
                      </a:lnTo>
                      <a:lnTo>
                        <a:pt x="227" y="85"/>
                      </a:lnTo>
                      <a:lnTo>
                        <a:pt x="227" y="85"/>
                      </a:lnTo>
                      <a:lnTo>
                        <a:pt x="227" y="90"/>
                      </a:lnTo>
                      <a:lnTo>
                        <a:pt x="227" y="90"/>
                      </a:lnTo>
                      <a:lnTo>
                        <a:pt x="227" y="90"/>
                      </a:lnTo>
                      <a:lnTo>
                        <a:pt x="221" y="90"/>
                      </a:lnTo>
                      <a:lnTo>
                        <a:pt x="221" y="96"/>
                      </a:lnTo>
                      <a:lnTo>
                        <a:pt x="221" y="96"/>
                      </a:lnTo>
                      <a:lnTo>
                        <a:pt x="221" y="96"/>
                      </a:lnTo>
                      <a:lnTo>
                        <a:pt x="221" y="96"/>
                      </a:lnTo>
                      <a:lnTo>
                        <a:pt x="216" y="96"/>
                      </a:lnTo>
                      <a:lnTo>
                        <a:pt x="216" y="96"/>
                      </a:lnTo>
                      <a:lnTo>
                        <a:pt x="216" y="96"/>
                      </a:lnTo>
                      <a:lnTo>
                        <a:pt x="216" y="102"/>
                      </a:lnTo>
                      <a:lnTo>
                        <a:pt x="216" y="102"/>
                      </a:lnTo>
                      <a:lnTo>
                        <a:pt x="210" y="102"/>
                      </a:lnTo>
                      <a:lnTo>
                        <a:pt x="210" y="102"/>
                      </a:lnTo>
                      <a:lnTo>
                        <a:pt x="210" y="102"/>
                      </a:lnTo>
                      <a:lnTo>
                        <a:pt x="210" y="102"/>
                      </a:lnTo>
                      <a:lnTo>
                        <a:pt x="210" y="102"/>
                      </a:lnTo>
                      <a:lnTo>
                        <a:pt x="204" y="102"/>
                      </a:lnTo>
                      <a:lnTo>
                        <a:pt x="204" y="107"/>
                      </a:lnTo>
                      <a:lnTo>
                        <a:pt x="204" y="107"/>
                      </a:lnTo>
                      <a:lnTo>
                        <a:pt x="204" y="107"/>
                      </a:lnTo>
                      <a:lnTo>
                        <a:pt x="204" y="107"/>
                      </a:lnTo>
                      <a:lnTo>
                        <a:pt x="199" y="107"/>
                      </a:lnTo>
                      <a:lnTo>
                        <a:pt x="199" y="107"/>
                      </a:lnTo>
                      <a:lnTo>
                        <a:pt x="199" y="107"/>
                      </a:lnTo>
                      <a:lnTo>
                        <a:pt x="199" y="107"/>
                      </a:lnTo>
                      <a:lnTo>
                        <a:pt x="199" y="107"/>
                      </a:lnTo>
                      <a:lnTo>
                        <a:pt x="193" y="107"/>
                      </a:lnTo>
                      <a:lnTo>
                        <a:pt x="193" y="107"/>
                      </a:lnTo>
                      <a:lnTo>
                        <a:pt x="193" y="107"/>
                      </a:lnTo>
                      <a:lnTo>
                        <a:pt x="193" y="113"/>
                      </a:lnTo>
                      <a:lnTo>
                        <a:pt x="193" y="113"/>
                      </a:lnTo>
                      <a:lnTo>
                        <a:pt x="187" y="113"/>
                      </a:lnTo>
                      <a:lnTo>
                        <a:pt x="187" y="113"/>
                      </a:lnTo>
                      <a:lnTo>
                        <a:pt x="187" y="113"/>
                      </a:lnTo>
                      <a:lnTo>
                        <a:pt x="187" y="113"/>
                      </a:lnTo>
                      <a:lnTo>
                        <a:pt x="187" y="113"/>
                      </a:lnTo>
                      <a:lnTo>
                        <a:pt x="182" y="113"/>
                      </a:lnTo>
                      <a:lnTo>
                        <a:pt x="182" y="113"/>
                      </a:lnTo>
                      <a:lnTo>
                        <a:pt x="182" y="113"/>
                      </a:lnTo>
                      <a:lnTo>
                        <a:pt x="182" y="113"/>
                      </a:lnTo>
                      <a:lnTo>
                        <a:pt x="182" y="113"/>
                      </a:lnTo>
                      <a:lnTo>
                        <a:pt x="176" y="113"/>
                      </a:lnTo>
                      <a:lnTo>
                        <a:pt x="176" y="113"/>
                      </a:lnTo>
                      <a:lnTo>
                        <a:pt x="176" y="113"/>
                      </a:lnTo>
                      <a:lnTo>
                        <a:pt x="176" y="113"/>
                      </a:lnTo>
                      <a:lnTo>
                        <a:pt x="170" y="119"/>
                      </a:lnTo>
                      <a:lnTo>
                        <a:pt x="170" y="119"/>
                      </a:lnTo>
                      <a:lnTo>
                        <a:pt x="170" y="119"/>
                      </a:lnTo>
                      <a:lnTo>
                        <a:pt x="170" y="119"/>
                      </a:lnTo>
                      <a:lnTo>
                        <a:pt x="170" y="119"/>
                      </a:lnTo>
                      <a:lnTo>
                        <a:pt x="165" y="119"/>
                      </a:lnTo>
                      <a:lnTo>
                        <a:pt x="165" y="119"/>
                      </a:lnTo>
                      <a:lnTo>
                        <a:pt x="165" y="119"/>
                      </a:lnTo>
                      <a:lnTo>
                        <a:pt x="165" y="119"/>
                      </a:lnTo>
                      <a:lnTo>
                        <a:pt x="165" y="119"/>
                      </a:lnTo>
                      <a:lnTo>
                        <a:pt x="159" y="119"/>
                      </a:lnTo>
                      <a:lnTo>
                        <a:pt x="159" y="119"/>
                      </a:lnTo>
                      <a:lnTo>
                        <a:pt x="159" y="119"/>
                      </a:lnTo>
                      <a:lnTo>
                        <a:pt x="159" y="119"/>
                      </a:lnTo>
                      <a:lnTo>
                        <a:pt x="159" y="119"/>
                      </a:lnTo>
                      <a:lnTo>
                        <a:pt x="153" y="119"/>
                      </a:lnTo>
                      <a:lnTo>
                        <a:pt x="153" y="119"/>
                      </a:lnTo>
                      <a:lnTo>
                        <a:pt x="153" y="119"/>
                      </a:lnTo>
                      <a:lnTo>
                        <a:pt x="153" y="119"/>
                      </a:lnTo>
                      <a:lnTo>
                        <a:pt x="153" y="119"/>
                      </a:lnTo>
                      <a:lnTo>
                        <a:pt x="148" y="119"/>
                      </a:lnTo>
                      <a:lnTo>
                        <a:pt x="148" y="119"/>
                      </a:lnTo>
                      <a:lnTo>
                        <a:pt x="148" y="119"/>
                      </a:lnTo>
                      <a:lnTo>
                        <a:pt x="148" y="119"/>
                      </a:lnTo>
                      <a:lnTo>
                        <a:pt x="148" y="119"/>
                      </a:lnTo>
                      <a:lnTo>
                        <a:pt x="142" y="119"/>
                      </a:lnTo>
                      <a:lnTo>
                        <a:pt x="142" y="119"/>
                      </a:lnTo>
                      <a:lnTo>
                        <a:pt x="142" y="119"/>
                      </a:lnTo>
                      <a:lnTo>
                        <a:pt x="142" y="119"/>
                      </a:lnTo>
                      <a:lnTo>
                        <a:pt x="142" y="119"/>
                      </a:lnTo>
                      <a:lnTo>
                        <a:pt x="136" y="119"/>
                      </a:lnTo>
                      <a:lnTo>
                        <a:pt x="136" y="119"/>
                      </a:lnTo>
                      <a:lnTo>
                        <a:pt x="136" y="124"/>
                      </a:lnTo>
                      <a:lnTo>
                        <a:pt x="136" y="124"/>
                      </a:lnTo>
                      <a:lnTo>
                        <a:pt x="136" y="124"/>
                      </a:lnTo>
                      <a:lnTo>
                        <a:pt x="131" y="124"/>
                      </a:lnTo>
                      <a:lnTo>
                        <a:pt x="131" y="124"/>
                      </a:lnTo>
                      <a:lnTo>
                        <a:pt x="131" y="124"/>
                      </a:lnTo>
                      <a:lnTo>
                        <a:pt x="131" y="124"/>
                      </a:lnTo>
                      <a:lnTo>
                        <a:pt x="131" y="124"/>
                      </a:lnTo>
                      <a:lnTo>
                        <a:pt x="125" y="124"/>
                      </a:lnTo>
                      <a:lnTo>
                        <a:pt x="125" y="124"/>
                      </a:lnTo>
                      <a:lnTo>
                        <a:pt x="125" y="124"/>
                      </a:lnTo>
                      <a:lnTo>
                        <a:pt x="125" y="124"/>
                      </a:lnTo>
                      <a:lnTo>
                        <a:pt x="125" y="124"/>
                      </a:lnTo>
                      <a:lnTo>
                        <a:pt x="119" y="124"/>
                      </a:lnTo>
                      <a:lnTo>
                        <a:pt x="119" y="124"/>
                      </a:lnTo>
                      <a:lnTo>
                        <a:pt x="119" y="124"/>
                      </a:lnTo>
                      <a:lnTo>
                        <a:pt x="119" y="124"/>
                      </a:lnTo>
                      <a:lnTo>
                        <a:pt x="119" y="124"/>
                      </a:lnTo>
                      <a:lnTo>
                        <a:pt x="114" y="124"/>
                      </a:lnTo>
                      <a:lnTo>
                        <a:pt x="114" y="124"/>
                      </a:lnTo>
                      <a:lnTo>
                        <a:pt x="114" y="124"/>
                      </a:lnTo>
                      <a:lnTo>
                        <a:pt x="114" y="124"/>
                      </a:lnTo>
                      <a:lnTo>
                        <a:pt x="114" y="124"/>
                      </a:lnTo>
                      <a:lnTo>
                        <a:pt x="108" y="124"/>
                      </a:lnTo>
                      <a:lnTo>
                        <a:pt x="108" y="124"/>
                      </a:lnTo>
                      <a:lnTo>
                        <a:pt x="108" y="124"/>
                      </a:lnTo>
                      <a:lnTo>
                        <a:pt x="108" y="124"/>
                      </a:lnTo>
                      <a:lnTo>
                        <a:pt x="108" y="124"/>
                      </a:lnTo>
                      <a:lnTo>
                        <a:pt x="102" y="124"/>
                      </a:lnTo>
                      <a:lnTo>
                        <a:pt x="102" y="119"/>
                      </a:lnTo>
                      <a:lnTo>
                        <a:pt x="102" y="119"/>
                      </a:lnTo>
                      <a:lnTo>
                        <a:pt x="102" y="119"/>
                      </a:lnTo>
                      <a:lnTo>
                        <a:pt x="97" y="119"/>
                      </a:lnTo>
                      <a:lnTo>
                        <a:pt x="97" y="119"/>
                      </a:lnTo>
                      <a:lnTo>
                        <a:pt x="97" y="119"/>
                      </a:lnTo>
                      <a:lnTo>
                        <a:pt x="97" y="119"/>
                      </a:lnTo>
                      <a:lnTo>
                        <a:pt x="97" y="119"/>
                      </a:lnTo>
                      <a:lnTo>
                        <a:pt x="91" y="119"/>
                      </a:lnTo>
                      <a:lnTo>
                        <a:pt x="91" y="119"/>
                      </a:lnTo>
                      <a:lnTo>
                        <a:pt x="91" y="119"/>
                      </a:lnTo>
                      <a:lnTo>
                        <a:pt x="91" y="119"/>
                      </a:lnTo>
                      <a:lnTo>
                        <a:pt x="91" y="119"/>
                      </a:lnTo>
                      <a:lnTo>
                        <a:pt x="85" y="119"/>
                      </a:lnTo>
                      <a:lnTo>
                        <a:pt x="85" y="119"/>
                      </a:lnTo>
                      <a:lnTo>
                        <a:pt x="85" y="119"/>
                      </a:lnTo>
                      <a:lnTo>
                        <a:pt x="85" y="119"/>
                      </a:lnTo>
                      <a:lnTo>
                        <a:pt x="85" y="119"/>
                      </a:lnTo>
                      <a:lnTo>
                        <a:pt x="80" y="119"/>
                      </a:lnTo>
                      <a:lnTo>
                        <a:pt x="80" y="119"/>
                      </a:lnTo>
                      <a:lnTo>
                        <a:pt x="80" y="119"/>
                      </a:lnTo>
                      <a:lnTo>
                        <a:pt x="80" y="119"/>
                      </a:lnTo>
                      <a:lnTo>
                        <a:pt x="80" y="119"/>
                      </a:lnTo>
                      <a:lnTo>
                        <a:pt x="74" y="119"/>
                      </a:lnTo>
                      <a:lnTo>
                        <a:pt x="74" y="119"/>
                      </a:lnTo>
                      <a:lnTo>
                        <a:pt x="74" y="119"/>
                      </a:lnTo>
                      <a:lnTo>
                        <a:pt x="74" y="119"/>
                      </a:lnTo>
                      <a:lnTo>
                        <a:pt x="74" y="119"/>
                      </a:lnTo>
                      <a:lnTo>
                        <a:pt x="68" y="119"/>
                      </a:lnTo>
                      <a:lnTo>
                        <a:pt x="68" y="119"/>
                      </a:lnTo>
                      <a:lnTo>
                        <a:pt x="68" y="119"/>
                      </a:lnTo>
                      <a:lnTo>
                        <a:pt x="68" y="119"/>
                      </a:lnTo>
                      <a:lnTo>
                        <a:pt x="68" y="113"/>
                      </a:lnTo>
                      <a:lnTo>
                        <a:pt x="63" y="113"/>
                      </a:lnTo>
                      <a:lnTo>
                        <a:pt x="63" y="113"/>
                      </a:lnTo>
                      <a:lnTo>
                        <a:pt x="63" y="113"/>
                      </a:lnTo>
                      <a:lnTo>
                        <a:pt x="63" y="113"/>
                      </a:lnTo>
                      <a:lnTo>
                        <a:pt x="63" y="113"/>
                      </a:lnTo>
                      <a:lnTo>
                        <a:pt x="57" y="113"/>
                      </a:lnTo>
                      <a:lnTo>
                        <a:pt x="57" y="113"/>
                      </a:lnTo>
                      <a:lnTo>
                        <a:pt x="57" y="113"/>
                      </a:lnTo>
                      <a:lnTo>
                        <a:pt x="57" y="113"/>
                      </a:lnTo>
                      <a:lnTo>
                        <a:pt x="57" y="113"/>
                      </a:lnTo>
                      <a:lnTo>
                        <a:pt x="51" y="113"/>
                      </a:lnTo>
                      <a:lnTo>
                        <a:pt x="51" y="113"/>
                      </a:lnTo>
                      <a:lnTo>
                        <a:pt x="51" y="113"/>
                      </a:lnTo>
                      <a:lnTo>
                        <a:pt x="51" y="113"/>
                      </a:lnTo>
                      <a:lnTo>
                        <a:pt x="51" y="113"/>
                      </a:lnTo>
                      <a:lnTo>
                        <a:pt x="46" y="107"/>
                      </a:lnTo>
                      <a:lnTo>
                        <a:pt x="46" y="107"/>
                      </a:lnTo>
                      <a:lnTo>
                        <a:pt x="46" y="107"/>
                      </a:lnTo>
                      <a:lnTo>
                        <a:pt x="46" y="107"/>
                      </a:lnTo>
                      <a:lnTo>
                        <a:pt x="46" y="107"/>
                      </a:lnTo>
                      <a:lnTo>
                        <a:pt x="40" y="107"/>
                      </a:lnTo>
                      <a:lnTo>
                        <a:pt x="40" y="107"/>
                      </a:lnTo>
                      <a:lnTo>
                        <a:pt x="40" y="107"/>
                      </a:lnTo>
                      <a:lnTo>
                        <a:pt x="40" y="107"/>
                      </a:lnTo>
                      <a:lnTo>
                        <a:pt x="40" y="107"/>
                      </a:lnTo>
                      <a:lnTo>
                        <a:pt x="34" y="107"/>
                      </a:lnTo>
                      <a:lnTo>
                        <a:pt x="34" y="107"/>
                      </a:lnTo>
                      <a:lnTo>
                        <a:pt x="34" y="102"/>
                      </a:lnTo>
                      <a:lnTo>
                        <a:pt x="34" y="102"/>
                      </a:lnTo>
                      <a:lnTo>
                        <a:pt x="34" y="102"/>
                      </a:lnTo>
                      <a:lnTo>
                        <a:pt x="29" y="102"/>
                      </a:lnTo>
                      <a:lnTo>
                        <a:pt x="29" y="102"/>
                      </a:lnTo>
                      <a:lnTo>
                        <a:pt x="29" y="102"/>
                      </a:lnTo>
                      <a:lnTo>
                        <a:pt x="29" y="102"/>
                      </a:lnTo>
                      <a:lnTo>
                        <a:pt x="23" y="102"/>
                      </a:lnTo>
                      <a:lnTo>
                        <a:pt x="23" y="96"/>
                      </a:lnTo>
                      <a:lnTo>
                        <a:pt x="23" y="96"/>
                      </a:lnTo>
                      <a:lnTo>
                        <a:pt x="23" y="96"/>
                      </a:lnTo>
                      <a:lnTo>
                        <a:pt x="23" y="96"/>
                      </a:lnTo>
                      <a:lnTo>
                        <a:pt x="17" y="96"/>
                      </a:lnTo>
                      <a:lnTo>
                        <a:pt x="17" y="96"/>
                      </a:lnTo>
                      <a:lnTo>
                        <a:pt x="17" y="96"/>
                      </a:lnTo>
                      <a:lnTo>
                        <a:pt x="17" y="90"/>
                      </a:lnTo>
                      <a:lnTo>
                        <a:pt x="17" y="90"/>
                      </a:lnTo>
                      <a:lnTo>
                        <a:pt x="12" y="90"/>
                      </a:lnTo>
                      <a:lnTo>
                        <a:pt x="12" y="90"/>
                      </a:lnTo>
                      <a:lnTo>
                        <a:pt x="12" y="85"/>
                      </a:lnTo>
                      <a:lnTo>
                        <a:pt x="12" y="85"/>
                      </a:lnTo>
                      <a:lnTo>
                        <a:pt x="12" y="85"/>
                      </a:lnTo>
                      <a:lnTo>
                        <a:pt x="6" y="85"/>
                      </a:lnTo>
                      <a:lnTo>
                        <a:pt x="6" y="85"/>
                      </a:lnTo>
                      <a:lnTo>
                        <a:pt x="6" y="79"/>
                      </a:lnTo>
                      <a:lnTo>
                        <a:pt x="6" y="79"/>
                      </a:lnTo>
                      <a:lnTo>
                        <a:pt x="6" y="79"/>
                      </a:lnTo>
                      <a:lnTo>
                        <a:pt x="6" y="79"/>
                      </a:lnTo>
                      <a:lnTo>
                        <a:pt x="6" y="79"/>
                      </a:lnTo>
                      <a:lnTo>
                        <a:pt x="6" y="73"/>
                      </a:lnTo>
                      <a:lnTo>
                        <a:pt x="0" y="73"/>
                      </a:lnTo>
                      <a:lnTo>
                        <a:pt x="0" y="73"/>
                      </a:lnTo>
                      <a:lnTo>
                        <a:pt x="0" y="73"/>
                      </a:lnTo>
                      <a:lnTo>
                        <a:pt x="0" y="73"/>
                      </a:lnTo>
                      <a:lnTo>
                        <a:pt x="0" y="68"/>
                      </a:lnTo>
                      <a:lnTo>
                        <a:pt x="0" y="68"/>
                      </a:lnTo>
                      <a:lnTo>
                        <a:pt x="0" y="68"/>
                      </a:lnTo>
                      <a:lnTo>
                        <a:pt x="0" y="68"/>
                      </a:lnTo>
                      <a:lnTo>
                        <a:pt x="0" y="68"/>
                      </a:lnTo>
                      <a:lnTo>
                        <a:pt x="0" y="62"/>
                      </a:lnTo>
                      <a:lnTo>
                        <a:pt x="0" y="62"/>
                      </a:lnTo>
                      <a:lnTo>
                        <a:pt x="0" y="62"/>
                      </a:lnTo>
                      <a:lnTo>
                        <a:pt x="0" y="62"/>
                      </a:lnTo>
                      <a:lnTo>
                        <a:pt x="0" y="62"/>
                      </a:lnTo>
                      <a:lnTo>
                        <a:pt x="0" y="56"/>
                      </a:lnTo>
                      <a:lnTo>
                        <a:pt x="0" y="56"/>
                      </a:lnTo>
                      <a:lnTo>
                        <a:pt x="0" y="56"/>
                      </a:lnTo>
                      <a:lnTo>
                        <a:pt x="0" y="56"/>
                      </a:lnTo>
                      <a:lnTo>
                        <a:pt x="0" y="56"/>
                      </a:lnTo>
                      <a:lnTo>
                        <a:pt x="0" y="51"/>
                      </a:lnTo>
                      <a:lnTo>
                        <a:pt x="0" y="51"/>
                      </a:lnTo>
                      <a:lnTo>
                        <a:pt x="0" y="51"/>
                      </a:lnTo>
                      <a:lnTo>
                        <a:pt x="0" y="51"/>
                      </a:lnTo>
                      <a:lnTo>
                        <a:pt x="6" y="51"/>
                      </a:lnTo>
                      <a:lnTo>
                        <a:pt x="6" y="45"/>
                      </a:lnTo>
                      <a:lnTo>
                        <a:pt x="6" y="45"/>
                      </a:lnTo>
                      <a:lnTo>
                        <a:pt x="6" y="45"/>
                      </a:lnTo>
                      <a:lnTo>
                        <a:pt x="6" y="45"/>
                      </a:lnTo>
                      <a:lnTo>
                        <a:pt x="6" y="45"/>
                      </a:lnTo>
                      <a:lnTo>
                        <a:pt x="6" y="39"/>
                      </a:lnTo>
                      <a:lnTo>
                        <a:pt x="6" y="39"/>
                      </a:lnTo>
                      <a:lnTo>
                        <a:pt x="12" y="39"/>
                      </a:lnTo>
                      <a:lnTo>
                        <a:pt x="12" y="39"/>
                      </a:lnTo>
                      <a:lnTo>
                        <a:pt x="12" y="39"/>
                      </a:lnTo>
                      <a:lnTo>
                        <a:pt x="12" y="34"/>
                      </a:lnTo>
                      <a:lnTo>
                        <a:pt x="12" y="34"/>
                      </a:lnTo>
                      <a:lnTo>
                        <a:pt x="17" y="34"/>
                      </a:lnTo>
                      <a:lnTo>
                        <a:pt x="17" y="34"/>
                      </a:lnTo>
                      <a:lnTo>
                        <a:pt x="17" y="34"/>
                      </a:lnTo>
                      <a:lnTo>
                        <a:pt x="17" y="28"/>
                      </a:lnTo>
                      <a:lnTo>
                        <a:pt x="17" y="28"/>
                      </a:lnTo>
                      <a:lnTo>
                        <a:pt x="23" y="28"/>
                      </a:lnTo>
                      <a:lnTo>
                        <a:pt x="23" y="28"/>
                      </a:lnTo>
                      <a:lnTo>
                        <a:pt x="23" y="28"/>
                      </a:lnTo>
                      <a:lnTo>
                        <a:pt x="23" y="28"/>
                      </a:lnTo>
                      <a:lnTo>
                        <a:pt x="23" y="28"/>
                      </a:lnTo>
                      <a:lnTo>
                        <a:pt x="29" y="22"/>
                      </a:lnTo>
                      <a:lnTo>
                        <a:pt x="29" y="22"/>
                      </a:lnTo>
                      <a:lnTo>
                        <a:pt x="29" y="22"/>
                      </a:lnTo>
                      <a:lnTo>
                        <a:pt x="29" y="22"/>
                      </a:lnTo>
                      <a:lnTo>
                        <a:pt x="34" y="22"/>
                      </a:lnTo>
                      <a:lnTo>
                        <a:pt x="34" y="22"/>
                      </a:lnTo>
                      <a:lnTo>
                        <a:pt x="34" y="22"/>
                      </a:lnTo>
                      <a:lnTo>
                        <a:pt x="34" y="22"/>
                      </a:lnTo>
                      <a:lnTo>
                        <a:pt x="34" y="22"/>
                      </a:lnTo>
                      <a:lnTo>
                        <a:pt x="40" y="17"/>
                      </a:lnTo>
                      <a:lnTo>
                        <a:pt x="40" y="17"/>
                      </a:lnTo>
                      <a:lnTo>
                        <a:pt x="40" y="17"/>
                      </a:lnTo>
                      <a:lnTo>
                        <a:pt x="40" y="17"/>
                      </a:lnTo>
                      <a:lnTo>
                        <a:pt x="40" y="17"/>
                      </a:lnTo>
                      <a:lnTo>
                        <a:pt x="46" y="17"/>
                      </a:lnTo>
                      <a:lnTo>
                        <a:pt x="46" y="17"/>
                      </a:lnTo>
                      <a:lnTo>
                        <a:pt x="46" y="17"/>
                      </a:lnTo>
                      <a:lnTo>
                        <a:pt x="46" y="17"/>
                      </a:lnTo>
                      <a:lnTo>
                        <a:pt x="46" y="17"/>
                      </a:lnTo>
                      <a:lnTo>
                        <a:pt x="51" y="11"/>
                      </a:lnTo>
                      <a:lnTo>
                        <a:pt x="51" y="11"/>
                      </a:lnTo>
                      <a:lnTo>
                        <a:pt x="51" y="11"/>
                      </a:lnTo>
                      <a:lnTo>
                        <a:pt x="51" y="11"/>
                      </a:lnTo>
                      <a:lnTo>
                        <a:pt x="51" y="11"/>
                      </a:lnTo>
                      <a:lnTo>
                        <a:pt x="57" y="11"/>
                      </a:lnTo>
                      <a:lnTo>
                        <a:pt x="57" y="11"/>
                      </a:lnTo>
                      <a:lnTo>
                        <a:pt x="57" y="11"/>
                      </a:lnTo>
                      <a:lnTo>
                        <a:pt x="57" y="11"/>
                      </a:lnTo>
                      <a:lnTo>
                        <a:pt x="57" y="11"/>
                      </a:lnTo>
                      <a:lnTo>
                        <a:pt x="63" y="11"/>
                      </a:lnTo>
                      <a:lnTo>
                        <a:pt x="63" y="11"/>
                      </a:lnTo>
                      <a:lnTo>
                        <a:pt x="63" y="11"/>
                      </a:lnTo>
                      <a:lnTo>
                        <a:pt x="63" y="11"/>
                      </a:lnTo>
                      <a:lnTo>
                        <a:pt x="63" y="11"/>
                      </a:lnTo>
                      <a:lnTo>
                        <a:pt x="68" y="11"/>
                      </a:lnTo>
                      <a:lnTo>
                        <a:pt x="68" y="5"/>
                      </a:lnTo>
                      <a:lnTo>
                        <a:pt x="68" y="5"/>
                      </a:lnTo>
                      <a:lnTo>
                        <a:pt x="68" y="5"/>
                      </a:lnTo>
                      <a:lnTo>
                        <a:pt x="68" y="5"/>
                      </a:lnTo>
                      <a:lnTo>
                        <a:pt x="74" y="5"/>
                      </a:lnTo>
                      <a:lnTo>
                        <a:pt x="74" y="5"/>
                      </a:lnTo>
                      <a:lnTo>
                        <a:pt x="74" y="5"/>
                      </a:lnTo>
                      <a:lnTo>
                        <a:pt x="74" y="5"/>
                      </a:lnTo>
                      <a:lnTo>
                        <a:pt x="74" y="5"/>
                      </a:lnTo>
                      <a:lnTo>
                        <a:pt x="80" y="5"/>
                      </a:lnTo>
                      <a:lnTo>
                        <a:pt x="80" y="5"/>
                      </a:lnTo>
                      <a:lnTo>
                        <a:pt x="80" y="5"/>
                      </a:lnTo>
                      <a:lnTo>
                        <a:pt x="80" y="5"/>
                      </a:lnTo>
                      <a:lnTo>
                        <a:pt x="80" y="5"/>
                      </a:lnTo>
                      <a:lnTo>
                        <a:pt x="85" y="5"/>
                      </a:lnTo>
                      <a:lnTo>
                        <a:pt x="85" y="5"/>
                      </a:lnTo>
                      <a:lnTo>
                        <a:pt x="85" y="5"/>
                      </a:lnTo>
                      <a:lnTo>
                        <a:pt x="85" y="5"/>
                      </a:lnTo>
                      <a:lnTo>
                        <a:pt x="85" y="5"/>
                      </a:lnTo>
                      <a:lnTo>
                        <a:pt x="91" y="5"/>
                      </a:lnTo>
                      <a:lnTo>
                        <a:pt x="91" y="5"/>
                      </a:lnTo>
                      <a:lnTo>
                        <a:pt x="91" y="5"/>
                      </a:lnTo>
                      <a:lnTo>
                        <a:pt x="91" y="5"/>
                      </a:lnTo>
                      <a:lnTo>
                        <a:pt x="91" y="5"/>
                      </a:lnTo>
                      <a:lnTo>
                        <a:pt x="97" y="5"/>
                      </a:lnTo>
                      <a:lnTo>
                        <a:pt x="97" y="5"/>
                      </a:lnTo>
                      <a:lnTo>
                        <a:pt x="97" y="5"/>
                      </a:lnTo>
                      <a:lnTo>
                        <a:pt x="97" y="5"/>
                      </a:lnTo>
                      <a:lnTo>
                        <a:pt x="97" y="5"/>
                      </a:lnTo>
                      <a:lnTo>
                        <a:pt x="102" y="5"/>
                      </a:lnTo>
                      <a:lnTo>
                        <a:pt x="102" y="5"/>
                      </a:lnTo>
                      <a:lnTo>
                        <a:pt x="102" y="5"/>
                      </a:lnTo>
                      <a:lnTo>
                        <a:pt x="102" y="0"/>
                      </a:lnTo>
                      <a:lnTo>
                        <a:pt x="108" y="0"/>
                      </a:lnTo>
                      <a:lnTo>
                        <a:pt x="108" y="0"/>
                      </a:lnTo>
                      <a:lnTo>
                        <a:pt x="108" y="0"/>
                      </a:lnTo>
                      <a:lnTo>
                        <a:pt x="108" y="0"/>
                      </a:lnTo>
                      <a:lnTo>
                        <a:pt x="108" y="0"/>
                      </a:lnTo>
                      <a:lnTo>
                        <a:pt x="114" y="0"/>
                      </a:lnTo>
                      <a:lnTo>
                        <a:pt x="114" y="0"/>
                      </a:lnTo>
                      <a:lnTo>
                        <a:pt x="114" y="0"/>
                      </a:lnTo>
                      <a:lnTo>
                        <a:pt x="114" y="0"/>
                      </a:lnTo>
                      <a:lnTo>
                        <a:pt x="114" y="0"/>
                      </a:lnTo>
                      <a:lnTo>
                        <a:pt x="119" y="0"/>
                      </a:lnTo>
                      <a:lnTo>
                        <a:pt x="119" y="0"/>
                      </a:lnTo>
                      <a:lnTo>
                        <a:pt x="119" y="0"/>
                      </a:lnTo>
                      <a:lnTo>
                        <a:pt x="119" y="0"/>
                      </a:lnTo>
                    </a:path>
                  </a:pathLst>
                </a:custGeom>
                <a:noFill/>
                <a:ln w="36513">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978" name="Freeform 10"/>
                <p:cNvSpPr>
                  <a:spLocks/>
                </p:cNvSpPr>
                <p:nvPr/>
              </p:nvSpPr>
              <p:spPr bwMode="auto">
                <a:xfrm>
                  <a:off x="3823" y="2466"/>
                  <a:ext cx="46" cy="5"/>
                </a:xfrm>
                <a:custGeom>
                  <a:avLst/>
                  <a:gdLst>
                    <a:gd name="T0" fmla="*/ 0 w 46"/>
                    <a:gd name="T1" fmla="*/ 0 h 5"/>
                    <a:gd name="T2" fmla="*/ 6 w 46"/>
                    <a:gd name="T3" fmla="*/ 0 h 5"/>
                    <a:gd name="T4" fmla="*/ 6 w 46"/>
                    <a:gd name="T5" fmla="*/ 0 h 5"/>
                    <a:gd name="T6" fmla="*/ 6 w 46"/>
                    <a:gd name="T7" fmla="*/ 0 h 5"/>
                    <a:gd name="T8" fmla="*/ 6 w 46"/>
                    <a:gd name="T9" fmla="*/ 0 h 5"/>
                    <a:gd name="T10" fmla="*/ 6 w 46"/>
                    <a:gd name="T11" fmla="*/ 0 h 5"/>
                    <a:gd name="T12" fmla="*/ 12 w 46"/>
                    <a:gd name="T13" fmla="*/ 0 h 5"/>
                    <a:gd name="T14" fmla="*/ 12 w 46"/>
                    <a:gd name="T15" fmla="*/ 0 h 5"/>
                    <a:gd name="T16" fmla="*/ 12 w 46"/>
                    <a:gd name="T17" fmla="*/ 0 h 5"/>
                    <a:gd name="T18" fmla="*/ 12 w 46"/>
                    <a:gd name="T19" fmla="*/ 0 h 5"/>
                    <a:gd name="T20" fmla="*/ 12 w 46"/>
                    <a:gd name="T21" fmla="*/ 0 h 5"/>
                    <a:gd name="T22" fmla="*/ 17 w 46"/>
                    <a:gd name="T23" fmla="*/ 0 h 5"/>
                    <a:gd name="T24" fmla="*/ 17 w 46"/>
                    <a:gd name="T25" fmla="*/ 0 h 5"/>
                    <a:gd name="T26" fmla="*/ 17 w 46"/>
                    <a:gd name="T27" fmla="*/ 0 h 5"/>
                    <a:gd name="T28" fmla="*/ 17 w 46"/>
                    <a:gd name="T29" fmla="*/ 5 h 5"/>
                    <a:gd name="T30" fmla="*/ 17 w 46"/>
                    <a:gd name="T31" fmla="*/ 5 h 5"/>
                    <a:gd name="T32" fmla="*/ 23 w 46"/>
                    <a:gd name="T33" fmla="*/ 5 h 5"/>
                    <a:gd name="T34" fmla="*/ 23 w 46"/>
                    <a:gd name="T35" fmla="*/ 5 h 5"/>
                    <a:gd name="T36" fmla="*/ 23 w 46"/>
                    <a:gd name="T37" fmla="*/ 5 h 5"/>
                    <a:gd name="T38" fmla="*/ 23 w 46"/>
                    <a:gd name="T39" fmla="*/ 5 h 5"/>
                    <a:gd name="T40" fmla="*/ 23 w 46"/>
                    <a:gd name="T41" fmla="*/ 5 h 5"/>
                    <a:gd name="T42" fmla="*/ 29 w 46"/>
                    <a:gd name="T43" fmla="*/ 5 h 5"/>
                    <a:gd name="T44" fmla="*/ 29 w 46"/>
                    <a:gd name="T45" fmla="*/ 5 h 5"/>
                    <a:gd name="T46" fmla="*/ 29 w 46"/>
                    <a:gd name="T47" fmla="*/ 5 h 5"/>
                    <a:gd name="T48" fmla="*/ 29 w 46"/>
                    <a:gd name="T49" fmla="*/ 5 h 5"/>
                    <a:gd name="T50" fmla="*/ 29 w 46"/>
                    <a:gd name="T51" fmla="*/ 5 h 5"/>
                    <a:gd name="T52" fmla="*/ 34 w 46"/>
                    <a:gd name="T53" fmla="*/ 5 h 5"/>
                    <a:gd name="T54" fmla="*/ 34 w 46"/>
                    <a:gd name="T55" fmla="*/ 5 h 5"/>
                    <a:gd name="T56" fmla="*/ 34 w 46"/>
                    <a:gd name="T57" fmla="*/ 5 h 5"/>
                    <a:gd name="T58" fmla="*/ 34 w 46"/>
                    <a:gd name="T59" fmla="*/ 5 h 5"/>
                    <a:gd name="T60" fmla="*/ 34 w 46"/>
                    <a:gd name="T61" fmla="*/ 5 h 5"/>
                    <a:gd name="T62" fmla="*/ 40 w 46"/>
                    <a:gd name="T63" fmla="*/ 5 h 5"/>
                    <a:gd name="T64" fmla="*/ 40 w 46"/>
                    <a:gd name="T65" fmla="*/ 5 h 5"/>
                    <a:gd name="T66" fmla="*/ 40 w 46"/>
                    <a:gd name="T67" fmla="*/ 5 h 5"/>
                    <a:gd name="T68" fmla="*/ 40 w 46"/>
                    <a:gd name="T69" fmla="*/ 5 h 5"/>
                    <a:gd name="T70" fmla="*/ 40 w 46"/>
                    <a:gd name="T71" fmla="*/ 5 h 5"/>
                    <a:gd name="T72" fmla="*/ 46 w 46"/>
                    <a:gd name="T73" fmla="*/ 5 h 5"/>
                    <a:gd name="T74" fmla="*/ 46 w 46"/>
                    <a:gd name="T75" fmla="*/ 5 h 5"/>
                    <a:gd name="T76" fmla="*/ 46 w 46"/>
                    <a:gd name="T77" fmla="*/ 5 h 5"/>
                    <a:gd name="T78" fmla="*/ 46 w 46"/>
                    <a:gd name="T79" fmla="*/ 5 h 5"/>
                    <a:gd name="T80" fmla="*/ 46 w 46"/>
                    <a:gd name="T8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5">
                      <a:moveTo>
                        <a:pt x="0" y="0"/>
                      </a:moveTo>
                      <a:lnTo>
                        <a:pt x="6" y="0"/>
                      </a:lnTo>
                      <a:lnTo>
                        <a:pt x="6" y="0"/>
                      </a:lnTo>
                      <a:lnTo>
                        <a:pt x="6" y="0"/>
                      </a:lnTo>
                      <a:lnTo>
                        <a:pt x="6" y="0"/>
                      </a:lnTo>
                      <a:lnTo>
                        <a:pt x="6" y="0"/>
                      </a:lnTo>
                      <a:lnTo>
                        <a:pt x="12" y="0"/>
                      </a:lnTo>
                      <a:lnTo>
                        <a:pt x="12" y="0"/>
                      </a:lnTo>
                      <a:lnTo>
                        <a:pt x="12" y="0"/>
                      </a:lnTo>
                      <a:lnTo>
                        <a:pt x="12" y="0"/>
                      </a:lnTo>
                      <a:lnTo>
                        <a:pt x="12" y="0"/>
                      </a:lnTo>
                      <a:lnTo>
                        <a:pt x="17" y="0"/>
                      </a:lnTo>
                      <a:lnTo>
                        <a:pt x="17" y="0"/>
                      </a:lnTo>
                      <a:lnTo>
                        <a:pt x="17" y="0"/>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5"/>
                      </a:lnTo>
                      <a:lnTo>
                        <a:pt x="34" y="5"/>
                      </a:lnTo>
                      <a:lnTo>
                        <a:pt x="40" y="5"/>
                      </a:lnTo>
                      <a:lnTo>
                        <a:pt x="40" y="5"/>
                      </a:lnTo>
                      <a:lnTo>
                        <a:pt x="40" y="5"/>
                      </a:lnTo>
                      <a:lnTo>
                        <a:pt x="40" y="5"/>
                      </a:lnTo>
                      <a:lnTo>
                        <a:pt x="40" y="5"/>
                      </a:lnTo>
                      <a:lnTo>
                        <a:pt x="46" y="5"/>
                      </a:lnTo>
                      <a:lnTo>
                        <a:pt x="46" y="5"/>
                      </a:lnTo>
                      <a:lnTo>
                        <a:pt x="46" y="5"/>
                      </a:lnTo>
                      <a:lnTo>
                        <a:pt x="46" y="5"/>
                      </a:lnTo>
                      <a:lnTo>
                        <a:pt x="46" y="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979" name="Line 11"/>
                <p:cNvSpPr>
                  <a:spLocks noChangeShapeType="1"/>
                </p:cNvSpPr>
                <p:nvPr/>
              </p:nvSpPr>
              <p:spPr bwMode="auto">
                <a:xfrm>
                  <a:off x="3880" y="2477"/>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980" name="Freeform 12"/>
                <p:cNvSpPr>
                  <a:spLocks/>
                </p:cNvSpPr>
                <p:nvPr/>
              </p:nvSpPr>
              <p:spPr bwMode="auto">
                <a:xfrm>
                  <a:off x="3880" y="2477"/>
                  <a:ext cx="23" cy="6"/>
                </a:xfrm>
                <a:custGeom>
                  <a:avLst/>
                  <a:gdLst>
                    <a:gd name="T0" fmla="*/ 0 w 23"/>
                    <a:gd name="T1" fmla="*/ 0 h 6"/>
                    <a:gd name="T2" fmla="*/ 0 w 23"/>
                    <a:gd name="T3" fmla="*/ 0 h 6"/>
                    <a:gd name="T4" fmla="*/ 6 w 23"/>
                    <a:gd name="T5" fmla="*/ 0 h 6"/>
                    <a:gd name="T6" fmla="*/ 6 w 23"/>
                    <a:gd name="T7" fmla="*/ 0 h 6"/>
                    <a:gd name="T8" fmla="*/ 6 w 23"/>
                    <a:gd name="T9" fmla="*/ 0 h 6"/>
                    <a:gd name="T10" fmla="*/ 6 w 23"/>
                    <a:gd name="T11" fmla="*/ 0 h 6"/>
                    <a:gd name="T12" fmla="*/ 6 w 23"/>
                    <a:gd name="T13" fmla="*/ 0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6 h 6"/>
                    <a:gd name="T30" fmla="*/ 17 w 23"/>
                    <a:gd name="T31" fmla="*/ 6 h 6"/>
                    <a:gd name="T32" fmla="*/ 17 w 23"/>
                    <a:gd name="T33" fmla="*/ 6 h 6"/>
                    <a:gd name="T34" fmla="*/ 23 w 23"/>
                    <a:gd name="T35" fmla="*/ 6 h 6"/>
                    <a:gd name="T36" fmla="*/ 23 w 23"/>
                    <a:gd name="T37" fmla="*/ 6 h 6"/>
                    <a:gd name="T38" fmla="*/ 23 w 23"/>
                    <a:gd name="T3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6">
                      <a:moveTo>
                        <a:pt x="0" y="0"/>
                      </a:moveTo>
                      <a:lnTo>
                        <a:pt x="0" y="0"/>
                      </a:lnTo>
                      <a:lnTo>
                        <a:pt x="6" y="0"/>
                      </a:lnTo>
                      <a:lnTo>
                        <a:pt x="6" y="0"/>
                      </a:lnTo>
                      <a:lnTo>
                        <a:pt x="6" y="0"/>
                      </a:lnTo>
                      <a:lnTo>
                        <a:pt x="6" y="0"/>
                      </a:lnTo>
                      <a:lnTo>
                        <a:pt x="6" y="0"/>
                      </a:lnTo>
                      <a:lnTo>
                        <a:pt x="11" y="0"/>
                      </a:lnTo>
                      <a:lnTo>
                        <a:pt x="11" y="0"/>
                      </a:lnTo>
                      <a:lnTo>
                        <a:pt x="11" y="0"/>
                      </a:lnTo>
                      <a:lnTo>
                        <a:pt x="11" y="0"/>
                      </a:lnTo>
                      <a:lnTo>
                        <a:pt x="11" y="0"/>
                      </a:lnTo>
                      <a:lnTo>
                        <a:pt x="17" y="0"/>
                      </a:lnTo>
                      <a:lnTo>
                        <a:pt x="17" y="0"/>
                      </a:lnTo>
                      <a:lnTo>
                        <a:pt x="17" y="6"/>
                      </a:lnTo>
                      <a:lnTo>
                        <a:pt x="17" y="6"/>
                      </a:lnTo>
                      <a:lnTo>
                        <a:pt x="17" y="6"/>
                      </a:lnTo>
                      <a:lnTo>
                        <a:pt x="23" y="6"/>
                      </a:lnTo>
                      <a:lnTo>
                        <a:pt x="23" y="6"/>
                      </a:lnTo>
                      <a:lnTo>
                        <a:pt x="23"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981" name="Line 13"/>
                <p:cNvSpPr>
                  <a:spLocks noChangeShapeType="1"/>
                </p:cNvSpPr>
                <p:nvPr/>
              </p:nvSpPr>
              <p:spPr bwMode="auto">
                <a:xfrm>
                  <a:off x="3908" y="248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982" name="Freeform 14"/>
                <p:cNvSpPr>
                  <a:spLocks/>
                </p:cNvSpPr>
                <p:nvPr/>
              </p:nvSpPr>
              <p:spPr bwMode="auto">
                <a:xfrm>
                  <a:off x="3908" y="2488"/>
                  <a:ext cx="34" cy="29"/>
                </a:xfrm>
                <a:custGeom>
                  <a:avLst/>
                  <a:gdLst>
                    <a:gd name="T0" fmla="*/ 0 w 34"/>
                    <a:gd name="T1" fmla="*/ 0 h 29"/>
                    <a:gd name="T2" fmla="*/ 6 w 34"/>
                    <a:gd name="T3" fmla="*/ 0 h 29"/>
                    <a:gd name="T4" fmla="*/ 6 w 34"/>
                    <a:gd name="T5" fmla="*/ 0 h 29"/>
                    <a:gd name="T6" fmla="*/ 6 w 34"/>
                    <a:gd name="T7" fmla="*/ 0 h 29"/>
                    <a:gd name="T8" fmla="*/ 6 w 34"/>
                    <a:gd name="T9" fmla="*/ 0 h 29"/>
                    <a:gd name="T10" fmla="*/ 6 w 34"/>
                    <a:gd name="T11" fmla="*/ 0 h 29"/>
                    <a:gd name="T12" fmla="*/ 12 w 34"/>
                    <a:gd name="T13" fmla="*/ 0 h 29"/>
                    <a:gd name="T14" fmla="*/ 12 w 34"/>
                    <a:gd name="T15" fmla="*/ 6 h 29"/>
                    <a:gd name="T16" fmla="*/ 12 w 34"/>
                    <a:gd name="T17" fmla="*/ 6 h 29"/>
                    <a:gd name="T18" fmla="*/ 12 w 34"/>
                    <a:gd name="T19" fmla="*/ 6 h 29"/>
                    <a:gd name="T20" fmla="*/ 12 w 34"/>
                    <a:gd name="T21" fmla="*/ 6 h 29"/>
                    <a:gd name="T22" fmla="*/ 17 w 34"/>
                    <a:gd name="T23" fmla="*/ 6 h 29"/>
                    <a:gd name="T24" fmla="*/ 17 w 34"/>
                    <a:gd name="T25" fmla="*/ 6 h 29"/>
                    <a:gd name="T26" fmla="*/ 17 w 34"/>
                    <a:gd name="T27" fmla="*/ 6 h 29"/>
                    <a:gd name="T28" fmla="*/ 17 w 34"/>
                    <a:gd name="T29" fmla="*/ 12 h 29"/>
                    <a:gd name="T30" fmla="*/ 17 w 34"/>
                    <a:gd name="T31" fmla="*/ 12 h 29"/>
                    <a:gd name="T32" fmla="*/ 23 w 34"/>
                    <a:gd name="T33" fmla="*/ 12 h 29"/>
                    <a:gd name="T34" fmla="*/ 23 w 34"/>
                    <a:gd name="T35" fmla="*/ 12 h 29"/>
                    <a:gd name="T36" fmla="*/ 23 w 34"/>
                    <a:gd name="T37" fmla="*/ 12 h 29"/>
                    <a:gd name="T38" fmla="*/ 23 w 34"/>
                    <a:gd name="T39" fmla="*/ 17 h 29"/>
                    <a:gd name="T40" fmla="*/ 23 w 34"/>
                    <a:gd name="T41" fmla="*/ 17 h 29"/>
                    <a:gd name="T42" fmla="*/ 29 w 34"/>
                    <a:gd name="T43" fmla="*/ 17 h 29"/>
                    <a:gd name="T44" fmla="*/ 29 w 34"/>
                    <a:gd name="T45" fmla="*/ 17 h 29"/>
                    <a:gd name="T46" fmla="*/ 29 w 34"/>
                    <a:gd name="T47" fmla="*/ 17 h 29"/>
                    <a:gd name="T48" fmla="*/ 29 w 34"/>
                    <a:gd name="T49" fmla="*/ 23 h 29"/>
                    <a:gd name="T50" fmla="*/ 29 w 34"/>
                    <a:gd name="T51" fmla="*/ 23 h 29"/>
                    <a:gd name="T52" fmla="*/ 29 w 34"/>
                    <a:gd name="T53" fmla="*/ 23 h 29"/>
                    <a:gd name="T54" fmla="*/ 29 w 34"/>
                    <a:gd name="T55" fmla="*/ 23 h 29"/>
                    <a:gd name="T56" fmla="*/ 34 w 34"/>
                    <a:gd name="T57" fmla="*/ 23 h 29"/>
                    <a:gd name="T58" fmla="*/ 34 w 34"/>
                    <a:gd name="T59" fmla="*/ 29 h 29"/>
                    <a:gd name="T60" fmla="*/ 34 w 34"/>
                    <a:gd name="T61" fmla="*/ 29 h 29"/>
                    <a:gd name="T62" fmla="*/ 34 w 34"/>
                    <a:gd name="T63" fmla="*/ 29 h 29"/>
                    <a:gd name="T64" fmla="*/ 34 w 34"/>
                    <a:gd name="T65" fmla="*/ 29 h 29"/>
                    <a:gd name="T66" fmla="*/ 34 w 34"/>
                    <a:gd name="T6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29">
                      <a:moveTo>
                        <a:pt x="0" y="0"/>
                      </a:moveTo>
                      <a:lnTo>
                        <a:pt x="6" y="0"/>
                      </a:lnTo>
                      <a:lnTo>
                        <a:pt x="6" y="0"/>
                      </a:lnTo>
                      <a:lnTo>
                        <a:pt x="6" y="0"/>
                      </a:lnTo>
                      <a:lnTo>
                        <a:pt x="6" y="0"/>
                      </a:lnTo>
                      <a:lnTo>
                        <a:pt x="6" y="0"/>
                      </a:lnTo>
                      <a:lnTo>
                        <a:pt x="12" y="0"/>
                      </a:lnTo>
                      <a:lnTo>
                        <a:pt x="12" y="6"/>
                      </a:lnTo>
                      <a:lnTo>
                        <a:pt x="12" y="6"/>
                      </a:lnTo>
                      <a:lnTo>
                        <a:pt x="12" y="6"/>
                      </a:lnTo>
                      <a:lnTo>
                        <a:pt x="12" y="6"/>
                      </a:lnTo>
                      <a:lnTo>
                        <a:pt x="17" y="6"/>
                      </a:lnTo>
                      <a:lnTo>
                        <a:pt x="17" y="6"/>
                      </a:lnTo>
                      <a:lnTo>
                        <a:pt x="17" y="6"/>
                      </a:lnTo>
                      <a:lnTo>
                        <a:pt x="17" y="12"/>
                      </a:lnTo>
                      <a:lnTo>
                        <a:pt x="17" y="12"/>
                      </a:lnTo>
                      <a:lnTo>
                        <a:pt x="23" y="12"/>
                      </a:lnTo>
                      <a:lnTo>
                        <a:pt x="23" y="12"/>
                      </a:lnTo>
                      <a:lnTo>
                        <a:pt x="23" y="12"/>
                      </a:lnTo>
                      <a:lnTo>
                        <a:pt x="23" y="17"/>
                      </a:lnTo>
                      <a:lnTo>
                        <a:pt x="23" y="17"/>
                      </a:lnTo>
                      <a:lnTo>
                        <a:pt x="29" y="17"/>
                      </a:lnTo>
                      <a:lnTo>
                        <a:pt x="29" y="17"/>
                      </a:lnTo>
                      <a:lnTo>
                        <a:pt x="29" y="17"/>
                      </a:lnTo>
                      <a:lnTo>
                        <a:pt x="29" y="23"/>
                      </a:lnTo>
                      <a:lnTo>
                        <a:pt x="29" y="23"/>
                      </a:lnTo>
                      <a:lnTo>
                        <a:pt x="29" y="23"/>
                      </a:lnTo>
                      <a:lnTo>
                        <a:pt x="29" y="23"/>
                      </a:lnTo>
                      <a:lnTo>
                        <a:pt x="34" y="23"/>
                      </a:lnTo>
                      <a:lnTo>
                        <a:pt x="34" y="29"/>
                      </a:lnTo>
                      <a:lnTo>
                        <a:pt x="34" y="29"/>
                      </a:lnTo>
                      <a:lnTo>
                        <a:pt x="34" y="29"/>
                      </a:lnTo>
                      <a:lnTo>
                        <a:pt x="34" y="29"/>
                      </a:lnTo>
                      <a:lnTo>
                        <a:pt x="34" y="2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983" name="Line 15"/>
                <p:cNvSpPr>
                  <a:spLocks noChangeShapeType="1"/>
                </p:cNvSpPr>
                <p:nvPr/>
              </p:nvSpPr>
              <p:spPr bwMode="auto">
                <a:xfrm>
                  <a:off x="3942" y="252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984" name="Freeform 16"/>
                <p:cNvSpPr>
                  <a:spLocks/>
                </p:cNvSpPr>
                <p:nvPr/>
              </p:nvSpPr>
              <p:spPr bwMode="auto">
                <a:xfrm>
                  <a:off x="3937" y="2528"/>
                  <a:ext cx="5" cy="23"/>
                </a:xfrm>
                <a:custGeom>
                  <a:avLst/>
                  <a:gdLst>
                    <a:gd name="T0" fmla="*/ 5 w 5"/>
                    <a:gd name="T1" fmla="*/ 0 h 23"/>
                    <a:gd name="T2" fmla="*/ 5 w 5"/>
                    <a:gd name="T3" fmla="*/ 0 h 23"/>
                    <a:gd name="T4" fmla="*/ 5 w 5"/>
                    <a:gd name="T5" fmla="*/ 0 h 23"/>
                    <a:gd name="T6" fmla="*/ 5 w 5"/>
                    <a:gd name="T7" fmla="*/ 6 h 23"/>
                    <a:gd name="T8" fmla="*/ 5 w 5"/>
                    <a:gd name="T9" fmla="*/ 6 h 23"/>
                    <a:gd name="T10" fmla="*/ 5 w 5"/>
                    <a:gd name="T11" fmla="*/ 6 h 23"/>
                    <a:gd name="T12" fmla="*/ 5 w 5"/>
                    <a:gd name="T13" fmla="*/ 6 h 23"/>
                    <a:gd name="T14" fmla="*/ 5 w 5"/>
                    <a:gd name="T15" fmla="*/ 6 h 23"/>
                    <a:gd name="T16" fmla="*/ 5 w 5"/>
                    <a:gd name="T17" fmla="*/ 11 h 23"/>
                    <a:gd name="T18" fmla="*/ 5 w 5"/>
                    <a:gd name="T19" fmla="*/ 11 h 23"/>
                    <a:gd name="T20" fmla="*/ 5 w 5"/>
                    <a:gd name="T21" fmla="*/ 11 h 23"/>
                    <a:gd name="T22" fmla="*/ 5 w 5"/>
                    <a:gd name="T23" fmla="*/ 11 h 23"/>
                    <a:gd name="T24" fmla="*/ 5 w 5"/>
                    <a:gd name="T25" fmla="*/ 11 h 23"/>
                    <a:gd name="T26" fmla="*/ 5 w 5"/>
                    <a:gd name="T27" fmla="*/ 17 h 23"/>
                    <a:gd name="T28" fmla="*/ 0 w 5"/>
                    <a:gd name="T29" fmla="*/ 17 h 23"/>
                    <a:gd name="T30" fmla="*/ 0 w 5"/>
                    <a:gd name="T31" fmla="*/ 17 h 23"/>
                    <a:gd name="T32" fmla="*/ 0 w 5"/>
                    <a:gd name="T33" fmla="*/ 17 h 23"/>
                    <a:gd name="T34" fmla="*/ 0 w 5"/>
                    <a:gd name="T35" fmla="*/ 17 h 23"/>
                    <a:gd name="T36" fmla="*/ 0 w 5"/>
                    <a:gd name="T3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23">
                      <a:moveTo>
                        <a:pt x="5" y="0"/>
                      </a:moveTo>
                      <a:lnTo>
                        <a:pt x="5" y="0"/>
                      </a:lnTo>
                      <a:lnTo>
                        <a:pt x="5" y="0"/>
                      </a:lnTo>
                      <a:lnTo>
                        <a:pt x="5" y="6"/>
                      </a:lnTo>
                      <a:lnTo>
                        <a:pt x="5" y="6"/>
                      </a:lnTo>
                      <a:lnTo>
                        <a:pt x="5" y="6"/>
                      </a:lnTo>
                      <a:lnTo>
                        <a:pt x="5" y="6"/>
                      </a:lnTo>
                      <a:lnTo>
                        <a:pt x="5" y="6"/>
                      </a:lnTo>
                      <a:lnTo>
                        <a:pt x="5" y="11"/>
                      </a:lnTo>
                      <a:lnTo>
                        <a:pt x="5" y="11"/>
                      </a:lnTo>
                      <a:lnTo>
                        <a:pt x="5" y="11"/>
                      </a:lnTo>
                      <a:lnTo>
                        <a:pt x="5" y="11"/>
                      </a:lnTo>
                      <a:lnTo>
                        <a:pt x="5" y="11"/>
                      </a:lnTo>
                      <a:lnTo>
                        <a:pt x="5" y="17"/>
                      </a:lnTo>
                      <a:lnTo>
                        <a:pt x="0" y="17"/>
                      </a:lnTo>
                      <a:lnTo>
                        <a:pt x="0" y="17"/>
                      </a:lnTo>
                      <a:lnTo>
                        <a:pt x="0" y="17"/>
                      </a:lnTo>
                      <a:lnTo>
                        <a:pt x="0" y="17"/>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985" name="Line 17"/>
                <p:cNvSpPr>
                  <a:spLocks noChangeShapeType="1"/>
                </p:cNvSpPr>
                <p:nvPr/>
              </p:nvSpPr>
              <p:spPr bwMode="auto">
                <a:xfrm>
                  <a:off x="3931" y="2556"/>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986" name="Freeform 18"/>
                <p:cNvSpPr>
                  <a:spLocks/>
                </p:cNvSpPr>
                <p:nvPr/>
              </p:nvSpPr>
              <p:spPr bwMode="auto">
                <a:xfrm>
                  <a:off x="3891" y="2556"/>
                  <a:ext cx="40" cy="23"/>
                </a:xfrm>
                <a:custGeom>
                  <a:avLst/>
                  <a:gdLst>
                    <a:gd name="T0" fmla="*/ 40 w 40"/>
                    <a:gd name="T1" fmla="*/ 0 h 23"/>
                    <a:gd name="T2" fmla="*/ 34 w 40"/>
                    <a:gd name="T3" fmla="*/ 0 h 23"/>
                    <a:gd name="T4" fmla="*/ 34 w 40"/>
                    <a:gd name="T5" fmla="*/ 0 h 23"/>
                    <a:gd name="T6" fmla="*/ 34 w 40"/>
                    <a:gd name="T7" fmla="*/ 6 h 23"/>
                    <a:gd name="T8" fmla="*/ 34 w 40"/>
                    <a:gd name="T9" fmla="*/ 6 h 23"/>
                    <a:gd name="T10" fmla="*/ 34 w 40"/>
                    <a:gd name="T11" fmla="*/ 6 h 23"/>
                    <a:gd name="T12" fmla="*/ 29 w 40"/>
                    <a:gd name="T13" fmla="*/ 6 h 23"/>
                    <a:gd name="T14" fmla="*/ 29 w 40"/>
                    <a:gd name="T15" fmla="*/ 6 h 23"/>
                    <a:gd name="T16" fmla="*/ 29 w 40"/>
                    <a:gd name="T17" fmla="*/ 6 h 23"/>
                    <a:gd name="T18" fmla="*/ 29 w 40"/>
                    <a:gd name="T19" fmla="*/ 12 h 23"/>
                    <a:gd name="T20" fmla="*/ 29 w 40"/>
                    <a:gd name="T21" fmla="*/ 12 h 23"/>
                    <a:gd name="T22" fmla="*/ 23 w 40"/>
                    <a:gd name="T23" fmla="*/ 12 h 23"/>
                    <a:gd name="T24" fmla="*/ 23 w 40"/>
                    <a:gd name="T25" fmla="*/ 12 h 23"/>
                    <a:gd name="T26" fmla="*/ 23 w 40"/>
                    <a:gd name="T27" fmla="*/ 12 h 23"/>
                    <a:gd name="T28" fmla="*/ 23 w 40"/>
                    <a:gd name="T29" fmla="*/ 12 h 23"/>
                    <a:gd name="T30" fmla="*/ 23 w 40"/>
                    <a:gd name="T31" fmla="*/ 12 h 23"/>
                    <a:gd name="T32" fmla="*/ 17 w 40"/>
                    <a:gd name="T33" fmla="*/ 12 h 23"/>
                    <a:gd name="T34" fmla="*/ 17 w 40"/>
                    <a:gd name="T35" fmla="*/ 17 h 23"/>
                    <a:gd name="T36" fmla="*/ 17 w 40"/>
                    <a:gd name="T37" fmla="*/ 17 h 23"/>
                    <a:gd name="T38" fmla="*/ 17 w 40"/>
                    <a:gd name="T39" fmla="*/ 17 h 23"/>
                    <a:gd name="T40" fmla="*/ 17 w 40"/>
                    <a:gd name="T41" fmla="*/ 17 h 23"/>
                    <a:gd name="T42" fmla="*/ 12 w 40"/>
                    <a:gd name="T43" fmla="*/ 17 h 23"/>
                    <a:gd name="T44" fmla="*/ 12 w 40"/>
                    <a:gd name="T45" fmla="*/ 17 h 23"/>
                    <a:gd name="T46" fmla="*/ 12 w 40"/>
                    <a:gd name="T47" fmla="*/ 17 h 23"/>
                    <a:gd name="T48" fmla="*/ 12 w 40"/>
                    <a:gd name="T49" fmla="*/ 17 h 23"/>
                    <a:gd name="T50" fmla="*/ 12 w 40"/>
                    <a:gd name="T51" fmla="*/ 17 h 23"/>
                    <a:gd name="T52" fmla="*/ 6 w 40"/>
                    <a:gd name="T53" fmla="*/ 17 h 23"/>
                    <a:gd name="T54" fmla="*/ 6 w 40"/>
                    <a:gd name="T55" fmla="*/ 17 h 23"/>
                    <a:gd name="T56" fmla="*/ 6 w 40"/>
                    <a:gd name="T57" fmla="*/ 17 h 23"/>
                    <a:gd name="T58" fmla="*/ 6 w 40"/>
                    <a:gd name="T59" fmla="*/ 23 h 23"/>
                    <a:gd name="T60" fmla="*/ 6 w 40"/>
                    <a:gd name="T61" fmla="*/ 23 h 23"/>
                    <a:gd name="T62" fmla="*/ 0 w 40"/>
                    <a:gd name="T63" fmla="*/ 23 h 23"/>
                    <a:gd name="T64" fmla="*/ 0 w 40"/>
                    <a:gd name="T65" fmla="*/ 23 h 23"/>
                    <a:gd name="T66" fmla="*/ 0 w 40"/>
                    <a:gd name="T67" fmla="*/ 23 h 23"/>
                    <a:gd name="T68" fmla="*/ 0 w 40"/>
                    <a:gd name="T69" fmla="*/ 23 h 23"/>
                    <a:gd name="T70" fmla="*/ 0 w 40"/>
                    <a:gd name="T7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23">
                      <a:moveTo>
                        <a:pt x="40" y="0"/>
                      </a:moveTo>
                      <a:lnTo>
                        <a:pt x="34" y="0"/>
                      </a:lnTo>
                      <a:lnTo>
                        <a:pt x="34" y="0"/>
                      </a:lnTo>
                      <a:lnTo>
                        <a:pt x="34" y="6"/>
                      </a:lnTo>
                      <a:lnTo>
                        <a:pt x="34" y="6"/>
                      </a:lnTo>
                      <a:lnTo>
                        <a:pt x="34" y="6"/>
                      </a:lnTo>
                      <a:lnTo>
                        <a:pt x="29" y="6"/>
                      </a:lnTo>
                      <a:lnTo>
                        <a:pt x="29" y="6"/>
                      </a:lnTo>
                      <a:lnTo>
                        <a:pt x="29" y="6"/>
                      </a:lnTo>
                      <a:lnTo>
                        <a:pt x="29" y="12"/>
                      </a:lnTo>
                      <a:lnTo>
                        <a:pt x="29" y="12"/>
                      </a:lnTo>
                      <a:lnTo>
                        <a:pt x="23" y="12"/>
                      </a:lnTo>
                      <a:lnTo>
                        <a:pt x="23" y="12"/>
                      </a:lnTo>
                      <a:lnTo>
                        <a:pt x="23" y="12"/>
                      </a:lnTo>
                      <a:lnTo>
                        <a:pt x="23" y="12"/>
                      </a:lnTo>
                      <a:lnTo>
                        <a:pt x="23" y="12"/>
                      </a:lnTo>
                      <a:lnTo>
                        <a:pt x="17" y="12"/>
                      </a:lnTo>
                      <a:lnTo>
                        <a:pt x="17" y="17"/>
                      </a:lnTo>
                      <a:lnTo>
                        <a:pt x="17" y="17"/>
                      </a:lnTo>
                      <a:lnTo>
                        <a:pt x="17" y="17"/>
                      </a:lnTo>
                      <a:lnTo>
                        <a:pt x="17" y="17"/>
                      </a:lnTo>
                      <a:lnTo>
                        <a:pt x="12" y="17"/>
                      </a:lnTo>
                      <a:lnTo>
                        <a:pt x="12" y="17"/>
                      </a:lnTo>
                      <a:lnTo>
                        <a:pt x="12" y="17"/>
                      </a:lnTo>
                      <a:lnTo>
                        <a:pt x="12" y="17"/>
                      </a:lnTo>
                      <a:lnTo>
                        <a:pt x="12" y="17"/>
                      </a:lnTo>
                      <a:lnTo>
                        <a:pt x="6" y="17"/>
                      </a:lnTo>
                      <a:lnTo>
                        <a:pt x="6" y="17"/>
                      </a:lnTo>
                      <a:lnTo>
                        <a:pt x="6" y="17"/>
                      </a:lnTo>
                      <a:lnTo>
                        <a:pt x="6" y="23"/>
                      </a:lnTo>
                      <a:lnTo>
                        <a:pt x="6" y="23"/>
                      </a:lnTo>
                      <a:lnTo>
                        <a:pt x="0" y="23"/>
                      </a:lnTo>
                      <a:lnTo>
                        <a:pt x="0" y="23"/>
                      </a:lnTo>
                      <a:lnTo>
                        <a:pt x="0" y="23"/>
                      </a:lnTo>
                      <a:lnTo>
                        <a:pt x="0" y="23"/>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987" name="Line 19"/>
                <p:cNvSpPr>
                  <a:spLocks noChangeShapeType="1"/>
                </p:cNvSpPr>
                <p:nvPr/>
              </p:nvSpPr>
              <p:spPr bwMode="auto">
                <a:xfrm>
                  <a:off x="3880"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988" name="Freeform 20"/>
                <p:cNvSpPr>
                  <a:spLocks/>
                </p:cNvSpPr>
                <p:nvPr/>
              </p:nvSpPr>
              <p:spPr bwMode="auto">
                <a:xfrm>
                  <a:off x="3857" y="2579"/>
                  <a:ext cx="23" cy="6"/>
                </a:xfrm>
                <a:custGeom>
                  <a:avLst/>
                  <a:gdLst>
                    <a:gd name="T0" fmla="*/ 23 w 23"/>
                    <a:gd name="T1" fmla="*/ 0 h 6"/>
                    <a:gd name="T2" fmla="*/ 23 w 23"/>
                    <a:gd name="T3" fmla="*/ 0 h 6"/>
                    <a:gd name="T4" fmla="*/ 23 w 23"/>
                    <a:gd name="T5" fmla="*/ 0 h 6"/>
                    <a:gd name="T6" fmla="*/ 17 w 23"/>
                    <a:gd name="T7" fmla="*/ 6 h 6"/>
                    <a:gd name="T8" fmla="*/ 17 w 23"/>
                    <a:gd name="T9" fmla="*/ 6 h 6"/>
                    <a:gd name="T10" fmla="*/ 17 w 23"/>
                    <a:gd name="T11" fmla="*/ 6 h 6"/>
                    <a:gd name="T12" fmla="*/ 17 w 23"/>
                    <a:gd name="T13" fmla="*/ 6 h 6"/>
                    <a:gd name="T14" fmla="*/ 17 w 23"/>
                    <a:gd name="T15" fmla="*/ 6 h 6"/>
                    <a:gd name="T16" fmla="*/ 12 w 23"/>
                    <a:gd name="T17" fmla="*/ 6 h 6"/>
                    <a:gd name="T18" fmla="*/ 12 w 23"/>
                    <a:gd name="T19" fmla="*/ 6 h 6"/>
                    <a:gd name="T20" fmla="*/ 12 w 23"/>
                    <a:gd name="T21" fmla="*/ 6 h 6"/>
                    <a:gd name="T22" fmla="*/ 12 w 23"/>
                    <a:gd name="T23" fmla="*/ 6 h 6"/>
                    <a:gd name="T24" fmla="*/ 12 w 23"/>
                    <a:gd name="T25" fmla="*/ 6 h 6"/>
                    <a:gd name="T26" fmla="*/ 6 w 23"/>
                    <a:gd name="T27" fmla="*/ 6 h 6"/>
                    <a:gd name="T28" fmla="*/ 6 w 23"/>
                    <a:gd name="T29" fmla="*/ 6 h 6"/>
                    <a:gd name="T30" fmla="*/ 6 w 23"/>
                    <a:gd name="T31" fmla="*/ 6 h 6"/>
                    <a:gd name="T32" fmla="*/ 6 w 23"/>
                    <a:gd name="T33" fmla="*/ 6 h 6"/>
                    <a:gd name="T34" fmla="*/ 6 w 23"/>
                    <a:gd name="T35" fmla="*/ 6 h 6"/>
                    <a:gd name="T36" fmla="*/ 0 w 23"/>
                    <a:gd name="T37" fmla="*/ 6 h 6"/>
                    <a:gd name="T38" fmla="*/ 0 w 23"/>
                    <a:gd name="T39" fmla="*/ 6 h 6"/>
                    <a:gd name="T40" fmla="*/ 0 w 23"/>
                    <a:gd name="T4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0"/>
                      </a:moveTo>
                      <a:lnTo>
                        <a:pt x="23" y="0"/>
                      </a:lnTo>
                      <a:lnTo>
                        <a:pt x="23" y="0"/>
                      </a:ln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989" name="Line 21"/>
                <p:cNvSpPr>
                  <a:spLocks noChangeShapeType="1"/>
                </p:cNvSpPr>
                <p:nvPr/>
              </p:nvSpPr>
              <p:spPr bwMode="auto">
                <a:xfrm flipH="1">
                  <a:off x="3846" y="2585"/>
                  <a:ext cx="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990" name="Freeform 22"/>
                <p:cNvSpPr>
                  <a:spLocks/>
                </p:cNvSpPr>
                <p:nvPr/>
              </p:nvSpPr>
              <p:spPr bwMode="auto">
                <a:xfrm>
                  <a:off x="3801" y="2585"/>
                  <a:ext cx="45" cy="5"/>
                </a:xfrm>
                <a:custGeom>
                  <a:avLst/>
                  <a:gdLst>
                    <a:gd name="T0" fmla="*/ 45 w 45"/>
                    <a:gd name="T1" fmla="*/ 0 h 5"/>
                    <a:gd name="T2" fmla="*/ 45 w 45"/>
                    <a:gd name="T3" fmla="*/ 0 h 5"/>
                    <a:gd name="T4" fmla="*/ 45 w 45"/>
                    <a:gd name="T5" fmla="*/ 0 h 5"/>
                    <a:gd name="T6" fmla="*/ 45 w 45"/>
                    <a:gd name="T7" fmla="*/ 0 h 5"/>
                    <a:gd name="T8" fmla="*/ 45 w 45"/>
                    <a:gd name="T9" fmla="*/ 0 h 5"/>
                    <a:gd name="T10" fmla="*/ 39 w 45"/>
                    <a:gd name="T11" fmla="*/ 0 h 5"/>
                    <a:gd name="T12" fmla="*/ 39 w 45"/>
                    <a:gd name="T13" fmla="*/ 0 h 5"/>
                    <a:gd name="T14" fmla="*/ 39 w 45"/>
                    <a:gd name="T15" fmla="*/ 5 h 5"/>
                    <a:gd name="T16" fmla="*/ 39 w 45"/>
                    <a:gd name="T17" fmla="*/ 5 h 5"/>
                    <a:gd name="T18" fmla="*/ 39 w 45"/>
                    <a:gd name="T19" fmla="*/ 5 h 5"/>
                    <a:gd name="T20" fmla="*/ 34 w 45"/>
                    <a:gd name="T21" fmla="*/ 5 h 5"/>
                    <a:gd name="T22" fmla="*/ 34 w 45"/>
                    <a:gd name="T23" fmla="*/ 5 h 5"/>
                    <a:gd name="T24" fmla="*/ 34 w 45"/>
                    <a:gd name="T25" fmla="*/ 5 h 5"/>
                    <a:gd name="T26" fmla="*/ 34 w 45"/>
                    <a:gd name="T27" fmla="*/ 5 h 5"/>
                    <a:gd name="T28" fmla="*/ 34 w 45"/>
                    <a:gd name="T29" fmla="*/ 5 h 5"/>
                    <a:gd name="T30" fmla="*/ 28 w 45"/>
                    <a:gd name="T31" fmla="*/ 5 h 5"/>
                    <a:gd name="T32" fmla="*/ 28 w 45"/>
                    <a:gd name="T33" fmla="*/ 5 h 5"/>
                    <a:gd name="T34" fmla="*/ 28 w 45"/>
                    <a:gd name="T35" fmla="*/ 5 h 5"/>
                    <a:gd name="T36" fmla="*/ 28 w 45"/>
                    <a:gd name="T37" fmla="*/ 5 h 5"/>
                    <a:gd name="T38" fmla="*/ 28 w 45"/>
                    <a:gd name="T39" fmla="*/ 5 h 5"/>
                    <a:gd name="T40" fmla="*/ 22 w 45"/>
                    <a:gd name="T41" fmla="*/ 5 h 5"/>
                    <a:gd name="T42" fmla="*/ 22 w 45"/>
                    <a:gd name="T43" fmla="*/ 5 h 5"/>
                    <a:gd name="T44" fmla="*/ 22 w 45"/>
                    <a:gd name="T45" fmla="*/ 5 h 5"/>
                    <a:gd name="T46" fmla="*/ 22 w 45"/>
                    <a:gd name="T47" fmla="*/ 5 h 5"/>
                    <a:gd name="T48" fmla="*/ 22 w 45"/>
                    <a:gd name="T49" fmla="*/ 5 h 5"/>
                    <a:gd name="T50" fmla="*/ 17 w 45"/>
                    <a:gd name="T51" fmla="*/ 5 h 5"/>
                    <a:gd name="T52" fmla="*/ 17 w 45"/>
                    <a:gd name="T53" fmla="*/ 5 h 5"/>
                    <a:gd name="T54" fmla="*/ 17 w 45"/>
                    <a:gd name="T55" fmla="*/ 5 h 5"/>
                    <a:gd name="T56" fmla="*/ 17 w 45"/>
                    <a:gd name="T57" fmla="*/ 5 h 5"/>
                    <a:gd name="T58" fmla="*/ 17 w 45"/>
                    <a:gd name="T59" fmla="*/ 5 h 5"/>
                    <a:gd name="T60" fmla="*/ 11 w 45"/>
                    <a:gd name="T61" fmla="*/ 5 h 5"/>
                    <a:gd name="T62" fmla="*/ 11 w 45"/>
                    <a:gd name="T63" fmla="*/ 5 h 5"/>
                    <a:gd name="T64" fmla="*/ 11 w 45"/>
                    <a:gd name="T65" fmla="*/ 5 h 5"/>
                    <a:gd name="T66" fmla="*/ 11 w 45"/>
                    <a:gd name="T67" fmla="*/ 5 h 5"/>
                    <a:gd name="T68" fmla="*/ 11 w 45"/>
                    <a:gd name="T69" fmla="*/ 5 h 5"/>
                    <a:gd name="T70" fmla="*/ 5 w 45"/>
                    <a:gd name="T71" fmla="*/ 5 h 5"/>
                    <a:gd name="T72" fmla="*/ 5 w 45"/>
                    <a:gd name="T73" fmla="*/ 0 h 5"/>
                    <a:gd name="T74" fmla="*/ 5 w 45"/>
                    <a:gd name="T75" fmla="*/ 0 h 5"/>
                    <a:gd name="T76" fmla="*/ 5 w 45"/>
                    <a:gd name="T77" fmla="*/ 0 h 5"/>
                    <a:gd name="T78" fmla="*/ 0 w 45"/>
                    <a:gd name="T79" fmla="*/ 0 h 5"/>
                    <a:gd name="T80" fmla="*/ 0 w 45"/>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 h="5">
                      <a:moveTo>
                        <a:pt x="45" y="0"/>
                      </a:moveTo>
                      <a:lnTo>
                        <a:pt x="45" y="0"/>
                      </a:lnTo>
                      <a:lnTo>
                        <a:pt x="45" y="0"/>
                      </a:lnTo>
                      <a:lnTo>
                        <a:pt x="45" y="0"/>
                      </a:lnTo>
                      <a:lnTo>
                        <a:pt x="45" y="0"/>
                      </a:lnTo>
                      <a:lnTo>
                        <a:pt x="39" y="0"/>
                      </a:lnTo>
                      <a:lnTo>
                        <a:pt x="39" y="0"/>
                      </a:lnTo>
                      <a:lnTo>
                        <a:pt x="39" y="5"/>
                      </a:lnTo>
                      <a:lnTo>
                        <a:pt x="39" y="5"/>
                      </a:lnTo>
                      <a:lnTo>
                        <a:pt x="39" y="5"/>
                      </a:lnTo>
                      <a:lnTo>
                        <a:pt x="34" y="5"/>
                      </a:lnTo>
                      <a:lnTo>
                        <a:pt x="34" y="5"/>
                      </a:lnTo>
                      <a:lnTo>
                        <a:pt x="34" y="5"/>
                      </a:lnTo>
                      <a:lnTo>
                        <a:pt x="34" y="5"/>
                      </a:lnTo>
                      <a:lnTo>
                        <a:pt x="34" y="5"/>
                      </a:lnTo>
                      <a:lnTo>
                        <a:pt x="28" y="5"/>
                      </a:lnTo>
                      <a:lnTo>
                        <a:pt x="28" y="5"/>
                      </a:lnTo>
                      <a:lnTo>
                        <a:pt x="28" y="5"/>
                      </a:lnTo>
                      <a:lnTo>
                        <a:pt x="28" y="5"/>
                      </a:lnTo>
                      <a:lnTo>
                        <a:pt x="28" y="5"/>
                      </a:lnTo>
                      <a:lnTo>
                        <a:pt x="22" y="5"/>
                      </a:lnTo>
                      <a:lnTo>
                        <a:pt x="22" y="5"/>
                      </a:lnTo>
                      <a:lnTo>
                        <a:pt x="22" y="5"/>
                      </a:lnTo>
                      <a:lnTo>
                        <a:pt x="22" y="5"/>
                      </a:lnTo>
                      <a:lnTo>
                        <a:pt x="22" y="5"/>
                      </a:lnTo>
                      <a:lnTo>
                        <a:pt x="17" y="5"/>
                      </a:lnTo>
                      <a:lnTo>
                        <a:pt x="17" y="5"/>
                      </a:lnTo>
                      <a:lnTo>
                        <a:pt x="17" y="5"/>
                      </a:lnTo>
                      <a:lnTo>
                        <a:pt x="17" y="5"/>
                      </a:lnTo>
                      <a:lnTo>
                        <a:pt x="17" y="5"/>
                      </a:lnTo>
                      <a:lnTo>
                        <a:pt x="11" y="5"/>
                      </a:lnTo>
                      <a:lnTo>
                        <a:pt x="11" y="5"/>
                      </a:lnTo>
                      <a:lnTo>
                        <a:pt x="11" y="5"/>
                      </a:lnTo>
                      <a:lnTo>
                        <a:pt x="11" y="5"/>
                      </a:lnTo>
                      <a:lnTo>
                        <a:pt x="11" y="5"/>
                      </a:lnTo>
                      <a:lnTo>
                        <a:pt x="5" y="5"/>
                      </a:lnTo>
                      <a:lnTo>
                        <a:pt x="5" y="0"/>
                      </a:lnTo>
                      <a:lnTo>
                        <a:pt x="5" y="0"/>
                      </a:lnTo>
                      <a:lnTo>
                        <a:pt x="5" y="0"/>
                      </a:lnTo>
                      <a:lnTo>
                        <a:pt x="0"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991" name="Line 23"/>
                <p:cNvSpPr>
                  <a:spLocks noChangeShapeType="1"/>
                </p:cNvSpPr>
                <p:nvPr/>
              </p:nvSpPr>
              <p:spPr bwMode="auto">
                <a:xfrm>
                  <a:off x="3795" y="258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992" name="Freeform 24"/>
                <p:cNvSpPr>
                  <a:spLocks/>
                </p:cNvSpPr>
                <p:nvPr/>
              </p:nvSpPr>
              <p:spPr bwMode="auto">
                <a:xfrm>
                  <a:off x="3772" y="2579"/>
                  <a:ext cx="23" cy="6"/>
                </a:xfrm>
                <a:custGeom>
                  <a:avLst/>
                  <a:gdLst>
                    <a:gd name="T0" fmla="*/ 23 w 23"/>
                    <a:gd name="T1" fmla="*/ 6 h 6"/>
                    <a:gd name="T2" fmla="*/ 17 w 23"/>
                    <a:gd name="T3" fmla="*/ 6 h 6"/>
                    <a:gd name="T4" fmla="*/ 17 w 23"/>
                    <a:gd name="T5" fmla="*/ 6 h 6"/>
                    <a:gd name="T6" fmla="*/ 17 w 23"/>
                    <a:gd name="T7" fmla="*/ 6 h 6"/>
                    <a:gd name="T8" fmla="*/ 17 w 23"/>
                    <a:gd name="T9" fmla="*/ 6 h 6"/>
                    <a:gd name="T10" fmla="*/ 17 w 23"/>
                    <a:gd name="T11" fmla="*/ 6 h 6"/>
                    <a:gd name="T12" fmla="*/ 12 w 23"/>
                    <a:gd name="T13" fmla="*/ 6 h 6"/>
                    <a:gd name="T14" fmla="*/ 12 w 23"/>
                    <a:gd name="T15" fmla="*/ 6 h 6"/>
                    <a:gd name="T16" fmla="*/ 12 w 23"/>
                    <a:gd name="T17" fmla="*/ 6 h 6"/>
                    <a:gd name="T18" fmla="*/ 12 w 23"/>
                    <a:gd name="T19" fmla="*/ 6 h 6"/>
                    <a:gd name="T20" fmla="*/ 12 w 23"/>
                    <a:gd name="T21" fmla="*/ 6 h 6"/>
                    <a:gd name="T22" fmla="*/ 6 w 23"/>
                    <a:gd name="T23" fmla="*/ 6 h 6"/>
                    <a:gd name="T24" fmla="*/ 6 w 23"/>
                    <a:gd name="T25" fmla="*/ 6 h 6"/>
                    <a:gd name="T26" fmla="*/ 6 w 23"/>
                    <a:gd name="T27" fmla="*/ 6 h 6"/>
                    <a:gd name="T28" fmla="*/ 6 w 23"/>
                    <a:gd name="T29" fmla="*/ 6 h 6"/>
                    <a:gd name="T30" fmla="*/ 6 w 23"/>
                    <a:gd name="T31" fmla="*/ 6 h 6"/>
                    <a:gd name="T32" fmla="*/ 0 w 23"/>
                    <a:gd name="T33" fmla="*/ 6 h 6"/>
                    <a:gd name="T34" fmla="*/ 0 w 23"/>
                    <a:gd name="T35" fmla="*/ 6 h 6"/>
                    <a:gd name="T36" fmla="*/ 0 w 23"/>
                    <a:gd name="T37" fmla="*/ 6 h 6"/>
                    <a:gd name="T38" fmla="*/ 0 w 23"/>
                    <a:gd name="T39" fmla="*/ 6 h 6"/>
                    <a:gd name="T40" fmla="*/ 0 w 23"/>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6"/>
                      </a:move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993" name="Line 25"/>
                <p:cNvSpPr>
                  <a:spLocks noChangeShapeType="1"/>
                </p:cNvSpPr>
                <p:nvPr/>
              </p:nvSpPr>
              <p:spPr bwMode="auto">
                <a:xfrm>
                  <a:off x="3761"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994" name="Freeform 26"/>
                <p:cNvSpPr>
                  <a:spLocks/>
                </p:cNvSpPr>
                <p:nvPr/>
              </p:nvSpPr>
              <p:spPr bwMode="auto">
                <a:xfrm>
                  <a:off x="3721" y="2556"/>
                  <a:ext cx="40" cy="23"/>
                </a:xfrm>
                <a:custGeom>
                  <a:avLst/>
                  <a:gdLst>
                    <a:gd name="T0" fmla="*/ 40 w 40"/>
                    <a:gd name="T1" fmla="*/ 23 h 23"/>
                    <a:gd name="T2" fmla="*/ 40 w 40"/>
                    <a:gd name="T3" fmla="*/ 23 h 23"/>
                    <a:gd name="T4" fmla="*/ 40 w 40"/>
                    <a:gd name="T5" fmla="*/ 23 h 23"/>
                    <a:gd name="T6" fmla="*/ 40 w 40"/>
                    <a:gd name="T7" fmla="*/ 23 h 23"/>
                    <a:gd name="T8" fmla="*/ 34 w 40"/>
                    <a:gd name="T9" fmla="*/ 23 h 23"/>
                    <a:gd name="T10" fmla="*/ 34 w 40"/>
                    <a:gd name="T11" fmla="*/ 23 h 23"/>
                    <a:gd name="T12" fmla="*/ 34 w 40"/>
                    <a:gd name="T13" fmla="*/ 23 h 23"/>
                    <a:gd name="T14" fmla="*/ 34 w 40"/>
                    <a:gd name="T15" fmla="*/ 23 h 23"/>
                    <a:gd name="T16" fmla="*/ 34 w 40"/>
                    <a:gd name="T17" fmla="*/ 23 h 23"/>
                    <a:gd name="T18" fmla="*/ 29 w 40"/>
                    <a:gd name="T19" fmla="*/ 17 h 23"/>
                    <a:gd name="T20" fmla="*/ 29 w 40"/>
                    <a:gd name="T21" fmla="*/ 17 h 23"/>
                    <a:gd name="T22" fmla="*/ 29 w 40"/>
                    <a:gd name="T23" fmla="*/ 17 h 23"/>
                    <a:gd name="T24" fmla="*/ 29 w 40"/>
                    <a:gd name="T25" fmla="*/ 17 h 23"/>
                    <a:gd name="T26" fmla="*/ 29 w 40"/>
                    <a:gd name="T27" fmla="*/ 17 h 23"/>
                    <a:gd name="T28" fmla="*/ 23 w 40"/>
                    <a:gd name="T29" fmla="*/ 17 h 23"/>
                    <a:gd name="T30" fmla="*/ 23 w 40"/>
                    <a:gd name="T31" fmla="*/ 17 h 23"/>
                    <a:gd name="T32" fmla="*/ 23 w 40"/>
                    <a:gd name="T33" fmla="*/ 17 h 23"/>
                    <a:gd name="T34" fmla="*/ 23 w 40"/>
                    <a:gd name="T35" fmla="*/ 17 h 23"/>
                    <a:gd name="T36" fmla="*/ 23 w 40"/>
                    <a:gd name="T37" fmla="*/ 17 h 23"/>
                    <a:gd name="T38" fmla="*/ 17 w 40"/>
                    <a:gd name="T39" fmla="*/ 17 h 23"/>
                    <a:gd name="T40" fmla="*/ 17 w 40"/>
                    <a:gd name="T41" fmla="*/ 17 h 23"/>
                    <a:gd name="T42" fmla="*/ 17 w 40"/>
                    <a:gd name="T43" fmla="*/ 12 h 23"/>
                    <a:gd name="T44" fmla="*/ 17 w 40"/>
                    <a:gd name="T45" fmla="*/ 12 h 23"/>
                    <a:gd name="T46" fmla="*/ 17 w 40"/>
                    <a:gd name="T47" fmla="*/ 12 h 23"/>
                    <a:gd name="T48" fmla="*/ 12 w 40"/>
                    <a:gd name="T49" fmla="*/ 12 h 23"/>
                    <a:gd name="T50" fmla="*/ 12 w 40"/>
                    <a:gd name="T51" fmla="*/ 12 h 23"/>
                    <a:gd name="T52" fmla="*/ 12 w 40"/>
                    <a:gd name="T53" fmla="*/ 12 h 23"/>
                    <a:gd name="T54" fmla="*/ 12 w 40"/>
                    <a:gd name="T55" fmla="*/ 12 h 23"/>
                    <a:gd name="T56" fmla="*/ 6 w 40"/>
                    <a:gd name="T57" fmla="*/ 12 h 23"/>
                    <a:gd name="T58" fmla="*/ 6 w 40"/>
                    <a:gd name="T59" fmla="*/ 6 h 23"/>
                    <a:gd name="T60" fmla="*/ 6 w 40"/>
                    <a:gd name="T61" fmla="*/ 6 h 23"/>
                    <a:gd name="T62" fmla="*/ 6 w 40"/>
                    <a:gd name="T63" fmla="*/ 6 h 23"/>
                    <a:gd name="T64" fmla="*/ 6 w 40"/>
                    <a:gd name="T65" fmla="*/ 6 h 23"/>
                    <a:gd name="T66" fmla="*/ 0 w 40"/>
                    <a:gd name="T67" fmla="*/ 6 h 23"/>
                    <a:gd name="T68" fmla="*/ 0 w 40"/>
                    <a:gd name="T6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3">
                      <a:moveTo>
                        <a:pt x="40" y="23"/>
                      </a:moveTo>
                      <a:lnTo>
                        <a:pt x="40" y="23"/>
                      </a:lnTo>
                      <a:lnTo>
                        <a:pt x="40" y="23"/>
                      </a:lnTo>
                      <a:lnTo>
                        <a:pt x="40" y="23"/>
                      </a:lnTo>
                      <a:lnTo>
                        <a:pt x="34" y="23"/>
                      </a:lnTo>
                      <a:lnTo>
                        <a:pt x="34" y="23"/>
                      </a:lnTo>
                      <a:lnTo>
                        <a:pt x="34" y="23"/>
                      </a:lnTo>
                      <a:lnTo>
                        <a:pt x="34" y="23"/>
                      </a:lnTo>
                      <a:lnTo>
                        <a:pt x="34" y="23"/>
                      </a:lnTo>
                      <a:lnTo>
                        <a:pt x="29" y="17"/>
                      </a:lnTo>
                      <a:lnTo>
                        <a:pt x="29" y="17"/>
                      </a:lnTo>
                      <a:lnTo>
                        <a:pt x="29" y="17"/>
                      </a:lnTo>
                      <a:lnTo>
                        <a:pt x="29" y="17"/>
                      </a:lnTo>
                      <a:lnTo>
                        <a:pt x="29" y="17"/>
                      </a:lnTo>
                      <a:lnTo>
                        <a:pt x="23" y="17"/>
                      </a:lnTo>
                      <a:lnTo>
                        <a:pt x="23" y="17"/>
                      </a:lnTo>
                      <a:lnTo>
                        <a:pt x="23" y="17"/>
                      </a:lnTo>
                      <a:lnTo>
                        <a:pt x="23" y="17"/>
                      </a:lnTo>
                      <a:lnTo>
                        <a:pt x="23" y="17"/>
                      </a:lnTo>
                      <a:lnTo>
                        <a:pt x="17" y="17"/>
                      </a:lnTo>
                      <a:lnTo>
                        <a:pt x="17" y="17"/>
                      </a:lnTo>
                      <a:lnTo>
                        <a:pt x="17" y="12"/>
                      </a:lnTo>
                      <a:lnTo>
                        <a:pt x="17" y="12"/>
                      </a:lnTo>
                      <a:lnTo>
                        <a:pt x="17" y="12"/>
                      </a:lnTo>
                      <a:lnTo>
                        <a:pt x="12" y="12"/>
                      </a:lnTo>
                      <a:lnTo>
                        <a:pt x="12" y="12"/>
                      </a:lnTo>
                      <a:lnTo>
                        <a:pt x="12" y="12"/>
                      </a:lnTo>
                      <a:lnTo>
                        <a:pt x="12" y="12"/>
                      </a:lnTo>
                      <a:lnTo>
                        <a:pt x="6" y="12"/>
                      </a:lnTo>
                      <a:lnTo>
                        <a:pt x="6" y="6"/>
                      </a:lnTo>
                      <a:lnTo>
                        <a:pt x="6" y="6"/>
                      </a:lnTo>
                      <a:lnTo>
                        <a:pt x="6" y="6"/>
                      </a:lnTo>
                      <a:lnTo>
                        <a:pt x="6"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995" name="Line 27"/>
                <p:cNvSpPr>
                  <a:spLocks noChangeShapeType="1"/>
                </p:cNvSpPr>
                <p:nvPr/>
              </p:nvSpPr>
              <p:spPr bwMode="auto">
                <a:xfrm>
                  <a:off x="3716" y="255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996" name="Freeform 28"/>
                <p:cNvSpPr>
                  <a:spLocks/>
                </p:cNvSpPr>
                <p:nvPr/>
              </p:nvSpPr>
              <p:spPr bwMode="auto">
                <a:xfrm>
                  <a:off x="3704" y="2528"/>
                  <a:ext cx="12" cy="23"/>
                </a:xfrm>
                <a:custGeom>
                  <a:avLst/>
                  <a:gdLst>
                    <a:gd name="T0" fmla="*/ 12 w 12"/>
                    <a:gd name="T1" fmla="*/ 23 h 23"/>
                    <a:gd name="T2" fmla="*/ 6 w 12"/>
                    <a:gd name="T3" fmla="*/ 23 h 23"/>
                    <a:gd name="T4" fmla="*/ 6 w 12"/>
                    <a:gd name="T5" fmla="*/ 17 h 23"/>
                    <a:gd name="T6" fmla="*/ 6 w 12"/>
                    <a:gd name="T7" fmla="*/ 17 h 23"/>
                    <a:gd name="T8" fmla="*/ 6 w 12"/>
                    <a:gd name="T9" fmla="*/ 17 h 23"/>
                    <a:gd name="T10" fmla="*/ 6 w 12"/>
                    <a:gd name="T11" fmla="*/ 17 h 23"/>
                    <a:gd name="T12" fmla="*/ 6 w 12"/>
                    <a:gd name="T13" fmla="*/ 17 h 23"/>
                    <a:gd name="T14" fmla="*/ 6 w 12"/>
                    <a:gd name="T15" fmla="*/ 11 h 23"/>
                    <a:gd name="T16" fmla="*/ 0 w 12"/>
                    <a:gd name="T17" fmla="*/ 11 h 23"/>
                    <a:gd name="T18" fmla="*/ 0 w 12"/>
                    <a:gd name="T19" fmla="*/ 11 h 23"/>
                    <a:gd name="T20" fmla="*/ 0 w 12"/>
                    <a:gd name="T21" fmla="*/ 11 h 23"/>
                    <a:gd name="T22" fmla="*/ 0 w 12"/>
                    <a:gd name="T23" fmla="*/ 11 h 23"/>
                    <a:gd name="T24" fmla="*/ 0 w 12"/>
                    <a:gd name="T25" fmla="*/ 6 h 23"/>
                    <a:gd name="T26" fmla="*/ 0 w 12"/>
                    <a:gd name="T27" fmla="*/ 6 h 23"/>
                    <a:gd name="T28" fmla="*/ 0 w 12"/>
                    <a:gd name="T29" fmla="*/ 6 h 23"/>
                    <a:gd name="T30" fmla="*/ 0 w 12"/>
                    <a:gd name="T31" fmla="*/ 6 h 23"/>
                    <a:gd name="T32" fmla="*/ 0 w 12"/>
                    <a:gd name="T33" fmla="*/ 6 h 23"/>
                    <a:gd name="T34" fmla="*/ 0 w 12"/>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3">
                      <a:moveTo>
                        <a:pt x="12" y="23"/>
                      </a:moveTo>
                      <a:lnTo>
                        <a:pt x="6" y="23"/>
                      </a:lnTo>
                      <a:lnTo>
                        <a:pt x="6" y="17"/>
                      </a:lnTo>
                      <a:lnTo>
                        <a:pt x="6" y="17"/>
                      </a:lnTo>
                      <a:lnTo>
                        <a:pt x="6" y="17"/>
                      </a:lnTo>
                      <a:lnTo>
                        <a:pt x="6" y="17"/>
                      </a:lnTo>
                      <a:lnTo>
                        <a:pt x="6" y="17"/>
                      </a:lnTo>
                      <a:lnTo>
                        <a:pt x="6" y="11"/>
                      </a:lnTo>
                      <a:lnTo>
                        <a:pt x="0" y="11"/>
                      </a:lnTo>
                      <a:lnTo>
                        <a:pt x="0" y="11"/>
                      </a:lnTo>
                      <a:lnTo>
                        <a:pt x="0" y="11"/>
                      </a:lnTo>
                      <a:lnTo>
                        <a:pt x="0" y="11"/>
                      </a:lnTo>
                      <a:lnTo>
                        <a:pt x="0"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997" name="Line 29"/>
                <p:cNvSpPr>
                  <a:spLocks noChangeShapeType="1"/>
                </p:cNvSpPr>
                <p:nvPr/>
              </p:nvSpPr>
              <p:spPr bwMode="auto">
                <a:xfrm>
                  <a:off x="3704" y="2522"/>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5998" name="Freeform 30"/>
                <p:cNvSpPr>
                  <a:spLocks/>
                </p:cNvSpPr>
                <p:nvPr/>
              </p:nvSpPr>
              <p:spPr bwMode="auto">
                <a:xfrm>
                  <a:off x="3704" y="2488"/>
                  <a:ext cx="34" cy="34"/>
                </a:xfrm>
                <a:custGeom>
                  <a:avLst/>
                  <a:gdLst>
                    <a:gd name="T0" fmla="*/ 0 w 34"/>
                    <a:gd name="T1" fmla="*/ 34 h 34"/>
                    <a:gd name="T2" fmla="*/ 0 w 34"/>
                    <a:gd name="T3" fmla="*/ 34 h 34"/>
                    <a:gd name="T4" fmla="*/ 0 w 34"/>
                    <a:gd name="T5" fmla="*/ 29 h 34"/>
                    <a:gd name="T6" fmla="*/ 0 w 34"/>
                    <a:gd name="T7" fmla="*/ 29 h 34"/>
                    <a:gd name="T8" fmla="*/ 0 w 34"/>
                    <a:gd name="T9" fmla="*/ 29 h 34"/>
                    <a:gd name="T10" fmla="*/ 0 w 34"/>
                    <a:gd name="T11" fmla="*/ 29 h 34"/>
                    <a:gd name="T12" fmla="*/ 6 w 34"/>
                    <a:gd name="T13" fmla="*/ 29 h 34"/>
                    <a:gd name="T14" fmla="*/ 6 w 34"/>
                    <a:gd name="T15" fmla="*/ 23 h 34"/>
                    <a:gd name="T16" fmla="*/ 6 w 34"/>
                    <a:gd name="T17" fmla="*/ 23 h 34"/>
                    <a:gd name="T18" fmla="*/ 6 w 34"/>
                    <a:gd name="T19" fmla="*/ 23 h 34"/>
                    <a:gd name="T20" fmla="*/ 6 w 34"/>
                    <a:gd name="T21" fmla="*/ 23 h 34"/>
                    <a:gd name="T22" fmla="*/ 6 w 34"/>
                    <a:gd name="T23" fmla="*/ 23 h 34"/>
                    <a:gd name="T24" fmla="*/ 6 w 34"/>
                    <a:gd name="T25" fmla="*/ 17 h 34"/>
                    <a:gd name="T26" fmla="*/ 6 w 34"/>
                    <a:gd name="T27" fmla="*/ 17 h 34"/>
                    <a:gd name="T28" fmla="*/ 12 w 34"/>
                    <a:gd name="T29" fmla="*/ 17 h 34"/>
                    <a:gd name="T30" fmla="*/ 12 w 34"/>
                    <a:gd name="T31" fmla="*/ 17 h 34"/>
                    <a:gd name="T32" fmla="*/ 12 w 34"/>
                    <a:gd name="T33" fmla="*/ 17 h 34"/>
                    <a:gd name="T34" fmla="*/ 12 w 34"/>
                    <a:gd name="T35" fmla="*/ 12 h 34"/>
                    <a:gd name="T36" fmla="*/ 12 w 34"/>
                    <a:gd name="T37" fmla="*/ 12 h 34"/>
                    <a:gd name="T38" fmla="*/ 17 w 34"/>
                    <a:gd name="T39" fmla="*/ 12 h 34"/>
                    <a:gd name="T40" fmla="*/ 17 w 34"/>
                    <a:gd name="T41" fmla="*/ 12 h 34"/>
                    <a:gd name="T42" fmla="*/ 17 w 34"/>
                    <a:gd name="T43" fmla="*/ 12 h 34"/>
                    <a:gd name="T44" fmla="*/ 17 w 34"/>
                    <a:gd name="T45" fmla="*/ 6 h 34"/>
                    <a:gd name="T46" fmla="*/ 17 w 34"/>
                    <a:gd name="T47" fmla="*/ 6 h 34"/>
                    <a:gd name="T48" fmla="*/ 23 w 34"/>
                    <a:gd name="T49" fmla="*/ 6 h 34"/>
                    <a:gd name="T50" fmla="*/ 23 w 34"/>
                    <a:gd name="T51" fmla="*/ 6 h 34"/>
                    <a:gd name="T52" fmla="*/ 23 w 34"/>
                    <a:gd name="T53" fmla="*/ 6 h 34"/>
                    <a:gd name="T54" fmla="*/ 23 w 34"/>
                    <a:gd name="T55" fmla="*/ 6 h 34"/>
                    <a:gd name="T56" fmla="*/ 23 w 34"/>
                    <a:gd name="T57" fmla="*/ 6 h 34"/>
                    <a:gd name="T58" fmla="*/ 29 w 34"/>
                    <a:gd name="T59" fmla="*/ 0 h 34"/>
                    <a:gd name="T60" fmla="*/ 29 w 34"/>
                    <a:gd name="T61" fmla="*/ 0 h 34"/>
                    <a:gd name="T62" fmla="*/ 29 w 34"/>
                    <a:gd name="T63" fmla="*/ 0 h 34"/>
                    <a:gd name="T64" fmla="*/ 29 w 34"/>
                    <a:gd name="T65" fmla="*/ 0 h 34"/>
                    <a:gd name="T66" fmla="*/ 34 w 34"/>
                    <a:gd name="T6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34">
                      <a:moveTo>
                        <a:pt x="0" y="34"/>
                      </a:moveTo>
                      <a:lnTo>
                        <a:pt x="0" y="34"/>
                      </a:lnTo>
                      <a:lnTo>
                        <a:pt x="0" y="29"/>
                      </a:lnTo>
                      <a:lnTo>
                        <a:pt x="0" y="29"/>
                      </a:lnTo>
                      <a:lnTo>
                        <a:pt x="0" y="29"/>
                      </a:lnTo>
                      <a:lnTo>
                        <a:pt x="0" y="29"/>
                      </a:lnTo>
                      <a:lnTo>
                        <a:pt x="6" y="29"/>
                      </a:lnTo>
                      <a:lnTo>
                        <a:pt x="6" y="23"/>
                      </a:lnTo>
                      <a:lnTo>
                        <a:pt x="6" y="23"/>
                      </a:lnTo>
                      <a:lnTo>
                        <a:pt x="6" y="23"/>
                      </a:lnTo>
                      <a:lnTo>
                        <a:pt x="6" y="23"/>
                      </a:lnTo>
                      <a:lnTo>
                        <a:pt x="6" y="23"/>
                      </a:lnTo>
                      <a:lnTo>
                        <a:pt x="6" y="17"/>
                      </a:lnTo>
                      <a:lnTo>
                        <a:pt x="6" y="17"/>
                      </a:lnTo>
                      <a:lnTo>
                        <a:pt x="12" y="17"/>
                      </a:lnTo>
                      <a:lnTo>
                        <a:pt x="12" y="17"/>
                      </a:lnTo>
                      <a:lnTo>
                        <a:pt x="12" y="17"/>
                      </a:lnTo>
                      <a:lnTo>
                        <a:pt x="12" y="12"/>
                      </a:lnTo>
                      <a:lnTo>
                        <a:pt x="12" y="12"/>
                      </a:lnTo>
                      <a:lnTo>
                        <a:pt x="17" y="12"/>
                      </a:lnTo>
                      <a:lnTo>
                        <a:pt x="17" y="12"/>
                      </a:lnTo>
                      <a:lnTo>
                        <a:pt x="17" y="12"/>
                      </a:lnTo>
                      <a:lnTo>
                        <a:pt x="17" y="6"/>
                      </a:lnTo>
                      <a:lnTo>
                        <a:pt x="17" y="6"/>
                      </a:lnTo>
                      <a:lnTo>
                        <a:pt x="23" y="6"/>
                      </a:lnTo>
                      <a:lnTo>
                        <a:pt x="23" y="6"/>
                      </a:lnTo>
                      <a:lnTo>
                        <a:pt x="23" y="6"/>
                      </a:lnTo>
                      <a:lnTo>
                        <a:pt x="23" y="6"/>
                      </a:lnTo>
                      <a:lnTo>
                        <a:pt x="23" y="6"/>
                      </a:lnTo>
                      <a:lnTo>
                        <a:pt x="29" y="0"/>
                      </a:lnTo>
                      <a:lnTo>
                        <a:pt x="29" y="0"/>
                      </a:lnTo>
                      <a:lnTo>
                        <a:pt x="29" y="0"/>
                      </a:lnTo>
                      <a:lnTo>
                        <a:pt x="29" y="0"/>
                      </a:lnTo>
                      <a:lnTo>
                        <a:pt x="34"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999" name="Line 31"/>
                <p:cNvSpPr>
                  <a:spLocks noChangeShapeType="1"/>
                </p:cNvSpPr>
                <p:nvPr/>
              </p:nvSpPr>
              <p:spPr bwMode="auto">
                <a:xfrm>
                  <a:off x="3744" y="2483"/>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6000" name="Freeform 32"/>
                <p:cNvSpPr>
                  <a:spLocks/>
                </p:cNvSpPr>
                <p:nvPr/>
              </p:nvSpPr>
              <p:spPr bwMode="auto">
                <a:xfrm>
                  <a:off x="3744" y="2477"/>
                  <a:ext cx="23" cy="6"/>
                </a:xfrm>
                <a:custGeom>
                  <a:avLst/>
                  <a:gdLst>
                    <a:gd name="T0" fmla="*/ 0 w 23"/>
                    <a:gd name="T1" fmla="*/ 6 h 6"/>
                    <a:gd name="T2" fmla="*/ 0 w 23"/>
                    <a:gd name="T3" fmla="*/ 6 h 6"/>
                    <a:gd name="T4" fmla="*/ 6 w 23"/>
                    <a:gd name="T5" fmla="*/ 6 h 6"/>
                    <a:gd name="T6" fmla="*/ 6 w 23"/>
                    <a:gd name="T7" fmla="*/ 6 h 6"/>
                    <a:gd name="T8" fmla="*/ 6 w 23"/>
                    <a:gd name="T9" fmla="*/ 6 h 6"/>
                    <a:gd name="T10" fmla="*/ 6 w 23"/>
                    <a:gd name="T11" fmla="*/ 6 h 6"/>
                    <a:gd name="T12" fmla="*/ 6 w 23"/>
                    <a:gd name="T13" fmla="*/ 6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0 h 6"/>
                    <a:gd name="T30" fmla="*/ 17 w 23"/>
                    <a:gd name="T31" fmla="*/ 0 h 6"/>
                    <a:gd name="T32" fmla="*/ 17 w 23"/>
                    <a:gd name="T33" fmla="*/ 0 h 6"/>
                    <a:gd name="T34" fmla="*/ 23 w 23"/>
                    <a:gd name="T35" fmla="*/ 0 h 6"/>
                    <a:gd name="T36" fmla="*/ 23 w 2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6">
                      <a:moveTo>
                        <a:pt x="0" y="6"/>
                      </a:moveTo>
                      <a:lnTo>
                        <a:pt x="0" y="6"/>
                      </a:lnTo>
                      <a:lnTo>
                        <a:pt x="6" y="6"/>
                      </a:lnTo>
                      <a:lnTo>
                        <a:pt x="6" y="6"/>
                      </a:lnTo>
                      <a:lnTo>
                        <a:pt x="6" y="6"/>
                      </a:lnTo>
                      <a:lnTo>
                        <a:pt x="6" y="6"/>
                      </a:lnTo>
                      <a:lnTo>
                        <a:pt x="6" y="6"/>
                      </a:lnTo>
                      <a:lnTo>
                        <a:pt x="11" y="0"/>
                      </a:lnTo>
                      <a:lnTo>
                        <a:pt x="11" y="0"/>
                      </a:lnTo>
                      <a:lnTo>
                        <a:pt x="11" y="0"/>
                      </a:lnTo>
                      <a:lnTo>
                        <a:pt x="11" y="0"/>
                      </a:lnTo>
                      <a:lnTo>
                        <a:pt x="11" y="0"/>
                      </a:lnTo>
                      <a:lnTo>
                        <a:pt x="17" y="0"/>
                      </a:lnTo>
                      <a:lnTo>
                        <a:pt x="17" y="0"/>
                      </a:lnTo>
                      <a:lnTo>
                        <a:pt x="17" y="0"/>
                      </a:lnTo>
                      <a:lnTo>
                        <a:pt x="17" y="0"/>
                      </a:lnTo>
                      <a:lnTo>
                        <a:pt x="17" y="0"/>
                      </a:lnTo>
                      <a:lnTo>
                        <a:pt x="23" y="0"/>
                      </a:lnTo>
                      <a:lnTo>
                        <a:pt x="23"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6001" name="Line 33"/>
                <p:cNvSpPr>
                  <a:spLocks noChangeShapeType="1"/>
                </p:cNvSpPr>
                <p:nvPr/>
              </p:nvSpPr>
              <p:spPr bwMode="auto">
                <a:xfrm>
                  <a:off x="3772" y="247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6002" name="Freeform 34"/>
                <p:cNvSpPr>
                  <a:spLocks/>
                </p:cNvSpPr>
                <p:nvPr/>
              </p:nvSpPr>
              <p:spPr bwMode="auto">
                <a:xfrm>
                  <a:off x="3772" y="2466"/>
                  <a:ext cx="51" cy="5"/>
                </a:xfrm>
                <a:custGeom>
                  <a:avLst/>
                  <a:gdLst>
                    <a:gd name="T0" fmla="*/ 0 w 51"/>
                    <a:gd name="T1" fmla="*/ 5 h 5"/>
                    <a:gd name="T2" fmla="*/ 6 w 51"/>
                    <a:gd name="T3" fmla="*/ 5 h 5"/>
                    <a:gd name="T4" fmla="*/ 6 w 51"/>
                    <a:gd name="T5" fmla="*/ 5 h 5"/>
                    <a:gd name="T6" fmla="*/ 6 w 51"/>
                    <a:gd name="T7" fmla="*/ 5 h 5"/>
                    <a:gd name="T8" fmla="*/ 6 w 51"/>
                    <a:gd name="T9" fmla="*/ 5 h 5"/>
                    <a:gd name="T10" fmla="*/ 6 w 51"/>
                    <a:gd name="T11" fmla="*/ 5 h 5"/>
                    <a:gd name="T12" fmla="*/ 12 w 51"/>
                    <a:gd name="T13" fmla="*/ 5 h 5"/>
                    <a:gd name="T14" fmla="*/ 12 w 51"/>
                    <a:gd name="T15" fmla="*/ 5 h 5"/>
                    <a:gd name="T16" fmla="*/ 12 w 51"/>
                    <a:gd name="T17" fmla="*/ 5 h 5"/>
                    <a:gd name="T18" fmla="*/ 12 w 51"/>
                    <a:gd name="T19" fmla="*/ 5 h 5"/>
                    <a:gd name="T20" fmla="*/ 12 w 51"/>
                    <a:gd name="T21" fmla="*/ 5 h 5"/>
                    <a:gd name="T22" fmla="*/ 17 w 51"/>
                    <a:gd name="T23" fmla="*/ 5 h 5"/>
                    <a:gd name="T24" fmla="*/ 17 w 51"/>
                    <a:gd name="T25" fmla="*/ 5 h 5"/>
                    <a:gd name="T26" fmla="*/ 17 w 51"/>
                    <a:gd name="T27" fmla="*/ 5 h 5"/>
                    <a:gd name="T28" fmla="*/ 17 w 51"/>
                    <a:gd name="T29" fmla="*/ 5 h 5"/>
                    <a:gd name="T30" fmla="*/ 17 w 51"/>
                    <a:gd name="T31" fmla="*/ 5 h 5"/>
                    <a:gd name="T32" fmla="*/ 23 w 51"/>
                    <a:gd name="T33" fmla="*/ 5 h 5"/>
                    <a:gd name="T34" fmla="*/ 23 w 51"/>
                    <a:gd name="T35" fmla="*/ 5 h 5"/>
                    <a:gd name="T36" fmla="*/ 23 w 51"/>
                    <a:gd name="T37" fmla="*/ 5 h 5"/>
                    <a:gd name="T38" fmla="*/ 23 w 51"/>
                    <a:gd name="T39" fmla="*/ 5 h 5"/>
                    <a:gd name="T40" fmla="*/ 23 w 51"/>
                    <a:gd name="T41" fmla="*/ 5 h 5"/>
                    <a:gd name="T42" fmla="*/ 29 w 51"/>
                    <a:gd name="T43" fmla="*/ 5 h 5"/>
                    <a:gd name="T44" fmla="*/ 29 w 51"/>
                    <a:gd name="T45" fmla="*/ 5 h 5"/>
                    <a:gd name="T46" fmla="*/ 29 w 51"/>
                    <a:gd name="T47" fmla="*/ 5 h 5"/>
                    <a:gd name="T48" fmla="*/ 29 w 51"/>
                    <a:gd name="T49" fmla="*/ 5 h 5"/>
                    <a:gd name="T50" fmla="*/ 29 w 51"/>
                    <a:gd name="T51" fmla="*/ 5 h 5"/>
                    <a:gd name="T52" fmla="*/ 34 w 51"/>
                    <a:gd name="T53" fmla="*/ 5 h 5"/>
                    <a:gd name="T54" fmla="*/ 34 w 51"/>
                    <a:gd name="T55" fmla="*/ 5 h 5"/>
                    <a:gd name="T56" fmla="*/ 34 w 51"/>
                    <a:gd name="T57" fmla="*/ 5 h 5"/>
                    <a:gd name="T58" fmla="*/ 34 w 51"/>
                    <a:gd name="T59" fmla="*/ 0 h 5"/>
                    <a:gd name="T60" fmla="*/ 40 w 51"/>
                    <a:gd name="T61" fmla="*/ 0 h 5"/>
                    <a:gd name="T62" fmla="*/ 40 w 51"/>
                    <a:gd name="T63" fmla="*/ 0 h 5"/>
                    <a:gd name="T64" fmla="*/ 40 w 51"/>
                    <a:gd name="T65" fmla="*/ 0 h 5"/>
                    <a:gd name="T66" fmla="*/ 40 w 51"/>
                    <a:gd name="T67" fmla="*/ 0 h 5"/>
                    <a:gd name="T68" fmla="*/ 40 w 51"/>
                    <a:gd name="T69" fmla="*/ 0 h 5"/>
                    <a:gd name="T70" fmla="*/ 46 w 51"/>
                    <a:gd name="T71" fmla="*/ 0 h 5"/>
                    <a:gd name="T72" fmla="*/ 46 w 51"/>
                    <a:gd name="T73" fmla="*/ 0 h 5"/>
                    <a:gd name="T74" fmla="*/ 46 w 51"/>
                    <a:gd name="T75" fmla="*/ 0 h 5"/>
                    <a:gd name="T76" fmla="*/ 46 w 51"/>
                    <a:gd name="T77" fmla="*/ 0 h 5"/>
                    <a:gd name="T78" fmla="*/ 46 w 51"/>
                    <a:gd name="T79" fmla="*/ 0 h 5"/>
                    <a:gd name="T80" fmla="*/ 51 w 51"/>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5">
                      <a:moveTo>
                        <a:pt x="0" y="5"/>
                      </a:moveTo>
                      <a:lnTo>
                        <a:pt x="6" y="5"/>
                      </a:lnTo>
                      <a:lnTo>
                        <a:pt x="6" y="5"/>
                      </a:lnTo>
                      <a:lnTo>
                        <a:pt x="6" y="5"/>
                      </a:lnTo>
                      <a:lnTo>
                        <a:pt x="6" y="5"/>
                      </a:lnTo>
                      <a:lnTo>
                        <a:pt x="6" y="5"/>
                      </a:lnTo>
                      <a:lnTo>
                        <a:pt x="12" y="5"/>
                      </a:lnTo>
                      <a:lnTo>
                        <a:pt x="12" y="5"/>
                      </a:lnTo>
                      <a:lnTo>
                        <a:pt x="12" y="5"/>
                      </a:lnTo>
                      <a:lnTo>
                        <a:pt x="12" y="5"/>
                      </a:lnTo>
                      <a:lnTo>
                        <a:pt x="12" y="5"/>
                      </a:lnTo>
                      <a:lnTo>
                        <a:pt x="17" y="5"/>
                      </a:lnTo>
                      <a:lnTo>
                        <a:pt x="17" y="5"/>
                      </a:lnTo>
                      <a:lnTo>
                        <a:pt x="17" y="5"/>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0"/>
                      </a:lnTo>
                      <a:lnTo>
                        <a:pt x="40" y="0"/>
                      </a:lnTo>
                      <a:lnTo>
                        <a:pt x="40" y="0"/>
                      </a:lnTo>
                      <a:lnTo>
                        <a:pt x="40" y="0"/>
                      </a:lnTo>
                      <a:lnTo>
                        <a:pt x="40" y="0"/>
                      </a:lnTo>
                      <a:lnTo>
                        <a:pt x="40" y="0"/>
                      </a:lnTo>
                      <a:lnTo>
                        <a:pt x="46" y="0"/>
                      </a:lnTo>
                      <a:lnTo>
                        <a:pt x="46" y="0"/>
                      </a:lnTo>
                      <a:lnTo>
                        <a:pt x="46" y="0"/>
                      </a:lnTo>
                      <a:lnTo>
                        <a:pt x="46" y="0"/>
                      </a:lnTo>
                      <a:lnTo>
                        <a:pt x="46" y="0"/>
                      </a:lnTo>
                      <a:lnTo>
                        <a:pt x="51"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16003" name="Rectangle 35"/>
              <p:cNvSpPr>
                <a:spLocks noChangeArrowheads="1"/>
              </p:cNvSpPr>
              <p:nvPr/>
            </p:nvSpPr>
            <p:spPr bwMode="auto">
              <a:xfrm>
                <a:off x="345" y="2777"/>
                <a:ext cx="72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PARISH BNDRY</a:t>
                </a:r>
                <a:endParaRPr lang="en-US" sz="1200" b="1"/>
              </a:p>
            </p:txBody>
          </p:sp>
          <p:grpSp>
            <p:nvGrpSpPr>
              <p:cNvPr id="2516004" name="Group 36"/>
              <p:cNvGrpSpPr>
                <a:grpSpLocks/>
              </p:cNvGrpSpPr>
              <p:nvPr/>
            </p:nvGrpSpPr>
            <p:grpSpPr bwMode="auto">
              <a:xfrm>
                <a:off x="153" y="2189"/>
                <a:ext cx="512" cy="115"/>
                <a:chOff x="816" y="2765"/>
                <a:chExt cx="512" cy="115"/>
              </a:xfrm>
            </p:grpSpPr>
            <p:sp>
              <p:nvSpPr>
                <p:cNvPr id="2516005" name="Rectangle 37"/>
                <p:cNvSpPr>
                  <a:spLocks noChangeArrowheads="1"/>
                </p:cNvSpPr>
                <p:nvPr/>
              </p:nvSpPr>
              <p:spPr bwMode="auto">
                <a:xfrm>
                  <a:off x="1018" y="2765"/>
                  <a:ext cx="3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CITIES</a:t>
                  </a:r>
                  <a:endParaRPr lang="en-US" sz="1200" b="1"/>
                </a:p>
              </p:txBody>
            </p:sp>
            <p:grpSp>
              <p:nvGrpSpPr>
                <p:cNvPr id="2516006" name="Group 38"/>
                <p:cNvGrpSpPr>
                  <a:grpSpLocks/>
                </p:cNvGrpSpPr>
                <p:nvPr/>
              </p:nvGrpSpPr>
              <p:grpSpPr bwMode="auto">
                <a:xfrm>
                  <a:off x="816" y="2797"/>
                  <a:ext cx="58" cy="58"/>
                  <a:chOff x="2832" y="1248"/>
                  <a:chExt cx="58" cy="58"/>
                </a:xfrm>
              </p:grpSpPr>
              <p:sp>
                <p:nvSpPr>
                  <p:cNvPr id="2516007" name="Oval 39"/>
                  <p:cNvSpPr>
                    <a:spLocks noChangeAspect="1" noChangeArrowheads="1"/>
                  </p:cNvSpPr>
                  <p:nvPr/>
                </p:nvSpPr>
                <p:spPr bwMode="auto">
                  <a:xfrm>
                    <a:off x="2832" y="1248"/>
                    <a:ext cx="58" cy="58"/>
                  </a:xfrm>
                  <a:prstGeom prst="ellipse">
                    <a:avLst/>
                  </a:prstGeom>
                  <a:solidFill>
                    <a:srgbClr val="00FF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16008" name="Oval 40"/>
                  <p:cNvSpPr>
                    <a:spLocks noChangeAspect="1" noChangeArrowheads="1"/>
                  </p:cNvSpPr>
                  <p:nvPr/>
                </p:nvSpPr>
                <p:spPr bwMode="auto">
                  <a:xfrm>
                    <a:off x="2854" y="1270"/>
                    <a:ext cx="12" cy="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516009" name="Text Box 41"/>
              <p:cNvSpPr txBox="1">
                <a:spLocks noChangeArrowheads="1"/>
              </p:cNvSpPr>
              <p:nvPr/>
            </p:nvSpPr>
            <p:spPr bwMode="auto">
              <a:xfrm>
                <a:off x="201" y="1920"/>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t>LEGEND</a:t>
                </a:r>
              </a:p>
            </p:txBody>
          </p:sp>
          <p:sp>
            <p:nvSpPr>
              <p:cNvPr id="2516010" name="Rectangle 42"/>
              <p:cNvSpPr>
                <a:spLocks noChangeArrowheads="1"/>
              </p:cNvSpPr>
              <p:nvPr/>
            </p:nvSpPr>
            <p:spPr bwMode="auto">
              <a:xfrm>
                <a:off x="30" y="1872"/>
                <a:ext cx="1163" cy="115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16011" name="Group 43"/>
              <p:cNvGrpSpPr>
                <a:grpSpLocks/>
              </p:cNvGrpSpPr>
              <p:nvPr/>
            </p:nvGrpSpPr>
            <p:grpSpPr bwMode="auto">
              <a:xfrm>
                <a:off x="57" y="2424"/>
                <a:ext cx="238" cy="0"/>
                <a:chOff x="2211" y="2341"/>
                <a:chExt cx="238" cy="0"/>
              </a:xfrm>
            </p:grpSpPr>
            <p:sp>
              <p:nvSpPr>
                <p:cNvPr id="2516012" name="Line 44"/>
                <p:cNvSpPr>
                  <a:spLocks noChangeShapeType="1"/>
                </p:cNvSpPr>
                <p:nvPr/>
              </p:nvSpPr>
              <p:spPr bwMode="auto">
                <a:xfrm>
                  <a:off x="2211" y="2341"/>
                  <a:ext cx="2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6013" name="Line 45"/>
                <p:cNvSpPr>
                  <a:spLocks noChangeShapeType="1"/>
                </p:cNvSpPr>
                <p:nvPr/>
              </p:nvSpPr>
              <p:spPr bwMode="auto">
                <a:xfrm>
                  <a:off x="2211"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6014" name="Line 46"/>
                <p:cNvSpPr>
                  <a:spLocks noChangeShapeType="1"/>
                </p:cNvSpPr>
                <p:nvPr/>
              </p:nvSpPr>
              <p:spPr bwMode="auto">
                <a:xfrm>
                  <a:off x="2290"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6015" name="Line 47"/>
                <p:cNvSpPr>
                  <a:spLocks noChangeShapeType="1"/>
                </p:cNvSpPr>
                <p:nvPr/>
              </p:nvSpPr>
              <p:spPr bwMode="auto">
                <a:xfrm>
                  <a:off x="2370" y="2341"/>
                  <a:ext cx="39"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16016" name="Rectangle 48"/>
              <p:cNvSpPr>
                <a:spLocks noChangeArrowheads="1"/>
              </p:cNvSpPr>
              <p:nvPr/>
            </p:nvSpPr>
            <p:spPr bwMode="auto">
              <a:xfrm>
                <a:off x="345" y="2369"/>
                <a:ext cx="8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PRIMARY ROADS</a:t>
                </a:r>
                <a:endParaRPr lang="en-US" sz="1200" b="1"/>
              </a:p>
            </p:txBody>
          </p:sp>
        </p:grpSp>
      </p:grpSp>
      <p:grpSp>
        <p:nvGrpSpPr>
          <p:cNvPr id="2516017" name="Group 49"/>
          <p:cNvGrpSpPr>
            <a:grpSpLocks/>
          </p:cNvGrpSpPr>
          <p:nvPr/>
        </p:nvGrpSpPr>
        <p:grpSpPr bwMode="auto">
          <a:xfrm>
            <a:off x="0" y="0"/>
            <a:ext cx="9134475" cy="6678613"/>
            <a:chOff x="0" y="0"/>
            <a:chExt cx="5754" cy="4207"/>
          </a:xfrm>
        </p:grpSpPr>
        <p:pic>
          <p:nvPicPr>
            <p:cNvPr id="2516018" name="Picture 50" descr="gustav_ADCIRC_inundation_with_levees"/>
            <p:cNvPicPr>
              <a:picLocks noChangeAspect="1" noChangeArrowheads="1"/>
            </p:cNvPicPr>
            <p:nvPr/>
          </p:nvPicPr>
          <p:blipFill>
            <a:blip r:embed="rId3" cstate="print">
              <a:extLst>
                <a:ext uri="{28A0092B-C50C-407E-A947-70E740481C1C}">
                  <a14:useLocalDpi xmlns:a14="http://schemas.microsoft.com/office/drawing/2010/main" val="0"/>
                </a:ext>
              </a:extLst>
            </a:blip>
            <a:srcRect l="9331" t="1146" r="9953"/>
            <a:stretch>
              <a:fillRect/>
            </a:stretch>
          </p:blipFill>
          <p:spPr bwMode="auto">
            <a:xfrm>
              <a:off x="0" y="0"/>
              <a:ext cx="5754" cy="4207"/>
            </a:xfrm>
            <a:prstGeom prst="rect">
              <a:avLst/>
            </a:prstGeom>
            <a:noFill/>
            <a:extLst>
              <a:ext uri="{909E8E84-426E-40DD-AFC4-6F175D3DCCD1}">
                <a14:hiddenFill xmlns:a14="http://schemas.microsoft.com/office/drawing/2010/main">
                  <a:solidFill>
                    <a:srgbClr val="FFFFFF"/>
                  </a:solidFill>
                </a14:hiddenFill>
              </a:ext>
            </a:extLst>
          </p:spPr>
        </p:pic>
        <p:grpSp>
          <p:nvGrpSpPr>
            <p:cNvPr id="2516019" name="Group 51"/>
            <p:cNvGrpSpPr>
              <a:grpSpLocks/>
            </p:cNvGrpSpPr>
            <p:nvPr/>
          </p:nvGrpSpPr>
          <p:grpSpPr bwMode="auto">
            <a:xfrm>
              <a:off x="576" y="2832"/>
              <a:ext cx="1179" cy="1152"/>
              <a:chOff x="30" y="1872"/>
              <a:chExt cx="1179" cy="1152"/>
            </a:xfrm>
          </p:grpSpPr>
          <p:sp>
            <p:nvSpPr>
              <p:cNvPr id="2516020" name="Oval 52"/>
              <p:cNvSpPr>
                <a:spLocks noChangeAspect="1" noChangeArrowheads="1"/>
              </p:cNvSpPr>
              <p:nvPr/>
            </p:nvSpPr>
            <p:spPr bwMode="auto">
              <a:xfrm>
                <a:off x="57" y="2556"/>
                <a:ext cx="253" cy="127"/>
              </a:xfrm>
              <a:prstGeom prst="ellipse">
                <a:avLst/>
              </a:prstGeom>
              <a:solidFill>
                <a:srgbClr val="00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16021" name="Text Box 53"/>
              <p:cNvSpPr txBox="1">
                <a:spLocks noChangeArrowheads="1"/>
              </p:cNvSpPr>
              <p:nvPr/>
            </p:nvSpPr>
            <p:spPr bwMode="auto">
              <a:xfrm>
                <a:off x="249" y="2526"/>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t> </a:t>
                </a:r>
                <a:r>
                  <a:rPr lang="en-US" sz="1200" b="1"/>
                  <a:t>FLOOD AREA</a:t>
                </a:r>
              </a:p>
            </p:txBody>
          </p:sp>
          <p:grpSp>
            <p:nvGrpSpPr>
              <p:cNvPr id="2516022" name="Group 54"/>
              <p:cNvGrpSpPr>
                <a:grpSpLocks/>
              </p:cNvGrpSpPr>
              <p:nvPr/>
            </p:nvGrpSpPr>
            <p:grpSpPr bwMode="auto">
              <a:xfrm>
                <a:off x="65" y="2766"/>
                <a:ext cx="238" cy="124"/>
                <a:chOff x="3704" y="2466"/>
                <a:chExt cx="238" cy="124"/>
              </a:xfrm>
            </p:grpSpPr>
            <p:sp>
              <p:nvSpPr>
                <p:cNvPr id="2516023" name="Line 55"/>
                <p:cNvSpPr>
                  <a:spLocks noChangeShapeType="1"/>
                </p:cNvSpPr>
                <p:nvPr/>
              </p:nvSpPr>
              <p:spPr bwMode="auto">
                <a:xfrm>
                  <a:off x="3823" y="2466"/>
                  <a:ext cx="0" cy="0"/>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6024" name="Freeform 56"/>
                <p:cNvSpPr>
                  <a:spLocks/>
                </p:cNvSpPr>
                <p:nvPr/>
              </p:nvSpPr>
              <p:spPr bwMode="auto">
                <a:xfrm>
                  <a:off x="3704" y="2466"/>
                  <a:ext cx="238" cy="124"/>
                </a:xfrm>
                <a:custGeom>
                  <a:avLst/>
                  <a:gdLst>
                    <a:gd name="T0" fmla="*/ 131 w 238"/>
                    <a:gd name="T1" fmla="*/ 0 h 124"/>
                    <a:gd name="T2" fmla="*/ 136 w 238"/>
                    <a:gd name="T3" fmla="*/ 5 h 124"/>
                    <a:gd name="T4" fmla="*/ 148 w 238"/>
                    <a:gd name="T5" fmla="*/ 5 h 124"/>
                    <a:gd name="T6" fmla="*/ 159 w 238"/>
                    <a:gd name="T7" fmla="*/ 5 h 124"/>
                    <a:gd name="T8" fmla="*/ 165 w 238"/>
                    <a:gd name="T9" fmla="*/ 5 h 124"/>
                    <a:gd name="T10" fmla="*/ 176 w 238"/>
                    <a:gd name="T11" fmla="*/ 11 h 124"/>
                    <a:gd name="T12" fmla="*/ 187 w 238"/>
                    <a:gd name="T13" fmla="*/ 11 h 124"/>
                    <a:gd name="T14" fmla="*/ 193 w 238"/>
                    <a:gd name="T15" fmla="*/ 17 h 124"/>
                    <a:gd name="T16" fmla="*/ 204 w 238"/>
                    <a:gd name="T17" fmla="*/ 17 h 124"/>
                    <a:gd name="T18" fmla="*/ 210 w 238"/>
                    <a:gd name="T19" fmla="*/ 22 h 124"/>
                    <a:gd name="T20" fmla="*/ 221 w 238"/>
                    <a:gd name="T21" fmla="*/ 28 h 124"/>
                    <a:gd name="T22" fmla="*/ 233 w 238"/>
                    <a:gd name="T23" fmla="*/ 39 h 124"/>
                    <a:gd name="T24" fmla="*/ 238 w 238"/>
                    <a:gd name="T25" fmla="*/ 51 h 124"/>
                    <a:gd name="T26" fmla="*/ 238 w 238"/>
                    <a:gd name="T27" fmla="*/ 56 h 124"/>
                    <a:gd name="T28" fmla="*/ 238 w 238"/>
                    <a:gd name="T29" fmla="*/ 68 h 124"/>
                    <a:gd name="T30" fmla="*/ 238 w 238"/>
                    <a:gd name="T31" fmla="*/ 73 h 124"/>
                    <a:gd name="T32" fmla="*/ 233 w 238"/>
                    <a:gd name="T33" fmla="*/ 85 h 124"/>
                    <a:gd name="T34" fmla="*/ 221 w 238"/>
                    <a:gd name="T35" fmla="*/ 96 h 124"/>
                    <a:gd name="T36" fmla="*/ 210 w 238"/>
                    <a:gd name="T37" fmla="*/ 102 h 124"/>
                    <a:gd name="T38" fmla="*/ 204 w 238"/>
                    <a:gd name="T39" fmla="*/ 107 h 124"/>
                    <a:gd name="T40" fmla="*/ 193 w 238"/>
                    <a:gd name="T41" fmla="*/ 107 h 124"/>
                    <a:gd name="T42" fmla="*/ 187 w 238"/>
                    <a:gd name="T43" fmla="*/ 113 h 124"/>
                    <a:gd name="T44" fmla="*/ 176 w 238"/>
                    <a:gd name="T45" fmla="*/ 113 h 124"/>
                    <a:gd name="T46" fmla="*/ 165 w 238"/>
                    <a:gd name="T47" fmla="*/ 119 h 124"/>
                    <a:gd name="T48" fmla="*/ 159 w 238"/>
                    <a:gd name="T49" fmla="*/ 119 h 124"/>
                    <a:gd name="T50" fmla="*/ 148 w 238"/>
                    <a:gd name="T51" fmla="*/ 119 h 124"/>
                    <a:gd name="T52" fmla="*/ 136 w 238"/>
                    <a:gd name="T53" fmla="*/ 119 h 124"/>
                    <a:gd name="T54" fmla="*/ 131 w 238"/>
                    <a:gd name="T55" fmla="*/ 124 h 124"/>
                    <a:gd name="T56" fmla="*/ 119 w 238"/>
                    <a:gd name="T57" fmla="*/ 124 h 124"/>
                    <a:gd name="T58" fmla="*/ 114 w 238"/>
                    <a:gd name="T59" fmla="*/ 124 h 124"/>
                    <a:gd name="T60" fmla="*/ 102 w 238"/>
                    <a:gd name="T61" fmla="*/ 119 h 124"/>
                    <a:gd name="T62" fmla="*/ 91 w 238"/>
                    <a:gd name="T63" fmla="*/ 119 h 124"/>
                    <a:gd name="T64" fmla="*/ 85 w 238"/>
                    <a:gd name="T65" fmla="*/ 119 h 124"/>
                    <a:gd name="T66" fmla="*/ 74 w 238"/>
                    <a:gd name="T67" fmla="*/ 119 h 124"/>
                    <a:gd name="T68" fmla="*/ 63 w 238"/>
                    <a:gd name="T69" fmla="*/ 113 h 124"/>
                    <a:gd name="T70" fmla="*/ 57 w 238"/>
                    <a:gd name="T71" fmla="*/ 113 h 124"/>
                    <a:gd name="T72" fmla="*/ 46 w 238"/>
                    <a:gd name="T73" fmla="*/ 107 h 124"/>
                    <a:gd name="T74" fmla="*/ 40 w 238"/>
                    <a:gd name="T75" fmla="*/ 107 h 124"/>
                    <a:gd name="T76" fmla="*/ 29 w 238"/>
                    <a:gd name="T77" fmla="*/ 102 h 124"/>
                    <a:gd name="T78" fmla="*/ 17 w 238"/>
                    <a:gd name="T79" fmla="*/ 96 h 124"/>
                    <a:gd name="T80" fmla="*/ 12 w 238"/>
                    <a:gd name="T81" fmla="*/ 85 h 124"/>
                    <a:gd name="T82" fmla="*/ 6 w 238"/>
                    <a:gd name="T83" fmla="*/ 73 h 124"/>
                    <a:gd name="T84" fmla="*/ 0 w 238"/>
                    <a:gd name="T85" fmla="*/ 68 h 124"/>
                    <a:gd name="T86" fmla="*/ 0 w 238"/>
                    <a:gd name="T87" fmla="*/ 56 h 124"/>
                    <a:gd name="T88" fmla="*/ 6 w 238"/>
                    <a:gd name="T89" fmla="*/ 51 h 124"/>
                    <a:gd name="T90" fmla="*/ 12 w 238"/>
                    <a:gd name="T91" fmla="*/ 39 h 124"/>
                    <a:gd name="T92" fmla="*/ 17 w 238"/>
                    <a:gd name="T93" fmla="*/ 28 h 124"/>
                    <a:gd name="T94" fmla="*/ 29 w 238"/>
                    <a:gd name="T95" fmla="*/ 22 h 124"/>
                    <a:gd name="T96" fmla="*/ 40 w 238"/>
                    <a:gd name="T97" fmla="*/ 17 h 124"/>
                    <a:gd name="T98" fmla="*/ 46 w 238"/>
                    <a:gd name="T99" fmla="*/ 17 h 124"/>
                    <a:gd name="T100" fmla="*/ 57 w 238"/>
                    <a:gd name="T101" fmla="*/ 11 h 124"/>
                    <a:gd name="T102" fmla="*/ 63 w 238"/>
                    <a:gd name="T103" fmla="*/ 11 h 124"/>
                    <a:gd name="T104" fmla="*/ 74 w 238"/>
                    <a:gd name="T105" fmla="*/ 5 h 124"/>
                    <a:gd name="T106" fmla="*/ 85 w 238"/>
                    <a:gd name="T107" fmla="*/ 5 h 124"/>
                    <a:gd name="T108" fmla="*/ 91 w 238"/>
                    <a:gd name="T109" fmla="*/ 5 h 124"/>
                    <a:gd name="T110" fmla="*/ 102 w 238"/>
                    <a:gd name="T111" fmla="*/ 5 h 124"/>
                    <a:gd name="T112" fmla="*/ 114 w 238"/>
                    <a:gd name="T113" fmla="*/ 0 h 124"/>
                    <a:gd name="T114" fmla="*/ 119 w 238"/>
                    <a:gd name="T11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124">
                      <a:moveTo>
                        <a:pt x="119" y="0"/>
                      </a:moveTo>
                      <a:lnTo>
                        <a:pt x="125" y="0"/>
                      </a:lnTo>
                      <a:lnTo>
                        <a:pt x="125" y="0"/>
                      </a:lnTo>
                      <a:lnTo>
                        <a:pt x="125" y="0"/>
                      </a:lnTo>
                      <a:lnTo>
                        <a:pt x="125" y="0"/>
                      </a:lnTo>
                      <a:lnTo>
                        <a:pt x="125" y="0"/>
                      </a:lnTo>
                      <a:lnTo>
                        <a:pt x="131" y="0"/>
                      </a:lnTo>
                      <a:lnTo>
                        <a:pt x="131" y="0"/>
                      </a:lnTo>
                      <a:lnTo>
                        <a:pt x="131" y="0"/>
                      </a:lnTo>
                      <a:lnTo>
                        <a:pt x="131" y="0"/>
                      </a:lnTo>
                      <a:lnTo>
                        <a:pt x="131" y="0"/>
                      </a:lnTo>
                      <a:lnTo>
                        <a:pt x="136" y="0"/>
                      </a:lnTo>
                      <a:lnTo>
                        <a:pt x="136" y="0"/>
                      </a:lnTo>
                      <a:lnTo>
                        <a:pt x="136" y="0"/>
                      </a:lnTo>
                      <a:lnTo>
                        <a:pt x="136" y="5"/>
                      </a:lnTo>
                      <a:lnTo>
                        <a:pt x="136" y="5"/>
                      </a:lnTo>
                      <a:lnTo>
                        <a:pt x="142" y="5"/>
                      </a:lnTo>
                      <a:lnTo>
                        <a:pt x="142" y="5"/>
                      </a:lnTo>
                      <a:lnTo>
                        <a:pt x="142" y="5"/>
                      </a:lnTo>
                      <a:lnTo>
                        <a:pt x="142" y="5"/>
                      </a:lnTo>
                      <a:lnTo>
                        <a:pt x="142" y="5"/>
                      </a:lnTo>
                      <a:lnTo>
                        <a:pt x="148" y="5"/>
                      </a:lnTo>
                      <a:lnTo>
                        <a:pt x="148" y="5"/>
                      </a:lnTo>
                      <a:lnTo>
                        <a:pt x="148" y="5"/>
                      </a:lnTo>
                      <a:lnTo>
                        <a:pt x="148" y="5"/>
                      </a:lnTo>
                      <a:lnTo>
                        <a:pt x="148" y="5"/>
                      </a:lnTo>
                      <a:lnTo>
                        <a:pt x="153" y="5"/>
                      </a:lnTo>
                      <a:lnTo>
                        <a:pt x="153" y="5"/>
                      </a:lnTo>
                      <a:lnTo>
                        <a:pt x="153" y="5"/>
                      </a:lnTo>
                      <a:lnTo>
                        <a:pt x="153" y="5"/>
                      </a:lnTo>
                      <a:lnTo>
                        <a:pt x="153" y="5"/>
                      </a:lnTo>
                      <a:lnTo>
                        <a:pt x="159" y="5"/>
                      </a:lnTo>
                      <a:lnTo>
                        <a:pt x="159" y="5"/>
                      </a:lnTo>
                      <a:lnTo>
                        <a:pt x="159" y="5"/>
                      </a:lnTo>
                      <a:lnTo>
                        <a:pt x="159" y="5"/>
                      </a:lnTo>
                      <a:lnTo>
                        <a:pt x="159" y="5"/>
                      </a:lnTo>
                      <a:lnTo>
                        <a:pt x="165" y="5"/>
                      </a:lnTo>
                      <a:lnTo>
                        <a:pt x="165" y="5"/>
                      </a:lnTo>
                      <a:lnTo>
                        <a:pt x="165" y="5"/>
                      </a:lnTo>
                      <a:lnTo>
                        <a:pt x="165" y="5"/>
                      </a:lnTo>
                      <a:lnTo>
                        <a:pt x="165" y="5"/>
                      </a:lnTo>
                      <a:lnTo>
                        <a:pt x="170" y="5"/>
                      </a:lnTo>
                      <a:lnTo>
                        <a:pt x="170" y="5"/>
                      </a:lnTo>
                      <a:lnTo>
                        <a:pt x="170" y="5"/>
                      </a:lnTo>
                      <a:lnTo>
                        <a:pt x="170" y="5"/>
                      </a:lnTo>
                      <a:lnTo>
                        <a:pt x="170" y="5"/>
                      </a:lnTo>
                      <a:lnTo>
                        <a:pt x="176" y="11"/>
                      </a:lnTo>
                      <a:lnTo>
                        <a:pt x="176" y="11"/>
                      </a:lnTo>
                      <a:lnTo>
                        <a:pt x="176" y="11"/>
                      </a:lnTo>
                      <a:lnTo>
                        <a:pt x="176" y="11"/>
                      </a:lnTo>
                      <a:lnTo>
                        <a:pt x="182" y="11"/>
                      </a:lnTo>
                      <a:lnTo>
                        <a:pt x="182" y="11"/>
                      </a:lnTo>
                      <a:lnTo>
                        <a:pt x="182" y="11"/>
                      </a:lnTo>
                      <a:lnTo>
                        <a:pt x="182" y="11"/>
                      </a:lnTo>
                      <a:lnTo>
                        <a:pt x="182" y="11"/>
                      </a:lnTo>
                      <a:lnTo>
                        <a:pt x="187" y="11"/>
                      </a:lnTo>
                      <a:lnTo>
                        <a:pt x="187" y="11"/>
                      </a:lnTo>
                      <a:lnTo>
                        <a:pt x="187" y="11"/>
                      </a:lnTo>
                      <a:lnTo>
                        <a:pt x="187" y="11"/>
                      </a:lnTo>
                      <a:lnTo>
                        <a:pt x="187" y="11"/>
                      </a:lnTo>
                      <a:lnTo>
                        <a:pt x="193" y="11"/>
                      </a:lnTo>
                      <a:lnTo>
                        <a:pt x="193" y="11"/>
                      </a:lnTo>
                      <a:lnTo>
                        <a:pt x="193" y="17"/>
                      </a:lnTo>
                      <a:lnTo>
                        <a:pt x="193" y="17"/>
                      </a:lnTo>
                      <a:lnTo>
                        <a:pt x="193" y="17"/>
                      </a:lnTo>
                      <a:lnTo>
                        <a:pt x="199" y="17"/>
                      </a:lnTo>
                      <a:lnTo>
                        <a:pt x="199" y="17"/>
                      </a:lnTo>
                      <a:lnTo>
                        <a:pt x="199" y="17"/>
                      </a:lnTo>
                      <a:lnTo>
                        <a:pt x="199" y="17"/>
                      </a:lnTo>
                      <a:lnTo>
                        <a:pt x="199" y="17"/>
                      </a:lnTo>
                      <a:lnTo>
                        <a:pt x="204" y="17"/>
                      </a:lnTo>
                      <a:lnTo>
                        <a:pt x="204" y="17"/>
                      </a:lnTo>
                      <a:lnTo>
                        <a:pt x="204" y="22"/>
                      </a:lnTo>
                      <a:lnTo>
                        <a:pt x="204" y="22"/>
                      </a:lnTo>
                      <a:lnTo>
                        <a:pt x="204" y="22"/>
                      </a:lnTo>
                      <a:lnTo>
                        <a:pt x="210" y="22"/>
                      </a:lnTo>
                      <a:lnTo>
                        <a:pt x="210" y="22"/>
                      </a:lnTo>
                      <a:lnTo>
                        <a:pt x="210" y="22"/>
                      </a:lnTo>
                      <a:lnTo>
                        <a:pt x="210" y="22"/>
                      </a:lnTo>
                      <a:lnTo>
                        <a:pt x="210" y="22"/>
                      </a:lnTo>
                      <a:lnTo>
                        <a:pt x="216" y="22"/>
                      </a:lnTo>
                      <a:lnTo>
                        <a:pt x="216" y="28"/>
                      </a:lnTo>
                      <a:lnTo>
                        <a:pt x="216" y="28"/>
                      </a:lnTo>
                      <a:lnTo>
                        <a:pt x="216" y="28"/>
                      </a:lnTo>
                      <a:lnTo>
                        <a:pt x="216" y="28"/>
                      </a:lnTo>
                      <a:lnTo>
                        <a:pt x="221" y="28"/>
                      </a:lnTo>
                      <a:lnTo>
                        <a:pt x="221" y="28"/>
                      </a:lnTo>
                      <a:lnTo>
                        <a:pt x="221" y="28"/>
                      </a:lnTo>
                      <a:lnTo>
                        <a:pt x="221" y="34"/>
                      </a:lnTo>
                      <a:lnTo>
                        <a:pt x="221" y="34"/>
                      </a:lnTo>
                      <a:lnTo>
                        <a:pt x="227" y="34"/>
                      </a:lnTo>
                      <a:lnTo>
                        <a:pt x="227" y="34"/>
                      </a:lnTo>
                      <a:lnTo>
                        <a:pt x="227" y="34"/>
                      </a:lnTo>
                      <a:lnTo>
                        <a:pt x="227" y="39"/>
                      </a:lnTo>
                      <a:lnTo>
                        <a:pt x="227" y="39"/>
                      </a:lnTo>
                      <a:lnTo>
                        <a:pt x="233" y="39"/>
                      </a:lnTo>
                      <a:lnTo>
                        <a:pt x="233" y="39"/>
                      </a:lnTo>
                      <a:lnTo>
                        <a:pt x="233" y="39"/>
                      </a:lnTo>
                      <a:lnTo>
                        <a:pt x="233" y="45"/>
                      </a:lnTo>
                      <a:lnTo>
                        <a:pt x="233" y="45"/>
                      </a:lnTo>
                      <a:lnTo>
                        <a:pt x="233" y="45"/>
                      </a:lnTo>
                      <a:lnTo>
                        <a:pt x="233" y="45"/>
                      </a:lnTo>
                      <a:lnTo>
                        <a:pt x="238" y="45"/>
                      </a:lnTo>
                      <a:lnTo>
                        <a:pt x="238" y="51"/>
                      </a:lnTo>
                      <a:lnTo>
                        <a:pt x="238" y="51"/>
                      </a:lnTo>
                      <a:lnTo>
                        <a:pt x="238" y="51"/>
                      </a:lnTo>
                      <a:lnTo>
                        <a:pt x="238" y="51"/>
                      </a:lnTo>
                      <a:lnTo>
                        <a:pt x="238" y="51"/>
                      </a:lnTo>
                      <a:lnTo>
                        <a:pt x="238" y="56"/>
                      </a:lnTo>
                      <a:lnTo>
                        <a:pt x="238" y="56"/>
                      </a:lnTo>
                      <a:lnTo>
                        <a:pt x="238" y="56"/>
                      </a:lnTo>
                      <a:lnTo>
                        <a:pt x="238" y="56"/>
                      </a:lnTo>
                      <a:lnTo>
                        <a:pt x="238" y="56"/>
                      </a:lnTo>
                      <a:lnTo>
                        <a:pt x="238" y="62"/>
                      </a:lnTo>
                      <a:lnTo>
                        <a:pt x="238" y="62"/>
                      </a:lnTo>
                      <a:lnTo>
                        <a:pt x="238" y="62"/>
                      </a:lnTo>
                      <a:lnTo>
                        <a:pt x="238" y="62"/>
                      </a:lnTo>
                      <a:lnTo>
                        <a:pt x="238" y="62"/>
                      </a:lnTo>
                      <a:lnTo>
                        <a:pt x="238" y="68"/>
                      </a:lnTo>
                      <a:lnTo>
                        <a:pt x="238" y="68"/>
                      </a:lnTo>
                      <a:lnTo>
                        <a:pt x="238" y="68"/>
                      </a:lnTo>
                      <a:lnTo>
                        <a:pt x="238" y="68"/>
                      </a:lnTo>
                      <a:lnTo>
                        <a:pt x="238" y="68"/>
                      </a:lnTo>
                      <a:lnTo>
                        <a:pt x="238" y="73"/>
                      </a:lnTo>
                      <a:lnTo>
                        <a:pt x="238" y="73"/>
                      </a:lnTo>
                      <a:lnTo>
                        <a:pt x="238" y="73"/>
                      </a:lnTo>
                      <a:lnTo>
                        <a:pt x="238" y="73"/>
                      </a:lnTo>
                      <a:lnTo>
                        <a:pt x="238" y="73"/>
                      </a:lnTo>
                      <a:lnTo>
                        <a:pt x="238" y="79"/>
                      </a:lnTo>
                      <a:lnTo>
                        <a:pt x="233" y="79"/>
                      </a:lnTo>
                      <a:lnTo>
                        <a:pt x="233" y="79"/>
                      </a:lnTo>
                      <a:lnTo>
                        <a:pt x="233" y="79"/>
                      </a:lnTo>
                      <a:lnTo>
                        <a:pt x="233" y="79"/>
                      </a:lnTo>
                      <a:lnTo>
                        <a:pt x="233" y="85"/>
                      </a:lnTo>
                      <a:lnTo>
                        <a:pt x="233" y="85"/>
                      </a:lnTo>
                      <a:lnTo>
                        <a:pt x="233" y="85"/>
                      </a:lnTo>
                      <a:lnTo>
                        <a:pt x="227" y="85"/>
                      </a:lnTo>
                      <a:lnTo>
                        <a:pt x="227" y="85"/>
                      </a:lnTo>
                      <a:lnTo>
                        <a:pt x="227" y="90"/>
                      </a:lnTo>
                      <a:lnTo>
                        <a:pt x="227" y="90"/>
                      </a:lnTo>
                      <a:lnTo>
                        <a:pt x="227" y="90"/>
                      </a:lnTo>
                      <a:lnTo>
                        <a:pt x="221" y="90"/>
                      </a:lnTo>
                      <a:lnTo>
                        <a:pt x="221" y="96"/>
                      </a:lnTo>
                      <a:lnTo>
                        <a:pt x="221" y="96"/>
                      </a:lnTo>
                      <a:lnTo>
                        <a:pt x="221" y="96"/>
                      </a:lnTo>
                      <a:lnTo>
                        <a:pt x="221" y="96"/>
                      </a:lnTo>
                      <a:lnTo>
                        <a:pt x="216" y="96"/>
                      </a:lnTo>
                      <a:lnTo>
                        <a:pt x="216" y="96"/>
                      </a:lnTo>
                      <a:lnTo>
                        <a:pt x="216" y="96"/>
                      </a:lnTo>
                      <a:lnTo>
                        <a:pt x="216" y="102"/>
                      </a:lnTo>
                      <a:lnTo>
                        <a:pt x="216" y="102"/>
                      </a:lnTo>
                      <a:lnTo>
                        <a:pt x="210" y="102"/>
                      </a:lnTo>
                      <a:lnTo>
                        <a:pt x="210" y="102"/>
                      </a:lnTo>
                      <a:lnTo>
                        <a:pt x="210" y="102"/>
                      </a:lnTo>
                      <a:lnTo>
                        <a:pt x="210" y="102"/>
                      </a:lnTo>
                      <a:lnTo>
                        <a:pt x="210" y="102"/>
                      </a:lnTo>
                      <a:lnTo>
                        <a:pt x="204" y="102"/>
                      </a:lnTo>
                      <a:lnTo>
                        <a:pt x="204" y="107"/>
                      </a:lnTo>
                      <a:lnTo>
                        <a:pt x="204" y="107"/>
                      </a:lnTo>
                      <a:lnTo>
                        <a:pt x="204" y="107"/>
                      </a:lnTo>
                      <a:lnTo>
                        <a:pt x="204" y="107"/>
                      </a:lnTo>
                      <a:lnTo>
                        <a:pt x="199" y="107"/>
                      </a:lnTo>
                      <a:lnTo>
                        <a:pt x="199" y="107"/>
                      </a:lnTo>
                      <a:lnTo>
                        <a:pt x="199" y="107"/>
                      </a:lnTo>
                      <a:lnTo>
                        <a:pt x="199" y="107"/>
                      </a:lnTo>
                      <a:lnTo>
                        <a:pt x="199" y="107"/>
                      </a:lnTo>
                      <a:lnTo>
                        <a:pt x="193" y="107"/>
                      </a:lnTo>
                      <a:lnTo>
                        <a:pt x="193" y="107"/>
                      </a:lnTo>
                      <a:lnTo>
                        <a:pt x="193" y="107"/>
                      </a:lnTo>
                      <a:lnTo>
                        <a:pt x="193" y="113"/>
                      </a:lnTo>
                      <a:lnTo>
                        <a:pt x="193" y="113"/>
                      </a:lnTo>
                      <a:lnTo>
                        <a:pt x="187" y="113"/>
                      </a:lnTo>
                      <a:lnTo>
                        <a:pt x="187" y="113"/>
                      </a:lnTo>
                      <a:lnTo>
                        <a:pt x="187" y="113"/>
                      </a:lnTo>
                      <a:lnTo>
                        <a:pt x="187" y="113"/>
                      </a:lnTo>
                      <a:lnTo>
                        <a:pt x="187" y="113"/>
                      </a:lnTo>
                      <a:lnTo>
                        <a:pt x="182" y="113"/>
                      </a:lnTo>
                      <a:lnTo>
                        <a:pt x="182" y="113"/>
                      </a:lnTo>
                      <a:lnTo>
                        <a:pt x="182" y="113"/>
                      </a:lnTo>
                      <a:lnTo>
                        <a:pt x="182" y="113"/>
                      </a:lnTo>
                      <a:lnTo>
                        <a:pt x="182" y="113"/>
                      </a:lnTo>
                      <a:lnTo>
                        <a:pt x="176" y="113"/>
                      </a:lnTo>
                      <a:lnTo>
                        <a:pt x="176" y="113"/>
                      </a:lnTo>
                      <a:lnTo>
                        <a:pt x="176" y="113"/>
                      </a:lnTo>
                      <a:lnTo>
                        <a:pt x="176" y="113"/>
                      </a:lnTo>
                      <a:lnTo>
                        <a:pt x="170" y="119"/>
                      </a:lnTo>
                      <a:lnTo>
                        <a:pt x="170" y="119"/>
                      </a:lnTo>
                      <a:lnTo>
                        <a:pt x="170" y="119"/>
                      </a:lnTo>
                      <a:lnTo>
                        <a:pt x="170" y="119"/>
                      </a:lnTo>
                      <a:lnTo>
                        <a:pt x="170" y="119"/>
                      </a:lnTo>
                      <a:lnTo>
                        <a:pt x="165" y="119"/>
                      </a:lnTo>
                      <a:lnTo>
                        <a:pt x="165" y="119"/>
                      </a:lnTo>
                      <a:lnTo>
                        <a:pt x="165" y="119"/>
                      </a:lnTo>
                      <a:lnTo>
                        <a:pt x="165" y="119"/>
                      </a:lnTo>
                      <a:lnTo>
                        <a:pt x="165" y="119"/>
                      </a:lnTo>
                      <a:lnTo>
                        <a:pt x="159" y="119"/>
                      </a:lnTo>
                      <a:lnTo>
                        <a:pt x="159" y="119"/>
                      </a:lnTo>
                      <a:lnTo>
                        <a:pt x="159" y="119"/>
                      </a:lnTo>
                      <a:lnTo>
                        <a:pt x="159" y="119"/>
                      </a:lnTo>
                      <a:lnTo>
                        <a:pt x="159" y="119"/>
                      </a:lnTo>
                      <a:lnTo>
                        <a:pt x="153" y="119"/>
                      </a:lnTo>
                      <a:lnTo>
                        <a:pt x="153" y="119"/>
                      </a:lnTo>
                      <a:lnTo>
                        <a:pt x="153" y="119"/>
                      </a:lnTo>
                      <a:lnTo>
                        <a:pt x="153" y="119"/>
                      </a:lnTo>
                      <a:lnTo>
                        <a:pt x="153" y="119"/>
                      </a:lnTo>
                      <a:lnTo>
                        <a:pt x="148" y="119"/>
                      </a:lnTo>
                      <a:lnTo>
                        <a:pt x="148" y="119"/>
                      </a:lnTo>
                      <a:lnTo>
                        <a:pt x="148" y="119"/>
                      </a:lnTo>
                      <a:lnTo>
                        <a:pt x="148" y="119"/>
                      </a:lnTo>
                      <a:lnTo>
                        <a:pt x="148" y="119"/>
                      </a:lnTo>
                      <a:lnTo>
                        <a:pt x="142" y="119"/>
                      </a:lnTo>
                      <a:lnTo>
                        <a:pt x="142" y="119"/>
                      </a:lnTo>
                      <a:lnTo>
                        <a:pt x="142" y="119"/>
                      </a:lnTo>
                      <a:lnTo>
                        <a:pt x="142" y="119"/>
                      </a:lnTo>
                      <a:lnTo>
                        <a:pt x="142" y="119"/>
                      </a:lnTo>
                      <a:lnTo>
                        <a:pt x="136" y="119"/>
                      </a:lnTo>
                      <a:lnTo>
                        <a:pt x="136" y="119"/>
                      </a:lnTo>
                      <a:lnTo>
                        <a:pt x="136" y="124"/>
                      </a:lnTo>
                      <a:lnTo>
                        <a:pt x="136" y="124"/>
                      </a:lnTo>
                      <a:lnTo>
                        <a:pt x="136" y="124"/>
                      </a:lnTo>
                      <a:lnTo>
                        <a:pt x="131" y="124"/>
                      </a:lnTo>
                      <a:lnTo>
                        <a:pt x="131" y="124"/>
                      </a:lnTo>
                      <a:lnTo>
                        <a:pt x="131" y="124"/>
                      </a:lnTo>
                      <a:lnTo>
                        <a:pt x="131" y="124"/>
                      </a:lnTo>
                      <a:lnTo>
                        <a:pt x="131" y="124"/>
                      </a:lnTo>
                      <a:lnTo>
                        <a:pt x="125" y="124"/>
                      </a:lnTo>
                      <a:lnTo>
                        <a:pt x="125" y="124"/>
                      </a:lnTo>
                      <a:lnTo>
                        <a:pt x="125" y="124"/>
                      </a:lnTo>
                      <a:lnTo>
                        <a:pt x="125" y="124"/>
                      </a:lnTo>
                      <a:lnTo>
                        <a:pt x="125" y="124"/>
                      </a:lnTo>
                      <a:lnTo>
                        <a:pt x="119" y="124"/>
                      </a:lnTo>
                      <a:lnTo>
                        <a:pt x="119" y="124"/>
                      </a:lnTo>
                      <a:lnTo>
                        <a:pt x="119" y="124"/>
                      </a:lnTo>
                      <a:lnTo>
                        <a:pt x="119" y="124"/>
                      </a:lnTo>
                      <a:lnTo>
                        <a:pt x="119" y="124"/>
                      </a:lnTo>
                      <a:lnTo>
                        <a:pt x="114" y="124"/>
                      </a:lnTo>
                      <a:lnTo>
                        <a:pt x="114" y="124"/>
                      </a:lnTo>
                      <a:lnTo>
                        <a:pt x="114" y="124"/>
                      </a:lnTo>
                      <a:lnTo>
                        <a:pt x="114" y="124"/>
                      </a:lnTo>
                      <a:lnTo>
                        <a:pt x="114" y="124"/>
                      </a:lnTo>
                      <a:lnTo>
                        <a:pt x="108" y="124"/>
                      </a:lnTo>
                      <a:lnTo>
                        <a:pt x="108" y="124"/>
                      </a:lnTo>
                      <a:lnTo>
                        <a:pt x="108" y="124"/>
                      </a:lnTo>
                      <a:lnTo>
                        <a:pt x="108" y="124"/>
                      </a:lnTo>
                      <a:lnTo>
                        <a:pt x="108" y="124"/>
                      </a:lnTo>
                      <a:lnTo>
                        <a:pt x="102" y="124"/>
                      </a:lnTo>
                      <a:lnTo>
                        <a:pt x="102" y="119"/>
                      </a:lnTo>
                      <a:lnTo>
                        <a:pt x="102" y="119"/>
                      </a:lnTo>
                      <a:lnTo>
                        <a:pt x="102" y="119"/>
                      </a:lnTo>
                      <a:lnTo>
                        <a:pt x="97" y="119"/>
                      </a:lnTo>
                      <a:lnTo>
                        <a:pt x="97" y="119"/>
                      </a:lnTo>
                      <a:lnTo>
                        <a:pt x="97" y="119"/>
                      </a:lnTo>
                      <a:lnTo>
                        <a:pt x="97" y="119"/>
                      </a:lnTo>
                      <a:lnTo>
                        <a:pt x="97" y="119"/>
                      </a:lnTo>
                      <a:lnTo>
                        <a:pt x="91" y="119"/>
                      </a:lnTo>
                      <a:lnTo>
                        <a:pt x="91" y="119"/>
                      </a:lnTo>
                      <a:lnTo>
                        <a:pt x="91" y="119"/>
                      </a:lnTo>
                      <a:lnTo>
                        <a:pt x="91" y="119"/>
                      </a:lnTo>
                      <a:lnTo>
                        <a:pt x="91" y="119"/>
                      </a:lnTo>
                      <a:lnTo>
                        <a:pt x="85" y="119"/>
                      </a:lnTo>
                      <a:lnTo>
                        <a:pt x="85" y="119"/>
                      </a:lnTo>
                      <a:lnTo>
                        <a:pt x="85" y="119"/>
                      </a:lnTo>
                      <a:lnTo>
                        <a:pt x="85" y="119"/>
                      </a:lnTo>
                      <a:lnTo>
                        <a:pt x="85" y="119"/>
                      </a:lnTo>
                      <a:lnTo>
                        <a:pt x="80" y="119"/>
                      </a:lnTo>
                      <a:lnTo>
                        <a:pt x="80" y="119"/>
                      </a:lnTo>
                      <a:lnTo>
                        <a:pt x="80" y="119"/>
                      </a:lnTo>
                      <a:lnTo>
                        <a:pt x="80" y="119"/>
                      </a:lnTo>
                      <a:lnTo>
                        <a:pt x="80" y="119"/>
                      </a:lnTo>
                      <a:lnTo>
                        <a:pt x="74" y="119"/>
                      </a:lnTo>
                      <a:lnTo>
                        <a:pt x="74" y="119"/>
                      </a:lnTo>
                      <a:lnTo>
                        <a:pt x="74" y="119"/>
                      </a:lnTo>
                      <a:lnTo>
                        <a:pt x="74" y="119"/>
                      </a:lnTo>
                      <a:lnTo>
                        <a:pt x="74" y="119"/>
                      </a:lnTo>
                      <a:lnTo>
                        <a:pt x="68" y="119"/>
                      </a:lnTo>
                      <a:lnTo>
                        <a:pt x="68" y="119"/>
                      </a:lnTo>
                      <a:lnTo>
                        <a:pt x="68" y="119"/>
                      </a:lnTo>
                      <a:lnTo>
                        <a:pt x="68" y="119"/>
                      </a:lnTo>
                      <a:lnTo>
                        <a:pt x="68" y="113"/>
                      </a:lnTo>
                      <a:lnTo>
                        <a:pt x="63" y="113"/>
                      </a:lnTo>
                      <a:lnTo>
                        <a:pt x="63" y="113"/>
                      </a:lnTo>
                      <a:lnTo>
                        <a:pt x="63" y="113"/>
                      </a:lnTo>
                      <a:lnTo>
                        <a:pt x="63" y="113"/>
                      </a:lnTo>
                      <a:lnTo>
                        <a:pt x="63" y="113"/>
                      </a:lnTo>
                      <a:lnTo>
                        <a:pt x="57" y="113"/>
                      </a:lnTo>
                      <a:lnTo>
                        <a:pt x="57" y="113"/>
                      </a:lnTo>
                      <a:lnTo>
                        <a:pt x="57" y="113"/>
                      </a:lnTo>
                      <a:lnTo>
                        <a:pt x="57" y="113"/>
                      </a:lnTo>
                      <a:lnTo>
                        <a:pt x="57" y="113"/>
                      </a:lnTo>
                      <a:lnTo>
                        <a:pt x="51" y="113"/>
                      </a:lnTo>
                      <a:lnTo>
                        <a:pt x="51" y="113"/>
                      </a:lnTo>
                      <a:lnTo>
                        <a:pt x="51" y="113"/>
                      </a:lnTo>
                      <a:lnTo>
                        <a:pt x="51" y="113"/>
                      </a:lnTo>
                      <a:lnTo>
                        <a:pt x="51" y="113"/>
                      </a:lnTo>
                      <a:lnTo>
                        <a:pt x="46" y="107"/>
                      </a:lnTo>
                      <a:lnTo>
                        <a:pt x="46" y="107"/>
                      </a:lnTo>
                      <a:lnTo>
                        <a:pt x="46" y="107"/>
                      </a:lnTo>
                      <a:lnTo>
                        <a:pt x="46" y="107"/>
                      </a:lnTo>
                      <a:lnTo>
                        <a:pt x="46" y="107"/>
                      </a:lnTo>
                      <a:lnTo>
                        <a:pt x="40" y="107"/>
                      </a:lnTo>
                      <a:lnTo>
                        <a:pt x="40" y="107"/>
                      </a:lnTo>
                      <a:lnTo>
                        <a:pt x="40" y="107"/>
                      </a:lnTo>
                      <a:lnTo>
                        <a:pt x="40" y="107"/>
                      </a:lnTo>
                      <a:lnTo>
                        <a:pt x="40" y="107"/>
                      </a:lnTo>
                      <a:lnTo>
                        <a:pt x="34" y="107"/>
                      </a:lnTo>
                      <a:lnTo>
                        <a:pt x="34" y="107"/>
                      </a:lnTo>
                      <a:lnTo>
                        <a:pt x="34" y="102"/>
                      </a:lnTo>
                      <a:lnTo>
                        <a:pt x="34" y="102"/>
                      </a:lnTo>
                      <a:lnTo>
                        <a:pt x="34" y="102"/>
                      </a:lnTo>
                      <a:lnTo>
                        <a:pt x="29" y="102"/>
                      </a:lnTo>
                      <a:lnTo>
                        <a:pt x="29" y="102"/>
                      </a:lnTo>
                      <a:lnTo>
                        <a:pt x="29" y="102"/>
                      </a:lnTo>
                      <a:lnTo>
                        <a:pt x="29" y="102"/>
                      </a:lnTo>
                      <a:lnTo>
                        <a:pt x="23" y="102"/>
                      </a:lnTo>
                      <a:lnTo>
                        <a:pt x="23" y="96"/>
                      </a:lnTo>
                      <a:lnTo>
                        <a:pt x="23" y="96"/>
                      </a:lnTo>
                      <a:lnTo>
                        <a:pt x="23" y="96"/>
                      </a:lnTo>
                      <a:lnTo>
                        <a:pt x="23" y="96"/>
                      </a:lnTo>
                      <a:lnTo>
                        <a:pt x="17" y="96"/>
                      </a:lnTo>
                      <a:lnTo>
                        <a:pt x="17" y="96"/>
                      </a:lnTo>
                      <a:lnTo>
                        <a:pt x="17" y="96"/>
                      </a:lnTo>
                      <a:lnTo>
                        <a:pt x="17" y="90"/>
                      </a:lnTo>
                      <a:lnTo>
                        <a:pt x="17" y="90"/>
                      </a:lnTo>
                      <a:lnTo>
                        <a:pt x="12" y="90"/>
                      </a:lnTo>
                      <a:lnTo>
                        <a:pt x="12" y="90"/>
                      </a:lnTo>
                      <a:lnTo>
                        <a:pt x="12" y="85"/>
                      </a:lnTo>
                      <a:lnTo>
                        <a:pt x="12" y="85"/>
                      </a:lnTo>
                      <a:lnTo>
                        <a:pt x="12" y="85"/>
                      </a:lnTo>
                      <a:lnTo>
                        <a:pt x="6" y="85"/>
                      </a:lnTo>
                      <a:lnTo>
                        <a:pt x="6" y="85"/>
                      </a:lnTo>
                      <a:lnTo>
                        <a:pt x="6" y="79"/>
                      </a:lnTo>
                      <a:lnTo>
                        <a:pt x="6" y="79"/>
                      </a:lnTo>
                      <a:lnTo>
                        <a:pt x="6" y="79"/>
                      </a:lnTo>
                      <a:lnTo>
                        <a:pt x="6" y="79"/>
                      </a:lnTo>
                      <a:lnTo>
                        <a:pt x="6" y="79"/>
                      </a:lnTo>
                      <a:lnTo>
                        <a:pt x="6" y="73"/>
                      </a:lnTo>
                      <a:lnTo>
                        <a:pt x="0" y="73"/>
                      </a:lnTo>
                      <a:lnTo>
                        <a:pt x="0" y="73"/>
                      </a:lnTo>
                      <a:lnTo>
                        <a:pt x="0" y="73"/>
                      </a:lnTo>
                      <a:lnTo>
                        <a:pt x="0" y="73"/>
                      </a:lnTo>
                      <a:lnTo>
                        <a:pt x="0" y="68"/>
                      </a:lnTo>
                      <a:lnTo>
                        <a:pt x="0" y="68"/>
                      </a:lnTo>
                      <a:lnTo>
                        <a:pt x="0" y="68"/>
                      </a:lnTo>
                      <a:lnTo>
                        <a:pt x="0" y="68"/>
                      </a:lnTo>
                      <a:lnTo>
                        <a:pt x="0" y="68"/>
                      </a:lnTo>
                      <a:lnTo>
                        <a:pt x="0" y="62"/>
                      </a:lnTo>
                      <a:lnTo>
                        <a:pt x="0" y="62"/>
                      </a:lnTo>
                      <a:lnTo>
                        <a:pt x="0" y="62"/>
                      </a:lnTo>
                      <a:lnTo>
                        <a:pt x="0" y="62"/>
                      </a:lnTo>
                      <a:lnTo>
                        <a:pt x="0" y="62"/>
                      </a:lnTo>
                      <a:lnTo>
                        <a:pt x="0" y="56"/>
                      </a:lnTo>
                      <a:lnTo>
                        <a:pt x="0" y="56"/>
                      </a:lnTo>
                      <a:lnTo>
                        <a:pt x="0" y="56"/>
                      </a:lnTo>
                      <a:lnTo>
                        <a:pt x="0" y="56"/>
                      </a:lnTo>
                      <a:lnTo>
                        <a:pt x="0" y="56"/>
                      </a:lnTo>
                      <a:lnTo>
                        <a:pt x="0" y="51"/>
                      </a:lnTo>
                      <a:lnTo>
                        <a:pt x="0" y="51"/>
                      </a:lnTo>
                      <a:lnTo>
                        <a:pt x="0" y="51"/>
                      </a:lnTo>
                      <a:lnTo>
                        <a:pt x="0" y="51"/>
                      </a:lnTo>
                      <a:lnTo>
                        <a:pt x="6" y="51"/>
                      </a:lnTo>
                      <a:lnTo>
                        <a:pt x="6" y="45"/>
                      </a:lnTo>
                      <a:lnTo>
                        <a:pt x="6" y="45"/>
                      </a:lnTo>
                      <a:lnTo>
                        <a:pt x="6" y="45"/>
                      </a:lnTo>
                      <a:lnTo>
                        <a:pt x="6" y="45"/>
                      </a:lnTo>
                      <a:lnTo>
                        <a:pt x="6" y="45"/>
                      </a:lnTo>
                      <a:lnTo>
                        <a:pt x="6" y="39"/>
                      </a:lnTo>
                      <a:lnTo>
                        <a:pt x="6" y="39"/>
                      </a:lnTo>
                      <a:lnTo>
                        <a:pt x="12" y="39"/>
                      </a:lnTo>
                      <a:lnTo>
                        <a:pt x="12" y="39"/>
                      </a:lnTo>
                      <a:lnTo>
                        <a:pt x="12" y="39"/>
                      </a:lnTo>
                      <a:lnTo>
                        <a:pt x="12" y="34"/>
                      </a:lnTo>
                      <a:lnTo>
                        <a:pt x="12" y="34"/>
                      </a:lnTo>
                      <a:lnTo>
                        <a:pt x="17" y="34"/>
                      </a:lnTo>
                      <a:lnTo>
                        <a:pt x="17" y="34"/>
                      </a:lnTo>
                      <a:lnTo>
                        <a:pt x="17" y="34"/>
                      </a:lnTo>
                      <a:lnTo>
                        <a:pt x="17" y="28"/>
                      </a:lnTo>
                      <a:lnTo>
                        <a:pt x="17" y="28"/>
                      </a:lnTo>
                      <a:lnTo>
                        <a:pt x="23" y="28"/>
                      </a:lnTo>
                      <a:lnTo>
                        <a:pt x="23" y="28"/>
                      </a:lnTo>
                      <a:lnTo>
                        <a:pt x="23" y="28"/>
                      </a:lnTo>
                      <a:lnTo>
                        <a:pt x="23" y="28"/>
                      </a:lnTo>
                      <a:lnTo>
                        <a:pt x="23" y="28"/>
                      </a:lnTo>
                      <a:lnTo>
                        <a:pt x="29" y="22"/>
                      </a:lnTo>
                      <a:lnTo>
                        <a:pt x="29" y="22"/>
                      </a:lnTo>
                      <a:lnTo>
                        <a:pt x="29" y="22"/>
                      </a:lnTo>
                      <a:lnTo>
                        <a:pt x="29" y="22"/>
                      </a:lnTo>
                      <a:lnTo>
                        <a:pt x="34" y="22"/>
                      </a:lnTo>
                      <a:lnTo>
                        <a:pt x="34" y="22"/>
                      </a:lnTo>
                      <a:lnTo>
                        <a:pt x="34" y="22"/>
                      </a:lnTo>
                      <a:lnTo>
                        <a:pt x="34" y="22"/>
                      </a:lnTo>
                      <a:lnTo>
                        <a:pt x="34" y="22"/>
                      </a:lnTo>
                      <a:lnTo>
                        <a:pt x="40" y="17"/>
                      </a:lnTo>
                      <a:lnTo>
                        <a:pt x="40" y="17"/>
                      </a:lnTo>
                      <a:lnTo>
                        <a:pt x="40" y="17"/>
                      </a:lnTo>
                      <a:lnTo>
                        <a:pt x="40" y="17"/>
                      </a:lnTo>
                      <a:lnTo>
                        <a:pt x="40" y="17"/>
                      </a:lnTo>
                      <a:lnTo>
                        <a:pt x="46" y="17"/>
                      </a:lnTo>
                      <a:lnTo>
                        <a:pt x="46" y="17"/>
                      </a:lnTo>
                      <a:lnTo>
                        <a:pt x="46" y="17"/>
                      </a:lnTo>
                      <a:lnTo>
                        <a:pt x="46" y="17"/>
                      </a:lnTo>
                      <a:lnTo>
                        <a:pt x="46" y="17"/>
                      </a:lnTo>
                      <a:lnTo>
                        <a:pt x="51" y="11"/>
                      </a:lnTo>
                      <a:lnTo>
                        <a:pt x="51" y="11"/>
                      </a:lnTo>
                      <a:lnTo>
                        <a:pt x="51" y="11"/>
                      </a:lnTo>
                      <a:lnTo>
                        <a:pt x="51" y="11"/>
                      </a:lnTo>
                      <a:lnTo>
                        <a:pt x="51" y="11"/>
                      </a:lnTo>
                      <a:lnTo>
                        <a:pt x="57" y="11"/>
                      </a:lnTo>
                      <a:lnTo>
                        <a:pt x="57" y="11"/>
                      </a:lnTo>
                      <a:lnTo>
                        <a:pt x="57" y="11"/>
                      </a:lnTo>
                      <a:lnTo>
                        <a:pt x="57" y="11"/>
                      </a:lnTo>
                      <a:lnTo>
                        <a:pt x="57" y="11"/>
                      </a:lnTo>
                      <a:lnTo>
                        <a:pt x="63" y="11"/>
                      </a:lnTo>
                      <a:lnTo>
                        <a:pt x="63" y="11"/>
                      </a:lnTo>
                      <a:lnTo>
                        <a:pt x="63" y="11"/>
                      </a:lnTo>
                      <a:lnTo>
                        <a:pt x="63" y="11"/>
                      </a:lnTo>
                      <a:lnTo>
                        <a:pt x="63" y="11"/>
                      </a:lnTo>
                      <a:lnTo>
                        <a:pt x="68" y="11"/>
                      </a:lnTo>
                      <a:lnTo>
                        <a:pt x="68" y="5"/>
                      </a:lnTo>
                      <a:lnTo>
                        <a:pt x="68" y="5"/>
                      </a:lnTo>
                      <a:lnTo>
                        <a:pt x="68" y="5"/>
                      </a:lnTo>
                      <a:lnTo>
                        <a:pt x="68" y="5"/>
                      </a:lnTo>
                      <a:lnTo>
                        <a:pt x="74" y="5"/>
                      </a:lnTo>
                      <a:lnTo>
                        <a:pt x="74" y="5"/>
                      </a:lnTo>
                      <a:lnTo>
                        <a:pt x="74" y="5"/>
                      </a:lnTo>
                      <a:lnTo>
                        <a:pt x="74" y="5"/>
                      </a:lnTo>
                      <a:lnTo>
                        <a:pt x="74" y="5"/>
                      </a:lnTo>
                      <a:lnTo>
                        <a:pt x="80" y="5"/>
                      </a:lnTo>
                      <a:lnTo>
                        <a:pt x="80" y="5"/>
                      </a:lnTo>
                      <a:lnTo>
                        <a:pt x="80" y="5"/>
                      </a:lnTo>
                      <a:lnTo>
                        <a:pt x="80" y="5"/>
                      </a:lnTo>
                      <a:lnTo>
                        <a:pt x="80" y="5"/>
                      </a:lnTo>
                      <a:lnTo>
                        <a:pt x="85" y="5"/>
                      </a:lnTo>
                      <a:lnTo>
                        <a:pt x="85" y="5"/>
                      </a:lnTo>
                      <a:lnTo>
                        <a:pt x="85" y="5"/>
                      </a:lnTo>
                      <a:lnTo>
                        <a:pt x="85" y="5"/>
                      </a:lnTo>
                      <a:lnTo>
                        <a:pt x="85" y="5"/>
                      </a:lnTo>
                      <a:lnTo>
                        <a:pt x="91" y="5"/>
                      </a:lnTo>
                      <a:lnTo>
                        <a:pt x="91" y="5"/>
                      </a:lnTo>
                      <a:lnTo>
                        <a:pt x="91" y="5"/>
                      </a:lnTo>
                      <a:lnTo>
                        <a:pt x="91" y="5"/>
                      </a:lnTo>
                      <a:lnTo>
                        <a:pt x="91" y="5"/>
                      </a:lnTo>
                      <a:lnTo>
                        <a:pt x="97" y="5"/>
                      </a:lnTo>
                      <a:lnTo>
                        <a:pt x="97" y="5"/>
                      </a:lnTo>
                      <a:lnTo>
                        <a:pt x="97" y="5"/>
                      </a:lnTo>
                      <a:lnTo>
                        <a:pt x="97" y="5"/>
                      </a:lnTo>
                      <a:lnTo>
                        <a:pt x="97" y="5"/>
                      </a:lnTo>
                      <a:lnTo>
                        <a:pt x="102" y="5"/>
                      </a:lnTo>
                      <a:lnTo>
                        <a:pt x="102" y="5"/>
                      </a:lnTo>
                      <a:lnTo>
                        <a:pt x="102" y="5"/>
                      </a:lnTo>
                      <a:lnTo>
                        <a:pt x="102" y="0"/>
                      </a:lnTo>
                      <a:lnTo>
                        <a:pt x="108" y="0"/>
                      </a:lnTo>
                      <a:lnTo>
                        <a:pt x="108" y="0"/>
                      </a:lnTo>
                      <a:lnTo>
                        <a:pt x="108" y="0"/>
                      </a:lnTo>
                      <a:lnTo>
                        <a:pt x="108" y="0"/>
                      </a:lnTo>
                      <a:lnTo>
                        <a:pt x="108" y="0"/>
                      </a:lnTo>
                      <a:lnTo>
                        <a:pt x="114" y="0"/>
                      </a:lnTo>
                      <a:lnTo>
                        <a:pt x="114" y="0"/>
                      </a:lnTo>
                      <a:lnTo>
                        <a:pt x="114" y="0"/>
                      </a:lnTo>
                      <a:lnTo>
                        <a:pt x="114" y="0"/>
                      </a:lnTo>
                      <a:lnTo>
                        <a:pt x="114" y="0"/>
                      </a:lnTo>
                      <a:lnTo>
                        <a:pt x="119" y="0"/>
                      </a:lnTo>
                      <a:lnTo>
                        <a:pt x="119" y="0"/>
                      </a:lnTo>
                      <a:lnTo>
                        <a:pt x="119" y="0"/>
                      </a:lnTo>
                      <a:lnTo>
                        <a:pt x="119" y="0"/>
                      </a:lnTo>
                    </a:path>
                  </a:pathLst>
                </a:custGeom>
                <a:noFill/>
                <a:ln w="36513">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6025" name="Freeform 57"/>
                <p:cNvSpPr>
                  <a:spLocks/>
                </p:cNvSpPr>
                <p:nvPr/>
              </p:nvSpPr>
              <p:spPr bwMode="auto">
                <a:xfrm>
                  <a:off x="3823" y="2466"/>
                  <a:ext cx="46" cy="5"/>
                </a:xfrm>
                <a:custGeom>
                  <a:avLst/>
                  <a:gdLst>
                    <a:gd name="T0" fmla="*/ 0 w 46"/>
                    <a:gd name="T1" fmla="*/ 0 h 5"/>
                    <a:gd name="T2" fmla="*/ 6 w 46"/>
                    <a:gd name="T3" fmla="*/ 0 h 5"/>
                    <a:gd name="T4" fmla="*/ 6 w 46"/>
                    <a:gd name="T5" fmla="*/ 0 h 5"/>
                    <a:gd name="T6" fmla="*/ 6 w 46"/>
                    <a:gd name="T7" fmla="*/ 0 h 5"/>
                    <a:gd name="T8" fmla="*/ 6 w 46"/>
                    <a:gd name="T9" fmla="*/ 0 h 5"/>
                    <a:gd name="T10" fmla="*/ 6 w 46"/>
                    <a:gd name="T11" fmla="*/ 0 h 5"/>
                    <a:gd name="T12" fmla="*/ 12 w 46"/>
                    <a:gd name="T13" fmla="*/ 0 h 5"/>
                    <a:gd name="T14" fmla="*/ 12 w 46"/>
                    <a:gd name="T15" fmla="*/ 0 h 5"/>
                    <a:gd name="T16" fmla="*/ 12 w 46"/>
                    <a:gd name="T17" fmla="*/ 0 h 5"/>
                    <a:gd name="T18" fmla="*/ 12 w 46"/>
                    <a:gd name="T19" fmla="*/ 0 h 5"/>
                    <a:gd name="T20" fmla="*/ 12 w 46"/>
                    <a:gd name="T21" fmla="*/ 0 h 5"/>
                    <a:gd name="T22" fmla="*/ 17 w 46"/>
                    <a:gd name="T23" fmla="*/ 0 h 5"/>
                    <a:gd name="T24" fmla="*/ 17 w 46"/>
                    <a:gd name="T25" fmla="*/ 0 h 5"/>
                    <a:gd name="T26" fmla="*/ 17 w 46"/>
                    <a:gd name="T27" fmla="*/ 0 h 5"/>
                    <a:gd name="T28" fmla="*/ 17 w 46"/>
                    <a:gd name="T29" fmla="*/ 5 h 5"/>
                    <a:gd name="T30" fmla="*/ 17 w 46"/>
                    <a:gd name="T31" fmla="*/ 5 h 5"/>
                    <a:gd name="T32" fmla="*/ 23 w 46"/>
                    <a:gd name="T33" fmla="*/ 5 h 5"/>
                    <a:gd name="T34" fmla="*/ 23 w 46"/>
                    <a:gd name="T35" fmla="*/ 5 h 5"/>
                    <a:gd name="T36" fmla="*/ 23 w 46"/>
                    <a:gd name="T37" fmla="*/ 5 h 5"/>
                    <a:gd name="T38" fmla="*/ 23 w 46"/>
                    <a:gd name="T39" fmla="*/ 5 h 5"/>
                    <a:gd name="T40" fmla="*/ 23 w 46"/>
                    <a:gd name="T41" fmla="*/ 5 h 5"/>
                    <a:gd name="T42" fmla="*/ 29 w 46"/>
                    <a:gd name="T43" fmla="*/ 5 h 5"/>
                    <a:gd name="T44" fmla="*/ 29 w 46"/>
                    <a:gd name="T45" fmla="*/ 5 h 5"/>
                    <a:gd name="T46" fmla="*/ 29 w 46"/>
                    <a:gd name="T47" fmla="*/ 5 h 5"/>
                    <a:gd name="T48" fmla="*/ 29 w 46"/>
                    <a:gd name="T49" fmla="*/ 5 h 5"/>
                    <a:gd name="T50" fmla="*/ 29 w 46"/>
                    <a:gd name="T51" fmla="*/ 5 h 5"/>
                    <a:gd name="T52" fmla="*/ 34 w 46"/>
                    <a:gd name="T53" fmla="*/ 5 h 5"/>
                    <a:gd name="T54" fmla="*/ 34 w 46"/>
                    <a:gd name="T55" fmla="*/ 5 h 5"/>
                    <a:gd name="T56" fmla="*/ 34 w 46"/>
                    <a:gd name="T57" fmla="*/ 5 h 5"/>
                    <a:gd name="T58" fmla="*/ 34 w 46"/>
                    <a:gd name="T59" fmla="*/ 5 h 5"/>
                    <a:gd name="T60" fmla="*/ 34 w 46"/>
                    <a:gd name="T61" fmla="*/ 5 h 5"/>
                    <a:gd name="T62" fmla="*/ 40 w 46"/>
                    <a:gd name="T63" fmla="*/ 5 h 5"/>
                    <a:gd name="T64" fmla="*/ 40 w 46"/>
                    <a:gd name="T65" fmla="*/ 5 h 5"/>
                    <a:gd name="T66" fmla="*/ 40 w 46"/>
                    <a:gd name="T67" fmla="*/ 5 h 5"/>
                    <a:gd name="T68" fmla="*/ 40 w 46"/>
                    <a:gd name="T69" fmla="*/ 5 h 5"/>
                    <a:gd name="T70" fmla="*/ 40 w 46"/>
                    <a:gd name="T71" fmla="*/ 5 h 5"/>
                    <a:gd name="T72" fmla="*/ 46 w 46"/>
                    <a:gd name="T73" fmla="*/ 5 h 5"/>
                    <a:gd name="T74" fmla="*/ 46 w 46"/>
                    <a:gd name="T75" fmla="*/ 5 h 5"/>
                    <a:gd name="T76" fmla="*/ 46 w 46"/>
                    <a:gd name="T77" fmla="*/ 5 h 5"/>
                    <a:gd name="T78" fmla="*/ 46 w 46"/>
                    <a:gd name="T79" fmla="*/ 5 h 5"/>
                    <a:gd name="T80" fmla="*/ 46 w 46"/>
                    <a:gd name="T8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5">
                      <a:moveTo>
                        <a:pt x="0" y="0"/>
                      </a:moveTo>
                      <a:lnTo>
                        <a:pt x="6" y="0"/>
                      </a:lnTo>
                      <a:lnTo>
                        <a:pt x="6" y="0"/>
                      </a:lnTo>
                      <a:lnTo>
                        <a:pt x="6" y="0"/>
                      </a:lnTo>
                      <a:lnTo>
                        <a:pt x="6" y="0"/>
                      </a:lnTo>
                      <a:lnTo>
                        <a:pt x="6" y="0"/>
                      </a:lnTo>
                      <a:lnTo>
                        <a:pt x="12" y="0"/>
                      </a:lnTo>
                      <a:lnTo>
                        <a:pt x="12" y="0"/>
                      </a:lnTo>
                      <a:lnTo>
                        <a:pt x="12" y="0"/>
                      </a:lnTo>
                      <a:lnTo>
                        <a:pt x="12" y="0"/>
                      </a:lnTo>
                      <a:lnTo>
                        <a:pt x="12" y="0"/>
                      </a:lnTo>
                      <a:lnTo>
                        <a:pt x="17" y="0"/>
                      </a:lnTo>
                      <a:lnTo>
                        <a:pt x="17" y="0"/>
                      </a:lnTo>
                      <a:lnTo>
                        <a:pt x="17" y="0"/>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5"/>
                      </a:lnTo>
                      <a:lnTo>
                        <a:pt x="34" y="5"/>
                      </a:lnTo>
                      <a:lnTo>
                        <a:pt x="40" y="5"/>
                      </a:lnTo>
                      <a:lnTo>
                        <a:pt x="40" y="5"/>
                      </a:lnTo>
                      <a:lnTo>
                        <a:pt x="40" y="5"/>
                      </a:lnTo>
                      <a:lnTo>
                        <a:pt x="40" y="5"/>
                      </a:lnTo>
                      <a:lnTo>
                        <a:pt x="40" y="5"/>
                      </a:lnTo>
                      <a:lnTo>
                        <a:pt x="46" y="5"/>
                      </a:lnTo>
                      <a:lnTo>
                        <a:pt x="46" y="5"/>
                      </a:lnTo>
                      <a:lnTo>
                        <a:pt x="46" y="5"/>
                      </a:lnTo>
                      <a:lnTo>
                        <a:pt x="46" y="5"/>
                      </a:lnTo>
                      <a:lnTo>
                        <a:pt x="46" y="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6026" name="Line 58"/>
                <p:cNvSpPr>
                  <a:spLocks noChangeShapeType="1"/>
                </p:cNvSpPr>
                <p:nvPr/>
              </p:nvSpPr>
              <p:spPr bwMode="auto">
                <a:xfrm>
                  <a:off x="3880" y="2477"/>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6027" name="Freeform 59"/>
                <p:cNvSpPr>
                  <a:spLocks/>
                </p:cNvSpPr>
                <p:nvPr/>
              </p:nvSpPr>
              <p:spPr bwMode="auto">
                <a:xfrm>
                  <a:off x="3880" y="2477"/>
                  <a:ext cx="23" cy="6"/>
                </a:xfrm>
                <a:custGeom>
                  <a:avLst/>
                  <a:gdLst>
                    <a:gd name="T0" fmla="*/ 0 w 23"/>
                    <a:gd name="T1" fmla="*/ 0 h 6"/>
                    <a:gd name="T2" fmla="*/ 0 w 23"/>
                    <a:gd name="T3" fmla="*/ 0 h 6"/>
                    <a:gd name="T4" fmla="*/ 6 w 23"/>
                    <a:gd name="T5" fmla="*/ 0 h 6"/>
                    <a:gd name="T6" fmla="*/ 6 w 23"/>
                    <a:gd name="T7" fmla="*/ 0 h 6"/>
                    <a:gd name="T8" fmla="*/ 6 w 23"/>
                    <a:gd name="T9" fmla="*/ 0 h 6"/>
                    <a:gd name="T10" fmla="*/ 6 w 23"/>
                    <a:gd name="T11" fmla="*/ 0 h 6"/>
                    <a:gd name="T12" fmla="*/ 6 w 23"/>
                    <a:gd name="T13" fmla="*/ 0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6 h 6"/>
                    <a:gd name="T30" fmla="*/ 17 w 23"/>
                    <a:gd name="T31" fmla="*/ 6 h 6"/>
                    <a:gd name="T32" fmla="*/ 17 w 23"/>
                    <a:gd name="T33" fmla="*/ 6 h 6"/>
                    <a:gd name="T34" fmla="*/ 23 w 23"/>
                    <a:gd name="T35" fmla="*/ 6 h 6"/>
                    <a:gd name="T36" fmla="*/ 23 w 23"/>
                    <a:gd name="T37" fmla="*/ 6 h 6"/>
                    <a:gd name="T38" fmla="*/ 23 w 23"/>
                    <a:gd name="T3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6">
                      <a:moveTo>
                        <a:pt x="0" y="0"/>
                      </a:moveTo>
                      <a:lnTo>
                        <a:pt x="0" y="0"/>
                      </a:lnTo>
                      <a:lnTo>
                        <a:pt x="6" y="0"/>
                      </a:lnTo>
                      <a:lnTo>
                        <a:pt x="6" y="0"/>
                      </a:lnTo>
                      <a:lnTo>
                        <a:pt x="6" y="0"/>
                      </a:lnTo>
                      <a:lnTo>
                        <a:pt x="6" y="0"/>
                      </a:lnTo>
                      <a:lnTo>
                        <a:pt x="6" y="0"/>
                      </a:lnTo>
                      <a:lnTo>
                        <a:pt x="11" y="0"/>
                      </a:lnTo>
                      <a:lnTo>
                        <a:pt x="11" y="0"/>
                      </a:lnTo>
                      <a:lnTo>
                        <a:pt x="11" y="0"/>
                      </a:lnTo>
                      <a:lnTo>
                        <a:pt x="11" y="0"/>
                      </a:lnTo>
                      <a:lnTo>
                        <a:pt x="11" y="0"/>
                      </a:lnTo>
                      <a:lnTo>
                        <a:pt x="17" y="0"/>
                      </a:lnTo>
                      <a:lnTo>
                        <a:pt x="17" y="0"/>
                      </a:lnTo>
                      <a:lnTo>
                        <a:pt x="17" y="6"/>
                      </a:lnTo>
                      <a:lnTo>
                        <a:pt x="17" y="6"/>
                      </a:lnTo>
                      <a:lnTo>
                        <a:pt x="17" y="6"/>
                      </a:lnTo>
                      <a:lnTo>
                        <a:pt x="23" y="6"/>
                      </a:lnTo>
                      <a:lnTo>
                        <a:pt x="23" y="6"/>
                      </a:lnTo>
                      <a:lnTo>
                        <a:pt x="23"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6028" name="Line 60"/>
                <p:cNvSpPr>
                  <a:spLocks noChangeShapeType="1"/>
                </p:cNvSpPr>
                <p:nvPr/>
              </p:nvSpPr>
              <p:spPr bwMode="auto">
                <a:xfrm>
                  <a:off x="3908" y="248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6029" name="Freeform 61"/>
                <p:cNvSpPr>
                  <a:spLocks/>
                </p:cNvSpPr>
                <p:nvPr/>
              </p:nvSpPr>
              <p:spPr bwMode="auto">
                <a:xfrm>
                  <a:off x="3908" y="2488"/>
                  <a:ext cx="34" cy="29"/>
                </a:xfrm>
                <a:custGeom>
                  <a:avLst/>
                  <a:gdLst>
                    <a:gd name="T0" fmla="*/ 0 w 34"/>
                    <a:gd name="T1" fmla="*/ 0 h 29"/>
                    <a:gd name="T2" fmla="*/ 6 w 34"/>
                    <a:gd name="T3" fmla="*/ 0 h 29"/>
                    <a:gd name="T4" fmla="*/ 6 w 34"/>
                    <a:gd name="T5" fmla="*/ 0 h 29"/>
                    <a:gd name="T6" fmla="*/ 6 w 34"/>
                    <a:gd name="T7" fmla="*/ 0 h 29"/>
                    <a:gd name="T8" fmla="*/ 6 w 34"/>
                    <a:gd name="T9" fmla="*/ 0 h 29"/>
                    <a:gd name="T10" fmla="*/ 6 w 34"/>
                    <a:gd name="T11" fmla="*/ 0 h 29"/>
                    <a:gd name="T12" fmla="*/ 12 w 34"/>
                    <a:gd name="T13" fmla="*/ 0 h 29"/>
                    <a:gd name="T14" fmla="*/ 12 w 34"/>
                    <a:gd name="T15" fmla="*/ 6 h 29"/>
                    <a:gd name="T16" fmla="*/ 12 w 34"/>
                    <a:gd name="T17" fmla="*/ 6 h 29"/>
                    <a:gd name="T18" fmla="*/ 12 w 34"/>
                    <a:gd name="T19" fmla="*/ 6 h 29"/>
                    <a:gd name="T20" fmla="*/ 12 w 34"/>
                    <a:gd name="T21" fmla="*/ 6 h 29"/>
                    <a:gd name="T22" fmla="*/ 17 w 34"/>
                    <a:gd name="T23" fmla="*/ 6 h 29"/>
                    <a:gd name="T24" fmla="*/ 17 w 34"/>
                    <a:gd name="T25" fmla="*/ 6 h 29"/>
                    <a:gd name="T26" fmla="*/ 17 w 34"/>
                    <a:gd name="T27" fmla="*/ 6 h 29"/>
                    <a:gd name="T28" fmla="*/ 17 w 34"/>
                    <a:gd name="T29" fmla="*/ 12 h 29"/>
                    <a:gd name="T30" fmla="*/ 17 w 34"/>
                    <a:gd name="T31" fmla="*/ 12 h 29"/>
                    <a:gd name="T32" fmla="*/ 23 w 34"/>
                    <a:gd name="T33" fmla="*/ 12 h 29"/>
                    <a:gd name="T34" fmla="*/ 23 w 34"/>
                    <a:gd name="T35" fmla="*/ 12 h 29"/>
                    <a:gd name="T36" fmla="*/ 23 w 34"/>
                    <a:gd name="T37" fmla="*/ 12 h 29"/>
                    <a:gd name="T38" fmla="*/ 23 w 34"/>
                    <a:gd name="T39" fmla="*/ 17 h 29"/>
                    <a:gd name="T40" fmla="*/ 23 w 34"/>
                    <a:gd name="T41" fmla="*/ 17 h 29"/>
                    <a:gd name="T42" fmla="*/ 29 w 34"/>
                    <a:gd name="T43" fmla="*/ 17 h 29"/>
                    <a:gd name="T44" fmla="*/ 29 w 34"/>
                    <a:gd name="T45" fmla="*/ 17 h 29"/>
                    <a:gd name="T46" fmla="*/ 29 w 34"/>
                    <a:gd name="T47" fmla="*/ 17 h 29"/>
                    <a:gd name="T48" fmla="*/ 29 w 34"/>
                    <a:gd name="T49" fmla="*/ 23 h 29"/>
                    <a:gd name="T50" fmla="*/ 29 w 34"/>
                    <a:gd name="T51" fmla="*/ 23 h 29"/>
                    <a:gd name="T52" fmla="*/ 29 w 34"/>
                    <a:gd name="T53" fmla="*/ 23 h 29"/>
                    <a:gd name="T54" fmla="*/ 29 w 34"/>
                    <a:gd name="T55" fmla="*/ 23 h 29"/>
                    <a:gd name="T56" fmla="*/ 34 w 34"/>
                    <a:gd name="T57" fmla="*/ 23 h 29"/>
                    <a:gd name="T58" fmla="*/ 34 w 34"/>
                    <a:gd name="T59" fmla="*/ 29 h 29"/>
                    <a:gd name="T60" fmla="*/ 34 w 34"/>
                    <a:gd name="T61" fmla="*/ 29 h 29"/>
                    <a:gd name="T62" fmla="*/ 34 w 34"/>
                    <a:gd name="T63" fmla="*/ 29 h 29"/>
                    <a:gd name="T64" fmla="*/ 34 w 34"/>
                    <a:gd name="T65" fmla="*/ 29 h 29"/>
                    <a:gd name="T66" fmla="*/ 34 w 34"/>
                    <a:gd name="T6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29">
                      <a:moveTo>
                        <a:pt x="0" y="0"/>
                      </a:moveTo>
                      <a:lnTo>
                        <a:pt x="6" y="0"/>
                      </a:lnTo>
                      <a:lnTo>
                        <a:pt x="6" y="0"/>
                      </a:lnTo>
                      <a:lnTo>
                        <a:pt x="6" y="0"/>
                      </a:lnTo>
                      <a:lnTo>
                        <a:pt x="6" y="0"/>
                      </a:lnTo>
                      <a:lnTo>
                        <a:pt x="6" y="0"/>
                      </a:lnTo>
                      <a:lnTo>
                        <a:pt x="12" y="0"/>
                      </a:lnTo>
                      <a:lnTo>
                        <a:pt x="12" y="6"/>
                      </a:lnTo>
                      <a:lnTo>
                        <a:pt x="12" y="6"/>
                      </a:lnTo>
                      <a:lnTo>
                        <a:pt x="12" y="6"/>
                      </a:lnTo>
                      <a:lnTo>
                        <a:pt x="12" y="6"/>
                      </a:lnTo>
                      <a:lnTo>
                        <a:pt x="17" y="6"/>
                      </a:lnTo>
                      <a:lnTo>
                        <a:pt x="17" y="6"/>
                      </a:lnTo>
                      <a:lnTo>
                        <a:pt x="17" y="6"/>
                      </a:lnTo>
                      <a:lnTo>
                        <a:pt x="17" y="12"/>
                      </a:lnTo>
                      <a:lnTo>
                        <a:pt x="17" y="12"/>
                      </a:lnTo>
                      <a:lnTo>
                        <a:pt x="23" y="12"/>
                      </a:lnTo>
                      <a:lnTo>
                        <a:pt x="23" y="12"/>
                      </a:lnTo>
                      <a:lnTo>
                        <a:pt x="23" y="12"/>
                      </a:lnTo>
                      <a:lnTo>
                        <a:pt x="23" y="17"/>
                      </a:lnTo>
                      <a:lnTo>
                        <a:pt x="23" y="17"/>
                      </a:lnTo>
                      <a:lnTo>
                        <a:pt x="29" y="17"/>
                      </a:lnTo>
                      <a:lnTo>
                        <a:pt x="29" y="17"/>
                      </a:lnTo>
                      <a:lnTo>
                        <a:pt x="29" y="17"/>
                      </a:lnTo>
                      <a:lnTo>
                        <a:pt x="29" y="23"/>
                      </a:lnTo>
                      <a:lnTo>
                        <a:pt x="29" y="23"/>
                      </a:lnTo>
                      <a:lnTo>
                        <a:pt x="29" y="23"/>
                      </a:lnTo>
                      <a:lnTo>
                        <a:pt x="29" y="23"/>
                      </a:lnTo>
                      <a:lnTo>
                        <a:pt x="34" y="23"/>
                      </a:lnTo>
                      <a:lnTo>
                        <a:pt x="34" y="29"/>
                      </a:lnTo>
                      <a:lnTo>
                        <a:pt x="34" y="29"/>
                      </a:lnTo>
                      <a:lnTo>
                        <a:pt x="34" y="29"/>
                      </a:lnTo>
                      <a:lnTo>
                        <a:pt x="34" y="29"/>
                      </a:lnTo>
                      <a:lnTo>
                        <a:pt x="34" y="2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6030" name="Line 62"/>
                <p:cNvSpPr>
                  <a:spLocks noChangeShapeType="1"/>
                </p:cNvSpPr>
                <p:nvPr/>
              </p:nvSpPr>
              <p:spPr bwMode="auto">
                <a:xfrm>
                  <a:off x="3942" y="252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6031" name="Freeform 63"/>
                <p:cNvSpPr>
                  <a:spLocks/>
                </p:cNvSpPr>
                <p:nvPr/>
              </p:nvSpPr>
              <p:spPr bwMode="auto">
                <a:xfrm>
                  <a:off x="3937" y="2528"/>
                  <a:ext cx="5" cy="23"/>
                </a:xfrm>
                <a:custGeom>
                  <a:avLst/>
                  <a:gdLst>
                    <a:gd name="T0" fmla="*/ 5 w 5"/>
                    <a:gd name="T1" fmla="*/ 0 h 23"/>
                    <a:gd name="T2" fmla="*/ 5 w 5"/>
                    <a:gd name="T3" fmla="*/ 0 h 23"/>
                    <a:gd name="T4" fmla="*/ 5 w 5"/>
                    <a:gd name="T5" fmla="*/ 0 h 23"/>
                    <a:gd name="T6" fmla="*/ 5 w 5"/>
                    <a:gd name="T7" fmla="*/ 6 h 23"/>
                    <a:gd name="T8" fmla="*/ 5 w 5"/>
                    <a:gd name="T9" fmla="*/ 6 h 23"/>
                    <a:gd name="T10" fmla="*/ 5 w 5"/>
                    <a:gd name="T11" fmla="*/ 6 h 23"/>
                    <a:gd name="T12" fmla="*/ 5 w 5"/>
                    <a:gd name="T13" fmla="*/ 6 h 23"/>
                    <a:gd name="T14" fmla="*/ 5 w 5"/>
                    <a:gd name="T15" fmla="*/ 6 h 23"/>
                    <a:gd name="T16" fmla="*/ 5 w 5"/>
                    <a:gd name="T17" fmla="*/ 11 h 23"/>
                    <a:gd name="T18" fmla="*/ 5 w 5"/>
                    <a:gd name="T19" fmla="*/ 11 h 23"/>
                    <a:gd name="T20" fmla="*/ 5 w 5"/>
                    <a:gd name="T21" fmla="*/ 11 h 23"/>
                    <a:gd name="T22" fmla="*/ 5 w 5"/>
                    <a:gd name="T23" fmla="*/ 11 h 23"/>
                    <a:gd name="T24" fmla="*/ 5 w 5"/>
                    <a:gd name="T25" fmla="*/ 11 h 23"/>
                    <a:gd name="T26" fmla="*/ 5 w 5"/>
                    <a:gd name="T27" fmla="*/ 17 h 23"/>
                    <a:gd name="T28" fmla="*/ 0 w 5"/>
                    <a:gd name="T29" fmla="*/ 17 h 23"/>
                    <a:gd name="T30" fmla="*/ 0 w 5"/>
                    <a:gd name="T31" fmla="*/ 17 h 23"/>
                    <a:gd name="T32" fmla="*/ 0 w 5"/>
                    <a:gd name="T33" fmla="*/ 17 h 23"/>
                    <a:gd name="T34" fmla="*/ 0 w 5"/>
                    <a:gd name="T35" fmla="*/ 17 h 23"/>
                    <a:gd name="T36" fmla="*/ 0 w 5"/>
                    <a:gd name="T3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23">
                      <a:moveTo>
                        <a:pt x="5" y="0"/>
                      </a:moveTo>
                      <a:lnTo>
                        <a:pt x="5" y="0"/>
                      </a:lnTo>
                      <a:lnTo>
                        <a:pt x="5" y="0"/>
                      </a:lnTo>
                      <a:lnTo>
                        <a:pt x="5" y="6"/>
                      </a:lnTo>
                      <a:lnTo>
                        <a:pt x="5" y="6"/>
                      </a:lnTo>
                      <a:lnTo>
                        <a:pt x="5" y="6"/>
                      </a:lnTo>
                      <a:lnTo>
                        <a:pt x="5" y="6"/>
                      </a:lnTo>
                      <a:lnTo>
                        <a:pt x="5" y="6"/>
                      </a:lnTo>
                      <a:lnTo>
                        <a:pt x="5" y="11"/>
                      </a:lnTo>
                      <a:lnTo>
                        <a:pt x="5" y="11"/>
                      </a:lnTo>
                      <a:lnTo>
                        <a:pt x="5" y="11"/>
                      </a:lnTo>
                      <a:lnTo>
                        <a:pt x="5" y="11"/>
                      </a:lnTo>
                      <a:lnTo>
                        <a:pt x="5" y="11"/>
                      </a:lnTo>
                      <a:lnTo>
                        <a:pt x="5" y="17"/>
                      </a:lnTo>
                      <a:lnTo>
                        <a:pt x="0" y="17"/>
                      </a:lnTo>
                      <a:lnTo>
                        <a:pt x="0" y="17"/>
                      </a:lnTo>
                      <a:lnTo>
                        <a:pt x="0" y="17"/>
                      </a:lnTo>
                      <a:lnTo>
                        <a:pt x="0" y="17"/>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6032" name="Line 64"/>
                <p:cNvSpPr>
                  <a:spLocks noChangeShapeType="1"/>
                </p:cNvSpPr>
                <p:nvPr/>
              </p:nvSpPr>
              <p:spPr bwMode="auto">
                <a:xfrm>
                  <a:off x="3931" y="2556"/>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6033" name="Freeform 65"/>
                <p:cNvSpPr>
                  <a:spLocks/>
                </p:cNvSpPr>
                <p:nvPr/>
              </p:nvSpPr>
              <p:spPr bwMode="auto">
                <a:xfrm>
                  <a:off x="3891" y="2556"/>
                  <a:ext cx="40" cy="23"/>
                </a:xfrm>
                <a:custGeom>
                  <a:avLst/>
                  <a:gdLst>
                    <a:gd name="T0" fmla="*/ 40 w 40"/>
                    <a:gd name="T1" fmla="*/ 0 h 23"/>
                    <a:gd name="T2" fmla="*/ 34 w 40"/>
                    <a:gd name="T3" fmla="*/ 0 h 23"/>
                    <a:gd name="T4" fmla="*/ 34 w 40"/>
                    <a:gd name="T5" fmla="*/ 0 h 23"/>
                    <a:gd name="T6" fmla="*/ 34 w 40"/>
                    <a:gd name="T7" fmla="*/ 6 h 23"/>
                    <a:gd name="T8" fmla="*/ 34 w 40"/>
                    <a:gd name="T9" fmla="*/ 6 h 23"/>
                    <a:gd name="T10" fmla="*/ 34 w 40"/>
                    <a:gd name="T11" fmla="*/ 6 h 23"/>
                    <a:gd name="T12" fmla="*/ 29 w 40"/>
                    <a:gd name="T13" fmla="*/ 6 h 23"/>
                    <a:gd name="T14" fmla="*/ 29 w 40"/>
                    <a:gd name="T15" fmla="*/ 6 h 23"/>
                    <a:gd name="T16" fmla="*/ 29 w 40"/>
                    <a:gd name="T17" fmla="*/ 6 h 23"/>
                    <a:gd name="T18" fmla="*/ 29 w 40"/>
                    <a:gd name="T19" fmla="*/ 12 h 23"/>
                    <a:gd name="T20" fmla="*/ 29 w 40"/>
                    <a:gd name="T21" fmla="*/ 12 h 23"/>
                    <a:gd name="T22" fmla="*/ 23 w 40"/>
                    <a:gd name="T23" fmla="*/ 12 h 23"/>
                    <a:gd name="T24" fmla="*/ 23 w 40"/>
                    <a:gd name="T25" fmla="*/ 12 h 23"/>
                    <a:gd name="T26" fmla="*/ 23 w 40"/>
                    <a:gd name="T27" fmla="*/ 12 h 23"/>
                    <a:gd name="T28" fmla="*/ 23 w 40"/>
                    <a:gd name="T29" fmla="*/ 12 h 23"/>
                    <a:gd name="T30" fmla="*/ 23 w 40"/>
                    <a:gd name="T31" fmla="*/ 12 h 23"/>
                    <a:gd name="T32" fmla="*/ 17 w 40"/>
                    <a:gd name="T33" fmla="*/ 12 h 23"/>
                    <a:gd name="T34" fmla="*/ 17 w 40"/>
                    <a:gd name="T35" fmla="*/ 17 h 23"/>
                    <a:gd name="T36" fmla="*/ 17 w 40"/>
                    <a:gd name="T37" fmla="*/ 17 h 23"/>
                    <a:gd name="T38" fmla="*/ 17 w 40"/>
                    <a:gd name="T39" fmla="*/ 17 h 23"/>
                    <a:gd name="T40" fmla="*/ 17 w 40"/>
                    <a:gd name="T41" fmla="*/ 17 h 23"/>
                    <a:gd name="T42" fmla="*/ 12 w 40"/>
                    <a:gd name="T43" fmla="*/ 17 h 23"/>
                    <a:gd name="T44" fmla="*/ 12 w 40"/>
                    <a:gd name="T45" fmla="*/ 17 h 23"/>
                    <a:gd name="T46" fmla="*/ 12 w 40"/>
                    <a:gd name="T47" fmla="*/ 17 h 23"/>
                    <a:gd name="T48" fmla="*/ 12 w 40"/>
                    <a:gd name="T49" fmla="*/ 17 h 23"/>
                    <a:gd name="T50" fmla="*/ 12 w 40"/>
                    <a:gd name="T51" fmla="*/ 17 h 23"/>
                    <a:gd name="T52" fmla="*/ 6 w 40"/>
                    <a:gd name="T53" fmla="*/ 17 h 23"/>
                    <a:gd name="T54" fmla="*/ 6 w 40"/>
                    <a:gd name="T55" fmla="*/ 17 h 23"/>
                    <a:gd name="T56" fmla="*/ 6 w 40"/>
                    <a:gd name="T57" fmla="*/ 17 h 23"/>
                    <a:gd name="T58" fmla="*/ 6 w 40"/>
                    <a:gd name="T59" fmla="*/ 23 h 23"/>
                    <a:gd name="T60" fmla="*/ 6 w 40"/>
                    <a:gd name="T61" fmla="*/ 23 h 23"/>
                    <a:gd name="T62" fmla="*/ 0 w 40"/>
                    <a:gd name="T63" fmla="*/ 23 h 23"/>
                    <a:gd name="T64" fmla="*/ 0 w 40"/>
                    <a:gd name="T65" fmla="*/ 23 h 23"/>
                    <a:gd name="T66" fmla="*/ 0 w 40"/>
                    <a:gd name="T67" fmla="*/ 23 h 23"/>
                    <a:gd name="T68" fmla="*/ 0 w 40"/>
                    <a:gd name="T69" fmla="*/ 23 h 23"/>
                    <a:gd name="T70" fmla="*/ 0 w 40"/>
                    <a:gd name="T7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23">
                      <a:moveTo>
                        <a:pt x="40" y="0"/>
                      </a:moveTo>
                      <a:lnTo>
                        <a:pt x="34" y="0"/>
                      </a:lnTo>
                      <a:lnTo>
                        <a:pt x="34" y="0"/>
                      </a:lnTo>
                      <a:lnTo>
                        <a:pt x="34" y="6"/>
                      </a:lnTo>
                      <a:lnTo>
                        <a:pt x="34" y="6"/>
                      </a:lnTo>
                      <a:lnTo>
                        <a:pt x="34" y="6"/>
                      </a:lnTo>
                      <a:lnTo>
                        <a:pt x="29" y="6"/>
                      </a:lnTo>
                      <a:lnTo>
                        <a:pt x="29" y="6"/>
                      </a:lnTo>
                      <a:lnTo>
                        <a:pt x="29" y="6"/>
                      </a:lnTo>
                      <a:lnTo>
                        <a:pt x="29" y="12"/>
                      </a:lnTo>
                      <a:lnTo>
                        <a:pt x="29" y="12"/>
                      </a:lnTo>
                      <a:lnTo>
                        <a:pt x="23" y="12"/>
                      </a:lnTo>
                      <a:lnTo>
                        <a:pt x="23" y="12"/>
                      </a:lnTo>
                      <a:lnTo>
                        <a:pt x="23" y="12"/>
                      </a:lnTo>
                      <a:lnTo>
                        <a:pt x="23" y="12"/>
                      </a:lnTo>
                      <a:lnTo>
                        <a:pt x="23" y="12"/>
                      </a:lnTo>
                      <a:lnTo>
                        <a:pt x="17" y="12"/>
                      </a:lnTo>
                      <a:lnTo>
                        <a:pt x="17" y="17"/>
                      </a:lnTo>
                      <a:lnTo>
                        <a:pt x="17" y="17"/>
                      </a:lnTo>
                      <a:lnTo>
                        <a:pt x="17" y="17"/>
                      </a:lnTo>
                      <a:lnTo>
                        <a:pt x="17" y="17"/>
                      </a:lnTo>
                      <a:lnTo>
                        <a:pt x="12" y="17"/>
                      </a:lnTo>
                      <a:lnTo>
                        <a:pt x="12" y="17"/>
                      </a:lnTo>
                      <a:lnTo>
                        <a:pt x="12" y="17"/>
                      </a:lnTo>
                      <a:lnTo>
                        <a:pt x="12" y="17"/>
                      </a:lnTo>
                      <a:lnTo>
                        <a:pt x="12" y="17"/>
                      </a:lnTo>
                      <a:lnTo>
                        <a:pt x="6" y="17"/>
                      </a:lnTo>
                      <a:lnTo>
                        <a:pt x="6" y="17"/>
                      </a:lnTo>
                      <a:lnTo>
                        <a:pt x="6" y="17"/>
                      </a:lnTo>
                      <a:lnTo>
                        <a:pt x="6" y="23"/>
                      </a:lnTo>
                      <a:lnTo>
                        <a:pt x="6" y="23"/>
                      </a:lnTo>
                      <a:lnTo>
                        <a:pt x="0" y="23"/>
                      </a:lnTo>
                      <a:lnTo>
                        <a:pt x="0" y="23"/>
                      </a:lnTo>
                      <a:lnTo>
                        <a:pt x="0" y="23"/>
                      </a:lnTo>
                      <a:lnTo>
                        <a:pt x="0" y="23"/>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6034" name="Line 66"/>
                <p:cNvSpPr>
                  <a:spLocks noChangeShapeType="1"/>
                </p:cNvSpPr>
                <p:nvPr/>
              </p:nvSpPr>
              <p:spPr bwMode="auto">
                <a:xfrm>
                  <a:off x="3880"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6035" name="Freeform 67"/>
                <p:cNvSpPr>
                  <a:spLocks/>
                </p:cNvSpPr>
                <p:nvPr/>
              </p:nvSpPr>
              <p:spPr bwMode="auto">
                <a:xfrm>
                  <a:off x="3857" y="2579"/>
                  <a:ext cx="23" cy="6"/>
                </a:xfrm>
                <a:custGeom>
                  <a:avLst/>
                  <a:gdLst>
                    <a:gd name="T0" fmla="*/ 23 w 23"/>
                    <a:gd name="T1" fmla="*/ 0 h 6"/>
                    <a:gd name="T2" fmla="*/ 23 w 23"/>
                    <a:gd name="T3" fmla="*/ 0 h 6"/>
                    <a:gd name="T4" fmla="*/ 23 w 23"/>
                    <a:gd name="T5" fmla="*/ 0 h 6"/>
                    <a:gd name="T6" fmla="*/ 17 w 23"/>
                    <a:gd name="T7" fmla="*/ 6 h 6"/>
                    <a:gd name="T8" fmla="*/ 17 w 23"/>
                    <a:gd name="T9" fmla="*/ 6 h 6"/>
                    <a:gd name="T10" fmla="*/ 17 w 23"/>
                    <a:gd name="T11" fmla="*/ 6 h 6"/>
                    <a:gd name="T12" fmla="*/ 17 w 23"/>
                    <a:gd name="T13" fmla="*/ 6 h 6"/>
                    <a:gd name="T14" fmla="*/ 17 w 23"/>
                    <a:gd name="T15" fmla="*/ 6 h 6"/>
                    <a:gd name="T16" fmla="*/ 12 w 23"/>
                    <a:gd name="T17" fmla="*/ 6 h 6"/>
                    <a:gd name="T18" fmla="*/ 12 w 23"/>
                    <a:gd name="T19" fmla="*/ 6 h 6"/>
                    <a:gd name="T20" fmla="*/ 12 w 23"/>
                    <a:gd name="T21" fmla="*/ 6 h 6"/>
                    <a:gd name="T22" fmla="*/ 12 w 23"/>
                    <a:gd name="T23" fmla="*/ 6 h 6"/>
                    <a:gd name="T24" fmla="*/ 12 w 23"/>
                    <a:gd name="T25" fmla="*/ 6 h 6"/>
                    <a:gd name="T26" fmla="*/ 6 w 23"/>
                    <a:gd name="T27" fmla="*/ 6 h 6"/>
                    <a:gd name="T28" fmla="*/ 6 w 23"/>
                    <a:gd name="T29" fmla="*/ 6 h 6"/>
                    <a:gd name="T30" fmla="*/ 6 w 23"/>
                    <a:gd name="T31" fmla="*/ 6 h 6"/>
                    <a:gd name="T32" fmla="*/ 6 w 23"/>
                    <a:gd name="T33" fmla="*/ 6 h 6"/>
                    <a:gd name="T34" fmla="*/ 6 w 23"/>
                    <a:gd name="T35" fmla="*/ 6 h 6"/>
                    <a:gd name="T36" fmla="*/ 0 w 23"/>
                    <a:gd name="T37" fmla="*/ 6 h 6"/>
                    <a:gd name="T38" fmla="*/ 0 w 23"/>
                    <a:gd name="T39" fmla="*/ 6 h 6"/>
                    <a:gd name="T40" fmla="*/ 0 w 23"/>
                    <a:gd name="T4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0"/>
                      </a:moveTo>
                      <a:lnTo>
                        <a:pt x="23" y="0"/>
                      </a:lnTo>
                      <a:lnTo>
                        <a:pt x="23" y="0"/>
                      </a:ln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6036" name="Line 68"/>
                <p:cNvSpPr>
                  <a:spLocks noChangeShapeType="1"/>
                </p:cNvSpPr>
                <p:nvPr/>
              </p:nvSpPr>
              <p:spPr bwMode="auto">
                <a:xfrm flipH="1">
                  <a:off x="3846" y="2585"/>
                  <a:ext cx="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6037" name="Freeform 69"/>
                <p:cNvSpPr>
                  <a:spLocks/>
                </p:cNvSpPr>
                <p:nvPr/>
              </p:nvSpPr>
              <p:spPr bwMode="auto">
                <a:xfrm>
                  <a:off x="3801" y="2585"/>
                  <a:ext cx="45" cy="5"/>
                </a:xfrm>
                <a:custGeom>
                  <a:avLst/>
                  <a:gdLst>
                    <a:gd name="T0" fmla="*/ 45 w 45"/>
                    <a:gd name="T1" fmla="*/ 0 h 5"/>
                    <a:gd name="T2" fmla="*/ 45 w 45"/>
                    <a:gd name="T3" fmla="*/ 0 h 5"/>
                    <a:gd name="T4" fmla="*/ 45 w 45"/>
                    <a:gd name="T5" fmla="*/ 0 h 5"/>
                    <a:gd name="T6" fmla="*/ 45 w 45"/>
                    <a:gd name="T7" fmla="*/ 0 h 5"/>
                    <a:gd name="T8" fmla="*/ 45 w 45"/>
                    <a:gd name="T9" fmla="*/ 0 h 5"/>
                    <a:gd name="T10" fmla="*/ 39 w 45"/>
                    <a:gd name="T11" fmla="*/ 0 h 5"/>
                    <a:gd name="T12" fmla="*/ 39 w 45"/>
                    <a:gd name="T13" fmla="*/ 0 h 5"/>
                    <a:gd name="T14" fmla="*/ 39 w 45"/>
                    <a:gd name="T15" fmla="*/ 5 h 5"/>
                    <a:gd name="T16" fmla="*/ 39 w 45"/>
                    <a:gd name="T17" fmla="*/ 5 h 5"/>
                    <a:gd name="T18" fmla="*/ 39 w 45"/>
                    <a:gd name="T19" fmla="*/ 5 h 5"/>
                    <a:gd name="T20" fmla="*/ 34 w 45"/>
                    <a:gd name="T21" fmla="*/ 5 h 5"/>
                    <a:gd name="T22" fmla="*/ 34 w 45"/>
                    <a:gd name="T23" fmla="*/ 5 h 5"/>
                    <a:gd name="T24" fmla="*/ 34 w 45"/>
                    <a:gd name="T25" fmla="*/ 5 h 5"/>
                    <a:gd name="T26" fmla="*/ 34 w 45"/>
                    <a:gd name="T27" fmla="*/ 5 h 5"/>
                    <a:gd name="T28" fmla="*/ 34 w 45"/>
                    <a:gd name="T29" fmla="*/ 5 h 5"/>
                    <a:gd name="T30" fmla="*/ 28 w 45"/>
                    <a:gd name="T31" fmla="*/ 5 h 5"/>
                    <a:gd name="T32" fmla="*/ 28 w 45"/>
                    <a:gd name="T33" fmla="*/ 5 h 5"/>
                    <a:gd name="T34" fmla="*/ 28 w 45"/>
                    <a:gd name="T35" fmla="*/ 5 h 5"/>
                    <a:gd name="T36" fmla="*/ 28 w 45"/>
                    <a:gd name="T37" fmla="*/ 5 h 5"/>
                    <a:gd name="T38" fmla="*/ 28 w 45"/>
                    <a:gd name="T39" fmla="*/ 5 h 5"/>
                    <a:gd name="T40" fmla="*/ 22 w 45"/>
                    <a:gd name="T41" fmla="*/ 5 h 5"/>
                    <a:gd name="T42" fmla="*/ 22 w 45"/>
                    <a:gd name="T43" fmla="*/ 5 h 5"/>
                    <a:gd name="T44" fmla="*/ 22 w 45"/>
                    <a:gd name="T45" fmla="*/ 5 h 5"/>
                    <a:gd name="T46" fmla="*/ 22 w 45"/>
                    <a:gd name="T47" fmla="*/ 5 h 5"/>
                    <a:gd name="T48" fmla="*/ 22 w 45"/>
                    <a:gd name="T49" fmla="*/ 5 h 5"/>
                    <a:gd name="T50" fmla="*/ 17 w 45"/>
                    <a:gd name="T51" fmla="*/ 5 h 5"/>
                    <a:gd name="T52" fmla="*/ 17 w 45"/>
                    <a:gd name="T53" fmla="*/ 5 h 5"/>
                    <a:gd name="T54" fmla="*/ 17 w 45"/>
                    <a:gd name="T55" fmla="*/ 5 h 5"/>
                    <a:gd name="T56" fmla="*/ 17 w 45"/>
                    <a:gd name="T57" fmla="*/ 5 h 5"/>
                    <a:gd name="T58" fmla="*/ 17 w 45"/>
                    <a:gd name="T59" fmla="*/ 5 h 5"/>
                    <a:gd name="T60" fmla="*/ 11 w 45"/>
                    <a:gd name="T61" fmla="*/ 5 h 5"/>
                    <a:gd name="T62" fmla="*/ 11 w 45"/>
                    <a:gd name="T63" fmla="*/ 5 h 5"/>
                    <a:gd name="T64" fmla="*/ 11 w 45"/>
                    <a:gd name="T65" fmla="*/ 5 h 5"/>
                    <a:gd name="T66" fmla="*/ 11 w 45"/>
                    <a:gd name="T67" fmla="*/ 5 h 5"/>
                    <a:gd name="T68" fmla="*/ 11 w 45"/>
                    <a:gd name="T69" fmla="*/ 5 h 5"/>
                    <a:gd name="T70" fmla="*/ 5 w 45"/>
                    <a:gd name="T71" fmla="*/ 5 h 5"/>
                    <a:gd name="T72" fmla="*/ 5 w 45"/>
                    <a:gd name="T73" fmla="*/ 0 h 5"/>
                    <a:gd name="T74" fmla="*/ 5 w 45"/>
                    <a:gd name="T75" fmla="*/ 0 h 5"/>
                    <a:gd name="T76" fmla="*/ 5 w 45"/>
                    <a:gd name="T77" fmla="*/ 0 h 5"/>
                    <a:gd name="T78" fmla="*/ 0 w 45"/>
                    <a:gd name="T79" fmla="*/ 0 h 5"/>
                    <a:gd name="T80" fmla="*/ 0 w 45"/>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 h="5">
                      <a:moveTo>
                        <a:pt x="45" y="0"/>
                      </a:moveTo>
                      <a:lnTo>
                        <a:pt x="45" y="0"/>
                      </a:lnTo>
                      <a:lnTo>
                        <a:pt x="45" y="0"/>
                      </a:lnTo>
                      <a:lnTo>
                        <a:pt x="45" y="0"/>
                      </a:lnTo>
                      <a:lnTo>
                        <a:pt x="45" y="0"/>
                      </a:lnTo>
                      <a:lnTo>
                        <a:pt x="39" y="0"/>
                      </a:lnTo>
                      <a:lnTo>
                        <a:pt x="39" y="0"/>
                      </a:lnTo>
                      <a:lnTo>
                        <a:pt x="39" y="5"/>
                      </a:lnTo>
                      <a:lnTo>
                        <a:pt x="39" y="5"/>
                      </a:lnTo>
                      <a:lnTo>
                        <a:pt x="39" y="5"/>
                      </a:lnTo>
                      <a:lnTo>
                        <a:pt x="34" y="5"/>
                      </a:lnTo>
                      <a:lnTo>
                        <a:pt x="34" y="5"/>
                      </a:lnTo>
                      <a:lnTo>
                        <a:pt x="34" y="5"/>
                      </a:lnTo>
                      <a:lnTo>
                        <a:pt x="34" y="5"/>
                      </a:lnTo>
                      <a:lnTo>
                        <a:pt x="34" y="5"/>
                      </a:lnTo>
                      <a:lnTo>
                        <a:pt x="28" y="5"/>
                      </a:lnTo>
                      <a:lnTo>
                        <a:pt x="28" y="5"/>
                      </a:lnTo>
                      <a:lnTo>
                        <a:pt x="28" y="5"/>
                      </a:lnTo>
                      <a:lnTo>
                        <a:pt x="28" y="5"/>
                      </a:lnTo>
                      <a:lnTo>
                        <a:pt x="28" y="5"/>
                      </a:lnTo>
                      <a:lnTo>
                        <a:pt x="22" y="5"/>
                      </a:lnTo>
                      <a:lnTo>
                        <a:pt x="22" y="5"/>
                      </a:lnTo>
                      <a:lnTo>
                        <a:pt x="22" y="5"/>
                      </a:lnTo>
                      <a:lnTo>
                        <a:pt x="22" y="5"/>
                      </a:lnTo>
                      <a:lnTo>
                        <a:pt x="22" y="5"/>
                      </a:lnTo>
                      <a:lnTo>
                        <a:pt x="17" y="5"/>
                      </a:lnTo>
                      <a:lnTo>
                        <a:pt x="17" y="5"/>
                      </a:lnTo>
                      <a:lnTo>
                        <a:pt x="17" y="5"/>
                      </a:lnTo>
                      <a:lnTo>
                        <a:pt x="17" y="5"/>
                      </a:lnTo>
                      <a:lnTo>
                        <a:pt x="17" y="5"/>
                      </a:lnTo>
                      <a:lnTo>
                        <a:pt x="11" y="5"/>
                      </a:lnTo>
                      <a:lnTo>
                        <a:pt x="11" y="5"/>
                      </a:lnTo>
                      <a:lnTo>
                        <a:pt x="11" y="5"/>
                      </a:lnTo>
                      <a:lnTo>
                        <a:pt x="11" y="5"/>
                      </a:lnTo>
                      <a:lnTo>
                        <a:pt x="11" y="5"/>
                      </a:lnTo>
                      <a:lnTo>
                        <a:pt x="5" y="5"/>
                      </a:lnTo>
                      <a:lnTo>
                        <a:pt x="5" y="0"/>
                      </a:lnTo>
                      <a:lnTo>
                        <a:pt x="5" y="0"/>
                      </a:lnTo>
                      <a:lnTo>
                        <a:pt x="5" y="0"/>
                      </a:lnTo>
                      <a:lnTo>
                        <a:pt x="0"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6038" name="Line 70"/>
                <p:cNvSpPr>
                  <a:spLocks noChangeShapeType="1"/>
                </p:cNvSpPr>
                <p:nvPr/>
              </p:nvSpPr>
              <p:spPr bwMode="auto">
                <a:xfrm>
                  <a:off x="3795" y="258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6039" name="Freeform 71"/>
                <p:cNvSpPr>
                  <a:spLocks/>
                </p:cNvSpPr>
                <p:nvPr/>
              </p:nvSpPr>
              <p:spPr bwMode="auto">
                <a:xfrm>
                  <a:off x="3772" y="2579"/>
                  <a:ext cx="23" cy="6"/>
                </a:xfrm>
                <a:custGeom>
                  <a:avLst/>
                  <a:gdLst>
                    <a:gd name="T0" fmla="*/ 23 w 23"/>
                    <a:gd name="T1" fmla="*/ 6 h 6"/>
                    <a:gd name="T2" fmla="*/ 17 w 23"/>
                    <a:gd name="T3" fmla="*/ 6 h 6"/>
                    <a:gd name="T4" fmla="*/ 17 w 23"/>
                    <a:gd name="T5" fmla="*/ 6 h 6"/>
                    <a:gd name="T6" fmla="*/ 17 w 23"/>
                    <a:gd name="T7" fmla="*/ 6 h 6"/>
                    <a:gd name="T8" fmla="*/ 17 w 23"/>
                    <a:gd name="T9" fmla="*/ 6 h 6"/>
                    <a:gd name="T10" fmla="*/ 17 w 23"/>
                    <a:gd name="T11" fmla="*/ 6 h 6"/>
                    <a:gd name="T12" fmla="*/ 12 w 23"/>
                    <a:gd name="T13" fmla="*/ 6 h 6"/>
                    <a:gd name="T14" fmla="*/ 12 w 23"/>
                    <a:gd name="T15" fmla="*/ 6 h 6"/>
                    <a:gd name="T16" fmla="*/ 12 w 23"/>
                    <a:gd name="T17" fmla="*/ 6 h 6"/>
                    <a:gd name="T18" fmla="*/ 12 w 23"/>
                    <a:gd name="T19" fmla="*/ 6 h 6"/>
                    <a:gd name="T20" fmla="*/ 12 w 23"/>
                    <a:gd name="T21" fmla="*/ 6 h 6"/>
                    <a:gd name="T22" fmla="*/ 6 w 23"/>
                    <a:gd name="T23" fmla="*/ 6 h 6"/>
                    <a:gd name="T24" fmla="*/ 6 w 23"/>
                    <a:gd name="T25" fmla="*/ 6 h 6"/>
                    <a:gd name="T26" fmla="*/ 6 w 23"/>
                    <a:gd name="T27" fmla="*/ 6 h 6"/>
                    <a:gd name="T28" fmla="*/ 6 w 23"/>
                    <a:gd name="T29" fmla="*/ 6 h 6"/>
                    <a:gd name="T30" fmla="*/ 6 w 23"/>
                    <a:gd name="T31" fmla="*/ 6 h 6"/>
                    <a:gd name="T32" fmla="*/ 0 w 23"/>
                    <a:gd name="T33" fmla="*/ 6 h 6"/>
                    <a:gd name="T34" fmla="*/ 0 w 23"/>
                    <a:gd name="T35" fmla="*/ 6 h 6"/>
                    <a:gd name="T36" fmla="*/ 0 w 23"/>
                    <a:gd name="T37" fmla="*/ 6 h 6"/>
                    <a:gd name="T38" fmla="*/ 0 w 23"/>
                    <a:gd name="T39" fmla="*/ 6 h 6"/>
                    <a:gd name="T40" fmla="*/ 0 w 23"/>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6"/>
                      </a:move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6040" name="Line 72"/>
                <p:cNvSpPr>
                  <a:spLocks noChangeShapeType="1"/>
                </p:cNvSpPr>
                <p:nvPr/>
              </p:nvSpPr>
              <p:spPr bwMode="auto">
                <a:xfrm>
                  <a:off x="3761"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6041" name="Freeform 73"/>
                <p:cNvSpPr>
                  <a:spLocks/>
                </p:cNvSpPr>
                <p:nvPr/>
              </p:nvSpPr>
              <p:spPr bwMode="auto">
                <a:xfrm>
                  <a:off x="3721" y="2556"/>
                  <a:ext cx="40" cy="23"/>
                </a:xfrm>
                <a:custGeom>
                  <a:avLst/>
                  <a:gdLst>
                    <a:gd name="T0" fmla="*/ 40 w 40"/>
                    <a:gd name="T1" fmla="*/ 23 h 23"/>
                    <a:gd name="T2" fmla="*/ 40 w 40"/>
                    <a:gd name="T3" fmla="*/ 23 h 23"/>
                    <a:gd name="T4" fmla="*/ 40 w 40"/>
                    <a:gd name="T5" fmla="*/ 23 h 23"/>
                    <a:gd name="T6" fmla="*/ 40 w 40"/>
                    <a:gd name="T7" fmla="*/ 23 h 23"/>
                    <a:gd name="T8" fmla="*/ 34 w 40"/>
                    <a:gd name="T9" fmla="*/ 23 h 23"/>
                    <a:gd name="T10" fmla="*/ 34 w 40"/>
                    <a:gd name="T11" fmla="*/ 23 h 23"/>
                    <a:gd name="T12" fmla="*/ 34 w 40"/>
                    <a:gd name="T13" fmla="*/ 23 h 23"/>
                    <a:gd name="T14" fmla="*/ 34 w 40"/>
                    <a:gd name="T15" fmla="*/ 23 h 23"/>
                    <a:gd name="T16" fmla="*/ 34 w 40"/>
                    <a:gd name="T17" fmla="*/ 23 h 23"/>
                    <a:gd name="T18" fmla="*/ 29 w 40"/>
                    <a:gd name="T19" fmla="*/ 17 h 23"/>
                    <a:gd name="T20" fmla="*/ 29 w 40"/>
                    <a:gd name="T21" fmla="*/ 17 h 23"/>
                    <a:gd name="T22" fmla="*/ 29 w 40"/>
                    <a:gd name="T23" fmla="*/ 17 h 23"/>
                    <a:gd name="T24" fmla="*/ 29 w 40"/>
                    <a:gd name="T25" fmla="*/ 17 h 23"/>
                    <a:gd name="T26" fmla="*/ 29 w 40"/>
                    <a:gd name="T27" fmla="*/ 17 h 23"/>
                    <a:gd name="T28" fmla="*/ 23 w 40"/>
                    <a:gd name="T29" fmla="*/ 17 h 23"/>
                    <a:gd name="T30" fmla="*/ 23 w 40"/>
                    <a:gd name="T31" fmla="*/ 17 h 23"/>
                    <a:gd name="T32" fmla="*/ 23 w 40"/>
                    <a:gd name="T33" fmla="*/ 17 h 23"/>
                    <a:gd name="T34" fmla="*/ 23 w 40"/>
                    <a:gd name="T35" fmla="*/ 17 h 23"/>
                    <a:gd name="T36" fmla="*/ 23 w 40"/>
                    <a:gd name="T37" fmla="*/ 17 h 23"/>
                    <a:gd name="T38" fmla="*/ 17 w 40"/>
                    <a:gd name="T39" fmla="*/ 17 h 23"/>
                    <a:gd name="T40" fmla="*/ 17 w 40"/>
                    <a:gd name="T41" fmla="*/ 17 h 23"/>
                    <a:gd name="T42" fmla="*/ 17 w 40"/>
                    <a:gd name="T43" fmla="*/ 12 h 23"/>
                    <a:gd name="T44" fmla="*/ 17 w 40"/>
                    <a:gd name="T45" fmla="*/ 12 h 23"/>
                    <a:gd name="T46" fmla="*/ 17 w 40"/>
                    <a:gd name="T47" fmla="*/ 12 h 23"/>
                    <a:gd name="T48" fmla="*/ 12 w 40"/>
                    <a:gd name="T49" fmla="*/ 12 h 23"/>
                    <a:gd name="T50" fmla="*/ 12 w 40"/>
                    <a:gd name="T51" fmla="*/ 12 h 23"/>
                    <a:gd name="T52" fmla="*/ 12 w 40"/>
                    <a:gd name="T53" fmla="*/ 12 h 23"/>
                    <a:gd name="T54" fmla="*/ 12 w 40"/>
                    <a:gd name="T55" fmla="*/ 12 h 23"/>
                    <a:gd name="T56" fmla="*/ 6 w 40"/>
                    <a:gd name="T57" fmla="*/ 12 h 23"/>
                    <a:gd name="T58" fmla="*/ 6 w 40"/>
                    <a:gd name="T59" fmla="*/ 6 h 23"/>
                    <a:gd name="T60" fmla="*/ 6 w 40"/>
                    <a:gd name="T61" fmla="*/ 6 h 23"/>
                    <a:gd name="T62" fmla="*/ 6 w 40"/>
                    <a:gd name="T63" fmla="*/ 6 h 23"/>
                    <a:gd name="T64" fmla="*/ 6 w 40"/>
                    <a:gd name="T65" fmla="*/ 6 h 23"/>
                    <a:gd name="T66" fmla="*/ 0 w 40"/>
                    <a:gd name="T67" fmla="*/ 6 h 23"/>
                    <a:gd name="T68" fmla="*/ 0 w 40"/>
                    <a:gd name="T6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3">
                      <a:moveTo>
                        <a:pt x="40" y="23"/>
                      </a:moveTo>
                      <a:lnTo>
                        <a:pt x="40" y="23"/>
                      </a:lnTo>
                      <a:lnTo>
                        <a:pt x="40" y="23"/>
                      </a:lnTo>
                      <a:lnTo>
                        <a:pt x="40" y="23"/>
                      </a:lnTo>
                      <a:lnTo>
                        <a:pt x="34" y="23"/>
                      </a:lnTo>
                      <a:lnTo>
                        <a:pt x="34" y="23"/>
                      </a:lnTo>
                      <a:lnTo>
                        <a:pt x="34" y="23"/>
                      </a:lnTo>
                      <a:lnTo>
                        <a:pt x="34" y="23"/>
                      </a:lnTo>
                      <a:lnTo>
                        <a:pt x="34" y="23"/>
                      </a:lnTo>
                      <a:lnTo>
                        <a:pt x="29" y="17"/>
                      </a:lnTo>
                      <a:lnTo>
                        <a:pt x="29" y="17"/>
                      </a:lnTo>
                      <a:lnTo>
                        <a:pt x="29" y="17"/>
                      </a:lnTo>
                      <a:lnTo>
                        <a:pt x="29" y="17"/>
                      </a:lnTo>
                      <a:lnTo>
                        <a:pt x="29" y="17"/>
                      </a:lnTo>
                      <a:lnTo>
                        <a:pt x="23" y="17"/>
                      </a:lnTo>
                      <a:lnTo>
                        <a:pt x="23" y="17"/>
                      </a:lnTo>
                      <a:lnTo>
                        <a:pt x="23" y="17"/>
                      </a:lnTo>
                      <a:lnTo>
                        <a:pt x="23" y="17"/>
                      </a:lnTo>
                      <a:lnTo>
                        <a:pt x="23" y="17"/>
                      </a:lnTo>
                      <a:lnTo>
                        <a:pt x="17" y="17"/>
                      </a:lnTo>
                      <a:lnTo>
                        <a:pt x="17" y="17"/>
                      </a:lnTo>
                      <a:lnTo>
                        <a:pt x="17" y="12"/>
                      </a:lnTo>
                      <a:lnTo>
                        <a:pt x="17" y="12"/>
                      </a:lnTo>
                      <a:lnTo>
                        <a:pt x="17" y="12"/>
                      </a:lnTo>
                      <a:lnTo>
                        <a:pt x="12" y="12"/>
                      </a:lnTo>
                      <a:lnTo>
                        <a:pt x="12" y="12"/>
                      </a:lnTo>
                      <a:lnTo>
                        <a:pt x="12" y="12"/>
                      </a:lnTo>
                      <a:lnTo>
                        <a:pt x="12" y="12"/>
                      </a:lnTo>
                      <a:lnTo>
                        <a:pt x="6" y="12"/>
                      </a:lnTo>
                      <a:lnTo>
                        <a:pt x="6" y="6"/>
                      </a:lnTo>
                      <a:lnTo>
                        <a:pt x="6" y="6"/>
                      </a:lnTo>
                      <a:lnTo>
                        <a:pt x="6" y="6"/>
                      </a:lnTo>
                      <a:lnTo>
                        <a:pt x="6"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6042" name="Line 74"/>
                <p:cNvSpPr>
                  <a:spLocks noChangeShapeType="1"/>
                </p:cNvSpPr>
                <p:nvPr/>
              </p:nvSpPr>
              <p:spPr bwMode="auto">
                <a:xfrm>
                  <a:off x="3716" y="255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6043" name="Freeform 75"/>
                <p:cNvSpPr>
                  <a:spLocks/>
                </p:cNvSpPr>
                <p:nvPr/>
              </p:nvSpPr>
              <p:spPr bwMode="auto">
                <a:xfrm>
                  <a:off x="3704" y="2528"/>
                  <a:ext cx="12" cy="23"/>
                </a:xfrm>
                <a:custGeom>
                  <a:avLst/>
                  <a:gdLst>
                    <a:gd name="T0" fmla="*/ 12 w 12"/>
                    <a:gd name="T1" fmla="*/ 23 h 23"/>
                    <a:gd name="T2" fmla="*/ 6 w 12"/>
                    <a:gd name="T3" fmla="*/ 23 h 23"/>
                    <a:gd name="T4" fmla="*/ 6 w 12"/>
                    <a:gd name="T5" fmla="*/ 17 h 23"/>
                    <a:gd name="T6" fmla="*/ 6 w 12"/>
                    <a:gd name="T7" fmla="*/ 17 h 23"/>
                    <a:gd name="T8" fmla="*/ 6 w 12"/>
                    <a:gd name="T9" fmla="*/ 17 h 23"/>
                    <a:gd name="T10" fmla="*/ 6 w 12"/>
                    <a:gd name="T11" fmla="*/ 17 h 23"/>
                    <a:gd name="T12" fmla="*/ 6 w 12"/>
                    <a:gd name="T13" fmla="*/ 17 h 23"/>
                    <a:gd name="T14" fmla="*/ 6 w 12"/>
                    <a:gd name="T15" fmla="*/ 11 h 23"/>
                    <a:gd name="T16" fmla="*/ 0 w 12"/>
                    <a:gd name="T17" fmla="*/ 11 h 23"/>
                    <a:gd name="T18" fmla="*/ 0 w 12"/>
                    <a:gd name="T19" fmla="*/ 11 h 23"/>
                    <a:gd name="T20" fmla="*/ 0 w 12"/>
                    <a:gd name="T21" fmla="*/ 11 h 23"/>
                    <a:gd name="T22" fmla="*/ 0 w 12"/>
                    <a:gd name="T23" fmla="*/ 11 h 23"/>
                    <a:gd name="T24" fmla="*/ 0 w 12"/>
                    <a:gd name="T25" fmla="*/ 6 h 23"/>
                    <a:gd name="T26" fmla="*/ 0 w 12"/>
                    <a:gd name="T27" fmla="*/ 6 h 23"/>
                    <a:gd name="T28" fmla="*/ 0 w 12"/>
                    <a:gd name="T29" fmla="*/ 6 h 23"/>
                    <a:gd name="T30" fmla="*/ 0 w 12"/>
                    <a:gd name="T31" fmla="*/ 6 h 23"/>
                    <a:gd name="T32" fmla="*/ 0 w 12"/>
                    <a:gd name="T33" fmla="*/ 6 h 23"/>
                    <a:gd name="T34" fmla="*/ 0 w 12"/>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3">
                      <a:moveTo>
                        <a:pt x="12" y="23"/>
                      </a:moveTo>
                      <a:lnTo>
                        <a:pt x="6" y="23"/>
                      </a:lnTo>
                      <a:lnTo>
                        <a:pt x="6" y="17"/>
                      </a:lnTo>
                      <a:lnTo>
                        <a:pt x="6" y="17"/>
                      </a:lnTo>
                      <a:lnTo>
                        <a:pt x="6" y="17"/>
                      </a:lnTo>
                      <a:lnTo>
                        <a:pt x="6" y="17"/>
                      </a:lnTo>
                      <a:lnTo>
                        <a:pt x="6" y="17"/>
                      </a:lnTo>
                      <a:lnTo>
                        <a:pt x="6" y="11"/>
                      </a:lnTo>
                      <a:lnTo>
                        <a:pt x="0" y="11"/>
                      </a:lnTo>
                      <a:lnTo>
                        <a:pt x="0" y="11"/>
                      </a:lnTo>
                      <a:lnTo>
                        <a:pt x="0" y="11"/>
                      </a:lnTo>
                      <a:lnTo>
                        <a:pt x="0" y="11"/>
                      </a:lnTo>
                      <a:lnTo>
                        <a:pt x="0"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6044" name="Line 76"/>
                <p:cNvSpPr>
                  <a:spLocks noChangeShapeType="1"/>
                </p:cNvSpPr>
                <p:nvPr/>
              </p:nvSpPr>
              <p:spPr bwMode="auto">
                <a:xfrm>
                  <a:off x="3704" y="2522"/>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6045" name="Freeform 77"/>
                <p:cNvSpPr>
                  <a:spLocks/>
                </p:cNvSpPr>
                <p:nvPr/>
              </p:nvSpPr>
              <p:spPr bwMode="auto">
                <a:xfrm>
                  <a:off x="3704" y="2488"/>
                  <a:ext cx="34" cy="34"/>
                </a:xfrm>
                <a:custGeom>
                  <a:avLst/>
                  <a:gdLst>
                    <a:gd name="T0" fmla="*/ 0 w 34"/>
                    <a:gd name="T1" fmla="*/ 34 h 34"/>
                    <a:gd name="T2" fmla="*/ 0 w 34"/>
                    <a:gd name="T3" fmla="*/ 34 h 34"/>
                    <a:gd name="T4" fmla="*/ 0 w 34"/>
                    <a:gd name="T5" fmla="*/ 29 h 34"/>
                    <a:gd name="T6" fmla="*/ 0 w 34"/>
                    <a:gd name="T7" fmla="*/ 29 h 34"/>
                    <a:gd name="T8" fmla="*/ 0 w 34"/>
                    <a:gd name="T9" fmla="*/ 29 h 34"/>
                    <a:gd name="T10" fmla="*/ 0 w 34"/>
                    <a:gd name="T11" fmla="*/ 29 h 34"/>
                    <a:gd name="T12" fmla="*/ 6 w 34"/>
                    <a:gd name="T13" fmla="*/ 29 h 34"/>
                    <a:gd name="T14" fmla="*/ 6 w 34"/>
                    <a:gd name="T15" fmla="*/ 23 h 34"/>
                    <a:gd name="T16" fmla="*/ 6 w 34"/>
                    <a:gd name="T17" fmla="*/ 23 h 34"/>
                    <a:gd name="T18" fmla="*/ 6 w 34"/>
                    <a:gd name="T19" fmla="*/ 23 h 34"/>
                    <a:gd name="T20" fmla="*/ 6 w 34"/>
                    <a:gd name="T21" fmla="*/ 23 h 34"/>
                    <a:gd name="T22" fmla="*/ 6 w 34"/>
                    <a:gd name="T23" fmla="*/ 23 h 34"/>
                    <a:gd name="T24" fmla="*/ 6 w 34"/>
                    <a:gd name="T25" fmla="*/ 17 h 34"/>
                    <a:gd name="T26" fmla="*/ 6 w 34"/>
                    <a:gd name="T27" fmla="*/ 17 h 34"/>
                    <a:gd name="T28" fmla="*/ 12 w 34"/>
                    <a:gd name="T29" fmla="*/ 17 h 34"/>
                    <a:gd name="T30" fmla="*/ 12 w 34"/>
                    <a:gd name="T31" fmla="*/ 17 h 34"/>
                    <a:gd name="T32" fmla="*/ 12 w 34"/>
                    <a:gd name="T33" fmla="*/ 17 h 34"/>
                    <a:gd name="T34" fmla="*/ 12 w 34"/>
                    <a:gd name="T35" fmla="*/ 12 h 34"/>
                    <a:gd name="T36" fmla="*/ 12 w 34"/>
                    <a:gd name="T37" fmla="*/ 12 h 34"/>
                    <a:gd name="T38" fmla="*/ 17 w 34"/>
                    <a:gd name="T39" fmla="*/ 12 h 34"/>
                    <a:gd name="T40" fmla="*/ 17 w 34"/>
                    <a:gd name="T41" fmla="*/ 12 h 34"/>
                    <a:gd name="T42" fmla="*/ 17 w 34"/>
                    <a:gd name="T43" fmla="*/ 12 h 34"/>
                    <a:gd name="T44" fmla="*/ 17 w 34"/>
                    <a:gd name="T45" fmla="*/ 6 h 34"/>
                    <a:gd name="T46" fmla="*/ 17 w 34"/>
                    <a:gd name="T47" fmla="*/ 6 h 34"/>
                    <a:gd name="T48" fmla="*/ 23 w 34"/>
                    <a:gd name="T49" fmla="*/ 6 h 34"/>
                    <a:gd name="T50" fmla="*/ 23 w 34"/>
                    <a:gd name="T51" fmla="*/ 6 h 34"/>
                    <a:gd name="T52" fmla="*/ 23 w 34"/>
                    <a:gd name="T53" fmla="*/ 6 h 34"/>
                    <a:gd name="T54" fmla="*/ 23 w 34"/>
                    <a:gd name="T55" fmla="*/ 6 h 34"/>
                    <a:gd name="T56" fmla="*/ 23 w 34"/>
                    <a:gd name="T57" fmla="*/ 6 h 34"/>
                    <a:gd name="T58" fmla="*/ 29 w 34"/>
                    <a:gd name="T59" fmla="*/ 0 h 34"/>
                    <a:gd name="T60" fmla="*/ 29 w 34"/>
                    <a:gd name="T61" fmla="*/ 0 h 34"/>
                    <a:gd name="T62" fmla="*/ 29 w 34"/>
                    <a:gd name="T63" fmla="*/ 0 h 34"/>
                    <a:gd name="T64" fmla="*/ 29 w 34"/>
                    <a:gd name="T65" fmla="*/ 0 h 34"/>
                    <a:gd name="T66" fmla="*/ 34 w 34"/>
                    <a:gd name="T6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34">
                      <a:moveTo>
                        <a:pt x="0" y="34"/>
                      </a:moveTo>
                      <a:lnTo>
                        <a:pt x="0" y="34"/>
                      </a:lnTo>
                      <a:lnTo>
                        <a:pt x="0" y="29"/>
                      </a:lnTo>
                      <a:lnTo>
                        <a:pt x="0" y="29"/>
                      </a:lnTo>
                      <a:lnTo>
                        <a:pt x="0" y="29"/>
                      </a:lnTo>
                      <a:lnTo>
                        <a:pt x="0" y="29"/>
                      </a:lnTo>
                      <a:lnTo>
                        <a:pt x="6" y="29"/>
                      </a:lnTo>
                      <a:lnTo>
                        <a:pt x="6" y="23"/>
                      </a:lnTo>
                      <a:lnTo>
                        <a:pt x="6" y="23"/>
                      </a:lnTo>
                      <a:lnTo>
                        <a:pt x="6" y="23"/>
                      </a:lnTo>
                      <a:lnTo>
                        <a:pt x="6" y="23"/>
                      </a:lnTo>
                      <a:lnTo>
                        <a:pt x="6" y="23"/>
                      </a:lnTo>
                      <a:lnTo>
                        <a:pt x="6" y="17"/>
                      </a:lnTo>
                      <a:lnTo>
                        <a:pt x="6" y="17"/>
                      </a:lnTo>
                      <a:lnTo>
                        <a:pt x="12" y="17"/>
                      </a:lnTo>
                      <a:lnTo>
                        <a:pt x="12" y="17"/>
                      </a:lnTo>
                      <a:lnTo>
                        <a:pt x="12" y="17"/>
                      </a:lnTo>
                      <a:lnTo>
                        <a:pt x="12" y="12"/>
                      </a:lnTo>
                      <a:lnTo>
                        <a:pt x="12" y="12"/>
                      </a:lnTo>
                      <a:lnTo>
                        <a:pt x="17" y="12"/>
                      </a:lnTo>
                      <a:lnTo>
                        <a:pt x="17" y="12"/>
                      </a:lnTo>
                      <a:lnTo>
                        <a:pt x="17" y="12"/>
                      </a:lnTo>
                      <a:lnTo>
                        <a:pt x="17" y="6"/>
                      </a:lnTo>
                      <a:lnTo>
                        <a:pt x="17" y="6"/>
                      </a:lnTo>
                      <a:lnTo>
                        <a:pt x="23" y="6"/>
                      </a:lnTo>
                      <a:lnTo>
                        <a:pt x="23" y="6"/>
                      </a:lnTo>
                      <a:lnTo>
                        <a:pt x="23" y="6"/>
                      </a:lnTo>
                      <a:lnTo>
                        <a:pt x="23" y="6"/>
                      </a:lnTo>
                      <a:lnTo>
                        <a:pt x="23" y="6"/>
                      </a:lnTo>
                      <a:lnTo>
                        <a:pt x="29" y="0"/>
                      </a:lnTo>
                      <a:lnTo>
                        <a:pt x="29" y="0"/>
                      </a:lnTo>
                      <a:lnTo>
                        <a:pt x="29" y="0"/>
                      </a:lnTo>
                      <a:lnTo>
                        <a:pt x="29" y="0"/>
                      </a:lnTo>
                      <a:lnTo>
                        <a:pt x="34"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6046" name="Line 78"/>
                <p:cNvSpPr>
                  <a:spLocks noChangeShapeType="1"/>
                </p:cNvSpPr>
                <p:nvPr/>
              </p:nvSpPr>
              <p:spPr bwMode="auto">
                <a:xfrm>
                  <a:off x="3744" y="2483"/>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6047" name="Freeform 79"/>
                <p:cNvSpPr>
                  <a:spLocks/>
                </p:cNvSpPr>
                <p:nvPr/>
              </p:nvSpPr>
              <p:spPr bwMode="auto">
                <a:xfrm>
                  <a:off x="3744" y="2477"/>
                  <a:ext cx="23" cy="6"/>
                </a:xfrm>
                <a:custGeom>
                  <a:avLst/>
                  <a:gdLst>
                    <a:gd name="T0" fmla="*/ 0 w 23"/>
                    <a:gd name="T1" fmla="*/ 6 h 6"/>
                    <a:gd name="T2" fmla="*/ 0 w 23"/>
                    <a:gd name="T3" fmla="*/ 6 h 6"/>
                    <a:gd name="T4" fmla="*/ 6 w 23"/>
                    <a:gd name="T5" fmla="*/ 6 h 6"/>
                    <a:gd name="T6" fmla="*/ 6 w 23"/>
                    <a:gd name="T7" fmla="*/ 6 h 6"/>
                    <a:gd name="T8" fmla="*/ 6 w 23"/>
                    <a:gd name="T9" fmla="*/ 6 h 6"/>
                    <a:gd name="T10" fmla="*/ 6 w 23"/>
                    <a:gd name="T11" fmla="*/ 6 h 6"/>
                    <a:gd name="T12" fmla="*/ 6 w 23"/>
                    <a:gd name="T13" fmla="*/ 6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0 h 6"/>
                    <a:gd name="T30" fmla="*/ 17 w 23"/>
                    <a:gd name="T31" fmla="*/ 0 h 6"/>
                    <a:gd name="T32" fmla="*/ 17 w 23"/>
                    <a:gd name="T33" fmla="*/ 0 h 6"/>
                    <a:gd name="T34" fmla="*/ 23 w 23"/>
                    <a:gd name="T35" fmla="*/ 0 h 6"/>
                    <a:gd name="T36" fmla="*/ 23 w 2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6">
                      <a:moveTo>
                        <a:pt x="0" y="6"/>
                      </a:moveTo>
                      <a:lnTo>
                        <a:pt x="0" y="6"/>
                      </a:lnTo>
                      <a:lnTo>
                        <a:pt x="6" y="6"/>
                      </a:lnTo>
                      <a:lnTo>
                        <a:pt x="6" y="6"/>
                      </a:lnTo>
                      <a:lnTo>
                        <a:pt x="6" y="6"/>
                      </a:lnTo>
                      <a:lnTo>
                        <a:pt x="6" y="6"/>
                      </a:lnTo>
                      <a:lnTo>
                        <a:pt x="6" y="6"/>
                      </a:lnTo>
                      <a:lnTo>
                        <a:pt x="11" y="0"/>
                      </a:lnTo>
                      <a:lnTo>
                        <a:pt x="11" y="0"/>
                      </a:lnTo>
                      <a:lnTo>
                        <a:pt x="11" y="0"/>
                      </a:lnTo>
                      <a:lnTo>
                        <a:pt x="11" y="0"/>
                      </a:lnTo>
                      <a:lnTo>
                        <a:pt x="11" y="0"/>
                      </a:lnTo>
                      <a:lnTo>
                        <a:pt x="17" y="0"/>
                      </a:lnTo>
                      <a:lnTo>
                        <a:pt x="17" y="0"/>
                      </a:lnTo>
                      <a:lnTo>
                        <a:pt x="17" y="0"/>
                      </a:lnTo>
                      <a:lnTo>
                        <a:pt x="17" y="0"/>
                      </a:lnTo>
                      <a:lnTo>
                        <a:pt x="17" y="0"/>
                      </a:lnTo>
                      <a:lnTo>
                        <a:pt x="23" y="0"/>
                      </a:lnTo>
                      <a:lnTo>
                        <a:pt x="23"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6048" name="Line 80"/>
                <p:cNvSpPr>
                  <a:spLocks noChangeShapeType="1"/>
                </p:cNvSpPr>
                <p:nvPr/>
              </p:nvSpPr>
              <p:spPr bwMode="auto">
                <a:xfrm>
                  <a:off x="3772" y="247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6049" name="Freeform 81"/>
                <p:cNvSpPr>
                  <a:spLocks/>
                </p:cNvSpPr>
                <p:nvPr/>
              </p:nvSpPr>
              <p:spPr bwMode="auto">
                <a:xfrm>
                  <a:off x="3772" y="2466"/>
                  <a:ext cx="51" cy="5"/>
                </a:xfrm>
                <a:custGeom>
                  <a:avLst/>
                  <a:gdLst>
                    <a:gd name="T0" fmla="*/ 0 w 51"/>
                    <a:gd name="T1" fmla="*/ 5 h 5"/>
                    <a:gd name="T2" fmla="*/ 6 w 51"/>
                    <a:gd name="T3" fmla="*/ 5 h 5"/>
                    <a:gd name="T4" fmla="*/ 6 w 51"/>
                    <a:gd name="T5" fmla="*/ 5 h 5"/>
                    <a:gd name="T6" fmla="*/ 6 w 51"/>
                    <a:gd name="T7" fmla="*/ 5 h 5"/>
                    <a:gd name="T8" fmla="*/ 6 w 51"/>
                    <a:gd name="T9" fmla="*/ 5 h 5"/>
                    <a:gd name="T10" fmla="*/ 6 w 51"/>
                    <a:gd name="T11" fmla="*/ 5 h 5"/>
                    <a:gd name="T12" fmla="*/ 12 w 51"/>
                    <a:gd name="T13" fmla="*/ 5 h 5"/>
                    <a:gd name="T14" fmla="*/ 12 w 51"/>
                    <a:gd name="T15" fmla="*/ 5 h 5"/>
                    <a:gd name="T16" fmla="*/ 12 w 51"/>
                    <a:gd name="T17" fmla="*/ 5 h 5"/>
                    <a:gd name="T18" fmla="*/ 12 w 51"/>
                    <a:gd name="T19" fmla="*/ 5 h 5"/>
                    <a:gd name="T20" fmla="*/ 12 w 51"/>
                    <a:gd name="T21" fmla="*/ 5 h 5"/>
                    <a:gd name="T22" fmla="*/ 17 w 51"/>
                    <a:gd name="T23" fmla="*/ 5 h 5"/>
                    <a:gd name="T24" fmla="*/ 17 w 51"/>
                    <a:gd name="T25" fmla="*/ 5 h 5"/>
                    <a:gd name="T26" fmla="*/ 17 w 51"/>
                    <a:gd name="T27" fmla="*/ 5 h 5"/>
                    <a:gd name="T28" fmla="*/ 17 w 51"/>
                    <a:gd name="T29" fmla="*/ 5 h 5"/>
                    <a:gd name="T30" fmla="*/ 17 w 51"/>
                    <a:gd name="T31" fmla="*/ 5 h 5"/>
                    <a:gd name="T32" fmla="*/ 23 w 51"/>
                    <a:gd name="T33" fmla="*/ 5 h 5"/>
                    <a:gd name="T34" fmla="*/ 23 w 51"/>
                    <a:gd name="T35" fmla="*/ 5 h 5"/>
                    <a:gd name="T36" fmla="*/ 23 w 51"/>
                    <a:gd name="T37" fmla="*/ 5 h 5"/>
                    <a:gd name="T38" fmla="*/ 23 w 51"/>
                    <a:gd name="T39" fmla="*/ 5 h 5"/>
                    <a:gd name="T40" fmla="*/ 23 w 51"/>
                    <a:gd name="T41" fmla="*/ 5 h 5"/>
                    <a:gd name="T42" fmla="*/ 29 w 51"/>
                    <a:gd name="T43" fmla="*/ 5 h 5"/>
                    <a:gd name="T44" fmla="*/ 29 w 51"/>
                    <a:gd name="T45" fmla="*/ 5 h 5"/>
                    <a:gd name="T46" fmla="*/ 29 w 51"/>
                    <a:gd name="T47" fmla="*/ 5 h 5"/>
                    <a:gd name="T48" fmla="*/ 29 w 51"/>
                    <a:gd name="T49" fmla="*/ 5 h 5"/>
                    <a:gd name="T50" fmla="*/ 29 w 51"/>
                    <a:gd name="T51" fmla="*/ 5 h 5"/>
                    <a:gd name="T52" fmla="*/ 34 w 51"/>
                    <a:gd name="T53" fmla="*/ 5 h 5"/>
                    <a:gd name="T54" fmla="*/ 34 w 51"/>
                    <a:gd name="T55" fmla="*/ 5 h 5"/>
                    <a:gd name="T56" fmla="*/ 34 w 51"/>
                    <a:gd name="T57" fmla="*/ 5 h 5"/>
                    <a:gd name="T58" fmla="*/ 34 w 51"/>
                    <a:gd name="T59" fmla="*/ 0 h 5"/>
                    <a:gd name="T60" fmla="*/ 40 w 51"/>
                    <a:gd name="T61" fmla="*/ 0 h 5"/>
                    <a:gd name="T62" fmla="*/ 40 w 51"/>
                    <a:gd name="T63" fmla="*/ 0 h 5"/>
                    <a:gd name="T64" fmla="*/ 40 w 51"/>
                    <a:gd name="T65" fmla="*/ 0 h 5"/>
                    <a:gd name="T66" fmla="*/ 40 w 51"/>
                    <a:gd name="T67" fmla="*/ 0 h 5"/>
                    <a:gd name="T68" fmla="*/ 40 w 51"/>
                    <a:gd name="T69" fmla="*/ 0 h 5"/>
                    <a:gd name="T70" fmla="*/ 46 w 51"/>
                    <a:gd name="T71" fmla="*/ 0 h 5"/>
                    <a:gd name="T72" fmla="*/ 46 w 51"/>
                    <a:gd name="T73" fmla="*/ 0 h 5"/>
                    <a:gd name="T74" fmla="*/ 46 w 51"/>
                    <a:gd name="T75" fmla="*/ 0 h 5"/>
                    <a:gd name="T76" fmla="*/ 46 w 51"/>
                    <a:gd name="T77" fmla="*/ 0 h 5"/>
                    <a:gd name="T78" fmla="*/ 46 w 51"/>
                    <a:gd name="T79" fmla="*/ 0 h 5"/>
                    <a:gd name="T80" fmla="*/ 51 w 51"/>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5">
                      <a:moveTo>
                        <a:pt x="0" y="5"/>
                      </a:moveTo>
                      <a:lnTo>
                        <a:pt x="6" y="5"/>
                      </a:lnTo>
                      <a:lnTo>
                        <a:pt x="6" y="5"/>
                      </a:lnTo>
                      <a:lnTo>
                        <a:pt x="6" y="5"/>
                      </a:lnTo>
                      <a:lnTo>
                        <a:pt x="6" y="5"/>
                      </a:lnTo>
                      <a:lnTo>
                        <a:pt x="6" y="5"/>
                      </a:lnTo>
                      <a:lnTo>
                        <a:pt x="12" y="5"/>
                      </a:lnTo>
                      <a:lnTo>
                        <a:pt x="12" y="5"/>
                      </a:lnTo>
                      <a:lnTo>
                        <a:pt x="12" y="5"/>
                      </a:lnTo>
                      <a:lnTo>
                        <a:pt x="12" y="5"/>
                      </a:lnTo>
                      <a:lnTo>
                        <a:pt x="12" y="5"/>
                      </a:lnTo>
                      <a:lnTo>
                        <a:pt x="17" y="5"/>
                      </a:lnTo>
                      <a:lnTo>
                        <a:pt x="17" y="5"/>
                      </a:lnTo>
                      <a:lnTo>
                        <a:pt x="17" y="5"/>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0"/>
                      </a:lnTo>
                      <a:lnTo>
                        <a:pt x="40" y="0"/>
                      </a:lnTo>
                      <a:lnTo>
                        <a:pt x="40" y="0"/>
                      </a:lnTo>
                      <a:lnTo>
                        <a:pt x="40" y="0"/>
                      </a:lnTo>
                      <a:lnTo>
                        <a:pt x="40" y="0"/>
                      </a:lnTo>
                      <a:lnTo>
                        <a:pt x="40" y="0"/>
                      </a:lnTo>
                      <a:lnTo>
                        <a:pt x="46" y="0"/>
                      </a:lnTo>
                      <a:lnTo>
                        <a:pt x="46" y="0"/>
                      </a:lnTo>
                      <a:lnTo>
                        <a:pt x="46" y="0"/>
                      </a:lnTo>
                      <a:lnTo>
                        <a:pt x="46" y="0"/>
                      </a:lnTo>
                      <a:lnTo>
                        <a:pt x="46" y="0"/>
                      </a:lnTo>
                      <a:lnTo>
                        <a:pt x="51"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16050" name="Rectangle 82"/>
              <p:cNvSpPr>
                <a:spLocks noChangeArrowheads="1"/>
              </p:cNvSpPr>
              <p:nvPr/>
            </p:nvSpPr>
            <p:spPr bwMode="auto">
              <a:xfrm>
                <a:off x="345" y="2777"/>
                <a:ext cx="72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PARISH BNDRY</a:t>
                </a:r>
                <a:endParaRPr lang="en-US" sz="1200" b="1"/>
              </a:p>
            </p:txBody>
          </p:sp>
          <p:grpSp>
            <p:nvGrpSpPr>
              <p:cNvPr id="2516051" name="Group 83"/>
              <p:cNvGrpSpPr>
                <a:grpSpLocks/>
              </p:cNvGrpSpPr>
              <p:nvPr/>
            </p:nvGrpSpPr>
            <p:grpSpPr bwMode="auto">
              <a:xfrm>
                <a:off x="153" y="2189"/>
                <a:ext cx="512" cy="115"/>
                <a:chOff x="816" y="2765"/>
                <a:chExt cx="512" cy="115"/>
              </a:xfrm>
            </p:grpSpPr>
            <p:sp>
              <p:nvSpPr>
                <p:cNvPr id="2516052" name="Rectangle 84"/>
                <p:cNvSpPr>
                  <a:spLocks noChangeArrowheads="1"/>
                </p:cNvSpPr>
                <p:nvPr/>
              </p:nvSpPr>
              <p:spPr bwMode="auto">
                <a:xfrm>
                  <a:off x="1018" y="2765"/>
                  <a:ext cx="3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CITIES</a:t>
                  </a:r>
                  <a:endParaRPr lang="en-US" sz="1200" b="1"/>
                </a:p>
              </p:txBody>
            </p:sp>
            <p:grpSp>
              <p:nvGrpSpPr>
                <p:cNvPr id="2516053" name="Group 85"/>
                <p:cNvGrpSpPr>
                  <a:grpSpLocks/>
                </p:cNvGrpSpPr>
                <p:nvPr/>
              </p:nvGrpSpPr>
              <p:grpSpPr bwMode="auto">
                <a:xfrm>
                  <a:off x="816" y="2797"/>
                  <a:ext cx="58" cy="58"/>
                  <a:chOff x="2832" y="1248"/>
                  <a:chExt cx="58" cy="58"/>
                </a:xfrm>
              </p:grpSpPr>
              <p:sp>
                <p:nvSpPr>
                  <p:cNvPr id="2516054" name="Oval 86"/>
                  <p:cNvSpPr>
                    <a:spLocks noChangeAspect="1" noChangeArrowheads="1"/>
                  </p:cNvSpPr>
                  <p:nvPr/>
                </p:nvSpPr>
                <p:spPr bwMode="auto">
                  <a:xfrm>
                    <a:off x="2832" y="1248"/>
                    <a:ext cx="58" cy="58"/>
                  </a:xfrm>
                  <a:prstGeom prst="ellipse">
                    <a:avLst/>
                  </a:prstGeom>
                  <a:solidFill>
                    <a:srgbClr val="00FF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16055" name="Oval 87"/>
                  <p:cNvSpPr>
                    <a:spLocks noChangeAspect="1" noChangeArrowheads="1"/>
                  </p:cNvSpPr>
                  <p:nvPr/>
                </p:nvSpPr>
                <p:spPr bwMode="auto">
                  <a:xfrm>
                    <a:off x="2854" y="1270"/>
                    <a:ext cx="12" cy="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516056" name="Text Box 88"/>
              <p:cNvSpPr txBox="1">
                <a:spLocks noChangeArrowheads="1"/>
              </p:cNvSpPr>
              <p:nvPr/>
            </p:nvSpPr>
            <p:spPr bwMode="auto">
              <a:xfrm>
                <a:off x="201" y="1920"/>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t>LEGEND</a:t>
                </a:r>
              </a:p>
            </p:txBody>
          </p:sp>
          <p:sp>
            <p:nvSpPr>
              <p:cNvPr id="2516057" name="Rectangle 89"/>
              <p:cNvSpPr>
                <a:spLocks noChangeArrowheads="1"/>
              </p:cNvSpPr>
              <p:nvPr/>
            </p:nvSpPr>
            <p:spPr bwMode="auto">
              <a:xfrm>
                <a:off x="30" y="1872"/>
                <a:ext cx="1163" cy="115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16058" name="Group 90"/>
              <p:cNvGrpSpPr>
                <a:grpSpLocks/>
              </p:cNvGrpSpPr>
              <p:nvPr/>
            </p:nvGrpSpPr>
            <p:grpSpPr bwMode="auto">
              <a:xfrm>
                <a:off x="57" y="2424"/>
                <a:ext cx="238" cy="0"/>
                <a:chOff x="2211" y="2341"/>
                <a:chExt cx="238" cy="0"/>
              </a:xfrm>
            </p:grpSpPr>
            <p:sp>
              <p:nvSpPr>
                <p:cNvPr id="2516059" name="Line 91"/>
                <p:cNvSpPr>
                  <a:spLocks noChangeShapeType="1"/>
                </p:cNvSpPr>
                <p:nvPr/>
              </p:nvSpPr>
              <p:spPr bwMode="auto">
                <a:xfrm>
                  <a:off x="2211" y="2341"/>
                  <a:ext cx="2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6060" name="Line 92"/>
                <p:cNvSpPr>
                  <a:spLocks noChangeShapeType="1"/>
                </p:cNvSpPr>
                <p:nvPr/>
              </p:nvSpPr>
              <p:spPr bwMode="auto">
                <a:xfrm>
                  <a:off x="2211"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6061" name="Line 93"/>
                <p:cNvSpPr>
                  <a:spLocks noChangeShapeType="1"/>
                </p:cNvSpPr>
                <p:nvPr/>
              </p:nvSpPr>
              <p:spPr bwMode="auto">
                <a:xfrm>
                  <a:off x="2290"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6062" name="Line 94"/>
                <p:cNvSpPr>
                  <a:spLocks noChangeShapeType="1"/>
                </p:cNvSpPr>
                <p:nvPr/>
              </p:nvSpPr>
              <p:spPr bwMode="auto">
                <a:xfrm>
                  <a:off x="2370" y="2341"/>
                  <a:ext cx="39"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16063" name="Rectangle 95"/>
              <p:cNvSpPr>
                <a:spLocks noChangeArrowheads="1"/>
              </p:cNvSpPr>
              <p:nvPr/>
            </p:nvSpPr>
            <p:spPr bwMode="auto">
              <a:xfrm>
                <a:off x="345" y="2369"/>
                <a:ext cx="8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PRIMARY ROADS</a:t>
                </a:r>
                <a:endParaRPr lang="en-US" sz="1200" b="1"/>
              </a:p>
            </p:txBody>
          </p:sp>
        </p:grpSp>
      </p:grpSp>
      <p:grpSp>
        <p:nvGrpSpPr>
          <p:cNvPr id="2516064" name="Group 96"/>
          <p:cNvGrpSpPr>
            <a:grpSpLocks/>
          </p:cNvGrpSpPr>
          <p:nvPr/>
        </p:nvGrpSpPr>
        <p:grpSpPr bwMode="auto">
          <a:xfrm>
            <a:off x="569913" y="1412875"/>
            <a:ext cx="8256587" cy="2921000"/>
            <a:chOff x="335" y="896"/>
            <a:chExt cx="5201" cy="1840"/>
          </a:xfrm>
        </p:grpSpPr>
        <p:sp>
          <p:nvSpPr>
            <p:cNvPr id="2516065" name="Text Box 97"/>
            <p:cNvSpPr txBox="1">
              <a:spLocks noChangeArrowheads="1"/>
            </p:cNvSpPr>
            <p:nvPr/>
          </p:nvSpPr>
          <p:spPr bwMode="auto">
            <a:xfrm>
              <a:off x="431" y="1748"/>
              <a:ext cx="1173"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Cameron</a:t>
              </a:r>
            </a:p>
          </p:txBody>
        </p:sp>
        <p:sp>
          <p:nvSpPr>
            <p:cNvPr id="2516066" name="Text Box 98"/>
            <p:cNvSpPr txBox="1">
              <a:spLocks noChangeArrowheads="1"/>
            </p:cNvSpPr>
            <p:nvPr/>
          </p:nvSpPr>
          <p:spPr bwMode="auto">
            <a:xfrm>
              <a:off x="335" y="1463"/>
              <a:ext cx="864"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Calcasieu</a:t>
              </a:r>
            </a:p>
          </p:txBody>
        </p:sp>
        <p:sp>
          <p:nvSpPr>
            <p:cNvPr id="2516067" name="Text Box 99"/>
            <p:cNvSpPr txBox="1">
              <a:spLocks noChangeArrowheads="1"/>
            </p:cNvSpPr>
            <p:nvPr/>
          </p:nvSpPr>
          <p:spPr bwMode="auto">
            <a:xfrm>
              <a:off x="1487" y="1931"/>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Vermilion</a:t>
              </a:r>
            </a:p>
          </p:txBody>
        </p:sp>
        <p:sp>
          <p:nvSpPr>
            <p:cNvPr id="2516068" name="Text Box 100"/>
            <p:cNvSpPr txBox="1">
              <a:spLocks noChangeArrowheads="1"/>
            </p:cNvSpPr>
            <p:nvPr/>
          </p:nvSpPr>
          <p:spPr bwMode="auto">
            <a:xfrm rot="-2029569">
              <a:off x="2132" y="1559"/>
              <a:ext cx="947" cy="212"/>
            </a:xfrm>
            <a:prstGeom prst="rect">
              <a:avLst/>
            </a:prstGeom>
            <a:noFill/>
            <a:ln>
              <a:noFill/>
            </a:ln>
            <a:effectLst>
              <a:outerShdw dist="254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Iberia</a:t>
              </a:r>
            </a:p>
          </p:txBody>
        </p:sp>
        <p:sp>
          <p:nvSpPr>
            <p:cNvPr id="2516069" name="Text Box 101"/>
            <p:cNvSpPr txBox="1">
              <a:spLocks noChangeArrowheads="1"/>
            </p:cNvSpPr>
            <p:nvPr/>
          </p:nvSpPr>
          <p:spPr bwMode="auto">
            <a:xfrm>
              <a:off x="2447" y="2037"/>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Mary</a:t>
              </a:r>
            </a:p>
          </p:txBody>
        </p:sp>
        <p:sp>
          <p:nvSpPr>
            <p:cNvPr id="2516070" name="Text Box 102"/>
            <p:cNvSpPr txBox="1">
              <a:spLocks noChangeArrowheads="1"/>
            </p:cNvSpPr>
            <p:nvPr/>
          </p:nvSpPr>
          <p:spPr bwMode="auto">
            <a:xfrm>
              <a:off x="3071" y="2484"/>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Terrebonne</a:t>
              </a:r>
            </a:p>
          </p:txBody>
        </p:sp>
        <p:sp>
          <p:nvSpPr>
            <p:cNvPr id="2516071" name="Text Box 103"/>
            <p:cNvSpPr txBox="1">
              <a:spLocks noChangeArrowheads="1"/>
            </p:cNvSpPr>
            <p:nvPr/>
          </p:nvSpPr>
          <p:spPr bwMode="auto">
            <a:xfrm rot="2520000">
              <a:off x="3543" y="2131"/>
              <a:ext cx="816" cy="21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Lafourche</a:t>
              </a:r>
            </a:p>
          </p:txBody>
        </p:sp>
        <p:sp>
          <p:nvSpPr>
            <p:cNvPr id="2516072" name="Text Box 104"/>
            <p:cNvSpPr txBox="1">
              <a:spLocks noChangeArrowheads="1"/>
            </p:cNvSpPr>
            <p:nvPr/>
          </p:nvSpPr>
          <p:spPr bwMode="auto">
            <a:xfrm>
              <a:off x="2255" y="125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St </a:t>
              </a:r>
            </a:p>
            <a:p>
              <a:r>
                <a:rPr lang="en-US" sz="1400" b="1">
                  <a:solidFill>
                    <a:schemeClr val="bg1"/>
                  </a:solidFill>
                </a:rPr>
                <a:t>Martin</a:t>
              </a:r>
            </a:p>
          </p:txBody>
        </p:sp>
        <p:sp>
          <p:nvSpPr>
            <p:cNvPr id="2516073" name="Text Box 105"/>
            <p:cNvSpPr txBox="1">
              <a:spLocks noChangeArrowheads="1"/>
            </p:cNvSpPr>
            <p:nvPr/>
          </p:nvSpPr>
          <p:spPr bwMode="auto">
            <a:xfrm>
              <a:off x="4736" y="1729"/>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Bernard</a:t>
              </a:r>
            </a:p>
          </p:txBody>
        </p:sp>
        <p:sp>
          <p:nvSpPr>
            <p:cNvPr id="2516074" name="Text Box 106"/>
            <p:cNvSpPr txBox="1">
              <a:spLocks noChangeArrowheads="1"/>
            </p:cNvSpPr>
            <p:nvPr/>
          </p:nvSpPr>
          <p:spPr bwMode="auto">
            <a:xfrm rot="2654166">
              <a:off x="3615" y="1864"/>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St Charles</a:t>
              </a:r>
            </a:p>
          </p:txBody>
        </p:sp>
        <p:sp>
          <p:nvSpPr>
            <p:cNvPr id="2516075" name="Text Box 107"/>
            <p:cNvSpPr txBox="1">
              <a:spLocks noChangeArrowheads="1"/>
            </p:cNvSpPr>
            <p:nvPr/>
          </p:nvSpPr>
          <p:spPr bwMode="auto">
            <a:xfrm>
              <a:off x="1050" y="122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Jeff</a:t>
              </a:r>
            </a:p>
            <a:p>
              <a:r>
                <a:rPr lang="en-US" sz="1400" b="1">
                  <a:solidFill>
                    <a:schemeClr val="bg1"/>
                  </a:solidFill>
                </a:rPr>
                <a:t>Davis</a:t>
              </a:r>
            </a:p>
          </p:txBody>
        </p:sp>
        <p:sp>
          <p:nvSpPr>
            <p:cNvPr id="2516076" name="Text Box 108"/>
            <p:cNvSpPr txBox="1">
              <a:spLocks noChangeArrowheads="1"/>
            </p:cNvSpPr>
            <p:nvPr/>
          </p:nvSpPr>
          <p:spPr bwMode="auto">
            <a:xfrm rot="4440000">
              <a:off x="3907" y="2259"/>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Jefferson</a:t>
              </a:r>
            </a:p>
          </p:txBody>
        </p:sp>
        <p:sp>
          <p:nvSpPr>
            <p:cNvPr id="2516077" name="Text Box 109"/>
            <p:cNvSpPr txBox="1">
              <a:spLocks noChangeArrowheads="1"/>
            </p:cNvSpPr>
            <p:nvPr/>
          </p:nvSpPr>
          <p:spPr bwMode="auto">
            <a:xfrm rot="3540000">
              <a:off x="1796" y="1582"/>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Lafayette</a:t>
              </a:r>
            </a:p>
          </p:txBody>
        </p:sp>
        <p:sp>
          <p:nvSpPr>
            <p:cNvPr id="2516078" name="Text Box 110"/>
            <p:cNvSpPr txBox="1">
              <a:spLocks noChangeArrowheads="1"/>
            </p:cNvSpPr>
            <p:nvPr/>
          </p:nvSpPr>
          <p:spPr bwMode="auto">
            <a:xfrm rot="2251936">
              <a:off x="4400" y="2292"/>
              <a:ext cx="1019" cy="212"/>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Plaquemines</a:t>
              </a:r>
            </a:p>
          </p:txBody>
        </p:sp>
        <p:sp>
          <p:nvSpPr>
            <p:cNvPr id="2516079" name="Text Box 111"/>
            <p:cNvSpPr txBox="1">
              <a:spLocks noChangeArrowheads="1"/>
            </p:cNvSpPr>
            <p:nvPr/>
          </p:nvSpPr>
          <p:spPr bwMode="auto">
            <a:xfrm>
              <a:off x="1475" y="1222"/>
              <a:ext cx="533" cy="19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Acadia</a:t>
              </a:r>
            </a:p>
          </p:txBody>
        </p:sp>
        <p:sp>
          <p:nvSpPr>
            <p:cNvPr id="2516080" name="Text Box 112"/>
            <p:cNvSpPr txBox="1">
              <a:spLocks noChangeArrowheads="1"/>
            </p:cNvSpPr>
            <p:nvPr/>
          </p:nvSpPr>
          <p:spPr bwMode="auto">
            <a:xfrm rot="3540000">
              <a:off x="2837" y="1925"/>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Assumption</a:t>
              </a:r>
            </a:p>
          </p:txBody>
        </p:sp>
        <p:sp>
          <p:nvSpPr>
            <p:cNvPr id="2516081" name="Text Box 113"/>
            <p:cNvSpPr txBox="1">
              <a:spLocks noChangeArrowheads="1"/>
            </p:cNvSpPr>
            <p:nvPr/>
          </p:nvSpPr>
          <p:spPr bwMode="auto">
            <a:xfrm rot="2654166">
              <a:off x="2584" y="1462"/>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Iberville</a:t>
              </a:r>
            </a:p>
          </p:txBody>
        </p:sp>
        <p:sp>
          <p:nvSpPr>
            <p:cNvPr id="2516082" name="Text Box 114"/>
            <p:cNvSpPr txBox="1">
              <a:spLocks noChangeArrowheads="1"/>
            </p:cNvSpPr>
            <p:nvPr/>
          </p:nvSpPr>
          <p:spPr bwMode="auto">
            <a:xfrm>
              <a:off x="3122" y="1414"/>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Ascension</a:t>
              </a:r>
            </a:p>
          </p:txBody>
        </p:sp>
        <p:sp>
          <p:nvSpPr>
            <p:cNvPr id="2516083" name="Text Box 115"/>
            <p:cNvSpPr txBox="1">
              <a:spLocks noChangeArrowheads="1"/>
            </p:cNvSpPr>
            <p:nvPr/>
          </p:nvSpPr>
          <p:spPr bwMode="auto">
            <a:xfrm>
              <a:off x="3302" y="158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James</a:t>
              </a:r>
            </a:p>
          </p:txBody>
        </p:sp>
        <p:sp>
          <p:nvSpPr>
            <p:cNvPr id="2516084" name="Text Box 116"/>
            <p:cNvSpPr txBox="1">
              <a:spLocks noChangeArrowheads="1"/>
            </p:cNvSpPr>
            <p:nvPr/>
          </p:nvSpPr>
          <p:spPr bwMode="auto">
            <a:xfrm>
              <a:off x="3602" y="146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John</a:t>
              </a:r>
            </a:p>
          </p:txBody>
        </p:sp>
        <p:sp>
          <p:nvSpPr>
            <p:cNvPr id="2516085" name="Text Box 117"/>
            <p:cNvSpPr txBox="1">
              <a:spLocks noChangeArrowheads="1"/>
            </p:cNvSpPr>
            <p:nvPr/>
          </p:nvSpPr>
          <p:spPr bwMode="auto">
            <a:xfrm>
              <a:off x="4203" y="1001"/>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Tammany</a:t>
              </a:r>
            </a:p>
          </p:txBody>
        </p:sp>
        <p:sp>
          <p:nvSpPr>
            <p:cNvPr id="2516086" name="Text Box 118"/>
            <p:cNvSpPr txBox="1">
              <a:spLocks noChangeArrowheads="1"/>
            </p:cNvSpPr>
            <p:nvPr/>
          </p:nvSpPr>
          <p:spPr bwMode="auto">
            <a:xfrm>
              <a:off x="3327" y="1144"/>
              <a:ext cx="462"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Livingston</a:t>
              </a:r>
            </a:p>
          </p:txBody>
        </p:sp>
        <p:sp>
          <p:nvSpPr>
            <p:cNvPr id="2516087" name="Text Box 119"/>
            <p:cNvSpPr txBox="1">
              <a:spLocks noChangeArrowheads="1"/>
            </p:cNvSpPr>
            <p:nvPr/>
          </p:nvSpPr>
          <p:spPr bwMode="auto">
            <a:xfrm rot="3540000">
              <a:off x="3602" y="1228"/>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Tangipahoa</a:t>
              </a:r>
            </a:p>
          </p:txBody>
        </p:sp>
        <p:sp>
          <p:nvSpPr>
            <p:cNvPr id="2516088" name="Text Box 120"/>
            <p:cNvSpPr txBox="1">
              <a:spLocks noChangeArrowheads="1"/>
            </p:cNvSpPr>
            <p:nvPr/>
          </p:nvSpPr>
          <p:spPr bwMode="auto">
            <a:xfrm>
              <a:off x="2975" y="1009"/>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E.B.R.</a:t>
              </a:r>
            </a:p>
          </p:txBody>
        </p:sp>
        <p:sp>
          <p:nvSpPr>
            <p:cNvPr id="2516089" name="Text Box 121"/>
            <p:cNvSpPr txBox="1">
              <a:spLocks noChangeArrowheads="1"/>
            </p:cNvSpPr>
            <p:nvPr/>
          </p:nvSpPr>
          <p:spPr bwMode="auto">
            <a:xfrm>
              <a:off x="2720" y="1087"/>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W.B.R.</a:t>
              </a:r>
            </a:p>
          </p:txBody>
        </p:sp>
        <p:sp>
          <p:nvSpPr>
            <p:cNvPr id="2516090" name="Text Box 122"/>
            <p:cNvSpPr txBox="1">
              <a:spLocks noChangeArrowheads="1"/>
            </p:cNvSpPr>
            <p:nvPr/>
          </p:nvSpPr>
          <p:spPr bwMode="auto">
            <a:xfrm>
              <a:off x="2058" y="1019"/>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Landry</a:t>
              </a:r>
            </a:p>
          </p:txBody>
        </p:sp>
        <p:sp>
          <p:nvSpPr>
            <p:cNvPr id="2516091" name="Text Box 123"/>
            <p:cNvSpPr txBox="1">
              <a:spLocks noChangeArrowheads="1"/>
            </p:cNvSpPr>
            <p:nvPr/>
          </p:nvSpPr>
          <p:spPr bwMode="auto">
            <a:xfrm>
              <a:off x="366" y="996"/>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Beauregard</a:t>
              </a:r>
            </a:p>
          </p:txBody>
        </p:sp>
        <p:sp>
          <p:nvSpPr>
            <p:cNvPr id="2516092" name="Text Box 124"/>
            <p:cNvSpPr txBox="1">
              <a:spLocks noChangeArrowheads="1"/>
            </p:cNvSpPr>
            <p:nvPr/>
          </p:nvSpPr>
          <p:spPr bwMode="auto">
            <a:xfrm>
              <a:off x="1056" y="1008"/>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Allen</a:t>
              </a:r>
            </a:p>
          </p:txBody>
        </p:sp>
        <p:sp>
          <p:nvSpPr>
            <p:cNvPr id="2516093" name="Text Box 125"/>
            <p:cNvSpPr txBox="1">
              <a:spLocks noChangeArrowheads="1"/>
            </p:cNvSpPr>
            <p:nvPr/>
          </p:nvSpPr>
          <p:spPr bwMode="auto">
            <a:xfrm>
              <a:off x="1452" y="969"/>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Evangeline</a:t>
              </a:r>
            </a:p>
          </p:txBody>
        </p:sp>
      </p:grpSp>
      <p:grpSp>
        <p:nvGrpSpPr>
          <p:cNvPr id="2516094" name="Group 126"/>
          <p:cNvGrpSpPr>
            <a:grpSpLocks/>
          </p:cNvGrpSpPr>
          <p:nvPr/>
        </p:nvGrpSpPr>
        <p:grpSpPr bwMode="auto">
          <a:xfrm>
            <a:off x="4013200" y="2124075"/>
            <a:ext cx="4368800" cy="3919538"/>
            <a:chOff x="2514" y="1320"/>
            <a:chExt cx="2752" cy="2469"/>
          </a:xfrm>
        </p:grpSpPr>
        <p:grpSp>
          <p:nvGrpSpPr>
            <p:cNvPr id="2516095" name="Group 127"/>
            <p:cNvGrpSpPr>
              <a:grpSpLocks/>
            </p:cNvGrpSpPr>
            <p:nvPr/>
          </p:nvGrpSpPr>
          <p:grpSpPr bwMode="auto">
            <a:xfrm>
              <a:off x="2514" y="1320"/>
              <a:ext cx="2752" cy="2469"/>
              <a:chOff x="2514" y="1320"/>
              <a:chExt cx="2752" cy="2469"/>
            </a:xfrm>
          </p:grpSpPr>
          <p:sp>
            <p:nvSpPr>
              <p:cNvPr id="2516096" name="Line 128"/>
              <p:cNvSpPr>
                <a:spLocks noChangeShapeType="1"/>
              </p:cNvSpPr>
              <p:nvPr/>
            </p:nvSpPr>
            <p:spPr bwMode="auto">
              <a:xfrm rot="18540000" flipH="1" flipV="1">
                <a:off x="3736" y="2625"/>
                <a:ext cx="30" cy="498"/>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6097" name="Line 129"/>
              <p:cNvSpPr>
                <a:spLocks noChangeShapeType="1"/>
              </p:cNvSpPr>
              <p:nvPr/>
            </p:nvSpPr>
            <p:spPr bwMode="auto">
              <a:xfrm rot="18780000" flipH="1" flipV="1">
                <a:off x="3447" y="2389"/>
                <a:ext cx="0" cy="480"/>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6098" name="Line 130"/>
              <p:cNvSpPr>
                <a:spLocks noChangeShapeType="1"/>
              </p:cNvSpPr>
              <p:nvPr/>
            </p:nvSpPr>
            <p:spPr bwMode="auto">
              <a:xfrm rot="19380000" flipH="1" flipV="1">
                <a:off x="3150" y="2118"/>
                <a:ext cx="30" cy="43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6099" name="Line 131"/>
              <p:cNvSpPr>
                <a:spLocks noChangeShapeType="1"/>
              </p:cNvSpPr>
              <p:nvPr/>
            </p:nvSpPr>
            <p:spPr bwMode="auto">
              <a:xfrm rot="19080000" flipH="1" flipV="1">
                <a:off x="2514" y="1320"/>
                <a:ext cx="0" cy="57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6100" name="Line 132"/>
              <p:cNvSpPr>
                <a:spLocks noChangeShapeType="1"/>
              </p:cNvSpPr>
              <p:nvPr/>
            </p:nvSpPr>
            <p:spPr bwMode="auto">
              <a:xfrm rot="18600000" flipH="1" flipV="1">
                <a:off x="4064" y="2919"/>
                <a:ext cx="45" cy="370"/>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6101" name="Line 133"/>
              <p:cNvSpPr>
                <a:spLocks noChangeShapeType="1"/>
              </p:cNvSpPr>
              <p:nvPr/>
            </p:nvSpPr>
            <p:spPr bwMode="auto">
              <a:xfrm rot="18480000" flipH="1" flipV="1">
                <a:off x="4356" y="3105"/>
                <a:ext cx="45" cy="370"/>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6102" name="Line 134"/>
              <p:cNvSpPr>
                <a:spLocks noChangeShapeType="1"/>
              </p:cNvSpPr>
              <p:nvPr/>
            </p:nvSpPr>
            <p:spPr bwMode="auto">
              <a:xfrm rot="18960000" flipH="1" flipV="1">
                <a:off x="4690" y="3263"/>
                <a:ext cx="99" cy="522"/>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6103" name="Line 135"/>
              <p:cNvSpPr>
                <a:spLocks noChangeShapeType="1"/>
              </p:cNvSpPr>
              <p:nvPr/>
            </p:nvSpPr>
            <p:spPr bwMode="auto">
              <a:xfrm rot="19080000" flipH="1" flipV="1">
                <a:off x="2844" y="1686"/>
                <a:ext cx="0" cy="57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6104" name="Line 136"/>
              <p:cNvSpPr>
                <a:spLocks noChangeShapeType="1"/>
              </p:cNvSpPr>
              <p:nvPr/>
            </p:nvSpPr>
            <p:spPr bwMode="auto">
              <a:xfrm rot="18660000" flipH="1" flipV="1">
                <a:off x="5058" y="3582"/>
                <a:ext cx="45" cy="370"/>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16105" name="Text Box 137"/>
            <p:cNvSpPr txBox="1">
              <a:spLocks noChangeArrowheads="1"/>
            </p:cNvSpPr>
            <p:nvPr/>
          </p:nvSpPr>
          <p:spPr bwMode="auto">
            <a:xfrm>
              <a:off x="2688" y="3120"/>
              <a:ext cx="1104" cy="5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t>Gustav</a:t>
              </a:r>
            </a:p>
            <a:p>
              <a:pPr algn="ctr"/>
              <a:r>
                <a:rPr lang="en-US" sz="2400" b="1"/>
                <a:t>Sept. 2008</a:t>
              </a:r>
            </a:p>
          </p:txBody>
        </p:sp>
      </p:grpSp>
      <p:sp>
        <p:nvSpPr>
          <p:cNvPr id="2516106" name="Text Box 138"/>
          <p:cNvSpPr txBox="1">
            <a:spLocks noChangeArrowheads="1"/>
          </p:cNvSpPr>
          <p:nvPr/>
        </p:nvSpPr>
        <p:spPr bwMode="auto">
          <a:xfrm>
            <a:off x="457200" y="609600"/>
            <a:ext cx="868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b="1"/>
              <a:t>Hurricane Gustav Storm Surge</a:t>
            </a:r>
          </a:p>
        </p:txBody>
      </p:sp>
      <p:pic>
        <p:nvPicPr>
          <p:cNvPr id="2516107" name="Picture 1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4350" y="5695950"/>
            <a:ext cx="7810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16108" name="Text Box 140"/>
          <p:cNvSpPr txBox="1">
            <a:spLocks noChangeArrowheads="1"/>
          </p:cNvSpPr>
          <p:nvPr/>
        </p:nvSpPr>
        <p:spPr bwMode="auto">
          <a:xfrm>
            <a:off x="304800" y="0"/>
            <a:ext cx="8686800" cy="1300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sz="3600" b="1"/>
              <a:t>The Louisiana Coast</a:t>
            </a:r>
          </a:p>
          <a:p>
            <a:pPr algn="ctr">
              <a:spcBef>
                <a:spcPct val="20000"/>
              </a:spcBef>
            </a:pPr>
            <a:r>
              <a:rPr lang="en-US" sz="3600" b="1"/>
              <a:t>A Vulnerable Area for Storm Surge</a:t>
            </a:r>
          </a:p>
        </p:txBody>
      </p:sp>
      <p:grpSp>
        <p:nvGrpSpPr>
          <p:cNvPr id="2516109" name="Group 141"/>
          <p:cNvGrpSpPr>
            <a:grpSpLocks/>
          </p:cNvGrpSpPr>
          <p:nvPr/>
        </p:nvGrpSpPr>
        <p:grpSpPr bwMode="auto">
          <a:xfrm>
            <a:off x="2603500" y="1130300"/>
            <a:ext cx="4953000" cy="5122863"/>
            <a:chOff x="-1392" y="720"/>
            <a:chExt cx="3120" cy="3227"/>
          </a:xfrm>
        </p:grpSpPr>
        <p:sp>
          <p:nvSpPr>
            <p:cNvPr id="2516110" name="Line 142"/>
            <p:cNvSpPr>
              <a:spLocks noChangeShapeType="1"/>
            </p:cNvSpPr>
            <p:nvPr/>
          </p:nvSpPr>
          <p:spPr bwMode="auto">
            <a:xfrm flipV="1">
              <a:off x="432" y="1920"/>
              <a:ext cx="1296" cy="432"/>
            </a:xfrm>
            <a:prstGeom prst="line">
              <a:avLst/>
            </a:prstGeom>
            <a:noFill/>
            <a:ln w="1270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516111" name="Picture 143" descr="RG04_StBer_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2" y="720"/>
              <a:ext cx="2418" cy="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6112" name="Line 144"/>
            <p:cNvSpPr>
              <a:spLocks noChangeShapeType="1"/>
            </p:cNvSpPr>
            <p:nvPr/>
          </p:nvSpPr>
          <p:spPr bwMode="auto">
            <a:xfrm flipH="1" flipV="1">
              <a:off x="-192" y="1152"/>
              <a:ext cx="768" cy="0"/>
            </a:xfrm>
            <a:prstGeom prst="line">
              <a:avLst/>
            </a:prstGeom>
            <a:noFill/>
            <a:ln w="57150">
              <a:solidFill>
                <a:srgbClr val="FF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6113" name="Line 145"/>
            <p:cNvSpPr>
              <a:spLocks noChangeShapeType="1"/>
            </p:cNvSpPr>
            <p:nvPr/>
          </p:nvSpPr>
          <p:spPr bwMode="auto">
            <a:xfrm flipH="1" flipV="1">
              <a:off x="-288" y="3504"/>
              <a:ext cx="936" cy="48"/>
            </a:xfrm>
            <a:prstGeom prst="line">
              <a:avLst/>
            </a:prstGeom>
            <a:noFill/>
            <a:ln w="57150">
              <a:solidFill>
                <a:srgbClr val="FF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6114" name="Text Box 146"/>
            <p:cNvSpPr txBox="1">
              <a:spLocks noChangeArrowheads="1"/>
            </p:cNvSpPr>
            <p:nvPr/>
          </p:nvSpPr>
          <p:spPr bwMode="auto">
            <a:xfrm>
              <a:off x="144" y="1008"/>
              <a:ext cx="768"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t>Gustav</a:t>
              </a:r>
            </a:p>
          </p:txBody>
        </p:sp>
        <p:sp>
          <p:nvSpPr>
            <p:cNvPr id="2516115" name="Text Box 147"/>
            <p:cNvSpPr txBox="1">
              <a:spLocks noChangeArrowheads="1"/>
            </p:cNvSpPr>
            <p:nvPr/>
          </p:nvSpPr>
          <p:spPr bwMode="auto">
            <a:xfrm>
              <a:off x="384" y="3408"/>
              <a:ext cx="432"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t>Ike</a:t>
              </a:r>
            </a:p>
          </p:txBody>
        </p:sp>
        <p:pic>
          <p:nvPicPr>
            <p:cNvPr id="2516116" name="Picture 7" descr="mds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6" y="3648"/>
              <a:ext cx="478" cy="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16117" name="Picture 9" descr="mds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4" y="3648"/>
              <a:ext cx="489" cy="2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2717394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16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16108"/>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2516017"/>
                                        </p:tgtEl>
                                        <p:attrNameLst>
                                          <p:attrName>style.visibility</p:attrName>
                                        </p:attrNameLst>
                                      </p:cBhvr>
                                      <p:to>
                                        <p:strVal val="visible"/>
                                      </p:to>
                                    </p:set>
                                    <p:animEffect transition="in" filter="wipe(down)">
                                      <p:cBhvr>
                                        <p:cTn id="15" dur="3000"/>
                                        <p:tgtEl>
                                          <p:spTgt spid="251601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nodeType="clickEffect">
                                  <p:stCondLst>
                                    <p:cond delay="0"/>
                                  </p:stCondLst>
                                  <p:childTnLst>
                                    <p:set>
                                      <p:cBhvr>
                                        <p:cTn id="19" dur="1" fill="hold">
                                          <p:stCondLst>
                                            <p:cond delay="0"/>
                                          </p:stCondLst>
                                        </p:cTn>
                                        <p:tgtEl>
                                          <p:spTgt spid="2516109"/>
                                        </p:tgtEl>
                                        <p:attrNameLst>
                                          <p:attrName>style.visibility</p:attrName>
                                        </p:attrNameLst>
                                      </p:cBhvr>
                                      <p:to>
                                        <p:strVal val="visible"/>
                                      </p:to>
                                    </p:set>
                                    <p:anim calcmode="lin" valueType="num">
                                      <p:cBhvr>
                                        <p:cTn id="20" dur="500" fill="hold"/>
                                        <p:tgtEl>
                                          <p:spTgt spid="2516109"/>
                                        </p:tgtEl>
                                        <p:attrNameLst>
                                          <p:attrName>ppt_w</p:attrName>
                                        </p:attrNameLst>
                                      </p:cBhvr>
                                      <p:tavLst>
                                        <p:tav tm="0">
                                          <p:val>
                                            <p:fltVal val="0"/>
                                          </p:val>
                                        </p:tav>
                                        <p:tav tm="100000">
                                          <p:val>
                                            <p:strVal val="#ppt_w"/>
                                          </p:val>
                                        </p:tav>
                                      </p:tavLst>
                                    </p:anim>
                                    <p:anim calcmode="lin" valueType="num">
                                      <p:cBhvr>
                                        <p:cTn id="21" dur="500" fill="hold"/>
                                        <p:tgtEl>
                                          <p:spTgt spid="2516109"/>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xit" presetSubtype="0" fill="hold" nodeType="clickEffect">
                                  <p:stCondLst>
                                    <p:cond delay="0"/>
                                  </p:stCondLst>
                                  <p:childTnLst>
                                    <p:set>
                                      <p:cBhvr>
                                        <p:cTn id="25" dur="1" fill="hold">
                                          <p:stCondLst>
                                            <p:cond delay="0"/>
                                          </p:stCondLst>
                                        </p:cTn>
                                        <p:tgtEl>
                                          <p:spTgt spid="2516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610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3714" name="Picture 2" descr="sealevel1"/>
          <p:cNvPicPr>
            <a:picLocks noChangeAspect="1" noChangeArrowheads="1"/>
          </p:cNvPicPr>
          <p:nvPr/>
        </p:nvPicPr>
        <p:blipFill>
          <a:blip r:embed="rId2">
            <a:extLst>
              <a:ext uri="{28A0092B-C50C-407E-A947-70E740481C1C}">
                <a14:useLocalDpi xmlns:a14="http://schemas.microsoft.com/office/drawing/2010/main" val="0"/>
              </a:ext>
            </a:extLst>
          </a:blip>
          <a:srcRect l="2377"/>
          <a:stretch>
            <a:fillRect/>
          </a:stretch>
        </p:blipFill>
        <p:spPr bwMode="auto">
          <a:xfrm>
            <a:off x="542925" y="1454150"/>
            <a:ext cx="8258175" cy="3949700"/>
          </a:xfrm>
          <a:prstGeom prst="rect">
            <a:avLst/>
          </a:prstGeom>
          <a:noFill/>
          <a:extLst>
            <a:ext uri="{909E8E84-426E-40DD-AFC4-6F175D3DCCD1}">
              <a14:hiddenFill xmlns:a14="http://schemas.microsoft.com/office/drawing/2010/main">
                <a:solidFill>
                  <a:srgbClr val="FFFFFF"/>
                </a:solidFill>
              </a14:hiddenFill>
            </a:ext>
          </a:extLst>
        </p:spPr>
      </p:pic>
      <p:sp>
        <p:nvSpPr>
          <p:cNvPr id="2803715" name="Freeform 3"/>
          <p:cNvSpPr>
            <a:spLocks/>
          </p:cNvSpPr>
          <p:nvPr/>
        </p:nvSpPr>
        <p:spPr bwMode="auto">
          <a:xfrm>
            <a:off x="542925" y="3624263"/>
            <a:ext cx="4395788" cy="565150"/>
          </a:xfrm>
          <a:custGeom>
            <a:avLst/>
            <a:gdLst>
              <a:gd name="T0" fmla="*/ 0 w 2769"/>
              <a:gd name="T1" fmla="*/ 0 h 356"/>
              <a:gd name="T2" fmla="*/ 5 w 2769"/>
              <a:gd name="T3" fmla="*/ 356 h 356"/>
              <a:gd name="T4" fmla="*/ 54 w 2769"/>
              <a:gd name="T5" fmla="*/ 354 h 356"/>
              <a:gd name="T6" fmla="*/ 95 w 2769"/>
              <a:gd name="T7" fmla="*/ 345 h 356"/>
              <a:gd name="T8" fmla="*/ 131 w 2769"/>
              <a:gd name="T9" fmla="*/ 336 h 356"/>
              <a:gd name="T10" fmla="*/ 165 w 2769"/>
              <a:gd name="T11" fmla="*/ 324 h 356"/>
              <a:gd name="T12" fmla="*/ 197 w 2769"/>
              <a:gd name="T13" fmla="*/ 318 h 356"/>
              <a:gd name="T14" fmla="*/ 237 w 2769"/>
              <a:gd name="T15" fmla="*/ 308 h 356"/>
              <a:gd name="T16" fmla="*/ 273 w 2769"/>
              <a:gd name="T17" fmla="*/ 296 h 356"/>
              <a:gd name="T18" fmla="*/ 317 w 2769"/>
              <a:gd name="T19" fmla="*/ 282 h 356"/>
              <a:gd name="T20" fmla="*/ 341 w 2769"/>
              <a:gd name="T21" fmla="*/ 269 h 356"/>
              <a:gd name="T22" fmla="*/ 359 w 2769"/>
              <a:gd name="T23" fmla="*/ 260 h 356"/>
              <a:gd name="T24" fmla="*/ 371 w 2769"/>
              <a:gd name="T25" fmla="*/ 248 h 356"/>
              <a:gd name="T26" fmla="*/ 387 w 2769"/>
              <a:gd name="T27" fmla="*/ 240 h 356"/>
              <a:gd name="T28" fmla="*/ 405 w 2769"/>
              <a:gd name="T29" fmla="*/ 227 h 356"/>
              <a:gd name="T30" fmla="*/ 425 w 2769"/>
              <a:gd name="T31" fmla="*/ 215 h 356"/>
              <a:gd name="T32" fmla="*/ 443 w 2769"/>
              <a:gd name="T33" fmla="*/ 201 h 356"/>
              <a:gd name="T34" fmla="*/ 464 w 2769"/>
              <a:gd name="T35" fmla="*/ 188 h 356"/>
              <a:gd name="T36" fmla="*/ 504 w 2769"/>
              <a:gd name="T37" fmla="*/ 179 h 356"/>
              <a:gd name="T38" fmla="*/ 537 w 2769"/>
              <a:gd name="T39" fmla="*/ 167 h 356"/>
              <a:gd name="T40" fmla="*/ 578 w 2769"/>
              <a:gd name="T41" fmla="*/ 159 h 356"/>
              <a:gd name="T42" fmla="*/ 611 w 2769"/>
              <a:gd name="T43" fmla="*/ 152 h 356"/>
              <a:gd name="T44" fmla="*/ 713 w 2769"/>
              <a:gd name="T45" fmla="*/ 146 h 356"/>
              <a:gd name="T46" fmla="*/ 806 w 2769"/>
              <a:gd name="T47" fmla="*/ 135 h 356"/>
              <a:gd name="T48" fmla="*/ 870 w 2769"/>
              <a:gd name="T49" fmla="*/ 122 h 356"/>
              <a:gd name="T50" fmla="*/ 938 w 2769"/>
              <a:gd name="T51" fmla="*/ 95 h 356"/>
              <a:gd name="T52" fmla="*/ 987 w 2769"/>
              <a:gd name="T53" fmla="*/ 89 h 356"/>
              <a:gd name="T54" fmla="*/ 1028 w 2769"/>
              <a:gd name="T55" fmla="*/ 86 h 356"/>
              <a:gd name="T56" fmla="*/ 1073 w 2769"/>
              <a:gd name="T57" fmla="*/ 84 h 356"/>
              <a:gd name="T58" fmla="*/ 1136 w 2769"/>
              <a:gd name="T59" fmla="*/ 80 h 356"/>
              <a:gd name="T60" fmla="*/ 1209 w 2769"/>
              <a:gd name="T61" fmla="*/ 75 h 356"/>
              <a:gd name="T62" fmla="*/ 1293 w 2769"/>
              <a:gd name="T63" fmla="*/ 74 h 356"/>
              <a:gd name="T64" fmla="*/ 1340 w 2769"/>
              <a:gd name="T65" fmla="*/ 71 h 356"/>
              <a:gd name="T66" fmla="*/ 1406 w 2769"/>
              <a:gd name="T67" fmla="*/ 68 h 356"/>
              <a:gd name="T68" fmla="*/ 1467 w 2769"/>
              <a:gd name="T69" fmla="*/ 65 h 356"/>
              <a:gd name="T70" fmla="*/ 1538 w 2769"/>
              <a:gd name="T71" fmla="*/ 62 h 356"/>
              <a:gd name="T72" fmla="*/ 1596 w 2769"/>
              <a:gd name="T73" fmla="*/ 59 h 356"/>
              <a:gd name="T74" fmla="*/ 1755 w 2769"/>
              <a:gd name="T75" fmla="*/ 48 h 356"/>
              <a:gd name="T76" fmla="*/ 1889 w 2769"/>
              <a:gd name="T77" fmla="*/ 41 h 356"/>
              <a:gd name="T78" fmla="*/ 1970 w 2769"/>
              <a:gd name="T79" fmla="*/ 36 h 356"/>
              <a:gd name="T80" fmla="*/ 2139 w 2769"/>
              <a:gd name="T81" fmla="*/ 26 h 356"/>
              <a:gd name="T82" fmla="*/ 2297 w 2769"/>
              <a:gd name="T83" fmla="*/ 20 h 356"/>
              <a:gd name="T84" fmla="*/ 2441 w 2769"/>
              <a:gd name="T85" fmla="*/ 15 h 356"/>
              <a:gd name="T86" fmla="*/ 2540 w 2769"/>
              <a:gd name="T87" fmla="*/ 14 h 356"/>
              <a:gd name="T88" fmla="*/ 2633 w 2769"/>
              <a:gd name="T89" fmla="*/ 11 h 356"/>
              <a:gd name="T90" fmla="*/ 2769 w 2769"/>
              <a:gd name="T91" fmla="*/ 0 h 356"/>
              <a:gd name="T92" fmla="*/ 0 w 2769"/>
              <a:gd name="T93"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69" h="356">
                <a:moveTo>
                  <a:pt x="0" y="0"/>
                </a:moveTo>
                <a:lnTo>
                  <a:pt x="5" y="356"/>
                </a:lnTo>
                <a:lnTo>
                  <a:pt x="54" y="354"/>
                </a:lnTo>
                <a:lnTo>
                  <a:pt x="95" y="345"/>
                </a:lnTo>
                <a:lnTo>
                  <a:pt x="131" y="336"/>
                </a:lnTo>
                <a:lnTo>
                  <a:pt x="165" y="324"/>
                </a:lnTo>
                <a:lnTo>
                  <a:pt x="197" y="318"/>
                </a:lnTo>
                <a:lnTo>
                  <a:pt x="237" y="308"/>
                </a:lnTo>
                <a:lnTo>
                  <a:pt x="273" y="296"/>
                </a:lnTo>
                <a:lnTo>
                  <a:pt x="317" y="282"/>
                </a:lnTo>
                <a:lnTo>
                  <a:pt x="341" y="269"/>
                </a:lnTo>
                <a:lnTo>
                  <a:pt x="359" y="260"/>
                </a:lnTo>
                <a:lnTo>
                  <a:pt x="371" y="248"/>
                </a:lnTo>
                <a:lnTo>
                  <a:pt x="387" y="240"/>
                </a:lnTo>
                <a:lnTo>
                  <a:pt x="405" y="227"/>
                </a:lnTo>
                <a:lnTo>
                  <a:pt x="425" y="215"/>
                </a:lnTo>
                <a:lnTo>
                  <a:pt x="443" y="201"/>
                </a:lnTo>
                <a:lnTo>
                  <a:pt x="464" y="188"/>
                </a:lnTo>
                <a:lnTo>
                  <a:pt x="504" y="179"/>
                </a:lnTo>
                <a:lnTo>
                  <a:pt x="537" y="167"/>
                </a:lnTo>
                <a:lnTo>
                  <a:pt x="578" y="159"/>
                </a:lnTo>
                <a:lnTo>
                  <a:pt x="611" y="152"/>
                </a:lnTo>
                <a:lnTo>
                  <a:pt x="713" y="146"/>
                </a:lnTo>
                <a:lnTo>
                  <a:pt x="806" y="135"/>
                </a:lnTo>
                <a:lnTo>
                  <a:pt x="870" y="122"/>
                </a:lnTo>
                <a:lnTo>
                  <a:pt x="938" y="95"/>
                </a:lnTo>
                <a:lnTo>
                  <a:pt x="987" y="89"/>
                </a:lnTo>
                <a:lnTo>
                  <a:pt x="1028" y="86"/>
                </a:lnTo>
                <a:lnTo>
                  <a:pt x="1073" y="84"/>
                </a:lnTo>
                <a:lnTo>
                  <a:pt x="1136" y="80"/>
                </a:lnTo>
                <a:lnTo>
                  <a:pt x="1209" y="75"/>
                </a:lnTo>
                <a:lnTo>
                  <a:pt x="1293" y="74"/>
                </a:lnTo>
                <a:lnTo>
                  <a:pt x="1340" y="71"/>
                </a:lnTo>
                <a:lnTo>
                  <a:pt x="1406" y="68"/>
                </a:lnTo>
                <a:lnTo>
                  <a:pt x="1467" y="65"/>
                </a:lnTo>
                <a:lnTo>
                  <a:pt x="1538" y="62"/>
                </a:lnTo>
                <a:lnTo>
                  <a:pt x="1596" y="59"/>
                </a:lnTo>
                <a:lnTo>
                  <a:pt x="1755" y="48"/>
                </a:lnTo>
                <a:lnTo>
                  <a:pt x="1889" y="41"/>
                </a:lnTo>
                <a:lnTo>
                  <a:pt x="1970" y="36"/>
                </a:lnTo>
                <a:lnTo>
                  <a:pt x="2139" y="26"/>
                </a:lnTo>
                <a:lnTo>
                  <a:pt x="2297" y="20"/>
                </a:lnTo>
                <a:lnTo>
                  <a:pt x="2441" y="15"/>
                </a:lnTo>
                <a:lnTo>
                  <a:pt x="2540" y="14"/>
                </a:lnTo>
                <a:lnTo>
                  <a:pt x="2633" y="11"/>
                </a:lnTo>
                <a:lnTo>
                  <a:pt x="2769" y="0"/>
                </a:lnTo>
                <a:lnTo>
                  <a:pt x="0" y="0"/>
                </a:lnTo>
                <a:close/>
              </a:path>
            </a:pathLst>
          </a:cu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03716" name="Group 4"/>
          <p:cNvGrpSpPr>
            <a:grpSpLocks/>
          </p:cNvGrpSpPr>
          <p:nvPr/>
        </p:nvGrpSpPr>
        <p:grpSpPr bwMode="auto">
          <a:xfrm>
            <a:off x="762000" y="1828800"/>
            <a:ext cx="2362200" cy="1752600"/>
            <a:chOff x="480" y="1248"/>
            <a:chExt cx="1488" cy="1104"/>
          </a:xfrm>
        </p:grpSpPr>
        <p:sp>
          <p:nvSpPr>
            <p:cNvPr id="2803717" name="Line 5"/>
            <p:cNvSpPr>
              <a:spLocks noChangeShapeType="1"/>
            </p:cNvSpPr>
            <p:nvPr/>
          </p:nvSpPr>
          <p:spPr bwMode="auto">
            <a:xfrm flipH="1">
              <a:off x="624" y="1536"/>
              <a:ext cx="480" cy="816"/>
            </a:xfrm>
            <a:prstGeom prst="line">
              <a:avLst/>
            </a:prstGeom>
            <a:noFill/>
            <a:ln w="114300">
              <a:solidFill>
                <a:srgbClr val="FF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3718" name="Text Box 6"/>
            <p:cNvSpPr txBox="1">
              <a:spLocks noChangeArrowheads="1"/>
            </p:cNvSpPr>
            <p:nvPr/>
          </p:nvSpPr>
          <p:spPr bwMode="auto">
            <a:xfrm>
              <a:off x="480" y="1248"/>
              <a:ext cx="1488" cy="40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000000"/>
                  </a:solidFill>
                  <a:effectLst>
                    <a:outerShdw blurRad="38100" dist="38100" dir="2700000" algn="tl">
                      <a:srgbClr val="C0C0C0"/>
                    </a:outerShdw>
                  </a:effectLst>
                </a:rPr>
                <a:t>Increasing Sea Level Elevation</a:t>
              </a:r>
            </a:p>
          </p:txBody>
        </p:sp>
      </p:grpSp>
      <p:sp>
        <p:nvSpPr>
          <p:cNvPr id="2803719" name="Rectangle 7"/>
          <p:cNvSpPr>
            <a:spLocks noChangeArrowheads="1"/>
          </p:cNvSpPr>
          <p:nvPr/>
        </p:nvSpPr>
        <p:spPr bwMode="auto">
          <a:xfrm>
            <a:off x="152400" y="152400"/>
            <a:ext cx="8839200" cy="13843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sz="3600" b="1">
                <a:solidFill>
                  <a:schemeClr val="hlink"/>
                </a:solidFill>
                <a:effectLst>
                  <a:outerShdw blurRad="38100" dist="38100" dir="2700000" algn="tl">
                    <a:srgbClr val="000000"/>
                  </a:outerShdw>
                </a:effectLst>
                <a:latin typeface="Tahoma" pitchFamily="34" charset="0"/>
              </a:rPr>
              <a:t>Relative Sea-Level Rise Components</a:t>
            </a:r>
          </a:p>
        </p:txBody>
      </p:sp>
    </p:spTree>
    <p:extLst>
      <p:ext uri="{BB962C8B-B14F-4D97-AF65-F5344CB8AC3E}">
        <p14:creationId xmlns:p14="http://schemas.microsoft.com/office/powerpoint/2010/main" val="30900061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4738" name="Rectangle 2"/>
          <p:cNvSpPr>
            <a:spLocks noChangeArrowheads="1"/>
          </p:cNvSpPr>
          <p:nvPr/>
        </p:nvSpPr>
        <p:spPr bwMode="auto">
          <a:xfrm>
            <a:off x="538163" y="1452563"/>
            <a:ext cx="82550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804739" name="Picture 3" descr="sealevel1"/>
          <p:cNvPicPr>
            <a:picLocks noChangeAspect="1" noChangeArrowheads="1"/>
          </p:cNvPicPr>
          <p:nvPr/>
        </p:nvPicPr>
        <p:blipFill>
          <a:blip r:embed="rId2">
            <a:extLst>
              <a:ext uri="{28A0092B-C50C-407E-A947-70E740481C1C}">
                <a14:useLocalDpi xmlns:a14="http://schemas.microsoft.com/office/drawing/2010/main" val="0"/>
              </a:ext>
            </a:extLst>
          </a:blip>
          <a:srcRect l="2377" b="1158"/>
          <a:stretch>
            <a:fillRect/>
          </a:stretch>
        </p:blipFill>
        <p:spPr bwMode="auto">
          <a:xfrm>
            <a:off x="542925" y="1501775"/>
            <a:ext cx="8258175"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4740" name="Freeform 4"/>
          <p:cNvSpPr>
            <a:spLocks/>
          </p:cNvSpPr>
          <p:nvPr/>
        </p:nvSpPr>
        <p:spPr bwMode="auto">
          <a:xfrm>
            <a:off x="542925" y="3624263"/>
            <a:ext cx="5046663" cy="612775"/>
          </a:xfrm>
          <a:custGeom>
            <a:avLst/>
            <a:gdLst>
              <a:gd name="T0" fmla="*/ 0 w 3179"/>
              <a:gd name="T1" fmla="*/ 0 h 386"/>
              <a:gd name="T2" fmla="*/ 5 w 3179"/>
              <a:gd name="T3" fmla="*/ 386 h 386"/>
              <a:gd name="T4" fmla="*/ 54 w 3179"/>
              <a:gd name="T5" fmla="*/ 384 h 386"/>
              <a:gd name="T6" fmla="*/ 95 w 3179"/>
              <a:gd name="T7" fmla="*/ 375 h 386"/>
              <a:gd name="T8" fmla="*/ 131 w 3179"/>
              <a:gd name="T9" fmla="*/ 366 h 386"/>
              <a:gd name="T10" fmla="*/ 165 w 3179"/>
              <a:gd name="T11" fmla="*/ 354 h 386"/>
              <a:gd name="T12" fmla="*/ 197 w 3179"/>
              <a:gd name="T13" fmla="*/ 348 h 386"/>
              <a:gd name="T14" fmla="*/ 237 w 3179"/>
              <a:gd name="T15" fmla="*/ 338 h 386"/>
              <a:gd name="T16" fmla="*/ 273 w 3179"/>
              <a:gd name="T17" fmla="*/ 326 h 386"/>
              <a:gd name="T18" fmla="*/ 317 w 3179"/>
              <a:gd name="T19" fmla="*/ 312 h 386"/>
              <a:gd name="T20" fmla="*/ 341 w 3179"/>
              <a:gd name="T21" fmla="*/ 299 h 386"/>
              <a:gd name="T22" fmla="*/ 359 w 3179"/>
              <a:gd name="T23" fmla="*/ 290 h 386"/>
              <a:gd name="T24" fmla="*/ 371 w 3179"/>
              <a:gd name="T25" fmla="*/ 278 h 386"/>
              <a:gd name="T26" fmla="*/ 387 w 3179"/>
              <a:gd name="T27" fmla="*/ 270 h 386"/>
              <a:gd name="T28" fmla="*/ 405 w 3179"/>
              <a:gd name="T29" fmla="*/ 257 h 386"/>
              <a:gd name="T30" fmla="*/ 425 w 3179"/>
              <a:gd name="T31" fmla="*/ 245 h 386"/>
              <a:gd name="T32" fmla="*/ 443 w 3179"/>
              <a:gd name="T33" fmla="*/ 231 h 386"/>
              <a:gd name="T34" fmla="*/ 464 w 3179"/>
              <a:gd name="T35" fmla="*/ 218 h 386"/>
              <a:gd name="T36" fmla="*/ 504 w 3179"/>
              <a:gd name="T37" fmla="*/ 209 h 386"/>
              <a:gd name="T38" fmla="*/ 537 w 3179"/>
              <a:gd name="T39" fmla="*/ 197 h 386"/>
              <a:gd name="T40" fmla="*/ 578 w 3179"/>
              <a:gd name="T41" fmla="*/ 189 h 386"/>
              <a:gd name="T42" fmla="*/ 611 w 3179"/>
              <a:gd name="T43" fmla="*/ 182 h 386"/>
              <a:gd name="T44" fmla="*/ 713 w 3179"/>
              <a:gd name="T45" fmla="*/ 176 h 386"/>
              <a:gd name="T46" fmla="*/ 806 w 3179"/>
              <a:gd name="T47" fmla="*/ 165 h 386"/>
              <a:gd name="T48" fmla="*/ 870 w 3179"/>
              <a:gd name="T49" fmla="*/ 152 h 386"/>
              <a:gd name="T50" fmla="*/ 938 w 3179"/>
              <a:gd name="T51" fmla="*/ 125 h 386"/>
              <a:gd name="T52" fmla="*/ 987 w 3179"/>
              <a:gd name="T53" fmla="*/ 119 h 386"/>
              <a:gd name="T54" fmla="*/ 1028 w 3179"/>
              <a:gd name="T55" fmla="*/ 116 h 386"/>
              <a:gd name="T56" fmla="*/ 1073 w 3179"/>
              <a:gd name="T57" fmla="*/ 114 h 386"/>
              <a:gd name="T58" fmla="*/ 1136 w 3179"/>
              <a:gd name="T59" fmla="*/ 110 h 386"/>
              <a:gd name="T60" fmla="*/ 1209 w 3179"/>
              <a:gd name="T61" fmla="*/ 105 h 386"/>
              <a:gd name="T62" fmla="*/ 1293 w 3179"/>
              <a:gd name="T63" fmla="*/ 104 h 386"/>
              <a:gd name="T64" fmla="*/ 1340 w 3179"/>
              <a:gd name="T65" fmla="*/ 101 h 386"/>
              <a:gd name="T66" fmla="*/ 1406 w 3179"/>
              <a:gd name="T67" fmla="*/ 98 h 386"/>
              <a:gd name="T68" fmla="*/ 1467 w 3179"/>
              <a:gd name="T69" fmla="*/ 95 h 386"/>
              <a:gd name="T70" fmla="*/ 1538 w 3179"/>
              <a:gd name="T71" fmla="*/ 92 h 386"/>
              <a:gd name="T72" fmla="*/ 1596 w 3179"/>
              <a:gd name="T73" fmla="*/ 89 h 386"/>
              <a:gd name="T74" fmla="*/ 1755 w 3179"/>
              <a:gd name="T75" fmla="*/ 78 h 386"/>
              <a:gd name="T76" fmla="*/ 1889 w 3179"/>
              <a:gd name="T77" fmla="*/ 71 h 386"/>
              <a:gd name="T78" fmla="*/ 1970 w 3179"/>
              <a:gd name="T79" fmla="*/ 66 h 386"/>
              <a:gd name="T80" fmla="*/ 2139 w 3179"/>
              <a:gd name="T81" fmla="*/ 56 h 386"/>
              <a:gd name="T82" fmla="*/ 2297 w 3179"/>
              <a:gd name="T83" fmla="*/ 50 h 386"/>
              <a:gd name="T84" fmla="*/ 2441 w 3179"/>
              <a:gd name="T85" fmla="*/ 45 h 386"/>
              <a:gd name="T86" fmla="*/ 2540 w 3179"/>
              <a:gd name="T87" fmla="*/ 44 h 386"/>
              <a:gd name="T88" fmla="*/ 2633 w 3179"/>
              <a:gd name="T89" fmla="*/ 41 h 386"/>
              <a:gd name="T90" fmla="*/ 2745 w 3179"/>
              <a:gd name="T91" fmla="*/ 33 h 386"/>
              <a:gd name="T92" fmla="*/ 2817 w 3179"/>
              <a:gd name="T93" fmla="*/ 29 h 386"/>
              <a:gd name="T94" fmla="*/ 2936 w 3179"/>
              <a:gd name="T95" fmla="*/ 27 h 386"/>
              <a:gd name="T96" fmla="*/ 3045 w 3179"/>
              <a:gd name="T97" fmla="*/ 17 h 386"/>
              <a:gd name="T98" fmla="*/ 3179 w 3179"/>
              <a:gd name="T99" fmla="*/ 0 h 386"/>
              <a:gd name="T100" fmla="*/ 0 w 3179"/>
              <a:gd name="T101"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79" h="386">
                <a:moveTo>
                  <a:pt x="0" y="0"/>
                </a:moveTo>
                <a:lnTo>
                  <a:pt x="5" y="386"/>
                </a:lnTo>
                <a:lnTo>
                  <a:pt x="54" y="384"/>
                </a:lnTo>
                <a:lnTo>
                  <a:pt x="95" y="375"/>
                </a:lnTo>
                <a:lnTo>
                  <a:pt x="131" y="366"/>
                </a:lnTo>
                <a:lnTo>
                  <a:pt x="165" y="354"/>
                </a:lnTo>
                <a:lnTo>
                  <a:pt x="197" y="348"/>
                </a:lnTo>
                <a:lnTo>
                  <a:pt x="237" y="338"/>
                </a:lnTo>
                <a:lnTo>
                  <a:pt x="273" y="326"/>
                </a:lnTo>
                <a:lnTo>
                  <a:pt x="317" y="312"/>
                </a:lnTo>
                <a:lnTo>
                  <a:pt x="341" y="299"/>
                </a:lnTo>
                <a:lnTo>
                  <a:pt x="359" y="290"/>
                </a:lnTo>
                <a:lnTo>
                  <a:pt x="371" y="278"/>
                </a:lnTo>
                <a:lnTo>
                  <a:pt x="387" y="270"/>
                </a:lnTo>
                <a:lnTo>
                  <a:pt x="405" y="257"/>
                </a:lnTo>
                <a:lnTo>
                  <a:pt x="425" y="245"/>
                </a:lnTo>
                <a:lnTo>
                  <a:pt x="443" y="231"/>
                </a:lnTo>
                <a:lnTo>
                  <a:pt x="464" y="218"/>
                </a:lnTo>
                <a:lnTo>
                  <a:pt x="504" y="209"/>
                </a:lnTo>
                <a:lnTo>
                  <a:pt x="537" y="197"/>
                </a:lnTo>
                <a:lnTo>
                  <a:pt x="578" y="189"/>
                </a:lnTo>
                <a:lnTo>
                  <a:pt x="611" y="182"/>
                </a:lnTo>
                <a:lnTo>
                  <a:pt x="713" y="176"/>
                </a:lnTo>
                <a:lnTo>
                  <a:pt x="806" y="165"/>
                </a:lnTo>
                <a:lnTo>
                  <a:pt x="870" y="152"/>
                </a:lnTo>
                <a:lnTo>
                  <a:pt x="938" y="125"/>
                </a:lnTo>
                <a:lnTo>
                  <a:pt x="987" y="119"/>
                </a:lnTo>
                <a:lnTo>
                  <a:pt x="1028" y="116"/>
                </a:lnTo>
                <a:lnTo>
                  <a:pt x="1073" y="114"/>
                </a:lnTo>
                <a:lnTo>
                  <a:pt x="1136" y="110"/>
                </a:lnTo>
                <a:lnTo>
                  <a:pt x="1209" y="105"/>
                </a:lnTo>
                <a:lnTo>
                  <a:pt x="1293" y="104"/>
                </a:lnTo>
                <a:lnTo>
                  <a:pt x="1340" y="101"/>
                </a:lnTo>
                <a:lnTo>
                  <a:pt x="1406" y="98"/>
                </a:lnTo>
                <a:lnTo>
                  <a:pt x="1467" y="95"/>
                </a:lnTo>
                <a:lnTo>
                  <a:pt x="1538" y="92"/>
                </a:lnTo>
                <a:lnTo>
                  <a:pt x="1596" y="89"/>
                </a:lnTo>
                <a:lnTo>
                  <a:pt x="1755" y="78"/>
                </a:lnTo>
                <a:lnTo>
                  <a:pt x="1889" y="71"/>
                </a:lnTo>
                <a:lnTo>
                  <a:pt x="1970" y="66"/>
                </a:lnTo>
                <a:lnTo>
                  <a:pt x="2139" y="56"/>
                </a:lnTo>
                <a:lnTo>
                  <a:pt x="2297" y="50"/>
                </a:lnTo>
                <a:lnTo>
                  <a:pt x="2441" y="45"/>
                </a:lnTo>
                <a:lnTo>
                  <a:pt x="2540" y="44"/>
                </a:lnTo>
                <a:lnTo>
                  <a:pt x="2633" y="41"/>
                </a:lnTo>
                <a:lnTo>
                  <a:pt x="2745" y="33"/>
                </a:lnTo>
                <a:lnTo>
                  <a:pt x="2817" y="29"/>
                </a:lnTo>
                <a:lnTo>
                  <a:pt x="2936" y="27"/>
                </a:lnTo>
                <a:lnTo>
                  <a:pt x="3045" y="17"/>
                </a:lnTo>
                <a:lnTo>
                  <a:pt x="3179" y="0"/>
                </a:lnTo>
                <a:lnTo>
                  <a:pt x="0" y="0"/>
                </a:lnTo>
                <a:close/>
              </a:path>
            </a:pathLst>
          </a:cu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04741" name="Group 5"/>
          <p:cNvGrpSpPr>
            <a:grpSpLocks/>
          </p:cNvGrpSpPr>
          <p:nvPr/>
        </p:nvGrpSpPr>
        <p:grpSpPr bwMode="auto">
          <a:xfrm>
            <a:off x="762000" y="1828800"/>
            <a:ext cx="2362200" cy="1752600"/>
            <a:chOff x="480" y="1248"/>
            <a:chExt cx="1488" cy="1104"/>
          </a:xfrm>
        </p:grpSpPr>
        <p:sp>
          <p:nvSpPr>
            <p:cNvPr id="2804742" name="Line 6"/>
            <p:cNvSpPr>
              <a:spLocks noChangeShapeType="1"/>
            </p:cNvSpPr>
            <p:nvPr/>
          </p:nvSpPr>
          <p:spPr bwMode="auto">
            <a:xfrm flipH="1">
              <a:off x="624" y="1536"/>
              <a:ext cx="480" cy="816"/>
            </a:xfrm>
            <a:prstGeom prst="line">
              <a:avLst/>
            </a:prstGeom>
            <a:noFill/>
            <a:ln w="114300">
              <a:solidFill>
                <a:srgbClr val="FF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4743" name="Text Box 7"/>
            <p:cNvSpPr txBox="1">
              <a:spLocks noChangeArrowheads="1"/>
            </p:cNvSpPr>
            <p:nvPr/>
          </p:nvSpPr>
          <p:spPr bwMode="auto">
            <a:xfrm>
              <a:off x="480" y="1248"/>
              <a:ext cx="1488" cy="40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000000"/>
                  </a:solidFill>
                  <a:effectLst>
                    <a:outerShdw blurRad="38100" dist="38100" dir="2700000" algn="tl">
                      <a:srgbClr val="C0C0C0"/>
                    </a:outerShdw>
                  </a:effectLst>
                </a:rPr>
                <a:t>Increasing Sea Level Elevation</a:t>
              </a:r>
            </a:p>
          </p:txBody>
        </p:sp>
      </p:grpSp>
      <p:grpSp>
        <p:nvGrpSpPr>
          <p:cNvPr id="2804744" name="Group 8"/>
          <p:cNvGrpSpPr>
            <a:grpSpLocks/>
          </p:cNvGrpSpPr>
          <p:nvPr/>
        </p:nvGrpSpPr>
        <p:grpSpPr bwMode="auto">
          <a:xfrm>
            <a:off x="3505200" y="1752600"/>
            <a:ext cx="3505200" cy="1752600"/>
            <a:chOff x="2208" y="1104"/>
            <a:chExt cx="2208" cy="1104"/>
          </a:xfrm>
        </p:grpSpPr>
        <p:grpSp>
          <p:nvGrpSpPr>
            <p:cNvPr id="2804745" name="Group 9"/>
            <p:cNvGrpSpPr>
              <a:grpSpLocks/>
            </p:cNvGrpSpPr>
            <p:nvPr/>
          </p:nvGrpSpPr>
          <p:grpSpPr bwMode="auto">
            <a:xfrm>
              <a:off x="2928" y="1104"/>
              <a:ext cx="1488" cy="1104"/>
              <a:chOff x="2928" y="1104"/>
              <a:chExt cx="1488" cy="1104"/>
            </a:xfrm>
          </p:grpSpPr>
          <p:sp>
            <p:nvSpPr>
              <p:cNvPr id="2804746" name="Line 10"/>
              <p:cNvSpPr>
                <a:spLocks noChangeShapeType="1"/>
              </p:cNvSpPr>
              <p:nvPr/>
            </p:nvSpPr>
            <p:spPr bwMode="auto">
              <a:xfrm>
                <a:off x="3552" y="1440"/>
                <a:ext cx="144" cy="768"/>
              </a:xfrm>
              <a:prstGeom prst="line">
                <a:avLst/>
              </a:prstGeom>
              <a:noFill/>
              <a:ln w="114300">
                <a:solidFill>
                  <a:srgbClr val="FF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4747" name="Text Box 11"/>
              <p:cNvSpPr txBox="1">
                <a:spLocks noChangeArrowheads="1"/>
              </p:cNvSpPr>
              <p:nvPr/>
            </p:nvSpPr>
            <p:spPr bwMode="auto">
              <a:xfrm>
                <a:off x="2928" y="1104"/>
                <a:ext cx="1488" cy="40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000000"/>
                    </a:solidFill>
                    <a:effectLst>
                      <a:outerShdw blurRad="38100" dist="38100" dir="2700000" algn="tl">
                        <a:srgbClr val="C0C0C0"/>
                      </a:outerShdw>
                    </a:effectLst>
                  </a:rPr>
                  <a:t>Decreasing Land Surface Elevation</a:t>
                </a:r>
              </a:p>
            </p:txBody>
          </p:sp>
        </p:grpSp>
        <p:sp>
          <p:nvSpPr>
            <p:cNvPr id="2804748" name="Text Box 12"/>
            <p:cNvSpPr txBox="1">
              <a:spLocks noChangeArrowheads="1"/>
            </p:cNvSpPr>
            <p:nvPr/>
          </p:nvSpPr>
          <p:spPr bwMode="auto">
            <a:xfrm>
              <a:off x="2208" y="1200"/>
              <a:ext cx="528"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6000" b="1">
                  <a:solidFill>
                    <a:srgbClr val="000000"/>
                  </a:solidFill>
                  <a:effectLst>
                    <a:outerShdw blurRad="38100" dist="38100" dir="2700000" algn="tl">
                      <a:srgbClr val="FFFFFF"/>
                    </a:outerShdw>
                  </a:effectLst>
                </a:rPr>
                <a:t>+</a:t>
              </a:r>
            </a:p>
          </p:txBody>
        </p:sp>
      </p:grpSp>
      <p:sp>
        <p:nvSpPr>
          <p:cNvPr id="2804749" name="Rectangle 13"/>
          <p:cNvSpPr>
            <a:spLocks noChangeArrowheads="1"/>
          </p:cNvSpPr>
          <p:nvPr/>
        </p:nvSpPr>
        <p:spPr bwMode="auto">
          <a:xfrm>
            <a:off x="152400" y="152400"/>
            <a:ext cx="8839200" cy="13843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sz="3600" b="1">
                <a:solidFill>
                  <a:schemeClr val="hlink"/>
                </a:solidFill>
                <a:effectLst>
                  <a:outerShdw blurRad="38100" dist="38100" dir="2700000" algn="tl">
                    <a:srgbClr val="000000"/>
                  </a:outerShdw>
                </a:effectLst>
                <a:latin typeface="Tahoma" pitchFamily="34" charset="0"/>
              </a:rPr>
              <a:t>Relative Sea-Level Rise Components</a:t>
            </a:r>
          </a:p>
        </p:txBody>
      </p:sp>
    </p:spTree>
    <p:extLst>
      <p:ext uri="{BB962C8B-B14F-4D97-AF65-F5344CB8AC3E}">
        <p14:creationId xmlns:p14="http://schemas.microsoft.com/office/powerpoint/2010/main" val="31989676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62" name="Rectangle 2"/>
          <p:cNvSpPr>
            <a:spLocks noChangeArrowheads="1"/>
          </p:cNvSpPr>
          <p:nvPr/>
        </p:nvSpPr>
        <p:spPr bwMode="auto">
          <a:xfrm>
            <a:off x="544513" y="1452563"/>
            <a:ext cx="82550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805763" name="Picture 3" descr="sealevel1"/>
          <p:cNvPicPr>
            <a:picLocks noChangeAspect="1" noChangeArrowheads="1"/>
          </p:cNvPicPr>
          <p:nvPr/>
        </p:nvPicPr>
        <p:blipFill>
          <a:blip r:embed="rId2">
            <a:extLst>
              <a:ext uri="{28A0092B-C50C-407E-A947-70E740481C1C}">
                <a14:useLocalDpi xmlns:a14="http://schemas.microsoft.com/office/drawing/2010/main" val="0"/>
              </a:ext>
            </a:extLst>
          </a:blip>
          <a:srcRect l="2377" b="2315"/>
          <a:stretch>
            <a:fillRect/>
          </a:stretch>
        </p:blipFill>
        <p:spPr bwMode="auto">
          <a:xfrm>
            <a:off x="542925" y="1549400"/>
            <a:ext cx="8258175" cy="3857625"/>
          </a:xfrm>
          <a:prstGeom prst="rect">
            <a:avLst/>
          </a:prstGeom>
          <a:noFill/>
          <a:extLst>
            <a:ext uri="{909E8E84-426E-40DD-AFC4-6F175D3DCCD1}">
              <a14:hiddenFill xmlns:a14="http://schemas.microsoft.com/office/drawing/2010/main">
                <a:solidFill>
                  <a:srgbClr val="FFFFFF"/>
                </a:solidFill>
              </a14:hiddenFill>
            </a:ext>
          </a:extLst>
        </p:spPr>
      </p:pic>
      <p:sp>
        <p:nvSpPr>
          <p:cNvPr id="2805764" name="Freeform 4"/>
          <p:cNvSpPr>
            <a:spLocks/>
          </p:cNvSpPr>
          <p:nvPr/>
        </p:nvSpPr>
        <p:spPr bwMode="auto">
          <a:xfrm>
            <a:off x="541338" y="3619500"/>
            <a:ext cx="6762750" cy="665163"/>
          </a:xfrm>
          <a:custGeom>
            <a:avLst/>
            <a:gdLst>
              <a:gd name="T0" fmla="*/ 0 w 4260"/>
              <a:gd name="T1" fmla="*/ 3 h 419"/>
              <a:gd name="T2" fmla="*/ 6 w 4260"/>
              <a:gd name="T3" fmla="*/ 419 h 419"/>
              <a:gd name="T4" fmla="*/ 55 w 4260"/>
              <a:gd name="T5" fmla="*/ 417 h 419"/>
              <a:gd name="T6" fmla="*/ 96 w 4260"/>
              <a:gd name="T7" fmla="*/ 408 h 419"/>
              <a:gd name="T8" fmla="*/ 132 w 4260"/>
              <a:gd name="T9" fmla="*/ 399 h 419"/>
              <a:gd name="T10" fmla="*/ 166 w 4260"/>
              <a:gd name="T11" fmla="*/ 387 h 419"/>
              <a:gd name="T12" fmla="*/ 198 w 4260"/>
              <a:gd name="T13" fmla="*/ 381 h 419"/>
              <a:gd name="T14" fmla="*/ 238 w 4260"/>
              <a:gd name="T15" fmla="*/ 371 h 419"/>
              <a:gd name="T16" fmla="*/ 274 w 4260"/>
              <a:gd name="T17" fmla="*/ 359 h 419"/>
              <a:gd name="T18" fmla="*/ 318 w 4260"/>
              <a:gd name="T19" fmla="*/ 345 h 419"/>
              <a:gd name="T20" fmla="*/ 342 w 4260"/>
              <a:gd name="T21" fmla="*/ 332 h 419"/>
              <a:gd name="T22" fmla="*/ 360 w 4260"/>
              <a:gd name="T23" fmla="*/ 323 h 419"/>
              <a:gd name="T24" fmla="*/ 372 w 4260"/>
              <a:gd name="T25" fmla="*/ 311 h 419"/>
              <a:gd name="T26" fmla="*/ 388 w 4260"/>
              <a:gd name="T27" fmla="*/ 303 h 419"/>
              <a:gd name="T28" fmla="*/ 406 w 4260"/>
              <a:gd name="T29" fmla="*/ 290 h 419"/>
              <a:gd name="T30" fmla="*/ 426 w 4260"/>
              <a:gd name="T31" fmla="*/ 278 h 419"/>
              <a:gd name="T32" fmla="*/ 444 w 4260"/>
              <a:gd name="T33" fmla="*/ 264 h 419"/>
              <a:gd name="T34" fmla="*/ 465 w 4260"/>
              <a:gd name="T35" fmla="*/ 251 h 419"/>
              <a:gd name="T36" fmla="*/ 505 w 4260"/>
              <a:gd name="T37" fmla="*/ 242 h 419"/>
              <a:gd name="T38" fmla="*/ 538 w 4260"/>
              <a:gd name="T39" fmla="*/ 230 h 419"/>
              <a:gd name="T40" fmla="*/ 579 w 4260"/>
              <a:gd name="T41" fmla="*/ 222 h 419"/>
              <a:gd name="T42" fmla="*/ 612 w 4260"/>
              <a:gd name="T43" fmla="*/ 215 h 419"/>
              <a:gd name="T44" fmla="*/ 714 w 4260"/>
              <a:gd name="T45" fmla="*/ 209 h 419"/>
              <a:gd name="T46" fmla="*/ 807 w 4260"/>
              <a:gd name="T47" fmla="*/ 198 h 419"/>
              <a:gd name="T48" fmla="*/ 871 w 4260"/>
              <a:gd name="T49" fmla="*/ 185 h 419"/>
              <a:gd name="T50" fmla="*/ 939 w 4260"/>
              <a:gd name="T51" fmla="*/ 158 h 419"/>
              <a:gd name="T52" fmla="*/ 988 w 4260"/>
              <a:gd name="T53" fmla="*/ 152 h 419"/>
              <a:gd name="T54" fmla="*/ 1029 w 4260"/>
              <a:gd name="T55" fmla="*/ 149 h 419"/>
              <a:gd name="T56" fmla="*/ 1074 w 4260"/>
              <a:gd name="T57" fmla="*/ 147 h 419"/>
              <a:gd name="T58" fmla="*/ 1137 w 4260"/>
              <a:gd name="T59" fmla="*/ 143 h 419"/>
              <a:gd name="T60" fmla="*/ 1210 w 4260"/>
              <a:gd name="T61" fmla="*/ 138 h 419"/>
              <a:gd name="T62" fmla="*/ 1294 w 4260"/>
              <a:gd name="T63" fmla="*/ 137 h 419"/>
              <a:gd name="T64" fmla="*/ 1341 w 4260"/>
              <a:gd name="T65" fmla="*/ 134 h 419"/>
              <a:gd name="T66" fmla="*/ 1407 w 4260"/>
              <a:gd name="T67" fmla="*/ 131 h 419"/>
              <a:gd name="T68" fmla="*/ 1468 w 4260"/>
              <a:gd name="T69" fmla="*/ 128 h 419"/>
              <a:gd name="T70" fmla="*/ 1539 w 4260"/>
              <a:gd name="T71" fmla="*/ 125 h 419"/>
              <a:gd name="T72" fmla="*/ 1597 w 4260"/>
              <a:gd name="T73" fmla="*/ 122 h 419"/>
              <a:gd name="T74" fmla="*/ 1756 w 4260"/>
              <a:gd name="T75" fmla="*/ 111 h 419"/>
              <a:gd name="T76" fmla="*/ 1890 w 4260"/>
              <a:gd name="T77" fmla="*/ 104 h 419"/>
              <a:gd name="T78" fmla="*/ 1971 w 4260"/>
              <a:gd name="T79" fmla="*/ 99 h 419"/>
              <a:gd name="T80" fmla="*/ 2140 w 4260"/>
              <a:gd name="T81" fmla="*/ 89 h 419"/>
              <a:gd name="T82" fmla="*/ 2298 w 4260"/>
              <a:gd name="T83" fmla="*/ 83 h 419"/>
              <a:gd name="T84" fmla="*/ 2442 w 4260"/>
              <a:gd name="T85" fmla="*/ 78 h 419"/>
              <a:gd name="T86" fmla="*/ 2541 w 4260"/>
              <a:gd name="T87" fmla="*/ 77 h 419"/>
              <a:gd name="T88" fmla="*/ 2634 w 4260"/>
              <a:gd name="T89" fmla="*/ 74 h 419"/>
              <a:gd name="T90" fmla="*/ 2730 w 4260"/>
              <a:gd name="T91" fmla="*/ 68 h 419"/>
              <a:gd name="T92" fmla="*/ 2827 w 4260"/>
              <a:gd name="T93" fmla="*/ 68 h 419"/>
              <a:gd name="T94" fmla="*/ 2898 w 4260"/>
              <a:gd name="T95" fmla="*/ 66 h 419"/>
              <a:gd name="T96" fmla="*/ 2991 w 4260"/>
              <a:gd name="T97" fmla="*/ 62 h 419"/>
              <a:gd name="T98" fmla="*/ 3096 w 4260"/>
              <a:gd name="T99" fmla="*/ 45 h 419"/>
              <a:gd name="T100" fmla="*/ 3175 w 4260"/>
              <a:gd name="T101" fmla="*/ 35 h 419"/>
              <a:gd name="T102" fmla="*/ 3244 w 4260"/>
              <a:gd name="T103" fmla="*/ 27 h 419"/>
              <a:gd name="T104" fmla="*/ 3328 w 4260"/>
              <a:gd name="T105" fmla="*/ 24 h 419"/>
              <a:gd name="T106" fmla="*/ 3405 w 4260"/>
              <a:gd name="T107" fmla="*/ 26 h 419"/>
              <a:gd name="T108" fmla="*/ 3570 w 4260"/>
              <a:gd name="T109" fmla="*/ 23 h 419"/>
              <a:gd name="T110" fmla="*/ 3819 w 4260"/>
              <a:gd name="T111" fmla="*/ 15 h 419"/>
              <a:gd name="T112" fmla="*/ 3918 w 4260"/>
              <a:gd name="T113" fmla="*/ 17 h 419"/>
              <a:gd name="T114" fmla="*/ 4002 w 4260"/>
              <a:gd name="T115" fmla="*/ 15 h 419"/>
              <a:gd name="T116" fmla="*/ 4113 w 4260"/>
              <a:gd name="T117" fmla="*/ 15 h 419"/>
              <a:gd name="T118" fmla="*/ 4173 w 4260"/>
              <a:gd name="T119" fmla="*/ 15 h 419"/>
              <a:gd name="T120" fmla="*/ 4260 w 4260"/>
              <a:gd name="T121" fmla="*/ 0 h 419"/>
              <a:gd name="T122" fmla="*/ 0 w 4260"/>
              <a:gd name="T123" fmla="*/ 3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60" h="419">
                <a:moveTo>
                  <a:pt x="0" y="3"/>
                </a:moveTo>
                <a:lnTo>
                  <a:pt x="6" y="419"/>
                </a:lnTo>
                <a:lnTo>
                  <a:pt x="55" y="417"/>
                </a:lnTo>
                <a:lnTo>
                  <a:pt x="96" y="408"/>
                </a:lnTo>
                <a:lnTo>
                  <a:pt x="132" y="399"/>
                </a:lnTo>
                <a:lnTo>
                  <a:pt x="166" y="387"/>
                </a:lnTo>
                <a:lnTo>
                  <a:pt x="198" y="381"/>
                </a:lnTo>
                <a:lnTo>
                  <a:pt x="238" y="371"/>
                </a:lnTo>
                <a:lnTo>
                  <a:pt x="274" y="359"/>
                </a:lnTo>
                <a:lnTo>
                  <a:pt x="318" y="345"/>
                </a:lnTo>
                <a:lnTo>
                  <a:pt x="342" y="332"/>
                </a:lnTo>
                <a:lnTo>
                  <a:pt x="360" y="323"/>
                </a:lnTo>
                <a:lnTo>
                  <a:pt x="372" y="311"/>
                </a:lnTo>
                <a:lnTo>
                  <a:pt x="388" y="303"/>
                </a:lnTo>
                <a:lnTo>
                  <a:pt x="406" y="290"/>
                </a:lnTo>
                <a:lnTo>
                  <a:pt x="426" y="278"/>
                </a:lnTo>
                <a:lnTo>
                  <a:pt x="444" y="264"/>
                </a:lnTo>
                <a:lnTo>
                  <a:pt x="465" y="251"/>
                </a:lnTo>
                <a:lnTo>
                  <a:pt x="505" y="242"/>
                </a:lnTo>
                <a:lnTo>
                  <a:pt x="538" y="230"/>
                </a:lnTo>
                <a:lnTo>
                  <a:pt x="579" y="222"/>
                </a:lnTo>
                <a:lnTo>
                  <a:pt x="612" y="215"/>
                </a:lnTo>
                <a:lnTo>
                  <a:pt x="714" y="209"/>
                </a:lnTo>
                <a:lnTo>
                  <a:pt x="807" y="198"/>
                </a:lnTo>
                <a:lnTo>
                  <a:pt x="871" y="185"/>
                </a:lnTo>
                <a:lnTo>
                  <a:pt x="939" y="158"/>
                </a:lnTo>
                <a:lnTo>
                  <a:pt x="988" y="152"/>
                </a:lnTo>
                <a:lnTo>
                  <a:pt x="1029" y="149"/>
                </a:lnTo>
                <a:lnTo>
                  <a:pt x="1074" y="147"/>
                </a:lnTo>
                <a:lnTo>
                  <a:pt x="1137" y="143"/>
                </a:lnTo>
                <a:lnTo>
                  <a:pt x="1210" y="138"/>
                </a:lnTo>
                <a:lnTo>
                  <a:pt x="1294" y="137"/>
                </a:lnTo>
                <a:lnTo>
                  <a:pt x="1341" y="134"/>
                </a:lnTo>
                <a:lnTo>
                  <a:pt x="1407" y="131"/>
                </a:lnTo>
                <a:lnTo>
                  <a:pt x="1468" y="128"/>
                </a:lnTo>
                <a:lnTo>
                  <a:pt x="1539" y="125"/>
                </a:lnTo>
                <a:lnTo>
                  <a:pt x="1597" y="122"/>
                </a:lnTo>
                <a:lnTo>
                  <a:pt x="1756" y="111"/>
                </a:lnTo>
                <a:lnTo>
                  <a:pt x="1890" y="104"/>
                </a:lnTo>
                <a:lnTo>
                  <a:pt x="1971" y="99"/>
                </a:lnTo>
                <a:lnTo>
                  <a:pt x="2140" y="89"/>
                </a:lnTo>
                <a:lnTo>
                  <a:pt x="2298" y="83"/>
                </a:lnTo>
                <a:lnTo>
                  <a:pt x="2442" y="78"/>
                </a:lnTo>
                <a:lnTo>
                  <a:pt x="2541" y="77"/>
                </a:lnTo>
                <a:lnTo>
                  <a:pt x="2634" y="74"/>
                </a:lnTo>
                <a:lnTo>
                  <a:pt x="2730" y="68"/>
                </a:lnTo>
                <a:lnTo>
                  <a:pt x="2827" y="68"/>
                </a:lnTo>
                <a:lnTo>
                  <a:pt x="2898" y="66"/>
                </a:lnTo>
                <a:lnTo>
                  <a:pt x="2991" y="62"/>
                </a:lnTo>
                <a:lnTo>
                  <a:pt x="3096" y="45"/>
                </a:lnTo>
                <a:lnTo>
                  <a:pt x="3175" y="35"/>
                </a:lnTo>
                <a:lnTo>
                  <a:pt x="3244" y="27"/>
                </a:lnTo>
                <a:lnTo>
                  <a:pt x="3328" y="24"/>
                </a:lnTo>
                <a:lnTo>
                  <a:pt x="3405" y="26"/>
                </a:lnTo>
                <a:lnTo>
                  <a:pt x="3570" y="23"/>
                </a:lnTo>
                <a:lnTo>
                  <a:pt x="3819" y="15"/>
                </a:lnTo>
                <a:lnTo>
                  <a:pt x="3918" y="17"/>
                </a:lnTo>
                <a:lnTo>
                  <a:pt x="4002" y="15"/>
                </a:lnTo>
                <a:lnTo>
                  <a:pt x="4113" y="15"/>
                </a:lnTo>
                <a:lnTo>
                  <a:pt x="4173" y="15"/>
                </a:lnTo>
                <a:lnTo>
                  <a:pt x="4260" y="0"/>
                </a:lnTo>
                <a:lnTo>
                  <a:pt x="0" y="3"/>
                </a:lnTo>
                <a:close/>
              </a:path>
            </a:pathLst>
          </a:cu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05765" name="Group 5"/>
          <p:cNvGrpSpPr>
            <a:grpSpLocks/>
          </p:cNvGrpSpPr>
          <p:nvPr/>
        </p:nvGrpSpPr>
        <p:grpSpPr bwMode="auto">
          <a:xfrm>
            <a:off x="762000" y="1828800"/>
            <a:ext cx="2362200" cy="1752600"/>
            <a:chOff x="480" y="1248"/>
            <a:chExt cx="1488" cy="1104"/>
          </a:xfrm>
        </p:grpSpPr>
        <p:sp>
          <p:nvSpPr>
            <p:cNvPr id="2805766" name="Line 6"/>
            <p:cNvSpPr>
              <a:spLocks noChangeShapeType="1"/>
            </p:cNvSpPr>
            <p:nvPr/>
          </p:nvSpPr>
          <p:spPr bwMode="auto">
            <a:xfrm flipH="1">
              <a:off x="624" y="1536"/>
              <a:ext cx="480" cy="816"/>
            </a:xfrm>
            <a:prstGeom prst="line">
              <a:avLst/>
            </a:prstGeom>
            <a:noFill/>
            <a:ln w="114300">
              <a:solidFill>
                <a:srgbClr val="FF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5767" name="Text Box 7"/>
            <p:cNvSpPr txBox="1">
              <a:spLocks noChangeArrowheads="1"/>
            </p:cNvSpPr>
            <p:nvPr/>
          </p:nvSpPr>
          <p:spPr bwMode="auto">
            <a:xfrm>
              <a:off x="480" y="1248"/>
              <a:ext cx="1488" cy="40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000000"/>
                  </a:solidFill>
                  <a:effectLst>
                    <a:outerShdw blurRad="38100" dist="38100" dir="2700000" algn="tl">
                      <a:srgbClr val="C0C0C0"/>
                    </a:outerShdw>
                  </a:effectLst>
                </a:rPr>
                <a:t>Increasing Sea Level Elevation</a:t>
              </a:r>
            </a:p>
          </p:txBody>
        </p:sp>
      </p:grpSp>
      <p:grpSp>
        <p:nvGrpSpPr>
          <p:cNvPr id="2805768" name="Group 8"/>
          <p:cNvGrpSpPr>
            <a:grpSpLocks/>
          </p:cNvGrpSpPr>
          <p:nvPr/>
        </p:nvGrpSpPr>
        <p:grpSpPr bwMode="auto">
          <a:xfrm>
            <a:off x="3505200" y="1752600"/>
            <a:ext cx="3505200" cy="1752600"/>
            <a:chOff x="2208" y="1104"/>
            <a:chExt cx="2208" cy="1104"/>
          </a:xfrm>
        </p:grpSpPr>
        <p:grpSp>
          <p:nvGrpSpPr>
            <p:cNvPr id="2805769" name="Group 9"/>
            <p:cNvGrpSpPr>
              <a:grpSpLocks/>
            </p:cNvGrpSpPr>
            <p:nvPr/>
          </p:nvGrpSpPr>
          <p:grpSpPr bwMode="auto">
            <a:xfrm>
              <a:off x="2928" y="1104"/>
              <a:ext cx="1488" cy="1104"/>
              <a:chOff x="2928" y="1104"/>
              <a:chExt cx="1488" cy="1104"/>
            </a:xfrm>
          </p:grpSpPr>
          <p:sp>
            <p:nvSpPr>
              <p:cNvPr id="2805770" name="Line 10"/>
              <p:cNvSpPr>
                <a:spLocks noChangeShapeType="1"/>
              </p:cNvSpPr>
              <p:nvPr/>
            </p:nvSpPr>
            <p:spPr bwMode="auto">
              <a:xfrm>
                <a:off x="3552" y="1440"/>
                <a:ext cx="144" cy="768"/>
              </a:xfrm>
              <a:prstGeom prst="line">
                <a:avLst/>
              </a:prstGeom>
              <a:noFill/>
              <a:ln w="114300">
                <a:solidFill>
                  <a:srgbClr val="FF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5771" name="Text Box 11"/>
              <p:cNvSpPr txBox="1">
                <a:spLocks noChangeArrowheads="1"/>
              </p:cNvSpPr>
              <p:nvPr/>
            </p:nvSpPr>
            <p:spPr bwMode="auto">
              <a:xfrm>
                <a:off x="2928" y="1104"/>
                <a:ext cx="1488" cy="40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000000"/>
                    </a:solidFill>
                    <a:effectLst>
                      <a:outerShdw blurRad="38100" dist="38100" dir="2700000" algn="tl">
                        <a:srgbClr val="C0C0C0"/>
                      </a:outerShdw>
                    </a:effectLst>
                  </a:rPr>
                  <a:t>Decreasing Land Surface Elevation</a:t>
                </a:r>
              </a:p>
            </p:txBody>
          </p:sp>
        </p:grpSp>
        <p:sp>
          <p:nvSpPr>
            <p:cNvPr id="2805772" name="Text Box 12"/>
            <p:cNvSpPr txBox="1">
              <a:spLocks noChangeArrowheads="1"/>
            </p:cNvSpPr>
            <p:nvPr/>
          </p:nvSpPr>
          <p:spPr bwMode="auto">
            <a:xfrm>
              <a:off x="2208" y="1200"/>
              <a:ext cx="528"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6000" b="1">
                  <a:solidFill>
                    <a:srgbClr val="000000"/>
                  </a:solidFill>
                  <a:effectLst>
                    <a:outerShdw blurRad="38100" dist="38100" dir="2700000" algn="tl">
                      <a:srgbClr val="FFFFFF"/>
                    </a:outerShdw>
                  </a:effectLst>
                </a:rPr>
                <a:t>+</a:t>
              </a:r>
            </a:p>
          </p:txBody>
        </p:sp>
      </p:grpSp>
      <p:sp>
        <p:nvSpPr>
          <p:cNvPr id="2805773" name="Rectangle 13"/>
          <p:cNvSpPr>
            <a:spLocks noChangeArrowheads="1"/>
          </p:cNvSpPr>
          <p:nvPr/>
        </p:nvSpPr>
        <p:spPr bwMode="auto">
          <a:xfrm>
            <a:off x="152400" y="152400"/>
            <a:ext cx="8839200" cy="13843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sz="3600" b="1">
                <a:solidFill>
                  <a:schemeClr val="hlink"/>
                </a:solidFill>
                <a:effectLst>
                  <a:outerShdw blurRad="38100" dist="38100" dir="2700000" algn="tl">
                    <a:srgbClr val="000000"/>
                  </a:outerShdw>
                </a:effectLst>
                <a:latin typeface="Tahoma" pitchFamily="34" charset="0"/>
              </a:rPr>
              <a:t>Relative Sea-Level Rise Components</a:t>
            </a:r>
          </a:p>
        </p:txBody>
      </p:sp>
    </p:spTree>
    <p:extLst>
      <p:ext uri="{BB962C8B-B14F-4D97-AF65-F5344CB8AC3E}">
        <p14:creationId xmlns:p14="http://schemas.microsoft.com/office/powerpoint/2010/main" val="2911602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6786" name="Rectangle 2"/>
          <p:cNvSpPr>
            <a:spLocks noChangeArrowheads="1"/>
          </p:cNvSpPr>
          <p:nvPr/>
        </p:nvSpPr>
        <p:spPr bwMode="auto">
          <a:xfrm>
            <a:off x="544513" y="1452563"/>
            <a:ext cx="82550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806787" name="Picture 3" descr="sealevel1"/>
          <p:cNvPicPr>
            <a:picLocks noChangeAspect="1" noChangeArrowheads="1"/>
          </p:cNvPicPr>
          <p:nvPr/>
        </p:nvPicPr>
        <p:blipFill>
          <a:blip r:embed="rId2">
            <a:extLst>
              <a:ext uri="{28A0092B-C50C-407E-A947-70E740481C1C}">
                <a14:useLocalDpi xmlns:a14="http://schemas.microsoft.com/office/drawing/2010/main" val="0"/>
              </a:ext>
            </a:extLst>
          </a:blip>
          <a:srcRect l="2377" b="3473"/>
          <a:stretch>
            <a:fillRect/>
          </a:stretch>
        </p:blipFill>
        <p:spPr bwMode="auto">
          <a:xfrm>
            <a:off x="542925" y="1597025"/>
            <a:ext cx="8258175" cy="3813175"/>
          </a:xfrm>
          <a:prstGeom prst="rect">
            <a:avLst/>
          </a:prstGeom>
          <a:noFill/>
          <a:extLst>
            <a:ext uri="{909E8E84-426E-40DD-AFC4-6F175D3DCCD1}">
              <a14:hiddenFill xmlns:a14="http://schemas.microsoft.com/office/drawing/2010/main">
                <a:solidFill>
                  <a:srgbClr val="FFFFFF"/>
                </a:solidFill>
              </a14:hiddenFill>
            </a:ext>
          </a:extLst>
        </p:spPr>
      </p:pic>
      <p:sp>
        <p:nvSpPr>
          <p:cNvPr id="2806788" name="Freeform 4"/>
          <p:cNvSpPr>
            <a:spLocks/>
          </p:cNvSpPr>
          <p:nvPr/>
        </p:nvSpPr>
        <p:spPr bwMode="auto">
          <a:xfrm>
            <a:off x="541338" y="3622675"/>
            <a:ext cx="6935787" cy="720725"/>
          </a:xfrm>
          <a:custGeom>
            <a:avLst/>
            <a:gdLst>
              <a:gd name="T0" fmla="*/ 6 w 4369"/>
              <a:gd name="T1" fmla="*/ 454 h 454"/>
              <a:gd name="T2" fmla="*/ 96 w 4369"/>
              <a:gd name="T3" fmla="*/ 443 h 454"/>
              <a:gd name="T4" fmla="*/ 166 w 4369"/>
              <a:gd name="T5" fmla="*/ 422 h 454"/>
              <a:gd name="T6" fmla="*/ 238 w 4369"/>
              <a:gd name="T7" fmla="*/ 406 h 454"/>
              <a:gd name="T8" fmla="*/ 318 w 4369"/>
              <a:gd name="T9" fmla="*/ 380 h 454"/>
              <a:gd name="T10" fmla="*/ 360 w 4369"/>
              <a:gd name="T11" fmla="*/ 358 h 454"/>
              <a:gd name="T12" fmla="*/ 388 w 4369"/>
              <a:gd name="T13" fmla="*/ 338 h 454"/>
              <a:gd name="T14" fmla="*/ 426 w 4369"/>
              <a:gd name="T15" fmla="*/ 313 h 454"/>
              <a:gd name="T16" fmla="*/ 465 w 4369"/>
              <a:gd name="T17" fmla="*/ 286 h 454"/>
              <a:gd name="T18" fmla="*/ 538 w 4369"/>
              <a:gd name="T19" fmla="*/ 265 h 454"/>
              <a:gd name="T20" fmla="*/ 612 w 4369"/>
              <a:gd name="T21" fmla="*/ 250 h 454"/>
              <a:gd name="T22" fmla="*/ 807 w 4369"/>
              <a:gd name="T23" fmla="*/ 233 h 454"/>
              <a:gd name="T24" fmla="*/ 939 w 4369"/>
              <a:gd name="T25" fmla="*/ 193 h 454"/>
              <a:gd name="T26" fmla="*/ 1029 w 4369"/>
              <a:gd name="T27" fmla="*/ 184 h 454"/>
              <a:gd name="T28" fmla="*/ 1137 w 4369"/>
              <a:gd name="T29" fmla="*/ 178 h 454"/>
              <a:gd name="T30" fmla="*/ 1294 w 4369"/>
              <a:gd name="T31" fmla="*/ 172 h 454"/>
              <a:gd name="T32" fmla="*/ 1407 w 4369"/>
              <a:gd name="T33" fmla="*/ 166 h 454"/>
              <a:gd name="T34" fmla="*/ 1539 w 4369"/>
              <a:gd name="T35" fmla="*/ 160 h 454"/>
              <a:gd name="T36" fmla="*/ 1756 w 4369"/>
              <a:gd name="T37" fmla="*/ 146 h 454"/>
              <a:gd name="T38" fmla="*/ 1971 w 4369"/>
              <a:gd name="T39" fmla="*/ 134 h 454"/>
              <a:gd name="T40" fmla="*/ 2298 w 4369"/>
              <a:gd name="T41" fmla="*/ 118 h 454"/>
              <a:gd name="T42" fmla="*/ 2541 w 4369"/>
              <a:gd name="T43" fmla="*/ 112 h 454"/>
              <a:gd name="T44" fmla="*/ 2730 w 4369"/>
              <a:gd name="T45" fmla="*/ 103 h 454"/>
              <a:gd name="T46" fmla="*/ 2898 w 4369"/>
              <a:gd name="T47" fmla="*/ 101 h 454"/>
              <a:gd name="T48" fmla="*/ 3096 w 4369"/>
              <a:gd name="T49" fmla="*/ 80 h 454"/>
              <a:gd name="T50" fmla="*/ 3244 w 4369"/>
              <a:gd name="T51" fmla="*/ 62 h 454"/>
              <a:gd name="T52" fmla="*/ 3405 w 4369"/>
              <a:gd name="T53" fmla="*/ 61 h 454"/>
              <a:gd name="T54" fmla="*/ 3819 w 4369"/>
              <a:gd name="T55" fmla="*/ 50 h 454"/>
              <a:gd name="T56" fmla="*/ 4002 w 4369"/>
              <a:gd name="T57" fmla="*/ 50 h 454"/>
              <a:gd name="T58" fmla="*/ 4173 w 4369"/>
              <a:gd name="T59" fmla="*/ 50 h 454"/>
              <a:gd name="T60" fmla="*/ 4326 w 4369"/>
              <a:gd name="T61" fmla="*/ 19 h 454"/>
              <a:gd name="T62" fmla="*/ 0 w 4369"/>
              <a:gd name="T63" fmla="*/ 1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69" h="454">
                <a:moveTo>
                  <a:pt x="0" y="1"/>
                </a:moveTo>
                <a:lnTo>
                  <a:pt x="6" y="454"/>
                </a:lnTo>
                <a:lnTo>
                  <a:pt x="55" y="452"/>
                </a:lnTo>
                <a:lnTo>
                  <a:pt x="96" y="443"/>
                </a:lnTo>
                <a:lnTo>
                  <a:pt x="132" y="434"/>
                </a:lnTo>
                <a:lnTo>
                  <a:pt x="166" y="422"/>
                </a:lnTo>
                <a:lnTo>
                  <a:pt x="198" y="416"/>
                </a:lnTo>
                <a:lnTo>
                  <a:pt x="238" y="406"/>
                </a:lnTo>
                <a:lnTo>
                  <a:pt x="274" y="394"/>
                </a:lnTo>
                <a:lnTo>
                  <a:pt x="318" y="380"/>
                </a:lnTo>
                <a:lnTo>
                  <a:pt x="342" y="367"/>
                </a:lnTo>
                <a:lnTo>
                  <a:pt x="360" y="358"/>
                </a:lnTo>
                <a:lnTo>
                  <a:pt x="372" y="346"/>
                </a:lnTo>
                <a:lnTo>
                  <a:pt x="388" y="338"/>
                </a:lnTo>
                <a:lnTo>
                  <a:pt x="406" y="325"/>
                </a:lnTo>
                <a:lnTo>
                  <a:pt x="426" y="313"/>
                </a:lnTo>
                <a:lnTo>
                  <a:pt x="444" y="299"/>
                </a:lnTo>
                <a:lnTo>
                  <a:pt x="465" y="286"/>
                </a:lnTo>
                <a:lnTo>
                  <a:pt x="505" y="277"/>
                </a:lnTo>
                <a:lnTo>
                  <a:pt x="538" y="265"/>
                </a:lnTo>
                <a:lnTo>
                  <a:pt x="579" y="257"/>
                </a:lnTo>
                <a:lnTo>
                  <a:pt x="612" y="250"/>
                </a:lnTo>
                <a:lnTo>
                  <a:pt x="714" y="244"/>
                </a:lnTo>
                <a:lnTo>
                  <a:pt x="807" y="233"/>
                </a:lnTo>
                <a:lnTo>
                  <a:pt x="871" y="220"/>
                </a:lnTo>
                <a:lnTo>
                  <a:pt x="939" y="193"/>
                </a:lnTo>
                <a:lnTo>
                  <a:pt x="988" y="187"/>
                </a:lnTo>
                <a:lnTo>
                  <a:pt x="1029" y="184"/>
                </a:lnTo>
                <a:lnTo>
                  <a:pt x="1074" y="182"/>
                </a:lnTo>
                <a:lnTo>
                  <a:pt x="1137" y="178"/>
                </a:lnTo>
                <a:lnTo>
                  <a:pt x="1210" y="173"/>
                </a:lnTo>
                <a:lnTo>
                  <a:pt x="1294" y="172"/>
                </a:lnTo>
                <a:lnTo>
                  <a:pt x="1341" y="169"/>
                </a:lnTo>
                <a:lnTo>
                  <a:pt x="1407" y="166"/>
                </a:lnTo>
                <a:lnTo>
                  <a:pt x="1468" y="163"/>
                </a:lnTo>
                <a:lnTo>
                  <a:pt x="1539" y="160"/>
                </a:lnTo>
                <a:lnTo>
                  <a:pt x="1597" y="157"/>
                </a:lnTo>
                <a:lnTo>
                  <a:pt x="1756" y="146"/>
                </a:lnTo>
                <a:lnTo>
                  <a:pt x="1890" y="139"/>
                </a:lnTo>
                <a:lnTo>
                  <a:pt x="1971" y="134"/>
                </a:lnTo>
                <a:lnTo>
                  <a:pt x="2140" y="124"/>
                </a:lnTo>
                <a:lnTo>
                  <a:pt x="2298" y="118"/>
                </a:lnTo>
                <a:lnTo>
                  <a:pt x="2442" y="113"/>
                </a:lnTo>
                <a:lnTo>
                  <a:pt x="2541" y="112"/>
                </a:lnTo>
                <a:lnTo>
                  <a:pt x="2634" y="109"/>
                </a:lnTo>
                <a:lnTo>
                  <a:pt x="2730" y="103"/>
                </a:lnTo>
                <a:lnTo>
                  <a:pt x="2827" y="103"/>
                </a:lnTo>
                <a:lnTo>
                  <a:pt x="2898" y="101"/>
                </a:lnTo>
                <a:lnTo>
                  <a:pt x="2991" y="97"/>
                </a:lnTo>
                <a:lnTo>
                  <a:pt x="3096" y="80"/>
                </a:lnTo>
                <a:lnTo>
                  <a:pt x="3175" y="70"/>
                </a:lnTo>
                <a:lnTo>
                  <a:pt x="3244" y="62"/>
                </a:lnTo>
                <a:lnTo>
                  <a:pt x="3328" y="59"/>
                </a:lnTo>
                <a:lnTo>
                  <a:pt x="3405" y="61"/>
                </a:lnTo>
                <a:lnTo>
                  <a:pt x="3570" y="58"/>
                </a:lnTo>
                <a:lnTo>
                  <a:pt x="3819" y="50"/>
                </a:lnTo>
                <a:lnTo>
                  <a:pt x="3918" y="52"/>
                </a:lnTo>
                <a:lnTo>
                  <a:pt x="4002" y="50"/>
                </a:lnTo>
                <a:lnTo>
                  <a:pt x="4113" y="50"/>
                </a:lnTo>
                <a:lnTo>
                  <a:pt x="4173" y="50"/>
                </a:lnTo>
                <a:lnTo>
                  <a:pt x="4267" y="40"/>
                </a:lnTo>
                <a:lnTo>
                  <a:pt x="4326" y="19"/>
                </a:lnTo>
                <a:lnTo>
                  <a:pt x="4369" y="0"/>
                </a:lnTo>
                <a:lnTo>
                  <a:pt x="0" y="1"/>
                </a:lnTo>
                <a:close/>
              </a:path>
            </a:pathLst>
          </a:cu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06789" name="Group 5"/>
          <p:cNvGrpSpPr>
            <a:grpSpLocks/>
          </p:cNvGrpSpPr>
          <p:nvPr/>
        </p:nvGrpSpPr>
        <p:grpSpPr bwMode="auto">
          <a:xfrm>
            <a:off x="762000" y="1828800"/>
            <a:ext cx="2362200" cy="1752600"/>
            <a:chOff x="480" y="1248"/>
            <a:chExt cx="1488" cy="1104"/>
          </a:xfrm>
        </p:grpSpPr>
        <p:sp>
          <p:nvSpPr>
            <p:cNvPr id="2806790" name="Line 6"/>
            <p:cNvSpPr>
              <a:spLocks noChangeShapeType="1"/>
            </p:cNvSpPr>
            <p:nvPr/>
          </p:nvSpPr>
          <p:spPr bwMode="auto">
            <a:xfrm flipH="1">
              <a:off x="624" y="1536"/>
              <a:ext cx="480" cy="816"/>
            </a:xfrm>
            <a:prstGeom prst="line">
              <a:avLst/>
            </a:prstGeom>
            <a:noFill/>
            <a:ln w="114300">
              <a:solidFill>
                <a:srgbClr val="FF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6791" name="Text Box 7"/>
            <p:cNvSpPr txBox="1">
              <a:spLocks noChangeArrowheads="1"/>
            </p:cNvSpPr>
            <p:nvPr/>
          </p:nvSpPr>
          <p:spPr bwMode="auto">
            <a:xfrm>
              <a:off x="480" y="1248"/>
              <a:ext cx="1488" cy="40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000000"/>
                  </a:solidFill>
                  <a:effectLst>
                    <a:outerShdw blurRad="38100" dist="38100" dir="2700000" algn="tl">
                      <a:srgbClr val="C0C0C0"/>
                    </a:outerShdw>
                  </a:effectLst>
                </a:rPr>
                <a:t>Increasing Sea Level Elevation</a:t>
              </a:r>
            </a:p>
          </p:txBody>
        </p:sp>
      </p:grpSp>
      <p:grpSp>
        <p:nvGrpSpPr>
          <p:cNvPr id="2806792" name="Group 8"/>
          <p:cNvGrpSpPr>
            <a:grpSpLocks/>
          </p:cNvGrpSpPr>
          <p:nvPr/>
        </p:nvGrpSpPr>
        <p:grpSpPr bwMode="auto">
          <a:xfrm>
            <a:off x="3505200" y="1752600"/>
            <a:ext cx="3505200" cy="1752600"/>
            <a:chOff x="2208" y="1104"/>
            <a:chExt cx="2208" cy="1104"/>
          </a:xfrm>
        </p:grpSpPr>
        <p:grpSp>
          <p:nvGrpSpPr>
            <p:cNvPr id="2806793" name="Group 9"/>
            <p:cNvGrpSpPr>
              <a:grpSpLocks/>
            </p:cNvGrpSpPr>
            <p:nvPr/>
          </p:nvGrpSpPr>
          <p:grpSpPr bwMode="auto">
            <a:xfrm>
              <a:off x="2928" y="1104"/>
              <a:ext cx="1488" cy="1104"/>
              <a:chOff x="2928" y="1104"/>
              <a:chExt cx="1488" cy="1104"/>
            </a:xfrm>
          </p:grpSpPr>
          <p:sp>
            <p:nvSpPr>
              <p:cNvPr id="2806794" name="Line 10"/>
              <p:cNvSpPr>
                <a:spLocks noChangeShapeType="1"/>
              </p:cNvSpPr>
              <p:nvPr/>
            </p:nvSpPr>
            <p:spPr bwMode="auto">
              <a:xfrm>
                <a:off x="3552" y="1440"/>
                <a:ext cx="144" cy="768"/>
              </a:xfrm>
              <a:prstGeom prst="line">
                <a:avLst/>
              </a:prstGeom>
              <a:noFill/>
              <a:ln w="114300">
                <a:solidFill>
                  <a:srgbClr val="FF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6795" name="Text Box 11"/>
              <p:cNvSpPr txBox="1">
                <a:spLocks noChangeArrowheads="1"/>
              </p:cNvSpPr>
              <p:nvPr/>
            </p:nvSpPr>
            <p:spPr bwMode="auto">
              <a:xfrm>
                <a:off x="2928" y="1104"/>
                <a:ext cx="1488" cy="40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000000"/>
                    </a:solidFill>
                    <a:effectLst>
                      <a:outerShdw blurRad="38100" dist="38100" dir="2700000" algn="tl">
                        <a:srgbClr val="C0C0C0"/>
                      </a:outerShdw>
                    </a:effectLst>
                  </a:rPr>
                  <a:t>Decreasing Land Surface Elevation</a:t>
                </a:r>
              </a:p>
            </p:txBody>
          </p:sp>
        </p:grpSp>
        <p:sp>
          <p:nvSpPr>
            <p:cNvPr id="2806796" name="Text Box 12"/>
            <p:cNvSpPr txBox="1">
              <a:spLocks noChangeArrowheads="1"/>
            </p:cNvSpPr>
            <p:nvPr/>
          </p:nvSpPr>
          <p:spPr bwMode="auto">
            <a:xfrm>
              <a:off x="2208" y="1200"/>
              <a:ext cx="528"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6000" b="1">
                  <a:solidFill>
                    <a:srgbClr val="000000"/>
                  </a:solidFill>
                  <a:effectLst>
                    <a:outerShdw blurRad="38100" dist="38100" dir="2700000" algn="tl">
                      <a:srgbClr val="FFFFFF"/>
                    </a:outerShdw>
                  </a:effectLst>
                </a:rPr>
                <a:t>+</a:t>
              </a:r>
            </a:p>
          </p:txBody>
        </p:sp>
      </p:grpSp>
      <p:sp>
        <p:nvSpPr>
          <p:cNvPr id="2806797" name="Rectangle 13"/>
          <p:cNvSpPr>
            <a:spLocks noChangeArrowheads="1"/>
          </p:cNvSpPr>
          <p:nvPr/>
        </p:nvSpPr>
        <p:spPr bwMode="auto">
          <a:xfrm>
            <a:off x="152400" y="152400"/>
            <a:ext cx="8839200" cy="13843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sz="3600" b="1">
                <a:solidFill>
                  <a:schemeClr val="hlink"/>
                </a:solidFill>
                <a:effectLst>
                  <a:outerShdw blurRad="38100" dist="38100" dir="2700000" algn="tl">
                    <a:srgbClr val="000000"/>
                  </a:outerShdw>
                </a:effectLst>
                <a:latin typeface="Tahoma" pitchFamily="34" charset="0"/>
              </a:rPr>
              <a:t>Relative Sea-Level Rise Components</a:t>
            </a:r>
          </a:p>
        </p:txBody>
      </p:sp>
    </p:spTree>
    <p:extLst>
      <p:ext uri="{BB962C8B-B14F-4D97-AF65-F5344CB8AC3E}">
        <p14:creationId xmlns:p14="http://schemas.microsoft.com/office/powerpoint/2010/main" val="11369769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1906" name="Picture 2" descr="sea_level_rise_2_0"/>
          <p:cNvPicPr>
            <a:picLocks noChangeAspect="1" noChangeArrowheads="1"/>
          </p:cNvPicPr>
          <p:nvPr/>
        </p:nvPicPr>
        <p:blipFill>
          <a:blip r:embed="rId2" cstate="print">
            <a:extLst>
              <a:ext uri="{28A0092B-C50C-407E-A947-70E740481C1C}">
                <a14:useLocalDpi xmlns:a14="http://schemas.microsoft.com/office/drawing/2010/main" val="0"/>
              </a:ext>
            </a:extLst>
          </a:blip>
          <a:srcRect l="9331" t="1146" r="9953"/>
          <a:stretch>
            <a:fillRect/>
          </a:stretch>
        </p:blipFill>
        <p:spPr bwMode="auto">
          <a:xfrm>
            <a:off x="0" y="0"/>
            <a:ext cx="9134475" cy="6678613"/>
          </a:xfrm>
          <a:prstGeom prst="rect">
            <a:avLst/>
          </a:prstGeom>
          <a:noFill/>
          <a:extLst>
            <a:ext uri="{909E8E84-426E-40DD-AFC4-6F175D3DCCD1}">
              <a14:hiddenFill xmlns:a14="http://schemas.microsoft.com/office/drawing/2010/main">
                <a:solidFill>
                  <a:srgbClr val="FFFFFF"/>
                </a:solidFill>
              </a14:hiddenFill>
            </a:ext>
          </a:extLst>
        </p:spPr>
      </p:pic>
      <p:sp>
        <p:nvSpPr>
          <p:cNvPr id="2811907" name="Text Box 3"/>
          <p:cNvSpPr txBox="1">
            <a:spLocks noChangeArrowheads="1"/>
          </p:cNvSpPr>
          <p:nvPr/>
        </p:nvSpPr>
        <p:spPr bwMode="auto">
          <a:xfrm>
            <a:off x="304800" y="228600"/>
            <a:ext cx="86106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10000"/>
              </a:spcBef>
            </a:pPr>
            <a:r>
              <a:rPr lang="en-US" sz="3200" b="1"/>
              <a:t>POTENTIAL IMPACTS OF SEA LEVEL RISE</a:t>
            </a:r>
            <a:endParaRPr lang="en-US" sz="3200" b="1" u="sng"/>
          </a:p>
          <a:p>
            <a:pPr algn="ctr">
              <a:spcBef>
                <a:spcPct val="35000"/>
              </a:spcBef>
            </a:pPr>
            <a:r>
              <a:rPr lang="en-US" sz="2800" b="1"/>
              <a:t>Inundation to 2.0 ft. Elevation</a:t>
            </a:r>
            <a:endParaRPr lang="en-US" sz="2400" b="1"/>
          </a:p>
        </p:txBody>
      </p:sp>
      <p:pic>
        <p:nvPicPr>
          <p:cNvPr id="28119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6019800"/>
            <a:ext cx="781050" cy="7810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11909" name="Group 5"/>
          <p:cNvGrpSpPr>
            <a:grpSpLocks/>
          </p:cNvGrpSpPr>
          <p:nvPr/>
        </p:nvGrpSpPr>
        <p:grpSpPr bwMode="auto">
          <a:xfrm>
            <a:off x="762000" y="4646613"/>
            <a:ext cx="1828800" cy="1981200"/>
            <a:chOff x="1200" y="432"/>
            <a:chExt cx="1152" cy="1248"/>
          </a:xfrm>
        </p:grpSpPr>
        <p:grpSp>
          <p:nvGrpSpPr>
            <p:cNvPr id="2811910" name="Group 6"/>
            <p:cNvGrpSpPr>
              <a:grpSpLocks/>
            </p:cNvGrpSpPr>
            <p:nvPr/>
          </p:nvGrpSpPr>
          <p:grpSpPr bwMode="auto">
            <a:xfrm>
              <a:off x="1235" y="1152"/>
              <a:ext cx="1009" cy="126"/>
              <a:chOff x="65" y="3342"/>
              <a:chExt cx="1009" cy="126"/>
            </a:xfrm>
          </p:grpSpPr>
          <p:grpSp>
            <p:nvGrpSpPr>
              <p:cNvPr id="2811911" name="Group 7"/>
              <p:cNvGrpSpPr>
                <a:grpSpLocks/>
              </p:cNvGrpSpPr>
              <p:nvPr/>
            </p:nvGrpSpPr>
            <p:grpSpPr bwMode="auto">
              <a:xfrm>
                <a:off x="65" y="3342"/>
                <a:ext cx="238" cy="124"/>
                <a:chOff x="3704" y="2466"/>
                <a:chExt cx="238" cy="124"/>
              </a:xfrm>
            </p:grpSpPr>
            <p:sp>
              <p:nvSpPr>
                <p:cNvPr id="2811912" name="Line 8"/>
                <p:cNvSpPr>
                  <a:spLocks noChangeShapeType="1"/>
                </p:cNvSpPr>
                <p:nvPr/>
              </p:nvSpPr>
              <p:spPr bwMode="auto">
                <a:xfrm>
                  <a:off x="3823" y="2466"/>
                  <a:ext cx="0" cy="0"/>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1913" name="Freeform 9"/>
                <p:cNvSpPr>
                  <a:spLocks/>
                </p:cNvSpPr>
                <p:nvPr/>
              </p:nvSpPr>
              <p:spPr bwMode="auto">
                <a:xfrm>
                  <a:off x="3704" y="2466"/>
                  <a:ext cx="238" cy="124"/>
                </a:xfrm>
                <a:custGeom>
                  <a:avLst/>
                  <a:gdLst>
                    <a:gd name="T0" fmla="*/ 131 w 238"/>
                    <a:gd name="T1" fmla="*/ 0 h 124"/>
                    <a:gd name="T2" fmla="*/ 136 w 238"/>
                    <a:gd name="T3" fmla="*/ 5 h 124"/>
                    <a:gd name="T4" fmla="*/ 148 w 238"/>
                    <a:gd name="T5" fmla="*/ 5 h 124"/>
                    <a:gd name="T6" fmla="*/ 159 w 238"/>
                    <a:gd name="T7" fmla="*/ 5 h 124"/>
                    <a:gd name="T8" fmla="*/ 165 w 238"/>
                    <a:gd name="T9" fmla="*/ 5 h 124"/>
                    <a:gd name="T10" fmla="*/ 176 w 238"/>
                    <a:gd name="T11" fmla="*/ 11 h 124"/>
                    <a:gd name="T12" fmla="*/ 187 w 238"/>
                    <a:gd name="T13" fmla="*/ 11 h 124"/>
                    <a:gd name="T14" fmla="*/ 193 w 238"/>
                    <a:gd name="T15" fmla="*/ 17 h 124"/>
                    <a:gd name="T16" fmla="*/ 204 w 238"/>
                    <a:gd name="T17" fmla="*/ 17 h 124"/>
                    <a:gd name="T18" fmla="*/ 210 w 238"/>
                    <a:gd name="T19" fmla="*/ 22 h 124"/>
                    <a:gd name="T20" fmla="*/ 221 w 238"/>
                    <a:gd name="T21" fmla="*/ 28 h 124"/>
                    <a:gd name="T22" fmla="*/ 233 w 238"/>
                    <a:gd name="T23" fmla="*/ 39 h 124"/>
                    <a:gd name="T24" fmla="*/ 238 w 238"/>
                    <a:gd name="T25" fmla="*/ 51 h 124"/>
                    <a:gd name="T26" fmla="*/ 238 w 238"/>
                    <a:gd name="T27" fmla="*/ 56 h 124"/>
                    <a:gd name="T28" fmla="*/ 238 w 238"/>
                    <a:gd name="T29" fmla="*/ 68 h 124"/>
                    <a:gd name="T30" fmla="*/ 238 w 238"/>
                    <a:gd name="T31" fmla="*/ 73 h 124"/>
                    <a:gd name="T32" fmla="*/ 233 w 238"/>
                    <a:gd name="T33" fmla="*/ 85 h 124"/>
                    <a:gd name="T34" fmla="*/ 221 w 238"/>
                    <a:gd name="T35" fmla="*/ 96 h 124"/>
                    <a:gd name="T36" fmla="*/ 210 w 238"/>
                    <a:gd name="T37" fmla="*/ 102 h 124"/>
                    <a:gd name="T38" fmla="*/ 204 w 238"/>
                    <a:gd name="T39" fmla="*/ 107 h 124"/>
                    <a:gd name="T40" fmla="*/ 193 w 238"/>
                    <a:gd name="T41" fmla="*/ 107 h 124"/>
                    <a:gd name="T42" fmla="*/ 187 w 238"/>
                    <a:gd name="T43" fmla="*/ 113 h 124"/>
                    <a:gd name="T44" fmla="*/ 176 w 238"/>
                    <a:gd name="T45" fmla="*/ 113 h 124"/>
                    <a:gd name="T46" fmla="*/ 165 w 238"/>
                    <a:gd name="T47" fmla="*/ 119 h 124"/>
                    <a:gd name="T48" fmla="*/ 159 w 238"/>
                    <a:gd name="T49" fmla="*/ 119 h 124"/>
                    <a:gd name="T50" fmla="*/ 148 w 238"/>
                    <a:gd name="T51" fmla="*/ 119 h 124"/>
                    <a:gd name="T52" fmla="*/ 136 w 238"/>
                    <a:gd name="T53" fmla="*/ 119 h 124"/>
                    <a:gd name="T54" fmla="*/ 131 w 238"/>
                    <a:gd name="T55" fmla="*/ 124 h 124"/>
                    <a:gd name="T56" fmla="*/ 119 w 238"/>
                    <a:gd name="T57" fmla="*/ 124 h 124"/>
                    <a:gd name="T58" fmla="*/ 114 w 238"/>
                    <a:gd name="T59" fmla="*/ 124 h 124"/>
                    <a:gd name="T60" fmla="*/ 102 w 238"/>
                    <a:gd name="T61" fmla="*/ 119 h 124"/>
                    <a:gd name="T62" fmla="*/ 91 w 238"/>
                    <a:gd name="T63" fmla="*/ 119 h 124"/>
                    <a:gd name="T64" fmla="*/ 85 w 238"/>
                    <a:gd name="T65" fmla="*/ 119 h 124"/>
                    <a:gd name="T66" fmla="*/ 74 w 238"/>
                    <a:gd name="T67" fmla="*/ 119 h 124"/>
                    <a:gd name="T68" fmla="*/ 63 w 238"/>
                    <a:gd name="T69" fmla="*/ 113 h 124"/>
                    <a:gd name="T70" fmla="*/ 57 w 238"/>
                    <a:gd name="T71" fmla="*/ 113 h 124"/>
                    <a:gd name="T72" fmla="*/ 46 w 238"/>
                    <a:gd name="T73" fmla="*/ 107 h 124"/>
                    <a:gd name="T74" fmla="*/ 40 w 238"/>
                    <a:gd name="T75" fmla="*/ 107 h 124"/>
                    <a:gd name="T76" fmla="*/ 29 w 238"/>
                    <a:gd name="T77" fmla="*/ 102 h 124"/>
                    <a:gd name="T78" fmla="*/ 17 w 238"/>
                    <a:gd name="T79" fmla="*/ 96 h 124"/>
                    <a:gd name="T80" fmla="*/ 12 w 238"/>
                    <a:gd name="T81" fmla="*/ 85 h 124"/>
                    <a:gd name="T82" fmla="*/ 6 w 238"/>
                    <a:gd name="T83" fmla="*/ 73 h 124"/>
                    <a:gd name="T84" fmla="*/ 0 w 238"/>
                    <a:gd name="T85" fmla="*/ 68 h 124"/>
                    <a:gd name="T86" fmla="*/ 0 w 238"/>
                    <a:gd name="T87" fmla="*/ 56 h 124"/>
                    <a:gd name="T88" fmla="*/ 6 w 238"/>
                    <a:gd name="T89" fmla="*/ 51 h 124"/>
                    <a:gd name="T90" fmla="*/ 12 w 238"/>
                    <a:gd name="T91" fmla="*/ 39 h 124"/>
                    <a:gd name="T92" fmla="*/ 17 w 238"/>
                    <a:gd name="T93" fmla="*/ 28 h 124"/>
                    <a:gd name="T94" fmla="*/ 29 w 238"/>
                    <a:gd name="T95" fmla="*/ 22 h 124"/>
                    <a:gd name="T96" fmla="*/ 40 w 238"/>
                    <a:gd name="T97" fmla="*/ 17 h 124"/>
                    <a:gd name="T98" fmla="*/ 46 w 238"/>
                    <a:gd name="T99" fmla="*/ 17 h 124"/>
                    <a:gd name="T100" fmla="*/ 57 w 238"/>
                    <a:gd name="T101" fmla="*/ 11 h 124"/>
                    <a:gd name="T102" fmla="*/ 63 w 238"/>
                    <a:gd name="T103" fmla="*/ 11 h 124"/>
                    <a:gd name="T104" fmla="*/ 74 w 238"/>
                    <a:gd name="T105" fmla="*/ 5 h 124"/>
                    <a:gd name="T106" fmla="*/ 85 w 238"/>
                    <a:gd name="T107" fmla="*/ 5 h 124"/>
                    <a:gd name="T108" fmla="*/ 91 w 238"/>
                    <a:gd name="T109" fmla="*/ 5 h 124"/>
                    <a:gd name="T110" fmla="*/ 102 w 238"/>
                    <a:gd name="T111" fmla="*/ 5 h 124"/>
                    <a:gd name="T112" fmla="*/ 114 w 238"/>
                    <a:gd name="T113" fmla="*/ 0 h 124"/>
                    <a:gd name="T114" fmla="*/ 119 w 238"/>
                    <a:gd name="T11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124">
                      <a:moveTo>
                        <a:pt x="119" y="0"/>
                      </a:moveTo>
                      <a:lnTo>
                        <a:pt x="125" y="0"/>
                      </a:lnTo>
                      <a:lnTo>
                        <a:pt x="125" y="0"/>
                      </a:lnTo>
                      <a:lnTo>
                        <a:pt x="125" y="0"/>
                      </a:lnTo>
                      <a:lnTo>
                        <a:pt x="125" y="0"/>
                      </a:lnTo>
                      <a:lnTo>
                        <a:pt x="125" y="0"/>
                      </a:lnTo>
                      <a:lnTo>
                        <a:pt x="131" y="0"/>
                      </a:lnTo>
                      <a:lnTo>
                        <a:pt x="131" y="0"/>
                      </a:lnTo>
                      <a:lnTo>
                        <a:pt x="131" y="0"/>
                      </a:lnTo>
                      <a:lnTo>
                        <a:pt x="131" y="0"/>
                      </a:lnTo>
                      <a:lnTo>
                        <a:pt x="131" y="0"/>
                      </a:lnTo>
                      <a:lnTo>
                        <a:pt x="136" y="0"/>
                      </a:lnTo>
                      <a:lnTo>
                        <a:pt x="136" y="0"/>
                      </a:lnTo>
                      <a:lnTo>
                        <a:pt x="136" y="0"/>
                      </a:lnTo>
                      <a:lnTo>
                        <a:pt x="136" y="5"/>
                      </a:lnTo>
                      <a:lnTo>
                        <a:pt x="136" y="5"/>
                      </a:lnTo>
                      <a:lnTo>
                        <a:pt x="142" y="5"/>
                      </a:lnTo>
                      <a:lnTo>
                        <a:pt x="142" y="5"/>
                      </a:lnTo>
                      <a:lnTo>
                        <a:pt x="142" y="5"/>
                      </a:lnTo>
                      <a:lnTo>
                        <a:pt x="142" y="5"/>
                      </a:lnTo>
                      <a:lnTo>
                        <a:pt x="142" y="5"/>
                      </a:lnTo>
                      <a:lnTo>
                        <a:pt x="148" y="5"/>
                      </a:lnTo>
                      <a:lnTo>
                        <a:pt x="148" y="5"/>
                      </a:lnTo>
                      <a:lnTo>
                        <a:pt x="148" y="5"/>
                      </a:lnTo>
                      <a:lnTo>
                        <a:pt x="148" y="5"/>
                      </a:lnTo>
                      <a:lnTo>
                        <a:pt x="148" y="5"/>
                      </a:lnTo>
                      <a:lnTo>
                        <a:pt x="153" y="5"/>
                      </a:lnTo>
                      <a:lnTo>
                        <a:pt x="153" y="5"/>
                      </a:lnTo>
                      <a:lnTo>
                        <a:pt x="153" y="5"/>
                      </a:lnTo>
                      <a:lnTo>
                        <a:pt x="153" y="5"/>
                      </a:lnTo>
                      <a:lnTo>
                        <a:pt x="153" y="5"/>
                      </a:lnTo>
                      <a:lnTo>
                        <a:pt x="159" y="5"/>
                      </a:lnTo>
                      <a:lnTo>
                        <a:pt x="159" y="5"/>
                      </a:lnTo>
                      <a:lnTo>
                        <a:pt x="159" y="5"/>
                      </a:lnTo>
                      <a:lnTo>
                        <a:pt x="159" y="5"/>
                      </a:lnTo>
                      <a:lnTo>
                        <a:pt x="159" y="5"/>
                      </a:lnTo>
                      <a:lnTo>
                        <a:pt x="165" y="5"/>
                      </a:lnTo>
                      <a:lnTo>
                        <a:pt x="165" y="5"/>
                      </a:lnTo>
                      <a:lnTo>
                        <a:pt x="165" y="5"/>
                      </a:lnTo>
                      <a:lnTo>
                        <a:pt x="165" y="5"/>
                      </a:lnTo>
                      <a:lnTo>
                        <a:pt x="165" y="5"/>
                      </a:lnTo>
                      <a:lnTo>
                        <a:pt x="170" y="5"/>
                      </a:lnTo>
                      <a:lnTo>
                        <a:pt x="170" y="5"/>
                      </a:lnTo>
                      <a:lnTo>
                        <a:pt x="170" y="5"/>
                      </a:lnTo>
                      <a:lnTo>
                        <a:pt x="170" y="5"/>
                      </a:lnTo>
                      <a:lnTo>
                        <a:pt x="170" y="5"/>
                      </a:lnTo>
                      <a:lnTo>
                        <a:pt x="176" y="11"/>
                      </a:lnTo>
                      <a:lnTo>
                        <a:pt x="176" y="11"/>
                      </a:lnTo>
                      <a:lnTo>
                        <a:pt x="176" y="11"/>
                      </a:lnTo>
                      <a:lnTo>
                        <a:pt x="176" y="11"/>
                      </a:lnTo>
                      <a:lnTo>
                        <a:pt x="182" y="11"/>
                      </a:lnTo>
                      <a:lnTo>
                        <a:pt x="182" y="11"/>
                      </a:lnTo>
                      <a:lnTo>
                        <a:pt x="182" y="11"/>
                      </a:lnTo>
                      <a:lnTo>
                        <a:pt x="182" y="11"/>
                      </a:lnTo>
                      <a:lnTo>
                        <a:pt x="182" y="11"/>
                      </a:lnTo>
                      <a:lnTo>
                        <a:pt x="187" y="11"/>
                      </a:lnTo>
                      <a:lnTo>
                        <a:pt x="187" y="11"/>
                      </a:lnTo>
                      <a:lnTo>
                        <a:pt x="187" y="11"/>
                      </a:lnTo>
                      <a:lnTo>
                        <a:pt x="187" y="11"/>
                      </a:lnTo>
                      <a:lnTo>
                        <a:pt x="187" y="11"/>
                      </a:lnTo>
                      <a:lnTo>
                        <a:pt x="193" y="11"/>
                      </a:lnTo>
                      <a:lnTo>
                        <a:pt x="193" y="11"/>
                      </a:lnTo>
                      <a:lnTo>
                        <a:pt x="193" y="17"/>
                      </a:lnTo>
                      <a:lnTo>
                        <a:pt x="193" y="17"/>
                      </a:lnTo>
                      <a:lnTo>
                        <a:pt x="193" y="17"/>
                      </a:lnTo>
                      <a:lnTo>
                        <a:pt x="199" y="17"/>
                      </a:lnTo>
                      <a:lnTo>
                        <a:pt x="199" y="17"/>
                      </a:lnTo>
                      <a:lnTo>
                        <a:pt x="199" y="17"/>
                      </a:lnTo>
                      <a:lnTo>
                        <a:pt x="199" y="17"/>
                      </a:lnTo>
                      <a:lnTo>
                        <a:pt x="199" y="17"/>
                      </a:lnTo>
                      <a:lnTo>
                        <a:pt x="204" y="17"/>
                      </a:lnTo>
                      <a:lnTo>
                        <a:pt x="204" y="17"/>
                      </a:lnTo>
                      <a:lnTo>
                        <a:pt x="204" y="22"/>
                      </a:lnTo>
                      <a:lnTo>
                        <a:pt x="204" y="22"/>
                      </a:lnTo>
                      <a:lnTo>
                        <a:pt x="204" y="22"/>
                      </a:lnTo>
                      <a:lnTo>
                        <a:pt x="210" y="22"/>
                      </a:lnTo>
                      <a:lnTo>
                        <a:pt x="210" y="22"/>
                      </a:lnTo>
                      <a:lnTo>
                        <a:pt x="210" y="22"/>
                      </a:lnTo>
                      <a:lnTo>
                        <a:pt x="210" y="22"/>
                      </a:lnTo>
                      <a:lnTo>
                        <a:pt x="210" y="22"/>
                      </a:lnTo>
                      <a:lnTo>
                        <a:pt x="216" y="22"/>
                      </a:lnTo>
                      <a:lnTo>
                        <a:pt x="216" y="28"/>
                      </a:lnTo>
                      <a:lnTo>
                        <a:pt x="216" y="28"/>
                      </a:lnTo>
                      <a:lnTo>
                        <a:pt x="216" y="28"/>
                      </a:lnTo>
                      <a:lnTo>
                        <a:pt x="216" y="28"/>
                      </a:lnTo>
                      <a:lnTo>
                        <a:pt x="221" y="28"/>
                      </a:lnTo>
                      <a:lnTo>
                        <a:pt x="221" y="28"/>
                      </a:lnTo>
                      <a:lnTo>
                        <a:pt x="221" y="28"/>
                      </a:lnTo>
                      <a:lnTo>
                        <a:pt x="221" y="34"/>
                      </a:lnTo>
                      <a:lnTo>
                        <a:pt x="221" y="34"/>
                      </a:lnTo>
                      <a:lnTo>
                        <a:pt x="227" y="34"/>
                      </a:lnTo>
                      <a:lnTo>
                        <a:pt x="227" y="34"/>
                      </a:lnTo>
                      <a:lnTo>
                        <a:pt x="227" y="34"/>
                      </a:lnTo>
                      <a:lnTo>
                        <a:pt x="227" y="39"/>
                      </a:lnTo>
                      <a:lnTo>
                        <a:pt x="227" y="39"/>
                      </a:lnTo>
                      <a:lnTo>
                        <a:pt x="233" y="39"/>
                      </a:lnTo>
                      <a:lnTo>
                        <a:pt x="233" y="39"/>
                      </a:lnTo>
                      <a:lnTo>
                        <a:pt x="233" y="39"/>
                      </a:lnTo>
                      <a:lnTo>
                        <a:pt x="233" y="45"/>
                      </a:lnTo>
                      <a:lnTo>
                        <a:pt x="233" y="45"/>
                      </a:lnTo>
                      <a:lnTo>
                        <a:pt x="233" y="45"/>
                      </a:lnTo>
                      <a:lnTo>
                        <a:pt x="233" y="45"/>
                      </a:lnTo>
                      <a:lnTo>
                        <a:pt x="238" y="45"/>
                      </a:lnTo>
                      <a:lnTo>
                        <a:pt x="238" y="51"/>
                      </a:lnTo>
                      <a:lnTo>
                        <a:pt x="238" y="51"/>
                      </a:lnTo>
                      <a:lnTo>
                        <a:pt x="238" y="51"/>
                      </a:lnTo>
                      <a:lnTo>
                        <a:pt x="238" y="51"/>
                      </a:lnTo>
                      <a:lnTo>
                        <a:pt x="238" y="51"/>
                      </a:lnTo>
                      <a:lnTo>
                        <a:pt x="238" y="56"/>
                      </a:lnTo>
                      <a:lnTo>
                        <a:pt x="238" y="56"/>
                      </a:lnTo>
                      <a:lnTo>
                        <a:pt x="238" y="56"/>
                      </a:lnTo>
                      <a:lnTo>
                        <a:pt x="238" y="56"/>
                      </a:lnTo>
                      <a:lnTo>
                        <a:pt x="238" y="56"/>
                      </a:lnTo>
                      <a:lnTo>
                        <a:pt x="238" y="62"/>
                      </a:lnTo>
                      <a:lnTo>
                        <a:pt x="238" y="62"/>
                      </a:lnTo>
                      <a:lnTo>
                        <a:pt x="238" y="62"/>
                      </a:lnTo>
                      <a:lnTo>
                        <a:pt x="238" y="62"/>
                      </a:lnTo>
                      <a:lnTo>
                        <a:pt x="238" y="62"/>
                      </a:lnTo>
                      <a:lnTo>
                        <a:pt x="238" y="68"/>
                      </a:lnTo>
                      <a:lnTo>
                        <a:pt x="238" y="68"/>
                      </a:lnTo>
                      <a:lnTo>
                        <a:pt x="238" y="68"/>
                      </a:lnTo>
                      <a:lnTo>
                        <a:pt x="238" y="68"/>
                      </a:lnTo>
                      <a:lnTo>
                        <a:pt x="238" y="68"/>
                      </a:lnTo>
                      <a:lnTo>
                        <a:pt x="238" y="73"/>
                      </a:lnTo>
                      <a:lnTo>
                        <a:pt x="238" y="73"/>
                      </a:lnTo>
                      <a:lnTo>
                        <a:pt x="238" y="73"/>
                      </a:lnTo>
                      <a:lnTo>
                        <a:pt x="238" y="73"/>
                      </a:lnTo>
                      <a:lnTo>
                        <a:pt x="238" y="73"/>
                      </a:lnTo>
                      <a:lnTo>
                        <a:pt x="238" y="79"/>
                      </a:lnTo>
                      <a:lnTo>
                        <a:pt x="233" y="79"/>
                      </a:lnTo>
                      <a:lnTo>
                        <a:pt x="233" y="79"/>
                      </a:lnTo>
                      <a:lnTo>
                        <a:pt x="233" y="79"/>
                      </a:lnTo>
                      <a:lnTo>
                        <a:pt x="233" y="79"/>
                      </a:lnTo>
                      <a:lnTo>
                        <a:pt x="233" y="85"/>
                      </a:lnTo>
                      <a:lnTo>
                        <a:pt x="233" y="85"/>
                      </a:lnTo>
                      <a:lnTo>
                        <a:pt x="233" y="85"/>
                      </a:lnTo>
                      <a:lnTo>
                        <a:pt x="227" y="85"/>
                      </a:lnTo>
                      <a:lnTo>
                        <a:pt x="227" y="85"/>
                      </a:lnTo>
                      <a:lnTo>
                        <a:pt x="227" y="90"/>
                      </a:lnTo>
                      <a:lnTo>
                        <a:pt x="227" y="90"/>
                      </a:lnTo>
                      <a:lnTo>
                        <a:pt x="227" y="90"/>
                      </a:lnTo>
                      <a:lnTo>
                        <a:pt x="221" y="90"/>
                      </a:lnTo>
                      <a:lnTo>
                        <a:pt x="221" y="96"/>
                      </a:lnTo>
                      <a:lnTo>
                        <a:pt x="221" y="96"/>
                      </a:lnTo>
                      <a:lnTo>
                        <a:pt x="221" y="96"/>
                      </a:lnTo>
                      <a:lnTo>
                        <a:pt x="221" y="96"/>
                      </a:lnTo>
                      <a:lnTo>
                        <a:pt x="216" y="96"/>
                      </a:lnTo>
                      <a:lnTo>
                        <a:pt x="216" y="96"/>
                      </a:lnTo>
                      <a:lnTo>
                        <a:pt x="216" y="96"/>
                      </a:lnTo>
                      <a:lnTo>
                        <a:pt x="216" y="102"/>
                      </a:lnTo>
                      <a:lnTo>
                        <a:pt x="216" y="102"/>
                      </a:lnTo>
                      <a:lnTo>
                        <a:pt x="210" y="102"/>
                      </a:lnTo>
                      <a:lnTo>
                        <a:pt x="210" y="102"/>
                      </a:lnTo>
                      <a:lnTo>
                        <a:pt x="210" y="102"/>
                      </a:lnTo>
                      <a:lnTo>
                        <a:pt x="210" y="102"/>
                      </a:lnTo>
                      <a:lnTo>
                        <a:pt x="210" y="102"/>
                      </a:lnTo>
                      <a:lnTo>
                        <a:pt x="204" y="102"/>
                      </a:lnTo>
                      <a:lnTo>
                        <a:pt x="204" y="107"/>
                      </a:lnTo>
                      <a:lnTo>
                        <a:pt x="204" y="107"/>
                      </a:lnTo>
                      <a:lnTo>
                        <a:pt x="204" y="107"/>
                      </a:lnTo>
                      <a:lnTo>
                        <a:pt x="204" y="107"/>
                      </a:lnTo>
                      <a:lnTo>
                        <a:pt x="199" y="107"/>
                      </a:lnTo>
                      <a:lnTo>
                        <a:pt x="199" y="107"/>
                      </a:lnTo>
                      <a:lnTo>
                        <a:pt x="199" y="107"/>
                      </a:lnTo>
                      <a:lnTo>
                        <a:pt x="199" y="107"/>
                      </a:lnTo>
                      <a:lnTo>
                        <a:pt x="199" y="107"/>
                      </a:lnTo>
                      <a:lnTo>
                        <a:pt x="193" y="107"/>
                      </a:lnTo>
                      <a:lnTo>
                        <a:pt x="193" y="107"/>
                      </a:lnTo>
                      <a:lnTo>
                        <a:pt x="193" y="107"/>
                      </a:lnTo>
                      <a:lnTo>
                        <a:pt x="193" y="113"/>
                      </a:lnTo>
                      <a:lnTo>
                        <a:pt x="193" y="113"/>
                      </a:lnTo>
                      <a:lnTo>
                        <a:pt x="187" y="113"/>
                      </a:lnTo>
                      <a:lnTo>
                        <a:pt x="187" y="113"/>
                      </a:lnTo>
                      <a:lnTo>
                        <a:pt x="187" y="113"/>
                      </a:lnTo>
                      <a:lnTo>
                        <a:pt x="187" y="113"/>
                      </a:lnTo>
                      <a:lnTo>
                        <a:pt x="187" y="113"/>
                      </a:lnTo>
                      <a:lnTo>
                        <a:pt x="182" y="113"/>
                      </a:lnTo>
                      <a:lnTo>
                        <a:pt x="182" y="113"/>
                      </a:lnTo>
                      <a:lnTo>
                        <a:pt x="182" y="113"/>
                      </a:lnTo>
                      <a:lnTo>
                        <a:pt x="182" y="113"/>
                      </a:lnTo>
                      <a:lnTo>
                        <a:pt x="182" y="113"/>
                      </a:lnTo>
                      <a:lnTo>
                        <a:pt x="176" y="113"/>
                      </a:lnTo>
                      <a:lnTo>
                        <a:pt x="176" y="113"/>
                      </a:lnTo>
                      <a:lnTo>
                        <a:pt x="176" y="113"/>
                      </a:lnTo>
                      <a:lnTo>
                        <a:pt x="176" y="113"/>
                      </a:lnTo>
                      <a:lnTo>
                        <a:pt x="170" y="119"/>
                      </a:lnTo>
                      <a:lnTo>
                        <a:pt x="170" y="119"/>
                      </a:lnTo>
                      <a:lnTo>
                        <a:pt x="170" y="119"/>
                      </a:lnTo>
                      <a:lnTo>
                        <a:pt x="170" y="119"/>
                      </a:lnTo>
                      <a:lnTo>
                        <a:pt x="170" y="119"/>
                      </a:lnTo>
                      <a:lnTo>
                        <a:pt x="165" y="119"/>
                      </a:lnTo>
                      <a:lnTo>
                        <a:pt x="165" y="119"/>
                      </a:lnTo>
                      <a:lnTo>
                        <a:pt x="165" y="119"/>
                      </a:lnTo>
                      <a:lnTo>
                        <a:pt x="165" y="119"/>
                      </a:lnTo>
                      <a:lnTo>
                        <a:pt x="165" y="119"/>
                      </a:lnTo>
                      <a:lnTo>
                        <a:pt x="159" y="119"/>
                      </a:lnTo>
                      <a:lnTo>
                        <a:pt x="159" y="119"/>
                      </a:lnTo>
                      <a:lnTo>
                        <a:pt x="159" y="119"/>
                      </a:lnTo>
                      <a:lnTo>
                        <a:pt x="159" y="119"/>
                      </a:lnTo>
                      <a:lnTo>
                        <a:pt x="159" y="119"/>
                      </a:lnTo>
                      <a:lnTo>
                        <a:pt x="153" y="119"/>
                      </a:lnTo>
                      <a:lnTo>
                        <a:pt x="153" y="119"/>
                      </a:lnTo>
                      <a:lnTo>
                        <a:pt x="153" y="119"/>
                      </a:lnTo>
                      <a:lnTo>
                        <a:pt x="153" y="119"/>
                      </a:lnTo>
                      <a:lnTo>
                        <a:pt x="153" y="119"/>
                      </a:lnTo>
                      <a:lnTo>
                        <a:pt x="148" y="119"/>
                      </a:lnTo>
                      <a:lnTo>
                        <a:pt x="148" y="119"/>
                      </a:lnTo>
                      <a:lnTo>
                        <a:pt x="148" y="119"/>
                      </a:lnTo>
                      <a:lnTo>
                        <a:pt x="148" y="119"/>
                      </a:lnTo>
                      <a:lnTo>
                        <a:pt x="148" y="119"/>
                      </a:lnTo>
                      <a:lnTo>
                        <a:pt x="142" y="119"/>
                      </a:lnTo>
                      <a:lnTo>
                        <a:pt x="142" y="119"/>
                      </a:lnTo>
                      <a:lnTo>
                        <a:pt x="142" y="119"/>
                      </a:lnTo>
                      <a:lnTo>
                        <a:pt x="142" y="119"/>
                      </a:lnTo>
                      <a:lnTo>
                        <a:pt x="142" y="119"/>
                      </a:lnTo>
                      <a:lnTo>
                        <a:pt x="136" y="119"/>
                      </a:lnTo>
                      <a:lnTo>
                        <a:pt x="136" y="119"/>
                      </a:lnTo>
                      <a:lnTo>
                        <a:pt x="136" y="124"/>
                      </a:lnTo>
                      <a:lnTo>
                        <a:pt x="136" y="124"/>
                      </a:lnTo>
                      <a:lnTo>
                        <a:pt x="136" y="124"/>
                      </a:lnTo>
                      <a:lnTo>
                        <a:pt x="131" y="124"/>
                      </a:lnTo>
                      <a:lnTo>
                        <a:pt x="131" y="124"/>
                      </a:lnTo>
                      <a:lnTo>
                        <a:pt x="131" y="124"/>
                      </a:lnTo>
                      <a:lnTo>
                        <a:pt x="131" y="124"/>
                      </a:lnTo>
                      <a:lnTo>
                        <a:pt x="131" y="124"/>
                      </a:lnTo>
                      <a:lnTo>
                        <a:pt x="125" y="124"/>
                      </a:lnTo>
                      <a:lnTo>
                        <a:pt x="125" y="124"/>
                      </a:lnTo>
                      <a:lnTo>
                        <a:pt x="125" y="124"/>
                      </a:lnTo>
                      <a:lnTo>
                        <a:pt x="125" y="124"/>
                      </a:lnTo>
                      <a:lnTo>
                        <a:pt x="125" y="124"/>
                      </a:lnTo>
                      <a:lnTo>
                        <a:pt x="119" y="124"/>
                      </a:lnTo>
                      <a:lnTo>
                        <a:pt x="119" y="124"/>
                      </a:lnTo>
                      <a:lnTo>
                        <a:pt x="119" y="124"/>
                      </a:lnTo>
                      <a:lnTo>
                        <a:pt x="119" y="124"/>
                      </a:lnTo>
                      <a:lnTo>
                        <a:pt x="119" y="124"/>
                      </a:lnTo>
                      <a:lnTo>
                        <a:pt x="114" y="124"/>
                      </a:lnTo>
                      <a:lnTo>
                        <a:pt x="114" y="124"/>
                      </a:lnTo>
                      <a:lnTo>
                        <a:pt x="114" y="124"/>
                      </a:lnTo>
                      <a:lnTo>
                        <a:pt x="114" y="124"/>
                      </a:lnTo>
                      <a:lnTo>
                        <a:pt x="114" y="124"/>
                      </a:lnTo>
                      <a:lnTo>
                        <a:pt x="108" y="124"/>
                      </a:lnTo>
                      <a:lnTo>
                        <a:pt x="108" y="124"/>
                      </a:lnTo>
                      <a:lnTo>
                        <a:pt x="108" y="124"/>
                      </a:lnTo>
                      <a:lnTo>
                        <a:pt x="108" y="124"/>
                      </a:lnTo>
                      <a:lnTo>
                        <a:pt x="108" y="124"/>
                      </a:lnTo>
                      <a:lnTo>
                        <a:pt x="102" y="124"/>
                      </a:lnTo>
                      <a:lnTo>
                        <a:pt x="102" y="119"/>
                      </a:lnTo>
                      <a:lnTo>
                        <a:pt x="102" y="119"/>
                      </a:lnTo>
                      <a:lnTo>
                        <a:pt x="102" y="119"/>
                      </a:lnTo>
                      <a:lnTo>
                        <a:pt x="97" y="119"/>
                      </a:lnTo>
                      <a:lnTo>
                        <a:pt x="97" y="119"/>
                      </a:lnTo>
                      <a:lnTo>
                        <a:pt x="97" y="119"/>
                      </a:lnTo>
                      <a:lnTo>
                        <a:pt x="97" y="119"/>
                      </a:lnTo>
                      <a:lnTo>
                        <a:pt x="97" y="119"/>
                      </a:lnTo>
                      <a:lnTo>
                        <a:pt x="91" y="119"/>
                      </a:lnTo>
                      <a:lnTo>
                        <a:pt x="91" y="119"/>
                      </a:lnTo>
                      <a:lnTo>
                        <a:pt x="91" y="119"/>
                      </a:lnTo>
                      <a:lnTo>
                        <a:pt x="91" y="119"/>
                      </a:lnTo>
                      <a:lnTo>
                        <a:pt x="91" y="119"/>
                      </a:lnTo>
                      <a:lnTo>
                        <a:pt x="85" y="119"/>
                      </a:lnTo>
                      <a:lnTo>
                        <a:pt x="85" y="119"/>
                      </a:lnTo>
                      <a:lnTo>
                        <a:pt x="85" y="119"/>
                      </a:lnTo>
                      <a:lnTo>
                        <a:pt x="85" y="119"/>
                      </a:lnTo>
                      <a:lnTo>
                        <a:pt x="85" y="119"/>
                      </a:lnTo>
                      <a:lnTo>
                        <a:pt x="80" y="119"/>
                      </a:lnTo>
                      <a:lnTo>
                        <a:pt x="80" y="119"/>
                      </a:lnTo>
                      <a:lnTo>
                        <a:pt x="80" y="119"/>
                      </a:lnTo>
                      <a:lnTo>
                        <a:pt x="80" y="119"/>
                      </a:lnTo>
                      <a:lnTo>
                        <a:pt x="80" y="119"/>
                      </a:lnTo>
                      <a:lnTo>
                        <a:pt x="74" y="119"/>
                      </a:lnTo>
                      <a:lnTo>
                        <a:pt x="74" y="119"/>
                      </a:lnTo>
                      <a:lnTo>
                        <a:pt x="74" y="119"/>
                      </a:lnTo>
                      <a:lnTo>
                        <a:pt x="74" y="119"/>
                      </a:lnTo>
                      <a:lnTo>
                        <a:pt x="74" y="119"/>
                      </a:lnTo>
                      <a:lnTo>
                        <a:pt x="68" y="119"/>
                      </a:lnTo>
                      <a:lnTo>
                        <a:pt x="68" y="119"/>
                      </a:lnTo>
                      <a:lnTo>
                        <a:pt x="68" y="119"/>
                      </a:lnTo>
                      <a:lnTo>
                        <a:pt x="68" y="119"/>
                      </a:lnTo>
                      <a:lnTo>
                        <a:pt x="68" y="113"/>
                      </a:lnTo>
                      <a:lnTo>
                        <a:pt x="63" y="113"/>
                      </a:lnTo>
                      <a:lnTo>
                        <a:pt x="63" y="113"/>
                      </a:lnTo>
                      <a:lnTo>
                        <a:pt x="63" y="113"/>
                      </a:lnTo>
                      <a:lnTo>
                        <a:pt x="63" y="113"/>
                      </a:lnTo>
                      <a:lnTo>
                        <a:pt x="63" y="113"/>
                      </a:lnTo>
                      <a:lnTo>
                        <a:pt x="57" y="113"/>
                      </a:lnTo>
                      <a:lnTo>
                        <a:pt x="57" y="113"/>
                      </a:lnTo>
                      <a:lnTo>
                        <a:pt x="57" y="113"/>
                      </a:lnTo>
                      <a:lnTo>
                        <a:pt x="57" y="113"/>
                      </a:lnTo>
                      <a:lnTo>
                        <a:pt x="57" y="113"/>
                      </a:lnTo>
                      <a:lnTo>
                        <a:pt x="51" y="113"/>
                      </a:lnTo>
                      <a:lnTo>
                        <a:pt x="51" y="113"/>
                      </a:lnTo>
                      <a:lnTo>
                        <a:pt x="51" y="113"/>
                      </a:lnTo>
                      <a:lnTo>
                        <a:pt x="51" y="113"/>
                      </a:lnTo>
                      <a:lnTo>
                        <a:pt x="51" y="113"/>
                      </a:lnTo>
                      <a:lnTo>
                        <a:pt x="46" y="107"/>
                      </a:lnTo>
                      <a:lnTo>
                        <a:pt x="46" y="107"/>
                      </a:lnTo>
                      <a:lnTo>
                        <a:pt x="46" y="107"/>
                      </a:lnTo>
                      <a:lnTo>
                        <a:pt x="46" y="107"/>
                      </a:lnTo>
                      <a:lnTo>
                        <a:pt x="46" y="107"/>
                      </a:lnTo>
                      <a:lnTo>
                        <a:pt x="40" y="107"/>
                      </a:lnTo>
                      <a:lnTo>
                        <a:pt x="40" y="107"/>
                      </a:lnTo>
                      <a:lnTo>
                        <a:pt x="40" y="107"/>
                      </a:lnTo>
                      <a:lnTo>
                        <a:pt x="40" y="107"/>
                      </a:lnTo>
                      <a:lnTo>
                        <a:pt x="40" y="107"/>
                      </a:lnTo>
                      <a:lnTo>
                        <a:pt x="34" y="107"/>
                      </a:lnTo>
                      <a:lnTo>
                        <a:pt x="34" y="107"/>
                      </a:lnTo>
                      <a:lnTo>
                        <a:pt x="34" y="102"/>
                      </a:lnTo>
                      <a:lnTo>
                        <a:pt x="34" y="102"/>
                      </a:lnTo>
                      <a:lnTo>
                        <a:pt x="34" y="102"/>
                      </a:lnTo>
                      <a:lnTo>
                        <a:pt x="29" y="102"/>
                      </a:lnTo>
                      <a:lnTo>
                        <a:pt x="29" y="102"/>
                      </a:lnTo>
                      <a:lnTo>
                        <a:pt x="29" y="102"/>
                      </a:lnTo>
                      <a:lnTo>
                        <a:pt x="29" y="102"/>
                      </a:lnTo>
                      <a:lnTo>
                        <a:pt x="23" y="102"/>
                      </a:lnTo>
                      <a:lnTo>
                        <a:pt x="23" y="96"/>
                      </a:lnTo>
                      <a:lnTo>
                        <a:pt x="23" y="96"/>
                      </a:lnTo>
                      <a:lnTo>
                        <a:pt x="23" y="96"/>
                      </a:lnTo>
                      <a:lnTo>
                        <a:pt x="23" y="96"/>
                      </a:lnTo>
                      <a:lnTo>
                        <a:pt x="17" y="96"/>
                      </a:lnTo>
                      <a:lnTo>
                        <a:pt x="17" y="96"/>
                      </a:lnTo>
                      <a:lnTo>
                        <a:pt x="17" y="96"/>
                      </a:lnTo>
                      <a:lnTo>
                        <a:pt x="17" y="90"/>
                      </a:lnTo>
                      <a:lnTo>
                        <a:pt x="17" y="90"/>
                      </a:lnTo>
                      <a:lnTo>
                        <a:pt x="12" y="90"/>
                      </a:lnTo>
                      <a:lnTo>
                        <a:pt x="12" y="90"/>
                      </a:lnTo>
                      <a:lnTo>
                        <a:pt x="12" y="85"/>
                      </a:lnTo>
                      <a:lnTo>
                        <a:pt x="12" y="85"/>
                      </a:lnTo>
                      <a:lnTo>
                        <a:pt x="12" y="85"/>
                      </a:lnTo>
                      <a:lnTo>
                        <a:pt x="6" y="85"/>
                      </a:lnTo>
                      <a:lnTo>
                        <a:pt x="6" y="85"/>
                      </a:lnTo>
                      <a:lnTo>
                        <a:pt x="6" y="79"/>
                      </a:lnTo>
                      <a:lnTo>
                        <a:pt x="6" y="79"/>
                      </a:lnTo>
                      <a:lnTo>
                        <a:pt x="6" y="79"/>
                      </a:lnTo>
                      <a:lnTo>
                        <a:pt x="6" y="79"/>
                      </a:lnTo>
                      <a:lnTo>
                        <a:pt x="6" y="79"/>
                      </a:lnTo>
                      <a:lnTo>
                        <a:pt x="6" y="73"/>
                      </a:lnTo>
                      <a:lnTo>
                        <a:pt x="0" y="73"/>
                      </a:lnTo>
                      <a:lnTo>
                        <a:pt x="0" y="73"/>
                      </a:lnTo>
                      <a:lnTo>
                        <a:pt x="0" y="73"/>
                      </a:lnTo>
                      <a:lnTo>
                        <a:pt x="0" y="73"/>
                      </a:lnTo>
                      <a:lnTo>
                        <a:pt x="0" y="68"/>
                      </a:lnTo>
                      <a:lnTo>
                        <a:pt x="0" y="68"/>
                      </a:lnTo>
                      <a:lnTo>
                        <a:pt x="0" y="68"/>
                      </a:lnTo>
                      <a:lnTo>
                        <a:pt x="0" y="68"/>
                      </a:lnTo>
                      <a:lnTo>
                        <a:pt x="0" y="68"/>
                      </a:lnTo>
                      <a:lnTo>
                        <a:pt x="0" y="62"/>
                      </a:lnTo>
                      <a:lnTo>
                        <a:pt x="0" y="62"/>
                      </a:lnTo>
                      <a:lnTo>
                        <a:pt x="0" y="62"/>
                      </a:lnTo>
                      <a:lnTo>
                        <a:pt x="0" y="62"/>
                      </a:lnTo>
                      <a:lnTo>
                        <a:pt x="0" y="62"/>
                      </a:lnTo>
                      <a:lnTo>
                        <a:pt x="0" y="56"/>
                      </a:lnTo>
                      <a:lnTo>
                        <a:pt x="0" y="56"/>
                      </a:lnTo>
                      <a:lnTo>
                        <a:pt x="0" y="56"/>
                      </a:lnTo>
                      <a:lnTo>
                        <a:pt x="0" y="56"/>
                      </a:lnTo>
                      <a:lnTo>
                        <a:pt x="0" y="56"/>
                      </a:lnTo>
                      <a:lnTo>
                        <a:pt x="0" y="51"/>
                      </a:lnTo>
                      <a:lnTo>
                        <a:pt x="0" y="51"/>
                      </a:lnTo>
                      <a:lnTo>
                        <a:pt x="0" y="51"/>
                      </a:lnTo>
                      <a:lnTo>
                        <a:pt x="0" y="51"/>
                      </a:lnTo>
                      <a:lnTo>
                        <a:pt x="6" y="51"/>
                      </a:lnTo>
                      <a:lnTo>
                        <a:pt x="6" y="45"/>
                      </a:lnTo>
                      <a:lnTo>
                        <a:pt x="6" y="45"/>
                      </a:lnTo>
                      <a:lnTo>
                        <a:pt x="6" y="45"/>
                      </a:lnTo>
                      <a:lnTo>
                        <a:pt x="6" y="45"/>
                      </a:lnTo>
                      <a:lnTo>
                        <a:pt x="6" y="45"/>
                      </a:lnTo>
                      <a:lnTo>
                        <a:pt x="6" y="39"/>
                      </a:lnTo>
                      <a:lnTo>
                        <a:pt x="6" y="39"/>
                      </a:lnTo>
                      <a:lnTo>
                        <a:pt x="12" y="39"/>
                      </a:lnTo>
                      <a:lnTo>
                        <a:pt x="12" y="39"/>
                      </a:lnTo>
                      <a:lnTo>
                        <a:pt x="12" y="39"/>
                      </a:lnTo>
                      <a:lnTo>
                        <a:pt x="12" y="34"/>
                      </a:lnTo>
                      <a:lnTo>
                        <a:pt x="12" y="34"/>
                      </a:lnTo>
                      <a:lnTo>
                        <a:pt x="17" y="34"/>
                      </a:lnTo>
                      <a:lnTo>
                        <a:pt x="17" y="34"/>
                      </a:lnTo>
                      <a:lnTo>
                        <a:pt x="17" y="34"/>
                      </a:lnTo>
                      <a:lnTo>
                        <a:pt x="17" y="28"/>
                      </a:lnTo>
                      <a:lnTo>
                        <a:pt x="17" y="28"/>
                      </a:lnTo>
                      <a:lnTo>
                        <a:pt x="23" y="28"/>
                      </a:lnTo>
                      <a:lnTo>
                        <a:pt x="23" y="28"/>
                      </a:lnTo>
                      <a:lnTo>
                        <a:pt x="23" y="28"/>
                      </a:lnTo>
                      <a:lnTo>
                        <a:pt x="23" y="28"/>
                      </a:lnTo>
                      <a:lnTo>
                        <a:pt x="23" y="28"/>
                      </a:lnTo>
                      <a:lnTo>
                        <a:pt x="29" y="22"/>
                      </a:lnTo>
                      <a:lnTo>
                        <a:pt x="29" y="22"/>
                      </a:lnTo>
                      <a:lnTo>
                        <a:pt x="29" y="22"/>
                      </a:lnTo>
                      <a:lnTo>
                        <a:pt x="29" y="22"/>
                      </a:lnTo>
                      <a:lnTo>
                        <a:pt x="34" y="22"/>
                      </a:lnTo>
                      <a:lnTo>
                        <a:pt x="34" y="22"/>
                      </a:lnTo>
                      <a:lnTo>
                        <a:pt x="34" y="22"/>
                      </a:lnTo>
                      <a:lnTo>
                        <a:pt x="34" y="22"/>
                      </a:lnTo>
                      <a:lnTo>
                        <a:pt x="34" y="22"/>
                      </a:lnTo>
                      <a:lnTo>
                        <a:pt x="40" y="17"/>
                      </a:lnTo>
                      <a:lnTo>
                        <a:pt x="40" y="17"/>
                      </a:lnTo>
                      <a:lnTo>
                        <a:pt x="40" y="17"/>
                      </a:lnTo>
                      <a:lnTo>
                        <a:pt x="40" y="17"/>
                      </a:lnTo>
                      <a:lnTo>
                        <a:pt x="40" y="17"/>
                      </a:lnTo>
                      <a:lnTo>
                        <a:pt x="46" y="17"/>
                      </a:lnTo>
                      <a:lnTo>
                        <a:pt x="46" y="17"/>
                      </a:lnTo>
                      <a:lnTo>
                        <a:pt x="46" y="17"/>
                      </a:lnTo>
                      <a:lnTo>
                        <a:pt x="46" y="17"/>
                      </a:lnTo>
                      <a:lnTo>
                        <a:pt x="46" y="17"/>
                      </a:lnTo>
                      <a:lnTo>
                        <a:pt x="51" y="11"/>
                      </a:lnTo>
                      <a:lnTo>
                        <a:pt x="51" y="11"/>
                      </a:lnTo>
                      <a:lnTo>
                        <a:pt x="51" y="11"/>
                      </a:lnTo>
                      <a:lnTo>
                        <a:pt x="51" y="11"/>
                      </a:lnTo>
                      <a:lnTo>
                        <a:pt x="51" y="11"/>
                      </a:lnTo>
                      <a:lnTo>
                        <a:pt x="57" y="11"/>
                      </a:lnTo>
                      <a:lnTo>
                        <a:pt x="57" y="11"/>
                      </a:lnTo>
                      <a:lnTo>
                        <a:pt x="57" y="11"/>
                      </a:lnTo>
                      <a:lnTo>
                        <a:pt x="57" y="11"/>
                      </a:lnTo>
                      <a:lnTo>
                        <a:pt x="57" y="11"/>
                      </a:lnTo>
                      <a:lnTo>
                        <a:pt x="63" y="11"/>
                      </a:lnTo>
                      <a:lnTo>
                        <a:pt x="63" y="11"/>
                      </a:lnTo>
                      <a:lnTo>
                        <a:pt x="63" y="11"/>
                      </a:lnTo>
                      <a:lnTo>
                        <a:pt x="63" y="11"/>
                      </a:lnTo>
                      <a:lnTo>
                        <a:pt x="63" y="11"/>
                      </a:lnTo>
                      <a:lnTo>
                        <a:pt x="68" y="11"/>
                      </a:lnTo>
                      <a:lnTo>
                        <a:pt x="68" y="5"/>
                      </a:lnTo>
                      <a:lnTo>
                        <a:pt x="68" y="5"/>
                      </a:lnTo>
                      <a:lnTo>
                        <a:pt x="68" y="5"/>
                      </a:lnTo>
                      <a:lnTo>
                        <a:pt x="68" y="5"/>
                      </a:lnTo>
                      <a:lnTo>
                        <a:pt x="74" y="5"/>
                      </a:lnTo>
                      <a:lnTo>
                        <a:pt x="74" y="5"/>
                      </a:lnTo>
                      <a:lnTo>
                        <a:pt x="74" y="5"/>
                      </a:lnTo>
                      <a:lnTo>
                        <a:pt x="74" y="5"/>
                      </a:lnTo>
                      <a:lnTo>
                        <a:pt x="74" y="5"/>
                      </a:lnTo>
                      <a:lnTo>
                        <a:pt x="80" y="5"/>
                      </a:lnTo>
                      <a:lnTo>
                        <a:pt x="80" y="5"/>
                      </a:lnTo>
                      <a:lnTo>
                        <a:pt x="80" y="5"/>
                      </a:lnTo>
                      <a:lnTo>
                        <a:pt x="80" y="5"/>
                      </a:lnTo>
                      <a:lnTo>
                        <a:pt x="80" y="5"/>
                      </a:lnTo>
                      <a:lnTo>
                        <a:pt x="85" y="5"/>
                      </a:lnTo>
                      <a:lnTo>
                        <a:pt x="85" y="5"/>
                      </a:lnTo>
                      <a:lnTo>
                        <a:pt x="85" y="5"/>
                      </a:lnTo>
                      <a:lnTo>
                        <a:pt x="85" y="5"/>
                      </a:lnTo>
                      <a:lnTo>
                        <a:pt x="85" y="5"/>
                      </a:lnTo>
                      <a:lnTo>
                        <a:pt x="91" y="5"/>
                      </a:lnTo>
                      <a:lnTo>
                        <a:pt x="91" y="5"/>
                      </a:lnTo>
                      <a:lnTo>
                        <a:pt x="91" y="5"/>
                      </a:lnTo>
                      <a:lnTo>
                        <a:pt x="91" y="5"/>
                      </a:lnTo>
                      <a:lnTo>
                        <a:pt x="91" y="5"/>
                      </a:lnTo>
                      <a:lnTo>
                        <a:pt x="97" y="5"/>
                      </a:lnTo>
                      <a:lnTo>
                        <a:pt x="97" y="5"/>
                      </a:lnTo>
                      <a:lnTo>
                        <a:pt x="97" y="5"/>
                      </a:lnTo>
                      <a:lnTo>
                        <a:pt x="97" y="5"/>
                      </a:lnTo>
                      <a:lnTo>
                        <a:pt x="97" y="5"/>
                      </a:lnTo>
                      <a:lnTo>
                        <a:pt x="102" y="5"/>
                      </a:lnTo>
                      <a:lnTo>
                        <a:pt x="102" y="5"/>
                      </a:lnTo>
                      <a:lnTo>
                        <a:pt x="102" y="5"/>
                      </a:lnTo>
                      <a:lnTo>
                        <a:pt x="102" y="0"/>
                      </a:lnTo>
                      <a:lnTo>
                        <a:pt x="108" y="0"/>
                      </a:lnTo>
                      <a:lnTo>
                        <a:pt x="108" y="0"/>
                      </a:lnTo>
                      <a:lnTo>
                        <a:pt x="108" y="0"/>
                      </a:lnTo>
                      <a:lnTo>
                        <a:pt x="108" y="0"/>
                      </a:lnTo>
                      <a:lnTo>
                        <a:pt x="108" y="0"/>
                      </a:lnTo>
                      <a:lnTo>
                        <a:pt x="114" y="0"/>
                      </a:lnTo>
                      <a:lnTo>
                        <a:pt x="114" y="0"/>
                      </a:lnTo>
                      <a:lnTo>
                        <a:pt x="114" y="0"/>
                      </a:lnTo>
                      <a:lnTo>
                        <a:pt x="114" y="0"/>
                      </a:lnTo>
                      <a:lnTo>
                        <a:pt x="114" y="0"/>
                      </a:lnTo>
                      <a:lnTo>
                        <a:pt x="119" y="0"/>
                      </a:lnTo>
                      <a:lnTo>
                        <a:pt x="119" y="0"/>
                      </a:lnTo>
                      <a:lnTo>
                        <a:pt x="119" y="0"/>
                      </a:lnTo>
                      <a:lnTo>
                        <a:pt x="119" y="0"/>
                      </a:lnTo>
                    </a:path>
                  </a:pathLst>
                </a:custGeom>
                <a:noFill/>
                <a:ln w="36513">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1914" name="Freeform 10"/>
                <p:cNvSpPr>
                  <a:spLocks/>
                </p:cNvSpPr>
                <p:nvPr/>
              </p:nvSpPr>
              <p:spPr bwMode="auto">
                <a:xfrm>
                  <a:off x="3823" y="2466"/>
                  <a:ext cx="46" cy="5"/>
                </a:xfrm>
                <a:custGeom>
                  <a:avLst/>
                  <a:gdLst>
                    <a:gd name="T0" fmla="*/ 0 w 46"/>
                    <a:gd name="T1" fmla="*/ 0 h 5"/>
                    <a:gd name="T2" fmla="*/ 6 w 46"/>
                    <a:gd name="T3" fmla="*/ 0 h 5"/>
                    <a:gd name="T4" fmla="*/ 6 w 46"/>
                    <a:gd name="T5" fmla="*/ 0 h 5"/>
                    <a:gd name="T6" fmla="*/ 6 w 46"/>
                    <a:gd name="T7" fmla="*/ 0 h 5"/>
                    <a:gd name="T8" fmla="*/ 6 w 46"/>
                    <a:gd name="T9" fmla="*/ 0 h 5"/>
                    <a:gd name="T10" fmla="*/ 6 w 46"/>
                    <a:gd name="T11" fmla="*/ 0 h 5"/>
                    <a:gd name="T12" fmla="*/ 12 w 46"/>
                    <a:gd name="T13" fmla="*/ 0 h 5"/>
                    <a:gd name="T14" fmla="*/ 12 w 46"/>
                    <a:gd name="T15" fmla="*/ 0 h 5"/>
                    <a:gd name="T16" fmla="*/ 12 w 46"/>
                    <a:gd name="T17" fmla="*/ 0 h 5"/>
                    <a:gd name="T18" fmla="*/ 12 w 46"/>
                    <a:gd name="T19" fmla="*/ 0 h 5"/>
                    <a:gd name="T20" fmla="*/ 12 w 46"/>
                    <a:gd name="T21" fmla="*/ 0 h 5"/>
                    <a:gd name="T22" fmla="*/ 17 w 46"/>
                    <a:gd name="T23" fmla="*/ 0 h 5"/>
                    <a:gd name="T24" fmla="*/ 17 w 46"/>
                    <a:gd name="T25" fmla="*/ 0 h 5"/>
                    <a:gd name="T26" fmla="*/ 17 w 46"/>
                    <a:gd name="T27" fmla="*/ 0 h 5"/>
                    <a:gd name="T28" fmla="*/ 17 w 46"/>
                    <a:gd name="T29" fmla="*/ 5 h 5"/>
                    <a:gd name="T30" fmla="*/ 17 w 46"/>
                    <a:gd name="T31" fmla="*/ 5 h 5"/>
                    <a:gd name="T32" fmla="*/ 23 w 46"/>
                    <a:gd name="T33" fmla="*/ 5 h 5"/>
                    <a:gd name="T34" fmla="*/ 23 w 46"/>
                    <a:gd name="T35" fmla="*/ 5 h 5"/>
                    <a:gd name="T36" fmla="*/ 23 w 46"/>
                    <a:gd name="T37" fmla="*/ 5 h 5"/>
                    <a:gd name="T38" fmla="*/ 23 w 46"/>
                    <a:gd name="T39" fmla="*/ 5 h 5"/>
                    <a:gd name="T40" fmla="*/ 23 w 46"/>
                    <a:gd name="T41" fmla="*/ 5 h 5"/>
                    <a:gd name="T42" fmla="*/ 29 w 46"/>
                    <a:gd name="T43" fmla="*/ 5 h 5"/>
                    <a:gd name="T44" fmla="*/ 29 w 46"/>
                    <a:gd name="T45" fmla="*/ 5 h 5"/>
                    <a:gd name="T46" fmla="*/ 29 w 46"/>
                    <a:gd name="T47" fmla="*/ 5 h 5"/>
                    <a:gd name="T48" fmla="*/ 29 w 46"/>
                    <a:gd name="T49" fmla="*/ 5 h 5"/>
                    <a:gd name="T50" fmla="*/ 29 w 46"/>
                    <a:gd name="T51" fmla="*/ 5 h 5"/>
                    <a:gd name="T52" fmla="*/ 34 w 46"/>
                    <a:gd name="T53" fmla="*/ 5 h 5"/>
                    <a:gd name="T54" fmla="*/ 34 w 46"/>
                    <a:gd name="T55" fmla="*/ 5 h 5"/>
                    <a:gd name="T56" fmla="*/ 34 w 46"/>
                    <a:gd name="T57" fmla="*/ 5 h 5"/>
                    <a:gd name="T58" fmla="*/ 34 w 46"/>
                    <a:gd name="T59" fmla="*/ 5 h 5"/>
                    <a:gd name="T60" fmla="*/ 34 w 46"/>
                    <a:gd name="T61" fmla="*/ 5 h 5"/>
                    <a:gd name="T62" fmla="*/ 40 w 46"/>
                    <a:gd name="T63" fmla="*/ 5 h 5"/>
                    <a:gd name="T64" fmla="*/ 40 w 46"/>
                    <a:gd name="T65" fmla="*/ 5 h 5"/>
                    <a:gd name="T66" fmla="*/ 40 w 46"/>
                    <a:gd name="T67" fmla="*/ 5 h 5"/>
                    <a:gd name="T68" fmla="*/ 40 w 46"/>
                    <a:gd name="T69" fmla="*/ 5 h 5"/>
                    <a:gd name="T70" fmla="*/ 40 w 46"/>
                    <a:gd name="T71" fmla="*/ 5 h 5"/>
                    <a:gd name="T72" fmla="*/ 46 w 46"/>
                    <a:gd name="T73" fmla="*/ 5 h 5"/>
                    <a:gd name="T74" fmla="*/ 46 w 46"/>
                    <a:gd name="T75" fmla="*/ 5 h 5"/>
                    <a:gd name="T76" fmla="*/ 46 w 46"/>
                    <a:gd name="T77" fmla="*/ 5 h 5"/>
                    <a:gd name="T78" fmla="*/ 46 w 46"/>
                    <a:gd name="T79" fmla="*/ 5 h 5"/>
                    <a:gd name="T80" fmla="*/ 46 w 46"/>
                    <a:gd name="T8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5">
                      <a:moveTo>
                        <a:pt x="0" y="0"/>
                      </a:moveTo>
                      <a:lnTo>
                        <a:pt x="6" y="0"/>
                      </a:lnTo>
                      <a:lnTo>
                        <a:pt x="6" y="0"/>
                      </a:lnTo>
                      <a:lnTo>
                        <a:pt x="6" y="0"/>
                      </a:lnTo>
                      <a:lnTo>
                        <a:pt x="6" y="0"/>
                      </a:lnTo>
                      <a:lnTo>
                        <a:pt x="6" y="0"/>
                      </a:lnTo>
                      <a:lnTo>
                        <a:pt x="12" y="0"/>
                      </a:lnTo>
                      <a:lnTo>
                        <a:pt x="12" y="0"/>
                      </a:lnTo>
                      <a:lnTo>
                        <a:pt x="12" y="0"/>
                      </a:lnTo>
                      <a:lnTo>
                        <a:pt x="12" y="0"/>
                      </a:lnTo>
                      <a:lnTo>
                        <a:pt x="12" y="0"/>
                      </a:lnTo>
                      <a:lnTo>
                        <a:pt x="17" y="0"/>
                      </a:lnTo>
                      <a:lnTo>
                        <a:pt x="17" y="0"/>
                      </a:lnTo>
                      <a:lnTo>
                        <a:pt x="17" y="0"/>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5"/>
                      </a:lnTo>
                      <a:lnTo>
                        <a:pt x="34" y="5"/>
                      </a:lnTo>
                      <a:lnTo>
                        <a:pt x="40" y="5"/>
                      </a:lnTo>
                      <a:lnTo>
                        <a:pt x="40" y="5"/>
                      </a:lnTo>
                      <a:lnTo>
                        <a:pt x="40" y="5"/>
                      </a:lnTo>
                      <a:lnTo>
                        <a:pt x="40" y="5"/>
                      </a:lnTo>
                      <a:lnTo>
                        <a:pt x="40" y="5"/>
                      </a:lnTo>
                      <a:lnTo>
                        <a:pt x="46" y="5"/>
                      </a:lnTo>
                      <a:lnTo>
                        <a:pt x="46" y="5"/>
                      </a:lnTo>
                      <a:lnTo>
                        <a:pt x="46" y="5"/>
                      </a:lnTo>
                      <a:lnTo>
                        <a:pt x="46" y="5"/>
                      </a:lnTo>
                      <a:lnTo>
                        <a:pt x="46" y="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1915" name="Line 11"/>
                <p:cNvSpPr>
                  <a:spLocks noChangeShapeType="1"/>
                </p:cNvSpPr>
                <p:nvPr/>
              </p:nvSpPr>
              <p:spPr bwMode="auto">
                <a:xfrm>
                  <a:off x="3880" y="2477"/>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1916" name="Freeform 12"/>
                <p:cNvSpPr>
                  <a:spLocks/>
                </p:cNvSpPr>
                <p:nvPr/>
              </p:nvSpPr>
              <p:spPr bwMode="auto">
                <a:xfrm>
                  <a:off x="3880" y="2477"/>
                  <a:ext cx="23" cy="6"/>
                </a:xfrm>
                <a:custGeom>
                  <a:avLst/>
                  <a:gdLst>
                    <a:gd name="T0" fmla="*/ 0 w 23"/>
                    <a:gd name="T1" fmla="*/ 0 h 6"/>
                    <a:gd name="T2" fmla="*/ 0 w 23"/>
                    <a:gd name="T3" fmla="*/ 0 h 6"/>
                    <a:gd name="T4" fmla="*/ 6 w 23"/>
                    <a:gd name="T5" fmla="*/ 0 h 6"/>
                    <a:gd name="T6" fmla="*/ 6 w 23"/>
                    <a:gd name="T7" fmla="*/ 0 h 6"/>
                    <a:gd name="T8" fmla="*/ 6 w 23"/>
                    <a:gd name="T9" fmla="*/ 0 h 6"/>
                    <a:gd name="T10" fmla="*/ 6 w 23"/>
                    <a:gd name="T11" fmla="*/ 0 h 6"/>
                    <a:gd name="T12" fmla="*/ 6 w 23"/>
                    <a:gd name="T13" fmla="*/ 0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6 h 6"/>
                    <a:gd name="T30" fmla="*/ 17 w 23"/>
                    <a:gd name="T31" fmla="*/ 6 h 6"/>
                    <a:gd name="T32" fmla="*/ 17 w 23"/>
                    <a:gd name="T33" fmla="*/ 6 h 6"/>
                    <a:gd name="T34" fmla="*/ 23 w 23"/>
                    <a:gd name="T35" fmla="*/ 6 h 6"/>
                    <a:gd name="T36" fmla="*/ 23 w 23"/>
                    <a:gd name="T37" fmla="*/ 6 h 6"/>
                    <a:gd name="T38" fmla="*/ 23 w 23"/>
                    <a:gd name="T3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6">
                      <a:moveTo>
                        <a:pt x="0" y="0"/>
                      </a:moveTo>
                      <a:lnTo>
                        <a:pt x="0" y="0"/>
                      </a:lnTo>
                      <a:lnTo>
                        <a:pt x="6" y="0"/>
                      </a:lnTo>
                      <a:lnTo>
                        <a:pt x="6" y="0"/>
                      </a:lnTo>
                      <a:lnTo>
                        <a:pt x="6" y="0"/>
                      </a:lnTo>
                      <a:lnTo>
                        <a:pt x="6" y="0"/>
                      </a:lnTo>
                      <a:lnTo>
                        <a:pt x="6" y="0"/>
                      </a:lnTo>
                      <a:lnTo>
                        <a:pt x="11" y="0"/>
                      </a:lnTo>
                      <a:lnTo>
                        <a:pt x="11" y="0"/>
                      </a:lnTo>
                      <a:lnTo>
                        <a:pt x="11" y="0"/>
                      </a:lnTo>
                      <a:lnTo>
                        <a:pt x="11" y="0"/>
                      </a:lnTo>
                      <a:lnTo>
                        <a:pt x="11" y="0"/>
                      </a:lnTo>
                      <a:lnTo>
                        <a:pt x="17" y="0"/>
                      </a:lnTo>
                      <a:lnTo>
                        <a:pt x="17" y="0"/>
                      </a:lnTo>
                      <a:lnTo>
                        <a:pt x="17" y="6"/>
                      </a:lnTo>
                      <a:lnTo>
                        <a:pt x="17" y="6"/>
                      </a:lnTo>
                      <a:lnTo>
                        <a:pt x="17" y="6"/>
                      </a:lnTo>
                      <a:lnTo>
                        <a:pt x="23" y="6"/>
                      </a:lnTo>
                      <a:lnTo>
                        <a:pt x="23" y="6"/>
                      </a:lnTo>
                      <a:lnTo>
                        <a:pt x="23"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1917" name="Line 13"/>
                <p:cNvSpPr>
                  <a:spLocks noChangeShapeType="1"/>
                </p:cNvSpPr>
                <p:nvPr/>
              </p:nvSpPr>
              <p:spPr bwMode="auto">
                <a:xfrm>
                  <a:off x="3908" y="248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1918" name="Freeform 14"/>
                <p:cNvSpPr>
                  <a:spLocks/>
                </p:cNvSpPr>
                <p:nvPr/>
              </p:nvSpPr>
              <p:spPr bwMode="auto">
                <a:xfrm>
                  <a:off x="3908" y="2488"/>
                  <a:ext cx="34" cy="29"/>
                </a:xfrm>
                <a:custGeom>
                  <a:avLst/>
                  <a:gdLst>
                    <a:gd name="T0" fmla="*/ 0 w 34"/>
                    <a:gd name="T1" fmla="*/ 0 h 29"/>
                    <a:gd name="T2" fmla="*/ 6 w 34"/>
                    <a:gd name="T3" fmla="*/ 0 h 29"/>
                    <a:gd name="T4" fmla="*/ 6 w 34"/>
                    <a:gd name="T5" fmla="*/ 0 h 29"/>
                    <a:gd name="T6" fmla="*/ 6 w 34"/>
                    <a:gd name="T7" fmla="*/ 0 h 29"/>
                    <a:gd name="T8" fmla="*/ 6 w 34"/>
                    <a:gd name="T9" fmla="*/ 0 h 29"/>
                    <a:gd name="T10" fmla="*/ 6 w 34"/>
                    <a:gd name="T11" fmla="*/ 0 h 29"/>
                    <a:gd name="T12" fmla="*/ 12 w 34"/>
                    <a:gd name="T13" fmla="*/ 0 h 29"/>
                    <a:gd name="T14" fmla="*/ 12 w 34"/>
                    <a:gd name="T15" fmla="*/ 6 h 29"/>
                    <a:gd name="T16" fmla="*/ 12 w 34"/>
                    <a:gd name="T17" fmla="*/ 6 h 29"/>
                    <a:gd name="T18" fmla="*/ 12 w 34"/>
                    <a:gd name="T19" fmla="*/ 6 h 29"/>
                    <a:gd name="T20" fmla="*/ 12 w 34"/>
                    <a:gd name="T21" fmla="*/ 6 h 29"/>
                    <a:gd name="T22" fmla="*/ 17 w 34"/>
                    <a:gd name="T23" fmla="*/ 6 h 29"/>
                    <a:gd name="T24" fmla="*/ 17 w 34"/>
                    <a:gd name="T25" fmla="*/ 6 h 29"/>
                    <a:gd name="T26" fmla="*/ 17 w 34"/>
                    <a:gd name="T27" fmla="*/ 6 h 29"/>
                    <a:gd name="T28" fmla="*/ 17 w 34"/>
                    <a:gd name="T29" fmla="*/ 12 h 29"/>
                    <a:gd name="T30" fmla="*/ 17 w 34"/>
                    <a:gd name="T31" fmla="*/ 12 h 29"/>
                    <a:gd name="T32" fmla="*/ 23 w 34"/>
                    <a:gd name="T33" fmla="*/ 12 h 29"/>
                    <a:gd name="T34" fmla="*/ 23 w 34"/>
                    <a:gd name="T35" fmla="*/ 12 h 29"/>
                    <a:gd name="T36" fmla="*/ 23 w 34"/>
                    <a:gd name="T37" fmla="*/ 12 h 29"/>
                    <a:gd name="T38" fmla="*/ 23 w 34"/>
                    <a:gd name="T39" fmla="*/ 17 h 29"/>
                    <a:gd name="T40" fmla="*/ 23 w 34"/>
                    <a:gd name="T41" fmla="*/ 17 h 29"/>
                    <a:gd name="T42" fmla="*/ 29 w 34"/>
                    <a:gd name="T43" fmla="*/ 17 h 29"/>
                    <a:gd name="T44" fmla="*/ 29 w 34"/>
                    <a:gd name="T45" fmla="*/ 17 h 29"/>
                    <a:gd name="T46" fmla="*/ 29 w 34"/>
                    <a:gd name="T47" fmla="*/ 17 h 29"/>
                    <a:gd name="T48" fmla="*/ 29 w 34"/>
                    <a:gd name="T49" fmla="*/ 23 h 29"/>
                    <a:gd name="T50" fmla="*/ 29 w 34"/>
                    <a:gd name="T51" fmla="*/ 23 h 29"/>
                    <a:gd name="T52" fmla="*/ 29 w 34"/>
                    <a:gd name="T53" fmla="*/ 23 h 29"/>
                    <a:gd name="T54" fmla="*/ 29 w 34"/>
                    <a:gd name="T55" fmla="*/ 23 h 29"/>
                    <a:gd name="T56" fmla="*/ 34 w 34"/>
                    <a:gd name="T57" fmla="*/ 23 h 29"/>
                    <a:gd name="T58" fmla="*/ 34 w 34"/>
                    <a:gd name="T59" fmla="*/ 29 h 29"/>
                    <a:gd name="T60" fmla="*/ 34 w 34"/>
                    <a:gd name="T61" fmla="*/ 29 h 29"/>
                    <a:gd name="T62" fmla="*/ 34 w 34"/>
                    <a:gd name="T63" fmla="*/ 29 h 29"/>
                    <a:gd name="T64" fmla="*/ 34 w 34"/>
                    <a:gd name="T65" fmla="*/ 29 h 29"/>
                    <a:gd name="T66" fmla="*/ 34 w 34"/>
                    <a:gd name="T6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29">
                      <a:moveTo>
                        <a:pt x="0" y="0"/>
                      </a:moveTo>
                      <a:lnTo>
                        <a:pt x="6" y="0"/>
                      </a:lnTo>
                      <a:lnTo>
                        <a:pt x="6" y="0"/>
                      </a:lnTo>
                      <a:lnTo>
                        <a:pt x="6" y="0"/>
                      </a:lnTo>
                      <a:lnTo>
                        <a:pt x="6" y="0"/>
                      </a:lnTo>
                      <a:lnTo>
                        <a:pt x="6" y="0"/>
                      </a:lnTo>
                      <a:lnTo>
                        <a:pt x="12" y="0"/>
                      </a:lnTo>
                      <a:lnTo>
                        <a:pt x="12" y="6"/>
                      </a:lnTo>
                      <a:lnTo>
                        <a:pt x="12" y="6"/>
                      </a:lnTo>
                      <a:lnTo>
                        <a:pt x="12" y="6"/>
                      </a:lnTo>
                      <a:lnTo>
                        <a:pt x="12" y="6"/>
                      </a:lnTo>
                      <a:lnTo>
                        <a:pt x="17" y="6"/>
                      </a:lnTo>
                      <a:lnTo>
                        <a:pt x="17" y="6"/>
                      </a:lnTo>
                      <a:lnTo>
                        <a:pt x="17" y="6"/>
                      </a:lnTo>
                      <a:lnTo>
                        <a:pt x="17" y="12"/>
                      </a:lnTo>
                      <a:lnTo>
                        <a:pt x="17" y="12"/>
                      </a:lnTo>
                      <a:lnTo>
                        <a:pt x="23" y="12"/>
                      </a:lnTo>
                      <a:lnTo>
                        <a:pt x="23" y="12"/>
                      </a:lnTo>
                      <a:lnTo>
                        <a:pt x="23" y="12"/>
                      </a:lnTo>
                      <a:lnTo>
                        <a:pt x="23" y="17"/>
                      </a:lnTo>
                      <a:lnTo>
                        <a:pt x="23" y="17"/>
                      </a:lnTo>
                      <a:lnTo>
                        <a:pt x="29" y="17"/>
                      </a:lnTo>
                      <a:lnTo>
                        <a:pt x="29" y="17"/>
                      </a:lnTo>
                      <a:lnTo>
                        <a:pt x="29" y="17"/>
                      </a:lnTo>
                      <a:lnTo>
                        <a:pt x="29" y="23"/>
                      </a:lnTo>
                      <a:lnTo>
                        <a:pt x="29" y="23"/>
                      </a:lnTo>
                      <a:lnTo>
                        <a:pt x="29" y="23"/>
                      </a:lnTo>
                      <a:lnTo>
                        <a:pt x="29" y="23"/>
                      </a:lnTo>
                      <a:lnTo>
                        <a:pt x="34" y="23"/>
                      </a:lnTo>
                      <a:lnTo>
                        <a:pt x="34" y="29"/>
                      </a:lnTo>
                      <a:lnTo>
                        <a:pt x="34" y="29"/>
                      </a:lnTo>
                      <a:lnTo>
                        <a:pt x="34" y="29"/>
                      </a:lnTo>
                      <a:lnTo>
                        <a:pt x="34" y="29"/>
                      </a:lnTo>
                      <a:lnTo>
                        <a:pt x="34" y="2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1919" name="Line 15"/>
                <p:cNvSpPr>
                  <a:spLocks noChangeShapeType="1"/>
                </p:cNvSpPr>
                <p:nvPr/>
              </p:nvSpPr>
              <p:spPr bwMode="auto">
                <a:xfrm>
                  <a:off x="3942" y="252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1920" name="Freeform 16"/>
                <p:cNvSpPr>
                  <a:spLocks/>
                </p:cNvSpPr>
                <p:nvPr/>
              </p:nvSpPr>
              <p:spPr bwMode="auto">
                <a:xfrm>
                  <a:off x="3937" y="2528"/>
                  <a:ext cx="5" cy="23"/>
                </a:xfrm>
                <a:custGeom>
                  <a:avLst/>
                  <a:gdLst>
                    <a:gd name="T0" fmla="*/ 5 w 5"/>
                    <a:gd name="T1" fmla="*/ 0 h 23"/>
                    <a:gd name="T2" fmla="*/ 5 w 5"/>
                    <a:gd name="T3" fmla="*/ 0 h 23"/>
                    <a:gd name="T4" fmla="*/ 5 w 5"/>
                    <a:gd name="T5" fmla="*/ 0 h 23"/>
                    <a:gd name="T6" fmla="*/ 5 w 5"/>
                    <a:gd name="T7" fmla="*/ 6 h 23"/>
                    <a:gd name="T8" fmla="*/ 5 w 5"/>
                    <a:gd name="T9" fmla="*/ 6 h 23"/>
                    <a:gd name="T10" fmla="*/ 5 w 5"/>
                    <a:gd name="T11" fmla="*/ 6 h 23"/>
                    <a:gd name="T12" fmla="*/ 5 w 5"/>
                    <a:gd name="T13" fmla="*/ 6 h 23"/>
                    <a:gd name="T14" fmla="*/ 5 w 5"/>
                    <a:gd name="T15" fmla="*/ 6 h 23"/>
                    <a:gd name="T16" fmla="*/ 5 w 5"/>
                    <a:gd name="T17" fmla="*/ 11 h 23"/>
                    <a:gd name="T18" fmla="*/ 5 w 5"/>
                    <a:gd name="T19" fmla="*/ 11 h 23"/>
                    <a:gd name="T20" fmla="*/ 5 w 5"/>
                    <a:gd name="T21" fmla="*/ 11 h 23"/>
                    <a:gd name="T22" fmla="*/ 5 w 5"/>
                    <a:gd name="T23" fmla="*/ 11 h 23"/>
                    <a:gd name="T24" fmla="*/ 5 w 5"/>
                    <a:gd name="T25" fmla="*/ 11 h 23"/>
                    <a:gd name="T26" fmla="*/ 5 w 5"/>
                    <a:gd name="T27" fmla="*/ 17 h 23"/>
                    <a:gd name="T28" fmla="*/ 0 w 5"/>
                    <a:gd name="T29" fmla="*/ 17 h 23"/>
                    <a:gd name="T30" fmla="*/ 0 w 5"/>
                    <a:gd name="T31" fmla="*/ 17 h 23"/>
                    <a:gd name="T32" fmla="*/ 0 w 5"/>
                    <a:gd name="T33" fmla="*/ 17 h 23"/>
                    <a:gd name="T34" fmla="*/ 0 w 5"/>
                    <a:gd name="T35" fmla="*/ 17 h 23"/>
                    <a:gd name="T36" fmla="*/ 0 w 5"/>
                    <a:gd name="T3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23">
                      <a:moveTo>
                        <a:pt x="5" y="0"/>
                      </a:moveTo>
                      <a:lnTo>
                        <a:pt x="5" y="0"/>
                      </a:lnTo>
                      <a:lnTo>
                        <a:pt x="5" y="0"/>
                      </a:lnTo>
                      <a:lnTo>
                        <a:pt x="5" y="6"/>
                      </a:lnTo>
                      <a:lnTo>
                        <a:pt x="5" y="6"/>
                      </a:lnTo>
                      <a:lnTo>
                        <a:pt x="5" y="6"/>
                      </a:lnTo>
                      <a:lnTo>
                        <a:pt x="5" y="6"/>
                      </a:lnTo>
                      <a:lnTo>
                        <a:pt x="5" y="6"/>
                      </a:lnTo>
                      <a:lnTo>
                        <a:pt x="5" y="11"/>
                      </a:lnTo>
                      <a:lnTo>
                        <a:pt x="5" y="11"/>
                      </a:lnTo>
                      <a:lnTo>
                        <a:pt x="5" y="11"/>
                      </a:lnTo>
                      <a:lnTo>
                        <a:pt x="5" y="11"/>
                      </a:lnTo>
                      <a:lnTo>
                        <a:pt x="5" y="11"/>
                      </a:lnTo>
                      <a:lnTo>
                        <a:pt x="5" y="17"/>
                      </a:lnTo>
                      <a:lnTo>
                        <a:pt x="0" y="17"/>
                      </a:lnTo>
                      <a:lnTo>
                        <a:pt x="0" y="17"/>
                      </a:lnTo>
                      <a:lnTo>
                        <a:pt x="0" y="17"/>
                      </a:lnTo>
                      <a:lnTo>
                        <a:pt x="0" y="17"/>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1921" name="Line 17"/>
                <p:cNvSpPr>
                  <a:spLocks noChangeShapeType="1"/>
                </p:cNvSpPr>
                <p:nvPr/>
              </p:nvSpPr>
              <p:spPr bwMode="auto">
                <a:xfrm>
                  <a:off x="3931" y="2556"/>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1922" name="Freeform 18"/>
                <p:cNvSpPr>
                  <a:spLocks/>
                </p:cNvSpPr>
                <p:nvPr/>
              </p:nvSpPr>
              <p:spPr bwMode="auto">
                <a:xfrm>
                  <a:off x="3891" y="2556"/>
                  <a:ext cx="40" cy="23"/>
                </a:xfrm>
                <a:custGeom>
                  <a:avLst/>
                  <a:gdLst>
                    <a:gd name="T0" fmla="*/ 40 w 40"/>
                    <a:gd name="T1" fmla="*/ 0 h 23"/>
                    <a:gd name="T2" fmla="*/ 34 w 40"/>
                    <a:gd name="T3" fmla="*/ 0 h 23"/>
                    <a:gd name="T4" fmla="*/ 34 w 40"/>
                    <a:gd name="T5" fmla="*/ 0 h 23"/>
                    <a:gd name="T6" fmla="*/ 34 w 40"/>
                    <a:gd name="T7" fmla="*/ 6 h 23"/>
                    <a:gd name="T8" fmla="*/ 34 w 40"/>
                    <a:gd name="T9" fmla="*/ 6 h 23"/>
                    <a:gd name="T10" fmla="*/ 34 w 40"/>
                    <a:gd name="T11" fmla="*/ 6 h 23"/>
                    <a:gd name="T12" fmla="*/ 29 w 40"/>
                    <a:gd name="T13" fmla="*/ 6 h 23"/>
                    <a:gd name="T14" fmla="*/ 29 w 40"/>
                    <a:gd name="T15" fmla="*/ 6 h 23"/>
                    <a:gd name="T16" fmla="*/ 29 w 40"/>
                    <a:gd name="T17" fmla="*/ 6 h 23"/>
                    <a:gd name="T18" fmla="*/ 29 w 40"/>
                    <a:gd name="T19" fmla="*/ 12 h 23"/>
                    <a:gd name="T20" fmla="*/ 29 w 40"/>
                    <a:gd name="T21" fmla="*/ 12 h 23"/>
                    <a:gd name="T22" fmla="*/ 23 w 40"/>
                    <a:gd name="T23" fmla="*/ 12 h 23"/>
                    <a:gd name="T24" fmla="*/ 23 w 40"/>
                    <a:gd name="T25" fmla="*/ 12 h 23"/>
                    <a:gd name="T26" fmla="*/ 23 w 40"/>
                    <a:gd name="T27" fmla="*/ 12 h 23"/>
                    <a:gd name="T28" fmla="*/ 23 w 40"/>
                    <a:gd name="T29" fmla="*/ 12 h 23"/>
                    <a:gd name="T30" fmla="*/ 23 w 40"/>
                    <a:gd name="T31" fmla="*/ 12 h 23"/>
                    <a:gd name="T32" fmla="*/ 17 w 40"/>
                    <a:gd name="T33" fmla="*/ 12 h 23"/>
                    <a:gd name="T34" fmla="*/ 17 w 40"/>
                    <a:gd name="T35" fmla="*/ 17 h 23"/>
                    <a:gd name="T36" fmla="*/ 17 w 40"/>
                    <a:gd name="T37" fmla="*/ 17 h 23"/>
                    <a:gd name="T38" fmla="*/ 17 w 40"/>
                    <a:gd name="T39" fmla="*/ 17 h 23"/>
                    <a:gd name="T40" fmla="*/ 17 w 40"/>
                    <a:gd name="T41" fmla="*/ 17 h 23"/>
                    <a:gd name="T42" fmla="*/ 12 w 40"/>
                    <a:gd name="T43" fmla="*/ 17 h 23"/>
                    <a:gd name="T44" fmla="*/ 12 w 40"/>
                    <a:gd name="T45" fmla="*/ 17 h 23"/>
                    <a:gd name="T46" fmla="*/ 12 w 40"/>
                    <a:gd name="T47" fmla="*/ 17 h 23"/>
                    <a:gd name="T48" fmla="*/ 12 w 40"/>
                    <a:gd name="T49" fmla="*/ 17 h 23"/>
                    <a:gd name="T50" fmla="*/ 12 w 40"/>
                    <a:gd name="T51" fmla="*/ 17 h 23"/>
                    <a:gd name="T52" fmla="*/ 6 w 40"/>
                    <a:gd name="T53" fmla="*/ 17 h 23"/>
                    <a:gd name="T54" fmla="*/ 6 w 40"/>
                    <a:gd name="T55" fmla="*/ 17 h 23"/>
                    <a:gd name="T56" fmla="*/ 6 w 40"/>
                    <a:gd name="T57" fmla="*/ 17 h 23"/>
                    <a:gd name="T58" fmla="*/ 6 w 40"/>
                    <a:gd name="T59" fmla="*/ 23 h 23"/>
                    <a:gd name="T60" fmla="*/ 6 w 40"/>
                    <a:gd name="T61" fmla="*/ 23 h 23"/>
                    <a:gd name="T62" fmla="*/ 0 w 40"/>
                    <a:gd name="T63" fmla="*/ 23 h 23"/>
                    <a:gd name="T64" fmla="*/ 0 w 40"/>
                    <a:gd name="T65" fmla="*/ 23 h 23"/>
                    <a:gd name="T66" fmla="*/ 0 w 40"/>
                    <a:gd name="T67" fmla="*/ 23 h 23"/>
                    <a:gd name="T68" fmla="*/ 0 w 40"/>
                    <a:gd name="T69" fmla="*/ 23 h 23"/>
                    <a:gd name="T70" fmla="*/ 0 w 40"/>
                    <a:gd name="T7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23">
                      <a:moveTo>
                        <a:pt x="40" y="0"/>
                      </a:moveTo>
                      <a:lnTo>
                        <a:pt x="34" y="0"/>
                      </a:lnTo>
                      <a:lnTo>
                        <a:pt x="34" y="0"/>
                      </a:lnTo>
                      <a:lnTo>
                        <a:pt x="34" y="6"/>
                      </a:lnTo>
                      <a:lnTo>
                        <a:pt x="34" y="6"/>
                      </a:lnTo>
                      <a:lnTo>
                        <a:pt x="34" y="6"/>
                      </a:lnTo>
                      <a:lnTo>
                        <a:pt x="29" y="6"/>
                      </a:lnTo>
                      <a:lnTo>
                        <a:pt x="29" y="6"/>
                      </a:lnTo>
                      <a:lnTo>
                        <a:pt x="29" y="6"/>
                      </a:lnTo>
                      <a:lnTo>
                        <a:pt x="29" y="12"/>
                      </a:lnTo>
                      <a:lnTo>
                        <a:pt x="29" y="12"/>
                      </a:lnTo>
                      <a:lnTo>
                        <a:pt x="23" y="12"/>
                      </a:lnTo>
                      <a:lnTo>
                        <a:pt x="23" y="12"/>
                      </a:lnTo>
                      <a:lnTo>
                        <a:pt x="23" y="12"/>
                      </a:lnTo>
                      <a:lnTo>
                        <a:pt x="23" y="12"/>
                      </a:lnTo>
                      <a:lnTo>
                        <a:pt x="23" y="12"/>
                      </a:lnTo>
                      <a:lnTo>
                        <a:pt x="17" y="12"/>
                      </a:lnTo>
                      <a:lnTo>
                        <a:pt x="17" y="17"/>
                      </a:lnTo>
                      <a:lnTo>
                        <a:pt x="17" y="17"/>
                      </a:lnTo>
                      <a:lnTo>
                        <a:pt x="17" y="17"/>
                      </a:lnTo>
                      <a:lnTo>
                        <a:pt x="17" y="17"/>
                      </a:lnTo>
                      <a:lnTo>
                        <a:pt x="12" y="17"/>
                      </a:lnTo>
                      <a:lnTo>
                        <a:pt x="12" y="17"/>
                      </a:lnTo>
                      <a:lnTo>
                        <a:pt x="12" y="17"/>
                      </a:lnTo>
                      <a:lnTo>
                        <a:pt x="12" y="17"/>
                      </a:lnTo>
                      <a:lnTo>
                        <a:pt x="12" y="17"/>
                      </a:lnTo>
                      <a:lnTo>
                        <a:pt x="6" y="17"/>
                      </a:lnTo>
                      <a:lnTo>
                        <a:pt x="6" y="17"/>
                      </a:lnTo>
                      <a:lnTo>
                        <a:pt x="6" y="17"/>
                      </a:lnTo>
                      <a:lnTo>
                        <a:pt x="6" y="23"/>
                      </a:lnTo>
                      <a:lnTo>
                        <a:pt x="6" y="23"/>
                      </a:lnTo>
                      <a:lnTo>
                        <a:pt x="0" y="23"/>
                      </a:lnTo>
                      <a:lnTo>
                        <a:pt x="0" y="23"/>
                      </a:lnTo>
                      <a:lnTo>
                        <a:pt x="0" y="23"/>
                      </a:lnTo>
                      <a:lnTo>
                        <a:pt x="0" y="23"/>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1923" name="Line 19"/>
                <p:cNvSpPr>
                  <a:spLocks noChangeShapeType="1"/>
                </p:cNvSpPr>
                <p:nvPr/>
              </p:nvSpPr>
              <p:spPr bwMode="auto">
                <a:xfrm>
                  <a:off x="3880"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1924" name="Freeform 20"/>
                <p:cNvSpPr>
                  <a:spLocks/>
                </p:cNvSpPr>
                <p:nvPr/>
              </p:nvSpPr>
              <p:spPr bwMode="auto">
                <a:xfrm>
                  <a:off x="3857" y="2579"/>
                  <a:ext cx="23" cy="6"/>
                </a:xfrm>
                <a:custGeom>
                  <a:avLst/>
                  <a:gdLst>
                    <a:gd name="T0" fmla="*/ 23 w 23"/>
                    <a:gd name="T1" fmla="*/ 0 h 6"/>
                    <a:gd name="T2" fmla="*/ 23 w 23"/>
                    <a:gd name="T3" fmla="*/ 0 h 6"/>
                    <a:gd name="T4" fmla="*/ 23 w 23"/>
                    <a:gd name="T5" fmla="*/ 0 h 6"/>
                    <a:gd name="T6" fmla="*/ 17 w 23"/>
                    <a:gd name="T7" fmla="*/ 6 h 6"/>
                    <a:gd name="T8" fmla="*/ 17 w 23"/>
                    <a:gd name="T9" fmla="*/ 6 h 6"/>
                    <a:gd name="T10" fmla="*/ 17 w 23"/>
                    <a:gd name="T11" fmla="*/ 6 h 6"/>
                    <a:gd name="T12" fmla="*/ 17 w 23"/>
                    <a:gd name="T13" fmla="*/ 6 h 6"/>
                    <a:gd name="T14" fmla="*/ 17 w 23"/>
                    <a:gd name="T15" fmla="*/ 6 h 6"/>
                    <a:gd name="T16" fmla="*/ 12 w 23"/>
                    <a:gd name="T17" fmla="*/ 6 h 6"/>
                    <a:gd name="T18" fmla="*/ 12 w 23"/>
                    <a:gd name="T19" fmla="*/ 6 h 6"/>
                    <a:gd name="T20" fmla="*/ 12 w 23"/>
                    <a:gd name="T21" fmla="*/ 6 h 6"/>
                    <a:gd name="T22" fmla="*/ 12 w 23"/>
                    <a:gd name="T23" fmla="*/ 6 h 6"/>
                    <a:gd name="T24" fmla="*/ 12 w 23"/>
                    <a:gd name="T25" fmla="*/ 6 h 6"/>
                    <a:gd name="T26" fmla="*/ 6 w 23"/>
                    <a:gd name="T27" fmla="*/ 6 h 6"/>
                    <a:gd name="T28" fmla="*/ 6 w 23"/>
                    <a:gd name="T29" fmla="*/ 6 h 6"/>
                    <a:gd name="T30" fmla="*/ 6 w 23"/>
                    <a:gd name="T31" fmla="*/ 6 h 6"/>
                    <a:gd name="T32" fmla="*/ 6 w 23"/>
                    <a:gd name="T33" fmla="*/ 6 h 6"/>
                    <a:gd name="T34" fmla="*/ 6 w 23"/>
                    <a:gd name="T35" fmla="*/ 6 h 6"/>
                    <a:gd name="T36" fmla="*/ 0 w 23"/>
                    <a:gd name="T37" fmla="*/ 6 h 6"/>
                    <a:gd name="T38" fmla="*/ 0 w 23"/>
                    <a:gd name="T39" fmla="*/ 6 h 6"/>
                    <a:gd name="T40" fmla="*/ 0 w 23"/>
                    <a:gd name="T4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0"/>
                      </a:moveTo>
                      <a:lnTo>
                        <a:pt x="23" y="0"/>
                      </a:lnTo>
                      <a:lnTo>
                        <a:pt x="23" y="0"/>
                      </a:ln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1925" name="Line 21"/>
                <p:cNvSpPr>
                  <a:spLocks noChangeShapeType="1"/>
                </p:cNvSpPr>
                <p:nvPr/>
              </p:nvSpPr>
              <p:spPr bwMode="auto">
                <a:xfrm flipH="1">
                  <a:off x="3846" y="2585"/>
                  <a:ext cx="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1926" name="Freeform 22"/>
                <p:cNvSpPr>
                  <a:spLocks/>
                </p:cNvSpPr>
                <p:nvPr/>
              </p:nvSpPr>
              <p:spPr bwMode="auto">
                <a:xfrm>
                  <a:off x="3801" y="2585"/>
                  <a:ext cx="45" cy="5"/>
                </a:xfrm>
                <a:custGeom>
                  <a:avLst/>
                  <a:gdLst>
                    <a:gd name="T0" fmla="*/ 45 w 45"/>
                    <a:gd name="T1" fmla="*/ 0 h 5"/>
                    <a:gd name="T2" fmla="*/ 45 w 45"/>
                    <a:gd name="T3" fmla="*/ 0 h 5"/>
                    <a:gd name="T4" fmla="*/ 45 w 45"/>
                    <a:gd name="T5" fmla="*/ 0 h 5"/>
                    <a:gd name="T6" fmla="*/ 45 w 45"/>
                    <a:gd name="T7" fmla="*/ 0 h 5"/>
                    <a:gd name="T8" fmla="*/ 45 w 45"/>
                    <a:gd name="T9" fmla="*/ 0 h 5"/>
                    <a:gd name="T10" fmla="*/ 39 w 45"/>
                    <a:gd name="T11" fmla="*/ 0 h 5"/>
                    <a:gd name="T12" fmla="*/ 39 w 45"/>
                    <a:gd name="T13" fmla="*/ 0 h 5"/>
                    <a:gd name="T14" fmla="*/ 39 w 45"/>
                    <a:gd name="T15" fmla="*/ 5 h 5"/>
                    <a:gd name="T16" fmla="*/ 39 w 45"/>
                    <a:gd name="T17" fmla="*/ 5 h 5"/>
                    <a:gd name="T18" fmla="*/ 39 w 45"/>
                    <a:gd name="T19" fmla="*/ 5 h 5"/>
                    <a:gd name="T20" fmla="*/ 34 w 45"/>
                    <a:gd name="T21" fmla="*/ 5 h 5"/>
                    <a:gd name="T22" fmla="*/ 34 w 45"/>
                    <a:gd name="T23" fmla="*/ 5 h 5"/>
                    <a:gd name="T24" fmla="*/ 34 w 45"/>
                    <a:gd name="T25" fmla="*/ 5 h 5"/>
                    <a:gd name="T26" fmla="*/ 34 w 45"/>
                    <a:gd name="T27" fmla="*/ 5 h 5"/>
                    <a:gd name="T28" fmla="*/ 34 w 45"/>
                    <a:gd name="T29" fmla="*/ 5 h 5"/>
                    <a:gd name="T30" fmla="*/ 28 w 45"/>
                    <a:gd name="T31" fmla="*/ 5 h 5"/>
                    <a:gd name="T32" fmla="*/ 28 w 45"/>
                    <a:gd name="T33" fmla="*/ 5 h 5"/>
                    <a:gd name="T34" fmla="*/ 28 w 45"/>
                    <a:gd name="T35" fmla="*/ 5 h 5"/>
                    <a:gd name="T36" fmla="*/ 28 w 45"/>
                    <a:gd name="T37" fmla="*/ 5 h 5"/>
                    <a:gd name="T38" fmla="*/ 28 w 45"/>
                    <a:gd name="T39" fmla="*/ 5 h 5"/>
                    <a:gd name="T40" fmla="*/ 22 w 45"/>
                    <a:gd name="T41" fmla="*/ 5 h 5"/>
                    <a:gd name="T42" fmla="*/ 22 w 45"/>
                    <a:gd name="T43" fmla="*/ 5 h 5"/>
                    <a:gd name="T44" fmla="*/ 22 w 45"/>
                    <a:gd name="T45" fmla="*/ 5 h 5"/>
                    <a:gd name="T46" fmla="*/ 22 w 45"/>
                    <a:gd name="T47" fmla="*/ 5 h 5"/>
                    <a:gd name="T48" fmla="*/ 22 w 45"/>
                    <a:gd name="T49" fmla="*/ 5 h 5"/>
                    <a:gd name="T50" fmla="*/ 17 w 45"/>
                    <a:gd name="T51" fmla="*/ 5 h 5"/>
                    <a:gd name="T52" fmla="*/ 17 w 45"/>
                    <a:gd name="T53" fmla="*/ 5 h 5"/>
                    <a:gd name="T54" fmla="*/ 17 w 45"/>
                    <a:gd name="T55" fmla="*/ 5 h 5"/>
                    <a:gd name="T56" fmla="*/ 17 w 45"/>
                    <a:gd name="T57" fmla="*/ 5 h 5"/>
                    <a:gd name="T58" fmla="*/ 17 w 45"/>
                    <a:gd name="T59" fmla="*/ 5 h 5"/>
                    <a:gd name="T60" fmla="*/ 11 w 45"/>
                    <a:gd name="T61" fmla="*/ 5 h 5"/>
                    <a:gd name="T62" fmla="*/ 11 w 45"/>
                    <a:gd name="T63" fmla="*/ 5 h 5"/>
                    <a:gd name="T64" fmla="*/ 11 w 45"/>
                    <a:gd name="T65" fmla="*/ 5 h 5"/>
                    <a:gd name="T66" fmla="*/ 11 w 45"/>
                    <a:gd name="T67" fmla="*/ 5 h 5"/>
                    <a:gd name="T68" fmla="*/ 11 w 45"/>
                    <a:gd name="T69" fmla="*/ 5 h 5"/>
                    <a:gd name="T70" fmla="*/ 5 w 45"/>
                    <a:gd name="T71" fmla="*/ 5 h 5"/>
                    <a:gd name="T72" fmla="*/ 5 w 45"/>
                    <a:gd name="T73" fmla="*/ 0 h 5"/>
                    <a:gd name="T74" fmla="*/ 5 w 45"/>
                    <a:gd name="T75" fmla="*/ 0 h 5"/>
                    <a:gd name="T76" fmla="*/ 5 w 45"/>
                    <a:gd name="T77" fmla="*/ 0 h 5"/>
                    <a:gd name="T78" fmla="*/ 0 w 45"/>
                    <a:gd name="T79" fmla="*/ 0 h 5"/>
                    <a:gd name="T80" fmla="*/ 0 w 45"/>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 h="5">
                      <a:moveTo>
                        <a:pt x="45" y="0"/>
                      </a:moveTo>
                      <a:lnTo>
                        <a:pt x="45" y="0"/>
                      </a:lnTo>
                      <a:lnTo>
                        <a:pt x="45" y="0"/>
                      </a:lnTo>
                      <a:lnTo>
                        <a:pt x="45" y="0"/>
                      </a:lnTo>
                      <a:lnTo>
                        <a:pt x="45" y="0"/>
                      </a:lnTo>
                      <a:lnTo>
                        <a:pt x="39" y="0"/>
                      </a:lnTo>
                      <a:lnTo>
                        <a:pt x="39" y="0"/>
                      </a:lnTo>
                      <a:lnTo>
                        <a:pt x="39" y="5"/>
                      </a:lnTo>
                      <a:lnTo>
                        <a:pt x="39" y="5"/>
                      </a:lnTo>
                      <a:lnTo>
                        <a:pt x="39" y="5"/>
                      </a:lnTo>
                      <a:lnTo>
                        <a:pt x="34" y="5"/>
                      </a:lnTo>
                      <a:lnTo>
                        <a:pt x="34" y="5"/>
                      </a:lnTo>
                      <a:lnTo>
                        <a:pt x="34" y="5"/>
                      </a:lnTo>
                      <a:lnTo>
                        <a:pt x="34" y="5"/>
                      </a:lnTo>
                      <a:lnTo>
                        <a:pt x="34" y="5"/>
                      </a:lnTo>
                      <a:lnTo>
                        <a:pt x="28" y="5"/>
                      </a:lnTo>
                      <a:lnTo>
                        <a:pt x="28" y="5"/>
                      </a:lnTo>
                      <a:lnTo>
                        <a:pt x="28" y="5"/>
                      </a:lnTo>
                      <a:lnTo>
                        <a:pt x="28" y="5"/>
                      </a:lnTo>
                      <a:lnTo>
                        <a:pt x="28" y="5"/>
                      </a:lnTo>
                      <a:lnTo>
                        <a:pt x="22" y="5"/>
                      </a:lnTo>
                      <a:lnTo>
                        <a:pt x="22" y="5"/>
                      </a:lnTo>
                      <a:lnTo>
                        <a:pt x="22" y="5"/>
                      </a:lnTo>
                      <a:lnTo>
                        <a:pt x="22" y="5"/>
                      </a:lnTo>
                      <a:lnTo>
                        <a:pt x="22" y="5"/>
                      </a:lnTo>
                      <a:lnTo>
                        <a:pt x="17" y="5"/>
                      </a:lnTo>
                      <a:lnTo>
                        <a:pt x="17" y="5"/>
                      </a:lnTo>
                      <a:lnTo>
                        <a:pt x="17" y="5"/>
                      </a:lnTo>
                      <a:lnTo>
                        <a:pt x="17" y="5"/>
                      </a:lnTo>
                      <a:lnTo>
                        <a:pt x="17" y="5"/>
                      </a:lnTo>
                      <a:lnTo>
                        <a:pt x="11" y="5"/>
                      </a:lnTo>
                      <a:lnTo>
                        <a:pt x="11" y="5"/>
                      </a:lnTo>
                      <a:lnTo>
                        <a:pt x="11" y="5"/>
                      </a:lnTo>
                      <a:lnTo>
                        <a:pt x="11" y="5"/>
                      </a:lnTo>
                      <a:lnTo>
                        <a:pt x="11" y="5"/>
                      </a:lnTo>
                      <a:lnTo>
                        <a:pt x="5" y="5"/>
                      </a:lnTo>
                      <a:lnTo>
                        <a:pt x="5" y="0"/>
                      </a:lnTo>
                      <a:lnTo>
                        <a:pt x="5" y="0"/>
                      </a:lnTo>
                      <a:lnTo>
                        <a:pt x="5" y="0"/>
                      </a:lnTo>
                      <a:lnTo>
                        <a:pt x="0"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1927" name="Line 23"/>
                <p:cNvSpPr>
                  <a:spLocks noChangeShapeType="1"/>
                </p:cNvSpPr>
                <p:nvPr/>
              </p:nvSpPr>
              <p:spPr bwMode="auto">
                <a:xfrm>
                  <a:off x="3795" y="258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1928" name="Freeform 24"/>
                <p:cNvSpPr>
                  <a:spLocks/>
                </p:cNvSpPr>
                <p:nvPr/>
              </p:nvSpPr>
              <p:spPr bwMode="auto">
                <a:xfrm>
                  <a:off x="3772" y="2579"/>
                  <a:ext cx="23" cy="6"/>
                </a:xfrm>
                <a:custGeom>
                  <a:avLst/>
                  <a:gdLst>
                    <a:gd name="T0" fmla="*/ 23 w 23"/>
                    <a:gd name="T1" fmla="*/ 6 h 6"/>
                    <a:gd name="T2" fmla="*/ 17 w 23"/>
                    <a:gd name="T3" fmla="*/ 6 h 6"/>
                    <a:gd name="T4" fmla="*/ 17 w 23"/>
                    <a:gd name="T5" fmla="*/ 6 h 6"/>
                    <a:gd name="T6" fmla="*/ 17 w 23"/>
                    <a:gd name="T7" fmla="*/ 6 h 6"/>
                    <a:gd name="T8" fmla="*/ 17 w 23"/>
                    <a:gd name="T9" fmla="*/ 6 h 6"/>
                    <a:gd name="T10" fmla="*/ 17 w 23"/>
                    <a:gd name="T11" fmla="*/ 6 h 6"/>
                    <a:gd name="T12" fmla="*/ 12 w 23"/>
                    <a:gd name="T13" fmla="*/ 6 h 6"/>
                    <a:gd name="T14" fmla="*/ 12 w 23"/>
                    <a:gd name="T15" fmla="*/ 6 h 6"/>
                    <a:gd name="T16" fmla="*/ 12 w 23"/>
                    <a:gd name="T17" fmla="*/ 6 h 6"/>
                    <a:gd name="T18" fmla="*/ 12 w 23"/>
                    <a:gd name="T19" fmla="*/ 6 h 6"/>
                    <a:gd name="T20" fmla="*/ 12 w 23"/>
                    <a:gd name="T21" fmla="*/ 6 h 6"/>
                    <a:gd name="T22" fmla="*/ 6 w 23"/>
                    <a:gd name="T23" fmla="*/ 6 h 6"/>
                    <a:gd name="T24" fmla="*/ 6 w 23"/>
                    <a:gd name="T25" fmla="*/ 6 h 6"/>
                    <a:gd name="T26" fmla="*/ 6 w 23"/>
                    <a:gd name="T27" fmla="*/ 6 h 6"/>
                    <a:gd name="T28" fmla="*/ 6 w 23"/>
                    <a:gd name="T29" fmla="*/ 6 h 6"/>
                    <a:gd name="T30" fmla="*/ 6 w 23"/>
                    <a:gd name="T31" fmla="*/ 6 h 6"/>
                    <a:gd name="T32" fmla="*/ 0 w 23"/>
                    <a:gd name="T33" fmla="*/ 6 h 6"/>
                    <a:gd name="T34" fmla="*/ 0 w 23"/>
                    <a:gd name="T35" fmla="*/ 6 h 6"/>
                    <a:gd name="T36" fmla="*/ 0 w 23"/>
                    <a:gd name="T37" fmla="*/ 6 h 6"/>
                    <a:gd name="T38" fmla="*/ 0 w 23"/>
                    <a:gd name="T39" fmla="*/ 6 h 6"/>
                    <a:gd name="T40" fmla="*/ 0 w 23"/>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6"/>
                      </a:move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1929" name="Line 25"/>
                <p:cNvSpPr>
                  <a:spLocks noChangeShapeType="1"/>
                </p:cNvSpPr>
                <p:nvPr/>
              </p:nvSpPr>
              <p:spPr bwMode="auto">
                <a:xfrm>
                  <a:off x="3761"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1930" name="Freeform 26"/>
                <p:cNvSpPr>
                  <a:spLocks/>
                </p:cNvSpPr>
                <p:nvPr/>
              </p:nvSpPr>
              <p:spPr bwMode="auto">
                <a:xfrm>
                  <a:off x="3721" y="2556"/>
                  <a:ext cx="40" cy="23"/>
                </a:xfrm>
                <a:custGeom>
                  <a:avLst/>
                  <a:gdLst>
                    <a:gd name="T0" fmla="*/ 40 w 40"/>
                    <a:gd name="T1" fmla="*/ 23 h 23"/>
                    <a:gd name="T2" fmla="*/ 40 w 40"/>
                    <a:gd name="T3" fmla="*/ 23 h 23"/>
                    <a:gd name="T4" fmla="*/ 40 w 40"/>
                    <a:gd name="T5" fmla="*/ 23 h 23"/>
                    <a:gd name="T6" fmla="*/ 40 w 40"/>
                    <a:gd name="T7" fmla="*/ 23 h 23"/>
                    <a:gd name="T8" fmla="*/ 34 w 40"/>
                    <a:gd name="T9" fmla="*/ 23 h 23"/>
                    <a:gd name="T10" fmla="*/ 34 w 40"/>
                    <a:gd name="T11" fmla="*/ 23 h 23"/>
                    <a:gd name="T12" fmla="*/ 34 w 40"/>
                    <a:gd name="T13" fmla="*/ 23 h 23"/>
                    <a:gd name="T14" fmla="*/ 34 w 40"/>
                    <a:gd name="T15" fmla="*/ 23 h 23"/>
                    <a:gd name="T16" fmla="*/ 34 w 40"/>
                    <a:gd name="T17" fmla="*/ 23 h 23"/>
                    <a:gd name="T18" fmla="*/ 29 w 40"/>
                    <a:gd name="T19" fmla="*/ 17 h 23"/>
                    <a:gd name="T20" fmla="*/ 29 w 40"/>
                    <a:gd name="T21" fmla="*/ 17 h 23"/>
                    <a:gd name="T22" fmla="*/ 29 w 40"/>
                    <a:gd name="T23" fmla="*/ 17 h 23"/>
                    <a:gd name="T24" fmla="*/ 29 w 40"/>
                    <a:gd name="T25" fmla="*/ 17 h 23"/>
                    <a:gd name="T26" fmla="*/ 29 w 40"/>
                    <a:gd name="T27" fmla="*/ 17 h 23"/>
                    <a:gd name="T28" fmla="*/ 23 w 40"/>
                    <a:gd name="T29" fmla="*/ 17 h 23"/>
                    <a:gd name="T30" fmla="*/ 23 w 40"/>
                    <a:gd name="T31" fmla="*/ 17 h 23"/>
                    <a:gd name="T32" fmla="*/ 23 w 40"/>
                    <a:gd name="T33" fmla="*/ 17 h 23"/>
                    <a:gd name="T34" fmla="*/ 23 w 40"/>
                    <a:gd name="T35" fmla="*/ 17 h 23"/>
                    <a:gd name="T36" fmla="*/ 23 w 40"/>
                    <a:gd name="T37" fmla="*/ 17 h 23"/>
                    <a:gd name="T38" fmla="*/ 17 w 40"/>
                    <a:gd name="T39" fmla="*/ 17 h 23"/>
                    <a:gd name="T40" fmla="*/ 17 w 40"/>
                    <a:gd name="T41" fmla="*/ 17 h 23"/>
                    <a:gd name="T42" fmla="*/ 17 w 40"/>
                    <a:gd name="T43" fmla="*/ 12 h 23"/>
                    <a:gd name="T44" fmla="*/ 17 w 40"/>
                    <a:gd name="T45" fmla="*/ 12 h 23"/>
                    <a:gd name="T46" fmla="*/ 17 w 40"/>
                    <a:gd name="T47" fmla="*/ 12 h 23"/>
                    <a:gd name="T48" fmla="*/ 12 w 40"/>
                    <a:gd name="T49" fmla="*/ 12 h 23"/>
                    <a:gd name="T50" fmla="*/ 12 w 40"/>
                    <a:gd name="T51" fmla="*/ 12 h 23"/>
                    <a:gd name="T52" fmla="*/ 12 w 40"/>
                    <a:gd name="T53" fmla="*/ 12 h 23"/>
                    <a:gd name="T54" fmla="*/ 12 w 40"/>
                    <a:gd name="T55" fmla="*/ 12 h 23"/>
                    <a:gd name="T56" fmla="*/ 6 w 40"/>
                    <a:gd name="T57" fmla="*/ 12 h 23"/>
                    <a:gd name="T58" fmla="*/ 6 w 40"/>
                    <a:gd name="T59" fmla="*/ 6 h 23"/>
                    <a:gd name="T60" fmla="*/ 6 w 40"/>
                    <a:gd name="T61" fmla="*/ 6 h 23"/>
                    <a:gd name="T62" fmla="*/ 6 w 40"/>
                    <a:gd name="T63" fmla="*/ 6 h 23"/>
                    <a:gd name="T64" fmla="*/ 6 w 40"/>
                    <a:gd name="T65" fmla="*/ 6 h 23"/>
                    <a:gd name="T66" fmla="*/ 0 w 40"/>
                    <a:gd name="T67" fmla="*/ 6 h 23"/>
                    <a:gd name="T68" fmla="*/ 0 w 40"/>
                    <a:gd name="T6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3">
                      <a:moveTo>
                        <a:pt x="40" y="23"/>
                      </a:moveTo>
                      <a:lnTo>
                        <a:pt x="40" y="23"/>
                      </a:lnTo>
                      <a:lnTo>
                        <a:pt x="40" y="23"/>
                      </a:lnTo>
                      <a:lnTo>
                        <a:pt x="40" y="23"/>
                      </a:lnTo>
                      <a:lnTo>
                        <a:pt x="34" y="23"/>
                      </a:lnTo>
                      <a:lnTo>
                        <a:pt x="34" y="23"/>
                      </a:lnTo>
                      <a:lnTo>
                        <a:pt x="34" y="23"/>
                      </a:lnTo>
                      <a:lnTo>
                        <a:pt x="34" y="23"/>
                      </a:lnTo>
                      <a:lnTo>
                        <a:pt x="34" y="23"/>
                      </a:lnTo>
                      <a:lnTo>
                        <a:pt x="29" y="17"/>
                      </a:lnTo>
                      <a:lnTo>
                        <a:pt x="29" y="17"/>
                      </a:lnTo>
                      <a:lnTo>
                        <a:pt x="29" y="17"/>
                      </a:lnTo>
                      <a:lnTo>
                        <a:pt x="29" y="17"/>
                      </a:lnTo>
                      <a:lnTo>
                        <a:pt x="29" y="17"/>
                      </a:lnTo>
                      <a:lnTo>
                        <a:pt x="23" y="17"/>
                      </a:lnTo>
                      <a:lnTo>
                        <a:pt x="23" y="17"/>
                      </a:lnTo>
                      <a:lnTo>
                        <a:pt x="23" y="17"/>
                      </a:lnTo>
                      <a:lnTo>
                        <a:pt x="23" y="17"/>
                      </a:lnTo>
                      <a:lnTo>
                        <a:pt x="23" y="17"/>
                      </a:lnTo>
                      <a:lnTo>
                        <a:pt x="17" y="17"/>
                      </a:lnTo>
                      <a:lnTo>
                        <a:pt x="17" y="17"/>
                      </a:lnTo>
                      <a:lnTo>
                        <a:pt x="17" y="12"/>
                      </a:lnTo>
                      <a:lnTo>
                        <a:pt x="17" y="12"/>
                      </a:lnTo>
                      <a:lnTo>
                        <a:pt x="17" y="12"/>
                      </a:lnTo>
                      <a:lnTo>
                        <a:pt x="12" y="12"/>
                      </a:lnTo>
                      <a:lnTo>
                        <a:pt x="12" y="12"/>
                      </a:lnTo>
                      <a:lnTo>
                        <a:pt x="12" y="12"/>
                      </a:lnTo>
                      <a:lnTo>
                        <a:pt x="12" y="12"/>
                      </a:lnTo>
                      <a:lnTo>
                        <a:pt x="6" y="12"/>
                      </a:lnTo>
                      <a:lnTo>
                        <a:pt x="6" y="6"/>
                      </a:lnTo>
                      <a:lnTo>
                        <a:pt x="6" y="6"/>
                      </a:lnTo>
                      <a:lnTo>
                        <a:pt x="6" y="6"/>
                      </a:lnTo>
                      <a:lnTo>
                        <a:pt x="6"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1931" name="Line 27"/>
                <p:cNvSpPr>
                  <a:spLocks noChangeShapeType="1"/>
                </p:cNvSpPr>
                <p:nvPr/>
              </p:nvSpPr>
              <p:spPr bwMode="auto">
                <a:xfrm>
                  <a:off x="3716" y="255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1932" name="Freeform 28"/>
                <p:cNvSpPr>
                  <a:spLocks/>
                </p:cNvSpPr>
                <p:nvPr/>
              </p:nvSpPr>
              <p:spPr bwMode="auto">
                <a:xfrm>
                  <a:off x="3704" y="2528"/>
                  <a:ext cx="12" cy="23"/>
                </a:xfrm>
                <a:custGeom>
                  <a:avLst/>
                  <a:gdLst>
                    <a:gd name="T0" fmla="*/ 12 w 12"/>
                    <a:gd name="T1" fmla="*/ 23 h 23"/>
                    <a:gd name="T2" fmla="*/ 6 w 12"/>
                    <a:gd name="T3" fmla="*/ 23 h 23"/>
                    <a:gd name="T4" fmla="*/ 6 w 12"/>
                    <a:gd name="T5" fmla="*/ 17 h 23"/>
                    <a:gd name="T6" fmla="*/ 6 w 12"/>
                    <a:gd name="T7" fmla="*/ 17 h 23"/>
                    <a:gd name="T8" fmla="*/ 6 w 12"/>
                    <a:gd name="T9" fmla="*/ 17 h 23"/>
                    <a:gd name="T10" fmla="*/ 6 w 12"/>
                    <a:gd name="T11" fmla="*/ 17 h 23"/>
                    <a:gd name="T12" fmla="*/ 6 w 12"/>
                    <a:gd name="T13" fmla="*/ 17 h 23"/>
                    <a:gd name="T14" fmla="*/ 6 w 12"/>
                    <a:gd name="T15" fmla="*/ 11 h 23"/>
                    <a:gd name="T16" fmla="*/ 0 w 12"/>
                    <a:gd name="T17" fmla="*/ 11 h 23"/>
                    <a:gd name="T18" fmla="*/ 0 w 12"/>
                    <a:gd name="T19" fmla="*/ 11 h 23"/>
                    <a:gd name="T20" fmla="*/ 0 w 12"/>
                    <a:gd name="T21" fmla="*/ 11 h 23"/>
                    <a:gd name="T22" fmla="*/ 0 w 12"/>
                    <a:gd name="T23" fmla="*/ 11 h 23"/>
                    <a:gd name="T24" fmla="*/ 0 w 12"/>
                    <a:gd name="T25" fmla="*/ 6 h 23"/>
                    <a:gd name="T26" fmla="*/ 0 w 12"/>
                    <a:gd name="T27" fmla="*/ 6 h 23"/>
                    <a:gd name="T28" fmla="*/ 0 w 12"/>
                    <a:gd name="T29" fmla="*/ 6 h 23"/>
                    <a:gd name="T30" fmla="*/ 0 w 12"/>
                    <a:gd name="T31" fmla="*/ 6 h 23"/>
                    <a:gd name="T32" fmla="*/ 0 w 12"/>
                    <a:gd name="T33" fmla="*/ 6 h 23"/>
                    <a:gd name="T34" fmla="*/ 0 w 12"/>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3">
                      <a:moveTo>
                        <a:pt x="12" y="23"/>
                      </a:moveTo>
                      <a:lnTo>
                        <a:pt x="6" y="23"/>
                      </a:lnTo>
                      <a:lnTo>
                        <a:pt x="6" y="17"/>
                      </a:lnTo>
                      <a:lnTo>
                        <a:pt x="6" y="17"/>
                      </a:lnTo>
                      <a:lnTo>
                        <a:pt x="6" y="17"/>
                      </a:lnTo>
                      <a:lnTo>
                        <a:pt x="6" y="17"/>
                      </a:lnTo>
                      <a:lnTo>
                        <a:pt x="6" y="17"/>
                      </a:lnTo>
                      <a:lnTo>
                        <a:pt x="6" y="11"/>
                      </a:lnTo>
                      <a:lnTo>
                        <a:pt x="0" y="11"/>
                      </a:lnTo>
                      <a:lnTo>
                        <a:pt x="0" y="11"/>
                      </a:lnTo>
                      <a:lnTo>
                        <a:pt x="0" y="11"/>
                      </a:lnTo>
                      <a:lnTo>
                        <a:pt x="0" y="11"/>
                      </a:lnTo>
                      <a:lnTo>
                        <a:pt x="0"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1933" name="Line 29"/>
                <p:cNvSpPr>
                  <a:spLocks noChangeShapeType="1"/>
                </p:cNvSpPr>
                <p:nvPr/>
              </p:nvSpPr>
              <p:spPr bwMode="auto">
                <a:xfrm>
                  <a:off x="3704" y="2522"/>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1934" name="Freeform 30"/>
                <p:cNvSpPr>
                  <a:spLocks/>
                </p:cNvSpPr>
                <p:nvPr/>
              </p:nvSpPr>
              <p:spPr bwMode="auto">
                <a:xfrm>
                  <a:off x="3704" y="2488"/>
                  <a:ext cx="34" cy="34"/>
                </a:xfrm>
                <a:custGeom>
                  <a:avLst/>
                  <a:gdLst>
                    <a:gd name="T0" fmla="*/ 0 w 34"/>
                    <a:gd name="T1" fmla="*/ 34 h 34"/>
                    <a:gd name="T2" fmla="*/ 0 w 34"/>
                    <a:gd name="T3" fmla="*/ 34 h 34"/>
                    <a:gd name="T4" fmla="*/ 0 w 34"/>
                    <a:gd name="T5" fmla="*/ 29 h 34"/>
                    <a:gd name="T6" fmla="*/ 0 w 34"/>
                    <a:gd name="T7" fmla="*/ 29 h 34"/>
                    <a:gd name="T8" fmla="*/ 0 w 34"/>
                    <a:gd name="T9" fmla="*/ 29 h 34"/>
                    <a:gd name="T10" fmla="*/ 0 w 34"/>
                    <a:gd name="T11" fmla="*/ 29 h 34"/>
                    <a:gd name="T12" fmla="*/ 6 w 34"/>
                    <a:gd name="T13" fmla="*/ 29 h 34"/>
                    <a:gd name="T14" fmla="*/ 6 w 34"/>
                    <a:gd name="T15" fmla="*/ 23 h 34"/>
                    <a:gd name="T16" fmla="*/ 6 w 34"/>
                    <a:gd name="T17" fmla="*/ 23 h 34"/>
                    <a:gd name="T18" fmla="*/ 6 w 34"/>
                    <a:gd name="T19" fmla="*/ 23 h 34"/>
                    <a:gd name="T20" fmla="*/ 6 w 34"/>
                    <a:gd name="T21" fmla="*/ 23 h 34"/>
                    <a:gd name="T22" fmla="*/ 6 w 34"/>
                    <a:gd name="T23" fmla="*/ 23 h 34"/>
                    <a:gd name="T24" fmla="*/ 6 w 34"/>
                    <a:gd name="T25" fmla="*/ 17 h 34"/>
                    <a:gd name="T26" fmla="*/ 6 w 34"/>
                    <a:gd name="T27" fmla="*/ 17 h 34"/>
                    <a:gd name="T28" fmla="*/ 12 w 34"/>
                    <a:gd name="T29" fmla="*/ 17 h 34"/>
                    <a:gd name="T30" fmla="*/ 12 w 34"/>
                    <a:gd name="T31" fmla="*/ 17 h 34"/>
                    <a:gd name="T32" fmla="*/ 12 w 34"/>
                    <a:gd name="T33" fmla="*/ 17 h 34"/>
                    <a:gd name="T34" fmla="*/ 12 w 34"/>
                    <a:gd name="T35" fmla="*/ 12 h 34"/>
                    <a:gd name="T36" fmla="*/ 12 w 34"/>
                    <a:gd name="T37" fmla="*/ 12 h 34"/>
                    <a:gd name="T38" fmla="*/ 17 w 34"/>
                    <a:gd name="T39" fmla="*/ 12 h 34"/>
                    <a:gd name="T40" fmla="*/ 17 w 34"/>
                    <a:gd name="T41" fmla="*/ 12 h 34"/>
                    <a:gd name="T42" fmla="*/ 17 w 34"/>
                    <a:gd name="T43" fmla="*/ 12 h 34"/>
                    <a:gd name="T44" fmla="*/ 17 w 34"/>
                    <a:gd name="T45" fmla="*/ 6 h 34"/>
                    <a:gd name="T46" fmla="*/ 17 w 34"/>
                    <a:gd name="T47" fmla="*/ 6 h 34"/>
                    <a:gd name="T48" fmla="*/ 23 w 34"/>
                    <a:gd name="T49" fmla="*/ 6 h 34"/>
                    <a:gd name="T50" fmla="*/ 23 w 34"/>
                    <a:gd name="T51" fmla="*/ 6 h 34"/>
                    <a:gd name="T52" fmla="*/ 23 w 34"/>
                    <a:gd name="T53" fmla="*/ 6 h 34"/>
                    <a:gd name="T54" fmla="*/ 23 w 34"/>
                    <a:gd name="T55" fmla="*/ 6 h 34"/>
                    <a:gd name="T56" fmla="*/ 23 w 34"/>
                    <a:gd name="T57" fmla="*/ 6 h 34"/>
                    <a:gd name="T58" fmla="*/ 29 w 34"/>
                    <a:gd name="T59" fmla="*/ 0 h 34"/>
                    <a:gd name="T60" fmla="*/ 29 w 34"/>
                    <a:gd name="T61" fmla="*/ 0 h 34"/>
                    <a:gd name="T62" fmla="*/ 29 w 34"/>
                    <a:gd name="T63" fmla="*/ 0 h 34"/>
                    <a:gd name="T64" fmla="*/ 29 w 34"/>
                    <a:gd name="T65" fmla="*/ 0 h 34"/>
                    <a:gd name="T66" fmla="*/ 34 w 34"/>
                    <a:gd name="T6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34">
                      <a:moveTo>
                        <a:pt x="0" y="34"/>
                      </a:moveTo>
                      <a:lnTo>
                        <a:pt x="0" y="34"/>
                      </a:lnTo>
                      <a:lnTo>
                        <a:pt x="0" y="29"/>
                      </a:lnTo>
                      <a:lnTo>
                        <a:pt x="0" y="29"/>
                      </a:lnTo>
                      <a:lnTo>
                        <a:pt x="0" y="29"/>
                      </a:lnTo>
                      <a:lnTo>
                        <a:pt x="0" y="29"/>
                      </a:lnTo>
                      <a:lnTo>
                        <a:pt x="6" y="29"/>
                      </a:lnTo>
                      <a:lnTo>
                        <a:pt x="6" y="23"/>
                      </a:lnTo>
                      <a:lnTo>
                        <a:pt x="6" y="23"/>
                      </a:lnTo>
                      <a:lnTo>
                        <a:pt x="6" y="23"/>
                      </a:lnTo>
                      <a:lnTo>
                        <a:pt x="6" y="23"/>
                      </a:lnTo>
                      <a:lnTo>
                        <a:pt x="6" y="23"/>
                      </a:lnTo>
                      <a:lnTo>
                        <a:pt x="6" y="17"/>
                      </a:lnTo>
                      <a:lnTo>
                        <a:pt x="6" y="17"/>
                      </a:lnTo>
                      <a:lnTo>
                        <a:pt x="12" y="17"/>
                      </a:lnTo>
                      <a:lnTo>
                        <a:pt x="12" y="17"/>
                      </a:lnTo>
                      <a:lnTo>
                        <a:pt x="12" y="17"/>
                      </a:lnTo>
                      <a:lnTo>
                        <a:pt x="12" y="12"/>
                      </a:lnTo>
                      <a:lnTo>
                        <a:pt x="12" y="12"/>
                      </a:lnTo>
                      <a:lnTo>
                        <a:pt x="17" y="12"/>
                      </a:lnTo>
                      <a:lnTo>
                        <a:pt x="17" y="12"/>
                      </a:lnTo>
                      <a:lnTo>
                        <a:pt x="17" y="12"/>
                      </a:lnTo>
                      <a:lnTo>
                        <a:pt x="17" y="6"/>
                      </a:lnTo>
                      <a:lnTo>
                        <a:pt x="17" y="6"/>
                      </a:lnTo>
                      <a:lnTo>
                        <a:pt x="23" y="6"/>
                      </a:lnTo>
                      <a:lnTo>
                        <a:pt x="23" y="6"/>
                      </a:lnTo>
                      <a:lnTo>
                        <a:pt x="23" y="6"/>
                      </a:lnTo>
                      <a:lnTo>
                        <a:pt x="23" y="6"/>
                      </a:lnTo>
                      <a:lnTo>
                        <a:pt x="23" y="6"/>
                      </a:lnTo>
                      <a:lnTo>
                        <a:pt x="29" y="0"/>
                      </a:lnTo>
                      <a:lnTo>
                        <a:pt x="29" y="0"/>
                      </a:lnTo>
                      <a:lnTo>
                        <a:pt x="29" y="0"/>
                      </a:lnTo>
                      <a:lnTo>
                        <a:pt x="29" y="0"/>
                      </a:lnTo>
                      <a:lnTo>
                        <a:pt x="34"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1935" name="Line 31"/>
                <p:cNvSpPr>
                  <a:spLocks noChangeShapeType="1"/>
                </p:cNvSpPr>
                <p:nvPr/>
              </p:nvSpPr>
              <p:spPr bwMode="auto">
                <a:xfrm>
                  <a:off x="3744" y="2483"/>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1936" name="Freeform 32"/>
                <p:cNvSpPr>
                  <a:spLocks/>
                </p:cNvSpPr>
                <p:nvPr/>
              </p:nvSpPr>
              <p:spPr bwMode="auto">
                <a:xfrm>
                  <a:off x="3744" y="2477"/>
                  <a:ext cx="23" cy="6"/>
                </a:xfrm>
                <a:custGeom>
                  <a:avLst/>
                  <a:gdLst>
                    <a:gd name="T0" fmla="*/ 0 w 23"/>
                    <a:gd name="T1" fmla="*/ 6 h 6"/>
                    <a:gd name="T2" fmla="*/ 0 w 23"/>
                    <a:gd name="T3" fmla="*/ 6 h 6"/>
                    <a:gd name="T4" fmla="*/ 6 w 23"/>
                    <a:gd name="T5" fmla="*/ 6 h 6"/>
                    <a:gd name="T6" fmla="*/ 6 w 23"/>
                    <a:gd name="T7" fmla="*/ 6 h 6"/>
                    <a:gd name="T8" fmla="*/ 6 w 23"/>
                    <a:gd name="T9" fmla="*/ 6 h 6"/>
                    <a:gd name="T10" fmla="*/ 6 w 23"/>
                    <a:gd name="T11" fmla="*/ 6 h 6"/>
                    <a:gd name="T12" fmla="*/ 6 w 23"/>
                    <a:gd name="T13" fmla="*/ 6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0 h 6"/>
                    <a:gd name="T30" fmla="*/ 17 w 23"/>
                    <a:gd name="T31" fmla="*/ 0 h 6"/>
                    <a:gd name="T32" fmla="*/ 17 w 23"/>
                    <a:gd name="T33" fmla="*/ 0 h 6"/>
                    <a:gd name="T34" fmla="*/ 23 w 23"/>
                    <a:gd name="T35" fmla="*/ 0 h 6"/>
                    <a:gd name="T36" fmla="*/ 23 w 2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6">
                      <a:moveTo>
                        <a:pt x="0" y="6"/>
                      </a:moveTo>
                      <a:lnTo>
                        <a:pt x="0" y="6"/>
                      </a:lnTo>
                      <a:lnTo>
                        <a:pt x="6" y="6"/>
                      </a:lnTo>
                      <a:lnTo>
                        <a:pt x="6" y="6"/>
                      </a:lnTo>
                      <a:lnTo>
                        <a:pt x="6" y="6"/>
                      </a:lnTo>
                      <a:lnTo>
                        <a:pt x="6" y="6"/>
                      </a:lnTo>
                      <a:lnTo>
                        <a:pt x="6" y="6"/>
                      </a:lnTo>
                      <a:lnTo>
                        <a:pt x="11" y="0"/>
                      </a:lnTo>
                      <a:lnTo>
                        <a:pt x="11" y="0"/>
                      </a:lnTo>
                      <a:lnTo>
                        <a:pt x="11" y="0"/>
                      </a:lnTo>
                      <a:lnTo>
                        <a:pt x="11" y="0"/>
                      </a:lnTo>
                      <a:lnTo>
                        <a:pt x="11" y="0"/>
                      </a:lnTo>
                      <a:lnTo>
                        <a:pt x="17" y="0"/>
                      </a:lnTo>
                      <a:lnTo>
                        <a:pt x="17" y="0"/>
                      </a:lnTo>
                      <a:lnTo>
                        <a:pt x="17" y="0"/>
                      </a:lnTo>
                      <a:lnTo>
                        <a:pt x="17" y="0"/>
                      </a:lnTo>
                      <a:lnTo>
                        <a:pt x="17" y="0"/>
                      </a:lnTo>
                      <a:lnTo>
                        <a:pt x="23" y="0"/>
                      </a:lnTo>
                      <a:lnTo>
                        <a:pt x="23"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1937" name="Line 33"/>
                <p:cNvSpPr>
                  <a:spLocks noChangeShapeType="1"/>
                </p:cNvSpPr>
                <p:nvPr/>
              </p:nvSpPr>
              <p:spPr bwMode="auto">
                <a:xfrm>
                  <a:off x="3772" y="247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1938" name="Freeform 34"/>
                <p:cNvSpPr>
                  <a:spLocks/>
                </p:cNvSpPr>
                <p:nvPr/>
              </p:nvSpPr>
              <p:spPr bwMode="auto">
                <a:xfrm>
                  <a:off x="3772" y="2466"/>
                  <a:ext cx="51" cy="5"/>
                </a:xfrm>
                <a:custGeom>
                  <a:avLst/>
                  <a:gdLst>
                    <a:gd name="T0" fmla="*/ 0 w 51"/>
                    <a:gd name="T1" fmla="*/ 5 h 5"/>
                    <a:gd name="T2" fmla="*/ 6 w 51"/>
                    <a:gd name="T3" fmla="*/ 5 h 5"/>
                    <a:gd name="T4" fmla="*/ 6 w 51"/>
                    <a:gd name="T5" fmla="*/ 5 h 5"/>
                    <a:gd name="T6" fmla="*/ 6 w 51"/>
                    <a:gd name="T7" fmla="*/ 5 h 5"/>
                    <a:gd name="T8" fmla="*/ 6 w 51"/>
                    <a:gd name="T9" fmla="*/ 5 h 5"/>
                    <a:gd name="T10" fmla="*/ 6 w 51"/>
                    <a:gd name="T11" fmla="*/ 5 h 5"/>
                    <a:gd name="T12" fmla="*/ 12 w 51"/>
                    <a:gd name="T13" fmla="*/ 5 h 5"/>
                    <a:gd name="T14" fmla="*/ 12 w 51"/>
                    <a:gd name="T15" fmla="*/ 5 h 5"/>
                    <a:gd name="T16" fmla="*/ 12 w 51"/>
                    <a:gd name="T17" fmla="*/ 5 h 5"/>
                    <a:gd name="T18" fmla="*/ 12 w 51"/>
                    <a:gd name="T19" fmla="*/ 5 h 5"/>
                    <a:gd name="T20" fmla="*/ 12 w 51"/>
                    <a:gd name="T21" fmla="*/ 5 h 5"/>
                    <a:gd name="T22" fmla="*/ 17 w 51"/>
                    <a:gd name="T23" fmla="*/ 5 h 5"/>
                    <a:gd name="T24" fmla="*/ 17 w 51"/>
                    <a:gd name="T25" fmla="*/ 5 h 5"/>
                    <a:gd name="T26" fmla="*/ 17 w 51"/>
                    <a:gd name="T27" fmla="*/ 5 h 5"/>
                    <a:gd name="T28" fmla="*/ 17 w 51"/>
                    <a:gd name="T29" fmla="*/ 5 h 5"/>
                    <a:gd name="T30" fmla="*/ 17 w 51"/>
                    <a:gd name="T31" fmla="*/ 5 h 5"/>
                    <a:gd name="T32" fmla="*/ 23 w 51"/>
                    <a:gd name="T33" fmla="*/ 5 h 5"/>
                    <a:gd name="T34" fmla="*/ 23 w 51"/>
                    <a:gd name="T35" fmla="*/ 5 h 5"/>
                    <a:gd name="T36" fmla="*/ 23 w 51"/>
                    <a:gd name="T37" fmla="*/ 5 h 5"/>
                    <a:gd name="T38" fmla="*/ 23 w 51"/>
                    <a:gd name="T39" fmla="*/ 5 h 5"/>
                    <a:gd name="T40" fmla="*/ 23 w 51"/>
                    <a:gd name="T41" fmla="*/ 5 h 5"/>
                    <a:gd name="T42" fmla="*/ 29 w 51"/>
                    <a:gd name="T43" fmla="*/ 5 h 5"/>
                    <a:gd name="T44" fmla="*/ 29 w 51"/>
                    <a:gd name="T45" fmla="*/ 5 h 5"/>
                    <a:gd name="T46" fmla="*/ 29 w 51"/>
                    <a:gd name="T47" fmla="*/ 5 h 5"/>
                    <a:gd name="T48" fmla="*/ 29 w 51"/>
                    <a:gd name="T49" fmla="*/ 5 h 5"/>
                    <a:gd name="T50" fmla="*/ 29 w 51"/>
                    <a:gd name="T51" fmla="*/ 5 h 5"/>
                    <a:gd name="T52" fmla="*/ 34 w 51"/>
                    <a:gd name="T53" fmla="*/ 5 h 5"/>
                    <a:gd name="T54" fmla="*/ 34 w 51"/>
                    <a:gd name="T55" fmla="*/ 5 h 5"/>
                    <a:gd name="T56" fmla="*/ 34 w 51"/>
                    <a:gd name="T57" fmla="*/ 5 h 5"/>
                    <a:gd name="T58" fmla="*/ 34 w 51"/>
                    <a:gd name="T59" fmla="*/ 0 h 5"/>
                    <a:gd name="T60" fmla="*/ 40 w 51"/>
                    <a:gd name="T61" fmla="*/ 0 h 5"/>
                    <a:gd name="T62" fmla="*/ 40 w 51"/>
                    <a:gd name="T63" fmla="*/ 0 h 5"/>
                    <a:gd name="T64" fmla="*/ 40 w 51"/>
                    <a:gd name="T65" fmla="*/ 0 h 5"/>
                    <a:gd name="T66" fmla="*/ 40 w 51"/>
                    <a:gd name="T67" fmla="*/ 0 h 5"/>
                    <a:gd name="T68" fmla="*/ 40 w 51"/>
                    <a:gd name="T69" fmla="*/ 0 h 5"/>
                    <a:gd name="T70" fmla="*/ 46 w 51"/>
                    <a:gd name="T71" fmla="*/ 0 h 5"/>
                    <a:gd name="T72" fmla="*/ 46 w 51"/>
                    <a:gd name="T73" fmla="*/ 0 h 5"/>
                    <a:gd name="T74" fmla="*/ 46 w 51"/>
                    <a:gd name="T75" fmla="*/ 0 h 5"/>
                    <a:gd name="T76" fmla="*/ 46 w 51"/>
                    <a:gd name="T77" fmla="*/ 0 h 5"/>
                    <a:gd name="T78" fmla="*/ 46 w 51"/>
                    <a:gd name="T79" fmla="*/ 0 h 5"/>
                    <a:gd name="T80" fmla="*/ 51 w 51"/>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5">
                      <a:moveTo>
                        <a:pt x="0" y="5"/>
                      </a:moveTo>
                      <a:lnTo>
                        <a:pt x="6" y="5"/>
                      </a:lnTo>
                      <a:lnTo>
                        <a:pt x="6" y="5"/>
                      </a:lnTo>
                      <a:lnTo>
                        <a:pt x="6" y="5"/>
                      </a:lnTo>
                      <a:lnTo>
                        <a:pt x="6" y="5"/>
                      </a:lnTo>
                      <a:lnTo>
                        <a:pt x="6" y="5"/>
                      </a:lnTo>
                      <a:lnTo>
                        <a:pt x="12" y="5"/>
                      </a:lnTo>
                      <a:lnTo>
                        <a:pt x="12" y="5"/>
                      </a:lnTo>
                      <a:lnTo>
                        <a:pt x="12" y="5"/>
                      </a:lnTo>
                      <a:lnTo>
                        <a:pt x="12" y="5"/>
                      </a:lnTo>
                      <a:lnTo>
                        <a:pt x="12" y="5"/>
                      </a:lnTo>
                      <a:lnTo>
                        <a:pt x="17" y="5"/>
                      </a:lnTo>
                      <a:lnTo>
                        <a:pt x="17" y="5"/>
                      </a:lnTo>
                      <a:lnTo>
                        <a:pt x="17" y="5"/>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0"/>
                      </a:lnTo>
                      <a:lnTo>
                        <a:pt x="40" y="0"/>
                      </a:lnTo>
                      <a:lnTo>
                        <a:pt x="40" y="0"/>
                      </a:lnTo>
                      <a:lnTo>
                        <a:pt x="40" y="0"/>
                      </a:lnTo>
                      <a:lnTo>
                        <a:pt x="40" y="0"/>
                      </a:lnTo>
                      <a:lnTo>
                        <a:pt x="40" y="0"/>
                      </a:lnTo>
                      <a:lnTo>
                        <a:pt x="46" y="0"/>
                      </a:lnTo>
                      <a:lnTo>
                        <a:pt x="46" y="0"/>
                      </a:lnTo>
                      <a:lnTo>
                        <a:pt x="46" y="0"/>
                      </a:lnTo>
                      <a:lnTo>
                        <a:pt x="46" y="0"/>
                      </a:lnTo>
                      <a:lnTo>
                        <a:pt x="46" y="0"/>
                      </a:lnTo>
                      <a:lnTo>
                        <a:pt x="51"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811939" name="Rectangle 35"/>
              <p:cNvSpPr>
                <a:spLocks noChangeArrowheads="1"/>
              </p:cNvSpPr>
              <p:nvPr/>
            </p:nvSpPr>
            <p:spPr bwMode="auto">
              <a:xfrm>
                <a:off x="345" y="3353"/>
                <a:ext cx="72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PARISH BNDRY</a:t>
                </a:r>
                <a:endParaRPr lang="en-US" sz="1200" b="1"/>
              </a:p>
            </p:txBody>
          </p:sp>
        </p:grpSp>
        <p:grpSp>
          <p:nvGrpSpPr>
            <p:cNvPr id="2811940" name="Group 36"/>
            <p:cNvGrpSpPr>
              <a:grpSpLocks/>
            </p:cNvGrpSpPr>
            <p:nvPr/>
          </p:nvGrpSpPr>
          <p:grpSpPr bwMode="auto">
            <a:xfrm>
              <a:off x="1323" y="749"/>
              <a:ext cx="512" cy="115"/>
              <a:chOff x="816" y="2765"/>
              <a:chExt cx="512" cy="115"/>
            </a:xfrm>
          </p:grpSpPr>
          <p:sp>
            <p:nvSpPr>
              <p:cNvPr id="2811941" name="Rectangle 37"/>
              <p:cNvSpPr>
                <a:spLocks noChangeArrowheads="1"/>
              </p:cNvSpPr>
              <p:nvPr/>
            </p:nvSpPr>
            <p:spPr bwMode="auto">
              <a:xfrm>
                <a:off x="1018" y="2765"/>
                <a:ext cx="3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CITIES</a:t>
                </a:r>
                <a:endParaRPr lang="en-US" sz="1200" b="1"/>
              </a:p>
            </p:txBody>
          </p:sp>
          <p:grpSp>
            <p:nvGrpSpPr>
              <p:cNvPr id="2811942" name="Group 38"/>
              <p:cNvGrpSpPr>
                <a:grpSpLocks/>
              </p:cNvGrpSpPr>
              <p:nvPr/>
            </p:nvGrpSpPr>
            <p:grpSpPr bwMode="auto">
              <a:xfrm>
                <a:off x="816" y="2797"/>
                <a:ext cx="58" cy="58"/>
                <a:chOff x="2832" y="1248"/>
                <a:chExt cx="58" cy="58"/>
              </a:xfrm>
            </p:grpSpPr>
            <p:sp>
              <p:nvSpPr>
                <p:cNvPr id="2811943" name="Oval 39"/>
                <p:cNvSpPr>
                  <a:spLocks noChangeAspect="1" noChangeArrowheads="1"/>
                </p:cNvSpPr>
                <p:nvPr/>
              </p:nvSpPr>
              <p:spPr bwMode="auto">
                <a:xfrm>
                  <a:off x="2832" y="1248"/>
                  <a:ext cx="58" cy="58"/>
                </a:xfrm>
                <a:prstGeom prst="ellipse">
                  <a:avLst/>
                </a:prstGeom>
                <a:solidFill>
                  <a:srgbClr val="00FF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11944" name="Oval 40"/>
                <p:cNvSpPr>
                  <a:spLocks noChangeAspect="1" noChangeArrowheads="1"/>
                </p:cNvSpPr>
                <p:nvPr/>
              </p:nvSpPr>
              <p:spPr bwMode="auto">
                <a:xfrm>
                  <a:off x="2854" y="1270"/>
                  <a:ext cx="12" cy="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811945" name="Text Box 41"/>
            <p:cNvSpPr txBox="1">
              <a:spLocks noChangeArrowheads="1"/>
            </p:cNvSpPr>
            <p:nvPr/>
          </p:nvSpPr>
          <p:spPr bwMode="auto">
            <a:xfrm>
              <a:off x="1371" y="480"/>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t>LEGEND</a:t>
              </a:r>
            </a:p>
          </p:txBody>
        </p:sp>
        <p:sp>
          <p:nvSpPr>
            <p:cNvPr id="2811946" name="Rectangle 42"/>
            <p:cNvSpPr>
              <a:spLocks noChangeArrowheads="1"/>
            </p:cNvSpPr>
            <p:nvPr/>
          </p:nvSpPr>
          <p:spPr bwMode="auto">
            <a:xfrm>
              <a:off x="1200" y="432"/>
              <a:ext cx="1152" cy="124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811947" name="Group 43"/>
            <p:cNvGrpSpPr>
              <a:grpSpLocks/>
            </p:cNvGrpSpPr>
            <p:nvPr/>
          </p:nvGrpSpPr>
          <p:grpSpPr bwMode="auto">
            <a:xfrm>
              <a:off x="1227" y="929"/>
              <a:ext cx="1103" cy="115"/>
              <a:chOff x="57" y="2945"/>
              <a:chExt cx="1103" cy="115"/>
            </a:xfrm>
          </p:grpSpPr>
          <p:grpSp>
            <p:nvGrpSpPr>
              <p:cNvPr id="2811948" name="Group 44"/>
              <p:cNvGrpSpPr>
                <a:grpSpLocks/>
              </p:cNvGrpSpPr>
              <p:nvPr/>
            </p:nvGrpSpPr>
            <p:grpSpPr bwMode="auto">
              <a:xfrm>
                <a:off x="57" y="3000"/>
                <a:ext cx="238" cy="0"/>
                <a:chOff x="2211" y="2341"/>
                <a:chExt cx="238" cy="0"/>
              </a:xfrm>
            </p:grpSpPr>
            <p:sp>
              <p:nvSpPr>
                <p:cNvPr id="2811949" name="Line 45"/>
                <p:cNvSpPr>
                  <a:spLocks noChangeShapeType="1"/>
                </p:cNvSpPr>
                <p:nvPr/>
              </p:nvSpPr>
              <p:spPr bwMode="auto">
                <a:xfrm>
                  <a:off x="2211" y="2341"/>
                  <a:ext cx="2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1950" name="Line 46"/>
                <p:cNvSpPr>
                  <a:spLocks noChangeShapeType="1"/>
                </p:cNvSpPr>
                <p:nvPr/>
              </p:nvSpPr>
              <p:spPr bwMode="auto">
                <a:xfrm>
                  <a:off x="2211"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1951" name="Line 47"/>
                <p:cNvSpPr>
                  <a:spLocks noChangeShapeType="1"/>
                </p:cNvSpPr>
                <p:nvPr/>
              </p:nvSpPr>
              <p:spPr bwMode="auto">
                <a:xfrm>
                  <a:off x="2290"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1952" name="Line 48"/>
                <p:cNvSpPr>
                  <a:spLocks noChangeShapeType="1"/>
                </p:cNvSpPr>
                <p:nvPr/>
              </p:nvSpPr>
              <p:spPr bwMode="auto">
                <a:xfrm>
                  <a:off x="2370" y="2341"/>
                  <a:ext cx="39"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811953" name="Rectangle 49"/>
              <p:cNvSpPr>
                <a:spLocks noChangeArrowheads="1"/>
              </p:cNvSpPr>
              <p:nvPr/>
            </p:nvSpPr>
            <p:spPr bwMode="auto">
              <a:xfrm>
                <a:off x="345" y="2945"/>
                <a:ext cx="8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PRIMARY ROADS</a:t>
                </a:r>
                <a:endParaRPr lang="en-US" sz="1200" b="1"/>
              </a:p>
            </p:txBody>
          </p:sp>
        </p:grpSp>
        <p:sp>
          <p:nvSpPr>
            <p:cNvPr id="2811954" name="Oval 50"/>
            <p:cNvSpPr>
              <a:spLocks noChangeAspect="1" noChangeArrowheads="1"/>
            </p:cNvSpPr>
            <p:nvPr/>
          </p:nvSpPr>
          <p:spPr bwMode="auto">
            <a:xfrm>
              <a:off x="1239" y="1384"/>
              <a:ext cx="236" cy="15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11955" name="Text Box 51"/>
            <p:cNvSpPr txBox="1">
              <a:spLocks noChangeArrowheads="1"/>
            </p:cNvSpPr>
            <p:nvPr/>
          </p:nvSpPr>
          <p:spPr bwMode="auto">
            <a:xfrm>
              <a:off x="1470" y="1371"/>
              <a:ext cx="82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t>WATER</a:t>
              </a:r>
            </a:p>
          </p:txBody>
        </p:sp>
      </p:grpSp>
    </p:spTree>
    <p:extLst>
      <p:ext uri="{BB962C8B-B14F-4D97-AF65-F5344CB8AC3E}">
        <p14:creationId xmlns:p14="http://schemas.microsoft.com/office/powerpoint/2010/main" val="6293032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51810" name="Group 2"/>
          <p:cNvGrpSpPr>
            <a:grpSpLocks/>
          </p:cNvGrpSpPr>
          <p:nvPr/>
        </p:nvGrpSpPr>
        <p:grpSpPr bwMode="auto">
          <a:xfrm>
            <a:off x="0" y="0"/>
            <a:ext cx="9134475" cy="6678613"/>
            <a:chOff x="0" y="0"/>
            <a:chExt cx="5754" cy="4207"/>
          </a:xfrm>
        </p:grpSpPr>
        <p:pic>
          <p:nvPicPr>
            <p:cNvPr id="2551811" name="Picture 3" descr="coastal_basemap_landsat"/>
            <p:cNvPicPr>
              <a:picLocks noChangeAspect="1" noChangeArrowheads="1"/>
            </p:cNvPicPr>
            <p:nvPr/>
          </p:nvPicPr>
          <p:blipFill>
            <a:blip r:embed="rId2" cstate="print">
              <a:extLst>
                <a:ext uri="{28A0092B-C50C-407E-A947-70E740481C1C}">
                  <a14:useLocalDpi xmlns:a14="http://schemas.microsoft.com/office/drawing/2010/main" val="0"/>
                </a:ext>
              </a:extLst>
            </a:blip>
            <a:srcRect l="9331" t="1146" r="9953"/>
            <a:stretch>
              <a:fillRect/>
            </a:stretch>
          </p:blipFill>
          <p:spPr bwMode="auto">
            <a:xfrm>
              <a:off x="0" y="0"/>
              <a:ext cx="5754" cy="4207"/>
            </a:xfrm>
            <a:prstGeom prst="rect">
              <a:avLst/>
            </a:prstGeom>
            <a:noFill/>
            <a:extLst>
              <a:ext uri="{909E8E84-426E-40DD-AFC4-6F175D3DCCD1}">
                <a14:hiddenFill xmlns:a14="http://schemas.microsoft.com/office/drawing/2010/main">
                  <a:solidFill>
                    <a:srgbClr val="FFFFFF"/>
                  </a:solidFill>
                </a14:hiddenFill>
              </a:ext>
            </a:extLst>
          </p:spPr>
        </p:pic>
        <p:grpSp>
          <p:nvGrpSpPr>
            <p:cNvPr id="2551812" name="Group 4"/>
            <p:cNvGrpSpPr>
              <a:grpSpLocks/>
            </p:cNvGrpSpPr>
            <p:nvPr/>
          </p:nvGrpSpPr>
          <p:grpSpPr bwMode="auto">
            <a:xfrm>
              <a:off x="480" y="2688"/>
              <a:ext cx="1179" cy="1152"/>
              <a:chOff x="30" y="1872"/>
              <a:chExt cx="1179" cy="1152"/>
            </a:xfrm>
          </p:grpSpPr>
          <p:sp>
            <p:nvSpPr>
              <p:cNvPr id="2551813" name="Oval 5"/>
              <p:cNvSpPr>
                <a:spLocks noChangeAspect="1" noChangeArrowheads="1"/>
              </p:cNvSpPr>
              <p:nvPr/>
            </p:nvSpPr>
            <p:spPr bwMode="auto">
              <a:xfrm>
                <a:off x="57" y="2556"/>
                <a:ext cx="253" cy="127"/>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00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51814" name="Text Box 6"/>
              <p:cNvSpPr txBox="1">
                <a:spLocks noChangeArrowheads="1"/>
              </p:cNvSpPr>
              <p:nvPr/>
            </p:nvSpPr>
            <p:spPr bwMode="auto">
              <a:xfrm>
                <a:off x="249" y="2526"/>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t> </a:t>
                </a:r>
                <a:r>
                  <a:rPr lang="en-US" sz="1200" b="1"/>
                  <a:t>FLOOD AREA</a:t>
                </a:r>
              </a:p>
            </p:txBody>
          </p:sp>
          <p:grpSp>
            <p:nvGrpSpPr>
              <p:cNvPr id="2551815" name="Group 7"/>
              <p:cNvGrpSpPr>
                <a:grpSpLocks/>
              </p:cNvGrpSpPr>
              <p:nvPr/>
            </p:nvGrpSpPr>
            <p:grpSpPr bwMode="auto">
              <a:xfrm>
                <a:off x="65" y="2766"/>
                <a:ext cx="238" cy="124"/>
                <a:chOff x="3704" y="2466"/>
                <a:chExt cx="238" cy="124"/>
              </a:xfrm>
            </p:grpSpPr>
            <p:sp>
              <p:nvSpPr>
                <p:cNvPr id="2551816" name="Line 8"/>
                <p:cNvSpPr>
                  <a:spLocks noChangeShapeType="1"/>
                </p:cNvSpPr>
                <p:nvPr/>
              </p:nvSpPr>
              <p:spPr bwMode="auto">
                <a:xfrm>
                  <a:off x="3823" y="2466"/>
                  <a:ext cx="0" cy="0"/>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17" name="Freeform 9"/>
                <p:cNvSpPr>
                  <a:spLocks/>
                </p:cNvSpPr>
                <p:nvPr/>
              </p:nvSpPr>
              <p:spPr bwMode="auto">
                <a:xfrm>
                  <a:off x="3704" y="2466"/>
                  <a:ext cx="238" cy="124"/>
                </a:xfrm>
                <a:custGeom>
                  <a:avLst/>
                  <a:gdLst>
                    <a:gd name="T0" fmla="*/ 131 w 238"/>
                    <a:gd name="T1" fmla="*/ 0 h 124"/>
                    <a:gd name="T2" fmla="*/ 136 w 238"/>
                    <a:gd name="T3" fmla="*/ 5 h 124"/>
                    <a:gd name="T4" fmla="*/ 148 w 238"/>
                    <a:gd name="T5" fmla="*/ 5 h 124"/>
                    <a:gd name="T6" fmla="*/ 159 w 238"/>
                    <a:gd name="T7" fmla="*/ 5 h 124"/>
                    <a:gd name="T8" fmla="*/ 165 w 238"/>
                    <a:gd name="T9" fmla="*/ 5 h 124"/>
                    <a:gd name="T10" fmla="*/ 176 w 238"/>
                    <a:gd name="T11" fmla="*/ 11 h 124"/>
                    <a:gd name="T12" fmla="*/ 187 w 238"/>
                    <a:gd name="T13" fmla="*/ 11 h 124"/>
                    <a:gd name="T14" fmla="*/ 193 w 238"/>
                    <a:gd name="T15" fmla="*/ 17 h 124"/>
                    <a:gd name="T16" fmla="*/ 204 w 238"/>
                    <a:gd name="T17" fmla="*/ 17 h 124"/>
                    <a:gd name="T18" fmla="*/ 210 w 238"/>
                    <a:gd name="T19" fmla="*/ 22 h 124"/>
                    <a:gd name="T20" fmla="*/ 221 w 238"/>
                    <a:gd name="T21" fmla="*/ 28 h 124"/>
                    <a:gd name="T22" fmla="*/ 233 w 238"/>
                    <a:gd name="T23" fmla="*/ 39 h 124"/>
                    <a:gd name="T24" fmla="*/ 238 w 238"/>
                    <a:gd name="T25" fmla="*/ 51 h 124"/>
                    <a:gd name="T26" fmla="*/ 238 w 238"/>
                    <a:gd name="T27" fmla="*/ 56 h 124"/>
                    <a:gd name="T28" fmla="*/ 238 w 238"/>
                    <a:gd name="T29" fmla="*/ 68 h 124"/>
                    <a:gd name="T30" fmla="*/ 238 w 238"/>
                    <a:gd name="T31" fmla="*/ 73 h 124"/>
                    <a:gd name="T32" fmla="*/ 233 w 238"/>
                    <a:gd name="T33" fmla="*/ 85 h 124"/>
                    <a:gd name="T34" fmla="*/ 221 w 238"/>
                    <a:gd name="T35" fmla="*/ 96 h 124"/>
                    <a:gd name="T36" fmla="*/ 210 w 238"/>
                    <a:gd name="T37" fmla="*/ 102 h 124"/>
                    <a:gd name="T38" fmla="*/ 204 w 238"/>
                    <a:gd name="T39" fmla="*/ 107 h 124"/>
                    <a:gd name="T40" fmla="*/ 193 w 238"/>
                    <a:gd name="T41" fmla="*/ 107 h 124"/>
                    <a:gd name="T42" fmla="*/ 187 w 238"/>
                    <a:gd name="T43" fmla="*/ 113 h 124"/>
                    <a:gd name="T44" fmla="*/ 176 w 238"/>
                    <a:gd name="T45" fmla="*/ 113 h 124"/>
                    <a:gd name="T46" fmla="*/ 165 w 238"/>
                    <a:gd name="T47" fmla="*/ 119 h 124"/>
                    <a:gd name="T48" fmla="*/ 159 w 238"/>
                    <a:gd name="T49" fmla="*/ 119 h 124"/>
                    <a:gd name="T50" fmla="*/ 148 w 238"/>
                    <a:gd name="T51" fmla="*/ 119 h 124"/>
                    <a:gd name="T52" fmla="*/ 136 w 238"/>
                    <a:gd name="T53" fmla="*/ 119 h 124"/>
                    <a:gd name="T54" fmla="*/ 131 w 238"/>
                    <a:gd name="T55" fmla="*/ 124 h 124"/>
                    <a:gd name="T56" fmla="*/ 119 w 238"/>
                    <a:gd name="T57" fmla="*/ 124 h 124"/>
                    <a:gd name="T58" fmla="*/ 114 w 238"/>
                    <a:gd name="T59" fmla="*/ 124 h 124"/>
                    <a:gd name="T60" fmla="*/ 102 w 238"/>
                    <a:gd name="T61" fmla="*/ 119 h 124"/>
                    <a:gd name="T62" fmla="*/ 91 w 238"/>
                    <a:gd name="T63" fmla="*/ 119 h 124"/>
                    <a:gd name="T64" fmla="*/ 85 w 238"/>
                    <a:gd name="T65" fmla="*/ 119 h 124"/>
                    <a:gd name="T66" fmla="*/ 74 w 238"/>
                    <a:gd name="T67" fmla="*/ 119 h 124"/>
                    <a:gd name="T68" fmla="*/ 63 w 238"/>
                    <a:gd name="T69" fmla="*/ 113 h 124"/>
                    <a:gd name="T70" fmla="*/ 57 w 238"/>
                    <a:gd name="T71" fmla="*/ 113 h 124"/>
                    <a:gd name="T72" fmla="*/ 46 w 238"/>
                    <a:gd name="T73" fmla="*/ 107 h 124"/>
                    <a:gd name="T74" fmla="*/ 40 w 238"/>
                    <a:gd name="T75" fmla="*/ 107 h 124"/>
                    <a:gd name="T76" fmla="*/ 29 w 238"/>
                    <a:gd name="T77" fmla="*/ 102 h 124"/>
                    <a:gd name="T78" fmla="*/ 17 w 238"/>
                    <a:gd name="T79" fmla="*/ 96 h 124"/>
                    <a:gd name="T80" fmla="*/ 12 w 238"/>
                    <a:gd name="T81" fmla="*/ 85 h 124"/>
                    <a:gd name="T82" fmla="*/ 6 w 238"/>
                    <a:gd name="T83" fmla="*/ 73 h 124"/>
                    <a:gd name="T84" fmla="*/ 0 w 238"/>
                    <a:gd name="T85" fmla="*/ 68 h 124"/>
                    <a:gd name="T86" fmla="*/ 0 w 238"/>
                    <a:gd name="T87" fmla="*/ 56 h 124"/>
                    <a:gd name="T88" fmla="*/ 6 w 238"/>
                    <a:gd name="T89" fmla="*/ 51 h 124"/>
                    <a:gd name="T90" fmla="*/ 12 w 238"/>
                    <a:gd name="T91" fmla="*/ 39 h 124"/>
                    <a:gd name="T92" fmla="*/ 17 w 238"/>
                    <a:gd name="T93" fmla="*/ 28 h 124"/>
                    <a:gd name="T94" fmla="*/ 29 w 238"/>
                    <a:gd name="T95" fmla="*/ 22 h 124"/>
                    <a:gd name="T96" fmla="*/ 40 w 238"/>
                    <a:gd name="T97" fmla="*/ 17 h 124"/>
                    <a:gd name="T98" fmla="*/ 46 w 238"/>
                    <a:gd name="T99" fmla="*/ 17 h 124"/>
                    <a:gd name="T100" fmla="*/ 57 w 238"/>
                    <a:gd name="T101" fmla="*/ 11 h 124"/>
                    <a:gd name="T102" fmla="*/ 63 w 238"/>
                    <a:gd name="T103" fmla="*/ 11 h 124"/>
                    <a:gd name="T104" fmla="*/ 74 w 238"/>
                    <a:gd name="T105" fmla="*/ 5 h 124"/>
                    <a:gd name="T106" fmla="*/ 85 w 238"/>
                    <a:gd name="T107" fmla="*/ 5 h 124"/>
                    <a:gd name="T108" fmla="*/ 91 w 238"/>
                    <a:gd name="T109" fmla="*/ 5 h 124"/>
                    <a:gd name="T110" fmla="*/ 102 w 238"/>
                    <a:gd name="T111" fmla="*/ 5 h 124"/>
                    <a:gd name="T112" fmla="*/ 114 w 238"/>
                    <a:gd name="T113" fmla="*/ 0 h 124"/>
                    <a:gd name="T114" fmla="*/ 119 w 238"/>
                    <a:gd name="T11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124">
                      <a:moveTo>
                        <a:pt x="119" y="0"/>
                      </a:moveTo>
                      <a:lnTo>
                        <a:pt x="125" y="0"/>
                      </a:lnTo>
                      <a:lnTo>
                        <a:pt x="125" y="0"/>
                      </a:lnTo>
                      <a:lnTo>
                        <a:pt x="125" y="0"/>
                      </a:lnTo>
                      <a:lnTo>
                        <a:pt x="125" y="0"/>
                      </a:lnTo>
                      <a:lnTo>
                        <a:pt x="125" y="0"/>
                      </a:lnTo>
                      <a:lnTo>
                        <a:pt x="131" y="0"/>
                      </a:lnTo>
                      <a:lnTo>
                        <a:pt x="131" y="0"/>
                      </a:lnTo>
                      <a:lnTo>
                        <a:pt x="131" y="0"/>
                      </a:lnTo>
                      <a:lnTo>
                        <a:pt x="131" y="0"/>
                      </a:lnTo>
                      <a:lnTo>
                        <a:pt x="131" y="0"/>
                      </a:lnTo>
                      <a:lnTo>
                        <a:pt x="136" y="0"/>
                      </a:lnTo>
                      <a:lnTo>
                        <a:pt x="136" y="0"/>
                      </a:lnTo>
                      <a:lnTo>
                        <a:pt x="136" y="0"/>
                      </a:lnTo>
                      <a:lnTo>
                        <a:pt x="136" y="5"/>
                      </a:lnTo>
                      <a:lnTo>
                        <a:pt x="136" y="5"/>
                      </a:lnTo>
                      <a:lnTo>
                        <a:pt x="142" y="5"/>
                      </a:lnTo>
                      <a:lnTo>
                        <a:pt x="142" y="5"/>
                      </a:lnTo>
                      <a:lnTo>
                        <a:pt x="142" y="5"/>
                      </a:lnTo>
                      <a:lnTo>
                        <a:pt x="142" y="5"/>
                      </a:lnTo>
                      <a:lnTo>
                        <a:pt x="142" y="5"/>
                      </a:lnTo>
                      <a:lnTo>
                        <a:pt x="148" y="5"/>
                      </a:lnTo>
                      <a:lnTo>
                        <a:pt x="148" y="5"/>
                      </a:lnTo>
                      <a:lnTo>
                        <a:pt x="148" y="5"/>
                      </a:lnTo>
                      <a:lnTo>
                        <a:pt x="148" y="5"/>
                      </a:lnTo>
                      <a:lnTo>
                        <a:pt x="148" y="5"/>
                      </a:lnTo>
                      <a:lnTo>
                        <a:pt x="153" y="5"/>
                      </a:lnTo>
                      <a:lnTo>
                        <a:pt x="153" y="5"/>
                      </a:lnTo>
                      <a:lnTo>
                        <a:pt x="153" y="5"/>
                      </a:lnTo>
                      <a:lnTo>
                        <a:pt x="153" y="5"/>
                      </a:lnTo>
                      <a:lnTo>
                        <a:pt x="153" y="5"/>
                      </a:lnTo>
                      <a:lnTo>
                        <a:pt x="159" y="5"/>
                      </a:lnTo>
                      <a:lnTo>
                        <a:pt x="159" y="5"/>
                      </a:lnTo>
                      <a:lnTo>
                        <a:pt x="159" y="5"/>
                      </a:lnTo>
                      <a:lnTo>
                        <a:pt x="159" y="5"/>
                      </a:lnTo>
                      <a:lnTo>
                        <a:pt x="159" y="5"/>
                      </a:lnTo>
                      <a:lnTo>
                        <a:pt x="165" y="5"/>
                      </a:lnTo>
                      <a:lnTo>
                        <a:pt x="165" y="5"/>
                      </a:lnTo>
                      <a:lnTo>
                        <a:pt x="165" y="5"/>
                      </a:lnTo>
                      <a:lnTo>
                        <a:pt x="165" y="5"/>
                      </a:lnTo>
                      <a:lnTo>
                        <a:pt x="165" y="5"/>
                      </a:lnTo>
                      <a:lnTo>
                        <a:pt x="170" y="5"/>
                      </a:lnTo>
                      <a:lnTo>
                        <a:pt x="170" y="5"/>
                      </a:lnTo>
                      <a:lnTo>
                        <a:pt x="170" y="5"/>
                      </a:lnTo>
                      <a:lnTo>
                        <a:pt x="170" y="5"/>
                      </a:lnTo>
                      <a:lnTo>
                        <a:pt x="170" y="5"/>
                      </a:lnTo>
                      <a:lnTo>
                        <a:pt x="176" y="11"/>
                      </a:lnTo>
                      <a:lnTo>
                        <a:pt x="176" y="11"/>
                      </a:lnTo>
                      <a:lnTo>
                        <a:pt x="176" y="11"/>
                      </a:lnTo>
                      <a:lnTo>
                        <a:pt x="176" y="11"/>
                      </a:lnTo>
                      <a:lnTo>
                        <a:pt x="182" y="11"/>
                      </a:lnTo>
                      <a:lnTo>
                        <a:pt x="182" y="11"/>
                      </a:lnTo>
                      <a:lnTo>
                        <a:pt x="182" y="11"/>
                      </a:lnTo>
                      <a:lnTo>
                        <a:pt x="182" y="11"/>
                      </a:lnTo>
                      <a:lnTo>
                        <a:pt x="182" y="11"/>
                      </a:lnTo>
                      <a:lnTo>
                        <a:pt x="187" y="11"/>
                      </a:lnTo>
                      <a:lnTo>
                        <a:pt x="187" y="11"/>
                      </a:lnTo>
                      <a:lnTo>
                        <a:pt x="187" y="11"/>
                      </a:lnTo>
                      <a:lnTo>
                        <a:pt x="187" y="11"/>
                      </a:lnTo>
                      <a:lnTo>
                        <a:pt x="187" y="11"/>
                      </a:lnTo>
                      <a:lnTo>
                        <a:pt x="193" y="11"/>
                      </a:lnTo>
                      <a:lnTo>
                        <a:pt x="193" y="11"/>
                      </a:lnTo>
                      <a:lnTo>
                        <a:pt x="193" y="17"/>
                      </a:lnTo>
                      <a:lnTo>
                        <a:pt x="193" y="17"/>
                      </a:lnTo>
                      <a:lnTo>
                        <a:pt x="193" y="17"/>
                      </a:lnTo>
                      <a:lnTo>
                        <a:pt x="199" y="17"/>
                      </a:lnTo>
                      <a:lnTo>
                        <a:pt x="199" y="17"/>
                      </a:lnTo>
                      <a:lnTo>
                        <a:pt x="199" y="17"/>
                      </a:lnTo>
                      <a:lnTo>
                        <a:pt x="199" y="17"/>
                      </a:lnTo>
                      <a:lnTo>
                        <a:pt x="199" y="17"/>
                      </a:lnTo>
                      <a:lnTo>
                        <a:pt x="204" y="17"/>
                      </a:lnTo>
                      <a:lnTo>
                        <a:pt x="204" y="17"/>
                      </a:lnTo>
                      <a:lnTo>
                        <a:pt x="204" y="22"/>
                      </a:lnTo>
                      <a:lnTo>
                        <a:pt x="204" y="22"/>
                      </a:lnTo>
                      <a:lnTo>
                        <a:pt x="204" y="22"/>
                      </a:lnTo>
                      <a:lnTo>
                        <a:pt x="210" y="22"/>
                      </a:lnTo>
                      <a:lnTo>
                        <a:pt x="210" y="22"/>
                      </a:lnTo>
                      <a:lnTo>
                        <a:pt x="210" y="22"/>
                      </a:lnTo>
                      <a:lnTo>
                        <a:pt x="210" y="22"/>
                      </a:lnTo>
                      <a:lnTo>
                        <a:pt x="210" y="22"/>
                      </a:lnTo>
                      <a:lnTo>
                        <a:pt x="216" y="22"/>
                      </a:lnTo>
                      <a:lnTo>
                        <a:pt x="216" y="28"/>
                      </a:lnTo>
                      <a:lnTo>
                        <a:pt x="216" y="28"/>
                      </a:lnTo>
                      <a:lnTo>
                        <a:pt x="216" y="28"/>
                      </a:lnTo>
                      <a:lnTo>
                        <a:pt x="216" y="28"/>
                      </a:lnTo>
                      <a:lnTo>
                        <a:pt x="221" y="28"/>
                      </a:lnTo>
                      <a:lnTo>
                        <a:pt x="221" y="28"/>
                      </a:lnTo>
                      <a:lnTo>
                        <a:pt x="221" y="28"/>
                      </a:lnTo>
                      <a:lnTo>
                        <a:pt x="221" y="34"/>
                      </a:lnTo>
                      <a:lnTo>
                        <a:pt x="221" y="34"/>
                      </a:lnTo>
                      <a:lnTo>
                        <a:pt x="227" y="34"/>
                      </a:lnTo>
                      <a:lnTo>
                        <a:pt x="227" y="34"/>
                      </a:lnTo>
                      <a:lnTo>
                        <a:pt x="227" y="34"/>
                      </a:lnTo>
                      <a:lnTo>
                        <a:pt x="227" y="39"/>
                      </a:lnTo>
                      <a:lnTo>
                        <a:pt x="227" y="39"/>
                      </a:lnTo>
                      <a:lnTo>
                        <a:pt x="233" y="39"/>
                      </a:lnTo>
                      <a:lnTo>
                        <a:pt x="233" y="39"/>
                      </a:lnTo>
                      <a:lnTo>
                        <a:pt x="233" y="39"/>
                      </a:lnTo>
                      <a:lnTo>
                        <a:pt x="233" y="45"/>
                      </a:lnTo>
                      <a:lnTo>
                        <a:pt x="233" y="45"/>
                      </a:lnTo>
                      <a:lnTo>
                        <a:pt x="233" y="45"/>
                      </a:lnTo>
                      <a:lnTo>
                        <a:pt x="233" y="45"/>
                      </a:lnTo>
                      <a:lnTo>
                        <a:pt x="238" y="45"/>
                      </a:lnTo>
                      <a:lnTo>
                        <a:pt x="238" y="51"/>
                      </a:lnTo>
                      <a:lnTo>
                        <a:pt x="238" y="51"/>
                      </a:lnTo>
                      <a:lnTo>
                        <a:pt x="238" y="51"/>
                      </a:lnTo>
                      <a:lnTo>
                        <a:pt x="238" y="51"/>
                      </a:lnTo>
                      <a:lnTo>
                        <a:pt x="238" y="51"/>
                      </a:lnTo>
                      <a:lnTo>
                        <a:pt x="238" y="56"/>
                      </a:lnTo>
                      <a:lnTo>
                        <a:pt x="238" y="56"/>
                      </a:lnTo>
                      <a:lnTo>
                        <a:pt x="238" y="56"/>
                      </a:lnTo>
                      <a:lnTo>
                        <a:pt x="238" y="56"/>
                      </a:lnTo>
                      <a:lnTo>
                        <a:pt x="238" y="56"/>
                      </a:lnTo>
                      <a:lnTo>
                        <a:pt x="238" y="62"/>
                      </a:lnTo>
                      <a:lnTo>
                        <a:pt x="238" y="62"/>
                      </a:lnTo>
                      <a:lnTo>
                        <a:pt x="238" y="62"/>
                      </a:lnTo>
                      <a:lnTo>
                        <a:pt x="238" y="62"/>
                      </a:lnTo>
                      <a:lnTo>
                        <a:pt x="238" y="62"/>
                      </a:lnTo>
                      <a:lnTo>
                        <a:pt x="238" y="68"/>
                      </a:lnTo>
                      <a:lnTo>
                        <a:pt x="238" y="68"/>
                      </a:lnTo>
                      <a:lnTo>
                        <a:pt x="238" y="68"/>
                      </a:lnTo>
                      <a:lnTo>
                        <a:pt x="238" y="68"/>
                      </a:lnTo>
                      <a:lnTo>
                        <a:pt x="238" y="68"/>
                      </a:lnTo>
                      <a:lnTo>
                        <a:pt x="238" y="73"/>
                      </a:lnTo>
                      <a:lnTo>
                        <a:pt x="238" y="73"/>
                      </a:lnTo>
                      <a:lnTo>
                        <a:pt x="238" y="73"/>
                      </a:lnTo>
                      <a:lnTo>
                        <a:pt x="238" y="73"/>
                      </a:lnTo>
                      <a:lnTo>
                        <a:pt x="238" y="73"/>
                      </a:lnTo>
                      <a:lnTo>
                        <a:pt x="238" y="79"/>
                      </a:lnTo>
                      <a:lnTo>
                        <a:pt x="233" y="79"/>
                      </a:lnTo>
                      <a:lnTo>
                        <a:pt x="233" y="79"/>
                      </a:lnTo>
                      <a:lnTo>
                        <a:pt x="233" y="79"/>
                      </a:lnTo>
                      <a:lnTo>
                        <a:pt x="233" y="79"/>
                      </a:lnTo>
                      <a:lnTo>
                        <a:pt x="233" y="85"/>
                      </a:lnTo>
                      <a:lnTo>
                        <a:pt x="233" y="85"/>
                      </a:lnTo>
                      <a:lnTo>
                        <a:pt x="233" y="85"/>
                      </a:lnTo>
                      <a:lnTo>
                        <a:pt x="227" y="85"/>
                      </a:lnTo>
                      <a:lnTo>
                        <a:pt x="227" y="85"/>
                      </a:lnTo>
                      <a:lnTo>
                        <a:pt x="227" y="90"/>
                      </a:lnTo>
                      <a:lnTo>
                        <a:pt x="227" y="90"/>
                      </a:lnTo>
                      <a:lnTo>
                        <a:pt x="227" y="90"/>
                      </a:lnTo>
                      <a:lnTo>
                        <a:pt x="221" y="90"/>
                      </a:lnTo>
                      <a:lnTo>
                        <a:pt x="221" y="96"/>
                      </a:lnTo>
                      <a:lnTo>
                        <a:pt x="221" y="96"/>
                      </a:lnTo>
                      <a:lnTo>
                        <a:pt x="221" y="96"/>
                      </a:lnTo>
                      <a:lnTo>
                        <a:pt x="221" y="96"/>
                      </a:lnTo>
                      <a:lnTo>
                        <a:pt x="216" y="96"/>
                      </a:lnTo>
                      <a:lnTo>
                        <a:pt x="216" y="96"/>
                      </a:lnTo>
                      <a:lnTo>
                        <a:pt x="216" y="96"/>
                      </a:lnTo>
                      <a:lnTo>
                        <a:pt x="216" y="102"/>
                      </a:lnTo>
                      <a:lnTo>
                        <a:pt x="216" y="102"/>
                      </a:lnTo>
                      <a:lnTo>
                        <a:pt x="210" y="102"/>
                      </a:lnTo>
                      <a:lnTo>
                        <a:pt x="210" y="102"/>
                      </a:lnTo>
                      <a:lnTo>
                        <a:pt x="210" y="102"/>
                      </a:lnTo>
                      <a:lnTo>
                        <a:pt x="210" y="102"/>
                      </a:lnTo>
                      <a:lnTo>
                        <a:pt x="210" y="102"/>
                      </a:lnTo>
                      <a:lnTo>
                        <a:pt x="204" y="102"/>
                      </a:lnTo>
                      <a:lnTo>
                        <a:pt x="204" y="107"/>
                      </a:lnTo>
                      <a:lnTo>
                        <a:pt x="204" y="107"/>
                      </a:lnTo>
                      <a:lnTo>
                        <a:pt x="204" y="107"/>
                      </a:lnTo>
                      <a:lnTo>
                        <a:pt x="204" y="107"/>
                      </a:lnTo>
                      <a:lnTo>
                        <a:pt x="199" y="107"/>
                      </a:lnTo>
                      <a:lnTo>
                        <a:pt x="199" y="107"/>
                      </a:lnTo>
                      <a:lnTo>
                        <a:pt x="199" y="107"/>
                      </a:lnTo>
                      <a:lnTo>
                        <a:pt x="199" y="107"/>
                      </a:lnTo>
                      <a:lnTo>
                        <a:pt x="199" y="107"/>
                      </a:lnTo>
                      <a:lnTo>
                        <a:pt x="193" y="107"/>
                      </a:lnTo>
                      <a:lnTo>
                        <a:pt x="193" y="107"/>
                      </a:lnTo>
                      <a:lnTo>
                        <a:pt x="193" y="107"/>
                      </a:lnTo>
                      <a:lnTo>
                        <a:pt x="193" y="113"/>
                      </a:lnTo>
                      <a:lnTo>
                        <a:pt x="193" y="113"/>
                      </a:lnTo>
                      <a:lnTo>
                        <a:pt x="187" y="113"/>
                      </a:lnTo>
                      <a:lnTo>
                        <a:pt x="187" y="113"/>
                      </a:lnTo>
                      <a:lnTo>
                        <a:pt x="187" y="113"/>
                      </a:lnTo>
                      <a:lnTo>
                        <a:pt x="187" y="113"/>
                      </a:lnTo>
                      <a:lnTo>
                        <a:pt x="187" y="113"/>
                      </a:lnTo>
                      <a:lnTo>
                        <a:pt x="182" y="113"/>
                      </a:lnTo>
                      <a:lnTo>
                        <a:pt x="182" y="113"/>
                      </a:lnTo>
                      <a:lnTo>
                        <a:pt x="182" y="113"/>
                      </a:lnTo>
                      <a:lnTo>
                        <a:pt x="182" y="113"/>
                      </a:lnTo>
                      <a:lnTo>
                        <a:pt x="182" y="113"/>
                      </a:lnTo>
                      <a:lnTo>
                        <a:pt x="176" y="113"/>
                      </a:lnTo>
                      <a:lnTo>
                        <a:pt x="176" y="113"/>
                      </a:lnTo>
                      <a:lnTo>
                        <a:pt x="176" y="113"/>
                      </a:lnTo>
                      <a:lnTo>
                        <a:pt x="176" y="113"/>
                      </a:lnTo>
                      <a:lnTo>
                        <a:pt x="170" y="119"/>
                      </a:lnTo>
                      <a:lnTo>
                        <a:pt x="170" y="119"/>
                      </a:lnTo>
                      <a:lnTo>
                        <a:pt x="170" y="119"/>
                      </a:lnTo>
                      <a:lnTo>
                        <a:pt x="170" y="119"/>
                      </a:lnTo>
                      <a:lnTo>
                        <a:pt x="170" y="119"/>
                      </a:lnTo>
                      <a:lnTo>
                        <a:pt x="165" y="119"/>
                      </a:lnTo>
                      <a:lnTo>
                        <a:pt x="165" y="119"/>
                      </a:lnTo>
                      <a:lnTo>
                        <a:pt x="165" y="119"/>
                      </a:lnTo>
                      <a:lnTo>
                        <a:pt x="165" y="119"/>
                      </a:lnTo>
                      <a:lnTo>
                        <a:pt x="165" y="119"/>
                      </a:lnTo>
                      <a:lnTo>
                        <a:pt x="159" y="119"/>
                      </a:lnTo>
                      <a:lnTo>
                        <a:pt x="159" y="119"/>
                      </a:lnTo>
                      <a:lnTo>
                        <a:pt x="159" y="119"/>
                      </a:lnTo>
                      <a:lnTo>
                        <a:pt x="159" y="119"/>
                      </a:lnTo>
                      <a:lnTo>
                        <a:pt x="159" y="119"/>
                      </a:lnTo>
                      <a:lnTo>
                        <a:pt x="153" y="119"/>
                      </a:lnTo>
                      <a:lnTo>
                        <a:pt x="153" y="119"/>
                      </a:lnTo>
                      <a:lnTo>
                        <a:pt x="153" y="119"/>
                      </a:lnTo>
                      <a:lnTo>
                        <a:pt x="153" y="119"/>
                      </a:lnTo>
                      <a:lnTo>
                        <a:pt x="153" y="119"/>
                      </a:lnTo>
                      <a:lnTo>
                        <a:pt x="148" y="119"/>
                      </a:lnTo>
                      <a:lnTo>
                        <a:pt x="148" y="119"/>
                      </a:lnTo>
                      <a:lnTo>
                        <a:pt x="148" y="119"/>
                      </a:lnTo>
                      <a:lnTo>
                        <a:pt x="148" y="119"/>
                      </a:lnTo>
                      <a:lnTo>
                        <a:pt x="148" y="119"/>
                      </a:lnTo>
                      <a:lnTo>
                        <a:pt x="142" y="119"/>
                      </a:lnTo>
                      <a:lnTo>
                        <a:pt x="142" y="119"/>
                      </a:lnTo>
                      <a:lnTo>
                        <a:pt x="142" y="119"/>
                      </a:lnTo>
                      <a:lnTo>
                        <a:pt x="142" y="119"/>
                      </a:lnTo>
                      <a:lnTo>
                        <a:pt x="142" y="119"/>
                      </a:lnTo>
                      <a:lnTo>
                        <a:pt x="136" y="119"/>
                      </a:lnTo>
                      <a:lnTo>
                        <a:pt x="136" y="119"/>
                      </a:lnTo>
                      <a:lnTo>
                        <a:pt x="136" y="124"/>
                      </a:lnTo>
                      <a:lnTo>
                        <a:pt x="136" y="124"/>
                      </a:lnTo>
                      <a:lnTo>
                        <a:pt x="136" y="124"/>
                      </a:lnTo>
                      <a:lnTo>
                        <a:pt x="131" y="124"/>
                      </a:lnTo>
                      <a:lnTo>
                        <a:pt x="131" y="124"/>
                      </a:lnTo>
                      <a:lnTo>
                        <a:pt x="131" y="124"/>
                      </a:lnTo>
                      <a:lnTo>
                        <a:pt x="131" y="124"/>
                      </a:lnTo>
                      <a:lnTo>
                        <a:pt x="131" y="124"/>
                      </a:lnTo>
                      <a:lnTo>
                        <a:pt x="125" y="124"/>
                      </a:lnTo>
                      <a:lnTo>
                        <a:pt x="125" y="124"/>
                      </a:lnTo>
                      <a:lnTo>
                        <a:pt x="125" y="124"/>
                      </a:lnTo>
                      <a:lnTo>
                        <a:pt x="125" y="124"/>
                      </a:lnTo>
                      <a:lnTo>
                        <a:pt x="125" y="124"/>
                      </a:lnTo>
                      <a:lnTo>
                        <a:pt x="119" y="124"/>
                      </a:lnTo>
                      <a:lnTo>
                        <a:pt x="119" y="124"/>
                      </a:lnTo>
                      <a:lnTo>
                        <a:pt x="119" y="124"/>
                      </a:lnTo>
                      <a:lnTo>
                        <a:pt x="119" y="124"/>
                      </a:lnTo>
                      <a:lnTo>
                        <a:pt x="119" y="124"/>
                      </a:lnTo>
                      <a:lnTo>
                        <a:pt x="114" y="124"/>
                      </a:lnTo>
                      <a:lnTo>
                        <a:pt x="114" y="124"/>
                      </a:lnTo>
                      <a:lnTo>
                        <a:pt x="114" y="124"/>
                      </a:lnTo>
                      <a:lnTo>
                        <a:pt x="114" y="124"/>
                      </a:lnTo>
                      <a:lnTo>
                        <a:pt x="114" y="124"/>
                      </a:lnTo>
                      <a:lnTo>
                        <a:pt x="108" y="124"/>
                      </a:lnTo>
                      <a:lnTo>
                        <a:pt x="108" y="124"/>
                      </a:lnTo>
                      <a:lnTo>
                        <a:pt x="108" y="124"/>
                      </a:lnTo>
                      <a:lnTo>
                        <a:pt x="108" y="124"/>
                      </a:lnTo>
                      <a:lnTo>
                        <a:pt x="108" y="124"/>
                      </a:lnTo>
                      <a:lnTo>
                        <a:pt x="102" y="124"/>
                      </a:lnTo>
                      <a:lnTo>
                        <a:pt x="102" y="119"/>
                      </a:lnTo>
                      <a:lnTo>
                        <a:pt x="102" y="119"/>
                      </a:lnTo>
                      <a:lnTo>
                        <a:pt x="102" y="119"/>
                      </a:lnTo>
                      <a:lnTo>
                        <a:pt x="97" y="119"/>
                      </a:lnTo>
                      <a:lnTo>
                        <a:pt x="97" y="119"/>
                      </a:lnTo>
                      <a:lnTo>
                        <a:pt x="97" y="119"/>
                      </a:lnTo>
                      <a:lnTo>
                        <a:pt x="97" y="119"/>
                      </a:lnTo>
                      <a:lnTo>
                        <a:pt x="97" y="119"/>
                      </a:lnTo>
                      <a:lnTo>
                        <a:pt x="91" y="119"/>
                      </a:lnTo>
                      <a:lnTo>
                        <a:pt x="91" y="119"/>
                      </a:lnTo>
                      <a:lnTo>
                        <a:pt x="91" y="119"/>
                      </a:lnTo>
                      <a:lnTo>
                        <a:pt x="91" y="119"/>
                      </a:lnTo>
                      <a:lnTo>
                        <a:pt x="91" y="119"/>
                      </a:lnTo>
                      <a:lnTo>
                        <a:pt x="85" y="119"/>
                      </a:lnTo>
                      <a:lnTo>
                        <a:pt x="85" y="119"/>
                      </a:lnTo>
                      <a:lnTo>
                        <a:pt x="85" y="119"/>
                      </a:lnTo>
                      <a:lnTo>
                        <a:pt x="85" y="119"/>
                      </a:lnTo>
                      <a:lnTo>
                        <a:pt x="85" y="119"/>
                      </a:lnTo>
                      <a:lnTo>
                        <a:pt x="80" y="119"/>
                      </a:lnTo>
                      <a:lnTo>
                        <a:pt x="80" y="119"/>
                      </a:lnTo>
                      <a:lnTo>
                        <a:pt x="80" y="119"/>
                      </a:lnTo>
                      <a:lnTo>
                        <a:pt x="80" y="119"/>
                      </a:lnTo>
                      <a:lnTo>
                        <a:pt x="80" y="119"/>
                      </a:lnTo>
                      <a:lnTo>
                        <a:pt x="74" y="119"/>
                      </a:lnTo>
                      <a:lnTo>
                        <a:pt x="74" y="119"/>
                      </a:lnTo>
                      <a:lnTo>
                        <a:pt x="74" y="119"/>
                      </a:lnTo>
                      <a:lnTo>
                        <a:pt x="74" y="119"/>
                      </a:lnTo>
                      <a:lnTo>
                        <a:pt x="74" y="119"/>
                      </a:lnTo>
                      <a:lnTo>
                        <a:pt x="68" y="119"/>
                      </a:lnTo>
                      <a:lnTo>
                        <a:pt x="68" y="119"/>
                      </a:lnTo>
                      <a:lnTo>
                        <a:pt x="68" y="119"/>
                      </a:lnTo>
                      <a:lnTo>
                        <a:pt x="68" y="119"/>
                      </a:lnTo>
                      <a:lnTo>
                        <a:pt x="68" y="113"/>
                      </a:lnTo>
                      <a:lnTo>
                        <a:pt x="63" y="113"/>
                      </a:lnTo>
                      <a:lnTo>
                        <a:pt x="63" y="113"/>
                      </a:lnTo>
                      <a:lnTo>
                        <a:pt x="63" y="113"/>
                      </a:lnTo>
                      <a:lnTo>
                        <a:pt x="63" y="113"/>
                      </a:lnTo>
                      <a:lnTo>
                        <a:pt x="63" y="113"/>
                      </a:lnTo>
                      <a:lnTo>
                        <a:pt x="57" y="113"/>
                      </a:lnTo>
                      <a:lnTo>
                        <a:pt x="57" y="113"/>
                      </a:lnTo>
                      <a:lnTo>
                        <a:pt x="57" y="113"/>
                      </a:lnTo>
                      <a:lnTo>
                        <a:pt x="57" y="113"/>
                      </a:lnTo>
                      <a:lnTo>
                        <a:pt x="57" y="113"/>
                      </a:lnTo>
                      <a:lnTo>
                        <a:pt x="51" y="113"/>
                      </a:lnTo>
                      <a:lnTo>
                        <a:pt x="51" y="113"/>
                      </a:lnTo>
                      <a:lnTo>
                        <a:pt x="51" y="113"/>
                      </a:lnTo>
                      <a:lnTo>
                        <a:pt x="51" y="113"/>
                      </a:lnTo>
                      <a:lnTo>
                        <a:pt x="51" y="113"/>
                      </a:lnTo>
                      <a:lnTo>
                        <a:pt x="46" y="107"/>
                      </a:lnTo>
                      <a:lnTo>
                        <a:pt x="46" y="107"/>
                      </a:lnTo>
                      <a:lnTo>
                        <a:pt x="46" y="107"/>
                      </a:lnTo>
                      <a:lnTo>
                        <a:pt x="46" y="107"/>
                      </a:lnTo>
                      <a:lnTo>
                        <a:pt x="46" y="107"/>
                      </a:lnTo>
                      <a:lnTo>
                        <a:pt x="40" y="107"/>
                      </a:lnTo>
                      <a:lnTo>
                        <a:pt x="40" y="107"/>
                      </a:lnTo>
                      <a:lnTo>
                        <a:pt x="40" y="107"/>
                      </a:lnTo>
                      <a:lnTo>
                        <a:pt x="40" y="107"/>
                      </a:lnTo>
                      <a:lnTo>
                        <a:pt x="40" y="107"/>
                      </a:lnTo>
                      <a:lnTo>
                        <a:pt x="34" y="107"/>
                      </a:lnTo>
                      <a:lnTo>
                        <a:pt x="34" y="107"/>
                      </a:lnTo>
                      <a:lnTo>
                        <a:pt x="34" y="102"/>
                      </a:lnTo>
                      <a:lnTo>
                        <a:pt x="34" y="102"/>
                      </a:lnTo>
                      <a:lnTo>
                        <a:pt x="34" y="102"/>
                      </a:lnTo>
                      <a:lnTo>
                        <a:pt x="29" y="102"/>
                      </a:lnTo>
                      <a:lnTo>
                        <a:pt x="29" y="102"/>
                      </a:lnTo>
                      <a:lnTo>
                        <a:pt x="29" y="102"/>
                      </a:lnTo>
                      <a:lnTo>
                        <a:pt x="29" y="102"/>
                      </a:lnTo>
                      <a:lnTo>
                        <a:pt x="23" y="102"/>
                      </a:lnTo>
                      <a:lnTo>
                        <a:pt x="23" y="96"/>
                      </a:lnTo>
                      <a:lnTo>
                        <a:pt x="23" y="96"/>
                      </a:lnTo>
                      <a:lnTo>
                        <a:pt x="23" y="96"/>
                      </a:lnTo>
                      <a:lnTo>
                        <a:pt x="23" y="96"/>
                      </a:lnTo>
                      <a:lnTo>
                        <a:pt x="17" y="96"/>
                      </a:lnTo>
                      <a:lnTo>
                        <a:pt x="17" y="96"/>
                      </a:lnTo>
                      <a:lnTo>
                        <a:pt x="17" y="96"/>
                      </a:lnTo>
                      <a:lnTo>
                        <a:pt x="17" y="90"/>
                      </a:lnTo>
                      <a:lnTo>
                        <a:pt x="17" y="90"/>
                      </a:lnTo>
                      <a:lnTo>
                        <a:pt x="12" y="90"/>
                      </a:lnTo>
                      <a:lnTo>
                        <a:pt x="12" y="90"/>
                      </a:lnTo>
                      <a:lnTo>
                        <a:pt x="12" y="85"/>
                      </a:lnTo>
                      <a:lnTo>
                        <a:pt x="12" y="85"/>
                      </a:lnTo>
                      <a:lnTo>
                        <a:pt x="12" y="85"/>
                      </a:lnTo>
                      <a:lnTo>
                        <a:pt x="6" y="85"/>
                      </a:lnTo>
                      <a:lnTo>
                        <a:pt x="6" y="85"/>
                      </a:lnTo>
                      <a:lnTo>
                        <a:pt x="6" y="79"/>
                      </a:lnTo>
                      <a:lnTo>
                        <a:pt x="6" y="79"/>
                      </a:lnTo>
                      <a:lnTo>
                        <a:pt x="6" y="79"/>
                      </a:lnTo>
                      <a:lnTo>
                        <a:pt x="6" y="79"/>
                      </a:lnTo>
                      <a:lnTo>
                        <a:pt x="6" y="79"/>
                      </a:lnTo>
                      <a:lnTo>
                        <a:pt x="6" y="73"/>
                      </a:lnTo>
                      <a:lnTo>
                        <a:pt x="0" y="73"/>
                      </a:lnTo>
                      <a:lnTo>
                        <a:pt x="0" y="73"/>
                      </a:lnTo>
                      <a:lnTo>
                        <a:pt x="0" y="73"/>
                      </a:lnTo>
                      <a:lnTo>
                        <a:pt x="0" y="73"/>
                      </a:lnTo>
                      <a:lnTo>
                        <a:pt x="0" y="68"/>
                      </a:lnTo>
                      <a:lnTo>
                        <a:pt x="0" y="68"/>
                      </a:lnTo>
                      <a:lnTo>
                        <a:pt x="0" y="68"/>
                      </a:lnTo>
                      <a:lnTo>
                        <a:pt x="0" y="68"/>
                      </a:lnTo>
                      <a:lnTo>
                        <a:pt x="0" y="68"/>
                      </a:lnTo>
                      <a:lnTo>
                        <a:pt x="0" y="62"/>
                      </a:lnTo>
                      <a:lnTo>
                        <a:pt x="0" y="62"/>
                      </a:lnTo>
                      <a:lnTo>
                        <a:pt x="0" y="62"/>
                      </a:lnTo>
                      <a:lnTo>
                        <a:pt x="0" y="62"/>
                      </a:lnTo>
                      <a:lnTo>
                        <a:pt x="0" y="62"/>
                      </a:lnTo>
                      <a:lnTo>
                        <a:pt x="0" y="56"/>
                      </a:lnTo>
                      <a:lnTo>
                        <a:pt x="0" y="56"/>
                      </a:lnTo>
                      <a:lnTo>
                        <a:pt x="0" y="56"/>
                      </a:lnTo>
                      <a:lnTo>
                        <a:pt x="0" y="56"/>
                      </a:lnTo>
                      <a:lnTo>
                        <a:pt x="0" y="56"/>
                      </a:lnTo>
                      <a:lnTo>
                        <a:pt x="0" y="51"/>
                      </a:lnTo>
                      <a:lnTo>
                        <a:pt x="0" y="51"/>
                      </a:lnTo>
                      <a:lnTo>
                        <a:pt x="0" y="51"/>
                      </a:lnTo>
                      <a:lnTo>
                        <a:pt x="0" y="51"/>
                      </a:lnTo>
                      <a:lnTo>
                        <a:pt x="6" y="51"/>
                      </a:lnTo>
                      <a:lnTo>
                        <a:pt x="6" y="45"/>
                      </a:lnTo>
                      <a:lnTo>
                        <a:pt x="6" y="45"/>
                      </a:lnTo>
                      <a:lnTo>
                        <a:pt x="6" y="45"/>
                      </a:lnTo>
                      <a:lnTo>
                        <a:pt x="6" y="45"/>
                      </a:lnTo>
                      <a:lnTo>
                        <a:pt x="6" y="45"/>
                      </a:lnTo>
                      <a:lnTo>
                        <a:pt x="6" y="39"/>
                      </a:lnTo>
                      <a:lnTo>
                        <a:pt x="6" y="39"/>
                      </a:lnTo>
                      <a:lnTo>
                        <a:pt x="12" y="39"/>
                      </a:lnTo>
                      <a:lnTo>
                        <a:pt x="12" y="39"/>
                      </a:lnTo>
                      <a:lnTo>
                        <a:pt x="12" y="39"/>
                      </a:lnTo>
                      <a:lnTo>
                        <a:pt x="12" y="34"/>
                      </a:lnTo>
                      <a:lnTo>
                        <a:pt x="12" y="34"/>
                      </a:lnTo>
                      <a:lnTo>
                        <a:pt x="17" y="34"/>
                      </a:lnTo>
                      <a:lnTo>
                        <a:pt x="17" y="34"/>
                      </a:lnTo>
                      <a:lnTo>
                        <a:pt x="17" y="34"/>
                      </a:lnTo>
                      <a:lnTo>
                        <a:pt x="17" y="28"/>
                      </a:lnTo>
                      <a:lnTo>
                        <a:pt x="17" y="28"/>
                      </a:lnTo>
                      <a:lnTo>
                        <a:pt x="23" y="28"/>
                      </a:lnTo>
                      <a:lnTo>
                        <a:pt x="23" y="28"/>
                      </a:lnTo>
                      <a:lnTo>
                        <a:pt x="23" y="28"/>
                      </a:lnTo>
                      <a:lnTo>
                        <a:pt x="23" y="28"/>
                      </a:lnTo>
                      <a:lnTo>
                        <a:pt x="23" y="28"/>
                      </a:lnTo>
                      <a:lnTo>
                        <a:pt x="29" y="22"/>
                      </a:lnTo>
                      <a:lnTo>
                        <a:pt x="29" y="22"/>
                      </a:lnTo>
                      <a:lnTo>
                        <a:pt x="29" y="22"/>
                      </a:lnTo>
                      <a:lnTo>
                        <a:pt x="29" y="22"/>
                      </a:lnTo>
                      <a:lnTo>
                        <a:pt x="34" y="22"/>
                      </a:lnTo>
                      <a:lnTo>
                        <a:pt x="34" y="22"/>
                      </a:lnTo>
                      <a:lnTo>
                        <a:pt x="34" y="22"/>
                      </a:lnTo>
                      <a:lnTo>
                        <a:pt x="34" y="22"/>
                      </a:lnTo>
                      <a:lnTo>
                        <a:pt x="34" y="22"/>
                      </a:lnTo>
                      <a:lnTo>
                        <a:pt x="40" y="17"/>
                      </a:lnTo>
                      <a:lnTo>
                        <a:pt x="40" y="17"/>
                      </a:lnTo>
                      <a:lnTo>
                        <a:pt x="40" y="17"/>
                      </a:lnTo>
                      <a:lnTo>
                        <a:pt x="40" y="17"/>
                      </a:lnTo>
                      <a:lnTo>
                        <a:pt x="40" y="17"/>
                      </a:lnTo>
                      <a:lnTo>
                        <a:pt x="46" y="17"/>
                      </a:lnTo>
                      <a:lnTo>
                        <a:pt x="46" y="17"/>
                      </a:lnTo>
                      <a:lnTo>
                        <a:pt x="46" y="17"/>
                      </a:lnTo>
                      <a:lnTo>
                        <a:pt x="46" y="17"/>
                      </a:lnTo>
                      <a:lnTo>
                        <a:pt x="46" y="17"/>
                      </a:lnTo>
                      <a:lnTo>
                        <a:pt x="51" y="11"/>
                      </a:lnTo>
                      <a:lnTo>
                        <a:pt x="51" y="11"/>
                      </a:lnTo>
                      <a:lnTo>
                        <a:pt x="51" y="11"/>
                      </a:lnTo>
                      <a:lnTo>
                        <a:pt x="51" y="11"/>
                      </a:lnTo>
                      <a:lnTo>
                        <a:pt x="51" y="11"/>
                      </a:lnTo>
                      <a:lnTo>
                        <a:pt x="57" y="11"/>
                      </a:lnTo>
                      <a:lnTo>
                        <a:pt x="57" y="11"/>
                      </a:lnTo>
                      <a:lnTo>
                        <a:pt x="57" y="11"/>
                      </a:lnTo>
                      <a:lnTo>
                        <a:pt x="57" y="11"/>
                      </a:lnTo>
                      <a:lnTo>
                        <a:pt x="57" y="11"/>
                      </a:lnTo>
                      <a:lnTo>
                        <a:pt x="63" y="11"/>
                      </a:lnTo>
                      <a:lnTo>
                        <a:pt x="63" y="11"/>
                      </a:lnTo>
                      <a:lnTo>
                        <a:pt x="63" y="11"/>
                      </a:lnTo>
                      <a:lnTo>
                        <a:pt x="63" y="11"/>
                      </a:lnTo>
                      <a:lnTo>
                        <a:pt x="63" y="11"/>
                      </a:lnTo>
                      <a:lnTo>
                        <a:pt x="68" y="11"/>
                      </a:lnTo>
                      <a:lnTo>
                        <a:pt x="68" y="5"/>
                      </a:lnTo>
                      <a:lnTo>
                        <a:pt x="68" y="5"/>
                      </a:lnTo>
                      <a:lnTo>
                        <a:pt x="68" y="5"/>
                      </a:lnTo>
                      <a:lnTo>
                        <a:pt x="68" y="5"/>
                      </a:lnTo>
                      <a:lnTo>
                        <a:pt x="74" y="5"/>
                      </a:lnTo>
                      <a:lnTo>
                        <a:pt x="74" y="5"/>
                      </a:lnTo>
                      <a:lnTo>
                        <a:pt x="74" y="5"/>
                      </a:lnTo>
                      <a:lnTo>
                        <a:pt x="74" y="5"/>
                      </a:lnTo>
                      <a:lnTo>
                        <a:pt x="74" y="5"/>
                      </a:lnTo>
                      <a:lnTo>
                        <a:pt x="80" y="5"/>
                      </a:lnTo>
                      <a:lnTo>
                        <a:pt x="80" y="5"/>
                      </a:lnTo>
                      <a:lnTo>
                        <a:pt x="80" y="5"/>
                      </a:lnTo>
                      <a:lnTo>
                        <a:pt x="80" y="5"/>
                      </a:lnTo>
                      <a:lnTo>
                        <a:pt x="80" y="5"/>
                      </a:lnTo>
                      <a:lnTo>
                        <a:pt x="85" y="5"/>
                      </a:lnTo>
                      <a:lnTo>
                        <a:pt x="85" y="5"/>
                      </a:lnTo>
                      <a:lnTo>
                        <a:pt x="85" y="5"/>
                      </a:lnTo>
                      <a:lnTo>
                        <a:pt x="85" y="5"/>
                      </a:lnTo>
                      <a:lnTo>
                        <a:pt x="85" y="5"/>
                      </a:lnTo>
                      <a:lnTo>
                        <a:pt x="91" y="5"/>
                      </a:lnTo>
                      <a:lnTo>
                        <a:pt x="91" y="5"/>
                      </a:lnTo>
                      <a:lnTo>
                        <a:pt x="91" y="5"/>
                      </a:lnTo>
                      <a:lnTo>
                        <a:pt x="91" y="5"/>
                      </a:lnTo>
                      <a:lnTo>
                        <a:pt x="91" y="5"/>
                      </a:lnTo>
                      <a:lnTo>
                        <a:pt x="97" y="5"/>
                      </a:lnTo>
                      <a:lnTo>
                        <a:pt x="97" y="5"/>
                      </a:lnTo>
                      <a:lnTo>
                        <a:pt x="97" y="5"/>
                      </a:lnTo>
                      <a:lnTo>
                        <a:pt x="97" y="5"/>
                      </a:lnTo>
                      <a:lnTo>
                        <a:pt x="97" y="5"/>
                      </a:lnTo>
                      <a:lnTo>
                        <a:pt x="102" y="5"/>
                      </a:lnTo>
                      <a:lnTo>
                        <a:pt x="102" y="5"/>
                      </a:lnTo>
                      <a:lnTo>
                        <a:pt x="102" y="5"/>
                      </a:lnTo>
                      <a:lnTo>
                        <a:pt x="102" y="0"/>
                      </a:lnTo>
                      <a:lnTo>
                        <a:pt x="108" y="0"/>
                      </a:lnTo>
                      <a:lnTo>
                        <a:pt x="108" y="0"/>
                      </a:lnTo>
                      <a:lnTo>
                        <a:pt x="108" y="0"/>
                      </a:lnTo>
                      <a:lnTo>
                        <a:pt x="108" y="0"/>
                      </a:lnTo>
                      <a:lnTo>
                        <a:pt x="108" y="0"/>
                      </a:lnTo>
                      <a:lnTo>
                        <a:pt x="114" y="0"/>
                      </a:lnTo>
                      <a:lnTo>
                        <a:pt x="114" y="0"/>
                      </a:lnTo>
                      <a:lnTo>
                        <a:pt x="114" y="0"/>
                      </a:lnTo>
                      <a:lnTo>
                        <a:pt x="114" y="0"/>
                      </a:lnTo>
                      <a:lnTo>
                        <a:pt x="114" y="0"/>
                      </a:lnTo>
                      <a:lnTo>
                        <a:pt x="119" y="0"/>
                      </a:lnTo>
                      <a:lnTo>
                        <a:pt x="119" y="0"/>
                      </a:lnTo>
                      <a:lnTo>
                        <a:pt x="119" y="0"/>
                      </a:lnTo>
                      <a:lnTo>
                        <a:pt x="119" y="0"/>
                      </a:lnTo>
                    </a:path>
                  </a:pathLst>
                </a:custGeom>
                <a:noFill/>
                <a:ln w="36513">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18" name="Freeform 10"/>
                <p:cNvSpPr>
                  <a:spLocks/>
                </p:cNvSpPr>
                <p:nvPr/>
              </p:nvSpPr>
              <p:spPr bwMode="auto">
                <a:xfrm>
                  <a:off x="3823" y="2466"/>
                  <a:ext cx="46" cy="5"/>
                </a:xfrm>
                <a:custGeom>
                  <a:avLst/>
                  <a:gdLst>
                    <a:gd name="T0" fmla="*/ 0 w 46"/>
                    <a:gd name="T1" fmla="*/ 0 h 5"/>
                    <a:gd name="T2" fmla="*/ 6 w 46"/>
                    <a:gd name="T3" fmla="*/ 0 h 5"/>
                    <a:gd name="T4" fmla="*/ 6 w 46"/>
                    <a:gd name="T5" fmla="*/ 0 h 5"/>
                    <a:gd name="T6" fmla="*/ 6 w 46"/>
                    <a:gd name="T7" fmla="*/ 0 h 5"/>
                    <a:gd name="T8" fmla="*/ 6 w 46"/>
                    <a:gd name="T9" fmla="*/ 0 h 5"/>
                    <a:gd name="T10" fmla="*/ 6 w 46"/>
                    <a:gd name="T11" fmla="*/ 0 h 5"/>
                    <a:gd name="T12" fmla="*/ 12 w 46"/>
                    <a:gd name="T13" fmla="*/ 0 h 5"/>
                    <a:gd name="T14" fmla="*/ 12 w 46"/>
                    <a:gd name="T15" fmla="*/ 0 h 5"/>
                    <a:gd name="T16" fmla="*/ 12 w 46"/>
                    <a:gd name="T17" fmla="*/ 0 h 5"/>
                    <a:gd name="T18" fmla="*/ 12 w 46"/>
                    <a:gd name="T19" fmla="*/ 0 h 5"/>
                    <a:gd name="T20" fmla="*/ 12 w 46"/>
                    <a:gd name="T21" fmla="*/ 0 h 5"/>
                    <a:gd name="T22" fmla="*/ 17 w 46"/>
                    <a:gd name="T23" fmla="*/ 0 h 5"/>
                    <a:gd name="T24" fmla="*/ 17 w 46"/>
                    <a:gd name="T25" fmla="*/ 0 h 5"/>
                    <a:gd name="T26" fmla="*/ 17 w 46"/>
                    <a:gd name="T27" fmla="*/ 0 h 5"/>
                    <a:gd name="T28" fmla="*/ 17 w 46"/>
                    <a:gd name="T29" fmla="*/ 5 h 5"/>
                    <a:gd name="T30" fmla="*/ 17 w 46"/>
                    <a:gd name="T31" fmla="*/ 5 h 5"/>
                    <a:gd name="T32" fmla="*/ 23 w 46"/>
                    <a:gd name="T33" fmla="*/ 5 h 5"/>
                    <a:gd name="T34" fmla="*/ 23 w 46"/>
                    <a:gd name="T35" fmla="*/ 5 h 5"/>
                    <a:gd name="T36" fmla="*/ 23 w 46"/>
                    <a:gd name="T37" fmla="*/ 5 h 5"/>
                    <a:gd name="T38" fmla="*/ 23 w 46"/>
                    <a:gd name="T39" fmla="*/ 5 h 5"/>
                    <a:gd name="T40" fmla="*/ 23 w 46"/>
                    <a:gd name="T41" fmla="*/ 5 h 5"/>
                    <a:gd name="T42" fmla="*/ 29 w 46"/>
                    <a:gd name="T43" fmla="*/ 5 h 5"/>
                    <a:gd name="T44" fmla="*/ 29 w 46"/>
                    <a:gd name="T45" fmla="*/ 5 h 5"/>
                    <a:gd name="T46" fmla="*/ 29 w 46"/>
                    <a:gd name="T47" fmla="*/ 5 h 5"/>
                    <a:gd name="T48" fmla="*/ 29 w 46"/>
                    <a:gd name="T49" fmla="*/ 5 h 5"/>
                    <a:gd name="T50" fmla="*/ 29 w 46"/>
                    <a:gd name="T51" fmla="*/ 5 h 5"/>
                    <a:gd name="T52" fmla="*/ 34 w 46"/>
                    <a:gd name="T53" fmla="*/ 5 h 5"/>
                    <a:gd name="T54" fmla="*/ 34 w 46"/>
                    <a:gd name="T55" fmla="*/ 5 h 5"/>
                    <a:gd name="T56" fmla="*/ 34 w 46"/>
                    <a:gd name="T57" fmla="*/ 5 h 5"/>
                    <a:gd name="T58" fmla="*/ 34 w 46"/>
                    <a:gd name="T59" fmla="*/ 5 h 5"/>
                    <a:gd name="T60" fmla="*/ 34 w 46"/>
                    <a:gd name="T61" fmla="*/ 5 h 5"/>
                    <a:gd name="T62" fmla="*/ 40 w 46"/>
                    <a:gd name="T63" fmla="*/ 5 h 5"/>
                    <a:gd name="T64" fmla="*/ 40 w 46"/>
                    <a:gd name="T65" fmla="*/ 5 h 5"/>
                    <a:gd name="T66" fmla="*/ 40 w 46"/>
                    <a:gd name="T67" fmla="*/ 5 h 5"/>
                    <a:gd name="T68" fmla="*/ 40 w 46"/>
                    <a:gd name="T69" fmla="*/ 5 h 5"/>
                    <a:gd name="T70" fmla="*/ 40 w 46"/>
                    <a:gd name="T71" fmla="*/ 5 h 5"/>
                    <a:gd name="T72" fmla="*/ 46 w 46"/>
                    <a:gd name="T73" fmla="*/ 5 h 5"/>
                    <a:gd name="T74" fmla="*/ 46 w 46"/>
                    <a:gd name="T75" fmla="*/ 5 h 5"/>
                    <a:gd name="T76" fmla="*/ 46 w 46"/>
                    <a:gd name="T77" fmla="*/ 5 h 5"/>
                    <a:gd name="T78" fmla="*/ 46 w 46"/>
                    <a:gd name="T79" fmla="*/ 5 h 5"/>
                    <a:gd name="T80" fmla="*/ 46 w 46"/>
                    <a:gd name="T8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5">
                      <a:moveTo>
                        <a:pt x="0" y="0"/>
                      </a:moveTo>
                      <a:lnTo>
                        <a:pt x="6" y="0"/>
                      </a:lnTo>
                      <a:lnTo>
                        <a:pt x="6" y="0"/>
                      </a:lnTo>
                      <a:lnTo>
                        <a:pt x="6" y="0"/>
                      </a:lnTo>
                      <a:lnTo>
                        <a:pt x="6" y="0"/>
                      </a:lnTo>
                      <a:lnTo>
                        <a:pt x="6" y="0"/>
                      </a:lnTo>
                      <a:lnTo>
                        <a:pt x="12" y="0"/>
                      </a:lnTo>
                      <a:lnTo>
                        <a:pt x="12" y="0"/>
                      </a:lnTo>
                      <a:lnTo>
                        <a:pt x="12" y="0"/>
                      </a:lnTo>
                      <a:lnTo>
                        <a:pt x="12" y="0"/>
                      </a:lnTo>
                      <a:lnTo>
                        <a:pt x="12" y="0"/>
                      </a:lnTo>
                      <a:lnTo>
                        <a:pt x="17" y="0"/>
                      </a:lnTo>
                      <a:lnTo>
                        <a:pt x="17" y="0"/>
                      </a:lnTo>
                      <a:lnTo>
                        <a:pt x="17" y="0"/>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5"/>
                      </a:lnTo>
                      <a:lnTo>
                        <a:pt x="34" y="5"/>
                      </a:lnTo>
                      <a:lnTo>
                        <a:pt x="40" y="5"/>
                      </a:lnTo>
                      <a:lnTo>
                        <a:pt x="40" y="5"/>
                      </a:lnTo>
                      <a:lnTo>
                        <a:pt x="40" y="5"/>
                      </a:lnTo>
                      <a:lnTo>
                        <a:pt x="40" y="5"/>
                      </a:lnTo>
                      <a:lnTo>
                        <a:pt x="40" y="5"/>
                      </a:lnTo>
                      <a:lnTo>
                        <a:pt x="46" y="5"/>
                      </a:lnTo>
                      <a:lnTo>
                        <a:pt x="46" y="5"/>
                      </a:lnTo>
                      <a:lnTo>
                        <a:pt x="46" y="5"/>
                      </a:lnTo>
                      <a:lnTo>
                        <a:pt x="46" y="5"/>
                      </a:lnTo>
                      <a:lnTo>
                        <a:pt x="46" y="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19" name="Line 11"/>
                <p:cNvSpPr>
                  <a:spLocks noChangeShapeType="1"/>
                </p:cNvSpPr>
                <p:nvPr/>
              </p:nvSpPr>
              <p:spPr bwMode="auto">
                <a:xfrm>
                  <a:off x="3880" y="2477"/>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20" name="Freeform 12"/>
                <p:cNvSpPr>
                  <a:spLocks/>
                </p:cNvSpPr>
                <p:nvPr/>
              </p:nvSpPr>
              <p:spPr bwMode="auto">
                <a:xfrm>
                  <a:off x="3880" y="2477"/>
                  <a:ext cx="23" cy="6"/>
                </a:xfrm>
                <a:custGeom>
                  <a:avLst/>
                  <a:gdLst>
                    <a:gd name="T0" fmla="*/ 0 w 23"/>
                    <a:gd name="T1" fmla="*/ 0 h 6"/>
                    <a:gd name="T2" fmla="*/ 0 w 23"/>
                    <a:gd name="T3" fmla="*/ 0 h 6"/>
                    <a:gd name="T4" fmla="*/ 6 w 23"/>
                    <a:gd name="T5" fmla="*/ 0 h 6"/>
                    <a:gd name="T6" fmla="*/ 6 w 23"/>
                    <a:gd name="T7" fmla="*/ 0 h 6"/>
                    <a:gd name="T8" fmla="*/ 6 w 23"/>
                    <a:gd name="T9" fmla="*/ 0 h 6"/>
                    <a:gd name="T10" fmla="*/ 6 w 23"/>
                    <a:gd name="T11" fmla="*/ 0 h 6"/>
                    <a:gd name="T12" fmla="*/ 6 w 23"/>
                    <a:gd name="T13" fmla="*/ 0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6 h 6"/>
                    <a:gd name="T30" fmla="*/ 17 w 23"/>
                    <a:gd name="T31" fmla="*/ 6 h 6"/>
                    <a:gd name="T32" fmla="*/ 17 w 23"/>
                    <a:gd name="T33" fmla="*/ 6 h 6"/>
                    <a:gd name="T34" fmla="*/ 23 w 23"/>
                    <a:gd name="T35" fmla="*/ 6 h 6"/>
                    <a:gd name="T36" fmla="*/ 23 w 23"/>
                    <a:gd name="T37" fmla="*/ 6 h 6"/>
                    <a:gd name="T38" fmla="*/ 23 w 23"/>
                    <a:gd name="T3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6">
                      <a:moveTo>
                        <a:pt x="0" y="0"/>
                      </a:moveTo>
                      <a:lnTo>
                        <a:pt x="0" y="0"/>
                      </a:lnTo>
                      <a:lnTo>
                        <a:pt x="6" y="0"/>
                      </a:lnTo>
                      <a:lnTo>
                        <a:pt x="6" y="0"/>
                      </a:lnTo>
                      <a:lnTo>
                        <a:pt x="6" y="0"/>
                      </a:lnTo>
                      <a:lnTo>
                        <a:pt x="6" y="0"/>
                      </a:lnTo>
                      <a:lnTo>
                        <a:pt x="6" y="0"/>
                      </a:lnTo>
                      <a:lnTo>
                        <a:pt x="11" y="0"/>
                      </a:lnTo>
                      <a:lnTo>
                        <a:pt x="11" y="0"/>
                      </a:lnTo>
                      <a:lnTo>
                        <a:pt x="11" y="0"/>
                      </a:lnTo>
                      <a:lnTo>
                        <a:pt x="11" y="0"/>
                      </a:lnTo>
                      <a:lnTo>
                        <a:pt x="11" y="0"/>
                      </a:lnTo>
                      <a:lnTo>
                        <a:pt x="17" y="0"/>
                      </a:lnTo>
                      <a:lnTo>
                        <a:pt x="17" y="0"/>
                      </a:lnTo>
                      <a:lnTo>
                        <a:pt x="17" y="6"/>
                      </a:lnTo>
                      <a:lnTo>
                        <a:pt x="17" y="6"/>
                      </a:lnTo>
                      <a:lnTo>
                        <a:pt x="17" y="6"/>
                      </a:lnTo>
                      <a:lnTo>
                        <a:pt x="23" y="6"/>
                      </a:lnTo>
                      <a:lnTo>
                        <a:pt x="23" y="6"/>
                      </a:lnTo>
                      <a:lnTo>
                        <a:pt x="23"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21" name="Line 13"/>
                <p:cNvSpPr>
                  <a:spLocks noChangeShapeType="1"/>
                </p:cNvSpPr>
                <p:nvPr/>
              </p:nvSpPr>
              <p:spPr bwMode="auto">
                <a:xfrm>
                  <a:off x="3908" y="248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22" name="Freeform 14"/>
                <p:cNvSpPr>
                  <a:spLocks/>
                </p:cNvSpPr>
                <p:nvPr/>
              </p:nvSpPr>
              <p:spPr bwMode="auto">
                <a:xfrm>
                  <a:off x="3908" y="2488"/>
                  <a:ext cx="34" cy="29"/>
                </a:xfrm>
                <a:custGeom>
                  <a:avLst/>
                  <a:gdLst>
                    <a:gd name="T0" fmla="*/ 0 w 34"/>
                    <a:gd name="T1" fmla="*/ 0 h 29"/>
                    <a:gd name="T2" fmla="*/ 6 w 34"/>
                    <a:gd name="T3" fmla="*/ 0 h 29"/>
                    <a:gd name="T4" fmla="*/ 6 w 34"/>
                    <a:gd name="T5" fmla="*/ 0 h 29"/>
                    <a:gd name="T6" fmla="*/ 6 w 34"/>
                    <a:gd name="T7" fmla="*/ 0 h 29"/>
                    <a:gd name="T8" fmla="*/ 6 w 34"/>
                    <a:gd name="T9" fmla="*/ 0 h 29"/>
                    <a:gd name="T10" fmla="*/ 6 w 34"/>
                    <a:gd name="T11" fmla="*/ 0 h 29"/>
                    <a:gd name="T12" fmla="*/ 12 w 34"/>
                    <a:gd name="T13" fmla="*/ 0 h 29"/>
                    <a:gd name="T14" fmla="*/ 12 w 34"/>
                    <a:gd name="T15" fmla="*/ 6 h 29"/>
                    <a:gd name="T16" fmla="*/ 12 w 34"/>
                    <a:gd name="T17" fmla="*/ 6 h 29"/>
                    <a:gd name="T18" fmla="*/ 12 w 34"/>
                    <a:gd name="T19" fmla="*/ 6 h 29"/>
                    <a:gd name="T20" fmla="*/ 12 w 34"/>
                    <a:gd name="T21" fmla="*/ 6 h 29"/>
                    <a:gd name="T22" fmla="*/ 17 w 34"/>
                    <a:gd name="T23" fmla="*/ 6 h 29"/>
                    <a:gd name="T24" fmla="*/ 17 w 34"/>
                    <a:gd name="T25" fmla="*/ 6 h 29"/>
                    <a:gd name="T26" fmla="*/ 17 w 34"/>
                    <a:gd name="T27" fmla="*/ 6 h 29"/>
                    <a:gd name="T28" fmla="*/ 17 w 34"/>
                    <a:gd name="T29" fmla="*/ 12 h 29"/>
                    <a:gd name="T30" fmla="*/ 17 w 34"/>
                    <a:gd name="T31" fmla="*/ 12 h 29"/>
                    <a:gd name="T32" fmla="*/ 23 w 34"/>
                    <a:gd name="T33" fmla="*/ 12 h 29"/>
                    <a:gd name="T34" fmla="*/ 23 w 34"/>
                    <a:gd name="T35" fmla="*/ 12 h 29"/>
                    <a:gd name="T36" fmla="*/ 23 w 34"/>
                    <a:gd name="T37" fmla="*/ 12 h 29"/>
                    <a:gd name="T38" fmla="*/ 23 w 34"/>
                    <a:gd name="T39" fmla="*/ 17 h 29"/>
                    <a:gd name="T40" fmla="*/ 23 w 34"/>
                    <a:gd name="T41" fmla="*/ 17 h 29"/>
                    <a:gd name="T42" fmla="*/ 29 w 34"/>
                    <a:gd name="T43" fmla="*/ 17 h 29"/>
                    <a:gd name="T44" fmla="*/ 29 w 34"/>
                    <a:gd name="T45" fmla="*/ 17 h 29"/>
                    <a:gd name="T46" fmla="*/ 29 w 34"/>
                    <a:gd name="T47" fmla="*/ 17 h 29"/>
                    <a:gd name="T48" fmla="*/ 29 w 34"/>
                    <a:gd name="T49" fmla="*/ 23 h 29"/>
                    <a:gd name="T50" fmla="*/ 29 w 34"/>
                    <a:gd name="T51" fmla="*/ 23 h 29"/>
                    <a:gd name="T52" fmla="*/ 29 w 34"/>
                    <a:gd name="T53" fmla="*/ 23 h 29"/>
                    <a:gd name="T54" fmla="*/ 29 w 34"/>
                    <a:gd name="T55" fmla="*/ 23 h 29"/>
                    <a:gd name="T56" fmla="*/ 34 w 34"/>
                    <a:gd name="T57" fmla="*/ 23 h 29"/>
                    <a:gd name="T58" fmla="*/ 34 w 34"/>
                    <a:gd name="T59" fmla="*/ 29 h 29"/>
                    <a:gd name="T60" fmla="*/ 34 w 34"/>
                    <a:gd name="T61" fmla="*/ 29 h 29"/>
                    <a:gd name="T62" fmla="*/ 34 w 34"/>
                    <a:gd name="T63" fmla="*/ 29 h 29"/>
                    <a:gd name="T64" fmla="*/ 34 w 34"/>
                    <a:gd name="T65" fmla="*/ 29 h 29"/>
                    <a:gd name="T66" fmla="*/ 34 w 34"/>
                    <a:gd name="T6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29">
                      <a:moveTo>
                        <a:pt x="0" y="0"/>
                      </a:moveTo>
                      <a:lnTo>
                        <a:pt x="6" y="0"/>
                      </a:lnTo>
                      <a:lnTo>
                        <a:pt x="6" y="0"/>
                      </a:lnTo>
                      <a:lnTo>
                        <a:pt x="6" y="0"/>
                      </a:lnTo>
                      <a:lnTo>
                        <a:pt x="6" y="0"/>
                      </a:lnTo>
                      <a:lnTo>
                        <a:pt x="6" y="0"/>
                      </a:lnTo>
                      <a:lnTo>
                        <a:pt x="12" y="0"/>
                      </a:lnTo>
                      <a:lnTo>
                        <a:pt x="12" y="6"/>
                      </a:lnTo>
                      <a:lnTo>
                        <a:pt x="12" y="6"/>
                      </a:lnTo>
                      <a:lnTo>
                        <a:pt x="12" y="6"/>
                      </a:lnTo>
                      <a:lnTo>
                        <a:pt x="12" y="6"/>
                      </a:lnTo>
                      <a:lnTo>
                        <a:pt x="17" y="6"/>
                      </a:lnTo>
                      <a:lnTo>
                        <a:pt x="17" y="6"/>
                      </a:lnTo>
                      <a:lnTo>
                        <a:pt x="17" y="6"/>
                      </a:lnTo>
                      <a:lnTo>
                        <a:pt x="17" y="12"/>
                      </a:lnTo>
                      <a:lnTo>
                        <a:pt x="17" y="12"/>
                      </a:lnTo>
                      <a:lnTo>
                        <a:pt x="23" y="12"/>
                      </a:lnTo>
                      <a:lnTo>
                        <a:pt x="23" y="12"/>
                      </a:lnTo>
                      <a:lnTo>
                        <a:pt x="23" y="12"/>
                      </a:lnTo>
                      <a:lnTo>
                        <a:pt x="23" y="17"/>
                      </a:lnTo>
                      <a:lnTo>
                        <a:pt x="23" y="17"/>
                      </a:lnTo>
                      <a:lnTo>
                        <a:pt x="29" y="17"/>
                      </a:lnTo>
                      <a:lnTo>
                        <a:pt x="29" y="17"/>
                      </a:lnTo>
                      <a:lnTo>
                        <a:pt x="29" y="17"/>
                      </a:lnTo>
                      <a:lnTo>
                        <a:pt x="29" y="23"/>
                      </a:lnTo>
                      <a:lnTo>
                        <a:pt x="29" y="23"/>
                      </a:lnTo>
                      <a:lnTo>
                        <a:pt x="29" y="23"/>
                      </a:lnTo>
                      <a:lnTo>
                        <a:pt x="29" y="23"/>
                      </a:lnTo>
                      <a:lnTo>
                        <a:pt x="34" y="23"/>
                      </a:lnTo>
                      <a:lnTo>
                        <a:pt x="34" y="29"/>
                      </a:lnTo>
                      <a:lnTo>
                        <a:pt x="34" y="29"/>
                      </a:lnTo>
                      <a:lnTo>
                        <a:pt x="34" y="29"/>
                      </a:lnTo>
                      <a:lnTo>
                        <a:pt x="34" y="29"/>
                      </a:lnTo>
                      <a:lnTo>
                        <a:pt x="34" y="2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23" name="Line 15"/>
                <p:cNvSpPr>
                  <a:spLocks noChangeShapeType="1"/>
                </p:cNvSpPr>
                <p:nvPr/>
              </p:nvSpPr>
              <p:spPr bwMode="auto">
                <a:xfrm>
                  <a:off x="3942" y="252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24" name="Freeform 16"/>
                <p:cNvSpPr>
                  <a:spLocks/>
                </p:cNvSpPr>
                <p:nvPr/>
              </p:nvSpPr>
              <p:spPr bwMode="auto">
                <a:xfrm>
                  <a:off x="3937" y="2528"/>
                  <a:ext cx="5" cy="23"/>
                </a:xfrm>
                <a:custGeom>
                  <a:avLst/>
                  <a:gdLst>
                    <a:gd name="T0" fmla="*/ 5 w 5"/>
                    <a:gd name="T1" fmla="*/ 0 h 23"/>
                    <a:gd name="T2" fmla="*/ 5 w 5"/>
                    <a:gd name="T3" fmla="*/ 0 h 23"/>
                    <a:gd name="T4" fmla="*/ 5 w 5"/>
                    <a:gd name="T5" fmla="*/ 0 h 23"/>
                    <a:gd name="T6" fmla="*/ 5 w 5"/>
                    <a:gd name="T7" fmla="*/ 6 h 23"/>
                    <a:gd name="T8" fmla="*/ 5 w 5"/>
                    <a:gd name="T9" fmla="*/ 6 h 23"/>
                    <a:gd name="T10" fmla="*/ 5 w 5"/>
                    <a:gd name="T11" fmla="*/ 6 h 23"/>
                    <a:gd name="T12" fmla="*/ 5 w 5"/>
                    <a:gd name="T13" fmla="*/ 6 h 23"/>
                    <a:gd name="T14" fmla="*/ 5 w 5"/>
                    <a:gd name="T15" fmla="*/ 6 h 23"/>
                    <a:gd name="T16" fmla="*/ 5 w 5"/>
                    <a:gd name="T17" fmla="*/ 11 h 23"/>
                    <a:gd name="T18" fmla="*/ 5 w 5"/>
                    <a:gd name="T19" fmla="*/ 11 h 23"/>
                    <a:gd name="T20" fmla="*/ 5 w 5"/>
                    <a:gd name="T21" fmla="*/ 11 h 23"/>
                    <a:gd name="T22" fmla="*/ 5 w 5"/>
                    <a:gd name="T23" fmla="*/ 11 h 23"/>
                    <a:gd name="T24" fmla="*/ 5 w 5"/>
                    <a:gd name="T25" fmla="*/ 11 h 23"/>
                    <a:gd name="T26" fmla="*/ 5 w 5"/>
                    <a:gd name="T27" fmla="*/ 17 h 23"/>
                    <a:gd name="T28" fmla="*/ 0 w 5"/>
                    <a:gd name="T29" fmla="*/ 17 h 23"/>
                    <a:gd name="T30" fmla="*/ 0 w 5"/>
                    <a:gd name="T31" fmla="*/ 17 h 23"/>
                    <a:gd name="T32" fmla="*/ 0 w 5"/>
                    <a:gd name="T33" fmla="*/ 17 h 23"/>
                    <a:gd name="T34" fmla="*/ 0 w 5"/>
                    <a:gd name="T35" fmla="*/ 17 h 23"/>
                    <a:gd name="T36" fmla="*/ 0 w 5"/>
                    <a:gd name="T3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23">
                      <a:moveTo>
                        <a:pt x="5" y="0"/>
                      </a:moveTo>
                      <a:lnTo>
                        <a:pt x="5" y="0"/>
                      </a:lnTo>
                      <a:lnTo>
                        <a:pt x="5" y="0"/>
                      </a:lnTo>
                      <a:lnTo>
                        <a:pt x="5" y="6"/>
                      </a:lnTo>
                      <a:lnTo>
                        <a:pt x="5" y="6"/>
                      </a:lnTo>
                      <a:lnTo>
                        <a:pt x="5" y="6"/>
                      </a:lnTo>
                      <a:lnTo>
                        <a:pt x="5" y="6"/>
                      </a:lnTo>
                      <a:lnTo>
                        <a:pt x="5" y="6"/>
                      </a:lnTo>
                      <a:lnTo>
                        <a:pt x="5" y="11"/>
                      </a:lnTo>
                      <a:lnTo>
                        <a:pt x="5" y="11"/>
                      </a:lnTo>
                      <a:lnTo>
                        <a:pt x="5" y="11"/>
                      </a:lnTo>
                      <a:lnTo>
                        <a:pt x="5" y="11"/>
                      </a:lnTo>
                      <a:lnTo>
                        <a:pt x="5" y="11"/>
                      </a:lnTo>
                      <a:lnTo>
                        <a:pt x="5" y="17"/>
                      </a:lnTo>
                      <a:lnTo>
                        <a:pt x="0" y="17"/>
                      </a:lnTo>
                      <a:lnTo>
                        <a:pt x="0" y="17"/>
                      </a:lnTo>
                      <a:lnTo>
                        <a:pt x="0" y="17"/>
                      </a:lnTo>
                      <a:lnTo>
                        <a:pt x="0" y="17"/>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25" name="Line 17"/>
                <p:cNvSpPr>
                  <a:spLocks noChangeShapeType="1"/>
                </p:cNvSpPr>
                <p:nvPr/>
              </p:nvSpPr>
              <p:spPr bwMode="auto">
                <a:xfrm>
                  <a:off x="3931" y="2556"/>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26" name="Freeform 18"/>
                <p:cNvSpPr>
                  <a:spLocks/>
                </p:cNvSpPr>
                <p:nvPr/>
              </p:nvSpPr>
              <p:spPr bwMode="auto">
                <a:xfrm>
                  <a:off x="3891" y="2556"/>
                  <a:ext cx="40" cy="23"/>
                </a:xfrm>
                <a:custGeom>
                  <a:avLst/>
                  <a:gdLst>
                    <a:gd name="T0" fmla="*/ 40 w 40"/>
                    <a:gd name="T1" fmla="*/ 0 h 23"/>
                    <a:gd name="T2" fmla="*/ 34 w 40"/>
                    <a:gd name="T3" fmla="*/ 0 h 23"/>
                    <a:gd name="T4" fmla="*/ 34 w 40"/>
                    <a:gd name="T5" fmla="*/ 0 h 23"/>
                    <a:gd name="T6" fmla="*/ 34 w 40"/>
                    <a:gd name="T7" fmla="*/ 6 h 23"/>
                    <a:gd name="T8" fmla="*/ 34 w 40"/>
                    <a:gd name="T9" fmla="*/ 6 h 23"/>
                    <a:gd name="T10" fmla="*/ 34 w 40"/>
                    <a:gd name="T11" fmla="*/ 6 h 23"/>
                    <a:gd name="T12" fmla="*/ 29 w 40"/>
                    <a:gd name="T13" fmla="*/ 6 h 23"/>
                    <a:gd name="T14" fmla="*/ 29 w 40"/>
                    <a:gd name="T15" fmla="*/ 6 h 23"/>
                    <a:gd name="T16" fmla="*/ 29 w 40"/>
                    <a:gd name="T17" fmla="*/ 6 h 23"/>
                    <a:gd name="T18" fmla="*/ 29 w 40"/>
                    <a:gd name="T19" fmla="*/ 12 h 23"/>
                    <a:gd name="T20" fmla="*/ 29 w 40"/>
                    <a:gd name="T21" fmla="*/ 12 h 23"/>
                    <a:gd name="T22" fmla="*/ 23 w 40"/>
                    <a:gd name="T23" fmla="*/ 12 h 23"/>
                    <a:gd name="T24" fmla="*/ 23 w 40"/>
                    <a:gd name="T25" fmla="*/ 12 h 23"/>
                    <a:gd name="T26" fmla="*/ 23 w 40"/>
                    <a:gd name="T27" fmla="*/ 12 h 23"/>
                    <a:gd name="T28" fmla="*/ 23 w 40"/>
                    <a:gd name="T29" fmla="*/ 12 h 23"/>
                    <a:gd name="T30" fmla="*/ 23 w 40"/>
                    <a:gd name="T31" fmla="*/ 12 h 23"/>
                    <a:gd name="T32" fmla="*/ 17 w 40"/>
                    <a:gd name="T33" fmla="*/ 12 h 23"/>
                    <a:gd name="T34" fmla="*/ 17 w 40"/>
                    <a:gd name="T35" fmla="*/ 17 h 23"/>
                    <a:gd name="T36" fmla="*/ 17 w 40"/>
                    <a:gd name="T37" fmla="*/ 17 h 23"/>
                    <a:gd name="T38" fmla="*/ 17 w 40"/>
                    <a:gd name="T39" fmla="*/ 17 h 23"/>
                    <a:gd name="T40" fmla="*/ 17 w 40"/>
                    <a:gd name="T41" fmla="*/ 17 h 23"/>
                    <a:gd name="T42" fmla="*/ 12 w 40"/>
                    <a:gd name="T43" fmla="*/ 17 h 23"/>
                    <a:gd name="T44" fmla="*/ 12 w 40"/>
                    <a:gd name="T45" fmla="*/ 17 h 23"/>
                    <a:gd name="T46" fmla="*/ 12 w 40"/>
                    <a:gd name="T47" fmla="*/ 17 h 23"/>
                    <a:gd name="T48" fmla="*/ 12 w 40"/>
                    <a:gd name="T49" fmla="*/ 17 h 23"/>
                    <a:gd name="T50" fmla="*/ 12 w 40"/>
                    <a:gd name="T51" fmla="*/ 17 h 23"/>
                    <a:gd name="T52" fmla="*/ 6 w 40"/>
                    <a:gd name="T53" fmla="*/ 17 h 23"/>
                    <a:gd name="T54" fmla="*/ 6 w 40"/>
                    <a:gd name="T55" fmla="*/ 17 h 23"/>
                    <a:gd name="T56" fmla="*/ 6 w 40"/>
                    <a:gd name="T57" fmla="*/ 17 h 23"/>
                    <a:gd name="T58" fmla="*/ 6 w 40"/>
                    <a:gd name="T59" fmla="*/ 23 h 23"/>
                    <a:gd name="T60" fmla="*/ 6 w 40"/>
                    <a:gd name="T61" fmla="*/ 23 h 23"/>
                    <a:gd name="T62" fmla="*/ 0 w 40"/>
                    <a:gd name="T63" fmla="*/ 23 h 23"/>
                    <a:gd name="T64" fmla="*/ 0 w 40"/>
                    <a:gd name="T65" fmla="*/ 23 h 23"/>
                    <a:gd name="T66" fmla="*/ 0 w 40"/>
                    <a:gd name="T67" fmla="*/ 23 h 23"/>
                    <a:gd name="T68" fmla="*/ 0 w 40"/>
                    <a:gd name="T69" fmla="*/ 23 h 23"/>
                    <a:gd name="T70" fmla="*/ 0 w 40"/>
                    <a:gd name="T7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23">
                      <a:moveTo>
                        <a:pt x="40" y="0"/>
                      </a:moveTo>
                      <a:lnTo>
                        <a:pt x="34" y="0"/>
                      </a:lnTo>
                      <a:lnTo>
                        <a:pt x="34" y="0"/>
                      </a:lnTo>
                      <a:lnTo>
                        <a:pt x="34" y="6"/>
                      </a:lnTo>
                      <a:lnTo>
                        <a:pt x="34" y="6"/>
                      </a:lnTo>
                      <a:lnTo>
                        <a:pt x="34" y="6"/>
                      </a:lnTo>
                      <a:lnTo>
                        <a:pt x="29" y="6"/>
                      </a:lnTo>
                      <a:lnTo>
                        <a:pt x="29" y="6"/>
                      </a:lnTo>
                      <a:lnTo>
                        <a:pt x="29" y="6"/>
                      </a:lnTo>
                      <a:lnTo>
                        <a:pt x="29" y="12"/>
                      </a:lnTo>
                      <a:lnTo>
                        <a:pt x="29" y="12"/>
                      </a:lnTo>
                      <a:lnTo>
                        <a:pt x="23" y="12"/>
                      </a:lnTo>
                      <a:lnTo>
                        <a:pt x="23" y="12"/>
                      </a:lnTo>
                      <a:lnTo>
                        <a:pt x="23" y="12"/>
                      </a:lnTo>
                      <a:lnTo>
                        <a:pt x="23" y="12"/>
                      </a:lnTo>
                      <a:lnTo>
                        <a:pt x="23" y="12"/>
                      </a:lnTo>
                      <a:lnTo>
                        <a:pt x="17" y="12"/>
                      </a:lnTo>
                      <a:lnTo>
                        <a:pt x="17" y="17"/>
                      </a:lnTo>
                      <a:lnTo>
                        <a:pt x="17" y="17"/>
                      </a:lnTo>
                      <a:lnTo>
                        <a:pt x="17" y="17"/>
                      </a:lnTo>
                      <a:lnTo>
                        <a:pt x="17" y="17"/>
                      </a:lnTo>
                      <a:lnTo>
                        <a:pt x="12" y="17"/>
                      </a:lnTo>
                      <a:lnTo>
                        <a:pt x="12" y="17"/>
                      </a:lnTo>
                      <a:lnTo>
                        <a:pt x="12" y="17"/>
                      </a:lnTo>
                      <a:lnTo>
                        <a:pt x="12" y="17"/>
                      </a:lnTo>
                      <a:lnTo>
                        <a:pt x="12" y="17"/>
                      </a:lnTo>
                      <a:lnTo>
                        <a:pt x="6" y="17"/>
                      </a:lnTo>
                      <a:lnTo>
                        <a:pt x="6" y="17"/>
                      </a:lnTo>
                      <a:lnTo>
                        <a:pt x="6" y="17"/>
                      </a:lnTo>
                      <a:lnTo>
                        <a:pt x="6" y="23"/>
                      </a:lnTo>
                      <a:lnTo>
                        <a:pt x="6" y="23"/>
                      </a:lnTo>
                      <a:lnTo>
                        <a:pt x="0" y="23"/>
                      </a:lnTo>
                      <a:lnTo>
                        <a:pt x="0" y="23"/>
                      </a:lnTo>
                      <a:lnTo>
                        <a:pt x="0" y="23"/>
                      </a:lnTo>
                      <a:lnTo>
                        <a:pt x="0" y="23"/>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27" name="Line 19"/>
                <p:cNvSpPr>
                  <a:spLocks noChangeShapeType="1"/>
                </p:cNvSpPr>
                <p:nvPr/>
              </p:nvSpPr>
              <p:spPr bwMode="auto">
                <a:xfrm>
                  <a:off x="3880"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28" name="Freeform 20"/>
                <p:cNvSpPr>
                  <a:spLocks/>
                </p:cNvSpPr>
                <p:nvPr/>
              </p:nvSpPr>
              <p:spPr bwMode="auto">
                <a:xfrm>
                  <a:off x="3857" y="2579"/>
                  <a:ext cx="23" cy="6"/>
                </a:xfrm>
                <a:custGeom>
                  <a:avLst/>
                  <a:gdLst>
                    <a:gd name="T0" fmla="*/ 23 w 23"/>
                    <a:gd name="T1" fmla="*/ 0 h 6"/>
                    <a:gd name="T2" fmla="*/ 23 w 23"/>
                    <a:gd name="T3" fmla="*/ 0 h 6"/>
                    <a:gd name="T4" fmla="*/ 23 w 23"/>
                    <a:gd name="T5" fmla="*/ 0 h 6"/>
                    <a:gd name="T6" fmla="*/ 17 w 23"/>
                    <a:gd name="T7" fmla="*/ 6 h 6"/>
                    <a:gd name="T8" fmla="*/ 17 w 23"/>
                    <a:gd name="T9" fmla="*/ 6 h 6"/>
                    <a:gd name="T10" fmla="*/ 17 w 23"/>
                    <a:gd name="T11" fmla="*/ 6 h 6"/>
                    <a:gd name="T12" fmla="*/ 17 w 23"/>
                    <a:gd name="T13" fmla="*/ 6 h 6"/>
                    <a:gd name="T14" fmla="*/ 17 w 23"/>
                    <a:gd name="T15" fmla="*/ 6 h 6"/>
                    <a:gd name="T16" fmla="*/ 12 w 23"/>
                    <a:gd name="T17" fmla="*/ 6 h 6"/>
                    <a:gd name="T18" fmla="*/ 12 w 23"/>
                    <a:gd name="T19" fmla="*/ 6 h 6"/>
                    <a:gd name="T20" fmla="*/ 12 w 23"/>
                    <a:gd name="T21" fmla="*/ 6 h 6"/>
                    <a:gd name="T22" fmla="*/ 12 w 23"/>
                    <a:gd name="T23" fmla="*/ 6 h 6"/>
                    <a:gd name="T24" fmla="*/ 12 w 23"/>
                    <a:gd name="T25" fmla="*/ 6 h 6"/>
                    <a:gd name="T26" fmla="*/ 6 w 23"/>
                    <a:gd name="T27" fmla="*/ 6 h 6"/>
                    <a:gd name="T28" fmla="*/ 6 w 23"/>
                    <a:gd name="T29" fmla="*/ 6 h 6"/>
                    <a:gd name="T30" fmla="*/ 6 w 23"/>
                    <a:gd name="T31" fmla="*/ 6 h 6"/>
                    <a:gd name="T32" fmla="*/ 6 w 23"/>
                    <a:gd name="T33" fmla="*/ 6 h 6"/>
                    <a:gd name="T34" fmla="*/ 6 w 23"/>
                    <a:gd name="T35" fmla="*/ 6 h 6"/>
                    <a:gd name="T36" fmla="*/ 0 w 23"/>
                    <a:gd name="T37" fmla="*/ 6 h 6"/>
                    <a:gd name="T38" fmla="*/ 0 w 23"/>
                    <a:gd name="T39" fmla="*/ 6 h 6"/>
                    <a:gd name="T40" fmla="*/ 0 w 23"/>
                    <a:gd name="T4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0"/>
                      </a:moveTo>
                      <a:lnTo>
                        <a:pt x="23" y="0"/>
                      </a:lnTo>
                      <a:lnTo>
                        <a:pt x="23" y="0"/>
                      </a:ln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29" name="Line 21"/>
                <p:cNvSpPr>
                  <a:spLocks noChangeShapeType="1"/>
                </p:cNvSpPr>
                <p:nvPr/>
              </p:nvSpPr>
              <p:spPr bwMode="auto">
                <a:xfrm flipH="1">
                  <a:off x="3846" y="2585"/>
                  <a:ext cx="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30" name="Freeform 22"/>
                <p:cNvSpPr>
                  <a:spLocks/>
                </p:cNvSpPr>
                <p:nvPr/>
              </p:nvSpPr>
              <p:spPr bwMode="auto">
                <a:xfrm>
                  <a:off x="3801" y="2585"/>
                  <a:ext cx="45" cy="5"/>
                </a:xfrm>
                <a:custGeom>
                  <a:avLst/>
                  <a:gdLst>
                    <a:gd name="T0" fmla="*/ 45 w 45"/>
                    <a:gd name="T1" fmla="*/ 0 h 5"/>
                    <a:gd name="T2" fmla="*/ 45 w 45"/>
                    <a:gd name="T3" fmla="*/ 0 h 5"/>
                    <a:gd name="T4" fmla="*/ 45 w 45"/>
                    <a:gd name="T5" fmla="*/ 0 h 5"/>
                    <a:gd name="T6" fmla="*/ 45 w 45"/>
                    <a:gd name="T7" fmla="*/ 0 h 5"/>
                    <a:gd name="T8" fmla="*/ 45 w 45"/>
                    <a:gd name="T9" fmla="*/ 0 h 5"/>
                    <a:gd name="T10" fmla="*/ 39 w 45"/>
                    <a:gd name="T11" fmla="*/ 0 h 5"/>
                    <a:gd name="T12" fmla="*/ 39 w 45"/>
                    <a:gd name="T13" fmla="*/ 0 h 5"/>
                    <a:gd name="T14" fmla="*/ 39 w 45"/>
                    <a:gd name="T15" fmla="*/ 5 h 5"/>
                    <a:gd name="T16" fmla="*/ 39 w 45"/>
                    <a:gd name="T17" fmla="*/ 5 h 5"/>
                    <a:gd name="T18" fmla="*/ 39 w 45"/>
                    <a:gd name="T19" fmla="*/ 5 h 5"/>
                    <a:gd name="T20" fmla="*/ 34 w 45"/>
                    <a:gd name="T21" fmla="*/ 5 h 5"/>
                    <a:gd name="T22" fmla="*/ 34 w 45"/>
                    <a:gd name="T23" fmla="*/ 5 h 5"/>
                    <a:gd name="T24" fmla="*/ 34 w 45"/>
                    <a:gd name="T25" fmla="*/ 5 h 5"/>
                    <a:gd name="T26" fmla="*/ 34 w 45"/>
                    <a:gd name="T27" fmla="*/ 5 h 5"/>
                    <a:gd name="T28" fmla="*/ 34 w 45"/>
                    <a:gd name="T29" fmla="*/ 5 h 5"/>
                    <a:gd name="T30" fmla="*/ 28 w 45"/>
                    <a:gd name="T31" fmla="*/ 5 h 5"/>
                    <a:gd name="T32" fmla="*/ 28 w 45"/>
                    <a:gd name="T33" fmla="*/ 5 h 5"/>
                    <a:gd name="T34" fmla="*/ 28 w 45"/>
                    <a:gd name="T35" fmla="*/ 5 h 5"/>
                    <a:gd name="T36" fmla="*/ 28 w 45"/>
                    <a:gd name="T37" fmla="*/ 5 h 5"/>
                    <a:gd name="T38" fmla="*/ 28 w 45"/>
                    <a:gd name="T39" fmla="*/ 5 h 5"/>
                    <a:gd name="T40" fmla="*/ 22 w 45"/>
                    <a:gd name="T41" fmla="*/ 5 h 5"/>
                    <a:gd name="T42" fmla="*/ 22 w 45"/>
                    <a:gd name="T43" fmla="*/ 5 h 5"/>
                    <a:gd name="T44" fmla="*/ 22 w 45"/>
                    <a:gd name="T45" fmla="*/ 5 h 5"/>
                    <a:gd name="T46" fmla="*/ 22 w 45"/>
                    <a:gd name="T47" fmla="*/ 5 h 5"/>
                    <a:gd name="T48" fmla="*/ 22 w 45"/>
                    <a:gd name="T49" fmla="*/ 5 h 5"/>
                    <a:gd name="T50" fmla="*/ 17 w 45"/>
                    <a:gd name="T51" fmla="*/ 5 h 5"/>
                    <a:gd name="T52" fmla="*/ 17 w 45"/>
                    <a:gd name="T53" fmla="*/ 5 h 5"/>
                    <a:gd name="T54" fmla="*/ 17 w 45"/>
                    <a:gd name="T55" fmla="*/ 5 h 5"/>
                    <a:gd name="T56" fmla="*/ 17 w 45"/>
                    <a:gd name="T57" fmla="*/ 5 h 5"/>
                    <a:gd name="T58" fmla="*/ 17 w 45"/>
                    <a:gd name="T59" fmla="*/ 5 h 5"/>
                    <a:gd name="T60" fmla="*/ 11 w 45"/>
                    <a:gd name="T61" fmla="*/ 5 h 5"/>
                    <a:gd name="T62" fmla="*/ 11 w 45"/>
                    <a:gd name="T63" fmla="*/ 5 h 5"/>
                    <a:gd name="T64" fmla="*/ 11 w 45"/>
                    <a:gd name="T65" fmla="*/ 5 h 5"/>
                    <a:gd name="T66" fmla="*/ 11 w 45"/>
                    <a:gd name="T67" fmla="*/ 5 h 5"/>
                    <a:gd name="T68" fmla="*/ 11 w 45"/>
                    <a:gd name="T69" fmla="*/ 5 h 5"/>
                    <a:gd name="T70" fmla="*/ 5 w 45"/>
                    <a:gd name="T71" fmla="*/ 5 h 5"/>
                    <a:gd name="T72" fmla="*/ 5 w 45"/>
                    <a:gd name="T73" fmla="*/ 0 h 5"/>
                    <a:gd name="T74" fmla="*/ 5 w 45"/>
                    <a:gd name="T75" fmla="*/ 0 h 5"/>
                    <a:gd name="T76" fmla="*/ 5 w 45"/>
                    <a:gd name="T77" fmla="*/ 0 h 5"/>
                    <a:gd name="T78" fmla="*/ 0 w 45"/>
                    <a:gd name="T79" fmla="*/ 0 h 5"/>
                    <a:gd name="T80" fmla="*/ 0 w 45"/>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 h="5">
                      <a:moveTo>
                        <a:pt x="45" y="0"/>
                      </a:moveTo>
                      <a:lnTo>
                        <a:pt x="45" y="0"/>
                      </a:lnTo>
                      <a:lnTo>
                        <a:pt x="45" y="0"/>
                      </a:lnTo>
                      <a:lnTo>
                        <a:pt x="45" y="0"/>
                      </a:lnTo>
                      <a:lnTo>
                        <a:pt x="45" y="0"/>
                      </a:lnTo>
                      <a:lnTo>
                        <a:pt x="39" y="0"/>
                      </a:lnTo>
                      <a:lnTo>
                        <a:pt x="39" y="0"/>
                      </a:lnTo>
                      <a:lnTo>
                        <a:pt x="39" y="5"/>
                      </a:lnTo>
                      <a:lnTo>
                        <a:pt x="39" y="5"/>
                      </a:lnTo>
                      <a:lnTo>
                        <a:pt x="39" y="5"/>
                      </a:lnTo>
                      <a:lnTo>
                        <a:pt x="34" y="5"/>
                      </a:lnTo>
                      <a:lnTo>
                        <a:pt x="34" y="5"/>
                      </a:lnTo>
                      <a:lnTo>
                        <a:pt x="34" y="5"/>
                      </a:lnTo>
                      <a:lnTo>
                        <a:pt x="34" y="5"/>
                      </a:lnTo>
                      <a:lnTo>
                        <a:pt x="34" y="5"/>
                      </a:lnTo>
                      <a:lnTo>
                        <a:pt x="28" y="5"/>
                      </a:lnTo>
                      <a:lnTo>
                        <a:pt x="28" y="5"/>
                      </a:lnTo>
                      <a:lnTo>
                        <a:pt x="28" y="5"/>
                      </a:lnTo>
                      <a:lnTo>
                        <a:pt x="28" y="5"/>
                      </a:lnTo>
                      <a:lnTo>
                        <a:pt x="28" y="5"/>
                      </a:lnTo>
                      <a:lnTo>
                        <a:pt x="22" y="5"/>
                      </a:lnTo>
                      <a:lnTo>
                        <a:pt x="22" y="5"/>
                      </a:lnTo>
                      <a:lnTo>
                        <a:pt x="22" y="5"/>
                      </a:lnTo>
                      <a:lnTo>
                        <a:pt x="22" y="5"/>
                      </a:lnTo>
                      <a:lnTo>
                        <a:pt x="22" y="5"/>
                      </a:lnTo>
                      <a:lnTo>
                        <a:pt x="17" y="5"/>
                      </a:lnTo>
                      <a:lnTo>
                        <a:pt x="17" y="5"/>
                      </a:lnTo>
                      <a:lnTo>
                        <a:pt x="17" y="5"/>
                      </a:lnTo>
                      <a:lnTo>
                        <a:pt x="17" y="5"/>
                      </a:lnTo>
                      <a:lnTo>
                        <a:pt x="17" y="5"/>
                      </a:lnTo>
                      <a:lnTo>
                        <a:pt x="11" y="5"/>
                      </a:lnTo>
                      <a:lnTo>
                        <a:pt x="11" y="5"/>
                      </a:lnTo>
                      <a:lnTo>
                        <a:pt x="11" y="5"/>
                      </a:lnTo>
                      <a:lnTo>
                        <a:pt x="11" y="5"/>
                      </a:lnTo>
                      <a:lnTo>
                        <a:pt x="11" y="5"/>
                      </a:lnTo>
                      <a:lnTo>
                        <a:pt x="5" y="5"/>
                      </a:lnTo>
                      <a:lnTo>
                        <a:pt x="5" y="0"/>
                      </a:lnTo>
                      <a:lnTo>
                        <a:pt x="5" y="0"/>
                      </a:lnTo>
                      <a:lnTo>
                        <a:pt x="5" y="0"/>
                      </a:lnTo>
                      <a:lnTo>
                        <a:pt x="0"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31" name="Line 23"/>
                <p:cNvSpPr>
                  <a:spLocks noChangeShapeType="1"/>
                </p:cNvSpPr>
                <p:nvPr/>
              </p:nvSpPr>
              <p:spPr bwMode="auto">
                <a:xfrm>
                  <a:off x="3795" y="258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32" name="Freeform 24"/>
                <p:cNvSpPr>
                  <a:spLocks/>
                </p:cNvSpPr>
                <p:nvPr/>
              </p:nvSpPr>
              <p:spPr bwMode="auto">
                <a:xfrm>
                  <a:off x="3772" y="2579"/>
                  <a:ext cx="23" cy="6"/>
                </a:xfrm>
                <a:custGeom>
                  <a:avLst/>
                  <a:gdLst>
                    <a:gd name="T0" fmla="*/ 23 w 23"/>
                    <a:gd name="T1" fmla="*/ 6 h 6"/>
                    <a:gd name="T2" fmla="*/ 17 w 23"/>
                    <a:gd name="T3" fmla="*/ 6 h 6"/>
                    <a:gd name="T4" fmla="*/ 17 w 23"/>
                    <a:gd name="T5" fmla="*/ 6 h 6"/>
                    <a:gd name="T6" fmla="*/ 17 w 23"/>
                    <a:gd name="T7" fmla="*/ 6 h 6"/>
                    <a:gd name="T8" fmla="*/ 17 w 23"/>
                    <a:gd name="T9" fmla="*/ 6 h 6"/>
                    <a:gd name="T10" fmla="*/ 17 w 23"/>
                    <a:gd name="T11" fmla="*/ 6 h 6"/>
                    <a:gd name="T12" fmla="*/ 12 w 23"/>
                    <a:gd name="T13" fmla="*/ 6 h 6"/>
                    <a:gd name="T14" fmla="*/ 12 w 23"/>
                    <a:gd name="T15" fmla="*/ 6 h 6"/>
                    <a:gd name="T16" fmla="*/ 12 w 23"/>
                    <a:gd name="T17" fmla="*/ 6 h 6"/>
                    <a:gd name="T18" fmla="*/ 12 w 23"/>
                    <a:gd name="T19" fmla="*/ 6 h 6"/>
                    <a:gd name="T20" fmla="*/ 12 w 23"/>
                    <a:gd name="T21" fmla="*/ 6 h 6"/>
                    <a:gd name="T22" fmla="*/ 6 w 23"/>
                    <a:gd name="T23" fmla="*/ 6 h 6"/>
                    <a:gd name="T24" fmla="*/ 6 w 23"/>
                    <a:gd name="T25" fmla="*/ 6 h 6"/>
                    <a:gd name="T26" fmla="*/ 6 w 23"/>
                    <a:gd name="T27" fmla="*/ 6 h 6"/>
                    <a:gd name="T28" fmla="*/ 6 w 23"/>
                    <a:gd name="T29" fmla="*/ 6 h 6"/>
                    <a:gd name="T30" fmla="*/ 6 w 23"/>
                    <a:gd name="T31" fmla="*/ 6 h 6"/>
                    <a:gd name="T32" fmla="*/ 0 w 23"/>
                    <a:gd name="T33" fmla="*/ 6 h 6"/>
                    <a:gd name="T34" fmla="*/ 0 w 23"/>
                    <a:gd name="T35" fmla="*/ 6 h 6"/>
                    <a:gd name="T36" fmla="*/ 0 w 23"/>
                    <a:gd name="T37" fmla="*/ 6 h 6"/>
                    <a:gd name="T38" fmla="*/ 0 w 23"/>
                    <a:gd name="T39" fmla="*/ 6 h 6"/>
                    <a:gd name="T40" fmla="*/ 0 w 23"/>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6"/>
                      </a:move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33" name="Line 25"/>
                <p:cNvSpPr>
                  <a:spLocks noChangeShapeType="1"/>
                </p:cNvSpPr>
                <p:nvPr/>
              </p:nvSpPr>
              <p:spPr bwMode="auto">
                <a:xfrm>
                  <a:off x="3761"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34" name="Freeform 26"/>
                <p:cNvSpPr>
                  <a:spLocks/>
                </p:cNvSpPr>
                <p:nvPr/>
              </p:nvSpPr>
              <p:spPr bwMode="auto">
                <a:xfrm>
                  <a:off x="3721" y="2556"/>
                  <a:ext cx="40" cy="23"/>
                </a:xfrm>
                <a:custGeom>
                  <a:avLst/>
                  <a:gdLst>
                    <a:gd name="T0" fmla="*/ 40 w 40"/>
                    <a:gd name="T1" fmla="*/ 23 h 23"/>
                    <a:gd name="T2" fmla="*/ 40 w 40"/>
                    <a:gd name="T3" fmla="*/ 23 h 23"/>
                    <a:gd name="T4" fmla="*/ 40 w 40"/>
                    <a:gd name="T5" fmla="*/ 23 h 23"/>
                    <a:gd name="T6" fmla="*/ 40 w 40"/>
                    <a:gd name="T7" fmla="*/ 23 h 23"/>
                    <a:gd name="T8" fmla="*/ 34 w 40"/>
                    <a:gd name="T9" fmla="*/ 23 h 23"/>
                    <a:gd name="T10" fmla="*/ 34 w 40"/>
                    <a:gd name="T11" fmla="*/ 23 h 23"/>
                    <a:gd name="T12" fmla="*/ 34 w 40"/>
                    <a:gd name="T13" fmla="*/ 23 h 23"/>
                    <a:gd name="T14" fmla="*/ 34 w 40"/>
                    <a:gd name="T15" fmla="*/ 23 h 23"/>
                    <a:gd name="T16" fmla="*/ 34 w 40"/>
                    <a:gd name="T17" fmla="*/ 23 h 23"/>
                    <a:gd name="T18" fmla="*/ 29 w 40"/>
                    <a:gd name="T19" fmla="*/ 17 h 23"/>
                    <a:gd name="T20" fmla="*/ 29 w 40"/>
                    <a:gd name="T21" fmla="*/ 17 h 23"/>
                    <a:gd name="T22" fmla="*/ 29 w 40"/>
                    <a:gd name="T23" fmla="*/ 17 h 23"/>
                    <a:gd name="T24" fmla="*/ 29 w 40"/>
                    <a:gd name="T25" fmla="*/ 17 h 23"/>
                    <a:gd name="T26" fmla="*/ 29 w 40"/>
                    <a:gd name="T27" fmla="*/ 17 h 23"/>
                    <a:gd name="T28" fmla="*/ 23 w 40"/>
                    <a:gd name="T29" fmla="*/ 17 h 23"/>
                    <a:gd name="T30" fmla="*/ 23 w 40"/>
                    <a:gd name="T31" fmla="*/ 17 h 23"/>
                    <a:gd name="T32" fmla="*/ 23 w 40"/>
                    <a:gd name="T33" fmla="*/ 17 h 23"/>
                    <a:gd name="T34" fmla="*/ 23 w 40"/>
                    <a:gd name="T35" fmla="*/ 17 h 23"/>
                    <a:gd name="T36" fmla="*/ 23 w 40"/>
                    <a:gd name="T37" fmla="*/ 17 h 23"/>
                    <a:gd name="T38" fmla="*/ 17 w 40"/>
                    <a:gd name="T39" fmla="*/ 17 h 23"/>
                    <a:gd name="T40" fmla="*/ 17 w 40"/>
                    <a:gd name="T41" fmla="*/ 17 h 23"/>
                    <a:gd name="T42" fmla="*/ 17 w 40"/>
                    <a:gd name="T43" fmla="*/ 12 h 23"/>
                    <a:gd name="T44" fmla="*/ 17 w 40"/>
                    <a:gd name="T45" fmla="*/ 12 h 23"/>
                    <a:gd name="T46" fmla="*/ 17 w 40"/>
                    <a:gd name="T47" fmla="*/ 12 h 23"/>
                    <a:gd name="T48" fmla="*/ 12 w 40"/>
                    <a:gd name="T49" fmla="*/ 12 h 23"/>
                    <a:gd name="T50" fmla="*/ 12 w 40"/>
                    <a:gd name="T51" fmla="*/ 12 h 23"/>
                    <a:gd name="T52" fmla="*/ 12 w 40"/>
                    <a:gd name="T53" fmla="*/ 12 h 23"/>
                    <a:gd name="T54" fmla="*/ 12 w 40"/>
                    <a:gd name="T55" fmla="*/ 12 h 23"/>
                    <a:gd name="T56" fmla="*/ 6 w 40"/>
                    <a:gd name="T57" fmla="*/ 12 h 23"/>
                    <a:gd name="T58" fmla="*/ 6 w 40"/>
                    <a:gd name="T59" fmla="*/ 6 h 23"/>
                    <a:gd name="T60" fmla="*/ 6 w 40"/>
                    <a:gd name="T61" fmla="*/ 6 h 23"/>
                    <a:gd name="T62" fmla="*/ 6 w 40"/>
                    <a:gd name="T63" fmla="*/ 6 h 23"/>
                    <a:gd name="T64" fmla="*/ 6 w 40"/>
                    <a:gd name="T65" fmla="*/ 6 h 23"/>
                    <a:gd name="T66" fmla="*/ 0 w 40"/>
                    <a:gd name="T67" fmla="*/ 6 h 23"/>
                    <a:gd name="T68" fmla="*/ 0 w 40"/>
                    <a:gd name="T6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3">
                      <a:moveTo>
                        <a:pt x="40" y="23"/>
                      </a:moveTo>
                      <a:lnTo>
                        <a:pt x="40" y="23"/>
                      </a:lnTo>
                      <a:lnTo>
                        <a:pt x="40" y="23"/>
                      </a:lnTo>
                      <a:lnTo>
                        <a:pt x="40" y="23"/>
                      </a:lnTo>
                      <a:lnTo>
                        <a:pt x="34" y="23"/>
                      </a:lnTo>
                      <a:lnTo>
                        <a:pt x="34" y="23"/>
                      </a:lnTo>
                      <a:lnTo>
                        <a:pt x="34" y="23"/>
                      </a:lnTo>
                      <a:lnTo>
                        <a:pt x="34" y="23"/>
                      </a:lnTo>
                      <a:lnTo>
                        <a:pt x="34" y="23"/>
                      </a:lnTo>
                      <a:lnTo>
                        <a:pt x="29" y="17"/>
                      </a:lnTo>
                      <a:lnTo>
                        <a:pt x="29" y="17"/>
                      </a:lnTo>
                      <a:lnTo>
                        <a:pt x="29" y="17"/>
                      </a:lnTo>
                      <a:lnTo>
                        <a:pt x="29" y="17"/>
                      </a:lnTo>
                      <a:lnTo>
                        <a:pt x="29" y="17"/>
                      </a:lnTo>
                      <a:lnTo>
                        <a:pt x="23" y="17"/>
                      </a:lnTo>
                      <a:lnTo>
                        <a:pt x="23" y="17"/>
                      </a:lnTo>
                      <a:lnTo>
                        <a:pt x="23" y="17"/>
                      </a:lnTo>
                      <a:lnTo>
                        <a:pt x="23" y="17"/>
                      </a:lnTo>
                      <a:lnTo>
                        <a:pt x="23" y="17"/>
                      </a:lnTo>
                      <a:lnTo>
                        <a:pt x="17" y="17"/>
                      </a:lnTo>
                      <a:lnTo>
                        <a:pt x="17" y="17"/>
                      </a:lnTo>
                      <a:lnTo>
                        <a:pt x="17" y="12"/>
                      </a:lnTo>
                      <a:lnTo>
                        <a:pt x="17" y="12"/>
                      </a:lnTo>
                      <a:lnTo>
                        <a:pt x="17" y="12"/>
                      </a:lnTo>
                      <a:lnTo>
                        <a:pt x="12" y="12"/>
                      </a:lnTo>
                      <a:lnTo>
                        <a:pt x="12" y="12"/>
                      </a:lnTo>
                      <a:lnTo>
                        <a:pt x="12" y="12"/>
                      </a:lnTo>
                      <a:lnTo>
                        <a:pt x="12" y="12"/>
                      </a:lnTo>
                      <a:lnTo>
                        <a:pt x="6" y="12"/>
                      </a:lnTo>
                      <a:lnTo>
                        <a:pt x="6" y="6"/>
                      </a:lnTo>
                      <a:lnTo>
                        <a:pt x="6" y="6"/>
                      </a:lnTo>
                      <a:lnTo>
                        <a:pt x="6" y="6"/>
                      </a:lnTo>
                      <a:lnTo>
                        <a:pt x="6"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35" name="Line 27"/>
                <p:cNvSpPr>
                  <a:spLocks noChangeShapeType="1"/>
                </p:cNvSpPr>
                <p:nvPr/>
              </p:nvSpPr>
              <p:spPr bwMode="auto">
                <a:xfrm>
                  <a:off x="3716" y="255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36" name="Freeform 28"/>
                <p:cNvSpPr>
                  <a:spLocks/>
                </p:cNvSpPr>
                <p:nvPr/>
              </p:nvSpPr>
              <p:spPr bwMode="auto">
                <a:xfrm>
                  <a:off x="3704" y="2528"/>
                  <a:ext cx="12" cy="23"/>
                </a:xfrm>
                <a:custGeom>
                  <a:avLst/>
                  <a:gdLst>
                    <a:gd name="T0" fmla="*/ 12 w 12"/>
                    <a:gd name="T1" fmla="*/ 23 h 23"/>
                    <a:gd name="T2" fmla="*/ 6 w 12"/>
                    <a:gd name="T3" fmla="*/ 23 h 23"/>
                    <a:gd name="T4" fmla="*/ 6 w 12"/>
                    <a:gd name="T5" fmla="*/ 17 h 23"/>
                    <a:gd name="T6" fmla="*/ 6 w 12"/>
                    <a:gd name="T7" fmla="*/ 17 h 23"/>
                    <a:gd name="T8" fmla="*/ 6 w 12"/>
                    <a:gd name="T9" fmla="*/ 17 h 23"/>
                    <a:gd name="T10" fmla="*/ 6 w 12"/>
                    <a:gd name="T11" fmla="*/ 17 h 23"/>
                    <a:gd name="T12" fmla="*/ 6 w 12"/>
                    <a:gd name="T13" fmla="*/ 17 h 23"/>
                    <a:gd name="T14" fmla="*/ 6 w 12"/>
                    <a:gd name="T15" fmla="*/ 11 h 23"/>
                    <a:gd name="T16" fmla="*/ 0 w 12"/>
                    <a:gd name="T17" fmla="*/ 11 h 23"/>
                    <a:gd name="T18" fmla="*/ 0 w 12"/>
                    <a:gd name="T19" fmla="*/ 11 h 23"/>
                    <a:gd name="T20" fmla="*/ 0 w 12"/>
                    <a:gd name="T21" fmla="*/ 11 h 23"/>
                    <a:gd name="T22" fmla="*/ 0 w 12"/>
                    <a:gd name="T23" fmla="*/ 11 h 23"/>
                    <a:gd name="T24" fmla="*/ 0 w 12"/>
                    <a:gd name="T25" fmla="*/ 6 h 23"/>
                    <a:gd name="T26" fmla="*/ 0 w 12"/>
                    <a:gd name="T27" fmla="*/ 6 h 23"/>
                    <a:gd name="T28" fmla="*/ 0 w 12"/>
                    <a:gd name="T29" fmla="*/ 6 h 23"/>
                    <a:gd name="T30" fmla="*/ 0 w 12"/>
                    <a:gd name="T31" fmla="*/ 6 h 23"/>
                    <a:gd name="T32" fmla="*/ 0 w 12"/>
                    <a:gd name="T33" fmla="*/ 6 h 23"/>
                    <a:gd name="T34" fmla="*/ 0 w 12"/>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3">
                      <a:moveTo>
                        <a:pt x="12" y="23"/>
                      </a:moveTo>
                      <a:lnTo>
                        <a:pt x="6" y="23"/>
                      </a:lnTo>
                      <a:lnTo>
                        <a:pt x="6" y="17"/>
                      </a:lnTo>
                      <a:lnTo>
                        <a:pt x="6" y="17"/>
                      </a:lnTo>
                      <a:lnTo>
                        <a:pt x="6" y="17"/>
                      </a:lnTo>
                      <a:lnTo>
                        <a:pt x="6" y="17"/>
                      </a:lnTo>
                      <a:lnTo>
                        <a:pt x="6" y="17"/>
                      </a:lnTo>
                      <a:lnTo>
                        <a:pt x="6" y="11"/>
                      </a:lnTo>
                      <a:lnTo>
                        <a:pt x="0" y="11"/>
                      </a:lnTo>
                      <a:lnTo>
                        <a:pt x="0" y="11"/>
                      </a:lnTo>
                      <a:lnTo>
                        <a:pt x="0" y="11"/>
                      </a:lnTo>
                      <a:lnTo>
                        <a:pt x="0" y="11"/>
                      </a:lnTo>
                      <a:lnTo>
                        <a:pt x="0"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37" name="Line 29"/>
                <p:cNvSpPr>
                  <a:spLocks noChangeShapeType="1"/>
                </p:cNvSpPr>
                <p:nvPr/>
              </p:nvSpPr>
              <p:spPr bwMode="auto">
                <a:xfrm>
                  <a:off x="3704" y="2522"/>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38" name="Freeform 30"/>
                <p:cNvSpPr>
                  <a:spLocks/>
                </p:cNvSpPr>
                <p:nvPr/>
              </p:nvSpPr>
              <p:spPr bwMode="auto">
                <a:xfrm>
                  <a:off x="3704" y="2488"/>
                  <a:ext cx="34" cy="34"/>
                </a:xfrm>
                <a:custGeom>
                  <a:avLst/>
                  <a:gdLst>
                    <a:gd name="T0" fmla="*/ 0 w 34"/>
                    <a:gd name="T1" fmla="*/ 34 h 34"/>
                    <a:gd name="T2" fmla="*/ 0 w 34"/>
                    <a:gd name="T3" fmla="*/ 34 h 34"/>
                    <a:gd name="T4" fmla="*/ 0 w 34"/>
                    <a:gd name="T5" fmla="*/ 29 h 34"/>
                    <a:gd name="T6" fmla="*/ 0 w 34"/>
                    <a:gd name="T7" fmla="*/ 29 h 34"/>
                    <a:gd name="T8" fmla="*/ 0 w 34"/>
                    <a:gd name="T9" fmla="*/ 29 h 34"/>
                    <a:gd name="T10" fmla="*/ 0 w 34"/>
                    <a:gd name="T11" fmla="*/ 29 h 34"/>
                    <a:gd name="T12" fmla="*/ 6 w 34"/>
                    <a:gd name="T13" fmla="*/ 29 h 34"/>
                    <a:gd name="T14" fmla="*/ 6 w 34"/>
                    <a:gd name="T15" fmla="*/ 23 h 34"/>
                    <a:gd name="T16" fmla="*/ 6 w 34"/>
                    <a:gd name="T17" fmla="*/ 23 h 34"/>
                    <a:gd name="T18" fmla="*/ 6 w 34"/>
                    <a:gd name="T19" fmla="*/ 23 h 34"/>
                    <a:gd name="T20" fmla="*/ 6 w 34"/>
                    <a:gd name="T21" fmla="*/ 23 h 34"/>
                    <a:gd name="T22" fmla="*/ 6 w 34"/>
                    <a:gd name="T23" fmla="*/ 23 h 34"/>
                    <a:gd name="T24" fmla="*/ 6 w 34"/>
                    <a:gd name="T25" fmla="*/ 17 h 34"/>
                    <a:gd name="T26" fmla="*/ 6 w 34"/>
                    <a:gd name="T27" fmla="*/ 17 h 34"/>
                    <a:gd name="T28" fmla="*/ 12 w 34"/>
                    <a:gd name="T29" fmla="*/ 17 h 34"/>
                    <a:gd name="T30" fmla="*/ 12 w 34"/>
                    <a:gd name="T31" fmla="*/ 17 h 34"/>
                    <a:gd name="T32" fmla="*/ 12 w 34"/>
                    <a:gd name="T33" fmla="*/ 17 h 34"/>
                    <a:gd name="T34" fmla="*/ 12 w 34"/>
                    <a:gd name="T35" fmla="*/ 12 h 34"/>
                    <a:gd name="T36" fmla="*/ 12 w 34"/>
                    <a:gd name="T37" fmla="*/ 12 h 34"/>
                    <a:gd name="T38" fmla="*/ 17 w 34"/>
                    <a:gd name="T39" fmla="*/ 12 h 34"/>
                    <a:gd name="T40" fmla="*/ 17 w 34"/>
                    <a:gd name="T41" fmla="*/ 12 h 34"/>
                    <a:gd name="T42" fmla="*/ 17 w 34"/>
                    <a:gd name="T43" fmla="*/ 12 h 34"/>
                    <a:gd name="T44" fmla="*/ 17 w 34"/>
                    <a:gd name="T45" fmla="*/ 6 h 34"/>
                    <a:gd name="T46" fmla="*/ 17 w 34"/>
                    <a:gd name="T47" fmla="*/ 6 h 34"/>
                    <a:gd name="T48" fmla="*/ 23 w 34"/>
                    <a:gd name="T49" fmla="*/ 6 h 34"/>
                    <a:gd name="T50" fmla="*/ 23 w 34"/>
                    <a:gd name="T51" fmla="*/ 6 h 34"/>
                    <a:gd name="T52" fmla="*/ 23 w 34"/>
                    <a:gd name="T53" fmla="*/ 6 h 34"/>
                    <a:gd name="T54" fmla="*/ 23 w 34"/>
                    <a:gd name="T55" fmla="*/ 6 h 34"/>
                    <a:gd name="T56" fmla="*/ 23 w 34"/>
                    <a:gd name="T57" fmla="*/ 6 h 34"/>
                    <a:gd name="T58" fmla="*/ 29 w 34"/>
                    <a:gd name="T59" fmla="*/ 0 h 34"/>
                    <a:gd name="T60" fmla="*/ 29 w 34"/>
                    <a:gd name="T61" fmla="*/ 0 h 34"/>
                    <a:gd name="T62" fmla="*/ 29 w 34"/>
                    <a:gd name="T63" fmla="*/ 0 h 34"/>
                    <a:gd name="T64" fmla="*/ 29 w 34"/>
                    <a:gd name="T65" fmla="*/ 0 h 34"/>
                    <a:gd name="T66" fmla="*/ 34 w 34"/>
                    <a:gd name="T6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34">
                      <a:moveTo>
                        <a:pt x="0" y="34"/>
                      </a:moveTo>
                      <a:lnTo>
                        <a:pt x="0" y="34"/>
                      </a:lnTo>
                      <a:lnTo>
                        <a:pt x="0" y="29"/>
                      </a:lnTo>
                      <a:lnTo>
                        <a:pt x="0" y="29"/>
                      </a:lnTo>
                      <a:lnTo>
                        <a:pt x="0" y="29"/>
                      </a:lnTo>
                      <a:lnTo>
                        <a:pt x="0" y="29"/>
                      </a:lnTo>
                      <a:lnTo>
                        <a:pt x="6" y="29"/>
                      </a:lnTo>
                      <a:lnTo>
                        <a:pt x="6" y="23"/>
                      </a:lnTo>
                      <a:lnTo>
                        <a:pt x="6" y="23"/>
                      </a:lnTo>
                      <a:lnTo>
                        <a:pt x="6" y="23"/>
                      </a:lnTo>
                      <a:lnTo>
                        <a:pt x="6" y="23"/>
                      </a:lnTo>
                      <a:lnTo>
                        <a:pt x="6" y="23"/>
                      </a:lnTo>
                      <a:lnTo>
                        <a:pt x="6" y="17"/>
                      </a:lnTo>
                      <a:lnTo>
                        <a:pt x="6" y="17"/>
                      </a:lnTo>
                      <a:lnTo>
                        <a:pt x="12" y="17"/>
                      </a:lnTo>
                      <a:lnTo>
                        <a:pt x="12" y="17"/>
                      </a:lnTo>
                      <a:lnTo>
                        <a:pt x="12" y="17"/>
                      </a:lnTo>
                      <a:lnTo>
                        <a:pt x="12" y="12"/>
                      </a:lnTo>
                      <a:lnTo>
                        <a:pt x="12" y="12"/>
                      </a:lnTo>
                      <a:lnTo>
                        <a:pt x="17" y="12"/>
                      </a:lnTo>
                      <a:lnTo>
                        <a:pt x="17" y="12"/>
                      </a:lnTo>
                      <a:lnTo>
                        <a:pt x="17" y="12"/>
                      </a:lnTo>
                      <a:lnTo>
                        <a:pt x="17" y="6"/>
                      </a:lnTo>
                      <a:lnTo>
                        <a:pt x="17" y="6"/>
                      </a:lnTo>
                      <a:lnTo>
                        <a:pt x="23" y="6"/>
                      </a:lnTo>
                      <a:lnTo>
                        <a:pt x="23" y="6"/>
                      </a:lnTo>
                      <a:lnTo>
                        <a:pt x="23" y="6"/>
                      </a:lnTo>
                      <a:lnTo>
                        <a:pt x="23" y="6"/>
                      </a:lnTo>
                      <a:lnTo>
                        <a:pt x="23" y="6"/>
                      </a:lnTo>
                      <a:lnTo>
                        <a:pt x="29" y="0"/>
                      </a:lnTo>
                      <a:lnTo>
                        <a:pt x="29" y="0"/>
                      </a:lnTo>
                      <a:lnTo>
                        <a:pt x="29" y="0"/>
                      </a:lnTo>
                      <a:lnTo>
                        <a:pt x="29" y="0"/>
                      </a:lnTo>
                      <a:lnTo>
                        <a:pt x="34"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39" name="Line 31"/>
                <p:cNvSpPr>
                  <a:spLocks noChangeShapeType="1"/>
                </p:cNvSpPr>
                <p:nvPr/>
              </p:nvSpPr>
              <p:spPr bwMode="auto">
                <a:xfrm>
                  <a:off x="3744" y="2483"/>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40" name="Freeform 32"/>
                <p:cNvSpPr>
                  <a:spLocks/>
                </p:cNvSpPr>
                <p:nvPr/>
              </p:nvSpPr>
              <p:spPr bwMode="auto">
                <a:xfrm>
                  <a:off x="3744" y="2477"/>
                  <a:ext cx="23" cy="6"/>
                </a:xfrm>
                <a:custGeom>
                  <a:avLst/>
                  <a:gdLst>
                    <a:gd name="T0" fmla="*/ 0 w 23"/>
                    <a:gd name="T1" fmla="*/ 6 h 6"/>
                    <a:gd name="T2" fmla="*/ 0 w 23"/>
                    <a:gd name="T3" fmla="*/ 6 h 6"/>
                    <a:gd name="T4" fmla="*/ 6 w 23"/>
                    <a:gd name="T5" fmla="*/ 6 h 6"/>
                    <a:gd name="T6" fmla="*/ 6 w 23"/>
                    <a:gd name="T7" fmla="*/ 6 h 6"/>
                    <a:gd name="T8" fmla="*/ 6 w 23"/>
                    <a:gd name="T9" fmla="*/ 6 h 6"/>
                    <a:gd name="T10" fmla="*/ 6 w 23"/>
                    <a:gd name="T11" fmla="*/ 6 h 6"/>
                    <a:gd name="T12" fmla="*/ 6 w 23"/>
                    <a:gd name="T13" fmla="*/ 6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0 h 6"/>
                    <a:gd name="T30" fmla="*/ 17 w 23"/>
                    <a:gd name="T31" fmla="*/ 0 h 6"/>
                    <a:gd name="T32" fmla="*/ 17 w 23"/>
                    <a:gd name="T33" fmla="*/ 0 h 6"/>
                    <a:gd name="T34" fmla="*/ 23 w 23"/>
                    <a:gd name="T35" fmla="*/ 0 h 6"/>
                    <a:gd name="T36" fmla="*/ 23 w 2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6">
                      <a:moveTo>
                        <a:pt x="0" y="6"/>
                      </a:moveTo>
                      <a:lnTo>
                        <a:pt x="0" y="6"/>
                      </a:lnTo>
                      <a:lnTo>
                        <a:pt x="6" y="6"/>
                      </a:lnTo>
                      <a:lnTo>
                        <a:pt x="6" y="6"/>
                      </a:lnTo>
                      <a:lnTo>
                        <a:pt x="6" y="6"/>
                      </a:lnTo>
                      <a:lnTo>
                        <a:pt x="6" y="6"/>
                      </a:lnTo>
                      <a:lnTo>
                        <a:pt x="6" y="6"/>
                      </a:lnTo>
                      <a:lnTo>
                        <a:pt x="11" y="0"/>
                      </a:lnTo>
                      <a:lnTo>
                        <a:pt x="11" y="0"/>
                      </a:lnTo>
                      <a:lnTo>
                        <a:pt x="11" y="0"/>
                      </a:lnTo>
                      <a:lnTo>
                        <a:pt x="11" y="0"/>
                      </a:lnTo>
                      <a:lnTo>
                        <a:pt x="11" y="0"/>
                      </a:lnTo>
                      <a:lnTo>
                        <a:pt x="17" y="0"/>
                      </a:lnTo>
                      <a:lnTo>
                        <a:pt x="17" y="0"/>
                      </a:lnTo>
                      <a:lnTo>
                        <a:pt x="17" y="0"/>
                      </a:lnTo>
                      <a:lnTo>
                        <a:pt x="17" y="0"/>
                      </a:lnTo>
                      <a:lnTo>
                        <a:pt x="17" y="0"/>
                      </a:lnTo>
                      <a:lnTo>
                        <a:pt x="23" y="0"/>
                      </a:lnTo>
                      <a:lnTo>
                        <a:pt x="23"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41" name="Line 33"/>
                <p:cNvSpPr>
                  <a:spLocks noChangeShapeType="1"/>
                </p:cNvSpPr>
                <p:nvPr/>
              </p:nvSpPr>
              <p:spPr bwMode="auto">
                <a:xfrm>
                  <a:off x="3772" y="247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42" name="Freeform 34"/>
                <p:cNvSpPr>
                  <a:spLocks/>
                </p:cNvSpPr>
                <p:nvPr/>
              </p:nvSpPr>
              <p:spPr bwMode="auto">
                <a:xfrm>
                  <a:off x="3772" y="2466"/>
                  <a:ext cx="51" cy="5"/>
                </a:xfrm>
                <a:custGeom>
                  <a:avLst/>
                  <a:gdLst>
                    <a:gd name="T0" fmla="*/ 0 w 51"/>
                    <a:gd name="T1" fmla="*/ 5 h 5"/>
                    <a:gd name="T2" fmla="*/ 6 w 51"/>
                    <a:gd name="T3" fmla="*/ 5 h 5"/>
                    <a:gd name="T4" fmla="*/ 6 w 51"/>
                    <a:gd name="T5" fmla="*/ 5 h 5"/>
                    <a:gd name="T6" fmla="*/ 6 w 51"/>
                    <a:gd name="T7" fmla="*/ 5 h 5"/>
                    <a:gd name="T8" fmla="*/ 6 w 51"/>
                    <a:gd name="T9" fmla="*/ 5 h 5"/>
                    <a:gd name="T10" fmla="*/ 6 w 51"/>
                    <a:gd name="T11" fmla="*/ 5 h 5"/>
                    <a:gd name="T12" fmla="*/ 12 w 51"/>
                    <a:gd name="T13" fmla="*/ 5 h 5"/>
                    <a:gd name="T14" fmla="*/ 12 w 51"/>
                    <a:gd name="T15" fmla="*/ 5 h 5"/>
                    <a:gd name="T16" fmla="*/ 12 w 51"/>
                    <a:gd name="T17" fmla="*/ 5 h 5"/>
                    <a:gd name="T18" fmla="*/ 12 w 51"/>
                    <a:gd name="T19" fmla="*/ 5 h 5"/>
                    <a:gd name="T20" fmla="*/ 12 w 51"/>
                    <a:gd name="T21" fmla="*/ 5 h 5"/>
                    <a:gd name="T22" fmla="*/ 17 w 51"/>
                    <a:gd name="T23" fmla="*/ 5 h 5"/>
                    <a:gd name="T24" fmla="*/ 17 w 51"/>
                    <a:gd name="T25" fmla="*/ 5 h 5"/>
                    <a:gd name="T26" fmla="*/ 17 w 51"/>
                    <a:gd name="T27" fmla="*/ 5 h 5"/>
                    <a:gd name="T28" fmla="*/ 17 w 51"/>
                    <a:gd name="T29" fmla="*/ 5 h 5"/>
                    <a:gd name="T30" fmla="*/ 17 w 51"/>
                    <a:gd name="T31" fmla="*/ 5 h 5"/>
                    <a:gd name="T32" fmla="*/ 23 w 51"/>
                    <a:gd name="T33" fmla="*/ 5 h 5"/>
                    <a:gd name="T34" fmla="*/ 23 w 51"/>
                    <a:gd name="T35" fmla="*/ 5 h 5"/>
                    <a:gd name="T36" fmla="*/ 23 w 51"/>
                    <a:gd name="T37" fmla="*/ 5 h 5"/>
                    <a:gd name="T38" fmla="*/ 23 w 51"/>
                    <a:gd name="T39" fmla="*/ 5 h 5"/>
                    <a:gd name="T40" fmla="*/ 23 w 51"/>
                    <a:gd name="T41" fmla="*/ 5 h 5"/>
                    <a:gd name="T42" fmla="*/ 29 w 51"/>
                    <a:gd name="T43" fmla="*/ 5 h 5"/>
                    <a:gd name="T44" fmla="*/ 29 w 51"/>
                    <a:gd name="T45" fmla="*/ 5 h 5"/>
                    <a:gd name="T46" fmla="*/ 29 w 51"/>
                    <a:gd name="T47" fmla="*/ 5 h 5"/>
                    <a:gd name="T48" fmla="*/ 29 w 51"/>
                    <a:gd name="T49" fmla="*/ 5 h 5"/>
                    <a:gd name="T50" fmla="*/ 29 w 51"/>
                    <a:gd name="T51" fmla="*/ 5 h 5"/>
                    <a:gd name="T52" fmla="*/ 34 w 51"/>
                    <a:gd name="T53" fmla="*/ 5 h 5"/>
                    <a:gd name="T54" fmla="*/ 34 w 51"/>
                    <a:gd name="T55" fmla="*/ 5 h 5"/>
                    <a:gd name="T56" fmla="*/ 34 w 51"/>
                    <a:gd name="T57" fmla="*/ 5 h 5"/>
                    <a:gd name="T58" fmla="*/ 34 w 51"/>
                    <a:gd name="T59" fmla="*/ 0 h 5"/>
                    <a:gd name="T60" fmla="*/ 40 w 51"/>
                    <a:gd name="T61" fmla="*/ 0 h 5"/>
                    <a:gd name="T62" fmla="*/ 40 w 51"/>
                    <a:gd name="T63" fmla="*/ 0 h 5"/>
                    <a:gd name="T64" fmla="*/ 40 w 51"/>
                    <a:gd name="T65" fmla="*/ 0 h 5"/>
                    <a:gd name="T66" fmla="*/ 40 w 51"/>
                    <a:gd name="T67" fmla="*/ 0 h 5"/>
                    <a:gd name="T68" fmla="*/ 40 w 51"/>
                    <a:gd name="T69" fmla="*/ 0 h 5"/>
                    <a:gd name="T70" fmla="*/ 46 w 51"/>
                    <a:gd name="T71" fmla="*/ 0 h 5"/>
                    <a:gd name="T72" fmla="*/ 46 w 51"/>
                    <a:gd name="T73" fmla="*/ 0 h 5"/>
                    <a:gd name="T74" fmla="*/ 46 w 51"/>
                    <a:gd name="T75" fmla="*/ 0 h 5"/>
                    <a:gd name="T76" fmla="*/ 46 w 51"/>
                    <a:gd name="T77" fmla="*/ 0 h 5"/>
                    <a:gd name="T78" fmla="*/ 46 w 51"/>
                    <a:gd name="T79" fmla="*/ 0 h 5"/>
                    <a:gd name="T80" fmla="*/ 51 w 51"/>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5">
                      <a:moveTo>
                        <a:pt x="0" y="5"/>
                      </a:moveTo>
                      <a:lnTo>
                        <a:pt x="6" y="5"/>
                      </a:lnTo>
                      <a:lnTo>
                        <a:pt x="6" y="5"/>
                      </a:lnTo>
                      <a:lnTo>
                        <a:pt x="6" y="5"/>
                      </a:lnTo>
                      <a:lnTo>
                        <a:pt x="6" y="5"/>
                      </a:lnTo>
                      <a:lnTo>
                        <a:pt x="6" y="5"/>
                      </a:lnTo>
                      <a:lnTo>
                        <a:pt x="12" y="5"/>
                      </a:lnTo>
                      <a:lnTo>
                        <a:pt x="12" y="5"/>
                      </a:lnTo>
                      <a:lnTo>
                        <a:pt x="12" y="5"/>
                      </a:lnTo>
                      <a:lnTo>
                        <a:pt x="12" y="5"/>
                      </a:lnTo>
                      <a:lnTo>
                        <a:pt x="12" y="5"/>
                      </a:lnTo>
                      <a:lnTo>
                        <a:pt x="17" y="5"/>
                      </a:lnTo>
                      <a:lnTo>
                        <a:pt x="17" y="5"/>
                      </a:lnTo>
                      <a:lnTo>
                        <a:pt x="17" y="5"/>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0"/>
                      </a:lnTo>
                      <a:lnTo>
                        <a:pt x="40" y="0"/>
                      </a:lnTo>
                      <a:lnTo>
                        <a:pt x="40" y="0"/>
                      </a:lnTo>
                      <a:lnTo>
                        <a:pt x="40" y="0"/>
                      </a:lnTo>
                      <a:lnTo>
                        <a:pt x="40" y="0"/>
                      </a:lnTo>
                      <a:lnTo>
                        <a:pt x="40" y="0"/>
                      </a:lnTo>
                      <a:lnTo>
                        <a:pt x="46" y="0"/>
                      </a:lnTo>
                      <a:lnTo>
                        <a:pt x="46" y="0"/>
                      </a:lnTo>
                      <a:lnTo>
                        <a:pt x="46" y="0"/>
                      </a:lnTo>
                      <a:lnTo>
                        <a:pt x="46" y="0"/>
                      </a:lnTo>
                      <a:lnTo>
                        <a:pt x="46" y="0"/>
                      </a:lnTo>
                      <a:lnTo>
                        <a:pt x="51"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51843" name="Rectangle 35"/>
              <p:cNvSpPr>
                <a:spLocks noChangeArrowheads="1"/>
              </p:cNvSpPr>
              <p:nvPr/>
            </p:nvSpPr>
            <p:spPr bwMode="auto">
              <a:xfrm>
                <a:off x="345" y="2777"/>
                <a:ext cx="72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PARISH BNDRY</a:t>
                </a:r>
                <a:endParaRPr lang="en-US" sz="1200" b="1"/>
              </a:p>
            </p:txBody>
          </p:sp>
          <p:grpSp>
            <p:nvGrpSpPr>
              <p:cNvPr id="2551844" name="Group 36"/>
              <p:cNvGrpSpPr>
                <a:grpSpLocks/>
              </p:cNvGrpSpPr>
              <p:nvPr/>
            </p:nvGrpSpPr>
            <p:grpSpPr bwMode="auto">
              <a:xfrm>
                <a:off x="153" y="2189"/>
                <a:ext cx="512" cy="115"/>
                <a:chOff x="816" y="2765"/>
                <a:chExt cx="512" cy="115"/>
              </a:xfrm>
            </p:grpSpPr>
            <p:sp>
              <p:nvSpPr>
                <p:cNvPr id="2551845" name="Rectangle 37"/>
                <p:cNvSpPr>
                  <a:spLocks noChangeArrowheads="1"/>
                </p:cNvSpPr>
                <p:nvPr/>
              </p:nvSpPr>
              <p:spPr bwMode="auto">
                <a:xfrm>
                  <a:off x="1018" y="2765"/>
                  <a:ext cx="3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CITIES</a:t>
                  </a:r>
                  <a:endParaRPr lang="en-US" sz="1200" b="1"/>
                </a:p>
              </p:txBody>
            </p:sp>
            <p:grpSp>
              <p:nvGrpSpPr>
                <p:cNvPr id="2551846" name="Group 38"/>
                <p:cNvGrpSpPr>
                  <a:grpSpLocks/>
                </p:cNvGrpSpPr>
                <p:nvPr/>
              </p:nvGrpSpPr>
              <p:grpSpPr bwMode="auto">
                <a:xfrm>
                  <a:off x="816" y="2797"/>
                  <a:ext cx="58" cy="58"/>
                  <a:chOff x="2832" y="1248"/>
                  <a:chExt cx="58" cy="58"/>
                </a:xfrm>
              </p:grpSpPr>
              <p:sp>
                <p:nvSpPr>
                  <p:cNvPr id="2551847" name="Oval 39"/>
                  <p:cNvSpPr>
                    <a:spLocks noChangeAspect="1" noChangeArrowheads="1"/>
                  </p:cNvSpPr>
                  <p:nvPr/>
                </p:nvSpPr>
                <p:spPr bwMode="auto">
                  <a:xfrm>
                    <a:off x="2832" y="1248"/>
                    <a:ext cx="58" cy="58"/>
                  </a:xfrm>
                  <a:prstGeom prst="ellipse">
                    <a:avLst/>
                  </a:prstGeom>
                  <a:solidFill>
                    <a:srgbClr val="00FF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51848" name="Oval 40"/>
                  <p:cNvSpPr>
                    <a:spLocks noChangeAspect="1" noChangeArrowheads="1"/>
                  </p:cNvSpPr>
                  <p:nvPr/>
                </p:nvSpPr>
                <p:spPr bwMode="auto">
                  <a:xfrm>
                    <a:off x="2854" y="1270"/>
                    <a:ext cx="12" cy="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551849" name="Text Box 41"/>
              <p:cNvSpPr txBox="1">
                <a:spLocks noChangeArrowheads="1"/>
              </p:cNvSpPr>
              <p:nvPr/>
            </p:nvSpPr>
            <p:spPr bwMode="auto">
              <a:xfrm>
                <a:off x="201" y="1920"/>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t>LEGEND</a:t>
                </a:r>
              </a:p>
            </p:txBody>
          </p:sp>
          <p:sp>
            <p:nvSpPr>
              <p:cNvPr id="2551850" name="Rectangle 42"/>
              <p:cNvSpPr>
                <a:spLocks noChangeArrowheads="1"/>
              </p:cNvSpPr>
              <p:nvPr/>
            </p:nvSpPr>
            <p:spPr bwMode="auto">
              <a:xfrm>
                <a:off x="30" y="1872"/>
                <a:ext cx="1163" cy="115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51851" name="Group 43"/>
              <p:cNvGrpSpPr>
                <a:grpSpLocks/>
              </p:cNvGrpSpPr>
              <p:nvPr/>
            </p:nvGrpSpPr>
            <p:grpSpPr bwMode="auto">
              <a:xfrm>
                <a:off x="57" y="2424"/>
                <a:ext cx="238" cy="0"/>
                <a:chOff x="2211" y="2341"/>
                <a:chExt cx="238" cy="0"/>
              </a:xfrm>
            </p:grpSpPr>
            <p:sp>
              <p:nvSpPr>
                <p:cNvPr id="2551852" name="Line 44"/>
                <p:cNvSpPr>
                  <a:spLocks noChangeShapeType="1"/>
                </p:cNvSpPr>
                <p:nvPr/>
              </p:nvSpPr>
              <p:spPr bwMode="auto">
                <a:xfrm>
                  <a:off x="2211" y="2341"/>
                  <a:ext cx="2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53" name="Line 45"/>
                <p:cNvSpPr>
                  <a:spLocks noChangeShapeType="1"/>
                </p:cNvSpPr>
                <p:nvPr/>
              </p:nvSpPr>
              <p:spPr bwMode="auto">
                <a:xfrm>
                  <a:off x="2211"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54" name="Line 46"/>
                <p:cNvSpPr>
                  <a:spLocks noChangeShapeType="1"/>
                </p:cNvSpPr>
                <p:nvPr/>
              </p:nvSpPr>
              <p:spPr bwMode="auto">
                <a:xfrm>
                  <a:off x="2290"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55" name="Line 47"/>
                <p:cNvSpPr>
                  <a:spLocks noChangeShapeType="1"/>
                </p:cNvSpPr>
                <p:nvPr/>
              </p:nvSpPr>
              <p:spPr bwMode="auto">
                <a:xfrm>
                  <a:off x="2370" y="2341"/>
                  <a:ext cx="39"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51856" name="Rectangle 48"/>
              <p:cNvSpPr>
                <a:spLocks noChangeArrowheads="1"/>
              </p:cNvSpPr>
              <p:nvPr/>
            </p:nvSpPr>
            <p:spPr bwMode="auto">
              <a:xfrm>
                <a:off x="345" y="2369"/>
                <a:ext cx="8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PRIMARY ROADS</a:t>
                </a:r>
                <a:endParaRPr lang="en-US" sz="1200" b="1"/>
              </a:p>
            </p:txBody>
          </p:sp>
        </p:grpSp>
      </p:grpSp>
      <p:grpSp>
        <p:nvGrpSpPr>
          <p:cNvPr id="2551857" name="Group 49"/>
          <p:cNvGrpSpPr>
            <a:grpSpLocks/>
          </p:cNvGrpSpPr>
          <p:nvPr/>
        </p:nvGrpSpPr>
        <p:grpSpPr bwMode="auto">
          <a:xfrm>
            <a:off x="0" y="0"/>
            <a:ext cx="9134475" cy="6678613"/>
            <a:chOff x="0" y="0"/>
            <a:chExt cx="5754" cy="4207"/>
          </a:xfrm>
        </p:grpSpPr>
        <p:pic>
          <p:nvPicPr>
            <p:cNvPr id="2551858" name="Picture 50" descr="Ike_surge_inundation_with_levees"/>
            <p:cNvPicPr>
              <a:picLocks noChangeAspect="1" noChangeArrowheads="1"/>
            </p:cNvPicPr>
            <p:nvPr/>
          </p:nvPicPr>
          <p:blipFill>
            <a:blip r:embed="rId3" cstate="print">
              <a:extLst>
                <a:ext uri="{28A0092B-C50C-407E-A947-70E740481C1C}">
                  <a14:useLocalDpi xmlns:a14="http://schemas.microsoft.com/office/drawing/2010/main" val="0"/>
                </a:ext>
              </a:extLst>
            </a:blip>
            <a:srcRect l="9331" t="1146" r="9953"/>
            <a:stretch>
              <a:fillRect/>
            </a:stretch>
          </p:blipFill>
          <p:spPr bwMode="auto">
            <a:xfrm>
              <a:off x="0" y="0"/>
              <a:ext cx="5754" cy="4207"/>
            </a:xfrm>
            <a:prstGeom prst="rect">
              <a:avLst/>
            </a:prstGeom>
            <a:noFill/>
            <a:extLst>
              <a:ext uri="{909E8E84-426E-40DD-AFC4-6F175D3DCCD1}">
                <a14:hiddenFill xmlns:a14="http://schemas.microsoft.com/office/drawing/2010/main">
                  <a:solidFill>
                    <a:srgbClr val="FFFFFF"/>
                  </a:solidFill>
                </a14:hiddenFill>
              </a:ext>
            </a:extLst>
          </p:spPr>
        </p:pic>
        <p:grpSp>
          <p:nvGrpSpPr>
            <p:cNvPr id="2551859" name="Group 51"/>
            <p:cNvGrpSpPr>
              <a:grpSpLocks/>
            </p:cNvGrpSpPr>
            <p:nvPr/>
          </p:nvGrpSpPr>
          <p:grpSpPr bwMode="auto">
            <a:xfrm>
              <a:off x="480" y="2688"/>
              <a:ext cx="1179" cy="1152"/>
              <a:chOff x="30" y="1872"/>
              <a:chExt cx="1179" cy="1152"/>
            </a:xfrm>
          </p:grpSpPr>
          <p:sp>
            <p:nvSpPr>
              <p:cNvPr id="2551860" name="Oval 52"/>
              <p:cNvSpPr>
                <a:spLocks noChangeAspect="1" noChangeArrowheads="1"/>
              </p:cNvSpPr>
              <p:nvPr/>
            </p:nvSpPr>
            <p:spPr bwMode="auto">
              <a:xfrm>
                <a:off x="57" y="2556"/>
                <a:ext cx="253" cy="127"/>
              </a:xfrm>
              <a:prstGeom prst="ellipse">
                <a:avLst/>
              </a:prstGeom>
              <a:solidFill>
                <a:srgbClr val="00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51861" name="Text Box 53"/>
              <p:cNvSpPr txBox="1">
                <a:spLocks noChangeArrowheads="1"/>
              </p:cNvSpPr>
              <p:nvPr/>
            </p:nvSpPr>
            <p:spPr bwMode="auto">
              <a:xfrm>
                <a:off x="249" y="2526"/>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t> </a:t>
                </a:r>
                <a:r>
                  <a:rPr lang="en-US" sz="1200" b="1"/>
                  <a:t>FLOOD AREA</a:t>
                </a:r>
              </a:p>
            </p:txBody>
          </p:sp>
          <p:grpSp>
            <p:nvGrpSpPr>
              <p:cNvPr id="2551862" name="Group 54"/>
              <p:cNvGrpSpPr>
                <a:grpSpLocks/>
              </p:cNvGrpSpPr>
              <p:nvPr/>
            </p:nvGrpSpPr>
            <p:grpSpPr bwMode="auto">
              <a:xfrm>
                <a:off x="65" y="2766"/>
                <a:ext cx="238" cy="124"/>
                <a:chOff x="3704" y="2466"/>
                <a:chExt cx="238" cy="124"/>
              </a:xfrm>
            </p:grpSpPr>
            <p:sp>
              <p:nvSpPr>
                <p:cNvPr id="2551863" name="Line 55"/>
                <p:cNvSpPr>
                  <a:spLocks noChangeShapeType="1"/>
                </p:cNvSpPr>
                <p:nvPr/>
              </p:nvSpPr>
              <p:spPr bwMode="auto">
                <a:xfrm>
                  <a:off x="3823" y="2466"/>
                  <a:ext cx="0" cy="0"/>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64" name="Freeform 56"/>
                <p:cNvSpPr>
                  <a:spLocks/>
                </p:cNvSpPr>
                <p:nvPr/>
              </p:nvSpPr>
              <p:spPr bwMode="auto">
                <a:xfrm>
                  <a:off x="3704" y="2466"/>
                  <a:ext cx="238" cy="124"/>
                </a:xfrm>
                <a:custGeom>
                  <a:avLst/>
                  <a:gdLst>
                    <a:gd name="T0" fmla="*/ 131 w 238"/>
                    <a:gd name="T1" fmla="*/ 0 h 124"/>
                    <a:gd name="T2" fmla="*/ 136 w 238"/>
                    <a:gd name="T3" fmla="*/ 5 h 124"/>
                    <a:gd name="T4" fmla="*/ 148 w 238"/>
                    <a:gd name="T5" fmla="*/ 5 h 124"/>
                    <a:gd name="T6" fmla="*/ 159 w 238"/>
                    <a:gd name="T7" fmla="*/ 5 h 124"/>
                    <a:gd name="T8" fmla="*/ 165 w 238"/>
                    <a:gd name="T9" fmla="*/ 5 h 124"/>
                    <a:gd name="T10" fmla="*/ 176 w 238"/>
                    <a:gd name="T11" fmla="*/ 11 h 124"/>
                    <a:gd name="T12" fmla="*/ 187 w 238"/>
                    <a:gd name="T13" fmla="*/ 11 h 124"/>
                    <a:gd name="T14" fmla="*/ 193 w 238"/>
                    <a:gd name="T15" fmla="*/ 17 h 124"/>
                    <a:gd name="T16" fmla="*/ 204 w 238"/>
                    <a:gd name="T17" fmla="*/ 17 h 124"/>
                    <a:gd name="T18" fmla="*/ 210 w 238"/>
                    <a:gd name="T19" fmla="*/ 22 h 124"/>
                    <a:gd name="T20" fmla="*/ 221 w 238"/>
                    <a:gd name="T21" fmla="*/ 28 h 124"/>
                    <a:gd name="T22" fmla="*/ 233 w 238"/>
                    <a:gd name="T23" fmla="*/ 39 h 124"/>
                    <a:gd name="T24" fmla="*/ 238 w 238"/>
                    <a:gd name="T25" fmla="*/ 51 h 124"/>
                    <a:gd name="T26" fmla="*/ 238 w 238"/>
                    <a:gd name="T27" fmla="*/ 56 h 124"/>
                    <a:gd name="T28" fmla="*/ 238 w 238"/>
                    <a:gd name="T29" fmla="*/ 68 h 124"/>
                    <a:gd name="T30" fmla="*/ 238 w 238"/>
                    <a:gd name="T31" fmla="*/ 73 h 124"/>
                    <a:gd name="T32" fmla="*/ 233 w 238"/>
                    <a:gd name="T33" fmla="*/ 85 h 124"/>
                    <a:gd name="T34" fmla="*/ 221 w 238"/>
                    <a:gd name="T35" fmla="*/ 96 h 124"/>
                    <a:gd name="T36" fmla="*/ 210 w 238"/>
                    <a:gd name="T37" fmla="*/ 102 h 124"/>
                    <a:gd name="T38" fmla="*/ 204 w 238"/>
                    <a:gd name="T39" fmla="*/ 107 h 124"/>
                    <a:gd name="T40" fmla="*/ 193 w 238"/>
                    <a:gd name="T41" fmla="*/ 107 h 124"/>
                    <a:gd name="T42" fmla="*/ 187 w 238"/>
                    <a:gd name="T43" fmla="*/ 113 h 124"/>
                    <a:gd name="T44" fmla="*/ 176 w 238"/>
                    <a:gd name="T45" fmla="*/ 113 h 124"/>
                    <a:gd name="T46" fmla="*/ 165 w 238"/>
                    <a:gd name="T47" fmla="*/ 119 h 124"/>
                    <a:gd name="T48" fmla="*/ 159 w 238"/>
                    <a:gd name="T49" fmla="*/ 119 h 124"/>
                    <a:gd name="T50" fmla="*/ 148 w 238"/>
                    <a:gd name="T51" fmla="*/ 119 h 124"/>
                    <a:gd name="T52" fmla="*/ 136 w 238"/>
                    <a:gd name="T53" fmla="*/ 119 h 124"/>
                    <a:gd name="T54" fmla="*/ 131 w 238"/>
                    <a:gd name="T55" fmla="*/ 124 h 124"/>
                    <a:gd name="T56" fmla="*/ 119 w 238"/>
                    <a:gd name="T57" fmla="*/ 124 h 124"/>
                    <a:gd name="T58" fmla="*/ 114 w 238"/>
                    <a:gd name="T59" fmla="*/ 124 h 124"/>
                    <a:gd name="T60" fmla="*/ 102 w 238"/>
                    <a:gd name="T61" fmla="*/ 119 h 124"/>
                    <a:gd name="T62" fmla="*/ 91 w 238"/>
                    <a:gd name="T63" fmla="*/ 119 h 124"/>
                    <a:gd name="T64" fmla="*/ 85 w 238"/>
                    <a:gd name="T65" fmla="*/ 119 h 124"/>
                    <a:gd name="T66" fmla="*/ 74 w 238"/>
                    <a:gd name="T67" fmla="*/ 119 h 124"/>
                    <a:gd name="T68" fmla="*/ 63 w 238"/>
                    <a:gd name="T69" fmla="*/ 113 h 124"/>
                    <a:gd name="T70" fmla="*/ 57 w 238"/>
                    <a:gd name="T71" fmla="*/ 113 h 124"/>
                    <a:gd name="T72" fmla="*/ 46 w 238"/>
                    <a:gd name="T73" fmla="*/ 107 h 124"/>
                    <a:gd name="T74" fmla="*/ 40 w 238"/>
                    <a:gd name="T75" fmla="*/ 107 h 124"/>
                    <a:gd name="T76" fmla="*/ 29 w 238"/>
                    <a:gd name="T77" fmla="*/ 102 h 124"/>
                    <a:gd name="T78" fmla="*/ 17 w 238"/>
                    <a:gd name="T79" fmla="*/ 96 h 124"/>
                    <a:gd name="T80" fmla="*/ 12 w 238"/>
                    <a:gd name="T81" fmla="*/ 85 h 124"/>
                    <a:gd name="T82" fmla="*/ 6 w 238"/>
                    <a:gd name="T83" fmla="*/ 73 h 124"/>
                    <a:gd name="T84" fmla="*/ 0 w 238"/>
                    <a:gd name="T85" fmla="*/ 68 h 124"/>
                    <a:gd name="T86" fmla="*/ 0 w 238"/>
                    <a:gd name="T87" fmla="*/ 56 h 124"/>
                    <a:gd name="T88" fmla="*/ 6 w 238"/>
                    <a:gd name="T89" fmla="*/ 51 h 124"/>
                    <a:gd name="T90" fmla="*/ 12 w 238"/>
                    <a:gd name="T91" fmla="*/ 39 h 124"/>
                    <a:gd name="T92" fmla="*/ 17 w 238"/>
                    <a:gd name="T93" fmla="*/ 28 h 124"/>
                    <a:gd name="T94" fmla="*/ 29 w 238"/>
                    <a:gd name="T95" fmla="*/ 22 h 124"/>
                    <a:gd name="T96" fmla="*/ 40 w 238"/>
                    <a:gd name="T97" fmla="*/ 17 h 124"/>
                    <a:gd name="T98" fmla="*/ 46 w 238"/>
                    <a:gd name="T99" fmla="*/ 17 h 124"/>
                    <a:gd name="T100" fmla="*/ 57 w 238"/>
                    <a:gd name="T101" fmla="*/ 11 h 124"/>
                    <a:gd name="T102" fmla="*/ 63 w 238"/>
                    <a:gd name="T103" fmla="*/ 11 h 124"/>
                    <a:gd name="T104" fmla="*/ 74 w 238"/>
                    <a:gd name="T105" fmla="*/ 5 h 124"/>
                    <a:gd name="T106" fmla="*/ 85 w 238"/>
                    <a:gd name="T107" fmla="*/ 5 h 124"/>
                    <a:gd name="T108" fmla="*/ 91 w 238"/>
                    <a:gd name="T109" fmla="*/ 5 h 124"/>
                    <a:gd name="T110" fmla="*/ 102 w 238"/>
                    <a:gd name="T111" fmla="*/ 5 h 124"/>
                    <a:gd name="T112" fmla="*/ 114 w 238"/>
                    <a:gd name="T113" fmla="*/ 0 h 124"/>
                    <a:gd name="T114" fmla="*/ 119 w 238"/>
                    <a:gd name="T11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124">
                      <a:moveTo>
                        <a:pt x="119" y="0"/>
                      </a:moveTo>
                      <a:lnTo>
                        <a:pt x="125" y="0"/>
                      </a:lnTo>
                      <a:lnTo>
                        <a:pt x="125" y="0"/>
                      </a:lnTo>
                      <a:lnTo>
                        <a:pt x="125" y="0"/>
                      </a:lnTo>
                      <a:lnTo>
                        <a:pt x="125" y="0"/>
                      </a:lnTo>
                      <a:lnTo>
                        <a:pt x="125" y="0"/>
                      </a:lnTo>
                      <a:lnTo>
                        <a:pt x="131" y="0"/>
                      </a:lnTo>
                      <a:lnTo>
                        <a:pt x="131" y="0"/>
                      </a:lnTo>
                      <a:lnTo>
                        <a:pt x="131" y="0"/>
                      </a:lnTo>
                      <a:lnTo>
                        <a:pt x="131" y="0"/>
                      </a:lnTo>
                      <a:lnTo>
                        <a:pt x="131" y="0"/>
                      </a:lnTo>
                      <a:lnTo>
                        <a:pt x="136" y="0"/>
                      </a:lnTo>
                      <a:lnTo>
                        <a:pt x="136" y="0"/>
                      </a:lnTo>
                      <a:lnTo>
                        <a:pt x="136" y="0"/>
                      </a:lnTo>
                      <a:lnTo>
                        <a:pt x="136" y="5"/>
                      </a:lnTo>
                      <a:lnTo>
                        <a:pt x="136" y="5"/>
                      </a:lnTo>
                      <a:lnTo>
                        <a:pt x="142" y="5"/>
                      </a:lnTo>
                      <a:lnTo>
                        <a:pt x="142" y="5"/>
                      </a:lnTo>
                      <a:lnTo>
                        <a:pt x="142" y="5"/>
                      </a:lnTo>
                      <a:lnTo>
                        <a:pt x="142" y="5"/>
                      </a:lnTo>
                      <a:lnTo>
                        <a:pt x="142" y="5"/>
                      </a:lnTo>
                      <a:lnTo>
                        <a:pt x="148" y="5"/>
                      </a:lnTo>
                      <a:lnTo>
                        <a:pt x="148" y="5"/>
                      </a:lnTo>
                      <a:lnTo>
                        <a:pt x="148" y="5"/>
                      </a:lnTo>
                      <a:lnTo>
                        <a:pt x="148" y="5"/>
                      </a:lnTo>
                      <a:lnTo>
                        <a:pt x="148" y="5"/>
                      </a:lnTo>
                      <a:lnTo>
                        <a:pt x="153" y="5"/>
                      </a:lnTo>
                      <a:lnTo>
                        <a:pt x="153" y="5"/>
                      </a:lnTo>
                      <a:lnTo>
                        <a:pt x="153" y="5"/>
                      </a:lnTo>
                      <a:lnTo>
                        <a:pt x="153" y="5"/>
                      </a:lnTo>
                      <a:lnTo>
                        <a:pt x="153" y="5"/>
                      </a:lnTo>
                      <a:lnTo>
                        <a:pt x="159" y="5"/>
                      </a:lnTo>
                      <a:lnTo>
                        <a:pt x="159" y="5"/>
                      </a:lnTo>
                      <a:lnTo>
                        <a:pt x="159" y="5"/>
                      </a:lnTo>
                      <a:lnTo>
                        <a:pt x="159" y="5"/>
                      </a:lnTo>
                      <a:lnTo>
                        <a:pt x="159" y="5"/>
                      </a:lnTo>
                      <a:lnTo>
                        <a:pt x="165" y="5"/>
                      </a:lnTo>
                      <a:lnTo>
                        <a:pt x="165" y="5"/>
                      </a:lnTo>
                      <a:lnTo>
                        <a:pt x="165" y="5"/>
                      </a:lnTo>
                      <a:lnTo>
                        <a:pt x="165" y="5"/>
                      </a:lnTo>
                      <a:lnTo>
                        <a:pt x="165" y="5"/>
                      </a:lnTo>
                      <a:lnTo>
                        <a:pt x="170" y="5"/>
                      </a:lnTo>
                      <a:lnTo>
                        <a:pt x="170" y="5"/>
                      </a:lnTo>
                      <a:lnTo>
                        <a:pt x="170" y="5"/>
                      </a:lnTo>
                      <a:lnTo>
                        <a:pt x="170" y="5"/>
                      </a:lnTo>
                      <a:lnTo>
                        <a:pt x="170" y="5"/>
                      </a:lnTo>
                      <a:lnTo>
                        <a:pt x="176" y="11"/>
                      </a:lnTo>
                      <a:lnTo>
                        <a:pt x="176" y="11"/>
                      </a:lnTo>
                      <a:lnTo>
                        <a:pt x="176" y="11"/>
                      </a:lnTo>
                      <a:lnTo>
                        <a:pt x="176" y="11"/>
                      </a:lnTo>
                      <a:lnTo>
                        <a:pt x="182" y="11"/>
                      </a:lnTo>
                      <a:lnTo>
                        <a:pt x="182" y="11"/>
                      </a:lnTo>
                      <a:lnTo>
                        <a:pt x="182" y="11"/>
                      </a:lnTo>
                      <a:lnTo>
                        <a:pt x="182" y="11"/>
                      </a:lnTo>
                      <a:lnTo>
                        <a:pt x="182" y="11"/>
                      </a:lnTo>
                      <a:lnTo>
                        <a:pt x="187" y="11"/>
                      </a:lnTo>
                      <a:lnTo>
                        <a:pt x="187" y="11"/>
                      </a:lnTo>
                      <a:lnTo>
                        <a:pt x="187" y="11"/>
                      </a:lnTo>
                      <a:lnTo>
                        <a:pt x="187" y="11"/>
                      </a:lnTo>
                      <a:lnTo>
                        <a:pt x="187" y="11"/>
                      </a:lnTo>
                      <a:lnTo>
                        <a:pt x="193" y="11"/>
                      </a:lnTo>
                      <a:lnTo>
                        <a:pt x="193" y="11"/>
                      </a:lnTo>
                      <a:lnTo>
                        <a:pt x="193" y="17"/>
                      </a:lnTo>
                      <a:lnTo>
                        <a:pt x="193" y="17"/>
                      </a:lnTo>
                      <a:lnTo>
                        <a:pt x="193" y="17"/>
                      </a:lnTo>
                      <a:lnTo>
                        <a:pt x="199" y="17"/>
                      </a:lnTo>
                      <a:lnTo>
                        <a:pt x="199" y="17"/>
                      </a:lnTo>
                      <a:lnTo>
                        <a:pt x="199" y="17"/>
                      </a:lnTo>
                      <a:lnTo>
                        <a:pt x="199" y="17"/>
                      </a:lnTo>
                      <a:lnTo>
                        <a:pt x="199" y="17"/>
                      </a:lnTo>
                      <a:lnTo>
                        <a:pt x="204" y="17"/>
                      </a:lnTo>
                      <a:lnTo>
                        <a:pt x="204" y="17"/>
                      </a:lnTo>
                      <a:lnTo>
                        <a:pt x="204" y="22"/>
                      </a:lnTo>
                      <a:lnTo>
                        <a:pt x="204" y="22"/>
                      </a:lnTo>
                      <a:lnTo>
                        <a:pt x="204" y="22"/>
                      </a:lnTo>
                      <a:lnTo>
                        <a:pt x="210" y="22"/>
                      </a:lnTo>
                      <a:lnTo>
                        <a:pt x="210" y="22"/>
                      </a:lnTo>
                      <a:lnTo>
                        <a:pt x="210" y="22"/>
                      </a:lnTo>
                      <a:lnTo>
                        <a:pt x="210" y="22"/>
                      </a:lnTo>
                      <a:lnTo>
                        <a:pt x="210" y="22"/>
                      </a:lnTo>
                      <a:lnTo>
                        <a:pt x="216" y="22"/>
                      </a:lnTo>
                      <a:lnTo>
                        <a:pt x="216" y="28"/>
                      </a:lnTo>
                      <a:lnTo>
                        <a:pt x="216" y="28"/>
                      </a:lnTo>
                      <a:lnTo>
                        <a:pt x="216" y="28"/>
                      </a:lnTo>
                      <a:lnTo>
                        <a:pt x="216" y="28"/>
                      </a:lnTo>
                      <a:lnTo>
                        <a:pt x="221" y="28"/>
                      </a:lnTo>
                      <a:lnTo>
                        <a:pt x="221" y="28"/>
                      </a:lnTo>
                      <a:lnTo>
                        <a:pt x="221" y="28"/>
                      </a:lnTo>
                      <a:lnTo>
                        <a:pt x="221" y="34"/>
                      </a:lnTo>
                      <a:lnTo>
                        <a:pt x="221" y="34"/>
                      </a:lnTo>
                      <a:lnTo>
                        <a:pt x="227" y="34"/>
                      </a:lnTo>
                      <a:lnTo>
                        <a:pt x="227" y="34"/>
                      </a:lnTo>
                      <a:lnTo>
                        <a:pt x="227" y="34"/>
                      </a:lnTo>
                      <a:lnTo>
                        <a:pt x="227" y="39"/>
                      </a:lnTo>
                      <a:lnTo>
                        <a:pt x="227" y="39"/>
                      </a:lnTo>
                      <a:lnTo>
                        <a:pt x="233" y="39"/>
                      </a:lnTo>
                      <a:lnTo>
                        <a:pt x="233" y="39"/>
                      </a:lnTo>
                      <a:lnTo>
                        <a:pt x="233" y="39"/>
                      </a:lnTo>
                      <a:lnTo>
                        <a:pt x="233" y="45"/>
                      </a:lnTo>
                      <a:lnTo>
                        <a:pt x="233" y="45"/>
                      </a:lnTo>
                      <a:lnTo>
                        <a:pt x="233" y="45"/>
                      </a:lnTo>
                      <a:lnTo>
                        <a:pt x="233" y="45"/>
                      </a:lnTo>
                      <a:lnTo>
                        <a:pt x="238" y="45"/>
                      </a:lnTo>
                      <a:lnTo>
                        <a:pt x="238" y="51"/>
                      </a:lnTo>
                      <a:lnTo>
                        <a:pt x="238" y="51"/>
                      </a:lnTo>
                      <a:lnTo>
                        <a:pt x="238" y="51"/>
                      </a:lnTo>
                      <a:lnTo>
                        <a:pt x="238" y="51"/>
                      </a:lnTo>
                      <a:lnTo>
                        <a:pt x="238" y="51"/>
                      </a:lnTo>
                      <a:lnTo>
                        <a:pt x="238" y="56"/>
                      </a:lnTo>
                      <a:lnTo>
                        <a:pt x="238" y="56"/>
                      </a:lnTo>
                      <a:lnTo>
                        <a:pt x="238" y="56"/>
                      </a:lnTo>
                      <a:lnTo>
                        <a:pt x="238" y="56"/>
                      </a:lnTo>
                      <a:lnTo>
                        <a:pt x="238" y="56"/>
                      </a:lnTo>
                      <a:lnTo>
                        <a:pt x="238" y="62"/>
                      </a:lnTo>
                      <a:lnTo>
                        <a:pt x="238" y="62"/>
                      </a:lnTo>
                      <a:lnTo>
                        <a:pt x="238" y="62"/>
                      </a:lnTo>
                      <a:lnTo>
                        <a:pt x="238" y="62"/>
                      </a:lnTo>
                      <a:lnTo>
                        <a:pt x="238" y="62"/>
                      </a:lnTo>
                      <a:lnTo>
                        <a:pt x="238" y="68"/>
                      </a:lnTo>
                      <a:lnTo>
                        <a:pt x="238" y="68"/>
                      </a:lnTo>
                      <a:lnTo>
                        <a:pt x="238" y="68"/>
                      </a:lnTo>
                      <a:lnTo>
                        <a:pt x="238" y="68"/>
                      </a:lnTo>
                      <a:lnTo>
                        <a:pt x="238" y="68"/>
                      </a:lnTo>
                      <a:lnTo>
                        <a:pt x="238" y="73"/>
                      </a:lnTo>
                      <a:lnTo>
                        <a:pt x="238" y="73"/>
                      </a:lnTo>
                      <a:lnTo>
                        <a:pt x="238" y="73"/>
                      </a:lnTo>
                      <a:lnTo>
                        <a:pt x="238" y="73"/>
                      </a:lnTo>
                      <a:lnTo>
                        <a:pt x="238" y="73"/>
                      </a:lnTo>
                      <a:lnTo>
                        <a:pt x="238" y="79"/>
                      </a:lnTo>
                      <a:lnTo>
                        <a:pt x="233" y="79"/>
                      </a:lnTo>
                      <a:lnTo>
                        <a:pt x="233" y="79"/>
                      </a:lnTo>
                      <a:lnTo>
                        <a:pt x="233" y="79"/>
                      </a:lnTo>
                      <a:lnTo>
                        <a:pt x="233" y="79"/>
                      </a:lnTo>
                      <a:lnTo>
                        <a:pt x="233" y="85"/>
                      </a:lnTo>
                      <a:lnTo>
                        <a:pt x="233" y="85"/>
                      </a:lnTo>
                      <a:lnTo>
                        <a:pt x="233" y="85"/>
                      </a:lnTo>
                      <a:lnTo>
                        <a:pt x="227" y="85"/>
                      </a:lnTo>
                      <a:lnTo>
                        <a:pt x="227" y="85"/>
                      </a:lnTo>
                      <a:lnTo>
                        <a:pt x="227" y="90"/>
                      </a:lnTo>
                      <a:lnTo>
                        <a:pt x="227" y="90"/>
                      </a:lnTo>
                      <a:lnTo>
                        <a:pt x="227" y="90"/>
                      </a:lnTo>
                      <a:lnTo>
                        <a:pt x="221" y="90"/>
                      </a:lnTo>
                      <a:lnTo>
                        <a:pt x="221" y="96"/>
                      </a:lnTo>
                      <a:lnTo>
                        <a:pt x="221" y="96"/>
                      </a:lnTo>
                      <a:lnTo>
                        <a:pt x="221" y="96"/>
                      </a:lnTo>
                      <a:lnTo>
                        <a:pt x="221" y="96"/>
                      </a:lnTo>
                      <a:lnTo>
                        <a:pt x="216" y="96"/>
                      </a:lnTo>
                      <a:lnTo>
                        <a:pt x="216" y="96"/>
                      </a:lnTo>
                      <a:lnTo>
                        <a:pt x="216" y="96"/>
                      </a:lnTo>
                      <a:lnTo>
                        <a:pt x="216" y="102"/>
                      </a:lnTo>
                      <a:lnTo>
                        <a:pt x="216" y="102"/>
                      </a:lnTo>
                      <a:lnTo>
                        <a:pt x="210" y="102"/>
                      </a:lnTo>
                      <a:lnTo>
                        <a:pt x="210" y="102"/>
                      </a:lnTo>
                      <a:lnTo>
                        <a:pt x="210" y="102"/>
                      </a:lnTo>
                      <a:lnTo>
                        <a:pt x="210" y="102"/>
                      </a:lnTo>
                      <a:lnTo>
                        <a:pt x="210" y="102"/>
                      </a:lnTo>
                      <a:lnTo>
                        <a:pt x="204" y="102"/>
                      </a:lnTo>
                      <a:lnTo>
                        <a:pt x="204" y="107"/>
                      </a:lnTo>
                      <a:lnTo>
                        <a:pt x="204" y="107"/>
                      </a:lnTo>
                      <a:lnTo>
                        <a:pt x="204" y="107"/>
                      </a:lnTo>
                      <a:lnTo>
                        <a:pt x="204" y="107"/>
                      </a:lnTo>
                      <a:lnTo>
                        <a:pt x="199" y="107"/>
                      </a:lnTo>
                      <a:lnTo>
                        <a:pt x="199" y="107"/>
                      </a:lnTo>
                      <a:lnTo>
                        <a:pt x="199" y="107"/>
                      </a:lnTo>
                      <a:lnTo>
                        <a:pt x="199" y="107"/>
                      </a:lnTo>
                      <a:lnTo>
                        <a:pt x="199" y="107"/>
                      </a:lnTo>
                      <a:lnTo>
                        <a:pt x="193" y="107"/>
                      </a:lnTo>
                      <a:lnTo>
                        <a:pt x="193" y="107"/>
                      </a:lnTo>
                      <a:lnTo>
                        <a:pt x="193" y="107"/>
                      </a:lnTo>
                      <a:lnTo>
                        <a:pt x="193" y="113"/>
                      </a:lnTo>
                      <a:lnTo>
                        <a:pt x="193" y="113"/>
                      </a:lnTo>
                      <a:lnTo>
                        <a:pt x="187" y="113"/>
                      </a:lnTo>
                      <a:lnTo>
                        <a:pt x="187" y="113"/>
                      </a:lnTo>
                      <a:lnTo>
                        <a:pt x="187" y="113"/>
                      </a:lnTo>
                      <a:lnTo>
                        <a:pt x="187" y="113"/>
                      </a:lnTo>
                      <a:lnTo>
                        <a:pt x="187" y="113"/>
                      </a:lnTo>
                      <a:lnTo>
                        <a:pt x="182" y="113"/>
                      </a:lnTo>
                      <a:lnTo>
                        <a:pt x="182" y="113"/>
                      </a:lnTo>
                      <a:lnTo>
                        <a:pt x="182" y="113"/>
                      </a:lnTo>
                      <a:lnTo>
                        <a:pt x="182" y="113"/>
                      </a:lnTo>
                      <a:lnTo>
                        <a:pt x="182" y="113"/>
                      </a:lnTo>
                      <a:lnTo>
                        <a:pt x="176" y="113"/>
                      </a:lnTo>
                      <a:lnTo>
                        <a:pt x="176" y="113"/>
                      </a:lnTo>
                      <a:lnTo>
                        <a:pt x="176" y="113"/>
                      </a:lnTo>
                      <a:lnTo>
                        <a:pt x="176" y="113"/>
                      </a:lnTo>
                      <a:lnTo>
                        <a:pt x="170" y="119"/>
                      </a:lnTo>
                      <a:lnTo>
                        <a:pt x="170" y="119"/>
                      </a:lnTo>
                      <a:lnTo>
                        <a:pt x="170" y="119"/>
                      </a:lnTo>
                      <a:lnTo>
                        <a:pt x="170" y="119"/>
                      </a:lnTo>
                      <a:lnTo>
                        <a:pt x="170" y="119"/>
                      </a:lnTo>
                      <a:lnTo>
                        <a:pt x="165" y="119"/>
                      </a:lnTo>
                      <a:lnTo>
                        <a:pt x="165" y="119"/>
                      </a:lnTo>
                      <a:lnTo>
                        <a:pt x="165" y="119"/>
                      </a:lnTo>
                      <a:lnTo>
                        <a:pt x="165" y="119"/>
                      </a:lnTo>
                      <a:lnTo>
                        <a:pt x="165" y="119"/>
                      </a:lnTo>
                      <a:lnTo>
                        <a:pt x="159" y="119"/>
                      </a:lnTo>
                      <a:lnTo>
                        <a:pt x="159" y="119"/>
                      </a:lnTo>
                      <a:lnTo>
                        <a:pt x="159" y="119"/>
                      </a:lnTo>
                      <a:lnTo>
                        <a:pt x="159" y="119"/>
                      </a:lnTo>
                      <a:lnTo>
                        <a:pt x="159" y="119"/>
                      </a:lnTo>
                      <a:lnTo>
                        <a:pt x="153" y="119"/>
                      </a:lnTo>
                      <a:lnTo>
                        <a:pt x="153" y="119"/>
                      </a:lnTo>
                      <a:lnTo>
                        <a:pt x="153" y="119"/>
                      </a:lnTo>
                      <a:lnTo>
                        <a:pt x="153" y="119"/>
                      </a:lnTo>
                      <a:lnTo>
                        <a:pt x="153" y="119"/>
                      </a:lnTo>
                      <a:lnTo>
                        <a:pt x="148" y="119"/>
                      </a:lnTo>
                      <a:lnTo>
                        <a:pt x="148" y="119"/>
                      </a:lnTo>
                      <a:lnTo>
                        <a:pt x="148" y="119"/>
                      </a:lnTo>
                      <a:lnTo>
                        <a:pt x="148" y="119"/>
                      </a:lnTo>
                      <a:lnTo>
                        <a:pt x="148" y="119"/>
                      </a:lnTo>
                      <a:lnTo>
                        <a:pt x="142" y="119"/>
                      </a:lnTo>
                      <a:lnTo>
                        <a:pt x="142" y="119"/>
                      </a:lnTo>
                      <a:lnTo>
                        <a:pt x="142" y="119"/>
                      </a:lnTo>
                      <a:lnTo>
                        <a:pt x="142" y="119"/>
                      </a:lnTo>
                      <a:lnTo>
                        <a:pt x="142" y="119"/>
                      </a:lnTo>
                      <a:lnTo>
                        <a:pt x="136" y="119"/>
                      </a:lnTo>
                      <a:lnTo>
                        <a:pt x="136" y="119"/>
                      </a:lnTo>
                      <a:lnTo>
                        <a:pt x="136" y="124"/>
                      </a:lnTo>
                      <a:lnTo>
                        <a:pt x="136" y="124"/>
                      </a:lnTo>
                      <a:lnTo>
                        <a:pt x="136" y="124"/>
                      </a:lnTo>
                      <a:lnTo>
                        <a:pt x="131" y="124"/>
                      </a:lnTo>
                      <a:lnTo>
                        <a:pt x="131" y="124"/>
                      </a:lnTo>
                      <a:lnTo>
                        <a:pt x="131" y="124"/>
                      </a:lnTo>
                      <a:lnTo>
                        <a:pt x="131" y="124"/>
                      </a:lnTo>
                      <a:lnTo>
                        <a:pt x="131" y="124"/>
                      </a:lnTo>
                      <a:lnTo>
                        <a:pt x="125" y="124"/>
                      </a:lnTo>
                      <a:lnTo>
                        <a:pt x="125" y="124"/>
                      </a:lnTo>
                      <a:lnTo>
                        <a:pt x="125" y="124"/>
                      </a:lnTo>
                      <a:lnTo>
                        <a:pt x="125" y="124"/>
                      </a:lnTo>
                      <a:lnTo>
                        <a:pt x="125" y="124"/>
                      </a:lnTo>
                      <a:lnTo>
                        <a:pt x="119" y="124"/>
                      </a:lnTo>
                      <a:lnTo>
                        <a:pt x="119" y="124"/>
                      </a:lnTo>
                      <a:lnTo>
                        <a:pt x="119" y="124"/>
                      </a:lnTo>
                      <a:lnTo>
                        <a:pt x="119" y="124"/>
                      </a:lnTo>
                      <a:lnTo>
                        <a:pt x="119" y="124"/>
                      </a:lnTo>
                      <a:lnTo>
                        <a:pt x="114" y="124"/>
                      </a:lnTo>
                      <a:lnTo>
                        <a:pt x="114" y="124"/>
                      </a:lnTo>
                      <a:lnTo>
                        <a:pt x="114" y="124"/>
                      </a:lnTo>
                      <a:lnTo>
                        <a:pt x="114" y="124"/>
                      </a:lnTo>
                      <a:lnTo>
                        <a:pt x="114" y="124"/>
                      </a:lnTo>
                      <a:lnTo>
                        <a:pt x="108" y="124"/>
                      </a:lnTo>
                      <a:lnTo>
                        <a:pt x="108" y="124"/>
                      </a:lnTo>
                      <a:lnTo>
                        <a:pt x="108" y="124"/>
                      </a:lnTo>
                      <a:lnTo>
                        <a:pt x="108" y="124"/>
                      </a:lnTo>
                      <a:lnTo>
                        <a:pt x="108" y="124"/>
                      </a:lnTo>
                      <a:lnTo>
                        <a:pt x="102" y="124"/>
                      </a:lnTo>
                      <a:lnTo>
                        <a:pt x="102" y="119"/>
                      </a:lnTo>
                      <a:lnTo>
                        <a:pt x="102" y="119"/>
                      </a:lnTo>
                      <a:lnTo>
                        <a:pt x="102" y="119"/>
                      </a:lnTo>
                      <a:lnTo>
                        <a:pt x="97" y="119"/>
                      </a:lnTo>
                      <a:lnTo>
                        <a:pt x="97" y="119"/>
                      </a:lnTo>
                      <a:lnTo>
                        <a:pt x="97" y="119"/>
                      </a:lnTo>
                      <a:lnTo>
                        <a:pt x="97" y="119"/>
                      </a:lnTo>
                      <a:lnTo>
                        <a:pt x="97" y="119"/>
                      </a:lnTo>
                      <a:lnTo>
                        <a:pt x="91" y="119"/>
                      </a:lnTo>
                      <a:lnTo>
                        <a:pt x="91" y="119"/>
                      </a:lnTo>
                      <a:lnTo>
                        <a:pt x="91" y="119"/>
                      </a:lnTo>
                      <a:lnTo>
                        <a:pt x="91" y="119"/>
                      </a:lnTo>
                      <a:lnTo>
                        <a:pt x="91" y="119"/>
                      </a:lnTo>
                      <a:lnTo>
                        <a:pt x="85" y="119"/>
                      </a:lnTo>
                      <a:lnTo>
                        <a:pt x="85" y="119"/>
                      </a:lnTo>
                      <a:lnTo>
                        <a:pt x="85" y="119"/>
                      </a:lnTo>
                      <a:lnTo>
                        <a:pt x="85" y="119"/>
                      </a:lnTo>
                      <a:lnTo>
                        <a:pt x="85" y="119"/>
                      </a:lnTo>
                      <a:lnTo>
                        <a:pt x="80" y="119"/>
                      </a:lnTo>
                      <a:lnTo>
                        <a:pt x="80" y="119"/>
                      </a:lnTo>
                      <a:lnTo>
                        <a:pt x="80" y="119"/>
                      </a:lnTo>
                      <a:lnTo>
                        <a:pt x="80" y="119"/>
                      </a:lnTo>
                      <a:lnTo>
                        <a:pt x="80" y="119"/>
                      </a:lnTo>
                      <a:lnTo>
                        <a:pt x="74" y="119"/>
                      </a:lnTo>
                      <a:lnTo>
                        <a:pt x="74" y="119"/>
                      </a:lnTo>
                      <a:lnTo>
                        <a:pt x="74" y="119"/>
                      </a:lnTo>
                      <a:lnTo>
                        <a:pt x="74" y="119"/>
                      </a:lnTo>
                      <a:lnTo>
                        <a:pt x="74" y="119"/>
                      </a:lnTo>
                      <a:lnTo>
                        <a:pt x="68" y="119"/>
                      </a:lnTo>
                      <a:lnTo>
                        <a:pt x="68" y="119"/>
                      </a:lnTo>
                      <a:lnTo>
                        <a:pt x="68" y="119"/>
                      </a:lnTo>
                      <a:lnTo>
                        <a:pt x="68" y="119"/>
                      </a:lnTo>
                      <a:lnTo>
                        <a:pt x="68" y="113"/>
                      </a:lnTo>
                      <a:lnTo>
                        <a:pt x="63" y="113"/>
                      </a:lnTo>
                      <a:lnTo>
                        <a:pt x="63" y="113"/>
                      </a:lnTo>
                      <a:lnTo>
                        <a:pt x="63" y="113"/>
                      </a:lnTo>
                      <a:lnTo>
                        <a:pt x="63" y="113"/>
                      </a:lnTo>
                      <a:lnTo>
                        <a:pt x="63" y="113"/>
                      </a:lnTo>
                      <a:lnTo>
                        <a:pt x="57" y="113"/>
                      </a:lnTo>
                      <a:lnTo>
                        <a:pt x="57" y="113"/>
                      </a:lnTo>
                      <a:lnTo>
                        <a:pt x="57" y="113"/>
                      </a:lnTo>
                      <a:lnTo>
                        <a:pt x="57" y="113"/>
                      </a:lnTo>
                      <a:lnTo>
                        <a:pt x="57" y="113"/>
                      </a:lnTo>
                      <a:lnTo>
                        <a:pt x="51" y="113"/>
                      </a:lnTo>
                      <a:lnTo>
                        <a:pt x="51" y="113"/>
                      </a:lnTo>
                      <a:lnTo>
                        <a:pt x="51" y="113"/>
                      </a:lnTo>
                      <a:lnTo>
                        <a:pt x="51" y="113"/>
                      </a:lnTo>
                      <a:lnTo>
                        <a:pt x="51" y="113"/>
                      </a:lnTo>
                      <a:lnTo>
                        <a:pt x="46" y="107"/>
                      </a:lnTo>
                      <a:lnTo>
                        <a:pt x="46" y="107"/>
                      </a:lnTo>
                      <a:lnTo>
                        <a:pt x="46" y="107"/>
                      </a:lnTo>
                      <a:lnTo>
                        <a:pt x="46" y="107"/>
                      </a:lnTo>
                      <a:lnTo>
                        <a:pt x="46" y="107"/>
                      </a:lnTo>
                      <a:lnTo>
                        <a:pt x="40" y="107"/>
                      </a:lnTo>
                      <a:lnTo>
                        <a:pt x="40" y="107"/>
                      </a:lnTo>
                      <a:lnTo>
                        <a:pt x="40" y="107"/>
                      </a:lnTo>
                      <a:lnTo>
                        <a:pt x="40" y="107"/>
                      </a:lnTo>
                      <a:lnTo>
                        <a:pt x="40" y="107"/>
                      </a:lnTo>
                      <a:lnTo>
                        <a:pt x="34" y="107"/>
                      </a:lnTo>
                      <a:lnTo>
                        <a:pt x="34" y="107"/>
                      </a:lnTo>
                      <a:lnTo>
                        <a:pt x="34" y="102"/>
                      </a:lnTo>
                      <a:lnTo>
                        <a:pt x="34" y="102"/>
                      </a:lnTo>
                      <a:lnTo>
                        <a:pt x="34" y="102"/>
                      </a:lnTo>
                      <a:lnTo>
                        <a:pt x="29" y="102"/>
                      </a:lnTo>
                      <a:lnTo>
                        <a:pt x="29" y="102"/>
                      </a:lnTo>
                      <a:lnTo>
                        <a:pt x="29" y="102"/>
                      </a:lnTo>
                      <a:lnTo>
                        <a:pt x="29" y="102"/>
                      </a:lnTo>
                      <a:lnTo>
                        <a:pt x="23" y="102"/>
                      </a:lnTo>
                      <a:lnTo>
                        <a:pt x="23" y="96"/>
                      </a:lnTo>
                      <a:lnTo>
                        <a:pt x="23" y="96"/>
                      </a:lnTo>
                      <a:lnTo>
                        <a:pt x="23" y="96"/>
                      </a:lnTo>
                      <a:lnTo>
                        <a:pt x="23" y="96"/>
                      </a:lnTo>
                      <a:lnTo>
                        <a:pt x="17" y="96"/>
                      </a:lnTo>
                      <a:lnTo>
                        <a:pt x="17" y="96"/>
                      </a:lnTo>
                      <a:lnTo>
                        <a:pt x="17" y="96"/>
                      </a:lnTo>
                      <a:lnTo>
                        <a:pt x="17" y="90"/>
                      </a:lnTo>
                      <a:lnTo>
                        <a:pt x="17" y="90"/>
                      </a:lnTo>
                      <a:lnTo>
                        <a:pt x="12" y="90"/>
                      </a:lnTo>
                      <a:lnTo>
                        <a:pt x="12" y="90"/>
                      </a:lnTo>
                      <a:lnTo>
                        <a:pt x="12" y="85"/>
                      </a:lnTo>
                      <a:lnTo>
                        <a:pt x="12" y="85"/>
                      </a:lnTo>
                      <a:lnTo>
                        <a:pt x="12" y="85"/>
                      </a:lnTo>
                      <a:lnTo>
                        <a:pt x="6" y="85"/>
                      </a:lnTo>
                      <a:lnTo>
                        <a:pt x="6" y="85"/>
                      </a:lnTo>
                      <a:lnTo>
                        <a:pt x="6" y="79"/>
                      </a:lnTo>
                      <a:lnTo>
                        <a:pt x="6" y="79"/>
                      </a:lnTo>
                      <a:lnTo>
                        <a:pt x="6" y="79"/>
                      </a:lnTo>
                      <a:lnTo>
                        <a:pt x="6" y="79"/>
                      </a:lnTo>
                      <a:lnTo>
                        <a:pt x="6" y="79"/>
                      </a:lnTo>
                      <a:lnTo>
                        <a:pt x="6" y="73"/>
                      </a:lnTo>
                      <a:lnTo>
                        <a:pt x="0" y="73"/>
                      </a:lnTo>
                      <a:lnTo>
                        <a:pt x="0" y="73"/>
                      </a:lnTo>
                      <a:lnTo>
                        <a:pt x="0" y="73"/>
                      </a:lnTo>
                      <a:lnTo>
                        <a:pt x="0" y="73"/>
                      </a:lnTo>
                      <a:lnTo>
                        <a:pt x="0" y="68"/>
                      </a:lnTo>
                      <a:lnTo>
                        <a:pt x="0" y="68"/>
                      </a:lnTo>
                      <a:lnTo>
                        <a:pt x="0" y="68"/>
                      </a:lnTo>
                      <a:lnTo>
                        <a:pt x="0" y="68"/>
                      </a:lnTo>
                      <a:lnTo>
                        <a:pt x="0" y="68"/>
                      </a:lnTo>
                      <a:lnTo>
                        <a:pt x="0" y="62"/>
                      </a:lnTo>
                      <a:lnTo>
                        <a:pt x="0" y="62"/>
                      </a:lnTo>
                      <a:lnTo>
                        <a:pt x="0" y="62"/>
                      </a:lnTo>
                      <a:lnTo>
                        <a:pt x="0" y="62"/>
                      </a:lnTo>
                      <a:lnTo>
                        <a:pt x="0" y="62"/>
                      </a:lnTo>
                      <a:lnTo>
                        <a:pt x="0" y="56"/>
                      </a:lnTo>
                      <a:lnTo>
                        <a:pt x="0" y="56"/>
                      </a:lnTo>
                      <a:lnTo>
                        <a:pt x="0" y="56"/>
                      </a:lnTo>
                      <a:lnTo>
                        <a:pt x="0" y="56"/>
                      </a:lnTo>
                      <a:lnTo>
                        <a:pt x="0" y="56"/>
                      </a:lnTo>
                      <a:lnTo>
                        <a:pt x="0" y="51"/>
                      </a:lnTo>
                      <a:lnTo>
                        <a:pt x="0" y="51"/>
                      </a:lnTo>
                      <a:lnTo>
                        <a:pt x="0" y="51"/>
                      </a:lnTo>
                      <a:lnTo>
                        <a:pt x="0" y="51"/>
                      </a:lnTo>
                      <a:lnTo>
                        <a:pt x="6" y="51"/>
                      </a:lnTo>
                      <a:lnTo>
                        <a:pt x="6" y="45"/>
                      </a:lnTo>
                      <a:lnTo>
                        <a:pt x="6" y="45"/>
                      </a:lnTo>
                      <a:lnTo>
                        <a:pt x="6" y="45"/>
                      </a:lnTo>
                      <a:lnTo>
                        <a:pt x="6" y="45"/>
                      </a:lnTo>
                      <a:lnTo>
                        <a:pt x="6" y="45"/>
                      </a:lnTo>
                      <a:lnTo>
                        <a:pt x="6" y="39"/>
                      </a:lnTo>
                      <a:lnTo>
                        <a:pt x="6" y="39"/>
                      </a:lnTo>
                      <a:lnTo>
                        <a:pt x="12" y="39"/>
                      </a:lnTo>
                      <a:lnTo>
                        <a:pt x="12" y="39"/>
                      </a:lnTo>
                      <a:lnTo>
                        <a:pt x="12" y="39"/>
                      </a:lnTo>
                      <a:lnTo>
                        <a:pt x="12" y="34"/>
                      </a:lnTo>
                      <a:lnTo>
                        <a:pt x="12" y="34"/>
                      </a:lnTo>
                      <a:lnTo>
                        <a:pt x="17" y="34"/>
                      </a:lnTo>
                      <a:lnTo>
                        <a:pt x="17" y="34"/>
                      </a:lnTo>
                      <a:lnTo>
                        <a:pt x="17" y="34"/>
                      </a:lnTo>
                      <a:lnTo>
                        <a:pt x="17" y="28"/>
                      </a:lnTo>
                      <a:lnTo>
                        <a:pt x="17" y="28"/>
                      </a:lnTo>
                      <a:lnTo>
                        <a:pt x="23" y="28"/>
                      </a:lnTo>
                      <a:lnTo>
                        <a:pt x="23" y="28"/>
                      </a:lnTo>
                      <a:lnTo>
                        <a:pt x="23" y="28"/>
                      </a:lnTo>
                      <a:lnTo>
                        <a:pt x="23" y="28"/>
                      </a:lnTo>
                      <a:lnTo>
                        <a:pt x="23" y="28"/>
                      </a:lnTo>
                      <a:lnTo>
                        <a:pt x="29" y="22"/>
                      </a:lnTo>
                      <a:lnTo>
                        <a:pt x="29" y="22"/>
                      </a:lnTo>
                      <a:lnTo>
                        <a:pt x="29" y="22"/>
                      </a:lnTo>
                      <a:lnTo>
                        <a:pt x="29" y="22"/>
                      </a:lnTo>
                      <a:lnTo>
                        <a:pt x="34" y="22"/>
                      </a:lnTo>
                      <a:lnTo>
                        <a:pt x="34" y="22"/>
                      </a:lnTo>
                      <a:lnTo>
                        <a:pt x="34" y="22"/>
                      </a:lnTo>
                      <a:lnTo>
                        <a:pt x="34" y="22"/>
                      </a:lnTo>
                      <a:lnTo>
                        <a:pt x="34" y="22"/>
                      </a:lnTo>
                      <a:lnTo>
                        <a:pt x="40" y="17"/>
                      </a:lnTo>
                      <a:lnTo>
                        <a:pt x="40" y="17"/>
                      </a:lnTo>
                      <a:lnTo>
                        <a:pt x="40" y="17"/>
                      </a:lnTo>
                      <a:lnTo>
                        <a:pt x="40" y="17"/>
                      </a:lnTo>
                      <a:lnTo>
                        <a:pt x="40" y="17"/>
                      </a:lnTo>
                      <a:lnTo>
                        <a:pt x="46" y="17"/>
                      </a:lnTo>
                      <a:lnTo>
                        <a:pt x="46" y="17"/>
                      </a:lnTo>
                      <a:lnTo>
                        <a:pt x="46" y="17"/>
                      </a:lnTo>
                      <a:lnTo>
                        <a:pt x="46" y="17"/>
                      </a:lnTo>
                      <a:lnTo>
                        <a:pt x="46" y="17"/>
                      </a:lnTo>
                      <a:lnTo>
                        <a:pt x="51" y="11"/>
                      </a:lnTo>
                      <a:lnTo>
                        <a:pt x="51" y="11"/>
                      </a:lnTo>
                      <a:lnTo>
                        <a:pt x="51" y="11"/>
                      </a:lnTo>
                      <a:lnTo>
                        <a:pt x="51" y="11"/>
                      </a:lnTo>
                      <a:lnTo>
                        <a:pt x="51" y="11"/>
                      </a:lnTo>
                      <a:lnTo>
                        <a:pt x="57" y="11"/>
                      </a:lnTo>
                      <a:lnTo>
                        <a:pt x="57" y="11"/>
                      </a:lnTo>
                      <a:lnTo>
                        <a:pt x="57" y="11"/>
                      </a:lnTo>
                      <a:lnTo>
                        <a:pt x="57" y="11"/>
                      </a:lnTo>
                      <a:lnTo>
                        <a:pt x="57" y="11"/>
                      </a:lnTo>
                      <a:lnTo>
                        <a:pt x="63" y="11"/>
                      </a:lnTo>
                      <a:lnTo>
                        <a:pt x="63" y="11"/>
                      </a:lnTo>
                      <a:lnTo>
                        <a:pt x="63" y="11"/>
                      </a:lnTo>
                      <a:lnTo>
                        <a:pt x="63" y="11"/>
                      </a:lnTo>
                      <a:lnTo>
                        <a:pt x="63" y="11"/>
                      </a:lnTo>
                      <a:lnTo>
                        <a:pt x="68" y="11"/>
                      </a:lnTo>
                      <a:lnTo>
                        <a:pt x="68" y="5"/>
                      </a:lnTo>
                      <a:lnTo>
                        <a:pt x="68" y="5"/>
                      </a:lnTo>
                      <a:lnTo>
                        <a:pt x="68" y="5"/>
                      </a:lnTo>
                      <a:lnTo>
                        <a:pt x="68" y="5"/>
                      </a:lnTo>
                      <a:lnTo>
                        <a:pt x="74" y="5"/>
                      </a:lnTo>
                      <a:lnTo>
                        <a:pt x="74" y="5"/>
                      </a:lnTo>
                      <a:lnTo>
                        <a:pt x="74" y="5"/>
                      </a:lnTo>
                      <a:lnTo>
                        <a:pt x="74" y="5"/>
                      </a:lnTo>
                      <a:lnTo>
                        <a:pt x="74" y="5"/>
                      </a:lnTo>
                      <a:lnTo>
                        <a:pt x="80" y="5"/>
                      </a:lnTo>
                      <a:lnTo>
                        <a:pt x="80" y="5"/>
                      </a:lnTo>
                      <a:lnTo>
                        <a:pt x="80" y="5"/>
                      </a:lnTo>
                      <a:lnTo>
                        <a:pt x="80" y="5"/>
                      </a:lnTo>
                      <a:lnTo>
                        <a:pt x="80" y="5"/>
                      </a:lnTo>
                      <a:lnTo>
                        <a:pt x="85" y="5"/>
                      </a:lnTo>
                      <a:lnTo>
                        <a:pt x="85" y="5"/>
                      </a:lnTo>
                      <a:lnTo>
                        <a:pt x="85" y="5"/>
                      </a:lnTo>
                      <a:lnTo>
                        <a:pt x="85" y="5"/>
                      </a:lnTo>
                      <a:lnTo>
                        <a:pt x="85" y="5"/>
                      </a:lnTo>
                      <a:lnTo>
                        <a:pt x="91" y="5"/>
                      </a:lnTo>
                      <a:lnTo>
                        <a:pt x="91" y="5"/>
                      </a:lnTo>
                      <a:lnTo>
                        <a:pt x="91" y="5"/>
                      </a:lnTo>
                      <a:lnTo>
                        <a:pt x="91" y="5"/>
                      </a:lnTo>
                      <a:lnTo>
                        <a:pt x="91" y="5"/>
                      </a:lnTo>
                      <a:lnTo>
                        <a:pt x="97" y="5"/>
                      </a:lnTo>
                      <a:lnTo>
                        <a:pt x="97" y="5"/>
                      </a:lnTo>
                      <a:lnTo>
                        <a:pt x="97" y="5"/>
                      </a:lnTo>
                      <a:lnTo>
                        <a:pt x="97" y="5"/>
                      </a:lnTo>
                      <a:lnTo>
                        <a:pt x="97" y="5"/>
                      </a:lnTo>
                      <a:lnTo>
                        <a:pt x="102" y="5"/>
                      </a:lnTo>
                      <a:lnTo>
                        <a:pt x="102" y="5"/>
                      </a:lnTo>
                      <a:lnTo>
                        <a:pt x="102" y="5"/>
                      </a:lnTo>
                      <a:lnTo>
                        <a:pt x="102" y="0"/>
                      </a:lnTo>
                      <a:lnTo>
                        <a:pt x="108" y="0"/>
                      </a:lnTo>
                      <a:lnTo>
                        <a:pt x="108" y="0"/>
                      </a:lnTo>
                      <a:lnTo>
                        <a:pt x="108" y="0"/>
                      </a:lnTo>
                      <a:lnTo>
                        <a:pt x="108" y="0"/>
                      </a:lnTo>
                      <a:lnTo>
                        <a:pt x="108" y="0"/>
                      </a:lnTo>
                      <a:lnTo>
                        <a:pt x="114" y="0"/>
                      </a:lnTo>
                      <a:lnTo>
                        <a:pt x="114" y="0"/>
                      </a:lnTo>
                      <a:lnTo>
                        <a:pt x="114" y="0"/>
                      </a:lnTo>
                      <a:lnTo>
                        <a:pt x="114" y="0"/>
                      </a:lnTo>
                      <a:lnTo>
                        <a:pt x="114" y="0"/>
                      </a:lnTo>
                      <a:lnTo>
                        <a:pt x="119" y="0"/>
                      </a:lnTo>
                      <a:lnTo>
                        <a:pt x="119" y="0"/>
                      </a:lnTo>
                      <a:lnTo>
                        <a:pt x="119" y="0"/>
                      </a:lnTo>
                      <a:lnTo>
                        <a:pt x="119" y="0"/>
                      </a:lnTo>
                    </a:path>
                  </a:pathLst>
                </a:custGeom>
                <a:noFill/>
                <a:ln w="36513">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65" name="Freeform 57"/>
                <p:cNvSpPr>
                  <a:spLocks/>
                </p:cNvSpPr>
                <p:nvPr/>
              </p:nvSpPr>
              <p:spPr bwMode="auto">
                <a:xfrm>
                  <a:off x="3823" y="2466"/>
                  <a:ext cx="46" cy="5"/>
                </a:xfrm>
                <a:custGeom>
                  <a:avLst/>
                  <a:gdLst>
                    <a:gd name="T0" fmla="*/ 0 w 46"/>
                    <a:gd name="T1" fmla="*/ 0 h 5"/>
                    <a:gd name="T2" fmla="*/ 6 w 46"/>
                    <a:gd name="T3" fmla="*/ 0 h 5"/>
                    <a:gd name="T4" fmla="*/ 6 w 46"/>
                    <a:gd name="T5" fmla="*/ 0 h 5"/>
                    <a:gd name="T6" fmla="*/ 6 w 46"/>
                    <a:gd name="T7" fmla="*/ 0 h 5"/>
                    <a:gd name="T8" fmla="*/ 6 w 46"/>
                    <a:gd name="T9" fmla="*/ 0 h 5"/>
                    <a:gd name="T10" fmla="*/ 6 w 46"/>
                    <a:gd name="T11" fmla="*/ 0 h 5"/>
                    <a:gd name="T12" fmla="*/ 12 w 46"/>
                    <a:gd name="T13" fmla="*/ 0 h 5"/>
                    <a:gd name="T14" fmla="*/ 12 w 46"/>
                    <a:gd name="T15" fmla="*/ 0 h 5"/>
                    <a:gd name="T16" fmla="*/ 12 w 46"/>
                    <a:gd name="T17" fmla="*/ 0 h 5"/>
                    <a:gd name="T18" fmla="*/ 12 w 46"/>
                    <a:gd name="T19" fmla="*/ 0 h 5"/>
                    <a:gd name="T20" fmla="*/ 12 w 46"/>
                    <a:gd name="T21" fmla="*/ 0 h 5"/>
                    <a:gd name="T22" fmla="*/ 17 w 46"/>
                    <a:gd name="T23" fmla="*/ 0 h 5"/>
                    <a:gd name="T24" fmla="*/ 17 w 46"/>
                    <a:gd name="T25" fmla="*/ 0 h 5"/>
                    <a:gd name="T26" fmla="*/ 17 w 46"/>
                    <a:gd name="T27" fmla="*/ 0 h 5"/>
                    <a:gd name="T28" fmla="*/ 17 w 46"/>
                    <a:gd name="T29" fmla="*/ 5 h 5"/>
                    <a:gd name="T30" fmla="*/ 17 w 46"/>
                    <a:gd name="T31" fmla="*/ 5 h 5"/>
                    <a:gd name="T32" fmla="*/ 23 w 46"/>
                    <a:gd name="T33" fmla="*/ 5 h 5"/>
                    <a:gd name="T34" fmla="*/ 23 w 46"/>
                    <a:gd name="T35" fmla="*/ 5 h 5"/>
                    <a:gd name="T36" fmla="*/ 23 w 46"/>
                    <a:gd name="T37" fmla="*/ 5 h 5"/>
                    <a:gd name="T38" fmla="*/ 23 w 46"/>
                    <a:gd name="T39" fmla="*/ 5 h 5"/>
                    <a:gd name="T40" fmla="*/ 23 w 46"/>
                    <a:gd name="T41" fmla="*/ 5 h 5"/>
                    <a:gd name="T42" fmla="*/ 29 w 46"/>
                    <a:gd name="T43" fmla="*/ 5 h 5"/>
                    <a:gd name="T44" fmla="*/ 29 w 46"/>
                    <a:gd name="T45" fmla="*/ 5 h 5"/>
                    <a:gd name="T46" fmla="*/ 29 w 46"/>
                    <a:gd name="T47" fmla="*/ 5 h 5"/>
                    <a:gd name="T48" fmla="*/ 29 w 46"/>
                    <a:gd name="T49" fmla="*/ 5 h 5"/>
                    <a:gd name="T50" fmla="*/ 29 w 46"/>
                    <a:gd name="T51" fmla="*/ 5 h 5"/>
                    <a:gd name="T52" fmla="*/ 34 w 46"/>
                    <a:gd name="T53" fmla="*/ 5 h 5"/>
                    <a:gd name="T54" fmla="*/ 34 w 46"/>
                    <a:gd name="T55" fmla="*/ 5 h 5"/>
                    <a:gd name="T56" fmla="*/ 34 w 46"/>
                    <a:gd name="T57" fmla="*/ 5 h 5"/>
                    <a:gd name="T58" fmla="*/ 34 w 46"/>
                    <a:gd name="T59" fmla="*/ 5 h 5"/>
                    <a:gd name="T60" fmla="*/ 34 w 46"/>
                    <a:gd name="T61" fmla="*/ 5 h 5"/>
                    <a:gd name="T62" fmla="*/ 40 w 46"/>
                    <a:gd name="T63" fmla="*/ 5 h 5"/>
                    <a:gd name="T64" fmla="*/ 40 w 46"/>
                    <a:gd name="T65" fmla="*/ 5 h 5"/>
                    <a:gd name="T66" fmla="*/ 40 w 46"/>
                    <a:gd name="T67" fmla="*/ 5 h 5"/>
                    <a:gd name="T68" fmla="*/ 40 w 46"/>
                    <a:gd name="T69" fmla="*/ 5 h 5"/>
                    <a:gd name="T70" fmla="*/ 40 w 46"/>
                    <a:gd name="T71" fmla="*/ 5 h 5"/>
                    <a:gd name="T72" fmla="*/ 46 w 46"/>
                    <a:gd name="T73" fmla="*/ 5 h 5"/>
                    <a:gd name="T74" fmla="*/ 46 w 46"/>
                    <a:gd name="T75" fmla="*/ 5 h 5"/>
                    <a:gd name="T76" fmla="*/ 46 w 46"/>
                    <a:gd name="T77" fmla="*/ 5 h 5"/>
                    <a:gd name="T78" fmla="*/ 46 w 46"/>
                    <a:gd name="T79" fmla="*/ 5 h 5"/>
                    <a:gd name="T80" fmla="*/ 46 w 46"/>
                    <a:gd name="T8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5">
                      <a:moveTo>
                        <a:pt x="0" y="0"/>
                      </a:moveTo>
                      <a:lnTo>
                        <a:pt x="6" y="0"/>
                      </a:lnTo>
                      <a:lnTo>
                        <a:pt x="6" y="0"/>
                      </a:lnTo>
                      <a:lnTo>
                        <a:pt x="6" y="0"/>
                      </a:lnTo>
                      <a:lnTo>
                        <a:pt x="6" y="0"/>
                      </a:lnTo>
                      <a:lnTo>
                        <a:pt x="6" y="0"/>
                      </a:lnTo>
                      <a:lnTo>
                        <a:pt x="12" y="0"/>
                      </a:lnTo>
                      <a:lnTo>
                        <a:pt x="12" y="0"/>
                      </a:lnTo>
                      <a:lnTo>
                        <a:pt x="12" y="0"/>
                      </a:lnTo>
                      <a:lnTo>
                        <a:pt x="12" y="0"/>
                      </a:lnTo>
                      <a:lnTo>
                        <a:pt x="12" y="0"/>
                      </a:lnTo>
                      <a:lnTo>
                        <a:pt x="17" y="0"/>
                      </a:lnTo>
                      <a:lnTo>
                        <a:pt x="17" y="0"/>
                      </a:lnTo>
                      <a:lnTo>
                        <a:pt x="17" y="0"/>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5"/>
                      </a:lnTo>
                      <a:lnTo>
                        <a:pt x="34" y="5"/>
                      </a:lnTo>
                      <a:lnTo>
                        <a:pt x="40" y="5"/>
                      </a:lnTo>
                      <a:lnTo>
                        <a:pt x="40" y="5"/>
                      </a:lnTo>
                      <a:lnTo>
                        <a:pt x="40" y="5"/>
                      </a:lnTo>
                      <a:lnTo>
                        <a:pt x="40" y="5"/>
                      </a:lnTo>
                      <a:lnTo>
                        <a:pt x="40" y="5"/>
                      </a:lnTo>
                      <a:lnTo>
                        <a:pt x="46" y="5"/>
                      </a:lnTo>
                      <a:lnTo>
                        <a:pt x="46" y="5"/>
                      </a:lnTo>
                      <a:lnTo>
                        <a:pt x="46" y="5"/>
                      </a:lnTo>
                      <a:lnTo>
                        <a:pt x="46" y="5"/>
                      </a:lnTo>
                      <a:lnTo>
                        <a:pt x="46" y="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66" name="Line 58"/>
                <p:cNvSpPr>
                  <a:spLocks noChangeShapeType="1"/>
                </p:cNvSpPr>
                <p:nvPr/>
              </p:nvSpPr>
              <p:spPr bwMode="auto">
                <a:xfrm>
                  <a:off x="3880" y="2477"/>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67" name="Freeform 59"/>
                <p:cNvSpPr>
                  <a:spLocks/>
                </p:cNvSpPr>
                <p:nvPr/>
              </p:nvSpPr>
              <p:spPr bwMode="auto">
                <a:xfrm>
                  <a:off x="3880" y="2477"/>
                  <a:ext cx="23" cy="6"/>
                </a:xfrm>
                <a:custGeom>
                  <a:avLst/>
                  <a:gdLst>
                    <a:gd name="T0" fmla="*/ 0 w 23"/>
                    <a:gd name="T1" fmla="*/ 0 h 6"/>
                    <a:gd name="T2" fmla="*/ 0 w 23"/>
                    <a:gd name="T3" fmla="*/ 0 h 6"/>
                    <a:gd name="T4" fmla="*/ 6 w 23"/>
                    <a:gd name="T5" fmla="*/ 0 h 6"/>
                    <a:gd name="T6" fmla="*/ 6 w 23"/>
                    <a:gd name="T7" fmla="*/ 0 h 6"/>
                    <a:gd name="T8" fmla="*/ 6 w 23"/>
                    <a:gd name="T9" fmla="*/ 0 h 6"/>
                    <a:gd name="T10" fmla="*/ 6 w 23"/>
                    <a:gd name="T11" fmla="*/ 0 h 6"/>
                    <a:gd name="T12" fmla="*/ 6 w 23"/>
                    <a:gd name="T13" fmla="*/ 0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6 h 6"/>
                    <a:gd name="T30" fmla="*/ 17 w 23"/>
                    <a:gd name="T31" fmla="*/ 6 h 6"/>
                    <a:gd name="T32" fmla="*/ 17 w 23"/>
                    <a:gd name="T33" fmla="*/ 6 h 6"/>
                    <a:gd name="T34" fmla="*/ 23 w 23"/>
                    <a:gd name="T35" fmla="*/ 6 h 6"/>
                    <a:gd name="T36" fmla="*/ 23 w 23"/>
                    <a:gd name="T37" fmla="*/ 6 h 6"/>
                    <a:gd name="T38" fmla="*/ 23 w 23"/>
                    <a:gd name="T3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6">
                      <a:moveTo>
                        <a:pt x="0" y="0"/>
                      </a:moveTo>
                      <a:lnTo>
                        <a:pt x="0" y="0"/>
                      </a:lnTo>
                      <a:lnTo>
                        <a:pt x="6" y="0"/>
                      </a:lnTo>
                      <a:lnTo>
                        <a:pt x="6" y="0"/>
                      </a:lnTo>
                      <a:lnTo>
                        <a:pt x="6" y="0"/>
                      </a:lnTo>
                      <a:lnTo>
                        <a:pt x="6" y="0"/>
                      </a:lnTo>
                      <a:lnTo>
                        <a:pt x="6" y="0"/>
                      </a:lnTo>
                      <a:lnTo>
                        <a:pt x="11" y="0"/>
                      </a:lnTo>
                      <a:lnTo>
                        <a:pt x="11" y="0"/>
                      </a:lnTo>
                      <a:lnTo>
                        <a:pt x="11" y="0"/>
                      </a:lnTo>
                      <a:lnTo>
                        <a:pt x="11" y="0"/>
                      </a:lnTo>
                      <a:lnTo>
                        <a:pt x="11" y="0"/>
                      </a:lnTo>
                      <a:lnTo>
                        <a:pt x="17" y="0"/>
                      </a:lnTo>
                      <a:lnTo>
                        <a:pt x="17" y="0"/>
                      </a:lnTo>
                      <a:lnTo>
                        <a:pt x="17" y="6"/>
                      </a:lnTo>
                      <a:lnTo>
                        <a:pt x="17" y="6"/>
                      </a:lnTo>
                      <a:lnTo>
                        <a:pt x="17" y="6"/>
                      </a:lnTo>
                      <a:lnTo>
                        <a:pt x="23" y="6"/>
                      </a:lnTo>
                      <a:lnTo>
                        <a:pt x="23" y="6"/>
                      </a:lnTo>
                      <a:lnTo>
                        <a:pt x="23"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68" name="Line 60"/>
                <p:cNvSpPr>
                  <a:spLocks noChangeShapeType="1"/>
                </p:cNvSpPr>
                <p:nvPr/>
              </p:nvSpPr>
              <p:spPr bwMode="auto">
                <a:xfrm>
                  <a:off x="3908" y="248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69" name="Freeform 61"/>
                <p:cNvSpPr>
                  <a:spLocks/>
                </p:cNvSpPr>
                <p:nvPr/>
              </p:nvSpPr>
              <p:spPr bwMode="auto">
                <a:xfrm>
                  <a:off x="3908" y="2488"/>
                  <a:ext cx="34" cy="29"/>
                </a:xfrm>
                <a:custGeom>
                  <a:avLst/>
                  <a:gdLst>
                    <a:gd name="T0" fmla="*/ 0 w 34"/>
                    <a:gd name="T1" fmla="*/ 0 h 29"/>
                    <a:gd name="T2" fmla="*/ 6 w 34"/>
                    <a:gd name="T3" fmla="*/ 0 h 29"/>
                    <a:gd name="T4" fmla="*/ 6 w 34"/>
                    <a:gd name="T5" fmla="*/ 0 h 29"/>
                    <a:gd name="T6" fmla="*/ 6 w 34"/>
                    <a:gd name="T7" fmla="*/ 0 h 29"/>
                    <a:gd name="T8" fmla="*/ 6 w 34"/>
                    <a:gd name="T9" fmla="*/ 0 h 29"/>
                    <a:gd name="T10" fmla="*/ 6 w 34"/>
                    <a:gd name="T11" fmla="*/ 0 h 29"/>
                    <a:gd name="T12" fmla="*/ 12 w 34"/>
                    <a:gd name="T13" fmla="*/ 0 h 29"/>
                    <a:gd name="T14" fmla="*/ 12 w 34"/>
                    <a:gd name="T15" fmla="*/ 6 h 29"/>
                    <a:gd name="T16" fmla="*/ 12 w 34"/>
                    <a:gd name="T17" fmla="*/ 6 h 29"/>
                    <a:gd name="T18" fmla="*/ 12 w 34"/>
                    <a:gd name="T19" fmla="*/ 6 h 29"/>
                    <a:gd name="T20" fmla="*/ 12 w 34"/>
                    <a:gd name="T21" fmla="*/ 6 h 29"/>
                    <a:gd name="T22" fmla="*/ 17 w 34"/>
                    <a:gd name="T23" fmla="*/ 6 h 29"/>
                    <a:gd name="T24" fmla="*/ 17 w 34"/>
                    <a:gd name="T25" fmla="*/ 6 h 29"/>
                    <a:gd name="T26" fmla="*/ 17 w 34"/>
                    <a:gd name="T27" fmla="*/ 6 h 29"/>
                    <a:gd name="T28" fmla="*/ 17 w 34"/>
                    <a:gd name="T29" fmla="*/ 12 h 29"/>
                    <a:gd name="T30" fmla="*/ 17 w 34"/>
                    <a:gd name="T31" fmla="*/ 12 h 29"/>
                    <a:gd name="T32" fmla="*/ 23 w 34"/>
                    <a:gd name="T33" fmla="*/ 12 h 29"/>
                    <a:gd name="T34" fmla="*/ 23 w 34"/>
                    <a:gd name="T35" fmla="*/ 12 h 29"/>
                    <a:gd name="T36" fmla="*/ 23 w 34"/>
                    <a:gd name="T37" fmla="*/ 12 h 29"/>
                    <a:gd name="T38" fmla="*/ 23 w 34"/>
                    <a:gd name="T39" fmla="*/ 17 h 29"/>
                    <a:gd name="T40" fmla="*/ 23 w 34"/>
                    <a:gd name="T41" fmla="*/ 17 h 29"/>
                    <a:gd name="T42" fmla="*/ 29 w 34"/>
                    <a:gd name="T43" fmla="*/ 17 h 29"/>
                    <a:gd name="T44" fmla="*/ 29 w 34"/>
                    <a:gd name="T45" fmla="*/ 17 h 29"/>
                    <a:gd name="T46" fmla="*/ 29 w 34"/>
                    <a:gd name="T47" fmla="*/ 17 h 29"/>
                    <a:gd name="T48" fmla="*/ 29 w 34"/>
                    <a:gd name="T49" fmla="*/ 23 h 29"/>
                    <a:gd name="T50" fmla="*/ 29 w 34"/>
                    <a:gd name="T51" fmla="*/ 23 h 29"/>
                    <a:gd name="T52" fmla="*/ 29 w 34"/>
                    <a:gd name="T53" fmla="*/ 23 h 29"/>
                    <a:gd name="T54" fmla="*/ 29 w 34"/>
                    <a:gd name="T55" fmla="*/ 23 h 29"/>
                    <a:gd name="T56" fmla="*/ 34 w 34"/>
                    <a:gd name="T57" fmla="*/ 23 h 29"/>
                    <a:gd name="T58" fmla="*/ 34 w 34"/>
                    <a:gd name="T59" fmla="*/ 29 h 29"/>
                    <a:gd name="T60" fmla="*/ 34 w 34"/>
                    <a:gd name="T61" fmla="*/ 29 h 29"/>
                    <a:gd name="T62" fmla="*/ 34 w 34"/>
                    <a:gd name="T63" fmla="*/ 29 h 29"/>
                    <a:gd name="T64" fmla="*/ 34 w 34"/>
                    <a:gd name="T65" fmla="*/ 29 h 29"/>
                    <a:gd name="T66" fmla="*/ 34 w 34"/>
                    <a:gd name="T6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29">
                      <a:moveTo>
                        <a:pt x="0" y="0"/>
                      </a:moveTo>
                      <a:lnTo>
                        <a:pt x="6" y="0"/>
                      </a:lnTo>
                      <a:lnTo>
                        <a:pt x="6" y="0"/>
                      </a:lnTo>
                      <a:lnTo>
                        <a:pt x="6" y="0"/>
                      </a:lnTo>
                      <a:lnTo>
                        <a:pt x="6" y="0"/>
                      </a:lnTo>
                      <a:lnTo>
                        <a:pt x="6" y="0"/>
                      </a:lnTo>
                      <a:lnTo>
                        <a:pt x="12" y="0"/>
                      </a:lnTo>
                      <a:lnTo>
                        <a:pt x="12" y="6"/>
                      </a:lnTo>
                      <a:lnTo>
                        <a:pt x="12" y="6"/>
                      </a:lnTo>
                      <a:lnTo>
                        <a:pt x="12" y="6"/>
                      </a:lnTo>
                      <a:lnTo>
                        <a:pt x="12" y="6"/>
                      </a:lnTo>
                      <a:lnTo>
                        <a:pt x="17" y="6"/>
                      </a:lnTo>
                      <a:lnTo>
                        <a:pt x="17" y="6"/>
                      </a:lnTo>
                      <a:lnTo>
                        <a:pt x="17" y="6"/>
                      </a:lnTo>
                      <a:lnTo>
                        <a:pt x="17" y="12"/>
                      </a:lnTo>
                      <a:lnTo>
                        <a:pt x="17" y="12"/>
                      </a:lnTo>
                      <a:lnTo>
                        <a:pt x="23" y="12"/>
                      </a:lnTo>
                      <a:lnTo>
                        <a:pt x="23" y="12"/>
                      </a:lnTo>
                      <a:lnTo>
                        <a:pt x="23" y="12"/>
                      </a:lnTo>
                      <a:lnTo>
                        <a:pt x="23" y="17"/>
                      </a:lnTo>
                      <a:lnTo>
                        <a:pt x="23" y="17"/>
                      </a:lnTo>
                      <a:lnTo>
                        <a:pt x="29" y="17"/>
                      </a:lnTo>
                      <a:lnTo>
                        <a:pt x="29" y="17"/>
                      </a:lnTo>
                      <a:lnTo>
                        <a:pt x="29" y="17"/>
                      </a:lnTo>
                      <a:lnTo>
                        <a:pt x="29" y="23"/>
                      </a:lnTo>
                      <a:lnTo>
                        <a:pt x="29" y="23"/>
                      </a:lnTo>
                      <a:lnTo>
                        <a:pt x="29" y="23"/>
                      </a:lnTo>
                      <a:lnTo>
                        <a:pt x="29" y="23"/>
                      </a:lnTo>
                      <a:lnTo>
                        <a:pt x="34" y="23"/>
                      </a:lnTo>
                      <a:lnTo>
                        <a:pt x="34" y="29"/>
                      </a:lnTo>
                      <a:lnTo>
                        <a:pt x="34" y="29"/>
                      </a:lnTo>
                      <a:lnTo>
                        <a:pt x="34" y="29"/>
                      </a:lnTo>
                      <a:lnTo>
                        <a:pt x="34" y="29"/>
                      </a:lnTo>
                      <a:lnTo>
                        <a:pt x="34" y="2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70" name="Line 62"/>
                <p:cNvSpPr>
                  <a:spLocks noChangeShapeType="1"/>
                </p:cNvSpPr>
                <p:nvPr/>
              </p:nvSpPr>
              <p:spPr bwMode="auto">
                <a:xfrm>
                  <a:off x="3942" y="252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71" name="Freeform 63"/>
                <p:cNvSpPr>
                  <a:spLocks/>
                </p:cNvSpPr>
                <p:nvPr/>
              </p:nvSpPr>
              <p:spPr bwMode="auto">
                <a:xfrm>
                  <a:off x="3937" y="2528"/>
                  <a:ext cx="5" cy="23"/>
                </a:xfrm>
                <a:custGeom>
                  <a:avLst/>
                  <a:gdLst>
                    <a:gd name="T0" fmla="*/ 5 w 5"/>
                    <a:gd name="T1" fmla="*/ 0 h 23"/>
                    <a:gd name="T2" fmla="*/ 5 w 5"/>
                    <a:gd name="T3" fmla="*/ 0 h 23"/>
                    <a:gd name="T4" fmla="*/ 5 w 5"/>
                    <a:gd name="T5" fmla="*/ 0 h 23"/>
                    <a:gd name="T6" fmla="*/ 5 w 5"/>
                    <a:gd name="T7" fmla="*/ 6 h 23"/>
                    <a:gd name="T8" fmla="*/ 5 w 5"/>
                    <a:gd name="T9" fmla="*/ 6 h 23"/>
                    <a:gd name="T10" fmla="*/ 5 w 5"/>
                    <a:gd name="T11" fmla="*/ 6 h 23"/>
                    <a:gd name="T12" fmla="*/ 5 w 5"/>
                    <a:gd name="T13" fmla="*/ 6 h 23"/>
                    <a:gd name="T14" fmla="*/ 5 w 5"/>
                    <a:gd name="T15" fmla="*/ 6 h 23"/>
                    <a:gd name="T16" fmla="*/ 5 w 5"/>
                    <a:gd name="T17" fmla="*/ 11 h 23"/>
                    <a:gd name="T18" fmla="*/ 5 w 5"/>
                    <a:gd name="T19" fmla="*/ 11 h 23"/>
                    <a:gd name="T20" fmla="*/ 5 w 5"/>
                    <a:gd name="T21" fmla="*/ 11 h 23"/>
                    <a:gd name="T22" fmla="*/ 5 w 5"/>
                    <a:gd name="T23" fmla="*/ 11 h 23"/>
                    <a:gd name="T24" fmla="*/ 5 w 5"/>
                    <a:gd name="T25" fmla="*/ 11 h 23"/>
                    <a:gd name="T26" fmla="*/ 5 w 5"/>
                    <a:gd name="T27" fmla="*/ 17 h 23"/>
                    <a:gd name="T28" fmla="*/ 0 w 5"/>
                    <a:gd name="T29" fmla="*/ 17 h 23"/>
                    <a:gd name="T30" fmla="*/ 0 w 5"/>
                    <a:gd name="T31" fmla="*/ 17 h 23"/>
                    <a:gd name="T32" fmla="*/ 0 w 5"/>
                    <a:gd name="T33" fmla="*/ 17 h 23"/>
                    <a:gd name="T34" fmla="*/ 0 w 5"/>
                    <a:gd name="T35" fmla="*/ 17 h 23"/>
                    <a:gd name="T36" fmla="*/ 0 w 5"/>
                    <a:gd name="T3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23">
                      <a:moveTo>
                        <a:pt x="5" y="0"/>
                      </a:moveTo>
                      <a:lnTo>
                        <a:pt x="5" y="0"/>
                      </a:lnTo>
                      <a:lnTo>
                        <a:pt x="5" y="0"/>
                      </a:lnTo>
                      <a:lnTo>
                        <a:pt x="5" y="6"/>
                      </a:lnTo>
                      <a:lnTo>
                        <a:pt x="5" y="6"/>
                      </a:lnTo>
                      <a:lnTo>
                        <a:pt x="5" y="6"/>
                      </a:lnTo>
                      <a:lnTo>
                        <a:pt x="5" y="6"/>
                      </a:lnTo>
                      <a:lnTo>
                        <a:pt x="5" y="6"/>
                      </a:lnTo>
                      <a:lnTo>
                        <a:pt x="5" y="11"/>
                      </a:lnTo>
                      <a:lnTo>
                        <a:pt x="5" y="11"/>
                      </a:lnTo>
                      <a:lnTo>
                        <a:pt x="5" y="11"/>
                      </a:lnTo>
                      <a:lnTo>
                        <a:pt x="5" y="11"/>
                      </a:lnTo>
                      <a:lnTo>
                        <a:pt x="5" y="11"/>
                      </a:lnTo>
                      <a:lnTo>
                        <a:pt x="5" y="17"/>
                      </a:lnTo>
                      <a:lnTo>
                        <a:pt x="0" y="17"/>
                      </a:lnTo>
                      <a:lnTo>
                        <a:pt x="0" y="17"/>
                      </a:lnTo>
                      <a:lnTo>
                        <a:pt x="0" y="17"/>
                      </a:lnTo>
                      <a:lnTo>
                        <a:pt x="0" y="17"/>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72" name="Line 64"/>
                <p:cNvSpPr>
                  <a:spLocks noChangeShapeType="1"/>
                </p:cNvSpPr>
                <p:nvPr/>
              </p:nvSpPr>
              <p:spPr bwMode="auto">
                <a:xfrm>
                  <a:off x="3931" y="2556"/>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73" name="Freeform 65"/>
                <p:cNvSpPr>
                  <a:spLocks/>
                </p:cNvSpPr>
                <p:nvPr/>
              </p:nvSpPr>
              <p:spPr bwMode="auto">
                <a:xfrm>
                  <a:off x="3891" y="2556"/>
                  <a:ext cx="40" cy="23"/>
                </a:xfrm>
                <a:custGeom>
                  <a:avLst/>
                  <a:gdLst>
                    <a:gd name="T0" fmla="*/ 40 w 40"/>
                    <a:gd name="T1" fmla="*/ 0 h 23"/>
                    <a:gd name="T2" fmla="*/ 34 w 40"/>
                    <a:gd name="T3" fmla="*/ 0 h 23"/>
                    <a:gd name="T4" fmla="*/ 34 w 40"/>
                    <a:gd name="T5" fmla="*/ 0 h 23"/>
                    <a:gd name="T6" fmla="*/ 34 w 40"/>
                    <a:gd name="T7" fmla="*/ 6 h 23"/>
                    <a:gd name="T8" fmla="*/ 34 w 40"/>
                    <a:gd name="T9" fmla="*/ 6 h 23"/>
                    <a:gd name="T10" fmla="*/ 34 w 40"/>
                    <a:gd name="T11" fmla="*/ 6 h 23"/>
                    <a:gd name="T12" fmla="*/ 29 w 40"/>
                    <a:gd name="T13" fmla="*/ 6 h 23"/>
                    <a:gd name="T14" fmla="*/ 29 w 40"/>
                    <a:gd name="T15" fmla="*/ 6 h 23"/>
                    <a:gd name="T16" fmla="*/ 29 w 40"/>
                    <a:gd name="T17" fmla="*/ 6 h 23"/>
                    <a:gd name="T18" fmla="*/ 29 w 40"/>
                    <a:gd name="T19" fmla="*/ 12 h 23"/>
                    <a:gd name="T20" fmla="*/ 29 w 40"/>
                    <a:gd name="T21" fmla="*/ 12 h 23"/>
                    <a:gd name="T22" fmla="*/ 23 w 40"/>
                    <a:gd name="T23" fmla="*/ 12 h 23"/>
                    <a:gd name="T24" fmla="*/ 23 w 40"/>
                    <a:gd name="T25" fmla="*/ 12 h 23"/>
                    <a:gd name="T26" fmla="*/ 23 w 40"/>
                    <a:gd name="T27" fmla="*/ 12 h 23"/>
                    <a:gd name="T28" fmla="*/ 23 w 40"/>
                    <a:gd name="T29" fmla="*/ 12 h 23"/>
                    <a:gd name="T30" fmla="*/ 23 w 40"/>
                    <a:gd name="T31" fmla="*/ 12 h 23"/>
                    <a:gd name="T32" fmla="*/ 17 w 40"/>
                    <a:gd name="T33" fmla="*/ 12 h 23"/>
                    <a:gd name="T34" fmla="*/ 17 w 40"/>
                    <a:gd name="T35" fmla="*/ 17 h 23"/>
                    <a:gd name="T36" fmla="*/ 17 w 40"/>
                    <a:gd name="T37" fmla="*/ 17 h 23"/>
                    <a:gd name="T38" fmla="*/ 17 w 40"/>
                    <a:gd name="T39" fmla="*/ 17 h 23"/>
                    <a:gd name="T40" fmla="*/ 17 w 40"/>
                    <a:gd name="T41" fmla="*/ 17 h 23"/>
                    <a:gd name="T42" fmla="*/ 12 w 40"/>
                    <a:gd name="T43" fmla="*/ 17 h 23"/>
                    <a:gd name="T44" fmla="*/ 12 w 40"/>
                    <a:gd name="T45" fmla="*/ 17 h 23"/>
                    <a:gd name="T46" fmla="*/ 12 w 40"/>
                    <a:gd name="T47" fmla="*/ 17 h 23"/>
                    <a:gd name="T48" fmla="*/ 12 w 40"/>
                    <a:gd name="T49" fmla="*/ 17 h 23"/>
                    <a:gd name="T50" fmla="*/ 12 w 40"/>
                    <a:gd name="T51" fmla="*/ 17 h 23"/>
                    <a:gd name="T52" fmla="*/ 6 w 40"/>
                    <a:gd name="T53" fmla="*/ 17 h 23"/>
                    <a:gd name="T54" fmla="*/ 6 w 40"/>
                    <a:gd name="T55" fmla="*/ 17 h 23"/>
                    <a:gd name="T56" fmla="*/ 6 w 40"/>
                    <a:gd name="T57" fmla="*/ 17 h 23"/>
                    <a:gd name="T58" fmla="*/ 6 w 40"/>
                    <a:gd name="T59" fmla="*/ 23 h 23"/>
                    <a:gd name="T60" fmla="*/ 6 w 40"/>
                    <a:gd name="T61" fmla="*/ 23 h 23"/>
                    <a:gd name="T62" fmla="*/ 0 w 40"/>
                    <a:gd name="T63" fmla="*/ 23 h 23"/>
                    <a:gd name="T64" fmla="*/ 0 w 40"/>
                    <a:gd name="T65" fmla="*/ 23 h 23"/>
                    <a:gd name="T66" fmla="*/ 0 w 40"/>
                    <a:gd name="T67" fmla="*/ 23 h 23"/>
                    <a:gd name="T68" fmla="*/ 0 w 40"/>
                    <a:gd name="T69" fmla="*/ 23 h 23"/>
                    <a:gd name="T70" fmla="*/ 0 w 40"/>
                    <a:gd name="T7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23">
                      <a:moveTo>
                        <a:pt x="40" y="0"/>
                      </a:moveTo>
                      <a:lnTo>
                        <a:pt x="34" y="0"/>
                      </a:lnTo>
                      <a:lnTo>
                        <a:pt x="34" y="0"/>
                      </a:lnTo>
                      <a:lnTo>
                        <a:pt x="34" y="6"/>
                      </a:lnTo>
                      <a:lnTo>
                        <a:pt x="34" y="6"/>
                      </a:lnTo>
                      <a:lnTo>
                        <a:pt x="34" y="6"/>
                      </a:lnTo>
                      <a:lnTo>
                        <a:pt x="29" y="6"/>
                      </a:lnTo>
                      <a:lnTo>
                        <a:pt x="29" y="6"/>
                      </a:lnTo>
                      <a:lnTo>
                        <a:pt x="29" y="6"/>
                      </a:lnTo>
                      <a:lnTo>
                        <a:pt x="29" y="12"/>
                      </a:lnTo>
                      <a:lnTo>
                        <a:pt x="29" y="12"/>
                      </a:lnTo>
                      <a:lnTo>
                        <a:pt x="23" y="12"/>
                      </a:lnTo>
                      <a:lnTo>
                        <a:pt x="23" y="12"/>
                      </a:lnTo>
                      <a:lnTo>
                        <a:pt x="23" y="12"/>
                      </a:lnTo>
                      <a:lnTo>
                        <a:pt x="23" y="12"/>
                      </a:lnTo>
                      <a:lnTo>
                        <a:pt x="23" y="12"/>
                      </a:lnTo>
                      <a:lnTo>
                        <a:pt x="17" y="12"/>
                      </a:lnTo>
                      <a:lnTo>
                        <a:pt x="17" y="17"/>
                      </a:lnTo>
                      <a:lnTo>
                        <a:pt x="17" y="17"/>
                      </a:lnTo>
                      <a:lnTo>
                        <a:pt x="17" y="17"/>
                      </a:lnTo>
                      <a:lnTo>
                        <a:pt x="17" y="17"/>
                      </a:lnTo>
                      <a:lnTo>
                        <a:pt x="12" y="17"/>
                      </a:lnTo>
                      <a:lnTo>
                        <a:pt x="12" y="17"/>
                      </a:lnTo>
                      <a:lnTo>
                        <a:pt x="12" y="17"/>
                      </a:lnTo>
                      <a:lnTo>
                        <a:pt x="12" y="17"/>
                      </a:lnTo>
                      <a:lnTo>
                        <a:pt x="12" y="17"/>
                      </a:lnTo>
                      <a:lnTo>
                        <a:pt x="6" y="17"/>
                      </a:lnTo>
                      <a:lnTo>
                        <a:pt x="6" y="17"/>
                      </a:lnTo>
                      <a:lnTo>
                        <a:pt x="6" y="17"/>
                      </a:lnTo>
                      <a:lnTo>
                        <a:pt x="6" y="23"/>
                      </a:lnTo>
                      <a:lnTo>
                        <a:pt x="6" y="23"/>
                      </a:lnTo>
                      <a:lnTo>
                        <a:pt x="0" y="23"/>
                      </a:lnTo>
                      <a:lnTo>
                        <a:pt x="0" y="23"/>
                      </a:lnTo>
                      <a:lnTo>
                        <a:pt x="0" y="23"/>
                      </a:lnTo>
                      <a:lnTo>
                        <a:pt x="0" y="23"/>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74" name="Line 66"/>
                <p:cNvSpPr>
                  <a:spLocks noChangeShapeType="1"/>
                </p:cNvSpPr>
                <p:nvPr/>
              </p:nvSpPr>
              <p:spPr bwMode="auto">
                <a:xfrm>
                  <a:off x="3880"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75" name="Freeform 67"/>
                <p:cNvSpPr>
                  <a:spLocks/>
                </p:cNvSpPr>
                <p:nvPr/>
              </p:nvSpPr>
              <p:spPr bwMode="auto">
                <a:xfrm>
                  <a:off x="3857" y="2579"/>
                  <a:ext cx="23" cy="6"/>
                </a:xfrm>
                <a:custGeom>
                  <a:avLst/>
                  <a:gdLst>
                    <a:gd name="T0" fmla="*/ 23 w 23"/>
                    <a:gd name="T1" fmla="*/ 0 h 6"/>
                    <a:gd name="T2" fmla="*/ 23 w 23"/>
                    <a:gd name="T3" fmla="*/ 0 h 6"/>
                    <a:gd name="T4" fmla="*/ 23 w 23"/>
                    <a:gd name="T5" fmla="*/ 0 h 6"/>
                    <a:gd name="T6" fmla="*/ 17 w 23"/>
                    <a:gd name="T7" fmla="*/ 6 h 6"/>
                    <a:gd name="T8" fmla="*/ 17 w 23"/>
                    <a:gd name="T9" fmla="*/ 6 h 6"/>
                    <a:gd name="T10" fmla="*/ 17 w 23"/>
                    <a:gd name="T11" fmla="*/ 6 h 6"/>
                    <a:gd name="T12" fmla="*/ 17 w 23"/>
                    <a:gd name="T13" fmla="*/ 6 h 6"/>
                    <a:gd name="T14" fmla="*/ 17 w 23"/>
                    <a:gd name="T15" fmla="*/ 6 h 6"/>
                    <a:gd name="T16" fmla="*/ 12 w 23"/>
                    <a:gd name="T17" fmla="*/ 6 h 6"/>
                    <a:gd name="T18" fmla="*/ 12 w 23"/>
                    <a:gd name="T19" fmla="*/ 6 h 6"/>
                    <a:gd name="T20" fmla="*/ 12 w 23"/>
                    <a:gd name="T21" fmla="*/ 6 h 6"/>
                    <a:gd name="T22" fmla="*/ 12 w 23"/>
                    <a:gd name="T23" fmla="*/ 6 h 6"/>
                    <a:gd name="T24" fmla="*/ 12 w 23"/>
                    <a:gd name="T25" fmla="*/ 6 h 6"/>
                    <a:gd name="T26" fmla="*/ 6 w 23"/>
                    <a:gd name="T27" fmla="*/ 6 h 6"/>
                    <a:gd name="T28" fmla="*/ 6 w 23"/>
                    <a:gd name="T29" fmla="*/ 6 h 6"/>
                    <a:gd name="T30" fmla="*/ 6 w 23"/>
                    <a:gd name="T31" fmla="*/ 6 h 6"/>
                    <a:gd name="T32" fmla="*/ 6 w 23"/>
                    <a:gd name="T33" fmla="*/ 6 h 6"/>
                    <a:gd name="T34" fmla="*/ 6 w 23"/>
                    <a:gd name="T35" fmla="*/ 6 h 6"/>
                    <a:gd name="T36" fmla="*/ 0 w 23"/>
                    <a:gd name="T37" fmla="*/ 6 h 6"/>
                    <a:gd name="T38" fmla="*/ 0 w 23"/>
                    <a:gd name="T39" fmla="*/ 6 h 6"/>
                    <a:gd name="T40" fmla="*/ 0 w 23"/>
                    <a:gd name="T4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0"/>
                      </a:moveTo>
                      <a:lnTo>
                        <a:pt x="23" y="0"/>
                      </a:lnTo>
                      <a:lnTo>
                        <a:pt x="23" y="0"/>
                      </a:ln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76" name="Line 68"/>
                <p:cNvSpPr>
                  <a:spLocks noChangeShapeType="1"/>
                </p:cNvSpPr>
                <p:nvPr/>
              </p:nvSpPr>
              <p:spPr bwMode="auto">
                <a:xfrm flipH="1">
                  <a:off x="3846" y="2585"/>
                  <a:ext cx="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77" name="Freeform 69"/>
                <p:cNvSpPr>
                  <a:spLocks/>
                </p:cNvSpPr>
                <p:nvPr/>
              </p:nvSpPr>
              <p:spPr bwMode="auto">
                <a:xfrm>
                  <a:off x="3801" y="2585"/>
                  <a:ext cx="45" cy="5"/>
                </a:xfrm>
                <a:custGeom>
                  <a:avLst/>
                  <a:gdLst>
                    <a:gd name="T0" fmla="*/ 45 w 45"/>
                    <a:gd name="T1" fmla="*/ 0 h 5"/>
                    <a:gd name="T2" fmla="*/ 45 w 45"/>
                    <a:gd name="T3" fmla="*/ 0 h 5"/>
                    <a:gd name="T4" fmla="*/ 45 w 45"/>
                    <a:gd name="T5" fmla="*/ 0 h 5"/>
                    <a:gd name="T6" fmla="*/ 45 w 45"/>
                    <a:gd name="T7" fmla="*/ 0 h 5"/>
                    <a:gd name="T8" fmla="*/ 45 w 45"/>
                    <a:gd name="T9" fmla="*/ 0 h 5"/>
                    <a:gd name="T10" fmla="*/ 39 w 45"/>
                    <a:gd name="T11" fmla="*/ 0 h 5"/>
                    <a:gd name="T12" fmla="*/ 39 w 45"/>
                    <a:gd name="T13" fmla="*/ 0 h 5"/>
                    <a:gd name="T14" fmla="*/ 39 w 45"/>
                    <a:gd name="T15" fmla="*/ 5 h 5"/>
                    <a:gd name="T16" fmla="*/ 39 w 45"/>
                    <a:gd name="T17" fmla="*/ 5 h 5"/>
                    <a:gd name="T18" fmla="*/ 39 w 45"/>
                    <a:gd name="T19" fmla="*/ 5 h 5"/>
                    <a:gd name="T20" fmla="*/ 34 w 45"/>
                    <a:gd name="T21" fmla="*/ 5 h 5"/>
                    <a:gd name="T22" fmla="*/ 34 w 45"/>
                    <a:gd name="T23" fmla="*/ 5 h 5"/>
                    <a:gd name="T24" fmla="*/ 34 w 45"/>
                    <a:gd name="T25" fmla="*/ 5 h 5"/>
                    <a:gd name="T26" fmla="*/ 34 w 45"/>
                    <a:gd name="T27" fmla="*/ 5 h 5"/>
                    <a:gd name="T28" fmla="*/ 34 w 45"/>
                    <a:gd name="T29" fmla="*/ 5 h 5"/>
                    <a:gd name="T30" fmla="*/ 28 w 45"/>
                    <a:gd name="T31" fmla="*/ 5 h 5"/>
                    <a:gd name="T32" fmla="*/ 28 w 45"/>
                    <a:gd name="T33" fmla="*/ 5 h 5"/>
                    <a:gd name="T34" fmla="*/ 28 w 45"/>
                    <a:gd name="T35" fmla="*/ 5 h 5"/>
                    <a:gd name="T36" fmla="*/ 28 w 45"/>
                    <a:gd name="T37" fmla="*/ 5 h 5"/>
                    <a:gd name="T38" fmla="*/ 28 w 45"/>
                    <a:gd name="T39" fmla="*/ 5 h 5"/>
                    <a:gd name="T40" fmla="*/ 22 w 45"/>
                    <a:gd name="T41" fmla="*/ 5 h 5"/>
                    <a:gd name="T42" fmla="*/ 22 w 45"/>
                    <a:gd name="T43" fmla="*/ 5 h 5"/>
                    <a:gd name="T44" fmla="*/ 22 w 45"/>
                    <a:gd name="T45" fmla="*/ 5 h 5"/>
                    <a:gd name="T46" fmla="*/ 22 w 45"/>
                    <a:gd name="T47" fmla="*/ 5 h 5"/>
                    <a:gd name="T48" fmla="*/ 22 w 45"/>
                    <a:gd name="T49" fmla="*/ 5 h 5"/>
                    <a:gd name="T50" fmla="*/ 17 w 45"/>
                    <a:gd name="T51" fmla="*/ 5 h 5"/>
                    <a:gd name="T52" fmla="*/ 17 w 45"/>
                    <a:gd name="T53" fmla="*/ 5 h 5"/>
                    <a:gd name="T54" fmla="*/ 17 w 45"/>
                    <a:gd name="T55" fmla="*/ 5 h 5"/>
                    <a:gd name="T56" fmla="*/ 17 w 45"/>
                    <a:gd name="T57" fmla="*/ 5 h 5"/>
                    <a:gd name="T58" fmla="*/ 17 w 45"/>
                    <a:gd name="T59" fmla="*/ 5 h 5"/>
                    <a:gd name="T60" fmla="*/ 11 w 45"/>
                    <a:gd name="T61" fmla="*/ 5 h 5"/>
                    <a:gd name="T62" fmla="*/ 11 w 45"/>
                    <a:gd name="T63" fmla="*/ 5 h 5"/>
                    <a:gd name="T64" fmla="*/ 11 w 45"/>
                    <a:gd name="T65" fmla="*/ 5 h 5"/>
                    <a:gd name="T66" fmla="*/ 11 w 45"/>
                    <a:gd name="T67" fmla="*/ 5 h 5"/>
                    <a:gd name="T68" fmla="*/ 11 w 45"/>
                    <a:gd name="T69" fmla="*/ 5 h 5"/>
                    <a:gd name="T70" fmla="*/ 5 w 45"/>
                    <a:gd name="T71" fmla="*/ 5 h 5"/>
                    <a:gd name="T72" fmla="*/ 5 w 45"/>
                    <a:gd name="T73" fmla="*/ 0 h 5"/>
                    <a:gd name="T74" fmla="*/ 5 w 45"/>
                    <a:gd name="T75" fmla="*/ 0 h 5"/>
                    <a:gd name="T76" fmla="*/ 5 w 45"/>
                    <a:gd name="T77" fmla="*/ 0 h 5"/>
                    <a:gd name="T78" fmla="*/ 0 w 45"/>
                    <a:gd name="T79" fmla="*/ 0 h 5"/>
                    <a:gd name="T80" fmla="*/ 0 w 45"/>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 h="5">
                      <a:moveTo>
                        <a:pt x="45" y="0"/>
                      </a:moveTo>
                      <a:lnTo>
                        <a:pt x="45" y="0"/>
                      </a:lnTo>
                      <a:lnTo>
                        <a:pt x="45" y="0"/>
                      </a:lnTo>
                      <a:lnTo>
                        <a:pt x="45" y="0"/>
                      </a:lnTo>
                      <a:lnTo>
                        <a:pt x="45" y="0"/>
                      </a:lnTo>
                      <a:lnTo>
                        <a:pt x="39" y="0"/>
                      </a:lnTo>
                      <a:lnTo>
                        <a:pt x="39" y="0"/>
                      </a:lnTo>
                      <a:lnTo>
                        <a:pt x="39" y="5"/>
                      </a:lnTo>
                      <a:lnTo>
                        <a:pt x="39" y="5"/>
                      </a:lnTo>
                      <a:lnTo>
                        <a:pt x="39" y="5"/>
                      </a:lnTo>
                      <a:lnTo>
                        <a:pt x="34" y="5"/>
                      </a:lnTo>
                      <a:lnTo>
                        <a:pt x="34" y="5"/>
                      </a:lnTo>
                      <a:lnTo>
                        <a:pt x="34" y="5"/>
                      </a:lnTo>
                      <a:lnTo>
                        <a:pt x="34" y="5"/>
                      </a:lnTo>
                      <a:lnTo>
                        <a:pt x="34" y="5"/>
                      </a:lnTo>
                      <a:lnTo>
                        <a:pt x="28" y="5"/>
                      </a:lnTo>
                      <a:lnTo>
                        <a:pt x="28" y="5"/>
                      </a:lnTo>
                      <a:lnTo>
                        <a:pt x="28" y="5"/>
                      </a:lnTo>
                      <a:lnTo>
                        <a:pt x="28" y="5"/>
                      </a:lnTo>
                      <a:lnTo>
                        <a:pt x="28" y="5"/>
                      </a:lnTo>
                      <a:lnTo>
                        <a:pt x="22" y="5"/>
                      </a:lnTo>
                      <a:lnTo>
                        <a:pt x="22" y="5"/>
                      </a:lnTo>
                      <a:lnTo>
                        <a:pt x="22" y="5"/>
                      </a:lnTo>
                      <a:lnTo>
                        <a:pt x="22" y="5"/>
                      </a:lnTo>
                      <a:lnTo>
                        <a:pt x="22" y="5"/>
                      </a:lnTo>
                      <a:lnTo>
                        <a:pt x="17" y="5"/>
                      </a:lnTo>
                      <a:lnTo>
                        <a:pt x="17" y="5"/>
                      </a:lnTo>
                      <a:lnTo>
                        <a:pt x="17" y="5"/>
                      </a:lnTo>
                      <a:lnTo>
                        <a:pt x="17" y="5"/>
                      </a:lnTo>
                      <a:lnTo>
                        <a:pt x="17" y="5"/>
                      </a:lnTo>
                      <a:lnTo>
                        <a:pt x="11" y="5"/>
                      </a:lnTo>
                      <a:lnTo>
                        <a:pt x="11" y="5"/>
                      </a:lnTo>
                      <a:lnTo>
                        <a:pt x="11" y="5"/>
                      </a:lnTo>
                      <a:lnTo>
                        <a:pt x="11" y="5"/>
                      </a:lnTo>
                      <a:lnTo>
                        <a:pt x="11" y="5"/>
                      </a:lnTo>
                      <a:lnTo>
                        <a:pt x="5" y="5"/>
                      </a:lnTo>
                      <a:lnTo>
                        <a:pt x="5" y="0"/>
                      </a:lnTo>
                      <a:lnTo>
                        <a:pt x="5" y="0"/>
                      </a:lnTo>
                      <a:lnTo>
                        <a:pt x="5" y="0"/>
                      </a:lnTo>
                      <a:lnTo>
                        <a:pt x="0"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78" name="Line 70"/>
                <p:cNvSpPr>
                  <a:spLocks noChangeShapeType="1"/>
                </p:cNvSpPr>
                <p:nvPr/>
              </p:nvSpPr>
              <p:spPr bwMode="auto">
                <a:xfrm>
                  <a:off x="3795" y="258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79" name="Freeform 71"/>
                <p:cNvSpPr>
                  <a:spLocks/>
                </p:cNvSpPr>
                <p:nvPr/>
              </p:nvSpPr>
              <p:spPr bwMode="auto">
                <a:xfrm>
                  <a:off x="3772" y="2579"/>
                  <a:ext cx="23" cy="6"/>
                </a:xfrm>
                <a:custGeom>
                  <a:avLst/>
                  <a:gdLst>
                    <a:gd name="T0" fmla="*/ 23 w 23"/>
                    <a:gd name="T1" fmla="*/ 6 h 6"/>
                    <a:gd name="T2" fmla="*/ 17 w 23"/>
                    <a:gd name="T3" fmla="*/ 6 h 6"/>
                    <a:gd name="T4" fmla="*/ 17 w 23"/>
                    <a:gd name="T5" fmla="*/ 6 h 6"/>
                    <a:gd name="T6" fmla="*/ 17 w 23"/>
                    <a:gd name="T7" fmla="*/ 6 h 6"/>
                    <a:gd name="T8" fmla="*/ 17 w 23"/>
                    <a:gd name="T9" fmla="*/ 6 h 6"/>
                    <a:gd name="T10" fmla="*/ 17 w 23"/>
                    <a:gd name="T11" fmla="*/ 6 h 6"/>
                    <a:gd name="T12" fmla="*/ 12 w 23"/>
                    <a:gd name="T13" fmla="*/ 6 h 6"/>
                    <a:gd name="T14" fmla="*/ 12 w 23"/>
                    <a:gd name="T15" fmla="*/ 6 h 6"/>
                    <a:gd name="T16" fmla="*/ 12 w 23"/>
                    <a:gd name="T17" fmla="*/ 6 h 6"/>
                    <a:gd name="T18" fmla="*/ 12 w 23"/>
                    <a:gd name="T19" fmla="*/ 6 h 6"/>
                    <a:gd name="T20" fmla="*/ 12 w 23"/>
                    <a:gd name="T21" fmla="*/ 6 h 6"/>
                    <a:gd name="T22" fmla="*/ 6 w 23"/>
                    <a:gd name="T23" fmla="*/ 6 h 6"/>
                    <a:gd name="T24" fmla="*/ 6 w 23"/>
                    <a:gd name="T25" fmla="*/ 6 h 6"/>
                    <a:gd name="T26" fmla="*/ 6 w 23"/>
                    <a:gd name="T27" fmla="*/ 6 h 6"/>
                    <a:gd name="T28" fmla="*/ 6 w 23"/>
                    <a:gd name="T29" fmla="*/ 6 h 6"/>
                    <a:gd name="T30" fmla="*/ 6 w 23"/>
                    <a:gd name="T31" fmla="*/ 6 h 6"/>
                    <a:gd name="T32" fmla="*/ 0 w 23"/>
                    <a:gd name="T33" fmla="*/ 6 h 6"/>
                    <a:gd name="T34" fmla="*/ 0 w 23"/>
                    <a:gd name="T35" fmla="*/ 6 h 6"/>
                    <a:gd name="T36" fmla="*/ 0 w 23"/>
                    <a:gd name="T37" fmla="*/ 6 h 6"/>
                    <a:gd name="T38" fmla="*/ 0 w 23"/>
                    <a:gd name="T39" fmla="*/ 6 h 6"/>
                    <a:gd name="T40" fmla="*/ 0 w 23"/>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6"/>
                      </a:move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80" name="Line 72"/>
                <p:cNvSpPr>
                  <a:spLocks noChangeShapeType="1"/>
                </p:cNvSpPr>
                <p:nvPr/>
              </p:nvSpPr>
              <p:spPr bwMode="auto">
                <a:xfrm>
                  <a:off x="3761"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81" name="Freeform 73"/>
                <p:cNvSpPr>
                  <a:spLocks/>
                </p:cNvSpPr>
                <p:nvPr/>
              </p:nvSpPr>
              <p:spPr bwMode="auto">
                <a:xfrm>
                  <a:off x="3721" y="2556"/>
                  <a:ext cx="40" cy="23"/>
                </a:xfrm>
                <a:custGeom>
                  <a:avLst/>
                  <a:gdLst>
                    <a:gd name="T0" fmla="*/ 40 w 40"/>
                    <a:gd name="T1" fmla="*/ 23 h 23"/>
                    <a:gd name="T2" fmla="*/ 40 w 40"/>
                    <a:gd name="T3" fmla="*/ 23 h 23"/>
                    <a:gd name="T4" fmla="*/ 40 w 40"/>
                    <a:gd name="T5" fmla="*/ 23 h 23"/>
                    <a:gd name="T6" fmla="*/ 40 w 40"/>
                    <a:gd name="T7" fmla="*/ 23 h 23"/>
                    <a:gd name="T8" fmla="*/ 34 w 40"/>
                    <a:gd name="T9" fmla="*/ 23 h 23"/>
                    <a:gd name="T10" fmla="*/ 34 w 40"/>
                    <a:gd name="T11" fmla="*/ 23 h 23"/>
                    <a:gd name="T12" fmla="*/ 34 w 40"/>
                    <a:gd name="T13" fmla="*/ 23 h 23"/>
                    <a:gd name="T14" fmla="*/ 34 w 40"/>
                    <a:gd name="T15" fmla="*/ 23 h 23"/>
                    <a:gd name="T16" fmla="*/ 34 w 40"/>
                    <a:gd name="T17" fmla="*/ 23 h 23"/>
                    <a:gd name="T18" fmla="*/ 29 w 40"/>
                    <a:gd name="T19" fmla="*/ 17 h 23"/>
                    <a:gd name="T20" fmla="*/ 29 w 40"/>
                    <a:gd name="T21" fmla="*/ 17 h 23"/>
                    <a:gd name="T22" fmla="*/ 29 w 40"/>
                    <a:gd name="T23" fmla="*/ 17 h 23"/>
                    <a:gd name="T24" fmla="*/ 29 w 40"/>
                    <a:gd name="T25" fmla="*/ 17 h 23"/>
                    <a:gd name="T26" fmla="*/ 29 w 40"/>
                    <a:gd name="T27" fmla="*/ 17 h 23"/>
                    <a:gd name="T28" fmla="*/ 23 w 40"/>
                    <a:gd name="T29" fmla="*/ 17 h 23"/>
                    <a:gd name="T30" fmla="*/ 23 w 40"/>
                    <a:gd name="T31" fmla="*/ 17 h 23"/>
                    <a:gd name="T32" fmla="*/ 23 w 40"/>
                    <a:gd name="T33" fmla="*/ 17 h 23"/>
                    <a:gd name="T34" fmla="*/ 23 w 40"/>
                    <a:gd name="T35" fmla="*/ 17 h 23"/>
                    <a:gd name="T36" fmla="*/ 23 w 40"/>
                    <a:gd name="T37" fmla="*/ 17 h 23"/>
                    <a:gd name="T38" fmla="*/ 17 w 40"/>
                    <a:gd name="T39" fmla="*/ 17 h 23"/>
                    <a:gd name="T40" fmla="*/ 17 w 40"/>
                    <a:gd name="T41" fmla="*/ 17 h 23"/>
                    <a:gd name="T42" fmla="*/ 17 w 40"/>
                    <a:gd name="T43" fmla="*/ 12 h 23"/>
                    <a:gd name="T44" fmla="*/ 17 w 40"/>
                    <a:gd name="T45" fmla="*/ 12 h 23"/>
                    <a:gd name="T46" fmla="*/ 17 w 40"/>
                    <a:gd name="T47" fmla="*/ 12 h 23"/>
                    <a:gd name="T48" fmla="*/ 12 w 40"/>
                    <a:gd name="T49" fmla="*/ 12 h 23"/>
                    <a:gd name="T50" fmla="*/ 12 w 40"/>
                    <a:gd name="T51" fmla="*/ 12 h 23"/>
                    <a:gd name="T52" fmla="*/ 12 w 40"/>
                    <a:gd name="T53" fmla="*/ 12 h 23"/>
                    <a:gd name="T54" fmla="*/ 12 w 40"/>
                    <a:gd name="T55" fmla="*/ 12 h 23"/>
                    <a:gd name="T56" fmla="*/ 6 w 40"/>
                    <a:gd name="T57" fmla="*/ 12 h 23"/>
                    <a:gd name="T58" fmla="*/ 6 w 40"/>
                    <a:gd name="T59" fmla="*/ 6 h 23"/>
                    <a:gd name="T60" fmla="*/ 6 w 40"/>
                    <a:gd name="T61" fmla="*/ 6 h 23"/>
                    <a:gd name="T62" fmla="*/ 6 w 40"/>
                    <a:gd name="T63" fmla="*/ 6 h 23"/>
                    <a:gd name="T64" fmla="*/ 6 w 40"/>
                    <a:gd name="T65" fmla="*/ 6 h 23"/>
                    <a:gd name="T66" fmla="*/ 0 w 40"/>
                    <a:gd name="T67" fmla="*/ 6 h 23"/>
                    <a:gd name="T68" fmla="*/ 0 w 40"/>
                    <a:gd name="T6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3">
                      <a:moveTo>
                        <a:pt x="40" y="23"/>
                      </a:moveTo>
                      <a:lnTo>
                        <a:pt x="40" y="23"/>
                      </a:lnTo>
                      <a:lnTo>
                        <a:pt x="40" y="23"/>
                      </a:lnTo>
                      <a:lnTo>
                        <a:pt x="40" y="23"/>
                      </a:lnTo>
                      <a:lnTo>
                        <a:pt x="34" y="23"/>
                      </a:lnTo>
                      <a:lnTo>
                        <a:pt x="34" y="23"/>
                      </a:lnTo>
                      <a:lnTo>
                        <a:pt x="34" y="23"/>
                      </a:lnTo>
                      <a:lnTo>
                        <a:pt x="34" y="23"/>
                      </a:lnTo>
                      <a:lnTo>
                        <a:pt x="34" y="23"/>
                      </a:lnTo>
                      <a:lnTo>
                        <a:pt x="29" y="17"/>
                      </a:lnTo>
                      <a:lnTo>
                        <a:pt x="29" y="17"/>
                      </a:lnTo>
                      <a:lnTo>
                        <a:pt x="29" y="17"/>
                      </a:lnTo>
                      <a:lnTo>
                        <a:pt x="29" y="17"/>
                      </a:lnTo>
                      <a:lnTo>
                        <a:pt x="29" y="17"/>
                      </a:lnTo>
                      <a:lnTo>
                        <a:pt x="23" y="17"/>
                      </a:lnTo>
                      <a:lnTo>
                        <a:pt x="23" y="17"/>
                      </a:lnTo>
                      <a:lnTo>
                        <a:pt x="23" y="17"/>
                      </a:lnTo>
                      <a:lnTo>
                        <a:pt x="23" y="17"/>
                      </a:lnTo>
                      <a:lnTo>
                        <a:pt x="23" y="17"/>
                      </a:lnTo>
                      <a:lnTo>
                        <a:pt x="17" y="17"/>
                      </a:lnTo>
                      <a:lnTo>
                        <a:pt x="17" y="17"/>
                      </a:lnTo>
                      <a:lnTo>
                        <a:pt x="17" y="12"/>
                      </a:lnTo>
                      <a:lnTo>
                        <a:pt x="17" y="12"/>
                      </a:lnTo>
                      <a:lnTo>
                        <a:pt x="17" y="12"/>
                      </a:lnTo>
                      <a:lnTo>
                        <a:pt x="12" y="12"/>
                      </a:lnTo>
                      <a:lnTo>
                        <a:pt x="12" y="12"/>
                      </a:lnTo>
                      <a:lnTo>
                        <a:pt x="12" y="12"/>
                      </a:lnTo>
                      <a:lnTo>
                        <a:pt x="12" y="12"/>
                      </a:lnTo>
                      <a:lnTo>
                        <a:pt x="6" y="12"/>
                      </a:lnTo>
                      <a:lnTo>
                        <a:pt x="6" y="6"/>
                      </a:lnTo>
                      <a:lnTo>
                        <a:pt x="6" y="6"/>
                      </a:lnTo>
                      <a:lnTo>
                        <a:pt x="6" y="6"/>
                      </a:lnTo>
                      <a:lnTo>
                        <a:pt x="6"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82" name="Line 74"/>
                <p:cNvSpPr>
                  <a:spLocks noChangeShapeType="1"/>
                </p:cNvSpPr>
                <p:nvPr/>
              </p:nvSpPr>
              <p:spPr bwMode="auto">
                <a:xfrm>
                  <a:off x="3716" y="255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83" name="Freeform 75"/>
                <p:cNvSpPr>
                  <a:spLocks/>
                </p:cNvSpPr>
                <p:nvPr/>
              </p:nvSpPr>
              <p:spPr bwMode="auto">
                <a:xfrm>
                  <a:off x="3704" y="2528"/>
                  <a:ext cx="12" cy="23"/>
                </a:xfrm>
                <a:custGeom>
                  <a:avLst/>
                  <a:gdLst>
                    <a:gd name="T0" fmla="*/ 12 w 12"/>
                    <a:gd name="T1" fmla="*/ 23 h 23"/>
                    <a:gd name="T2" fmla="*/ 6 w 12"/>
                    <a:gd name="T3" fmla="*/ 23 h 23"/>
                    <a:gd name="T4" fmla="*/ 6 w 12"/>
                    <a:gd name="T5" fmla="*/ 17 h 23"/>
                    <a:gd name="T6" fmla="*/ 6 w 12"/>
                    <a:gd name="T7" fmla="*/ 17 h 23"/>
                    <a:gd name="T8" fmla="*/ 6 w 12"/>
                    <a:gd name="T9" fmla="*/ 17 h 23"/>
                    <a:gd name="T10" fmla="*/ 6 w 12"/>
                    <a:gd name="T11" fmla="*/ 17 h 23"/>
                    <a:gd name="T12" fmla="*/ 6 w 12"/>
                    <a:gd name="T13" fmla="*/ 17 h 23"/>
                    <a:gd name="T14" fmla="*/ 6 w 12"/>
                    <a:gd name="T15" fmla="*/ 11 h 23"/>
                    <a:gd name="T16" fmla="*/ 0 w 12"/>
                    <a:gd name="T17" fmla="*/ 11 h 23"/>
                    <a:gd name="T18" fmla="*/ 0 w 12"/>
                    <a:gd name="T19" fmla="*/ 11 h 23"/>
                    <a:gd name="T20" fmla="*/ 0 w 12"/>
                    <a:gd name="T21" fmla="*/ 11 h 23"/>
                    <a:gd name="T22" fmla="*/ 0 w 12"/>
                    <a:gd name="T23" fmla="*/ 11 h 23"/>
                    <a:gd name="T24" fmla="*/ 0 w 12"/>
                    <a:gd name="T25" fmla="*/ 6 h 23"/>
                    <a:gd name="T26" fmla="*/ 0 w 12"/>
                    <a:gd name="T27" fmla="*/ 6 h 23"/>
                    <a:gd name="T28" fmla="*/ 0 w 12"/>
                    <a:gd name="T29" fmla="*/ 6 h 23"/>
                    <a:gd name="T30" fmla="*/ 0 w 12"/>
                    <a:gd name="T31" fmla="*/ 6 h 23"/>
                    <a:gd name="T32" fmla="*/ 0 w 12"/>
                    <a:gd name="T33" fmla="*/ 6 h 23"/>
                    <a:gd name="T34" fmla="*/ 0 w 12"/>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3">
                      <a:moveTo>
                        <a:pt x="12" y="23"/>
                      </a:moveTo>
                      <a:lnTo>
                        <a:pt x="6" y="23"/>
                      </a:lnTo>
                      <a:lnTo>
                        <a:pt x="6" y="17"/>
                      </a:lnTo>
                      <a:lnTo>
                        <a:pt x="6" y="17"/>
                      </a:lnTo>
                      <a:lnTo>
                        <a:pt x="6" y="17"/>
                      </a:lnTo>
                      <a:lnTo>
                        <a:pt x="6" y="17"/>
                      </a:lnTo>
                      <a:lnTo>
                        <a:pt x="6" y="17"/>
                      </a:lnTo>
                      <a:lnTo>
                        <a:pt x="6" y="11"/>
                      </a:lnTo>
                      <a:lnTo>
                        <a:pt x="0" y="11"/>
                      </a:lnTo>
                      <a:lnTo>
                        <a:pt x="0" y="11"/>
                      </a:lnTo>
                      <a:lnTo>
                        <a:pt x="0" y="11"/>
                      </a:lnTo>
                      <a:lnTo>
                        <a:pt x="0" y="11"/>
                      </a:lnTo>
                      <a:lnTo>
                        <a:pt x="0"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84" name="Line 76"/>
                <p:cNvSpPr>
                  <a:spLocks noChangeShapeType="1"/>
                </p:cNvSpPr>
                <p:nvPr/>
              </p:nvSpPr>
              <p:spPr bwMode="auto">
                <a:xfrm>
                  <a:off x="3704" y="2522"/>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85" name="Freeform 77"/>
                <p:cNvSpPr>
                  <a:spLocks/>
                </p:cNvSpPr>
                <p:nvPr/>
              </p:nvSpPr>
              <p:spPr bwMode="auto">
                <a:xfrm>
                  <a:off x="3704" y="2488"/>
                  <a:ext cx="34" cy="34"/>
                </a:xfrm>
                <a:custGeom>
                  <a:avLst/>
                  <a:gdLst>
                    <a:gd name="T0" fmla="*/ 0 w 34"/>
                    <a:gd name="T1" fmla="*/ 34 h 34"/>
                    <a:gd name="T2" fmla="*/ 0 w 34"/>
                    <a:gd name="T3" fmla="*/ 34 h 34"/>
                    <a:gd name="T4" fmla="*/ 0 w 34"/>
                    <a:gd name="T5" fmla="*/ 29 h 34"/>
                    <a:gd name="T6" fmla="*/ 0 w 34"/>
                    <a:gd name="T7" fmla="*/ 29 h 34"/>
                    <a:gd name="T8" fmla="*/ 0 w 34"/>
                    <a:gd name="T9" fmla="*/ 29 h 34"/>
                    <a:gd name="T10" fmla="*/ 0 w 34"/>
                    <a:gd name="T11" fmla="*/ 29 h 34"/>
                    <a:gd name="T12" fmla="*/ 6 w 34"/>
                    <a:gd name="T13" fmla="*/ 29 h 34"/>
                    <a:gd name="T14" fmla="*/ 6 w 34"/>
                    <a:gd name="T15" fmla="*/ 23 h 34"/>
                    <a:gd name="T16" fmla="*/ 6 w 34"/>
                    <a:gd name="T17" fmla="*/ 23 h 34"/>
                    <a:gd name="T18" fmla="*/ 6 w 34"/>
                    <a:gd name="T19" fmla="*/ 23 h 34"/>
                    <a:gd name="T20" fmla="*/ 6 w 34"/>
                    <a:gd name="T21" fmla="*/ 23 h 34"/>
                    <a:gd name="T22" fmla="*/ 6 w 34"/>
                    <a:gd name="T23" fmla="*/ 23 h 34"/>
                    <a:gd name="T24" fmla="*/ 6 w 34"/>
                    <a:gd name="T25" fmla="*/ 17 h 34"/>
                    <a:gd name="T26" fmla="*/ 6 w 34"/>
                    <a:gd name="T27" fmla="*/ 17 h 34"/>
                    <a:gd name="T28" fmla="*/ 12 w 34"/>
                    <a:gd name="T29" fmla="*/ 17 h 34"/>
                    <a:gd name="T30" fmla="*/ 12 w 34"/>
                    <a:gd name="T31" fmla="*/ 17 h 34"/>
                    <a:gd name="T32" fmla="*/ 12 w 34"/>
                    <a:gd name="T33" fmla="*/ 17 h 34"/>
                    <a:gd name="T34" fmla="*/ 12 w 34"/>
                    <a:gd name="T35" fmla="*/ 12 h 34"/>
                    <a:gd name="T36" fmla="*/ 12 w 34"/>
                    <a:gd name="T37" fmla="*/ 12 h 34"/>
                    <a:gd name="T38" fmla="*/ 17 w 34"/>
                    <a:gd name="T39" fmla="*/ 12 h 34"/>
                    <a:gd name="T40" fmla="*/ 17 w 34"/>
                    <a:gd name="T41" fmla="*/ 12 h 34"/>
                    <a:gd name="T42" fmla="*/ 17 w 34"/>
                    <a:gd name="T43" fmla="*/ 12 h 34"/>
                    <a:gd name="T44" fmla="*/ 17 w 34"/>
                    <a:gd name="T45" fmla="*/ 6 h 34"/>
                    <a:gd name="T46" fmla="*/ 17 w 34"/>
                    <a:gd name="T47" fmla="*/ 6 h 34"/>
                    <a:gd name="T48" fmla="*/ 23 w 34"/>
                    <a:gd name="T49" fmla="*/ 6 h 34"/>
                    <a:gd name="T50" fmla="*/ 23 w 34"/>
                    <a:gd name="T51" fmla="*/ 6 h 34"/>
                    <a:gd name="T52" fmla="*/ 23 w 34"/>
                    <a:gd name="T53" fmla="*/ 6 h 34"/>
                    <a:gd name="T54" fmla="*/ 23 w 34"/>
                    <a:gd name="T55" fmla="*/ 6 h 34"/>
                    <a:gd name="T56" fmla="*/ 23 w 34"/>
                    <a:gd name="T57" fmla="*/ 6 h 34"/>
                    <a:gd name="T58" fmla="*/ 29 w 34"/>
                    <a:gd name="T59" fmla="*/ 0 h 34"/>
                    <a:gd name="T60" fmla="*/ 29 w 34"/>
                    <a:gd name="T61" fmla="*/ 0 h 34"/>
                    <a:gd name="T62" fmla="*/ 29 w 34"/>
                    <a:gd name="T63" fmla="*/ 0 h 34"/>
                    <a:gd name="T64" fmla="*/ 29 w 34"/>
                    <a:gd name="T65" fmla="*/ 0 h 34"/>
                    <a:gd name="T66" fmla="*/ 34 w 34"/>
                    <a:gd name="T6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34">
                      <a:moveTo>
                        <a:pt x="0" y="34"/>
                      </a:moveTo>
                      <a:lnTo>
                        <a:pt x="0" y="34"/>
                      </a:lnTo>
                      <a:lnTo>
                        <a:pt x="0" y="29"/>
                      </a:lnTo>
                      <a:lnTo>
                        <a:pt x="0" y="29"/>
                      </a:lnTo>
                      <a:lnTo>
                        <a:pt x="0" y="29"/>
                      </a:lnTo>
                      <a:lnTo>
                        <a:pt x="0" y="29"/>
                      </a:lnTo>
                      <a:lnTo>
                        <a:pt x="6" y="29"/>
                      </a:lnTo>
                      <a:lnTo>
                        <a:pt x="6" y="23"/>
                      </a:lnTo>
                      <a:lnTo>
                        <a:pt x="6" y="23"/>
                      </a:lnTo>
                      <a:lnTo>
                        <a:pt x="6" y="23"/>
                      </a:lnTo>
                      <a:lnTo>
                        <a:pt x="6" y="23"/>
                      </a:lnTo>
                      <a:lnTo>
                        <a:pt x="6" y="23"/>
                      </a:lnTo>
                      <a:lnTo>
                        <a:pt x="6" y="17"/>
                      </a:lnTo>
                      <a:lnTo>
                        <a:pt x="6" y="17"/>
                      </a:lnTo>
                      <a:lnTo>
                        <a:pt x="12" y="17"/>
                      </a:lnTo>
                      <a:lnTo>
                        <a:pt x="12" y="17"/>
                      </a:lnTo>
                      <a:lnTo>
                        <a:pt x="12" y="17"/>
                      </a:lnTo>
                      <a:lnTo>
                        <a:pt x="12" y="12"/>
                      </a:lnTo>
                      <a:lnTo>
                        <a:pt x="12" y="12"/>
                      </a:lnTo>
                      <a:lnTo>
                        <a:pt x="17" y="12"/>
                      </a:lnTo>
                      <a:lnTo>
                        <a:pt x="17" y="12"/>
                      </a:lnTo>
                      <a:lnTo>
                        <a:pt x="17" y="12"/>
                      </a:lnTo>
                      <a:lnTo>
                        <a:pt x="17" y="6"/>
                      </a:lnTo>
                      <a:lnTo>
                        <a:pt x="17" y="6"/>
                      </a:lnTo>
                      <a:lnTo>
                        <a:pt x="23" y="6"/>
                      </a:lnTo>
                      <a:lnTo>
                        <a:pt x="23" y="6"/>
                      </a:lnTo>
                      <a:lnTo>
                        <a:pt x="23" y="6"/>
                      </a:lnTo>
                      <a:lnTo>
                        <a:pt x="23" y="6"/>
                      </a:lnTo>
                      <a:lnTo>
                        <a:pt x="23" y="6"/>
                      </a:lnTo>
                      <a:lnTo>
                        <a:pt x="29" y="0"/>
                      </a:lnTo>
                      <a:lnTo>
                        <a:pt x="29" y="0"/>
                      </a:lnTo>
                      <a:lnTo>
                        <a:pt x="29" y="0"/>
                      </a:lnTo>
                      <a:lnTo>
                        <a:pt x="29" y="0"/>
                      </a:lnTo>
                      <a:lnTo>
                        <a:pt x="34"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86" name="Line 78"/>
                <p:cNvSpPr>
                  <a:spLocks noChangeShapeType="1"/>
                </p:cNvSpPr>
                <p:nvPr/>
              </p:nvSpPr>
              <p:spPr bwMode="auto">
                <a:xfrm>
                  <a:off x="3744" y="2483"/>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87" name="Freeform 79"/>
                <p:cNvSpPr>
                  <a:spLocks/>
                </p:cNvSpPr>
                <p:nvPr/>
              </p:nvSpPr>
              <p:spPr bwMode="auto">
                <a:xfrm>
                  <a:off x="3744" y="2477"/>
                  <a:ext cx="23" cy="6"/>
                </a:xfrm>
                <a:custGeom>
                  <a:avLst/>
                  <a:gdLst>
                    <a:gd name="T0" fmla="*/ 0 w 23"/>
                    <a:gd name="T1" fmla="*/ 6 h 6"/>
                    <a:gd name="T2" fmla="*/ 0 w 23"/>
                    <a:gd name="T3" fmla="*/ 6 h 6"/>
                    <a:gd name="T4" fmla="*/ 6 w 23"/>
                    <a:gd name="T5" fmla="*/ 6 h 6"/>
                    <a:gd name="T6" fmla="*/ 6 w 23"/>
                    <a:gd name="T7" fmla="*/ 6 h 6"/>
                    <a:gd name="T8" fmla="*/ 6 w 23"/>
                    <a:gd name="T9" fmla="*/ 6 h 6"/>
                    <a:gd name="T10" fmla="*/ 6 w 23"/>
                    <a:gd name="T11" fmla="*/ 6 h 6"/>
                    <a:gd name="T12" fmla="*/ 6 w 23"/>
                    <a:gd name="T13" fmla="*/ 6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0 h 6"/>
                    <a:gd name="T30" fmla="*/ 17 w 23"/>
                    <a:gd name="T31" fmla="*/ 0 h 6"/>
                    <a:gd name="T32" fmla="*/ 17 w 23"/>
                    <a:gd name="T33" fmla="*/ 0 h 6"/>
                    <a:gd name="T34" fmla="*/ 23 w 23"/>
                    <a:gd name="T35" fmla="*/ 0 h 6"/>
                    <a:gd name="T36" fmla="*/ 23 w 2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6">
                      <a:moveTo>
                        <a:pt x="0" y="6"/>
                      </a:moveTo>
                      <a:lnTo>
                        <a:pt x="0" y="6"/>
                      </a:lnTo>
                      <a:lnTo>
                        <a:pt x="6" y="6"/>
                      </a:lnTo>
                      <a:lnTo>
                        <a:pt x="6" y="6"/>
                      </a:lnTo>
                      <a:lnTo>
                        <a:pt x="6" y="6"/>
                      </a:lnTo>
                      <a:lnTo>
                        <a:pt x="6" y="6"/>
                      </a:lnTo>
                      <a:lnTo>
                        <a:pt x="6" y="6"/>
                      </a:lnTo>
                      <a:lnTo>
                        <a:pt x="11" y="0"/>
                      </a:lnTo>
                      <a:lnTo>
                        <a:pt x="11" y="0"/>
                      </a:lnTo>
                      <a:lnTo>
                        <a:pt x="11" y="0"/>
                      </a:lnTo>
                      <a:lnTo>
                        <a:pt x="11" y="0"/>
                      </a:lnTo>
                      <a:lnTo>
                        <a:pt x="11" y="0"/>
                      </a:lnTo>
                      <a:lnTo>
                        <a:pt x="17" y="0"/>
                      </a:lnTo>
                      <a:lnTo>
                        <a:pt x="17" y="0"/>
                      </a:lnTo>
                      <a:lnTo>
                        <a:pt x="17" y="0"/>
                      </a:lnTo>
                      <a:lnTo>
                        <a:pt x="17" y="0"/>
                      </a:lnTo>
                      <a:lnTo>
                        <a:pt x="17" y="0"/>
                      </a:lnTo>
                      <a:lnTo>
                        <a:pt x="23" y="0"/>
                      </a:lnTo>
                      <a:lnTo>
                        <a:pt x="23"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888" name="Line 80"/>
                <p:cNvSpPr>
                  <a:spLocks noChangeShapeType="1"/>
                </p:cNvSpPr>
                <p:nvPr/>
              </p:nvSpPr>
              <p:spPr bwMode="auto">
                <a:xfrm>
                  <a:off x="3772" y="247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889" name="Freeform 81"/>
                <p:cNvSpPr>
                  <a:spLocks/>
                </p:cNvSpPr>
                <p:nvPr/>
              </p:nvSpPr>
              <p:spPr bwMode="auto">
                <a:xfrm>
                  <a:off x="3772" y="2466"/>
                  <a:ext cx="51" cy="5"/>
                </a:xfrm>
                <a:custGeom>
                  <a:avLst/>
                  <a:gdLst>
                    <a:gd name="T0" fmla="*/ 0 w 51"/>
                    <a:gd name="T1" fmla="*/ 5 h 5"/>
                    <a:gd name="T2" fmla="*/ 6 w 51"/>
                    <a:gd name="T3" fmla="*/ 5 h 5"/>
                    <a:gd name="T4" fmla="*/ 6 w 51"/>
                    <a:gd name="T5" fmla="*/ 5 h 5"/>
                    <a:gd name="T6" fmla="*/ 6 w 51"/>
                    <a:gd name="T7" fmla="*/ 5 h 5"/>
                    <a:gd name="T8" fmla="*/ 6 w 51"/>
                    <a:gd name="T9" fmla="*/ 5 h 5"/>
                    <a:gd name="T10" fmla="*/ 6 w 51"/>
                    <a:gd name="T11" fmla="*/ 5 h 5"/>
                    <a:gd name="T12" fmla="*/ 12 w 51"/>
                    <a:gd name="T13" fmla="*/ 5 h 5"/>
                    <a:gd name="T14" fmla="*/ 12 w 51"/>
                    <a:gd name="T15" fmla="*/ 5 h 5"/>
                    <a:gd name="T16" fmla="*/ 12 w 51"/>
                    <a:gd name="T17" fmla="*/ 5 h 5"/>
                    <a:gd name="T18" fmla="*/ 12 w 51"/>
                    <a:gd name="T19" fmla="*/ 5 h 5"/>
                    <a:gd name="T20" fmla="*/ 12 w 51"/>
                    <a:gd name="T21" fmla="*/ 5 h 5"/>
                    <a:gd name="T22" fmla="*/ 17 w 51"/>
                    <a:gd name="T23" fmla="*/ 5 h 5"/>
                    <a:gd name="T24" fmla="*/ 17 w 51"/>
                    <a:gd name="T25" fmla="*/ 5 h 5"/>
                    <a:gd name="T26" fmla="*/ 17 w 51"/>
                    <a:gd name="T27" fmla="*/ 5 h 5"/>
                    <a:gd name="T28" fmla="*/ 17 w 51"/>
                    <a:gd name="T29" fmla="*/ 5 h 5"/>
                    <a:gd name="T30" fmla="*/ 17 w 51"/>
                    <a:gd name="T31" fmla="*/ 5 h 5"/>
                    <a:gd name="T32" fmla="*/ 23 w 51"/>
                    <a:gd name="T33" fmla="*/ 5 h 5"/>
                    <a:gd name="T34" fmla="*/ 23 w 51"/>
                    <a:gd name="T35" fmla="*/ 5 h 5"/>
                    <a:gd name="T36" fmla="*/ 23 w 51"/>
                    <a:gd name="T37" fmla="*/ 5 h 5"/>
                    <a:gd name="T38" fmla="*/ 23 w 51"/>
                    <a:gd name="T39" fmla="*/ 5 h 5"/>
                    <a:gd name="T40" fmla="*/ 23 w 51"/>
                    <a:gd name="T41" fmla="*/ 5 h 5"/>
                    <a:gd name="T42" fmla="*/ 29 w 51"/>
                    <a:gd name="T43" fmla="*/ 5 h 5"/>
                    <a:gd name="T44" fmla="*/ 29 w 51"/>
                    <a:gd name="T45" fmla="*/ 5 h 5"/>
                    <a:gd name="T46" fmla="*/ 29 w 51"/>
                    <a:gd name="T47" fmla="*/ 5 h 5"/>
                    <a:gd name="T48" fmla="*/ 29 w 51"/>
                    <a:gd name="T49" fmla="*/ 5 h 5"/>
                    <a:gd name="T50" fmla="*/ 29 w 51"/>
                    <a:gd name="T51" fmla="*/ 5 h 5"/>
                    <a:gd name="T52" fmla="*/ 34 w 51"/>
                    <a:gd name="T53" fmla="*/ 5 h 5"/>
                    <a:gd name="T54" fmla="*/ 34 w 51"/>
                    <a:gd name="T55" fmla="*/ 5 h 5"/>
                    <a:gd name="T56" fmla="*/ 34 w 51"/>
                    <a:gd name="T57" fmla="*/ 5 h 5"/>
                    <a:gd name="T58" fmla="*/ 34 w 51"/>
                    <a:gd name="T59" fmla="*/ 0 h 5"/>
                    <a:gd name="T60" fmla="*/ 40 w 51"/>
                    <a:gd name="T61" fmla="*/ 0 h 5"/>
                    <a:gd name="T62" fmla="*/ 40 w 51"/>
                    <a:gd name="T63" fmla="*/ 0 h 5"/>
                    <a:gd name="T64" fmla="*/ 40 w 51"/>
                    <a:gd name="T65" fmla="*/ 0 h 5"/>
                    <a:gd name="T66" fmla="*/ 40 w 51"/>
                    <a:gd name="T67" fmla="*/ 0 h 5"/>
                    <a:gd name="T68" fmla="*/ 40 w 51"/>
                    <a:gd name="T69" fmla="*/ 0 h 5"/>
                    <a:gd name="T70" fmla="*/ 46 w 51"/>
                    <a:gd name="T71" fmla="*/ 0 h 5"/>
                    <a:gd name="T72" fmla="*/ 46 w 51"/>
                    <a:gd name="T73" fmla="*/ 0 h 5"/>
                    <a:gd name="T74" fmla="*/ 46 w 51"/>
                    <a:gd name="T75" fmla="*/ 0 h 5"/>
                    <a:gd name="T76" fmla="*/ 46 w 51"/>
                    <a:gd name="T77" fmla="*/ 0 h 5"/>
                    <a:gd name="T78" fmla="*/ 46 w 51"/>
                    <a:gd name="T79" fmla="*/ 0 h 5"/>
                    <a:gd name="T80" fmla="*/ 51 w 51"/>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5">
                      <a:moveTo>
                        <a:pt x="0" y="5"/>
                      </a:moveTo>
                      <a:lnTo>
                        <a:pt x="6" y="5"/>
                      </a:lnTo>
                      <a:lnTo>
                        <a:pt x="6" y="5"/>
                      </a:lnTo>
                      <a:lnTo>
                        <a:pt x="6" y="5"/>
                      </a:lnTo>
                      <a:lnTo>
                        <a:pt x="6" y="5"/>
                      </a:lnTo>
                      <a:lnTo>
                        <a:pt x="6" y="5"/>
                      </a:lnTo>
                      <a:lnTo>
                        <a:pt x="12" y="5"/>
                      </a:lnTo>
                      <a:lnTo>
                        <a:pt x="12" y="5"/>
                      </a:lnTo>
                      <a:lnTo>
                        <a:pt x="12" y="5"/>
                      </a:lnTo>
                      <a:lnTo>
                        <a:pt x="12" y="5"/>
                      </a:lnTo>
                      <a:lnTo>
                        <a:pt x="12" y="5"/>
                      </a:lnTo>
                      <a:lnTo>
                        <a:pt x="17" y="5"/>
                      </a:lnTo>
                      <a:lnTo>
                        <a:pt x="17" y="5"/>
                      </a:lnTo>
                      <a:lnTo>
                        <a:pt x="17" y="5"/>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0"/>
                      </a:lnTo>
                      <a:lnTo>
                        <a:pt x="40" y="0"/>
                      </a:lnTo>
                      <a:lnTo>
                        <a:pt x="40" y="0"/>
                      </a:lnTo>
                      <a:lnTo>
                        <a:pt x="40" y="0"/>
                      </a:lnTo>
                      <a:lnTo>
                        <a:pt x="40" y="0"/>
                      </a:lnTo>
                      <a:lnTo>
                        <a:pt x="40" y="0"/>
                      </a:lnTo>
                      <a:lnTo>
                        <a:pt x="46" y="0"/>
                      </a:lnTo>
                      <a:lnTo>
                        <a:pt x="46" y="0"/>
                      </a:lnTo>
                      <a:lnTo>
                        <a:pt x="46" y="0"/>
                      </a:lnTo>
                      <a:lnTo>
                        <a:pt x="46" y="0"/>
                      </a:lnTo>
                      <a:lnTo>
                        <a:pt x="46" y="0"/>
                      </a:lnTo>
                      <a:lnTo>
                        <a:pt x="51"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51890" name="Rectangle 82"/>
              <p:cNvSpPr>
                <a:spLocks noChangeArrowheads="1"/>
              </p:cNvSpPr>
              <p:nvPr/>
            </p:nvSpPr>
            <p:spPr bwMode="auto">
              <a:xfrm>
                <a:off x="345" y="2777"/>
                <a:ext cx="72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PARISH BNDRY</a:t>
                </a:r>
                <a:endParaRPr lang="en-US" sz="1200" b="1"/>
              </a:p>
            </p:txBody>
          </p:sp>
          <p:grpSp>
            <p:nvGrpSpPr>
              <p:cNvPr id="2551891" name="Group 83"/>
              <p:cNvGrpSpPr>
                <a:grpSpLocks/>
              </p:cNvGrpSpPr>
              <p:nvPr/>
            </p:nvGrpSpPr>
            <p:grpSpPr bwMode="auto">
              <a:xfrm>
                <a:off x="153" y="2189"/>
                <a:ext cx="512" cy="115"/>
                <a:chOff x="816" y="2765"/>
                <a:chExt cx="512" cy="115"/>
              </a:xfrm>
            </p:grpSpPr>
            <p:sp>
              <p:nvSpPr>
                <p:cNvPr id="2551892" name="Rectangle 84"/>
                <p:cNvSpPr>
                  <a:spLocks noChangeArrowheads="1"/>
                </p:cNvSpPr>
                <p:nvPr/>
              </p:nvSpPr>
              <p:spPr bwMode="auto">
                <a:xfrm>
                  <a:off x="1018" y="2765"/>
                  <a:ext cx="3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CITIES</a:t>
                  </a:r>
                  <a:endParaRPr lang="en-US" sz="1200" b="1"/>
                </a:p>
              </p:txBody>
            </p:sp>
            <p:grpSp>
              <p:nvGrpSpPr>
                <p:cNvPr id="2551893" name="Group 85"/>
                <p:cNvGrpSpPr>
                  <a:grpSpLocks/>
                </p:cNvGrpSpPr>
                <p:nvPr/>
              </p:nvGrpSpPr>
              <p:grpSpPr bwMode="auto">
                <a:xfrm>
                  <a:off x="816" y="2797"/>
                  <a:ext cx="58" cy="58"/>
                  <a:chOff x="2832" y="1248"/>
                  <a:chExt cx="58" cy="58"/>
                </a:xfrm>
              </p:grpSpPr>
              <p:sp>
                <p:nvSpPr>
                  <p:cNvPr id="2551894" name="Oval 86"/>
                  <p:cNvSpPr>
                    <a:spLocks noChangeAspect="1" noChangeArrowheads="1"/>
                  </p:cNvSpPr>
                  <p:nvPr/>
                </p:nvSpPr>
                <p:spPr bwMode="auto">
                  <a:xfrm>
                    <a:off x="2832" y="1248"/>
                    <a:ext cx="58" cy="58"/>
                  </a:xfrm>
                  <a:prstGeom prst="ellipse">
                    <a:avLst/>
                  </a:prstGeom>
                  <a:solidFill>
                    <a:srgbClr val="00FF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51895" name="Oval 87"/>
                  <p:cNvSpPr>
                    <a:spLocks noChangeAspect="1" noChangeArrowheads="1"/>
                  </p:cNvSpPr>
                  <p:nvPr/>
                </p:nvSpPr>
                <p:spPr bwMode="auto">
                  <a:xfrm>
                    <a:off x="2854" y="1270"/>
                    <a:ext cx="12" cy="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551896" name="Text Box 88"/>
              <p:cNvSpPr txBox="1">
                <a:spLocks noChangeArrowheads="1"/>
              </p:cNvSpPr>
              <p:nvPr/>
            </p:nvSpPr>
            <p:spPr bwMode="auto">
              <a:xfrm>
                <a:off x="201" y="1920"/>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t>LEGEND</a:t>
                </a:r>
              </a:p>
            </p:txBody>
          </p:sp>
          <p:sp>
            <p:nvSpPr>
              <p:cNvPr id="2551897" name="Rectangle 89"/>
              <p:cNvSpPr>
                <a:spLocks noChangeArrowheads="1"/>
              </p:cNvSpPr>
              <p:nvPr/>
            </p:nvSpPr>
            <p:spPr bwMode="auto">
              <a:xfrm>
                <a:off x="30" y="1872"/>
                <a:ext cx="1163" cy="115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51898" name="Group 90"/>
              <p:cNvGrpSpPr>
                <a:grpSpLocks/>
              </p:cNvGrpSpPr>
              <p:nvPr/>
            </p:nvGrpSpPr>
            <p:grpSpPr bwMode="auto">
              <a:xfrm>
                <a:off x="57" y="2424"/>
                <a:ext cx="238" cy="0"/>
                <a:chOff x="2211" y="2341"/>
                <a:chExt cx="238" cy="0"/>
              </a:xfrm>
            </p:grpSpPr>
            <p:sp>
              <p:nvSpPr>
                <p:cNvPr id="2551899" name="Line 91"/>
                <p:cNvSpPr>
                  <a:spLocks noChangeShapeType="1"/>
                </p:cNvSpPr>
                <p:nvPr/>
              </p:nvSpPr>
              <p:spPr bwMode="auto">
                <a:xfrm>
                  <a:off x="2211" y="2341"/>
                  <a:ext cx="2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900" name="Line 92"/>
                <p:cNvSpPr>
                  <a:spLocks noChangeShapeType="1"/>
                </p:cNvSpPr>
                <p:nvPr/>
              </p:nvSpPr>
              <p:spPr bwMode="auto">
                <a:xfrm>
                  <a:off x="2211"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901" name="Line 93"/>
                <p:cNvSpPr>
                  <a:spLocks noChangeShapeType="1"/>
                </p:cNvSpPr>
                <p:nvPr/>
              </p:nvSpPr>
              <p:spPr bwMode="auto">
                <a:xfrm>
                  <a:off x="2290"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1902" name="Line 94"/>
                <p:cNvSpPr>
                  <a:spLocks noChangeShapeType="1"/>
                </p:cNvSpPr>
                <p:nvPr/>
              </p:nvSpPr>
              <p:spPr bwMode="auto">
                <a:xfrm>
                  <a:off x="2370" y="2341"/>
                  <a:ext cx="39"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51903" name="Rectangle 95"/>
              <p:cNvSpPr>
                <a:spLocks noChangeArrowheads="1"/>
              </p:cNvSpPr>
              <p:nvPr/>
            </p:nvSpPr>
            <p:spPr bwMode="auto">
              <a:xfrm>
                <a:off x="345" y="2369"/>
                <a:ext cx="8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PRIMARY ROADS</a:t>
                </a:r>
                <a:endParaRPr lang="en-US" sz="1200" b="1"/>
              </a:p>
            </p:txBody>
          </p:sp>
        </p:grpSp>
      </p:grpSp>
      <p:sp>
        <p:nvSpPr>
          <p:cNvPr id="2551904" name="Text Box 96"/>
          <p:cNvSpPr txBox="1">
            <a:spLocks noChangeArrowheads="1"/>
          </p:cNvSpPr>
          <p:nvPr/>
        </p:nvSpPr>
        <p:spPr bwMode="auto">
          <a:xfrm>
            <a:off x="4267200" y="4953000"/>
            <a:ext cx="1752600" cy="82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t>Ike</a:t>
            </a:r>
          </a:p>
          <a:p>
            <a:pPr algn="ctr"/>
            <a:r>
              <a:rPr lang="en-US" sz="2400" b="1"/>
              <a:t>Sept. 2008</a:t>
            </a:r>
          </a:p>
        </p:txBody>
      </p:sp>
      <p:sp>
        <p:nvSpPr>
          <p:cNvPr id="2551905" name="Text Box 97"/>
          <p:cNvSpPr txBox="1">
            <a:spLocks noChangeArrowheads="1"/>
          </p:cNvSpPr>
          <p:nvPr/>
        </p:nvSpPr>
        <p:spPr bwMode="auto">
          <a:xfrm>
            <a:off x="228600" y="609600"/>
            <a:ext cx="868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b="1"/>
              <a:t>Hurricane Ike Storm Surge</a:t>
            </a:r>
          </a:p>
        </p:txBody>
      </p:sp>
      <p:sp>
        <p:nvSpPr>
          <p:cNvPr id="2551906" name="Text Box 98"/>
          <p:cNvSpPr txBox="1">
            <a:spLocks noChangeArrowheads="1"/>
          </p:cNvSpPr>
          <p:nvPr/>
        </p:nvSpPr>
        <p:spPr bwMode="auto">
          <a:xfrm>
            <a:off x="304800" y="0"/>
            <a:ext cx="8686800" cy="1300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sz="3600" b="1"/>
              <a:t>The Louisiana Coast</a:t>
            </a:r>
          </a:p>
          <a:p>
            <a:pPr algn="ctr">
              <a:spcBef>
                <a:spcPct val="20000"/>
              </a:spcBef>
            </a:pPr>
            <a:r>
              <a:rPr lang="en-US" sz="3600" b="1"/>
              <a:t>A Vulnerable Area for Storm Surge</a:t>
            </a:r>
          </a:p>
        </p:txBody>
      </p:sp>
      <p:pic>
        <p:nvPicPr>
          <p:cNvPr id="2551907" name="Picture 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4350" y="5695950"/>
            <a:ext cx="7810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51908" name="Picture 1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4350" y="5695950"/>
            <a:ext cx="7810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51909" name="Group 101"/>
          <p:cNvGrpSpPr>
            <a:grpSpLocks/>
          </p:cNvGrpSpPr>
          <p:nvPr/>
        </p:nvGrpSpPr>
        <p:grpSpPr bwMode="auto">
          <a:xfrm>
            <a:off x="569913" y="1412875"/>
            <a:ext cx="8256587" cy="2921000"/>
            <a:chOff x="335" y="896"/>
            <a:chExt cx="5201" cy="1840"/>
          </a:xfrm>
        </p:grpSpPr>
        <p:sp>
          <p:nvSpPr>
            <p:cNvPr id="2551910" name="Text Box 102"/>
            <p:cNvSpPr txBox="1">
              <a:spLocks noChangeArrowheads="1"/>
            </p:cNvSpPr>
            <p:nvPr/>
          </p:nvSpPr>
          <p:spPr bwMode="auto">
            <a:xfrm>
              <a:off x="431" y="1748"/>
              <a:ext cx="1173"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Cameron</a:t>
              </a:r>
            </a:p>
          </p:txBody>
        </p:sp>
        <p:sp>
          <p:nvSpPr>
            <p:cNvPr id="2551911" name="Text Box 103"/>
            <p:cNvSpPr txBox="1">
              <a:spLocks noChangeArrowheads="1"/>
            </p:cNvSpPr>
            <p:nvPr/>
          </p:nvSpPr>
          <p:spPr bwMode="auto">
            <a:xfrm>
              <a:off x="335" y="1463"/>
              <a:ext cx="864"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Calcasieu</a:t>
              </a:r>
            </a:p>
          </p:txBody>
        </p:sp>
        <p:sp>
          <p:nvSpPr>
            <p:cNvPr id="2551912" name="Text Box 104"/>
            <p:cNvSpPr txBox="1">
              <a:spLocks noChangeArrowheads="1"/>
            </p:cNvSpPr>
            <p:nvPr/>
          </p:nvSpPr>
          <p:spPr bwMode="auto">
            <a:xfrm>
              <a:off x="1487" y="1931"/>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Vermilion</a:t>
              </a:r>
            </a:p>
          </p:txBody>
        </p:sp>
        <p:sp>
          <p:nvSpPr>
            <p:cNvPr id="2551913" name="Text Box 105"/>
            <p:cNvSpPr txBox="1">
              <a:spLocks noChangeArrowheads="1"/>
            </p:cNvSpPr>
            <p:nvPr/>
          </p:nvSpPr>
          <p:spPr bwMode="auto">
            <a:xfrm rot="-2029569">
              <a:off x="2132" y="1559"/>
              <a:ext cx="947" cy="212"/>
            </a:xfrm>
            <a:prstGeom prst="rect">
              <a:avLst/>
            </a:prstGeom>
            <a:noFill/>
            <a:ln>
              <a:noFill/>
            </a:ln>
            <a:effectLst>
              <a:outerShdw dist="254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Iberia</a:t>
              </a:r>
            </a:p>
          </p:txBody>
        </p:sp>
        <p:sp>
          <p:nvSpPr>
            <p:cNvPr id="2551914" name="Text Box 106"/>
            <p:cNvSpPr txBox="1">
              <a:spLocks noChangeArrowheads="1"/>
            </p:cNvSpPr>
            <p:nvPr/>
          </p:nvSpPr>
          <p:spPr bwMode="auto">
            <a:xfrm>
              <a:off x="2447" y="2037"/>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Mary</a:t>
              </a:r>
            </a:p>
          </p:txBody>
        </p:sp>
        <p:sp>
          <p:nvSpPr>
            <p:cNvPr id="2551915" name="Text Box 107"/>
            <p:cNvSpPr txBox="1">
              <a:spLocks noChangeArrowheads="1"/>
            </p:cNvSpPr>
            <p:nvPr/>
          </p:nvSpPr>
          <p:spPr bwMode="auto">
            <a:xfrm>
              <a:off x="3071" y="2484"/>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Terrebonne</a:t>
              </a:r>
            </a:p>
          </p:txBody>
        </p:sp>
        <p:sp>
          <p:nvSpPr>
            <p:cNvPr id="2551916" name="Text Box 108"/>
            <p:cNvSpPr txBox="1">
              <a:spLocks noChangeArrowheads="1"/>
            </p:cNvSpPr>
            <p:nvPr/>
          </p:nvSpPr>
          <p:spPr bwMode="auto">
            <a:xfrm rot="2520000">
              <a:off x="3543" y="2131"/>
              <a:ext cx="816" cy="21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Lafourche</a:t>
              </a:r>
            </a:p>
          </p:txBody>
        </p:sp>
        <p:sp>
          <p:nvSpPr>
            <p:cNvPr id="2551917" name="Text Box 109"/>
            <p:cNvSpPr txBox="1">
              <a:spLocks noChangeArrowheads="1"/>
            </p:cNvSpPr>
            <p:nvPr/>
          </p:nvSpPr>
          <p:spPr bwMode="auto">
            <a:xfrm>
              <a:off x="2255" y="125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St </a:t>
              </a:r>
            </a:p>
            <a:p>
              <a:r>
                <a:rPr lang="en-US" sz="1400" b="1">
                  <a:solidFill>
                    <a:schemeClr val="bg1"/>
                  </a:solidFill>
                </a:rPr>
                <a:t>Martin</a:t>
              </a:r>
            </a:p>
          </p:txBody>
        </p:sp>
        <p:sp>
          <p:nvSpPr>
            <p:cNvPr id="2551918" name="Text Box 110"/>
            <p:cNvSpPr txBox="1">
              <a:spLocks noChangeArrowheads="1"/>
            </p:cNvSpPr>
            <p:nvPr/>
          </p:nvSpPr>
          <p:spPr bwMode="auto">
            <a:xfrm>
              <a:off x="4736" y="1729"/>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Bernard</a:t>
              </a:r>
            </a:p>
          </p:txBody>
        </p:sp>
        <p:sp>
          <p:nvSpPr>
            <p:cNvPr id="2551919" name="Text Box 111"/>
            <p:cNvSpPr txBox="1">
              <a:spLocks noChangeArrowheads="1"/>
            </p:cNvSpPr>
            <p:nvPr/>
          </p:nvSpPr>
          <p:spPr bwMode="auto">
            <a:xfrm rot="2654166">
              <a:off x="3615" y="1864"/>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St Charles</a:t>
              </a:r>
            </a:p>
          </p:txBody>
        </p:sp>
        <p:sp>
          <p:nvSpPr>
            <p:cNvPr id="2551920" name="Text Box 112"/>
            <p:cNvSpPr txBox="1">
              <a:spLocks noChangeArrowheads="1"/>
            </p:cNvSpPr>
            <p:nvPr/>
          </p:nvSpPr>
          <p:spPr bwMode="auto">
            <a:xfrm>
              <a:off x="1050" y="122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Jeff</a:t>
              </a:r>
            </a:p>
            <a:p>
              <a:r>
                <a:rPr lang="en-US" sz="1400" b="1">
                  <a:solidFill>
                    <a:schemeClr val="bg1"/>
                  </a:solidFill>
                </a:rPr>
                <a:t>Davis</a:t>
              </a:r>
            </a:p>
          </p:txBody>
        </p:sp>
        <p:sp>
          <p:nvSpPr>
            <p:cNvPr id="2551921" name="Text Box 113"/>
            <p:cNvSpPr txBox="1">
              <a:spLocks noChangeArrowheads="1"/>
            </p:cNvSpPr>
            <p:nvPr/>
          </p:nvSpPr>
          <p:spPr bwMode="auto">
            <a:xfrm rot="4440000">
              <a:off x="3907" y="2259"/>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Jefferson</a:t>
              </a:r>
            </a:p>
          </p:txBody>
        </p:sp>
        <p:sp>
          <p:nvSpPr>
            <p:cNvPr id="2551922" name="Text Box 114"/>
            <p:cNvSpPr txBox="1">
              <a:spLocks noChangeArrowheads="1"/>
            </p:cNvSpPr>
            <p:nvPr/>
          </p:nvSpPr>
          <p:spPr bwMode="auto">
            <a:xfrm rot="3540000">
              <a:off x="1796" y="1582"/>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Lafayette</a:t>
              </a:r>
            </a:p>
          </p:txBody>
        </p:sp>
        <p:sp>
          <p:nvSpPr>
            <p:cNvPr id="2551923" name="Text Box 115"/>
            <p:cNvSpPr txBox="1">
              <a:spLocks noChangeArrowheads="1"/>
            </p:cNvSpPr>
            <p:nvPr/>
          </p:nvSpPr>
          <p:spPr bwMode="auto">
            <a:xfrm rot="2251936">
              <a:off x="4400" y="2292"/>
              <a:ext cx="1019" cy="212"/>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Plaquemines</a:t>
              </a:r>
            </a:p>
          </p:txBody>
        </p:sp>
        <p:sp>
          <p:nvSpPr>
            <p:cNvPr id="2551924" name="Text Box 116"/>
            <p:cNvSpPr txBox="1">
              <a:spLocks noChangeArrowheads="1"/>
            </p:cNvSpPr>
            <p:nvPr/>
          </p:nvSpPr>
          <p:spPr bwMode="auto">
            <a:xfrm>
              <a:off x="1475" y="1222"/>
              <a:ext cx="533" cy="19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Acadia</a:t>
              </a:r>
            </a:p>
          </p:txBody>
        </p:sp>
        <p:sp>
          <p:nvSpPr>
            <p:cNvPr id="2551925" name="Text Box 117"/>
            <p:cNvSpPr txBox="1">
              <a:spLocks noChangeArrowheads="1"/>
            </p:cNvSpPr>
            <p:nvPr/>
          </p:nvSpPr>
          <p:spPr bwMode="auto">
            <a:xfrm rot="3540000">
              <a:off x="2837" y="1925"/>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Assumption</a:t>
              </a:r>
            </a:p>
          </p:txBody>
        </p:sp>
        <p:sp>
          <p:nvSpPr>
            <p:cNvPr id="2551926" name="Text Box 118"/>
            <p:cNvSpPr txBox="1">
              <a:spLocks noChangeArrowheads="1"/>
            </p:cNvSpPr>
            <p:nvPr/>
          </p:nvSpPr>
          <p:spPr bwMode="auto">
            <a:xfrm rot="2654166">
              <a:off x="2584" y="1462"/>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Iberville</a:t>
              </a:r>
            </a:p>
          </p:txBody>
        </p:sp>
        <p:sp>
          <p:nvSpPr>
            <p:cNvPr id="2551927" name="Text Box 119"/>
            <p:cNvSpPr txBox="1">
              <a:spLocks noChangeArrowheads="1"/>
            </p:cNvSpPr>
            <p:nvPr/>
          </p:nvSpPr>
          <p:spPr bwMode="auto">
            <a:xfrm>
              <a:off x="3122" y="1414"/>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Ascension</a:t>
              </a:r>
            </a:p>
          </p:txBody>
        </p:sp>
        <p:sp>
          <p:nvSpPr>
            <p:cNvPr id="2551928" name="Text Box 120"/>
            <p:cNvSpPr txBox="1">
              <a:spLocks noChangeArrowheads="1"/>
            </p:cNvSpPr>
            <p:nvPr/>
          </p:nvSpPr>
          <p:spPr bwMode="auto">
            <a:xfrm>
              <a:off x="3302" y="158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James</a:t>
              </a:r>
            </a:p>
          </p:txBody>
        </p:sp>
        <p:sp>
          <p:nvSpPr>
            <p:cNvPr id="2551929" name="Text Box 121"/>
            <p:cNvSpPr txBox="1">
              <a:spLocks noChangeArrowheads="1"/>
            </p:cNvSpPr>
            <p:nvPr/>
          </p:nvSpPr>
          <p:spPr bwMode="auto">
            <a:xfrm>
              <a:off x="3602" y="146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John</a:t>
              </a:r>
            </a:p>
          </p:txBody>
        </p:sp>
        <p:sp>
          <p:nvSpPr>
            <p:cNvPr id="2551930" name="Text Box 122"/>
            <p:cNvSpPr txBox="1">
              <a:spLocks noChangeArrowheads="1"/>
            </p:cNvSpPr>
            <p:nvPr/>
          </p:nvSpPr>
          <p:spPr bwMode="auto">
            <a:xfrm>
              <a:off x="4203" y="1001"/>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Tammany</a:t>
              </a:r>
            </a:p>
          </p:txBody>
        </p:sp>
        <p:sp>
          <p:nvSpPr>
            <p:cNvPr id="2551931" name="Text Box 123"/>
            <p:cNvSpPr txBox="1">
              <a:spLocks noChangeArrowheads="1"/>
            </p:cNvSpPr>
            <p:nvPr/>
          </p:nvSpPr>
          <p:spPr bwMode="auto">
            <a:xfrm>
              <a:off x="3327" y="1144"/>
              <a:ext cx="462"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Livingston</a:t>
              </a:r>
            </a:p>
          </p:txBody>
        </p:sp>
        <p:sp>
          <p:nvSpPr>
            <p:cNvPr id="2551932" name="Text Box 124"/>
            <p:cNvSpPr txBox="1">
              <a:spLocks noChangeArrowheads="1"/>
            </p:cNvSpPr>
            <p:nvPr/>
          </p:nvSpPr>
          <p:spPr bwMode="auto">
            <a:xfrm rot="3540000">
              <a:off x="3602" y="1228"/>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Tangipahoa</a:t>
              </a:r>
            </a:p>
          </p:txBody>
        </p:sp>
        <p:sp>
          <p:nvSpPr>
            <p:cNvPr id="2551933" name="Text Box 125"/>
            <p:cNvSpPr txBox="1">
              <a:spLocks noChangeArrowheads="1"/>
            </p:cNvSpPr>
            <p:nvPr/>
          </p:nvSpPr>
          <p:spPr bwMode="auto">
            <a:xfrm>
              <a:off x="2975" y="1009"/>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E.B.R.</a:t>
              </a:r>
            </a:p>
          </p:txBody>
        </p:sp>
        <p:sp>
          <p:nvSpPr>
            <p:cNvPr id="2551934" name="Text Box 126"/>
            <p:cNvSpPr txBox="1">
              <a:spLocks noChangeArrowheads="1"/>
            </p:cNvSpPr>
            <p:nvPr/>
          </p:nvSpPr>
          <p:spPr bwMode="auto">
            <a:xfrm>
              <a:off x="2720" y="1087"/>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W.B.R.</a:t>
              </a:r>
            </a:p>
          </p:txBody>
        </p:sp>
        <p:sp>
          <p:nvSpPr>
            <p:cNvPr id="2551935" name="Text Box 127"/>
            <p:cNvSpPr txBox="1">
              <a:spLocks noChangeArrowheads="1"/>
            </p:cNvSpPr>
            <p:nvPr/>
          </p:nvSpPr>
          <p:spPr bwMode="auto">
            <a:xfrm>
              <a:off x="2058" y="1019"/>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Landry</a:t>
              </a:r>
            </a:p>
          </p:txBody>
        </p:sp>
        <p:sp>
          <p:nvSpPr>
            <p:cNvPr id="2551936" name="Text Box 128"/>
            <p:cNvSpPr txBox="1">
              <a:spLocks noChangeArrowheads="1"/>
            </p:cNvSpPr>
            <p:nvPr/>
          </p:nvSpPr>
          <p:spPr bwMode="auto">
            <a:xfrm>
              <a:off x="366" y="996"/>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Beauregard</a:t>
              </a:r>
            </a:p>
          </p:txBody>
        </p:sp>
        <p:sp>
          <p:nvSpPr>
            <p:cNvPr id="2551937" name="Text Box 129"/>
            <p:cNvSpPr txBox="1">
              <a:spLocks noChangeArrowheads="1"/>
            </p:cNvSpPr>
            <p:nvPr/>
          </p:nvSpPr>
          <p:spPr bwMode="auto">
            <a:xfrm>
              <a:off x="1056" y="1008"/>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Allen</a:t>
              </a:r>
            </a:p>
          </p:txBody>
        </p:sp>
        <p:sp>
          <p:nvSpPr>
            <p:cNvPr id="2551938" name="Text Box 130"/>
            <p:cNvSpPr txBox="1">
              <a:spLocks noChangeArrowheads="1"/>
            </p:cNvSpPr>
            <p:nvPr/>
          </p:nvSpPr>
          <p:spPr bwMode="auto">
            <a:xfrm>
              <a:off x="1452" y="969"/>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Evangeline</a:t>
              </a:r>
            </a:p>
          </p:txBody>
        </p:sp>
      </p:grpSp>
      <p:pic>
        <p:nvPicPr>
          <p:cNvPr id="2551939" name="Picture 1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4350" y="5695950"/>
            <a:ext cx="7810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51940" name="Text Box 132"/>
          <p:cNvSpPr txBox="1">
            <a:spLocks noChangeArrowheads="1"/>
          </p:cNvSpPr>
          <p:nvPr/>
        </p:nvSpPr>
        <p:spPr bwMode="auto">
          <a:xfrm>
            <a:off x="4267200" y="4953000"/>
            <a:ext cx="1752600" cy="82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t>Ike</a:t>
            </a:r>
          </a:p>
          <a:p>
            <a:pPr algn="ctr"/>
            <a:r>
              <a:rPr lang="en-US" sz="2400" b="1"/>
              <a:t>Sept. 2008</a:t>
            </a:r>
          </a:p>
        </p:txBody>
      </p:sp>
      <p:grpSp>
        <p:nvGrpSpPr>
          <p:cNvPr id="2551946" name="Group 138"/>
          <p:cNvGrpSpPr>
            <a:grpSpLocks/>
          </p:cNvGrpSpPr>
          <p:nvPr/>
        </p:nvGrpSpPr>
        <p:grpSpPr bwMode="auto">
          <a:xfrm>
            <a:off x="4191000" y="2219325"/>
            <a:ext cx="4953000" cy="4476750"/>
            <a:chOff x="2640" y="1440"/>
            <a:chExt cx="3120" cy="2820"/>
          </a:xfrm>
        </p:grpSpPr>
        <p:sp>
          <p:nvSpPr>
            <p:cNvPr id="2551947" name="Line 139"/>
            <p:cNvSpPr>
              <a:spLocks noChangeShapeType="1"/>
            </p:cNvSpPr>
            <p:nvPr/>
          </p:nvSpPr>
          <p:spPr bwMode="auto">
            <a:xfrm flipH="1" flipV="1">
              <a:off x="3888" y="1440"/>
              <a:ext cx="624" cy="1008"/>
            </a:xfrm>
            <a:prstGeom prst="line">
              <a:avLst/>
            </a:prstGeom>
            <a:noFill/>
            <a:ln w="1270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551948" name="Group 140"/>
            <p:cNvGrpSpPr>
              <a:grpSpLocks/>
            </p:cNvGrpSpPr>
            <p:nvPr/>
          </p:nvGrpSpPr>
          <p:grpSpPr bwMode="auto">
            <a:xfrm>
              <a:off x="2640" y="1920"/>
              <a:ext cx="3120" cy="2340"/>
              <a:chOff x="864" y="900"/>
              <a:chExt cx="3120" cy="2340"/>
            </a:xfrm>
          </p:grpSpPr>
          <p:pic>
            <p:nvPicPr>
              <p:cNvPr id="2551949" name="Picture 141" descr="pic120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 y="900"/>
                <a:ext cx="3120" cy="2340"/>
              </a:xfrm>
              <a:prstGeom prst="rect">
                <a:avLst/>
              </a:prstGeom>
              <a:noFill/>
              <a:extLst>
                <a:ext uri="{909E8E84-426E-40DD-AFC4-6F175D3DCCD1}">
                  <a14:hiddenFill xmlns:a14="http://schemas.microsoft.com/office/drawing/2010/main">
                    <a:solidFill>
                      <a:srgbClr val="FFFFFF"/>
                    </a:solidFill>
                  </a14:hiddenFill>
                </a:ext>
              </a:extLst>
            </p:spPr>
          </p:pic>
          <p:pic>
            <p:nvPicPr>
              <p:cNvPr id="2551950" name="Picture 7" descr="mds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2" y="2936"/>
                <a:ext cx="478" cy="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grpSp>
        <p:nvGrpSpPr>
          <p:cNvPr id="2551951" name="Group 143"/>
          <p:cNvGrpSpPr>
            <a:grpSpLocks/>
          </p:cNvGrpSpPr>
          <p:nvPr/>
        </p:nvGrpSpPr>
        <p:grpSpPr bwMode="auto">
          <a:xfrm>
            <a:off x="0" y="1296988"/>
            <a:ext cx="5943600" cy="4019550"/>
            <a:chOff x="0" y="816"/>
            <a:chExt cx="3744" cy="2532"/>
          </a:xfrm>
        </p:grpSpPr>
        <p:sp>
          <p:nvSpPr>
            <p:cNvPr id="2551952" name="Line 144"/>
            <p:cNvSpPr>
              <a:spLocks noChangeShapeType="1"/>
            </p:cNvSpPr>
            <p:nvPr/>
          </p:nvSpPr>
          <p:spPr bwMode="auto">
            <a:xfrm>
              <a:off x="3072" y="1968"/>
              <a:ext cx="672" cy="432"/>
            </a:xfrm>
            <a:prstGeom prst="line">
              <a:avLst/>
            </a:prstGeom>
            <a:noFill/>
            <a:ln w="1270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551953" name="Group 145"/>
            <p:cNvGrpSpPr>
              <a:grpSpLocks/>
            </p:cNvGrpSpPr>
            <p:nvPr/>
          </p:nvGrpSpPr>
          <p:grpSpPr bwMode="auto">
            <a:xfrm>
              <a:off x="0" y="816"/>
              <a:ext cx="3376" cy="2532"/>
              <a:chOff x="1328" y="288"/>
              <a:chExt cx="3376" cy="2532"/>
            </a:xfrm>
          </p:grpSpPr>
          <p:pic>
            <p:nvPicPr>
              <p:cNvPr id="2551954" name="Picture 146" descr="Ike 0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8" y="288"/>
                <a:ext cx="3376" cy="2532"/>
              </a:xfrm>
              <a:prstGeom prst="rect">
                <a:avLst/>
              </a:prstGeom>
              <a:noFill/>
              <a:extLst>
                <a:ext uri="{909E8E84-426E-40DD-AFC4-6F175D3DCCD1}">
                  <a14:hiddenFill xmlns:a14="http://schemas.microsoft.com/office/drawing/2010/main">
                    <a:solidFill>
                      <a:srgbClr val="FFFFFF"/>
                    </a:solidFill>
                  </a14:hiddenFill>
                </a:ext>
              </a:extLst>
            </p:spPr>
          </p:pic>
          <p:pic>
            <p:nvPicPr>
              <p:cNvPr id="2551955" name="Picture 7" descr="mds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0" y="2496"/>
                <a:ext cx="478" cy="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51956" name="Picture 9" descr="mds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2" y="2496"/>
                <a:ext cx="461" cy="27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grpSp>
        <p:nvGrpSpPr>
          <p:cNvPr id="2551957" name="Group 149"/>
          <p:cNvGrpSpPr>
            <a:grpSpLocks/>
          </p:cNvGrpSpPr>
          <p:nvPr/>
        </p:nvGrpSpPr>
        <p:grpSpPr bwMode="auto">
          <a:xfrm>
            <a:off x="4384675" y="1557338"/>
            <a:ext cx="4921250" cy="3290887"/>
            <a:chOff x="2736" y="1008"/>
            <a:chExt cx="3100" cy="2073"/>
          </a:xfrm>
        </p:grpSpPr>
        <p:sp>
          <p:nvSpPr>
            <p:cNvPr id="2551958" name="Line 150"/>
            <p:cNvSpPr>
              <a:spLocks noChangeShapeType="1"/>
            </p:cNvSpPr>
            <p:nvPr/>
          </p:nvSpPr>
          <p:spPr bwMode="auto">
            <a:xfrm flipH="1">
              <a:off x="2736" y="1680"/>
              <a:ext cx="672" cy="480"/>
            </a:xfrm>
            <a:prstGeom prst="line">
              <a:avLst/>
            </a:prstGeom>
            <a:noFill/>
            <a:ln w="1270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551959" name="Group 151"/>
            <p:cNvGrpSpPr>
              <a:grpSpLocks/>
            </p:cNvGrpSpPr>
            <p:nvPr/>
          </p:nvGrpSpPr>
          <p:grpSpPr bwMode="auto">
            <a:xfrm>
              <a:off x="3072" y="1008"/>
              <a:ext cx="2764" cy="2073"/>
              <a:chOff x="384" y="516"/>
              <a:chExt cx="2764" cy="2073"/>
            </a:xfrm>
          </p:grpSpPr>
          <p:pic>
            <p:nvPicPr>
              <p:cNvPr id="2551960" name="Picture 152" descr="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 y="516"/>
                <a:ext cx="2764" cy="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1961" name="Picture 7" descr="mds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0" y="2304"/>
                <a:ext cx="478" cy="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grpSp>
        <p:nvGrpSpPr>
          <p:cNvPr id="2551962" name="Group 154"/>
          <p:cNvGrpSpPr>
            <a:grpSpLocks/>
          </p:cNvGrpSpPr>
          <p:nvPr/>
        </p:nvGrpSpPr>
        <p:grpSpPr bwMode="auto">
          <a:xfrm>
            <a:off x="3695700" y="2971800"/>
            <a:ext cx="5372100" cy="3733800"/>
            <a:chOff x="2328" y="1872"/>
            <a:chExt cx="3384" cy="2352"/>
          </a:xfrm>
        </p:grpSpPr>
        <p:sp>
          <p:nvSpPr>
            <p:cNvPr id="2551963" name="Line 155"/>
            <p:cNvSpPr>
              <a:spLocks noChangeShapeType="1"/>
            </p:cNvSpPr>
            <p:nvPr/>
          </p:nvSpPr>
          <p:spPr bwMode="auto">
            <a:xfrm flipH="1" flipV="1">
              <a:off x="2328" y="1872"/>
              <a:ext cx="528" cy="240"/>
            </a:xfrm>
            <a:prstGeom prst="line">
              <a:avLst/>
            </a:prstGeom>
            <a:noFill/>
            <a:ln w="1270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55196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12" y="1974"/>
              <a:ext cx="3000" cy="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51965" name="Group 157"/>
          <p:cNvGrpSpPr>
            <a:grpSpLocks/>
          </p:cNvGrpSpPr>
          <p:nvPr/>
        </p:nvGrpSpPr>
        <p:grpSpPr bwMode="auto">
          <a:xfrm>
            <a:off x="3467100" y="1557338"/>
            <a:ext cx="5334000" cy="3373437"/>
            <a:chOff x="2184" y="981"/>
            <a:chExt cx="3360" cy="2125"/>
          </a:xfrm>
        </p:grpSpPr>
        <p:sp>
          <p:nvSpPr>
            <p:cNvPr id="2551966" name="Line 158"/>
            <p:cNvSpPr>
              <a:spLocks noChangeShapeType="1"/>
            </p:cNvSpPr>
            <p:nvPr/>
          </p:nvSpPr>
          <p:spPr bwMode="auto">
            <a:xfrm flipH="1" flipV="1">
              <a:off x="2184" y="1810"/>
              <a:ext cx="960" cy="432"/>
            </a:xfrm>
            <a:prstGeom prst="line">
              <a:avLst/>
            </a:prstGeom>
            <a:noFill/>
            <a:ln w="1270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551967" name="Group 159"/>
            <p:cNvGrpSpPr>
              <a:grpSpLocks/>
            </p:cNvGrpSpPr>
            <p:nvPr/>
          </p:nvGrpSpPr>
          <p:grpSpPr bwMode="auto">
            <a:xfrm>
              <a:off x="2712" y="981"/>
              <a:ext cx="2832" cy="2125"/>
              <a:chOff x="432" y="815"/>
              <a:chExt cx="2832" cy="2125"/>
            </a:xfrm>
          </p:grpSpPr>
          <p:pic>
            <p:nvPicPr>
              <p:cNvPr id="2551968" name="Picture 160" descr="MW02_Iber_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2" y="815"/>
                <a:ext cx="2832" cy="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1969" name="Picture 7" descr="mds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8" y="2640"/>
                <a:ext cx="478" cy="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51970" name="Picture 9" descr="mds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0" y="2640"/>
                <a:ext cx="461" cy="27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grpSp>
        <p:nvGrpSpPr>
          <p:cNvPr id="2551971" name="Group 163"/>
          <p:cNvGrpSpPr>
            <a:grpSpLocks/>
          </p:cNvGrpSpPr>
          <p:nvPr/>
        </p:nvGrpSpPr>
        <p:grpSpPr bwMode="auto">
          <a:xfrm>
            <a:off x="1335088" y="1295400"/>
            <a:ext cx="6619875" cy="3657600"/>
            <a:chOff x="822" y="816"/>
            <a:chExt cx="4170" cy="2304"/>
          </a:xfrm>
        </p:grpSpPr>
        <p:sp>
          <p:nvSpPr>
            <p:cNvPr id="2551972" name="Line 164"/>
            <p:cNvSpPr>
              <a:spLocks noChangeShapeType="1"/>
            </p:cNvSpPr>
            <p:nvPr/>
          </p:nvSpPr>
          <p:spPr bwMode="auto">
            <a:xfrm flipH="1" flipV="1">
              <a:off x="822" y="1446"/>
              <a:ext cx="1632" cy="432"/>
            </a:xfrm>
            <a:prstGeom prst="line">
              <a:avLst/>
            </a:prstGeom>
            <a:noFill/>
            <a:ln w="1270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551973" name="Group 165"/>
            <p:cNvGrpSpPr>
              <a:grpSpLocks/>
            </p:cNvGrpSpPr>
            <p:nvPr/>
          </p:nvGrpSpPr>
          <p:grpSpPr bwMode="auto">
            <a:xfrm>
              <a:off x="1920" y="816"/>
              <a:ext cx="3072" cy="2304"/>
              <a:chOff x="192" y="144"/>
              <a:chExt cx="3072" cy="2304"/>
            </a:xfrm>
          </p:grpSpPr>
          <p:pic>
            <p:nvPicPr>
              <p:cNvPr id="7182" name="Picture 14" descr="http://www.srh.noaa.gov/lch/ike/pictures/lakecharlesike%20(7).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2" y="144"/>
                <a:ext cx="3072"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1975" name="Picture 18" descr="WSFO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0" y="1920"/>
                <a:ext cx="489"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613864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519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51906"/>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2551857"/>
                                        </p:tgtEl>
                                        <p:attrNameLst>
                                          <p:attrName>style.visibility</p:attrName>
                                        </p:attrNameLst>
                                      </p:cBhvr>
                                      <p:to>
                                        <p:strVal val="visible"/>
                                      </p:to>
                                    </p:set>
                                    <p:animEffect transition="in" filter="wipe(down)">
                                      <p:cBhvr>
                                        <p:cTn id="15" dur="3000"/>
                                        <p:tgtEl>
                                          <p:spTgt spid="25518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nodeType="clickEffect">
                                  <p:stCondLst>
                                    <p:cond delay="0"/>
                                  </p:stCondLst>
                                  <p:childTnLst>
                                    <p:set>
                                      <p:cBhvr>
                                        <p:cTn id="19" dur="1" fill="hold">
                                          <p:stCondLst>
                                            <p:cond delay="0"/>
                                          </p:stCondLst>
                                        </p:cTn>
                                        <p:tgtEl>
                                          <p:spTgt spid="2551946"/>
                                        </p:tgtEl>
                                        <p:attrNameLst>
                                          <p:attrName>style.visibility</p:attrName>
                                        </p:attrNameLst>
                                      </p:cBhvr>
                                      <p:to>
                                        <p:strVal val="visible"/>
                                      </p:to>
                                    </p:set>
                                    <p:anim calcmode="lin" valueType="num">
                                      <p:cBhvr>
                                        <p:cTn id="20" dur="500" fill="hold"/>
                                        <p:tgtEl>
                                          <p:spTgt spid="2551946"/>
                                        </p:tgtEl>
                                        <p:attrNameLst>
                                          <p:attrName>ppt_w</p:attrName>
                                        </p:attrNameLst>
                                      </p:cBhvr>
                                      <p:tavLst>
                                        <p:tav tm="0">
                                          <p:val>
                                            <p:fltVal val="0"/>
                                          </p:val>
                                        </p:tav>
                                        <p:tav tm="100000">
                                          <p:val>
                                            <p:strVal val="#ppt_w"/>
                                          </p:val>
                                        </p:tav>
                                      </p:tavLst>
                                    </p:anim>
                                    <p:anim calcmode="lin" valueType="num">
                                      <p:cBhvr>
                                        <p:cTn id="21" dur="500" fill="hold"/>
                                        <p:tgtEl>
                                          <p:spTgt spid="2551946"/>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xit" presetSubtype="0" fill="hold" nodeType="clickEffect">
                                  <p:stCondLst>
                                    <p:cond delay="0"/>
                                  </p:stCondLst>
                                  <p:childTnLst>
                                    <p:set>
                                      <p:cBhvr>
                                        <p:cTn id="25" dur="1" fill="hold">
                                          <p:stCondLst>
                                            <p:cond delay="0"/>
                                          </p:stCondLst>
                                        </p:cTn>
                                        <p:tgtEl>
                                          <p:spTgt spid="2551946"/>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nodeType="clickEffect">
                                  <p:stCondLst>
                                    <p:cond delay="0"/>
                                  </p:stCondLst>
                                  <p:childTnLst>
                                    <p:set>
                                      <p:cBhvr>
                                        <p:cTn id="29" dur="1" fill="hold">
                                          <p:stCondLst>
                                            <p:cond delay="0"/>
                                          </p:stCondLst>
                                        </p:cTn>
                                        <p:tgtEl>
                                          <p:spTgt spid="2551951"/>
                                        </p:tgtEl>
                                        <p:attrNameLst>
                                          <p:attrName>style.visibility</p:attrName>
                                        </p:attrNameLst>
                                      </p:cBhvr>
                                      <p:to>
                                        <p:strVal val="visible"/>
                                      </p:to>
                                    </p:set>
                                    <p:anim calcmode="lin" valueType="num">
                                      <p:cBhvr>
                                        <p:cTn id="30" dur="500" fill="hold"/>
                                        <p:tgtEl>
                                          <p:spTgt spid="2551951"/>
                                        </p:tgtEl>
                                        <p:attrNameLst>
                                          <p:attrName>ppt_w</p:attrName>
                                        </p:attrNameLst>
                                      </p:cBhvr>
                                      <p:tavLst>
                                        <p:tav tm="0">
                                          <p:val>
                                            <p:fltVal val="0"/>
                                          </p:val>
                                        </p:tav>
                                        <p:tav tm="100000">
                                          <p:val>
                                            <p:strVal val="#ppt_w"/>
                                          </p:val>
                                        </p:tav>
                                      </p:tavLst>
                                    </p:anim>
                                    <p:anim calcmode="lin" valueType="num">
                                      <p:cBhvr>
                                        <p:cTn id="31" dur="500" fill="hold"/>
                                        <p:tgtEl>
                                          <p:spTgt spid="2551951"/>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xit" presetSubtype="0" fill="hold" nodeType="clickEffect">
                                  <p:stCondLst>
                                    <p:cond delay="0"/>
                                  </p:stCondLst>
                                  <p:childTnLst>
                                    <p:set>
                                      <p:cBhvr>
                                        <p:cTn id="35" dur="1" fill="hold">
                                          <p:stCondLst>
                                            <p:cond delay="0"/>
                                          </p:stCondLst>
                                        </p:cTn>
                                        <p:tgtEl>
                                          <p:spTgt spid="2551951"/>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16" fill="hold" nodeType="clickEffect">
                                  <p:stCondLst>
                                    <p:cond delay="0"/>
                                  </p:stCondLst>
                                  <p:childTnLst>
                                    <p:set>
                                      <p:cBhvr>
                                        <p:cTn id="39" dur="1" fill="hold">
                                          <p:stCondLst>
                                            <p:cond delay="0"/>
                                          </p:stCondLst>
                                        </p:cTn>
                                        <p:tgtEl>
                                          <p:spTgt spid="2551957"/>
                                        </p:tgtEl>
                                        <p:attrNameLst>
                                          <p:attrName>style.visibility</p:attrName>
                                        </p:attrNameLst>
                                      </p:cBhvr>
                                      <p:to>
                                        <p:strVal val="visible"/>
                                      </p:to>
                                    </p:set>
                                    <p:anim calcmode="lin" valueType="num">
                                      <p:cBhvr>
                                        <p:cTn id="40" dur="500" fill="hold"/>
                                        <p:tgtEl>
                                          <p:spTgt spid="2551957"/>
                                        </p:tgtEl>
                                        <p:attrNameLst>
                                          <p:attrName>ppt_w</p:attrName>
                                        </p:attrNameLst>
                                      </p:cBhvr>
                                      <p:tavLst>
                                        <p:tav tm="0">
                                          <p:val>
                                            <p:fltVal val="0"/>
                                          </p:val>
                                        </p:tav>
                                        <p:tav tm="100000">
                                          <p:val>
                                            <p:strVal val="#ppt_w"/>
                                          </p:val>
                                        </p:tav>
                                      </p:tavLst>
                                    </p:anim>
                                    <p:anim calcmode="lin" valueType="num">
                                      <p:cBhvr>
                                        <p:cTn id="41" dur="500" fill="hold"/>
                                        <p:tgtEl>
                                          <p:spTgt spid="2551957"/>
                                        </p:tgtEl>
                                        <p:attrNameLst>
                                          <p:attrName>ppt_h</p:attrName>
                                        </p:attrNameLst>
                                      </p:cBhvr>
                                      <p:tavLst>
                                        <p:tav tm="0">
                                          <p:val>
                                            <p:fltVal val="0"/>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xit" presetSubtype="0" fill="hold" nodeType="clickEffect">
                                  <p:stCondLst>
                                    <p:cond delay="0"/>
                                  </p:stCondLst>
                                  <p:childTnLst>
                                    <p:set>
                                      <p:cBhvr>
                                        <p:cTn id="45" dur="1" fill="hold">
                                          <p:stCondLst>
                                            <p:cond delay="0"/>
                                          </p:stCondLst>
                                        </p:cTn>
                                        <p:tgtEl>
                                          <p:spTgt spid="2551957"/>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16" fill="hold" nodeType="clickEffect">
                                  <p:stCondLst>
                                    <p:cond delay="0"/>
                                  </p:stCondLst>
                                  <p:childTnLst>
                                    <p:set>
                                      <p:cBhvr>
                                        <p:cTn id="49" dur="1" fill="hold">
                                          <p:stCondLst>
                                            <p:cond delay="0"/>
                                          </p:stCondLst>
                                        </p:cTn>
                                        <p:tgtEl>
                                          <p:spTgt spid="2551962"/>
                                        </p:tgtEl>
                                        <p:attrNameLst>
                                          <p:attrName>style.visibility</p:attrName>
                                        </p:attrNameLst>
                                      </p:cBhvr>
                                      <p:to>
                                        <p:strVal val="visible"/>
                                      </p:to>
                                    </p:set>
                                    <p:anim calcmode="lin" valueType="num">
                                      <p:cBhvr>
                                        <p:cTn id="50" dur="500" fill="hold"/>
                                        <p:tgtEl>
                                          <p:spTgt spid="2551962"/>
                                        </p:tgtEl>
                                        <p:attrNameLst>
                                          <p:attrName>ppt_w</p:attrName>
                                        </p:attrNameLst>
                                      </p:cBhvr>
                                      <p:tavLst>
                                        <p:tav tm="0">
                                          <p:val>
                                            <p:fltVal val="0"/>
                                          </p:val>
                                        </p:tav>
                                        <p:tav tm="100000">
                                          <p:val>
                                            <p:strVal val="#ppt_w"/>
                                          </p:val>
                                        </p:tav>
                                      </p:tavLst>
                                    </p:anim>
                                    <p:anim calcmode="lin" valueType="num">
                                      <p:cBhvr>
                                        <p:cTn id="51" dur="500" fill="hold"/>
                                        <p:tgtEl>
                                          <p:spTgt spid="2551962"/>
                                        </p:tgtEl>
                                        <p:attrNameLst>
                                          <p:attrName>ppt_h</p:attrName>
                                        </p:attrNameLst>
                                      </p:cBhvr>
                                      <p:tavLst>
                                        <p:tav tm="0">
                                          <p:val>
                                            <p:fltVal val="0"/>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xit" presetSubtype="0" fill="hold" nodeType="clickEffect">
                                  <p:stCondLst>
                                    <p:cond delay="0"/>
                                  </p:stCondLst>
                                  <p:childTnLst>
                                    <p:set>
                                      <p:cBhvr>
                                        <p:cTn id="55" dur="1" fill="hold">
                                          <p:stCondLst>
                                            <p:cond delay="0"/>
                                          </p:stCondLst>
                                        </p:cTn>
                                        <p:tgtEl>
                                          <p:spTgt spid="2551962"/>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16" fill="hold" nodeType="clickEffect">
                                  <p:stCondLst>
                                    <p:cond delay="0"/>
                                  </p:stCondLst>
                                  <p:childTnLst>
                                    <p:set>
                                      <p:cBhvr>
                                        <p:cTn id="59" dur="1" fill="hold">
                                          <p:stCondLst>
                                            <p:cond delay="0"/>
                                          </p:stCondLst>
                                        </p:cTn>
                                        <p:tgtEl>
                                          <p:spTgt spid="2551965"/>
                                        </p:tgtEl>
                                        <p:attrNameLst>
                                          <p:attrName>style.visibility</p:attrName>
                                        </p:attrNameLst>
                                      </p:cBhvr>
                                      <p:to>
                                        <p:strVal val="visible"/>
                                      </p:to>
                                    </p:set>
                                    <p:anim calcmode="lin" valueType="num">
                                      <p:cBhvr>
                                        <p:cTn id="60" dur="500" fill="hold"/>
                                        <p:tgtEl>
                                          <p:spTgt spid="2551965"/>
                                        </p:tgtEl>
                                        <p:attrNameLst>
                                          <p:attrName>ppt_w</p:attrName>
                                        </p:attrNameLst>
                                      </p:cBhvr>
                                      <p:tavLst>
                                        <p:tav tm="0">
                                          <p:val>
                                            <p:fltVal val="0"/>
                                          </p:val>
                                        </p:tav>
                                        <p:tav tm="100000">
                                          <p:val>
                                            <p:strVal val="#ppt_w"/>
                                          </p:val>
                                        </p:tav>
                                      </p:tavLst>
                                    </p:anim>
                                    <p:anim calcmode="lin" valueType="num">
                                      <p:cBhvr>
                                        <p:cTn id="61" dur="500" fill="hold"/>
                                        <p:tgtEl>
                                          <p:spTgt spid="2551965"/>
                                        </p:tgtEl>
                                        <p:attrNameLst>
                                          <p:attrName>ppt_h</p:attrName>
                                        </p:attrNameLst>
                                      </p:cBhvr>
                                      <p:tavLst>
                                        <p:tav tm="0">
                                          <p:val>
                                            <p:fltVal val="0"/>
                                          </p:val>
                                        </p:tav>
                                        <p:tav tm="100000">
                                          <p:val>
                                            <p:strVal val="#ppt_h"/>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xit" presetSubtype="0" fill="hold" nodeType="clickEffect">
                                  <p:stCondLst>
                                    <p:cond delay="0"/>
                                  </p:stCondLst>
                                  <p:childTnLst>
                                    <p:set>
                                      <p:cBhvr>
                                        <p:cTn id="65" dur="1" fill="hold">
                                          <p:stCondLst>
                                            <p:cond delay="0"/>
                                          </p:stCondLst>
                                        </p:cTn>
                                        <p:tgtEl>
                                          <p:spTgt spid="2551965"/>
                                        </p:tgtEl>
                                        <p:attrNameLst>
                                          <p:attrName>style.visibility</p:attrName>
                                        </p:attrNameLst>
                                      </p:cBhvr>
                                      <p:to>
                                        <p:strVal val="hidden"/>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23" presetClass="entr" presetSubtype="16" fill="hold" nodeType="clickEffect">
                                  <p:stCondLst>
                                    <p:cond delay="0"/>
                                  </p:stCondLst>
                                  <p:childTnLst>
                                    <p:set>
                                      <p:cBhvr>
                                        <p:cTn id="69" dur="1" fill="hold">
                                          <p:stCondLst>
                                            <p:cond delay="0"/>
                                          </p:stCondLst>
                                        </p:cTn>
                                        <p:tgtEl>
                                          <p:spTgt spid="2551971"/>
                                        </p:tgtEl>
                                        <p:attrNameLst>
                                          <p:attrName>style.visibility</p:attrName>
                                        </p:attrNameLst>
                                      </p:cBhvr>
                                      <p:to>
                                        <p:strVal val="visible"/>
                                      </p:to>
                                    </p:set>
                                    <p:anim calcmode="lin" valueType="num">
                                      <p:cBhvr>
                                        <p:cTn id="70" dur="500" fill="hold"/>
                                        <p:tgtEl>
                                          <p:spTgt spid="2551971"/>
                                        </p:tgtEl>
                                        <p:attrNameLst>
                                          <p:attrName>ppt_w</p:attrName>
                                        </p:attrNameLst>
                                      </p:cBhvr>
                                      <p:tavLst>
                                        <p:tav tm="0">
                                          <p:val>
                                            <p:fltVal val="0"/>
                                          </p:val>
                                        </p:tav>
                                        <p:tav tm="100000">
                                          <p:val>
                                            <p:strVal val="#ppt_w"/>
                                          </p:val>
                                        </p:tav>
                                      </p:tavLst>
                                    </p:anim>
                                    <p:anim calcmode="lin" valueType="num">
                                      <p:cBhvr>
                                        <p:cTn id="71" dur="500" fill="hold"/>
                                        <p:tgtEl>
                                          <p:spTgt spid="25519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1904" grpId="0" animBg="1"/>
      <p:bldP spid="255190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8018" name="Picture 2" descr="coastal_basemap_landsat"/>
          <p:cNvPicPr>
            <a:picLocks noChangeAspect="1" noChangeArrowheads="1"/>
          </p:cNvPicPr>
          <p:nvPr/>
        </p:nvPicPr>
        <p:blipFill>
          <a:blip r:embed="rId2" cstate="print">
            <a:extLst>
              <a:ext uri="{28A0092B-C50C-407E-A947-70E740481C1C}">
                <a14:useLocalDpi xmlns:a14="http://schemas.microsoft.com/office/drawing/2010/main" val="0"/>
              </a:ext>
            </a:extLst>
          </a:blip>
          <a:srcRect l="9331" t="1146" r="9953"/>
          <a:stretch>
            <a:fillRect/>
          </a:stretch>
        </p:blipFill>
        <p:spPr bwMode="auto">
          <a:xfrm>
            <a:off x="0" y="0"/>
            <a:ext cx="9134475" cy="6678613"/>
          </a:xfrm>
          <a:prstGeom prst="rect">
            <a:avLst/>
          </a:prstGeom>
          <a:noFill/>
          <a:extLst>
            <a:ext uri="{909E8E84-426E-40DD-AFC4-6F175D3DCCD1}">
              <a14:hiddenFill xmlns:a14="http://schemas.microsoft.com/office/drawing/2010/main">
                <a:solidFill>
                  <a:srgbClr val="FFFFFF"/>
                </a:solidFill>
              </a14:hiddenFill>
            </a:ext>
          </a:extLst>
        </p:spPr>
      </p:pic>
      <p:sp>
        <p:nvSpPr>
          <p:cNvPr id="2518019" name="Text Box 3"/>
          <p:cNvSpPr txBox="1">
            <a:spLocks noChangeArrowheads="1"/>
          </p:cNvSpPr>
          <p:nvPr/>
        </p:nvSpPr>
        <p:spPr bwMode="auto">
          <a:xfrm>
            <a:off x="304800" y="0"/>
            <a:ext cx="8686800" cy="1300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sz="3600" b="1"/>
              <a:t>The Louisiana Coast</a:t>
            </a:r>
          </a:p>
          <a:p>
            <a:pPr algn="ctr">
              <a:spcBef>
                <a:spcPct val="20000"/>
              </a:spcBef>
            </a:pPr>
            <a:r>
              <a:rPr lang="en-US" sz="3600" b="1"/>
              <a:t>A Vulnerable Area for Storm Surge</a:t>
            </a:r>
          </a:p>
        </p:txBody>
      </p:sp>
      <p:grpSp>
        <p:nvGrpSpPr>
          <p:cNvPr id="2518020" name="Group 4"/>
          <p:cNvGrpSpPr>
            <a:grpSpLocks/>
          </p:cNvGrpSpPr>
          <p:nvPr/>
        </p:nvGrpSpPr>
        <p:grpSpPr bwMode="auto">
          <a:xfrm>
            <a:off x="569913" y="1412875"/>
            <a:ext cx="8256587" cy="2921000"/>
            <a:chOff x="335" y="896"/>
            <a:chExt cx="5201" cy="1840"/>
          </a:xfrm>
        </p:grpSpPr>
        <p:sp>
          <p:nvSpPr>
            <p:cNvPr id="2518021" name="Text Box 5"/>
            <p:cNvSpPr txBox="1">
              <a:spLocks noChangeArrowheads="1"/>
            </p:cNvSpPr>
            <p:nvPr/>
          </p:nvSpPr>
          <p:spPr bwMode="auto">
            <a:xfrm>
              <a:off x="431" y="1748"/>
              <a:ext cx="1173"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Cameron</a:t>
              </a:r>
            </a:p>
          </p:txBody>
        </p:sp>
        <p:sp>
          <p:nvSpPr>
            <p:cNvPr id="2518022" name="Text Box 6"/>
            <p:cNvSpPr txBox="1">
              <a:spLocks noChangeArrowheads="1"/>
            </p:cNvSpPr>
            <p:nvPr/>
          </p:nvSpPr>
          <p:spPr bwMode="auto">
            <a:xfrm>
              <a:off x="335" y="1463"/>
              <a:ext cx="864"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Calcasieu</a:t>
              </a:r>
            </a:p>
          </p:txBody>
        </p:sp>
        <p:sp>
          <p:nvSpPr>
            <p:cNvPr id="2518023" name="Text Box 7"/>
            <p:cNvSpPr txBox="1">
              <a:spLocks noChangeArrowheads="1"/>
            </p:cNvSpPr>
            <p:nvPr/>
          </p:nvSpPr>
          <p:spPr bwMode="auto">
            <a:xfrm>
              <a:off x="1487" y="1931"/>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Vermilion</a:t>
              </a:r>
            </a:p>
          </p:txBody>
        </p:sp>
        <p:sp>
          <p:nvSpPr>
            <p:cNvPr id="2518024" name="Text Box 8"/>
            <p:cNvSpPr txBox="1">
              <a:spLocks noChangeArrowheads="1"/>
            </p:cNvSpPr>
            <p:nvPr/>
          </p:nvSpPr>
          <p:spPr bwMode="auto">
            <a:xfrm rot="-2029569">
              <a:off x="2132" y="1559"/>
              <a:ext cx="947" cy="212"/>
            </a:xfrm>
            <a:prstGeom prst="rect">
              <a:avLst/>
            </a:prstGeom>
            <a:noFill/>
            <a:ln>
              <a:noFill/>
            </a:ln>
            <a:effectLst>
              <a:outerShdw dist="254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Iberia</a:t>
              </a:r>
            </a:p>
          </p:txBody>
        </p:sp>
        <p:sp>
          <p:nvSpPr>
            <p:cNvPr id="2518025" name="Text Box 9"/>
            <p:cNvSpPr txBox="1">
              <a:spLocks noChangeArrowheads="1"/>
            </p:cNvSpPr>
            <p:nvPr/>
          </p:nvSpPr>
          <p:spPr bwMode="auto">
            <a:xfrm>
              <a:off x="2447" y="2037"/>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Mary</a:t>
              </a:r>
            </a:p>
          </p:txBody>
        </p:sp>
        <p:sp>
          <p:nvSpPr>
            <p:cNvPr id="2518026" name="Text Box 10"/>
            <p:cNvSpPr txBox="1">
              <a:spLocks noChangeArrowheads="1"/>
            </p:cNvSpPr>
            <p:nvPr/>
          </p:nvSpPr>
          <p:spPr bwMode="auto">
            <a:xfrm>
              <a:off x="3071" y="2484"/>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Terrebonne</a:t>
              </a:r>
            </a:p>
          </p:txBody>
        </p:sp>
        <p:sp>
          <p:nvSpPr>
            <p:cNvPr id="2518027" name="Text Box 11"/>
            <p:cNvSpPr txBox="1">
              <a:spLocks noChangeArrowheads="1"/>
            </p:cNvSpPr>
            <p:nvPr/>
          </p:nvSpPr>
          <p:spPr bwMode="auto">
            <a:xfrm rot="2520000">
              <a:off x="3543" y="2131"/>
              <a:ext cx="816" cy="21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Lafourche</a:t>
              </a:r>
            </a:p>
          </p:txBody>
        </p:sp>
        <p:sp>
          <p:nvSpPr>
            <p:cNvPr id="2518028" name="Text Box 12"/>
            <p:cNvSpPr txBox="1">
              <a:spLocks noChangeArrowheads="1"/>
            </p:cNvSpPr>
            <p:nvPr/>
          </p:nvSpPr>
          <p:spPr bwMode="auto">
            <a:xfrm>
              <a:off x="2255" y="125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St </a:t>
              </a:r>
            </a:p>
            <a:p>
              <a:r>
                <a:rPr lang="en-US" sz="1400" b="1">
                  <a:solidFill>
                    <a:schemeClr val="bg1"/>
                  </a:solidFill>
                </a:rPr>
                <a:t>Martin</a:t>
              </a:r>
            </a:p>
          </p:txBody>
        </p:sp>
        <p:sp>
          <p:nvSpPr>
            <p:cNvPr id="2518029" name="Text Box 13"/>
            <p:cNvSpPr txBox="1">
              <a:spLocks noChangeArrowheads="1"/>
            </p:cNvSpPr>
            <p:nvPr/>
          </p:nvSpPr>
          <p:spPr bwMode="auto">
            <a:xfrm>
              <a:off x="4736" y="1729"/>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Bernard</a:t>
              </a:r>
            </a:p>
          </p:txBody>
        </p:sp>
        <p:sp>
          <p:nvSpPr>
            <p:cNvPr id="2518030" name="Text Box 14"/>
            <p:cNvSpPr txBox="1">
              <a:spLocks noChangeArrowheads="1"/>
            </p:cNvSpPr>
            <p:nvPr/>
          </p:nvSpPr>
          <p:spPr bwMode="auto">
            <a:xfrm rot="2654166">
              <a:off x="3615" y="1864"/>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St Charles</a:t>
              </a:r>
            </a:p>
          </p:txBody>
        </p:sp>
        <p:sp>
          <p:nvSpPr>
            <p:cNvPr id="2518031" name="Text Box 15"/>
            <p:cNvSpPr txBox="1">
              <a:spLocks noChangeArrowheads="1"/>
            </p:cNvSpPr>
            <p:nvPr/>
          </p:nvSpPr>
          <p:spPr bwMode="auto">
            <a:xfrm>
              <a:off x="1050" y="122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Jeff</a:t>
              </a:r>
            </a:p>
            <a:p>
              <a:r>
                <a:rPr lang="en-US" sz="1400" b="1">
                  <a:solidFill>
                    <a:schemeClr val="bg1"/>
                  </a:solidFill>
                </a:rPr>
                <a:t>Davis</a:t>
              </a:r>
            </a:p>
          </p:txBody>
        </p:sp>
        <p:sp>
          <p:nvSpPr>
            <p:cNvPr id="2518032" name="Text Box 16"/>
            <p:cNvSpPr txBox="1">
              <a:spLocks noChangeArrowheads="1"/>
            </p:cNvSpPr>
            <p:nvPr/>
          </p:nvSpPr>
          <p:spPr bwMode="auto">
            <a:xfrm rot="4440000">
              <a:off x="3907" y="2259"/>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Jefferson</a:t>
              </a:r>
            </a:p>
          </p:txBody>
        </p:sp>
        <p:sp>
          <p:nvSpPr>
            <p:cNvPr id="2518033" name="Text Box 17"/>
            <p:cNvSpPr txBox="1">
              <a:spLocks noChangeArrowheads="1"/>
            </p:cNvSpPr>
            <p:nvPr/>
          </p:nvSpPr>
          <p:spPr bwMode="auto">
            <a:xfrm rot="3540000">
              <a:off x="1796" y="1582"/>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Lafayette</a:t>
              </a:r>
            </a:p>
          </p:txBody>
        </p:sp>
        <p:sp>
          <p:nvSpPr>
            <p:cNvPr id="2518034" name="Text Box 18"/>
            <p:cNvSpPr txBox="1">
              <a:spLocks noChangeArrowheads="1"/>
            </p:cNvSpPr>
            <p:nvPr/>
          </p:nvSpPr>
          <p:spPr bwMode="auto">
            <a:xfrm rot="2251936">
              <a:off x="4400" y="2292"/>
              <a:ext cx="1019" cy="212"/>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Plaquemines</a:t>
              </a:r>
            </a:p>
          </p:txBody>
        </p:sp>
        <p:sp>
          <p:nvSpPr>
            <p:cNvPr id="2518035" name="Text Box 19"/>
            <p:cNvSpPr txBox="1">
              <a:spLocks noChangeArrowheads="1"/>
            </p:cNvSpPr>
            <p:nvPr/>
          </p:nvSpPr>
          <p:spPr bwMode="auto">
            <a:xfrm>
              <a:off x="1475" y="1222"/>
              <a:ext cx="533" cy="19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Acadia</a:t>
              </a:r>
            </a:p>
          </p:txBody>
        </p:sp>
        <p:sp>
          <p:nvSpPr>
            <p:cNvPr id="2518036" name="Text Box 20"/>
            <p:cNvSpPr txBox="1">
              <a:spLocks noChangeArrowheads="1"/>
            </p:cNvSpPr>
            <p:nvPr/>
          </p:nvSpPr>
          <p:spPr bwMode="auto">
            <a:xfrm rot="3540000">
              <a:off x="2837" y="1925"/>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Assumption</a:t>
              </a:r>
            </a:p>
          </p:txBody>
        </p:sp>
        <p:sp>
          <p:nvSpPr>
            <p:cNvPr id="2518037" name="Text Box 21"/>
            <p:cNvSpPr txBox="1">
              <a:spLocks noChangeArrowheads="1"/>
            </p:cNvSpPr>
            <p:nvPr/>
          </p:nvSpPr>
          <p:spPr bwMode="auto">
            <a:xfrm rot="2654166">
              <a:off x="2584" y="1462"/>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Iberville</a:t>
              </a:r>
            </a:p>
          </p:txBody>
        </p:sp>
        <p:sp>
          <p:nvSpPr>
            <p:cNvPr id="2518038" name="Text Box 22"/>
            <p:cNvSpPr txBox="1">
              <a:spLocks noChangeArrowheads="1"/>
            </p:cNvSpPr>
            <p:nvPr/>
          </p:nvSpPr>
          <p:spPr bwMode="auto">
            <a:xfrm>
              <a:off x="3122" y="1414"/>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Ascension</a:t>
              </a:r>
            </a:p>
          </p:txBody>
        </p:sp>
        <p:sp>
          <p:nvSpPr>
            <p:cNvPr id="2518039" name="Text Box 23"/>
            <p:cNvSpPr txBox="1">
              <a:spLocks noChangeArrowheads="1"/>
            </p:cNvSpPr>
            <p:nvPr/>
          </p:nvSpPr>
          <p:spPr bwMode="auto">
            <a:xfrm>
              <a:off x="3302" y="158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James</a:t>
              </a:r>
            </a:p>
          </p:txBody>
        </p:sp>
        <p:sp>
          <p:nvSpPr>
            <p:cNvPr id="2518040" name="Text Box 24"/>
            <p:cNvSpPr txBox="1">
              <a:spLocks noChangeArrowheads="1"/>
            </p:cNvSpPr>
            <p:nvPr/>
          </p:nvSpPr>
          <p:spPr bwMode="auto">
            <a:xfrm>
              <a:off x="3602" y="146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John</a:t>
              </a:r>
            </a:p>
          </p:txBody>
        </p:sp>
        <p:sp>
          <p:nvSpPr>
            <p:cNvPr id="2518041" name="Text Box 25"/>
            <p:cNvSpPr txBox="1">
              <a:spLocks noChangeArrowheads="1"/>
            </p:cNvSpPr>
            <p:nvPr/>
          </p:nvSpPr>
          <p:spPr bwMode="auto">
            <a:xfrm>
              <a:off x="4203" y="1001"/>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Tammany</a:t>
              </a:r>
            </a:p>
          </p:txBody>
        </p:sp>
        <p:sp>
          <p:nvSpPr>
            <p:cNvPr id="2518042" name="Text Box 26"/>
            <p:cNvSpPr txBox="1">
              <a:spLocks noChangeArrowheads="1"/>
            </p:cNvSpPr>
            <p:nvPr/>
          </p:nvSpPr>
          <p:spPr bwMode="auto">
            <a:xfrm>
              <a:off x="3327" y="1144"/>
              <a:ext cx="462"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Livingston</a:t>
              </a:r>
            </a:p>
          </p:txBody>
        </p:sp>
        <p:sp>
          <p:nvSpPr>
            <p:cNvPr id="2518043" name="Text Box 27"/>
            <p:cNvSpPr txBox="1">
              <a:spLocks noChangeArrowheads="1"/>
            </p:cNvSpPr>
            <p:nvPr/>
          </p:nvSpPr>
          <p:spPr bwMode="auto">
            <a:xfrm rot="3540000">
              <a:off x="3602" y="1228"/>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Tangipahoa</a:t>
              </a:r>
            </a:p>
          </p:txBody>
        </p:sp>
        <p:sp>
          <p:nvSpPr>
            <p:cNvPr id="2518044" name="Text Box 28"/>
            <p:cNvSpPr txBox="1">
              <a:spLocks noChangeArrowheads="1"/>
            </p:cNvSpPr>
            <p:nvPr/>
          </p:nvSpPr>
          <p:spPr bwMode="auto">
            <a:xfrm>
              <a:off x="2975" y="1009"/>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E.B.R.</a:t>
              </a:r>
            </a:p>
          </p:txBody>
        </p:sp>
        <p:sp>
          <p:nvSpPr>
            <p:cNvPr id="2518045" name="Text Box 29"/>
            <p:cNvSpPr txBox="1">
              <a:spLocks noChangeArrowheads="1"/>
            </p:cNvSpPr>
            <p:nvPr/>
          </p:nvSpPr>
          <p:spPr bwMode="auto">
            <a:xfrm>
              <a:off x="2720" y="1087"/>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W.B.R.</a:t>
              </a:r>
            </a:p>
          </p:txBody>
        </p:sp>
        <p:sp>
          <p:nvSpPr>
            <p:cNvPr id="2518046" name="Text Box 30"/>
            <p:cNvSpPr txBox="1">
              <a:spLocks noChangeArrowheads="1"/>
            </p:cNvSpPr>
            <p:nvPr/>
          </p:nvSpPr>
          <p:spPr bwMode="auto">
            <a:xfrm>
              <a:off x="2058" y="1019"/>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Landry</a:t>
              </a:r>
            </a:p>
          </p:txBody>
        </p:sp>
        <p:sp>
          <p:nvSpPr>
            <p:cNvPr id="2518047" name="Text Box 31"/>
            <p:cNvSpPr txBox="1">
              <a:spLocks noChangeArrowheads="1"/>
            </p:cNvSpPr>
            <p:nvPr/>
          </p:nvSpPr>
          <p:spPr bwMode="auto">
            <a:xfrm>
              <a:off x="366" y="996"/>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Beauregard</a:t>
              </a:r>
            </a:p>
          </p:txBody>
        </p:sp>
        <p:sp>
          <p:nvSpPr>
            <p:cNvPr id="2518048" name="Text Box 32"/>
            <p:cNvSpPr txBox="1">
              <a:spLocks noChangeArrowheads="1"/>
            </p:cNvSpPr>
            <p:nvPr/>
          </p:nvSpPr>
          <p:spPr bwMode="auto">
            <a:xfrm>
              <a:off x="1056" y="1008"/>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Allen</a:t>
              </a:r>
            </a:p>
          </p:txBody>
        </p:sp>
        <p:sp>
          <p:nvSpPr>
            <p:cNvPr id="2518049" name="Text Box 33"/>
            <p:cNvSpPr txBox="1">
              <a:spLocks noChangeArrowheads="1"/>
            </p:cNvSpPr>
            <p:nvPr/>
          </p:nvSpPr>
          <p:spPr bwMode="auto">
            <a:xfrm>
              <a:off x="1452" y="969"/>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Evangeline</a:t>
              </a:r>
            </a:p>
          </p:txBody>
        </p:sp>
      </p:grpSp>
      <p:pic>
        <p:nvPicPr>
          <p:cNvPr id="251805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5695950"/>
            <a:ext cx="7810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18051" name="Group 35"/>
          <p:cNvGrpSpPr>
            <a:grpSpLocks/>
          </p:cNvGrpSpPr>
          <p:nvPr/>
        </p:nvGrpSpPr>
        <p:grpSpPr bwMode="auto">
          <a:xfrm>
            <a:off x="6715125" y="1676400"/>
            <a:ext cx="2308225" cy="4051300"/>
            <a:chOff x="4272" y="1086"/>
            <a:chExt cx="1454" cy="2552"/>
          </a:xfrm>
        </p:grpSpPr>
        <p:sp>
          <p:nvSpPr>
            <p:cNvPr id="2518052" name="Text Box 36"/>
            <p:cNvSpPr txBox="1">
              <a:spLocks noChangeArrowheads="1"/>
            </p:cNvSpPr>
            <p:nvPr/>
          </p:nvSpPr>
          <p:spPr bwMode="auto">
            <a:xfrm>
              <a:off x="4272" y="3120"/>
              <a:ext cx="912" cy="5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t>Camille</a:t>
              </a:r>
            </a:p>
            <a:p>
              <a:pPr algn="ctr"/>
              <a:r>
                <a:rPr lang="en-US" sz="2400" b="1"/>
                <a:t>1969</a:t>
              </a:r>
            </a:p>
          </p:txBody>
        </p:sp>
        <p:grpSp>
          <p:nvGrpSpPr>
            <p:cNvPr id="2518053" name="Group 37"/>
            <p:cNvGrpSpPr>
              <a:grpSpLocks/>
            </p:cNvGrpSpPr>
            <p:nvPr/>
          </p:nvGrpSpPr>
          <p:grpSpPr bwMode="auto">
            <a:xfrm>
              <a:off x="4896" y="1086"/>
              <a:ext cx="830" cy="2360"/>
              <a:chOff x="4896" y="1086"/>
              <a:chExt cx="830" cy="2360"/>
            </a:xfrm>
          </p:grpSpPr>
          <p:grpSp>
            <p:nvGrpSpPr>
              <p:cNvPr id="2518054" name="Group 38"/>
              <p:cNvGrpSpPr>
                <a:grpSpLocks/>
              </p:cNvGrpSpPr>
              <p:nvPr/>
            </p:nvGrpSpPr>
            <p:grpSpPr bwMode="auto">
              <a:xfrm>
                <a:off x="5089" y="1364"/>
                <a:ext cx="637" cy="2082"/>
                <a:chOff x="5125" y="1391"/>
                <a:chExt cx="637" cy="2082"/>
              </a:xfrm>
            </p:grpSpPr>
            <p:sp>
              <p:nvSpPr>
                <p:cNvPr id="2518055" name="Line 39"/>
                <p:cNvSpPr>
                  <a:spLocks noChangeShapeType="1"/>
                </p:cNvSpPr>
                <p:nvPr/>
              </p:nvSpPr>
              <p:spPr bwMode="auto">
                <a:xfrm rot="19500000" flipV="1">
                  <a:off x="5564" y="2831"/>
                  <a:ext cx="140" cy="50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8056" name="Line 40"/>
                <p:cNvSpPr>
                  <a:spLocks noChangeShapeType="1"/>
                </p:cNvSpPr>
                <p:nvPr/>
              </p:nvSpPr>
              <p:spPr bwMode="auto">
                <a:xfrm rot="19740000" flipV="1">
                  <a:off x="5446" y="2461"/>
                  <a:ext cx="92" cy="44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8057" name="Line 41"/>
                <p:cNvSpPr>
                  <a:spLocks noChangeShapeType="1"/>
                </p:cNvSpPr>
                <p:nvPr/>
              </p:nvSpPr>
              <p:spPr bwMode="auto">
                <a:xfrm rot="20340000" flipH="1" flipV="1">
                  <a:off x="5319" y="1935"/>
                  <a:ext cx="0" cy="57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8058" name="Line 42"/>
                <p:cNvSpPr>
                  <a:spLocks noChangeShapeType="1"/>
                </p:cNvSpPr>
                <p:nvPr/>
              </p:nvSpPr>
              <p:spPr bwMode="auto">
                <a:xfrm rot="20460000" flipH="1" flipV="1">
                  <a:off x="5125" y="1391"/>
                  <a:ext cx="10" cy="623"/>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8059" name="Line 43"/>
                <p:cNvSpPr>
                  <a:spLocks noChangeShapeType="1"/>
                </p:cNvSpPr>
                <p:nvPr/>
              </p:nvSpPr>
              <p:spPr bwMode="auto">
                <a:xfrm rot="19500000" flipV="1">
                  <a:off x="5666" y="3137"/>
                  <a:ext cx="96" cy="33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18060" name="Line 44"/>
              <p:cNvSpPr>
                <a:spLocks noChangeShapeType="1"/>
              </p:cNvSpPr>
              <p:nvPr/>
            </p:nvSpPr>
            <p:spPr bwMode="auto">
              <a:xfrm rot="19500000" flipV="1">
                <a:off x="4896" y="1086"/>
                <a:ext cx="96" cy="33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518061" name="Group 45"/>
          <p:cNvGrpSpPr>
            <a:grpSpLocks/>
          </p:cNvGrpSpPr>
          <p:nvPr/>
        </p:nvGrpSpPr>
        <p:grpSpPr bwMode="auto">
          <a:xfrm>
            <a:off x="914400" y="4648200"/>
            <a:ext cx="2133600" cy="1524000"/>
            <a:chOff x="672" y="2688"/>
            <a:chExt cx="1344" cy="960"/>
          </a:xfrm>
        </p:grpSpPr>
        <p:grpSp>
          <p:nvGrpSpPr>
            <p:cNvPr id="2518062" name="Group 46"/>
            <p:cNvGrpSpPr>
              <a:grpSpLocks/>
            </p:cNvGrpSpPr>
            <p:nvPr/>
          </p:nvGrpSpPr>
          <p:grpSpPr bwMode="auto">
            <a:xfrm>
              <a:off x="728" y="3378"/>
              <a:ext cx="1226" cy="126"/>
              <a:chOff x="2264" y="1386"/>
              <a:chExt cx="1226" cy="126"/>
            </a:xfrm>
          </p:grpSpPr>
          <p:sp>
            <p:nvSpPr>
              <p:cNvPr id="2518063" name="Line 47"/>
              <p:cNvSpPr>
                <a:spLocks noChangeShapeType="1"/>
              </p:cNvSpPr>
              <p:nvPr/>
            </p:nvSpPr>
            <p:spPr bwMode="auto">
              <a:xfrm>
                <a:off x="2383" y="1386"/>
                <a:ext cx="0" cy="0"/>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8064" name="Freeform 48"/>
              <p:cNvSpPr>
                <a:spLocks/>
              </p:cNvSpPr>
              <p:nvPr/>
            </p:nvSpPr>
            <p:spPr bwMode="auto">
              <a:xfrm>
                <a:off x="2264" y="1386"/>
                <a:ext cx="238" cy="124"/>
              </a:xfrm>
              <a:custGeom>
                <a:avLst/>
                <a:gdLst>
                  <a:gd name="T0" fmla="*/ 131 w 238"/>
                  <a:gd name="T1" fmla="*/ 0 h 124"/>
                  <a:gd name="T2" fmla="*/ 136 w 238"/>
                  <a:gd name="T3" fmla="*/ 5 h 124"/>
                  <a:gd name="T4" fmla="*/ 148 w 238"/>
                  <a:gd name="T5" fmla="*/ 5 h 124"/>
                  <a:gd name="T6" fmla="*/ 159 w 238"/>
                  <a:gd name="T7" fmla="*/ 5 h 124"/>
                  <a:gd name="T8" fmla="*/ 165 w 238"/>
                  <a:gd name="T9" fmla="*/ 5 h 124"/>
                  <a:gd name="T10" fmla="*/ 176 w 238"/>
                  <a:gd name="T11" fmla="*/ 11 h 124"/>
                  <a:gd name="T12" fmla="*/ 187 w 238"/>
                  <a:gd name="T13" fmla="*/ 11 h 124"/>
                  <a:gd name="T14" fmla="*/ 193 w 238"/>
                  <a:gd name="T15" fmla="*/ 17 h 124"/>
                  <a:gd name="T16" fmla="*/ 204 w 238"/>
                  <a:gd name="T17" fmla="*/ 17 h 124"/>
                  <a:gd name="T18" fmla="*/ 210 w 238"/>
                  <a:gd name="T19" fmla="*/ 22 h 124"/>
                  <a:gd name="T20" fmla="*/ 221 w 238"/>
                  <a:gd name="T21" fmla="*/ 28 h 124"/>
                  <a:gd name="T22" fmla="*/ 233 w 238"/>
                  <a:gd name="T23" fmla="*/ 39 h 124"/>
                  <a:gd name="T24" fmla="*/ 238 w 238"/>
                  <a:gd name="T25" fmla="*/ 51 h 124"/>
                  <a:gd name="T26" fmla="*/ 238 w 238"/>
                  <a:gd name="T27" fmla="*/ 56 h 124"/>
                  <a:gd name="T28" fmla="*/ 238 w 238"/>
                  <a:gd name="T29" fmla="*/ 68 h 124"/>
                  <a:gd name="T30" fmla="*/ 238 w 238"/>
                  <a:gd name="T31" fmla="*/ 73 h 124"/>
                  <a:gd name="T32" fmla="*/ 233 w 238"/>
                  <a:gd name="T33" fmla="*/ 85 h 124"/>
                  <a:gd name="T34" fmla="*/ 221 w 238"/>
                  <a:gd name="T35" fmla="*/ 96 h 124"/>
                  <a:gd name="T36" fmla="*/ 210 w 238"/>
                  <a:gd name="T37" fmla="*/ 102 h 124"/>
                  <a:gd name="T38" fmla="*/ 204 w 238"/>
                  <a:gd name="T39" fmla="*/ 107 h 124"/>
                  <a:gd name="T40" fmla="*/ 193 w 238"/>
                  <a:gd name="T41" fmla="*/ 107 h 124"/>
                  <a:gd name="T42" fmla="*/ 187 w 238"/>
                  <a:gd name="T43" fmla="*/ 113 h 124"/>
                  <a:gd name="T44" fmla="*/ 176 w 238"/>
                  <a:gd name="T45" fmla="*/ 113 h 124"/>
                  <a:gd name="T46" fmla="*/ 165 w 238"/>
                  <a:gd name="T47" fmla="*/ 119 h 124"/>
                  <a:gd name="T48" fmla="*/ 159 w 238"/>
                  <a:gd name="T49" fmla="*/ 119 h 124"/>
                  <a:gd name="T50" fmla="*/ 148 w 238"/>
                  <a:gd name="T51" fmla="*/ 119 h 124"/>
                  <a:gd name="T52" fmla="*/ 136 w 238"/>
                  <a:gd name="T53" fmla="*/ 119 h 124"/>
                  <a:gd name="T54" fmla="*/ 131 w 238"/>
                  <a:gd name="T55" fmla="*/ 124 h 124"/>
                  <a:gd name="T56" fmla="*/ 119 w 238"/>
                  <a:gd name="T57" fmla="*/ 124 h 124"/>
                  <a:gd name="T58" fmla="*/ 114 w 238"/>
                  <a:gd name="T59" fmla="*/ 124 h 124"/>
                  <a:gd name="T60" fmla="*/ 102 w 238"/>
                  <a:gd name="T61" fmla="*/ 119 h 124"/>
                  <a:gd name="T62" fmla="*/ 91 w 238"/>
                  <a:gd name="T63" fmla="*/ 119 h 124"/>
                  <a:gd name="T64" fmla="*/ 85 w 238"/>
                  <a:gd name="T65" fmla="*/ 119 h 124"/>
                  <a:gd name="T66" fmla="*/ 74 w 238"/>
                  <a:gd name="T67" fmla="*/ 119 h 124"/>
                  <a:gd name="T68" fmla="*/ 63 w 238"/>
                  <a:gd name="T69" fmla="*/ 113 h 124"/>
                  <a:gd name="T70" fmla="*/ 57 w 238"/>
                  <a:gd name="T71" fmla="*/ 113 h 124"/>
                  <a:gd name="T72" fmla="*/ 46 w 238"/>
                  <a:gd name="T73" fmla="*/ 107 h 124"/>
                  <a:gd name="T74" fmla="*/ 40 w 238"/>
                  <a:gd name="T75" fmla="*/ 107 h 124"/>
                  <a:gd name="T76" fmla="*/ 29 w 238"/>
                  <a:gd name="T77" fmla="*/ 102 h 124"/>
                  <a:gd name="T78" fmla="*/ 17 w 238"/>
                  <a:gd name="T79" fmla="*/ 96 h 124"/>
                  <a:gd name="T80" fmla="*/ 12 w 238"/>
                  <a:gd name="T81" fmla="*/ 85 h 124"/>
                  <a:gd name="T82" fmla="*/ 6 w 238"/>
                  <a:gd name="T83" fmla="*/ 73 h 124"/>
                  <a:gd name="T84" fmla="*/ 0 w 238"/>
                  <a:gd name="T85" fmla="*/ 68 h 124"/>
                  <a:gd name="T86" fmla="*/ 0 w 238"/>
                  <a:gd name="T87" fmla="*/ 56 h 124"/>
                  <a:gd name="T88" fmla="*/ 6 w 238"/>
                  <a:gd name="T89" fmla="*/ 51 h 124"/>
                  <a:gd name="T90" fmla="*/ 12 w 238"/>
                  <a:gd name="T91" fmla="*/ 39 h 124"/>
                  <a:gd name="T92" fmla="*/ 17 w 238"/>
                  <a:gd name="T93" fmla="*/ 28 h 124"/>
                  <a:gd name="T94" fmla="*/ 29 w 238"/>
                  <a:gd name="T95" fmla="*/ 22 h 124"/>
                  <a:gd name="T96" fmla="*/ 40 w 238"/>
                  <a:gd name="T97" fmla="*/ 17 h 124"/>
                  <a:gd name="T98" fmla="*/ 46 w 238"/>
                  <a:gd name="T99" fmla="*/ 17 h 124"/>
                  <a:gd name="T100" fmla="*/ 57 w 238"/>
                  <a:gd name="T101" fmla="*/ 11 h 124"/>
                  <a:gd name="T102" fmla="*/ 63 w 238"/>
                  <a:gd name="T103" fmla="*/ 11 h 124"/>
                  <a:gd name="T104" fmla="*/ 74 w 238"/>
                  <a:gd name="T105" fmla="*/ 5 h 124"/>
                  <a:gd name="T106" fmla="*/ 85 w 238"/>
                  <a:gd name="T107" fmla="*/ 5 h 124"/>
                  <a:gd name="T108" fmla="*/ 91 w 238"/>
                  <a:gd name="T109" fmla="*/ 5 h 124"/>
                  <a:gd name="T110" fmla="*/ 102 w 238"/>
                  <a:gd name="T111" fmla="*/ 5 h 124"/>
                  <a:gd name="T112" fmla="*/ 114 w 238"/>
                  <a:gd name="T113" fmla="*/ 0 h 124"/>
                  <a:gd name="T114" fmla="*/ 119 w 238"/>
                  <a:gd name="T11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124">
                    <a:moveTo>
                      <a:pt x="119" y="0"/>
                    </a:moveTo>
                    <a:lnTo>
                      <a:pt x="125" y="0"/>
                    </a:lnTo>
                    <a:lnTo>
                      <a:pt x="125" y="0"/>
                    </a:lnTo>
                    <a:lnTo>
                      <a:pt x="125" y="0"/>
                    </a:lnTo>
                    <a:lnTo>
                      <a:pt x="125" y="0"/>
                    </a:lnTo>
                    <a:lnTo>
                      <a:pt x="125" y="0"/>
                    </a:lnTo>
                    <a:lnTo>
                      <a:pt x="131" y="0"/>
                    </a:lnTo>
                    <a:lnTo>
                      <a:pt x="131" y="0"/>
                    </a:lnTo>
                    <a:lnTo>
                      <a:pt x="131" y="0"/>
                    </a:lnTo>
                    <a:lnTo>
                      <a:pt x="131" y="0"/>
                    </a:lnTo>
                    <a:lnTo>
                      <a:pt x="131" y="0"/>
                    </a:lnTo>
                    <a:lnTo>
                      <a:pt x="136" y="0"/>
                    </a:lnTo>
                    <a:lnTo>
                      <a:pt x="136" y="0"/>
                    </a:lnTo>
                    <a:lnTo>
                      <a:pt x="136" y="0"/>
                    </a:lnTo>
                    <a:lnTo>
                      <a:pt x="136" y="5"/>
                    </a:lnTo>
                    <a:lnTo>
                      <a:pt x="136" y="5"/>
                    </a:lnTo>
                    <a:lnTo>
                      <a:pt x="142" y="5"/>
                    </a:lnTo>
                    <a:lnTo>
                      <a:pt x="142" y="5"/>
                    </a:lnTo>
                    <a:lnTo>
                      <a:pt x="142" y="5"/>
                    </a:lnTo>
                    <a:lnTo>
                      <a:pt x="142" y="5"/>
                    </a:lnTo>
                    <a:lnTo>
                      <a:pt x="142" y="5"/>
                    </a:lnTo>
                    <a:lnTo>
                      <a:pt x="148" y="5"/>
                    </a:lnTo>
                    <a:lnTo>
                      <a:pt x="148" y="5"/>
                    </a:lnTo>
                    <a:lnTo>
                      <a:pt x="148" y="5"/>
                    </a:lnTo>
                    <a:lnTo>
                      <a:pt x="148" y="5"/>
                    </a:lnTo>
                    <a:lnTo>
                      <a:pt x="148" y="5"/>
                    </a:lnTo>
                    <a:lnTo>
                      <a:pt x="153" y="5"/>
                    </a:lnTo>
                    <a:lnTo>
                      <a:pt x="153" y="5"/>
                    </a:lnTo>
                    <a:lnTo>
                      <a:pt x="153" y="5"/>
                    </a:lnTo>
                    <a:lnTo>
                      <a:pt x="153" y="5"/>
                    </a:lnTo>
                    <a:lnTo>
                      <a:pt x="153" y="5"/>
                    </a:lnTo>
                    <a:lnTo>
                      <a:pt x="159" y="5"/>
                    </a:lnTo>
                    <a:lnTo>
                      <a:pt x="159" y="5"/>
                    </a:lnTo>
                    <a:lnTo>
                      <a:pt x="159" y="5"/>
                    </a:lnTo>
                    <a:lnTo>
                      <a:pt x="159" y="5"/>
                    </a:lnTo>
                    <a:lnTo>
                      <a:pt x="159" y="5"/>
                    </a:lnTo>
                    <a:lnTo>
                      <a:pt x="165" y="5"/>
                    </a:lnTo>
                    <a:lnTo>
                      <a:pt x="165" y="5"/>
                    </a:lnTo>
                    <a:lnTo>
                      <a:pt x="165" y="5"/>
                    </a:lnTo>
                    <a:lnTo>
                      <a:pt x="165" y="5"/>
                    </a:lnTo>
                    <a:lnTo>
                      <a:pt x="165" y="5"/>
                    </a:lnTo>
                    <a:lnTo>
                      <a:pt x="170" y="5"/>
                    </a:lnTo>
                    <a:lnTo>
                      <a:pt x="170" y="5"/>
                    </a:lnTo>
                    <a:lnTo>
                      <a:pt x="170" y="5"/>
                    </a:lnTo>
                    <a:lnTo>
                      <a:pt x="170" y="5"/>
                    </a:lnTo>
                    <a:lnTo>
                      <a:pt x="170" y="5"/>
                    </a:lnTo>
                    <a:lnTo>
                      <a:pt x="176" y="11"/>
                    </a:lnTo>
                    <a:lnTo>
                      <a:pt x="176" y="11"/>
                    </a:lnTo>
                    <a:lnTo>
                      <a:pt x="176" y="11"/>
                    </a:lnTo>
                    <a:lnTo>
                      <a:pt x="176" y="11"/>
                    </a:lnTo>
                    <a:lnTo>
                      <a:pt x="182" y="11"/>
                    </a:lnTo>
                    <a:lnTo>
                      <a:pt x="182" y="11"/>
                    </a:lnTo>
                    <a:lnTo>
                      <a:pt x="182" y="11"/>
                    </a:lnTo>
                    <a:lnTo>
                      <a:pt x="182" y="11"/>
                    </a:lnTo>
                    <a:lnTo>
                      <a:pt x="182" y="11"/>
                    </a:lnTo>
                    <a:lnTo>
                      <a:pt x="187" y="11"/>
                    </a:lnTo>
                    <a:lnTo>
                      <a:pt x="187" y="11"/>
                    </a:lnTo>
                    <a:lnTo>
                      <a:pt x="187" y="11"/>
                    </a:lnTo>
                    <a:lnTo>
                      <a:pt x="187" y="11"/>
                    </a:lnTo>
                    <a:lnTo>
                      <a:pt x="187" y="11"/>
                    </a:lnTo>
                    <a:lnTo>
                      <a:pt x="193" y="11"/>
                    </a:lnTo>
                    <a:lnTo>
                      <a:pt x="193" y="11"/>
                    </a:lnTo>
                    <a:lnTo>
                      <a:pt x="193" y="17"/>
                    </a:lnTo>
                    <a:lnTo>
                      <a:pt x="193" y="17"/>
                    </a:lnTo>
                    <a:lnTo>
                      <a:pt x="193" y="17"/>
                    </a:lnTo>
                    <a:lnTo>
                      <a:pt x="199" y="17"/>
                    </a:lnTo>
                    <a:lnTo>
                      <a:pt x="199" y="17"/>
                    </a:lnTo>
                    <a:lnTo>
                      <a:pt x="199" y="17"/>
                    </a:lnTo>
                    <a:lnTo>
                      <a:pt x="199" y="17"/>
                    </a:lnTo>
                    <a:lnTo>
                      <a:pt x="199" y="17"/>
                    </a:lnTo>
                    <a:lnTo>
                      <a:pt x="204" y="17"/>
                    </a:lnTo>
                    <a:lnTo>
                      <a:pt x="204" y="17"/>
                    </a:lnTo>
                    <a:lnTo>
                      <a:pt x="204" y="22"/>
                    </a:lnTo>
                    <a:lnTo>
                      <a:pt x="204" y="22"/>
                    </a:lnTo>
                    <a:lnTo>
                      <a:pt x="204" y="22"/>
                    </a:lnTo>
                    <a:lnTo>
                      <a:pt x="210" y="22"/>
                    </a:lnTo>
                    <a:lnTo>
                      <a:pt x="210" y="22"/>
                    </a:lnTo>
                    <a:lnTo>
                      <a:pt x="210" y="22"/>
                    </a:lnTo>
                    <a:lnTo>
                      <a:pt x="210" y="22"/>
                    </a:lnTo>
                    <a:lnTo>
                      <a:pt x="210" y="22"/>
                    </a:lnTo>
                    <a:lnTo>
                      <a:pt x="216" y="22"/>
                    </a:lnTo>
                    <a:lnTo>
                      <a:pt x="216" y="28"/>
                    </a:lnTo>
                    <a:lnTo>
                      <a:pt x="216" y="28"/>
                    </a:lnTo>
                    <a:lnTo>
                      <a:pt x="216" y="28"/>
                    </a:lnTo>
                    <a:lnTo>
                      <a:pt x="216" y="28"/>
                    </a:lnTo>
                    <a:lnTo>
                      <a:pt x="221" y="28"/>
                    </a:lnTo>
                    <a:lnTo>
                      <a:pt x="221" y="28"/>
                    </a:lnTo>
                    <a:lnTo>
                      <a:pt x="221" y="28"/>
                    </a:lnTo>
                    <a:lnTo>
                      <a:pt x="221" y="34"/>
                    </a:lnTo>
                    <a:lnTo>
                      <a:pt x="221" y="34"/>
                    </a:lnTo>
                    <a:lnTo>
                      <a:pt x="227" y="34"/>
                    </a:lnTo>
                    <a:lnTo>
                      <a:pt x="227" y="34"/>
                    </a:lnTo>
                    <a:lnTo>
                      <a:pt x="227" y="34"/>
                    </a:lnTo>
                    <a:lnTo>
                      <a:pt x="227" y="39"/>
                    </a:lnTo>
                    <a:lnTo>
                      <a:pt x="227" y="39"/>
                    </a:lnTo>
                    <a:lnTo>
                      <a:pt x="233" y="39"/>
                    </a:lnTo>
                    <a:lnTo>
                      <a:pt x="233" y="39"/>
                    </a:lnTo>
                    <a:lnTo>
                      <a:pt x="233" y="39"/>
                    </a:lnTo>
                    <a:lnTo>
                      <a:pt x="233" y="45"/>
                    </a:lnTo>
                    <a:lnTo>
                      <a:pt x="233" y="45"/>
                    </a:lnTo>
                    <a:lnTo>
                      <a:pt x="233" y="45"/>
                    </a:lnTo>
                    <a:lnTo>
                      <a:pt x="233" y="45"/>
                    </a:lnTo>
                    <a:lnTo>
                      <a:pt x="238" y="45"/>
                    </a:lnTo>
                    <a:lnTo>
                      <a:pt x="238" y="51"/>
                    </a:lnTo>
                    <a:lnTo>
                      <a:pt x="238" y="51"/>
                    </a:lnTo>
                    <a:lnTo>
                      <a:pt x="238" y="51"/>
                    </a:lnTo>
                    <a:lnTo>
                      <a:pt x="238" y="51"/>
                    </a:lnTo>
                    <a:lnTo>
                      <a:pt x="238" y="51"/>
                    </a:lnTo>
                    <a:lnTo>
                      <a:pt x="238" y="56"/>
                    </a:lnTo>
                    <a:lnTo>
                      <a:pt x="238" y="56"/>
                    </a:lnTo>
                    <a:lnTo>
                      <a:pt x="238" y="56"/>
                    </a:lnTo>
                    <a:lnTo>
                      <a:pt x="238" y="56"/>
                    </a:lnTo>
                    <a:lnTo>
                      <a:pt x="238" y="56"/>
                    </a:lnTo>
                    <a:lnTo>
                      <a:pt x="238" y="62"/>
                    </a:lnTo>
                    <a:lnTo>
                      <a:pt x="238" y="62"/>
                    </a:lnTo>
                    <a:lnTo>
                      <a:pt x="238" y="62"/>
                    </a:lnTo>
                    <a:lnTo>
                      <a:pt x="238" y="62"/>
                    </a:lnTo>
                    <a:lnTo>
                      <a:pt x="238" y="62"/>
                    </a:lnTo>
                    <a:lnTo>
                      <a:pt x="238" y="68"/>
                    </a:lnTo>
                    <a:lnTo>
                      <a:pt x="238" y="68"/>
                    </a:lnTo>
                    <a:lnTo>
                      <a:pt x="238" y="68"/>
                    </a:lnTo>
                    <a:lnTo>
                      <a:pt x="238" y="68"/>
                    </a:lnTo>
                    <a:lnTo>
                      <a:pt x="238" y="68"/>
                    </a:lnTo>
                    <a:lnTo>
                      <a:pt x="238" y="73"/>
                    </a:lnTo>
                    <a:lnTo>
                      <a:pt x="238" y="73"/>
                    </a:lnTo>
                    <a:lnTo>
                      <a:pt x="238" y="73"/>
                    </a:lnTo>
                    <a:lnTo>
                      <a:pt x="238" y="73"/>
                    </a:lnTo>
                    <a:lnTo>
                      <a:pt x="238" y="73"/>
                    </a:lnTo>
                    <a:lnTo>
                      <a:pt x="238" y="79"/>
                    </a:lnTo>
                    <a:lnTo>
                      <a:pt x="233" y="79"/>
                    </a:lnTo>
                    <a:lnTo>
                      <a:pt x="233" y="79"/>
                    </a:lnTo>
                    <a:lnTo>
                      <a:pt x="233" y="79"/>
                    </a:lnTo>
                    <a:lnTo>
                      <a:pt x="233" y="79"/>
                    </a:lnTo>
                    <a:lnTo>
                      <a:pt x="233" y="85"/>
                    </a:lnTo>
                    <a:lnTo>
                      <a:pt x="233" y="85"/>
                    </a:lnTo>
                    <a:lnTo>
                      <a:pt x="233" y="85"/>
                    </a:lnTo>
                    <a:lnTo>
                      <a:pt x="227" y="85"/>
                    </a:lnTo>
                    <a:lnTo>
                      <a:pt x="227" y="85"/>
                    </a:lnTo>
                    <a:lnTo>
                      <a:pt x="227" y="90"/>
                    </a:lnTo>
                    <a:lnTo>
                      <a:pt x="227" y="90"/>
                    </a:lnTo>
                    <a:lnTo>
                      <a:pt x="227" y="90"/>
                    </a:lnTo>
                    <a:lnTo>
                      <a:pt x="221" y="90"/>
                    </a:lnTo>
                    <a:lnTo>
                      <a:pt x="221" y="96"/>
                    </a:lnTo>
                    <a:lnTo>
                      <a:pt x="221" y="96"/>
                    </a:lnTo>
                    <a:lnTo>
                      <a:pt x="221" y="96"/>
                    </a:lnTo>
                    <a:lnTo>
                      <a:pt x="221" y="96"/>
                    </a:lnTo>
                    <a:lnTo>
                      <a:pt x="216" y="96"/>
                    </a:lnTo>
                    <a:lnTo>
                      <a:pt x="216" y="96"/>
                    </a:lnTo>
                    <a:lnTo>
                      <a:pt x="216" y="96"/>
                    </a:lnTo>
                    <a:lnTo>
                      <a:pt x="216" y="102"/>
                    </a:lnTo>
                    <a:lnTo>
                      <a:pt x="216" y="102"/>
                    </a:lnTo>
                    <a:lnTo>
                      <a:pt x="210" y="102"/>
                    </a:lnTo>
                    <a:lnTo>
                      <a:pt x="210" y="102"/>
                    </a:lnTo>
                    <a:lnTo>
                      <a:pt x="210" y="102"/>
                    </a:lnTo>
                    <a:lnTo>
                      <a:pt x="210" y="102"/>
                    </a:lnTo>
                    <a:lnTo>
                      <a:pt x="210" y="102"/>
                    </a:lnTo>
                    <a:lnTo>
                      <a:pt x="204" y="102"/>
                    </a:lnTo>
                    <a:lnTo>
                      <a:pt x="204" y="107"/>
                    </a:lnTo>
                    <a:lnTo>
                      <a:pt x="204" y="107"/>
                    </a:lnTo>
                    <a:lnTo>
                      <a:pt x="204" y="107"/>
                    </a:lnTo>
                    <a:lnTo>
                      <a:pt x="204" y="107"/>
                    </a:lnTo>
                    <a:lnTo>
                      <a:pt x="199" y="107"/>
                    </a:lnTo>
                    <a:lnTo>
                      <a:pt x="199" y="107"/>
                    </a:lnTo>
                    <a:lnTo>
                      <a:pt x="199" y="107"/>
                    </a:lnTo>
                    <a:lnTo>
                      <a:pt x="199" y="107"/>
                    </a:lnTo>
                    <a:lnTo>
                      <a:pt x="199" y="107"/>
                    </a:lnTo>
                    <a:lnTo>
                      <a:pt x="193" y="107"/>
                    </a:lnTo>
                    <a:lnTo>
                      <a:pt x="193" y="107"/>
                    </a:lnTo>
                    <a:lnTo>
                      <a:pt x="193" y="107"/>
                    </a:lnTo>
                    <a:lnTo>
                      <a:pt x="193" y="113"/>
                    </a:lnTo>
                    <a:lnTo>
                      <a:pt x="193" y="113"/>
                    </a:lnTo>
                    <a:lnTo>
                      <a:pt x="187" y="113"/>
                    </a:lnTo>
                    <a:lnTo>
                      <a:pt x="187" y="113"/>
                    </a:lnTo>
                    <a:lnTo>
                      <a:pt x="187" y="113"/>
                    </a:lnTo>
                    <a:lnTo>
                      <a:pt x="187" y="113"/>
                    </a:lnTo>
                    <a:lnTo>
                      <a:pt x="187" y="113"/>
                    </a:lnTo>
                    <a:lnTo>
                      <a:pt x="182" y="113"/>
                    </a:lnTo>
                    <a:lnTo>
                      <a:pt x="182" y="113"/>
                    </a:lnTo>
                    <a:lnTo>
                      <a:pt x="182" y="113"/>
                    </a:lnTo>
                    <a:lnTo>
                      <a:pt x="182" y="113"/>
                    </a:lnTo>
                    <a:lnTo>
                      <a:pt x="182" y="113"/>
                    </a:lnTo>
                    <a:lnTo>
                      <a:pt x="176" y="113"/>
                    </a:lnTo>
                    <a:lnTo>
                      <a:pt x="176" y="113"/>
                    </a:lnTo>
                    <a:lnTo>
                      <a:pt x="176" y="113"/>
                    </a:lnTo>
                    <a:lnTo>
                      <a:pt x="176" y="113"/>
                    </a:lnTo>
                    <a:lnTo>
                      <a:pt x="170" y="119"/>
                    </a:lnTo>
                    <a:lnTo>
                      <a:pt x="170" y="119"/>
                    </a:lnTo>
                    <a:lnTo>
                      <a:pt x="170" y="119"/>
                    </a:lnTo>
                    <a:lnTo>
                      <a:pt x="170" y="119"/>
                    </a:lnTo>
                    <a:lnTo>
                      <a:pt x="170" y="119"/>
                    </a:lnTo>
                    <a:lnTo>
                      <a:pt x="165" y="119"/>
                    </a:lnTo>
                    <a:lnTo>
                      <a:pt x="165" y="119"/>
                    </a:lnTo>
                    <a:lnTo>
                      <a:pt x="165" y="119"/>
                    </a:lnTo>
                    <a:lnTo>
                      <a:pt x="165" y="119"/>
                    </a:lnTo>
                    <a:lnTo>
                      <a:pt x="165" y="119"/>
                    </a:lnTo>
                    <a:lnTo>
                      <a:pt x="159" y="119"/>
                    </a:lnTo>
                    <a:lnTo>
                      <a:pt x="159" y="119"/>
                    </a:lnTo>
                    <a:lnTo>
                      <a:pt x="159" y="119"/>
                    </a:lnTo>
                    <a:lnTo>
                      <a:pt x="159" y="119"/>
                    </a:lnTo>
                    <a:lnTo>
                      <a:pt x="159" y="119"/>
                    </a:lnTo>
                    <a:lnTo>
                      <a:pt x="153" y="119"/>
                    </a:lnTo>
                    <a:lnTo>
                      <a:pt x="153" y="119"/>
                    </a:lnTo>
                    <a:lnTo>
                      <a:pt x="153" y="119"/>
                    </a:lnTo>
                    <a:lnTo>
                      <a:pt x="153" y="119"/>
                    </a:lnTo>
                    <a:lnTo>
                      <a:pt x="153" y="119"/>
                    </a:lnTo>
                    <a:lnTo>
                      <a:pt x="148" y="119"/>
                    </a:lnTo>
                    <a:lnTo>
                      <a:pt x="148" y="119"/>
                    </a:lnTo>
                    <a:lnTo>
                      <a:pt x="148" y="119"/>
                    </a:lnTo>
                    <a:lnTo>
                      <a:pt x="148" y="119"/>
                    </a:lnTo>
                    <a:lnTo>
                      <a:pt x="148" y="119"/>
                    </a:lnTo>
                    <a:lnTo>
                      <a:pt x="142" y="119"/>
                    </a:lnTo>
                    <a:lnTo>
                      <a:pt x="142" y="119"/>
                    </a:lnTo>
                    <a:lnTo>
                      <a:pt x="142" y="119"/>
                    </a:lnTo>
                    <a:lnTo>
                      <a:pt x="142" y="119"/>
                    </a:lnTo>
                    <a:lnTo>
                      <a:pt x="142" y="119"/>
                    </a:lnTo>
                    <a:lnTo>
                      <a:pt x="136" y="119"/>
                    </a:lnTo>
                    <a:lnTo>
                      <a:pt x="136" y="119"/>
                    </a:lnTo>
                    <a:lnTo>
                      <a:pt x="136" y="124"/>
                    </a:lnTo>
                    <a:lnTo>
                      <a:pt x="136" y="124"/>
                    </a:lnTo>
                    <a:lnTo>
                      <a:pt x="136" y="124"/>
                    </a:lnTo>
                    <a:lnTo>
                      <a:pt x="131" y="124"/>
                    </a:lnTo>
                    <a:lnTo>
                      <a:pt x="131" y="124"/>
                    </a:lnTo>
                    <a:lnTo>
                      <a:pt x="131" y="124"/>
                    </a:lnTo>
                    <a:lnTo>
                      <a:pt x="131" y="124"/>
                    </a:lnTo>
                    <a:lnTo>
                      <a:pt x="131" y="124"/>
                    </a:lnTo>
                    <a:lnTo>
                      <a:pt x="125" y="124"/>
                    </a:lnTo>
                    <a:lnTo>
                      <a:pt x="125" y="124"/>
                    </a:lnTo>
                    <a:lnTo>
                      <a:pt x="125" y="124"/>
                    </a:lnTo>
                    <a:lnTo>
                      <a:pt x="125" y="124"/>
                    </a:lnTo>
                    <a:lnTo>
                      <a:pt x="125" y="124"/>
                    </a:lnTo>
                    <a:lnTo>
                      <a:pt x="119" y="124"/>
                    </a:lnTo>
                    <a:lnTo>
                      <a:pt x="119" y="124"/>
                    </a:lnTo>
                    <a:lnTo>
                      <a:pt x="119" y="124"/>
                    </a:lnTo>
                    <a:lnTo>
                      <a:pt x="119" y="124"/>
                    </a:lnTo>
                    <a:lnTo>
                      <a:pt x="119" y="124"/>
                    </a:lnTo>
                    <a:lnTo>
                      <a:pt x="114" y="124"/>
                    </a:lnTo>
                    <a:lnTo>
                      <a:pt x="114" y="124"/>
                    </a:lnTo>
                    <a:lnTo>
                      <a:pt x="114" y="124"/>
                    </a:lnTo>
                    <a:lnTo>
                      <a:pt x="114" y="124"/>
                    </a:lnTo>
                    <a:lnTo>
                      <a:pt x="114" y="124"/>
                    </a:lnTo>
                    <a:lnTo>
                      <a:pt x="108" y="124"/>
                    </a:lnTo>
                    <a:lnTo>
                      <a:pt x="108" y="124"/>
                    </a:lnTo>
                    <a:lnTo>
                      <a:pt x="108" y="124"/>
                    </a:lnTo>
                    <a:lnTo>
                      <a:pt x="108" y="124"/>
                    </a:lnTo>
                    <a:lnTo>
                      <a:pt x="108" y="124"/>
                    </a:lnTo>
                    <a:lnTo>
                      <a:pt x="102" y="124"/>
                    </a:lnTo>
                    <a:lnTo>
                      <a:pt x="102" y="119"/>
                    </a:lnTo>
                    <a:lnTo>
                      <a:pt x="102" y="119"/>
                    </a:lnTo>
                    <a:lnTo>
                      <a:pt x="102" y="119"/>
                    </a:lnTo>
                    <a:lnTo>
                      <a:pt x="97" y="119"/>
                    </a:lnTo>
                    <a:lnTo>
                      <a:pt x="97" y="119"/>
                    </a:lnTo>
                    <a:lnTo>
                      <a:pt x="97" y="119"/>
                    </a:lnTo>
                    <a:lnTo>
                      <a:pt x="97" y="119"/>
                    </a:lnTo>
                    <a:lnTo>
                      <a:pt x="97" y="119"/>
                    </a:lnTo>
                    <a:lnTo>
                      <a:pt x="91" y="119"/>
                    </a:lnTo>
                    <a:lnTo>
                      <a:pt x="91" y="119"/>
                    </a:lnTo>
                    <a:lnTo>
                      <a:pt x="91" y="119"/>
                    </a:lnTo>
                    <a:lnTo>
                      <a:pt x="91" y="119"/>
                    </a:lnTo>
                    <a:lnTo>
                      <a:pt x="91" y="119"/>
                    </a:lnTo>
                    <a:lnTo>
                      <a:pt x="85" y="119"/>
                    </a:lnTo>
                    <a:lnTo>
                      <a:pt x="85" y="119"/>
                    </a:lnTo>
                    <a:lnTo>
                      <a:pt x="85" y="119"/>
                    </a:lnTo>
                    <a:lnTo>
                      <a:pt x="85" y="119"/>
                    </a:lnTo>
                    <a:lnTo>
                      <a:pt x="85" y="119"/>
                    </a:lnTo>
                    <a:lnTo>
                      <a:pt x="80" y="119"/>
                    </a:lnTo>
                    <a:lnTo>
                      <a:pt x="80" y="119"/>
                    </a:lnTo>
                    <a:lnTo>
                      <a:pt x="80" y="119"/>
                    </a:lnTo>
                    <a:lnTo>
                      <a:pt x="80" y="119"/>
                    </a:lnTo>
                    <a:lnTo>
                      <a:pt x="80" y="119"/>
                    </a:lnTo>
                    <a:lnTo>
                      <a:pt x="74" y="119"/>
                    </a:lnTo>
                    <a:lnTo>
                      <a:pt x="74" y="119"/>
                    </a:lnTo>
                    <a:lnTo>
                      <a:pt x="74" y="119"/>
                    </a:lnTo>
                    <a:lnTo>
                      <a:pt x="74" y="119"/>
                    </a:lnTo>
                    <a:lnTo>
                      <a:pt x="74" y="119"/>
                    </a:lnTo>
                    <a:lnTo>
                      <a:pt x="68" y="119"/>
                    </a:lnTo>
                    <a:lnTo>
                      <a:pt x="68" y="119"/>
                    </a:lnTo>
                    <a:lnTo>
                      <a:pt x="68" y="119"/>
                    </a:lnTo>
                    <a:lnTo>
                      <a:pt x="68" y="119"/>
                    </a:lnTo>
                    <a:lnTo>
                      <a:pt x="68" y="113"/>
                    </a:lnTo>
                    <a:lnTo>
                      <a:pt x="63" y="113"/>
                    </a:lnTo>
                    <a:lnTo>
                      <a:pt x="63" y="113"/>
                    </a:lnTo>
                    <a:lnTo>
                      <a:pt x="63" y="113"/>
                    </a:lnTo>
                    <a:lnTo>
                      <a:pt x="63" y="113"/>
                    </a:lnTo>
                    <a:lnTo>
                      <a:pt x="63" y="113"/>
                    </a:lnTo>
                    <a:lnTo>
                      <a:pt x="57" y="113"/>
                    </a:lnTo>
                    <a:lnTo>
                      <a:pt x="57" y="113"/>
                    </a:lnTo>
                    <a:lnTo>
                      <a:pt x="57" y="113"/>
                    </a:lnTo>
                    <a:lnTo>
                      <a:pt x="57" y="113"/>
                    </a:lnTo>
                    <a:lnTo>
                      <a:pt x="57" y="113"/>
                    </a:lnTo>
                    <a:lnTo>
                      <a:pt x="51" y="113"/>
                    </a:lnTo>
                    <a:lnTo>
                      <a:pt x="51" y="113"/>
                    </a:lnTo>
                    <a:lnTo>
                      <a:pt x="51" y="113"/>
                    </a:lnTo>
                    <a:lnTo>
                      <a:pt x="51" y="113"/>
                    </a:lnTo>
                    <a:lnTo>
                      <a:pt x="51" y="113"/>
                    </a:lnTo>
                    <a:lnTo>
                      <a:pt x="46" y="107"/>
                    </a:lnTo>
                    <a:lnTo>
                      <a:pt x="46" y="107"/>
                    </a:lnTo>
                    <a:lnTo>
                      <a:pt x="46" y="107"/>
                    </a:lnTo>
                    <a:lnTo>
                      <a:pt x="46" y="107"/>
                    </a:lnTo>
                    <a:lnTo>
                      <a:pt x="46" y="107"/>
                    </a:lnTo>
                    <a:lnTo>
                      <a:pt x="40" y="107"/>
                    </a:lnTo>
                    <a:lnTo>
                      <a:pt x="40" y="107"/>
                    </a:lnTo>
                    <a:lnTo>
                      <a:pt x="40" y="107"/>
                    </a:lnTo>
                    <a:lnTo>
                      <a:pt x="40" y="107"/>
                    </a:lnTo>
                    <a:lnTo>
                      <a:pt x="40" y="107"/>
                    </a:lnTo>
                    <a:lnTo>
                      <a:pt x="34" y="107"/>
                    </a:lnTo>
                    <a:lnTo>
                      <a:pt x="34" y="107"/>
                    </a:lnTo>
                    <a:lnTo>
                      <a:pt x="34" y="102"/>
                    </a:lnTo>
                    <a:lnTo>
                      <a:pt x="34" y="102"/>
                    </a:lnTo>
                    <a:lnTo>
                      <a:pt x="34" y="102"/>
                    </a:lnTo>
                    <a:lnTo>
                      <a:pt x="29" y="102"/>
                    </a:lnTo>
                    <a:lnTo>
                      <a:pt x="29" y="102"/>
                    </a:lnTo>
                    <a:lnTo>
                      <a:pt x="29" y="102"/>
                    </a:lnTo>
                    <a:lnTo>
                      <a:pt x="29" y="102"/>
                    </a:lnTo>
                    <a:lnTo>
                      <a:pt x="23" y="102"/>
                    </a:lnTo>
                    <a:lnTo>
                      <a:pt x="23" y="96"/>
                    </a:lnTo>
                    <a:lnTo>
                      <a:pt x="23" y="96"/>
                    </a:lnTo>
                    <a:lnTo>
                      <a:pt x="23" y="96"/>
                    </a:lnTo>
                    <a:lnTo>
                      <a:pt x="23" y="96"/>
                    </a:lnTo>
                    <a:lnTo>
                      <a:pt x="17" y="96"/>
                    </a:lnTo>
                    <a:lnTo>
                      <a:pt x="17" y="96"/>
                    </a:lnTo>
                    <a:lnTo>
                      <a:pt x="17" y="96"/>
                    </a:lnTo>
                    <a:lnTo>
                      <a:pt x="17" y="90"/>
                    </a:lnTo>
                    <a:lnTo>
                      <a:pt x="17" y="90"/>
                    </a:lnTo>
                    <a:lnTo>
                      <a:pt x="12" y="90"/>
                    </a:lnTo>
                    <a:lnTo>
                      <a:pt x="12" y="90"/>
                    </a:lnTo>
                    <a:lnTo>
                      <a:pt x="12" y="85"/>
                    </a:lnTo>
                    <a:lnTo>
                      <a:pt x="12" y="85"/>
                    </a:lnTo>
                    <a:lnTo>
                      <a:pt x="12" y="85"/>
                    </a:lnTo>
                    <a:lnTo>
                      <a:pt x="6" y="85"/>
                    </a:lnTo>
                    <a:lnTo>
                      <a:pt x="6" y="85"/>
                    </a:lnTo>
                    <a:lnTo>
                      <a:pt x="6" y="79"/>
                    </a:lnTo>
                    <a:lnTo>
                      <a:pt x="6" y="79"/>
                    </a:lnTo>
                    <a:lnTo>
                      <a:pt x="6" y="79"/>
                    </a:lnTo>
                    <a:lnTo>
                      <a:pt x="6" y="79"/>
                    </a:lnTo>
                    <a:lnTo>
                      <a:pt x="6" y="79"/>
                    </a:lnTo>
                    <a:lnTo>
                      <a:pt x="6" y="73"/>
                    </a:lnTo>
                    <a:lnTo>
                      <a:pt x="0" y="73"/>
                    </a:lnTo>
                    <a:lnTo>
                      <a:pt x="0" y="73"/>
                    </a:lnTo>
                    <a:lnTo>
                      <a:pt x="0" y="73"/>
                    </a:lnTo>
                    <a:lnTo>
                      <a:pt x="0" y="73"/>
                    </a:lnTo>
                    <a:lnTo>
                      <a:pt x="0" y="68"/>
                    </a:lnTo>
                    <a:lnTo>
                      <a:pt x="0" y="68"/>
                    </a:lnTo>
                    <a:lnTo>
                      <a:pt x="0" y="68"/>
                    </a:lnTo>
                    <a:lnTo>
                      <a:pt x="0" y="68"/>
                    </a:lnTo>
                    <a:lnTo>
                      <a:pt x="0" y="68"/>
                    </a:lnTo>
                    <a:lnTo>
                      <a:pt x="0" y="62"/>
                    </a:lnTo>
                    <a:lnTo>
                      <a:pt x="0" y="62"/>
                    </a:lnTo>
                    <a:lnTo>
                      <a:pt x="0" y="62"/>
                    </a:lnTo>
                    <a:lnTo>
                      <a:pt x="0" y="62"/>
                    </a:lnTo>
                    <a:lnTo>
                      <a:pt x="0" y="62"/>
                    </a:lnTo>
                    <a:lnTo>
                      <a:pt x="0" y="56"/>
                    </a:lnTo>
                    <a:lnTo>
                      <a:pt x="0" y="56"/>
                    </a:lnTo>
                    <a:lnTo>
                      <a:pt x="0" y="56"/>
                    </a:lnTo>
                    <a:lnTo>
                      <a:pt x="0" y="56"/>
                    </a:lnTo>
                    <a:lnTo>
                      <a:pt x="0" y="56"/>
                    </a:lnTo>
                    <a:lnTo>
                      <a:pt x="0" y="51"/>
                    </a:lnTo>
                    <a:lnTo>
                      <a:pt x="0" y="51"/>
                    </a:lnTo>
                    <a:lnTo>
                      <a:pt x="0" y="51"/>
                    </a:lnTo>
                    <a:lnTo>
                      <a:pt x="0" y="51"/>
                    </a:lnTo>
                    <a:lnTo>
                      <a:pt x="6" y="51"/>
                    </a:lnTo>
                    <a:lnTo>
                      <a:pt x="6" y="45"/>
                    </a:lnTo>
                    <a:lnTo>
                      <a:pt x="6" y="45"/>
                    </a:lnTo>
                    <a:lnTo>
                      <a:pt x="6" y="45"/>
                    </a:lnTo>
                    <a:lnTo>
                      <a:pt x="6" y="45"/>
                    </a:lnTo>
                    <a:lnTo>
                      <a:pt x="6" y="45"/>
                    </a:lnTo>
                    <a:lnTo>
                      <a:pt x="6" y="39"/>
                    </a:lnTo>
                    <a:lnTo>
                      <a:pt x="6" y="39"/>
                    </a:lnTo>
                    <a:lnTo>
                      <a:pt x="12" y="39"/>
                    </a:lnTo>
                    <a:lnTo>
                      <a:pt x="12" y="39"/>
                    </a:lnTo>
                    <a:lnTo>
                      <a:pt x="12" y="39"/>
                    </a:lnTo>
                    <a:lnTo>
                      <a:pt x="12" y="34"/>
                    </a:lnTo>
                    <a:lnTo>
                      <a:pt x="12" y="34"/>
                    </a:lnTo>
                    <a:lnTo>
                      <a:pt x="17" y="34"/>
                    </a:lnTo>
                    <a:lnTo>
                      <a:pt x="17" y="34"/>
                    </a:lnTo>
                    <a:lnTo>
                      <a:pt x="17" y="34"/>
                    </a:lnTo>
                    <a:lnTo>
                      <a:pt x="17" y="28"/>
                    </a:lnTo>
                    <a:lnTo>
                      <a:pt x="17" y="28"/>
                    </a:lnTo>
                    <a:lnTo>
                      <a:pt x="23" y="28"/>
                    </a:lnTo>
                    <a:lnTo>
                      <a:pt x="23" y="28"/>
                    </a:lnTo>
                    <a:lnTo>
                      <a:pt x="23" y="28"/>
                    </a:lnTo>
                    <a:lnTo>
                      <a:pt x="23" y="28"/>
                    </a:lnTo>
                    <a:lnTo>
                      <a:pt x="23" y="28"/>
                    </a:lnTo>
                    <a:lnTo>
                      <a:pt x="29" y="22"/>
                    </a:lnTo>
                    <a:lnTo>
                      <a:pt x="29" y="22"/>
                    </a:lnTo>
                    <a:lnTo>
                      <a:pt x="29" y="22"/>
                    </a:lnTo>
                    <a:lnTo>
                      <a:pt x="29" y="22"/>
                    </a:lnTo>
                    <a:lnTo>
                      <a:pt x="34" y="22"/>
                    </a:lnTo>
                    <a:lnTo>
                      <a:pt x="34" y="22"/>
                    </a:lnTo>
                    <a:lnTo>
                      <a:pt x="34" y="22"/>
                    </a:lnTo>
                    <a:lnTo>
                      <a:pt x="34" y="22"/>
                    </a:lnTo>
                    <a:lnTo>
                      <a:pt x="34" y="22"/>
                    </a:lnTo>
                    <a:lnTo>
                      <a:pt x="40" y="17"/>
                    </a:lnTo>
                    <a:lnTo>
                      <a:pt x="40" y="17"/>
                    </a:lnTo>
                    <a:lnTo>
                      <a:pt x="40" y="17"/>
                    </a:lnTo>
                    <a:lnTo>
                      <a:pt x="40" y="17"/>
                    </a:lnTo>
                    <a:lnTo>
                      <a:pt x="40" y="17"/>
                    </a:lnTo>
                    <a:lnTo>
                      <a:pt x="46" y="17"/>
                    </a:lnTo>
                    <a:lnTo>
                      <a:pt x="46" y="17"/>
                    </a:lnTo>
                    <a:lnTo>
                      <a:pt x="46" y="17"/>
                    </a:lnTo>
                    <a:lnTo>
                      <a:pt x="46" y="17"/>
                    </a:lnTo>
                    <a:lnTo>
                      <a:pt x="46" y="17"/>
                    </a:lnTo>
                    <a:lnTo>
                      <a:pt x="51" y="11"/>
                    </a:lnTo>
                    <a:lnTo>
                      <a:pt x="51" y="11"/>
                    </a:lnTo>
                    <a:lnTo>
                      <a:pt x="51" y="11"/>
                    </a:lnTo>
                    <a:lnTo>
                      <a:pt x="51" y="11"/>
                    </a:lnTo>
                    <a:lnTo>
                      <a:pt x="51" y="11"/>
                    </a:lnTo>
                    <a:lnTo>
                      <a:pt x="57" y="11"/>
                    </a:lnTo>
                    <a:lnTo>
                      <a:pt x="57" y="11"/>
                    </a:lnTo>
                    <a:lnTo>
                      <a:pt x="57" y="11"/>
                    </a:lnTo>
                    <a:lnTo>
                      <a:pt x="57" y="11"/>
                    </a:lnTo>
                    <a:lnTo>
                      <a:pt x="57" y="11"/>
                    </a:lnTo>
                    <a:lnTo>
                      <a:pt x="63" y="11"/>
                    </a:lnTo>
                    <a:lnTo>
                      <a:pt x="63" y="11"/>
                    </a:lnTo>
                    <a:lnTo>
                      <a:pt x="63" y="11"/>
                    </a:lnTo>
                    <a:lnTo>
                      <a:pt x="63" y="11"/>
                    </a:lnTo>
                    <a:lnTo>
                      <a:pt x="63" y="11"/>
                    </a:lnTo>
                    <a:lnTo>
                      <a:pt x="68" y="11"/>
                    </a:lnTo>
                    <a:lnTo>
                      <a:pt x="68" y="5"/>
                    </a:lnTo>
                    <a:lnTo>
                      <a:pt x="68" y="5"/>
                    </a:lnTo>
                    <a:lnTo>
                      <a:pt x="68" y="5"/>
                    </a:lnTo>
                    <a:lnTo>
                      <a:pt x="68" y="5"/>
                    </a:lnTo>
                    <a:lnTo>
                      <a:pt x="74" y="5"/>
                    </a:lnTo>
                    <a:lnTo>
                      <a:pt x="74" y="5"/>
                    </a:lnTo>
                    <a:lnTo>
                      <a:pt x="74" y="5"/>
                    </a:lnTo>
                    <a:lnTo>
                      <a:pt x="74" y="5"/>
                    </a:lnTo>
                    <a:lnTo>
                      <a:pt x="74" y="5"/>
                    </a:lnTo>
                    <a:lnTo>
                      <a:pt x="80" y="5"/>
                    </a:lnTo>
                    <a:lnTo>
                      <a:pt x="80" y="5"/>
                    </a:lnTo>
                    <a:lnTo>
                      <a:pt x="80" y="5"/>
                    </a:lnTo>
                    <a:lnTo>
                      <a:pt x="80" y="5"/>
                    </a:lnTo>
                    <a:lnTo>
                      <a:pt x="80" y="5"/>
                    </a:lnTo>
                    <a:lnTo>
                      <a:pt x="85" y="5"/>
                    </a:lnTo>
                    <a:lnTo>
                      <a:pt x="85" y="5"/>
                    </a:lnTo>
                    <a:lnTo>
                      <a:pt x="85" y="5"/>
                    </a:lnTo>
                    <a:lnTo>
                      <a:pt x="85" y="5"/>
                    </a:lnTo>
                    <a:lnTo>
                      <a:pt x="85" y="5"/>
                    </a:lnTo>
                    <a:lnTo>
                      <a:pt x="91" y="5"/>
                    </a:lnTo>
                    <a:lnTo>
                      <a:pt x="91" y="5"/>
                    </a:lnTo>
                    <a:lnTo>
                      <a:pt x="91" y="5"/>
                    </a:lnTo>
                    <a:lnTo>
                      <a:pt x="91" y="5"/>
                    </a:lnTo>
                    <a:lnTo>
                      <a:pt x="91" y="5"/>
                    </a:lnTo>
                    <a:lnTo>
                      <a:pt x="97" y="5"/>
                    </a:lnTo>
                    <a:lnTo>
                      <a:pt x="97" y="5"/>
                    </a:lnTo>
                    <a:lnTo>
                      <a:pt x="97" y="5"/>
                    </a:lnTo>
                    <a:lnTo>
                      <a:pt x="97" y="5"/>
                    </a:lnTo>
                    <a:lnTo>
                      <a:pt x="97" y="5"/>
                    </a:lnTo>
                    <a:lnTo>
                      <a:pt x="102" y="5"/>
                    </a:lnTo>
                    <a:lnTo>
                      <a:pt x="102" y="5"/>
                    </a:lnTo>
                    <a:lnTo>
                      <a:pt x="102" y="5"/>
                    </a:lnTo>
                    <a:lnTo>
                      <a:pt x="102" y="0"/>
                    </a:lnTo>
                    <a:lnTo>
                      <a:pt x="108" y="0"/>
                    </a:lnTo>
                    <a:lnTo>
                      <a:pt x="108" y="0"/>
                    </a:lnTo>
                    <a:lnTo>
                      <a:pt x="108" y="0"/>
                    </a:lnTo>
                    <a:lnTo>
                      <a:pt x="108" y="0"/>
                    </a:lnTo>
                    <a:lnTo>
                      <a:pt x="108" y="0"/>
                    </a:lnTo>
                    <a:lnTo>
                      <a:pt x="114" y="0"/>
                    </a:lnTo>
                    <a:lnTo>
                      <a:pt x="114" y="0"/>
                    </a:lnTo>
                    <a:lnTo>
                      <a:pt x="114" y="0"/>
                    </a:lnTo>
                    <a:lnTo>
                      <a:pt x="114" y="0"/>
                    </a:lnTo>
                    <a:lnTo>
                      <a:pt x="114" y="0"/>
                    </a:lnTo>
                    <a:lnTo>
                      <a:pt x="119" y="0"/>
                    </a:lnTo>
                    <a:lnTo>
                      <a:pt x="119" y="0"/>
                    </a:lnTo>
                    <a:lnTo>
                      <a:pt x="119" y="0"/>
                    </a:lnTo>
                    <a:lnTo>
                      <a:pt x="119" y="0"/>
                    </a:lnTo>
                  </a:path>
                </a:pathLst>
              </a:custGeom>
              <a:noFill/>
              <a:ln w="36513">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8065" name="Freeform 49"/>
              <p:cNvSpPr>
                <a:spLocks/>
              </p:cNvSpPr>
              <p:nvPr/>
            </p:nvSpPr>
            <p:spPr bwMode="auto">
              <a:xfrm>
                <a:off x="2383" y="1386"/>
                <a:ext cx="46" cy="5"/>
              </a:xfrm>
              <a:custGeom>
                <a:avLst/>
                <a:gdLst>
                  <a:gd name="T0" fmla="*/ 0 w 46"/>
                  <a:gd name="T1" fmla="*/ 0 h 5"/>
                  <a:gd name="T2" fmla="*/ 6 w 46"/>
                  <a:gd name="T3" fmla="*/ 0 h 5"/>
                  <a:gd name="T4" fmla="*/ 6 w 46"/>
                  <a:gd name="T5" fmla="*/ 0 h 5"/>
                  <a:gd name="T6" fmla="*/ 6 w 46"/>
                  <a:gd name="T7" fmla="*/ 0 h 5"/>
                  <a:gd name="T8" fmla="*/ 6 w 46"/>
                  <a:gd name="T9" fmla="*/ 0 h 5"/>
                  <a:gd name="T10" fmla="*/ 6 w 46"/>
                  <a:gd name="T11" fmla="*/ 0 h 5"/>
                  <a:gd name="T12" fmla="*/ 12 w 46"/>
                  <a:gd name="T13" fmla="*/ 0 h 5"/>
                  <a:gd name="T14" fmla="*/ 12 w 46"/>
                  <a:gd name="T15" fmla="*/ 0 h 5"/>
                  <a:gd name="T16" fmla="*/ 12 w 46"/>
                  <a:gd name="T17" fmla="*/ 0 h 5"/>
                  <a:gd name="T18" fmla="*/ 12 w 46"/>
                  <a:gd name="T19" fmla="*/ 0 h 5"/>
                  <a:gd name="T20" fmla="*/ 12 w 46"/>
                  <a:gd name="T21" fmla="*/ 0 h 5"/>
                  <a:gd name="T22" fmla="*/ 17 w 46"/>
                  <a:gd name="T23" fmla="*/ 0 h 5"/>
                  <a:gd name="T24" fmla="*/ 17 w 46"/>
                  <a:gd name="T25" fmla="*/ 0 h 5"/>
                  <a:gd name="T26" fmla="*/ 17 w 46"/>
                  <a:gd name="T27" fmla="*/ 0 h 5"/>
                  <a:gd name="T28" fmla="*/ 17 w 46"/>
                  <a:gd name="T29" fmla="*/ 5 h 5"/>
                  <a:gd name="T30" fmla="*/ 17 w 46"/>
                  <a:gd name="T31" fmla="*/ 5 h 5"/>
                  <a:gd name="T32" fmla="*/ 23 w 46"/>
                  <a:gd name="T33" fmla="*/ 5 h 5"/>
                  <a:gd name="T34" fmla="*/ 23 w 46"/>
                  <a:gd name="T35" fmla="*/ 5 h 5"/>
                  <a:gd name="T36" fmla="*/ 23 w 46"/>
                  <a:gd name="T37" fmla="*/ 5 h 5"/>
                  <a:gd name="T38" fmla="*/ 23 w 46"/>
                  <a:gd name="T39" fmla="*/ 5 h 5"/>
                  <a:gd name="T40" fmla="*/ 23 w 46"/>
                  <a:gd name="T41" fmla="*/ 5 h 5"/>
                  <a:gd name="T42" fmla="*/ 29 w 46"/>
                  <a:gd name="T43" fmla="*/ 5 h 5"/>
                  <a:gd name="T44" fmla="*/ 29 w 46"/>
                  <a:gd name="T45" fmla="*/ 5 h 5"/>
                  <a:gd name="T46" fmla="*/ 29 w 46"/>
                  <a:gd name="T47" fmla="*/ 5 h 5"/>
                  <a:gd name="T48" fmla="*/ 29 w 46"/>
                  <a:gd name="T49" fmla="*/ 5 h 5"/>
                  <a:gd name="T50" fmla="*/ 29 w 46"/>
                  <a:gd name="T51" fmla="*/ 5 h 5"/>
                  <a:gd name="T52" fmla="*/ 34 w 46"/>
                  <a:gd name="T53" fmla="*/ 5 h 5"/>
                  <a:gd name="T54" fmla="*/ 34 w 46"/>
                  <a:gd name="T55" fmla="*/ 5 h 5"/>
                  <a:gd name="T56" fmla="*/ 34 w 46"/>
                  <a:gd name="T57" fmla="*/ 5 h 5"/>
                  <a:gd name="T58" fmla="*/ 34 w 46"/>
                  <a:gd name="T59" fmla="*/ 5 h 5"/>
                  <a:gd name="T60" fmla="*/ 34 w 46"/>
                  <a:gd name="T61" fmla="*/ 5 h 5"/>
                  <a:gd name="T62" fmla="*/ 40 w 46"/>
                  <a:gd name="T63" fmla="*/ 5 h 5"/>
                  <a:gd name="T64" fmla="*/ 40 w 46"/>
                  <a:gd name="T65" fmla="*/ 5 h 5"/>
                  <a:gd name="T66" fmla="*/ 40 w 46"/>
                  <a:gd name="T67" fmla="*/ 5 h 5"/>
                  <a:gd name="T68" fmla="*/ 40 w 46"/>
                  <a:gd name="T69" fmla="*/ 5 h 5"/>
                  <a:gd name="T70" fmla="*/ 40 w 46"/>
                  <a:gd name="T71" fmla="*/ 5 h 5"/>
                  <a:gd name="T72" fmla="*/ 46 w 46"/>
                  <a:gd name="T73" fmla="*/ 5 h 5"/>
                  <a:gd name="T74" fmla="*/ 46 w 46"/>
                  <a:gd name="T75" fmla="*/ 5 h 5"/>
                  <a:gd name="T76" fmla="*/ 46 w 46"/>
                  <a:gd name="T77" fmla="*/ 5 h 5"/>
                  <a:gd name="T78" fmla="*/ 46 w 46"/>
                  <a:gd name="T79" fmla="*/ 5 h 5"/>
                  <a:gd name="T80" fmla="*/ 46 w 46"/>
                  <a:gd name="T8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5">
                    <a:moveTo>
                      <a:pt x="0" y="0"/>
                    </a:moveTo>
                    <a:lnTo>
                      <a:pt x="6" y="0"/>
                    </a:lnTo>
                    <a:lnTo>
                      <a:pt x="6" y="0"/>
                    </a:lnTo>
                    <a:lnTo>
                      <a:pt x="6" y="0"/>
                    </a:lnTo>
                    <a:lnTo>
                      <a:pt x="6" y="0"/>
                    </a:lnTo>
                    <a:lnTo>
                      <a:pt x="6" y="0"/>
                    </a:lnTo>
                    <a:lnTo>
                      <a:pt x="12" y="0"/>
                    </a:lnTo>
                    <a:lnTo>
                      <a:pt x="12" y="0"/>
                    </a:lnTo>
                    <a:lnTo>
                      <a:pt x="12" y="0"/>
                    </a:lnTo>
                    <a:lnTo>
                      <a:pt x="12" y="0"/>
                    </a:lnTo>
                    <a:lnTo>
                      <a:pt x="12" y="0"/>
                    </a:lnTo>
                    <a:lnTo>
                      <a:pt x="17" y="0"/>
                    </a:lnTo>
                    <a:lnTo>
                      <a:pt x="17" y="0"/>
                    </a:lnTo>
                    <a:lnTo>
                      <a:pt x="17" y="0"/>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5"/>
                    </a:lnTo>
                    <a:lnTo>
                      <a:pt x="34" y="5"/>
                    </a:lnTo>
                    <a:lnTo>
                      <a:pt x="40" y="5"/>
                    </a:lnTo>
                    <a:lnTo>
                      <a:pt x="40" y="5"/>
                    </a:lnTo>
                    <a:lnTo>
                      <a:pt x="40" y="5"/>
                    </a:lnTo>
                    <a:lnTo>
                      <a:pt x="40" y="5"/>
                    </a:lnTo>
                    <a:lnTo>
                      <a:pt x="40" y="5"/>
                    </a:lnTo>
                    <a:lnTo>
                      <a:pt x="46" y="5"/>
                    </a:lnTo>
                    <a:lnTo>
                      <a:pt x="46" y="5"/>
                    </a:lnTo>
                    <a:lnTo>
                      <a:pt x="46" y="5"/>
                    </a:lnTo>
                    <a:lnTo>
                      <a:pt x="46" y="5"/>
                    </a:lnTo>
                    <a:lnTo>
                      <a:pt x="46" y="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8066" name="Line 50"/>
              <p:cNvSpPr>
                <a:spLocks noChangeShapeType="1"/>
              </p:cNvSpPr>
              <p:nvPr/>
            </p:nvSpPr>
            <p:spPr bwMode="auto">
              <a:xfrm>
                <a:off x="2440" y="1397"/>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8067" name="Freeform 51"/>
              <p:cNvSpPr>
                <a:spLocks/>
              </p:cNvSpPr>
              <p:nvPr/>
            </p:nvSpPr>
            <p:spPr bwMode="auto">
              <a:xfrm>
                <a:off x="2440" y="1397"/>
                <a:ext cx="23" cy="6"/>
              </a:xfrm>
              <a:custGeom>
                <a:avLst/>
                <a:gdLst>
                  <a:gd name="T0" fmla="*/ 0 w 23"/>
                  <a:gd name="T1" fmla="*/ 0 h 6"/>
                  <a:gd name="T2" fmla="*/ 0 w 23"/>
                  <a:gd name="T3" fmla="*/ 0 h 6"/>
                  <a:gd name="T4" fmla="*/ 6 w 23"/>
                  <a:gd name="T5" fmla="*/ 0 h 6"/>
                  <a:gd name="T6" fmla="*/ 6 w 23"/>
                  <a:gd name="T7" fmla="*/ 0 h 6"/>
                  <a:gd name="T8" fmla="*/ 6 w 23"/>
                  <a:gd name="T9" fmla="*/ 0 h 6"/>
                  <a:gd name="T10" fmla="*/ 6 w 23"/>
                  <a:gd name="T11" fmla="*/ 0 h 6"/>
                  <a:gd name="T12" fmla="*/ 6 w 23"/>
                  <a:gd name="T13" fmla="*/ 0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6 h 6"/>
                  <a:gd name="T30" fmla="*/ 17 w 23"/>
                  <a:gd name="T31" fmla="*/ 6 h 6"/>
                  <a:gd name="T32" fmla="*/ 17 w 23"/>
                  <a:gd name="T33" fmla="*/ 6 h 6"/>
                  <a:gd name="T34" fmla="*/ 23 w 23"/>
                  <a:gd name="T35" fmla="*/ 6 h 6"/>
                  <a:gd name="T36" fmla="*/ 23 w 23"/>
                  <a:gd name="T37" fmla="*/ 6 h 6"/>
                  <a:gd name="T38" fmla="*/ 23 w 23"/>
                  <a:gd name="T3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6">
                    <a:moveTo>
                      <a:pt x="0" y="0"/>
                    </a:moveTo>
                    <a:lnTo>
                      <a:pt x="0" y="0"/>
                    </a:lnTo>
                    <a:lnTo>
                      <a:pt x="6" y="0"/>
                    </a:lnTo>
                    <a:lnTo>
                      <a:pt x="6" y="0"/>
                    </a:lnTo>
                    <a:lnTo>
                      <a:pt x="6" y="0"/>
                    </a:lnTo>
                    <a:lnTo>
                      <a:pt x="6" y="0"/>
                    </a:lnTo>
                    <a:lnTo>
                      <a:pt x="6" y="0"/>
                    </a:lnTo>
                    <a:lnTo>
                      <a:pt x="11" y="0"/>
                    </a:lnTo>
                    <a:lnTo>
                      <a:pt x="11" y="0"/>
                    </a:lnTo>
                    <a:lnTo>
                      <a:pt x="11" y="0"/>
                    </a:lnTo>
                    <a:lnTo>
                      <a:pt x="11" y="0"/>
                    </a:lnTo>
                    <a:lnTo>
                      <a:pt x="11" y="0"/>
                    </a:lnTo>
                    <a:lnTo>
                      <a:pt x="17" y="0"/>
                    </a:lnTo>
                    <a:lnTo>
                      <a:pt x="17" y="0"/>
                    </a:lnTo>
                    <a:lnTo>
                      <a:pt x="17" y="6"/>
                    </a:lnTo>
                    <a:lnTo>
                      <a:pt x="17" y="6"/>
                    </a:lnTo>
                    <a:lnTo>
                      <a:pt x="17" y="6"/>
                    </a:lnTo>
                    <a:lnTo>
                      <a:pt x="23" y="6"/>
                    </a:lnTo>
                    <a:lnTo>
                      <a:pt x="23" y="6"/>
                    </a:lnTo>
                    <a:lnTo>
                      <a:pt x="23"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8068" name="Line 52"/>
              <p:cNvSpPr>
                <a:spLocks noChangeShapeType="1"/>
              </p:cNvSpPr>
              <p:nvPr/>
            </p:nvSpPr>
            <p:spPr bwMode="auto">
              <a:xfrm>
                <a:off x="2468" y="140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8069" name="Freeform 53"/>
              <p:cNvSpPr>
                <a:spLocks/>
              </p:cNvSpPr>
              <p:nvPr/>
            </p:nvSpPr>
            <p:spPr bwMode="auto">
              <a:xfrm>
                <a:off x="2468" y="1408"/>
                <a:ext cx="34" cy="29"/>
              </a:xfrm>
              <a:custGeom>
                <a:avLst/>
                <a:gdLst>
                  <a:gd name="T0" fmla="*/ 0 w 34"/>
                  <a:gd name="T1" fmla="*/ 0 h 29"/>
                  <a:gd name="T2" fmla="*/ 6 w 34"/>
                  <a:gd name="T3" fmla="*/ 0 h 29"/>
                  <a:gd name="T4" fmla="*/ 6 w 34"/>
                  <a:gd name="T5" fmla="*/ 0 h 29"/>
                  <a:gd name="T6" fmla="*/ 6 w 34"/>
                  <a:gd name="T7" fmla="*/ 0 h 29"/>
                  <a:gd name="T8" fmla="*/ 6 w 34"/>
                  <a:gd name="T9" fmla="*/ 0 h 29"/>
                  <a:gd name="T10" fmla="*/ 6 w 34"/>
                  <a:gd name="T11" fmla="*/ 0 h 29"/>
                  <a:gd name="T12" fmla="*/ 12 w 34"/>
                  <a:gd name="T13" fmla="*/ 0 h 29"/>
                  <a:gd name="T14" fmla="*/ 12 w 34"/>
                  <a:gd name="T15" fmla="*/ 6 h 29"/>
                  <a:gd name="T16" fmla="*/ 12 w 34"/>
                  <a:gd name="T17" fmla="*/ 6 h 29"/>
                  <a:gd name="T18" fmla="*/ 12 w 34"/>
                  <a:gd name="T19" fmla="*/ 6 h 29"/>
                  <a:gd name="T20" fmla="*/ 12 w 34"/>
                  <a:gd name="T21" fmla="*/ 6 h 29"/>
                  <a:gd name="T22" fmla="*/ 17 w 34"/>
                  <a:gd name="T23" fmla="*/ 6 h 29"/>
                  <a:gd name="T24" fmla="*/ 17 w 34"/>
                  <a:gd name="T25" fmla="*/ 6 h 29"/>
                  <a:gd name="T26" fmla="*/ 17 w 34"/>
                  <a:gd name="T27" fmla="*/ 6 h 29"/>
                  <a:gd name="T28" fmla="*/ 17 w 34"/>
                  <a:gd name="T29" fmla="*/ 12 h 29"/>
                  <a:gd name="T30" fmla="*/ 17 w 34"/>
                  <a:gd name="T31" fmla="*/ 12 h 29"/>
                  <a:gd name="T32" fmla="*/ 23 w 34"/>
                  <a:gd name="T33" fmla="*/ 12 h 29"/>
                  <a:gd name="T34" fmla="*/ 23 w 34"/>
                  <a:gd name="T35" fmla="*/ 12 h 29"/>
                  <a:gd name="T36" fmla="*/ 23 w 34"/>
                  <a:gd name="T37" fmla="*/ 12 h 29"/>
                  <a:gd name="T38" fmla="*/ 23 w 34"/>
                  <a:gd name="T39" fmla="*/ 17 h 29"/>
                  <a:gd name="T40" fmla="*/ 23 w 34"/>
                  <a:gd name="T41" fmla="*/ 17 h 29"/>
                  <a:gd name="T42" fmla="*/ 29 w 34"/>
                  <a:gd name="T43" fmla="*/ 17 h 29"/>
                  <a:gd name="T44" fmla="*/ 29 w 34"/>
                  <a:gd name="T45" fmla="*/ 17 h 29"/>
                  <a:gd name="T46" fmla="*/ 29 w 34"/>
                  <a:gd name="T47" fmla="*/ 17 h 29"/>
                  <a:gd name="T48" fmla="*/ 29 w 34"/>
                  <a:gd name="T49" fmla="*/ 23 h 29"/>
                  <a:gd name="T50" fmla="*/ 29 w 34"/>
                  <a:gd name="T51" fmla="*/ 23 h 29"/>
                  <a:gd name="T52" fmla="*/ 29 w 34"/>
                  <a:gd name="T53" fmla="*/ 23 h 29"/>
                  <a:gd name="T54" fmla="*/ 29 w 34"/>
                  <a:gd name="T55" fmla="*/ 23 h 29"/>
                  <a:gd name="T56" fmla="*/ 34 w 34"/>
                  <a:gd name="T57" fmla="*/ 23 h 29"/>
                  <a:gd name="T58" fmla="*/ 34 w 34"/>
                  <a:gd name="T59" fmla="*/ 29 h 29"/>
                  <a:gd name="T60" fmla="*/ 34 w 34"/>
                  <a:gd name="T61" fmla="*/ 29 h 29"/>
                  <a:gd name="T62" fmla="*/ 34 w 34"/>
                  <a:gd name="T63" fmla="*/ 29 h 29"/>
                  <a:gd name="T64" fmla="*/ 34 w 34"/>
                  <a:gd name="T65" fmla="*/ 29 h 29"/>
                  <a:gd name="T66" fmla="*/ 34 w 34"/>
                  <a:gd name="T6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29">
                    <a:moveTo>
                      <a:pt x="0" y="0"/>
                    </a:moveTo>
                    <a:lnTo>
                      <a:pt x="6" y="0"/>
                    </a:lnTo>
                    <a:lnTo>
                      <a:pt x="6" y="0"/>
                    </a:lnTo>
                    <a:lnTo>
                      <a:pt x="6" y="0"/>
                    </a:lnTo>
                    <a:lnTo>
                      <a:pt x="6" y="0"/>
                    </a:lnTo>
                    <a:lnTo>
                      <a:pt x="6" y="0"/>
                    </a:lnTo>
                    <a:lnTo>
                      <a:pt x="12" y="0"/>
                    </a:lnTo>
                    <a:lnTo>
                      <a:pt x="12" y="6"/>
                    </a:lnTo>
                    <a:lnTo>
                      <a:pt x="12" y="6"/>
                    </a:lnTo>
                    <a:lnTo>
                      <a:pt x="12" y="6"/>
                    </a:lnTo>
                    <a:lnTo>
                      <a:pt x="12" y="6"/>
                    </a:lnTo>
                    <a:lnTo>
                      <a:pt x="17" y="6"/>
                    </a:lnTo>
                    <a:lnTo>
                      <a:pt x="17" y="6"/>
                    </a:lnTo>
                    <a:lnTo>
                      <a:pt x="17" y="6"/>
                    </a:lnTo>
                    <a:lnTo>
                      <a:pt x="17" y="12"/>
                    </a:lnTo>
                    <a:lnTo>
                      <a:pt x="17" y="12"/>
                    </a:lnTo>
                    <a:lnTo>
                      <a:pt x="23" y="12"/>
                    </a:lnTo>
                    <a:lnTo>
                      <a:pt x="23" y="12"/>
                    </a:lnTo>
                    <a:lnTo>
                      <a:pt x="23" y="12"/>
                    </a:lnTo>
                    <a:lnTo>
                      <a:pt x="23" y="17"/>
                    </a:lnTo>
                    <a:lnTo>
                      <a:pt x="23" y="17"/>
                    </a:lnTo>
                    <a:lnTo>
                      <a:pt x="29" y="17"/>
                    </a:lnTo>
                    <a:lnTo>
                      <a:pt x="29" y="17"/>
                    </a:lnTo>
                    <a:lnTo>
                      <a:pt x="29" y="17"/>
                    </a:lnTo>
                    <a:lnTo>
                      <a:pt x="29" y="23"/>
                    </a:lnTo>
                    <a:lnTo>
                      <a:pt x="29" y="23"/>
                    </a:lnTo>
                    <a:lnTo>
                      <a:pt x="29" y="23"/>
                    </a:lnTo>
                    <a:lnTo>
                      <a:pt x="29" y="23"/>
                    </a:lnTo>
                    <a:lnTo>
                      <a:pt x="34" y="23"/>
                    </a:lnTo>
                    <a:lnTo>
                      <a:pt x="34" y="29"/>
                    </a:lnTo>
                    <a:lnTo>
                      <a:pt x="34" y="29"/>
                    </a:lnTo>
                    <a:lnTo>
                      <a:pt x="34" y="29"/>
                    </a:lnTo>
                    <a:lnTo>
                      <a:pt x="34" y="29"/>
                    </a:lnTo>
                    <a:lnTo>
                      <a:pt x="34" y="2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8070" name="Line 54"/>
              <p:cNvSpPr>
                <a:spLocks noChangeShapeType="1"/>
              </p:cNvSpPr>
              <p:nvPr/>
            </p:nvSpPr>
            <p:spPr bwMode="auto">
              <a:xfrm>
                <a:off x="2502" y="144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8071" name="Freeform 55"/>
              <p:cNvSpPr>
                <a:spLocks/>
              </p:cNvSpPr>
              <p:nvPr/>
            </p:nvSpPr>
            <p:spPr bwMode="auto">
              <a:xfrm>
                <a:off x="2497" y="1448"/>
                <a:ext cx="5" cy="23"/>
              </a:xfrm>
              <a:custGeom>
                <a:avLst/>
                <a:gdLst>
                  <a:gd name="T0" fmla="*/ 5 w 5"/>
                  <a:gd name="T1" fmla="*/ 0 h 23"/>
                  <a:gd name="T2" fmla="*/ 5 w 5"/>
                  <a:gd name="T3" fmla="*/ 0 h 23"/>
                  <a:gd name="T4" fmla="*/ 5 w 5"/>
                  <a:gd name="T5" fmla="*/ 0 h 23"/>
                  <a:gd name="T6" fmla="*/ 5 w 5"/>
                  <a:gd name="T7" fmla="*/ 6 h 23"/>
                  <a:gd name="T8" fmla="*/ 5 w 5"/>
                  <a:gd name="T9" fmla="*/ 6 h 23"/>
                  <a:gd name="T10" fmla="*/ 5 w 5"/>
                  <a:gd name="T11" fmla="*/ 6 h 23"/>
                  <a:gd name="T12" fmla="*/ 5 w 5"/>
                  <a:gd name="T13" fmla="*/ 6 h 23"/>
                  <a:gd name="T14" fmla="*/ 5 w 5"/>
                  <a:gd name="T15" fmla="*/ 6 h 23"/>
                  <a:gd name="T16" fmla="*/ 5 w 5"/>
                  <a:gd name="T17" fmla="*/ 11 h 23"/>
                  <a:gd name="T18" fmla="*/ 5 w 5"/>
                  <a:gd name="T19" fmla="*/ 11 h 23"/>
                  <a:gd name="T20" fmla="*/ 5 w 5"/>
                  <a:gd name="T21" fmla="*/ 11 h 23"/>
                  <a:gd name="T22" fmla="*/ 5 w 5"/>
                  <a:gd name="T23" fmla="*/ 11 h 23"/>
                  <a:gd name="T24" fmla="*/ 5 w 5"/>
                  <a:gd name="T25" fmla="*/ 11 h 23"/>
                  <a:gd name="T26" fmla="*/ 5 w 5"/>
                  <a:gd name="T27" fmla="*/ 17 h 23"/>
                  <a:gd name="T28" fmla="*/ 0 w 5"/>
                  <a:gd name="T29" fmla="*/ 17 h 23"/>
                  <a:gd name="T30" fmla="*/ 0 w 5"/>
                  <a:gd name="T31" fmla="*/ 17 h 23"/>
                  <a:gd name="T32" fmla="*/ 0 w 5"/>
                  <a:gd name="T33" fmla="*/ 17 h 23"/>
                  <a:gd name="T34" fmla="*/ 0 w 5"/>
                  <a:gd name="T35" fmla="*/ 17 h 23"/>
                  <a:gd name="T36" fmla="*/ 0 w 5"/>
                  <a:gd name="T3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23">
                    <a:moveTo>
                      <a:pt x="5" y="0"/>
                    </a:moveTo>
                    <a:lnTo>
                      <a:pt x="5" y="0"/>
                    </a:lnTo>
                    <a:lnTo>
                      <a:pt x="5" y="0"/>
                    </a:lnTo>
                    <a:lnTo>
                      <a:pt x="5" y="6"/>
                    </a:lnTo>
                    <a:lnTo>
                      <a:pt x="5" y="6"/>
                    </a:lnTo>
                    <a:lnTo>
                      <a:pt x="5" y="6"/>
                    </a:lnTo>
                    <a:lnTo>
                      <a:pt x="5" y="6"/>
                    </a:lnTo>
                    <a:lnTo>
                      <a:pt x="5" y="6"/>
                    </a:lnTo>
                    <a:lnTo>
                      <a:pt x="5" y="11"/>
                    </a:lnTo>
                    <a:lnTo>
                      <a:pt x="5" y="11"/>
                    </a:lnTo>
                    <a:lnTo>
                      <a:pt x="5" y="11"/>
                    </a:lnTo>
                    <a:lnTo>
                      <a:pt x="5" y="11"/>
                    </a:lnTo>
                    <a:lnTo>
                      <a:pt x="5" y="11"/>
                    </a:lnTo>
                    <a:lnTo>
                      <a:pt x="5" y="17"/>
                    </a:lnTo>
                    <a:lnTo>
                      <a:pt x="0" y="17"/>
                    </a:lnTo>
                    <a:lnTo>
                      <a:pt x="0" y="17"/>
                    </a:lnTo>
                    <a:lnTo>
                      <a:pt x="0" y="17"/>
                    </a:lnTo>
                    <a:lnTo>
                      <a:pt x="0" y="17"/>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8072" name="Line 56"/>
              <p:cNvSpPr>
                <a:spLocks noChangeShapeType="1"/>
              </p:cNvSpPr>
              <p:nvPr/>
            </p:nvSpPr>
            <p:spPr bwMode="auto">
              <a:xfrm>
                <a:off x="2491" y="1476"/>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8073" name="Freeform 57"/>
              <p:cNvSpPr>
                <a:spLocks/>
              </p:cNvSpPr>
              <p:nvPr/>
            </p:nvSpPr>
            <p:spPr bwMode="auto">
              <a:xfrm>
                <a:off x="2451" y="1476"/>
                <a:ext cx="40" cy="23"/>
              </a:xfrm>
              <a:custGeom>
                <a:avLst/>
                <a:gdLst>
                  <a:gd name="T0" fmla="*/ 40 w 40"/>
                  <a:gd name="T1" fmla="*/ 0 h 23"/>
                  <a:gd name="T2" fmla="*/ 34 w 40"/>
                  <a:gd name="T3" fmla="*/ 0 h 23"/>
                  <a:gd name="T4" fmla="*/ 34 w 40"/>
                  <a:gd name="T5" fmla="*/ 0 h 23"/>
                  <a:gd name="T6" fmla="*/ 34 w 40"/>
                  <a:gd name="T7" fmla="*/ 6 h 23"/>
                  <a:gd name="T8" fmla="*/ 34 w 40"/>
                  <a:gd name="T9" fmla="*/ 6 h 23"/>
                  <a:gd name="T10" fmla="*/ 34 w 40"/>
                  <a:gd name="T11" fmla="*/ 6 h 23"/>
                  <a:gd name="T12" fmla="*/ 29 w 40"/>
                  <a:gd name="T13" fmla="*/ 6 h 23"/>
                  <a:gd name="T14" fmla="*/ 29 w 40"/>
                  <a:gd name="T15" fmla="*/ 6 h 23"/>
                  <a:gd name="T16" fmla="*/ 29 w 40"/>
                  <a:gd name="T17" fmla="*/ 6 h 23"/>
                  <a:gd name="T18" fmla="*/ 29 w 40"/>
                  <a:gd name="T19" fmla="*/ 12 h 23"/>
                  <a:gd name="T20" fmla="*/ 29 w 40"/>
                  <a:gd name="T21" fmla="*/ 12 h 23"/>
                  <a:gd name="T22" fmla="*/ 23 w 40"/>
                  <a:gd name="T23" fmla="*/ 12 h 23"/>
                  <a:gd name="T24" fmla="*/ 23 w 40"/>
                  <a:gd name="T25" fmla="*/ 12 h 23"/>
                  <a:gd name="T26" fmla="*/ 23 w 40"/>
                  <a:gd name="T27" fmla="*/ 12 h 23"/>
                  <a:gd name="T28" fmla="*/ 23 w 40"/>
                  <a:gd name="T29" fmla="*/ 12 h 23"/>
                  <a:gd name="T30" fmla="*/ 23 w 40"/>
                  <a:gd name="T31" fmla="*/ 12 h 23"/>
                  <a:gd name="T32" fmla="*/ 17 w 40"/>
                  <a:gd name="T33" fmla="*/ 12 h 23"/>
                  <a:gd name="T34" fmla="*/ 17 w 40"/>
                  <a:gd name="T35" fmla="*/ 17 h 23"/>
                  <a:gd name="T36" fmla="*/ 17 w 40"/>
                  <a:gd name="T37" fmla="*/ 17 h 23"/>
                  <a:gd name="T38" fmla="*/ 17 w 40"/>
                  <a:gd name="T39" fmla="*/ 17 h 23"/>
                  <a:gd name="T40" fmla="*/ 17 w 40"/>
                  <a:gd name="T41" fmla="*/ 17 h 23"/>
                  <a:gd name="T42" fmla="*/ 12 w 40"/>
                  <a:gd name="T43" fmla="*/ 17 h 23"/>
                  <a:gd name="T44" fmla="*/ 12 w 40"/>
                  <a:gd name="T45" fmla="*/ 17 h 23"/>
                  <a:gd name="T46" fmla="*/ 12 w 40"/>
                  <a:gd name="T47" fmla="*/ 17 h 23"/>
                  <a:gd name="T48" fmla="*/ 12 w 40"/>
                  <a:gd name="T49" fmla="*/ 17 h 23"/>
                  <a:gd name="T50" fmla="*/ 12 w 40"/>
                  <a:gd name="T51" fmla="*/ 17 h 23"/>
                  <a:gd name="T52" fmla="*/ 6 w 40"/>
                  <a:gd name="T53" fmla="*/ 17 h 23"/>
                  <a:gd name="T54" fmla="*/ 6 w 40"/>
                  <a:gd name="T55" fmla="*/ 17 h 23"/>
                  <a:gd name="T56" fmla="*/ 6 w 40"/>
                  <a:gd name="T57" fmla="*/ 17 h 23"/>
                  <a:gd name="T58" fmla="*/ 6 w 40"/>
                  <a:gd name="T59" fmla="*/ 23 h 23"/>
                  <a:gd name="T60" fmla="*/ 6 w 40"/>
                  <a:gd name="T61" fmla="*/ 23 h 23"/>
                  <a:gd name="T62" fmla="*/ 0 w 40"/>
                  <a:gd name="T63" fmla="*/ 23 h 23"/>
                  <a:gd name="T64" fmla="*/ 0 w 40"/>
                  <a:gd name="T65" fmla="*/ 23 h 23"/>
                  <a:gd name="T66" fmla="*/ 0 w 40"/>
                  <a:gd name="T67" fmla="*/ 23 h 23"/>
                  <a:gd name="T68" fmla="*/ 0 w 40"/>
                  <a:gd name="T69" fmla="*/ 23 h 23"/>
                  <a:gd name="T70" fmla="*/ 0 w 40"/>
                  <a:gd name="T7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23">
                    <a:moveTo>
                      <a:pt x="40" y="0"/>
                    </a:moveTo>
                    <a:lnTo>
                      <a:pt x="34" y="0"/>
                    </a:lnTo>
                    <a:lnTo>
                      <a:pt x="34" y="0"/>
                    </a:lnTo>
                    <a:lnTo>
                      <a:pt x="34" y="6"/>
                    </a:lnTo>
                    <a:lnTo>
                      <a:pt x="34" y="6"/>
                    </a:lnTo>
                    <a:lnTo>
                      <a:pt x="34" y="6"/>
                    </a:lnTo>
                    <a:lnTo>
                      <a:pt x="29" y="6"/>
                    </a:lnTo>
                    <a:lnTo>
                      <a:pt x="29" y="6"/>
                    </a:lnTo>
                    <a:lnTo>
                      <a:pt x="29" y="6"/>
                    </a:lnTo>
                    <a:lnTo>
                      <a:pt x="29" y="12"/>
                    </a:lnTo>
                    <a:lnTo>
                      <a:pt x="29" y="12"/>
                    </a:lnTo>
                    <a:lnTo>
                      <a:pt x="23" y="12"/>
                    </a:lnTo>
                    <a:lnTo>
                      <a:pt x="23" y="12"/>
                    </a:lnTo>
                    <a:lnTo>
                      <a:pt x="23" y="12"/>
                    </a:lnTo>
                    <a:lnTo>
                      <a:pt x="23" y="12"/>
                    </a:lnTo>
                    <a:lnTo>
                      <a:pt x="23" y="12"/>
                    </a:lnTo>
                    <a:lnTo>
                      <a:pt x="17" y="12"/>
                    </a:lnTo>
                    <a:lnTo>
                      <a:pt x="17" y="17"/>
                    </a:lnTo>
                    <a:lnTo>
                      <a:pt x="17" y="17"/>
                    </a:lnTo>
                    <a:lnTo>
                      <a:pt x="17" y="17"/>
                    </a:lnTo>
                    <a:lnTo>
                      <a:pt x="17" y="17"/>
                    </a:lnTo>
                    <a:lnTo>
                      <a:pt x="12" y="17"/>
                    </a:lnTo>
                    <a:lnTo>
                      <a:pt x="12" y="17"/>
                    </a:lnTo>
                    <a:lnTo>
                      <a:pt x="12" y="17"/>
                    </a:lnTo>
                    <a:lnTo>
                      <a:pt x="12" y="17"/>
                    </a:lnTo>
                    <a:lnTo>
                      <a:pt x="12" y="17"/>
                    </a:lnTo>
                    <a:lnTo>
                      <a:pt x="6" y="17"/>
                    </a:lnTo>
                    <a:lnTo>
                      <a:pt x="6" y="17"/>
                    </a:lnTo>
                    <a:lnTo>
                      <a:pt x="6" y="17"/>
                    </a:lnTo>
                    <a:lnTo>
                      <a:pt x="6" y="23"/>
                    </a:lnTo>
                    <a:lnTo>
                      <a:pt x="6" y="23"/>
                    </a:lnTo>
                    <a:lnTo>
                      <a:pt x="0" y="23"/>
                    </a:lnTo>
                    <a:lnTo>
                      <a:pt x="0" y="23"/>
                    </a:lnTo>
                    <a:lnTo>
                      <a:pt x="0" y="23"/>
                    </a:lnTo>
                    <a:lnTo>
                      <a:pt x="0" y="23"/>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8074" name="Line 58"/>
              <p:cNvSpPr>
                <a:spLocks noChangeShapeType="1"/>
              </p:cNvSpPr>
              <p:nvPr/>
            </p:nvSpPr>
            <p:spPr bwMode="auto">
              <a:xfrm>
                <a:off x="2440" y="149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8075" name="Freeform 59"/>
              <p:cNvSpPr>
                <a:spLocks/>
              </p:cNvSpPr>
              <p:nvPr/>
            </p:nvSpPr>
            <p:spPr bwMode="auto">
              <a:xfrm>
                <a:off x="2417" y="1499"/>
                <a:ext cx="23" cy="6"/>
              </a:xfrm>
              <a:custGeom>
                <a:avLst/>
                <a:gdLst>
                  <a:gd name="T0" fmla="*/ 23 w 23"/>
                  <a:gd name="T1" fmla="*/ 0 h 6"/>
                  <a:gd name="T2" fmla="*/ 23 w 23"/>
                  <a:gd name="T3" fmla="*/ 0 h 6"/>
                  <a:gd name="T4" fmla="*/ 23 w 23"/>
                  <a:gd name="T5" fmla="*/ 0 h 6"/>
                  <a:gd name="T6" fmla="*/ 17 w 23"/>
                  <a:gd name="T7" fmla="*/ 6 h 6"/>
                  <a:gd name="T8" fmla="*/ 17 w 23"/>
                  <a:gd name="T9" fmla="*/ 6 h 6"/>
                  <a:gd name="T10" fmla="*/ 17 w 23"/>
                  <a:gd name="T11" fmla="*/ 6 h 6"/>
                  <a:gd name="T12" fmla="*/ 17 w 23"/>
                  <a:gd name="T13" fmla="*/ 6 h 6"/>
                  <a:gd name="T14" fmla="*/ 17 w 23"/>
                  <a:gd name="T15" fmla="*/ 6 h 6"/>
                  <a:gd name="T16" fmla="*/ 12 w 23"/>
                  <a:gd name="T17" fmla="*/ 6 h 6"/>
                  <a:gd name="T18" fmla="*/ 12 w 23"/>
                  <a:gd name="T19" fmla="*/ 6 h 6"/>
                  <a:gd name="T20" fmla="*/ 12 w 23"/>
                  <a:gd name="T21" fmla="*/ 6 h 6"/>
                  <a:gd name="T22" fmla="*/ 12 w 23"/>
                  <a:gd name="T23" fmla="*/ 6 h 6"/>
                  <a:gd name="T24" fmla="*/ 12 w 23"/>
                  <a:gd name="T25" fmla="*/ 6 h 6"/>
                  <a:gd name="T26" fmla="*/ 6 w 23"/>
                  <a:gd name="T27" fmla="*/ 6 h 6"/>
                  <a:gd name="T28" fmla="*/ 6 w 23"/>
                  <a:gd name="T29" fmla="*/ 6 h 6"/>
                  <a:gd name="T30" fmla="*/ 6 w 23"/>
                  <a:gd name="T31" fmla="*/ 6 h 6"/>
                  <a:gd name="T32" fmla="*/ 6 w 23"/>
                  <a:gd name="T33" fmla="*/ 6 h 6"/>
                  <a:gd name="T34" fmla="*/ 6 w 23"/>
                  <a:gd name="T35" fmla="*/ 6 h 6"/>
                  <a:gd name="T36" fmla="*/ 0 w 23"/>
                  <a:gd name="T37" fmla="*/ 6 h 6"/>
                  <a:gd name="T38" fmla="*/ 0 w 23"/>
                  <a:gd name="T39" fmla="*/ 6 h 6"/>
                  <a:gd name="T40" fmla="*/ 0 w 23"/>
                  <a:gd name="T4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0"/>
                    </a:moveTo>
                    <a:lnTo>
                      <a:pt x="23" y="0"/>
                    </a:lnTo>
                    <a:lnTo>
                      <a:pt x="23" y="0"/>
                    </a:ln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8076" name="Line 60"/>
              <p:cNvSpPr>
                <a:spLocks noChangeShapeType="1"/>
              </p:cNvSpPr>
              <p:nvPr/>
            </p:nvSpPr>
            <p:spPr bwMode="auto">
              <a:xfrm flipH="1">
                <a:off x="2406" y="1505"/>
                <a:ext cx="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8077" name="Freeform 61"/>
              <p:cNvSpPr>
                <a:spLocks/>
              </p:cNvSpPr>
              <p:nvPr/>
            </p:nvSpPr>
            <p:spPr bwMode="auto">
              <a:xfrm>
                <a:off x="2361" y="1505"/>
                <a:ext cx="45" cy="5"/>
              </a:xfrm>
              <a:custGeom>
                <a:avLst/>
                <a:gdLst>
                  <a:gd name="T0" fmla="*/ 45 w 45"/>
                  <a:gd name="T1" fmla="*/ 0 h 5"/>
                  <a:gd name="T2" fmla="*/ 45 w 45"/>
                  <a:gd name="T3" fmla="*/ 0 h 5"/>
                  <a:gd name="T4" fmla="*/ 45 w 45"/>
                  <a:gd name="T5" fmla="*/ 0 h 5"/>
                  <a:gd name="T6" fmla="*/ 45 w 45"/>
                  <a:gd name="T7" fmla="*/ 0 h 5"/>
                  <a:gd name="T8" fmla="*/ 45 w 45"/>
                  <a:gd name="T9" fmla="*/ 0 h 5"/>
                  <a:gd name="T10" fmla="*/ 39 w 45"/>
                  <a:gd name="T11" fmla="*/ 0 h 5"/>
                  <a:gd name="T12" fmla="*/ 39 w 45"/>
                  <a:gd name="T13" fmla="*/ 0 h 5"/>
                  <a:gd name="T14" fmla="*/ 39 w 45"/>
                  <a:gd name="T15" fmla="*/ 5 h 5"/>
                  <a:gd name="T16" fmla="*/ 39 w 45"/>
                  <a:gd name="T17" fmla="*/ 5 h 5"/>
                  <a:gd name="T18" fmla="*/ 39 w 45"/>
                  <a:gd name="T19" fmla="*/ 5 h 5"/>
                  <a:gd name="T20" fmla="*/ 34 w 45"/>
                  <a:gd name="T21" fmla="*/ 5 h 5"/>
                  <a:gd name="T22" fmla="*/ 34 w 45"/>
                  <a:gd name="T23" fmla="*/ 5 h 5"/>
                  <a:gd name="T24" fmla="*/ 34 w 45"/>
                  <a:gd name="T25" fmla="*/ 5 h 5"/>
                  <a:gd name="T26" fmla="*/ 34 w 45"/>
                  <a:gd name="T27" fmla="*/ 5 h 5"/>
                  <a:gd name="T28" fmla="*/ 34 w 45"/>
                  <a:gd name="T29" fmla="*/ 5 h 5"/>
                  <a:gd name="T30" fmla="*/ 28 w 45"/>
                  <a:gd name="T31" fmla="*/ 5 h 5"/>
                  <a:gd name="T32" fmla="*/ 28 w 45"/>
                  <a:gd name="T33" fmla="*/ 5 h 5"/>
                  <a:gd name="T34" fmla="*/ 28 w 45"/>
                  <a:gd name="T35" fmla="*/ 5 h 5"/>
                  <a:gd name="T36" fmla="*/ 28 w 45"/>
                  <a:gd name="T37" fmla="*/ 5 h 5"/>
                  <a:gd name="T38" fmla="*/ 28 w 45"/>
                  <a:gd name="T39" fmla="*/ 5 h 5"/>
                  <a:gd name="T40" fmla="*/ 22 w 45"/>
                  <a:gd name="T41" fmla="*/ 5 h 5"/>
                  <a:gd name="T42" fmla="*/ 22 w 45"/>
                  <a:gd name="T43" fmla="*/ 5 h 5"/>
                  <a:gd name="T44" fmla="*/ 22 w 45"/>
                  <a:gd name="T45" fmla="*/ 5 h 5"/>
                  <a:gd name="T46" fmla="*/ 22 w 45"/>
                  <a:gd name="T47" fmla="*/ 5 h 5"/>
                  <a:gd name="T48" fmla="*/ 22 w 45"/>
                  <a:gd name="T49" fmla="*/ 5 h 5"/>
                  <a:gd name="T50" fmla="*/ 17 w 45"/>
                  <a:gd name="T51" fmla="*/ 5 h 5"/>
                  <a:gd name="T52" fmla="*/ 17 w 45"/>
                  <a:gd name="T53" fmla="*/ 5 h 5"/>
                  <a:gd name="T54" fmla="*/ 17 w 45"/>
                  <a:gd name="T55" fmla="*/ 5 h 5"/>
                  <a:gd name="T56" fmla="*/ 17 w 45"/>
                  <a:gd name="T57" fmla="*/ 5 h 5"/>
                  <a:gd name="T58" fmla="*/ 17 w 45"/>
                  <a:gd name="T59" fmla="*/ 5 h 5"/>
                  <a:gd name="T60" fmla="*/ 11 w 45"/>
                  <a:gd name="T61" fmla="*/ 5 h 5"/>
                  <a:gd name="T62" fmla="*/ 11 w 45"/>
                  <a:gd name="T63" fmla="*/ 5 h 5"/>
                  <a:gd name="T64" fmla="*/ 11 w 45"/>
                  <a:gd name="T65" fmla="*/ 5 h 5"/>
                  <a:gd name="T66" fmla="*/ 11 w 45"/>
                  <a:gd name="T67" fmla="*/ 5 h 5"/>
                  <a:gd name="T68" fmla="*/ 11 w 45"/>
                  <a:gd name="T69" fmla="*/ 5 h 5"/>
                  <a:gd name="T70" fmla="*/ 5 w 45"/>
                  <a:gd name="T71" fmla="*/ 5 h 5"/>
                  <a:gd name="T72" fmla="*/ 5 w 45"/>
                  <a:gd name="T73" fmla="*/ 0 h 5"/>
                  <a:gd name="T74" fmla="*/ 5 w 45"/>
                  <a:gd name="T75" fmla="*/ 0 h 5"/>
                  <a:gd name="T76" fmla="*/ 5 w 45"/>
                  <a:gd name="T77" fmla="*/ 0 h 5"/>
                  <a:gd name="T78" fmla="*/ 0 w 45"/>
                  <a:gd name="T79" fmla="*/ 0 h 5"/>
                  <a:gd name="T80" fmla="*/ 0 w 45"/>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 h="5">
                    <a:moveTo>
                      <a:pt x="45" y="0"/>
                    </a:moveTo>
                    <a:lnTo>
                      <a:pt x="45" y="0"/>
                    </a:lnTo>
                    <a:lnTo>
                      <a:pt x="45" y="0"/>
                    </a:lnTo>
                    <a:lnTo>
                      <a:pt x="45" y="0"/>
                    </a:lnTo>
                    <a:lnTo>
                      <a:pt x="45" y="0"/>
                    </a:lnTo>
                    <a:lnTo>
                      <a:pt x="39" y="0"/>
                    </a:lnTo>
                    <a:lnTo>
                      <a:pt x="39" y="0"/>
                    </a:lnTo>
                    <a:lnTo>
                      <a:pt x="39" y="5"/>
                    </a:lnTo>
                    <a:lnTo>
                      <a:pt x="39" y="5"/>
                    </a:lnTo>
                    <a:lnTo>
                      <a:pt x="39" y="5"/>
                    </a:lnTo>
                    <a:lnTo>
                      <a:pt x="34" y="5"/>
                    </a:lnTo>
                    <a:lnTo>
                      <a:pt x="34" y="5"/>
                    </a:lnTo>
                    <a:lnTo>
                      <a:pt x="34" y="5"/>
                    </a:lnTo>
                    <a:lnTo>
                      <a:pt x="34" y="5"/>
                    </a:lnTo>
                    <a:lnTo>
                      <a:pt x="34" y="5"/>
                    </a:lnTo>
                    <a:lnTo>
                      <a:pt x="28" y="5"/>
                    </a:lnTo>
                    <a:lnTo>
                      <a:pt x="28" y="5"/>
                    </a:lnTo>
                    <a:lnTo>
                      <a:pt x="28" y="5"/>
                    </a:lnTo>
                    <a:lnTo>
                      <a:pt x="28" y="5"/>
                    </a:lnTo>
                    <a:lnTo>
                      <a:pt x="28" y="5"/>
                    </a:lnTo>
                    <a:lnTo>
                      <a:pt x="22" y="5"/>
                    </a:lnTo>
                    <a:lnTo>
                      <a:pt x="22" y="5"/>
                    </a:lnTo>
                    <a:lnTo>
                      <a:pt x="22" y="5"/>
                    </a:lnTo>
                    <a:lnTo>
                      <a:pt x="22" y="5"/>
                    </a:lnTo>
                    <a:lnTo>
                      <a:pt x="22" y="5"/>
                    </a:lnTo>
                    <a:lnTo>
                      <a:pt x="17" y="5"/>
                    </a:lnTo>
                    <a:lnTo>
                      <a:pt x="17" y="5"/>
                    </a:lnTo>
                    <a:lnTo>
                      <a:pt x="17" y="5"/>
                    </a:lnTo>
                    <a:lnTo>
                      <a:pt x="17" y="5"/>
                    </a:lnTo>
                    <a:lnTo>
                      <a:pt x="17" y="5"/>
                    </a:lnTo>
                    <a:lnTo>
                      <a:pt x="11" y="5"/>
                    </a:lnTo>
                    <a:lnTo>
                      <a:pt x="11" y="5"/>
                    </a:lnTo>
                    <a:lnTo>
                      <a:pt x="11" y="5"/>
                    </a:lnTo>
                    <a:lnTo>
                      <a:pt x="11" y="5"/>
                    </a:lnTo>
                    <a:lnTo>
                      <a:pt x="11" y="5"/>
                    </a:lnTo>
                    <a:lnTo>
                      <a:pt x="5" y="5"/>
                    </a:lnTo>
                    <a:lnTo>
                      <a:pt x="5" y="0"/>
                    </a:lnTo>
                    <a:lnTo>
                      <a:pt x="5" y="0"/>
                    </a:lnTo>
                    <a:lnTo>
                      <a:pt x="5" y="0"/>
                    </a:lnTo>
                    <a:lnTo>
                      <a:pt x="0"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8078" name="Line 62"/>
              <p:cNvSpPr>
                <a:spLocks noChangeShapeType="1"/>
              </p:cNvSpPr>
              <p:nvPr/>
            </p:nvSpPr>
            <p:spPr bwMode="auto">
              <a:xfrm>
                <a:off x="2355" y="150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8079" name="Freeform 63"/>
              <p:cNvSpPr>
                <a:spLocks/>
              </p:cNvSpPr>
              <p:nvPr/>
            </p:nvSpPr>
            <p:spPr bwMode="auto">
              <a:xfrm>
                <a:off x="2332" y="1499"/>
                <a:ext cx="23" cy="6"/>
              </a:xfrm>
              <a:custGeom>
                <a:avLst/>
                <a:gdLst>
                  <a:gd name="T0" fmla="*/ 23 w 23"/>
                  <a:gd name="T1" fmla="*/ 6 h 6"/>
                  <a:gd name="T2" fmla="*/ 17 w 23"/>
                  <a:gd name="T3" fmla="*/ 6 h 6"/>
                  <a:gd name="T4" fmla="*/ 17 w 23"/>
                  <a:gd name="T5" fmla="*/ 6 h 6"/>
                  <a:gd name="T6" fmla="*/ 17 w 23"/>
                  <a:gd name="T7" fmla="*/ 6 h 6"/>
                  <a:gd name="T8" fmla="*/ 17 w 23"/>
                  <a:gd name="T9" fmla="*/ 6 h 6"/>
                  <a:gd name="T10" fmla="*/ 17 w 23"/>
                  <a:gd name="T11" fmla="*/ 6 h 6"/>
                  <a:gd name="T12" fmla="*/ 12 w 23"/>
                  <a:gd name="T13" fmla="*/ 6 h 6"/>
                  <a:gd name="T14" fmla="*/ 12 w 23"/>
                  <a:gd name="T15" fmla="*/ 6 h 6"/>
                  <a:gd name="T16" fmla="*/ 12 w 23"/>
                  <a:gd name="T17" fmla="*/ 6 h 6"/>
                  <a:gd name="T18" fmla="*/ 12 w 23"/>
                  <a:gd name="T19" fmla="*/ 6 h 6"/>
                  <a:gd name="T20" fmla="*/ 12 w 23"/>
                  <a:gd name="T21" fmla="*/ 6 h 6"/>
                  <a:gd name="T22" fmla="*/ 6 w 23"/>
                  <a:gd name="T23" fmla="*/ 6 h 6"/>
                  <a:gd name="T24" fmla="*/ 6 w 23"/>
                  <a:gd name="T25" fmla="*/ 6 h 6"/>
                  <a:gd name="T26" fmla="*/ 6 w 23"/>
                  <a:gd name="T27" fmla="*/ 6 h 6"/>
                  <a:gd name="T28" fmla="*/ 6 w 23"/>
                  <a:gd name="T29" fmla="*/ 6 h 6"/>
                  <a:gd name="T30" fmla="*/ 6 w 23"/>
                  <a:gd name="T31" fmla="*/ 6 h 6"/>
                  <a:gd name="T32" fmla="*/ 0 w 23"/>
                  <a:gd name="T33" fmla="*/ 6 h 6"/>
                  <a:gd name="T34" fmla="*/ 0 w 23"/>
                  <a:gd name="T35" fmla="*/ 6 h 6"/>
                  <a:gd name="T36" fmla="*/ 0 w 23"/>
                  <a:gd name="T37" fmla="*/ 6 h 6"/>
                  <a:gd name="T38" fmla="*/ 0 w 23"/>
                  <a:gd name="T39" fmla="*/ 6 h 6"/>
                  <a:gd name="T40" fmla="*/ 0 w 23"/>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6"/>
                    </a:move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8080" name="Line 64"/>
              <p:cNvSpPr>
                <a:spLocks noChangeShapeType="1"/>
              </p:cNvSpPr>
              <p:nvPr/>
            </p:nvSpPr>
            <p:spPr bwMode="auto">
              <a:xfrm>
                <a:off x="2321" y="149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8081" name="Freeform 65"/>
              <p:cNvSpPr>
                <a:spLocks/>
              </p:cNvSpPr>
              <p:nvPr/>
            </p:nvSpPr>
            <p:spPr bwMode="auto">
              <a:xfrm>
                <a:off x="2281" y="1476"/>
                <a:ext cx="40" cy="23"/>
              </a:xfrm>
              <a:custGeom>
                <a:avLst/>
                <a:gdLst>
                  <a:gd name="T0" fmla="*/ 40 w 40"/>
                  <a:gd name="T1" fmla="*/ 23 h 23"/>
                  <a:gd name="T2" fmla="*/ 40 w 40"/>
                  <a:gd name="T3" fmla="*/ 23 h 23"/>
                  <a:gd name="T4" fmla="*/ 40 w 40"/>
                  <a:gd name="T5" fmla="*/ 23 h 23"/>
                  <a:gd name="T6" fmla="*/ 40 w 40"/>
                  <a:gd name="T7" fmla="*/ 23 h 23"/>
                  <a:gd name="T8" fmla="*/ 34 w 40"/>
                  <a:gd name="T9" fmla="*/ 23 h 23"/>
                  <a:gd name="T10" fmla="*/ 34 w 40"/>
                  <a:gd name="T11" fmla="*/ 23 h 23"/>
                  <a:gd name="T12" fmla="*/ 34 w 40"/>
                  <a:gd name="T13" fmla="*/ 23 h 23"/>
                  <a:gd name="T14" fmla="*/ 34 w 40"/>
                  <a:gd name="T15" fmla="*/ 23 h 23"/>
                  <a:gd name="T16" fmla="*/ 34 w 40"/>
                  <a:gd name="T17" fmla="*/ 23 h 23"/>
                  <a:gd name="T18" fmla="*/ 29 w 40"/>
                  <a:gd name="T19" fmla="*/ 17 h 23"/>
                  <a:gd name="T20" fmla="*/ 29 w 40"/>
                  <a:gd name="T21" fmla="*/ 17 h 23"/>
                  <a:gd name="T22" fmla="*/ 29 w 40"/>
                  <a:gd name="T23" fmla="*/ 17 h 23"/>
                  <a:gd name="T24" fmla="*/ 29 w 40"/>
                  <a:gd name="T25" fmla="*/ 17 h 23"/>
                  <a:gd name="T26" fmla="*/ 29 w 40"/>
                  <a:gd name="T27" fmla="*/ 17 h 23"/>
                  <a:gd name="T28" fmla="*/ 23 w 40"/>
                  <a:gd name="T29" fmla="*/ 17 h 23"/>
                  <a:gd name="T30" fmla="*/ 23 w 40"/>
                  <a:gd name="T31" fmla="*/ 17 h 23"/>
                  <a:gd name="T32" fmla="*/ 23 w 40"/>
                  <a:gd name="T33" fmla="*/ 17 h 23"/>
                  <a:gd name="T34" fmla="*/ 23 w 40"/>
                  <a:gd name="T35" fmla="*/ 17 h 23"/>
                  <a:gd name="T36" fmla="*/ 23 w 40"/>
                  <a:gd name="T37" fmla="*/ 17 h 23"/>
                  <a:gd name="T38" fmla="*/ 17 w 40"/>
                  <a:gd name="T39" fmla="*/ 17 h 23"/>
                  <a:gd name="T40" fmla="*/ 17 w 40"/>
                  <a:gd name="T41" fmla="*/ 17 h 23"/>
                  <a:gd name="T42" fmla="*/ 17 w 40"/>
                  <a:gd name="T43" fmla="*/ 12 h 23"/>
                  <a:gd name="T44" fmla="*/ 17 w 40"/>
                  <a:gd name="T45" fmla="*/ 12 h 23"/>
                  <a:gd name="T46" fmla="*/ 17 w 40"/>
                  <a:gd name="T47" fmla="*/ 12 h 23"/>
                  <a:gd name="T48" fmla="*/ 12 w 40"/>
                  <a:gd name="T49" fmla="*/ 12 h 23"/>
                  <a:gd name="T50" fmla="*/ 12 w 40"/>
                  <a:gd name="T51" fmla="*/ 12 h 23"/>
                  <a:gd name="T52" fmla="*/ 12 w 40"/>
                  <a:gd name="T53" fmla="*/ 12 h 23"/>
                  <a:gd name="T54" fmla="*/ 12 w 40"/>
                  <a:gd name="T55" fmla="*/ 12 h 23"/>
                  <a:gd name="T56" fmla="*/ 6 w 40"/>
                  <a:gd name="T57" fmla="*/ 12 h 23"/>
                  <a:gd name="T58" fmla="*/ 6 w 40"/>
                  <a:gd name="T59" fmla="*/ 6 h 23"/>
                  <a:gd name="T60" fmla="*/ 6 w 40"/>
                  <a:gd name="T61" fmla="*/ 6 h 23"/>
                  <a:gd name="T62" fmla="*/ 6 w 40"/>
                  <a:gd name="T63" fmla="*/ 6 h 23"/>
                  <a:gd name="T64" fmla="*/ 6 w 40"/>
                  <a:gd name="T65" fmla="*/ 6 h 23"/>
                  <a:gd name="T66" fmla="*/ 0 w 40"/>
                  <a:gd name="T67" fmla="*/ 6 h 23"/>
                  <a:gd name="T68" fmla="*/ 0 w 40"/>
                  <a:gd name="T6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3">
                    <a:moveTo>
                      <a:pt x="40" y="23"/>
                    </a:moveTo>
                    <a:lnTo>
                      <a:pt x="40" y="23"/>
                    </a:lnTo>
                    <a:lnTo>
                      <a:pt x="40" y="23"/>
                    </a:lnTo>
                    <a:lnTo>
                      <a:pt x="40" y="23"/>
                    </a:lnTo>
                    <a:lnTo>
                      <a:pt x="34" y="23"/>
                    </a:lnTo>
                    <a:lnTo>
                      <a:pt x="34" y="23"/>
                    </a:lnTo>
                    <a:lnTo>
                      <a:pt x="34" y="23"/>
                    </a:lnTo>
                    <a:lnTo>
                      <a:pt x="34" y="23"/>
                    </a:lnTo>
                    <a:lnTo>
                      <a:pt x="34" y="23"/>
                    </a:lnTo>
                    <a:lnTo>
                      <a:pt x="29" y="17"/>
                    </a:lnTo>
                    <a:lnTo>
                      <a:pt x="29" y="17"/>
                    </a:lnTo>
                    <a:lnTo>
                      <a:pt x="29" y="17"/>
                    </a:lnTo>
                    <a:lnTo>
                      <a:pt x="29" y="17"/>
                    </a:lnTo>
                    <a:lnTo>
                      <a:pt x="29" y="17"/>
                    </a:lnTo>
                    <a:lnTo>
                      <a:pt x="23" y="17"/>
                    </a:lnTo>
                    <a:lnTo>
                      <a:pt x="23" y="17"/>
                    </a:lnTo>
                    <a:lnTo>
                      <a:pt x="23" y="17"/>
                    </a:lnTo>
                    <a:lnTo>
                      <a:pt x="23" y="17"/>
                    </a:lnTo>
                    <a:lnTo>
                      <a:pt x="23" y="17"/>
                    </a:lnTo>
                    <a:lnTo>
                      <a:pt x="17" y="17"/>
                    </a:lnTo>
                    <a:lnTo>
                      <a:pt x="17" y="17"/>
                    </a:lnTo>
                    <a:lnTo>
                      <a:pt x="17" y="12"/>
                    </a:lnTo>
                    <a:lnTo>
                      <a:pt x="17" y="12"/>
                    </a:lnTo>
                    <a:lnTo>
                      <a:pt x="17" y="12"/>
                    </a:lnTo>
                    <a:lnTo>
                      <a:pt x="12" y="12"/>
                    </a:lnTo>
                    <a:lnTo>
                      <a:pt x="12" y="12"/>
                    </a:lnTo>
                    <a:lnTo>
                      <a:pt x="12" y="12"/>
                    </a:lnTo>
                    <a:lnTo>
                      <a:pt x="12" y="12"/>
                    </a:lnTo>
                    <a:lnTo>
                      <a:pt x="6" y="12"/>
                    </a:lnTo>
                    <a:lnTo>
                      <a:pt x="6" y="6"/>
                    </a:lnTo>
                    <a:lnTo>
                      <a:pt x="6" y="6"/>
                    </a:lnTo>
                    <a:lnTo>
                      <a:pt x="6" y="6"/>
                    </a:lnTo>
                    <a:lnTo>
                      <a:pt x="6"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8082" name="Line 66"/>
              <p:cNvSpPr>
                <a:spLocks noChangeShapeType="1"/>
              </p:cNvSpPr>
              <p:nvPr/>
            </p:nvSpPr>
            <p:spPr bwMode="auto">
              <a:xfrm>
                <a:off x="2276" y="147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8083" name="Freeform 67"/>
              <p:cNvSpPr>
                <a:spLocks/>
              </p:cNvSpPr>
              <p:nvPr/>
            </p:nvSpPr>
            <p:spPr bwMode="auto">
              <a:xfrm>
                <a:off x="2264" y="1448"/>
                <a:ext cx="12" cy="23"/>
              </a:xfrm>
              <a:custGeom>
                <a:avLst/>
                <a:gdLst>
                  <a:gd name="T0" fmla="*/ 12 w 12"/>
                  <a:gd name="T1" fmla="*/ 23 h 23"/>
                  <a:gd name="T2" fmla="*/ 6 w 12"/>
                  <a:gd name="T3" fmla="*/ 23 h 23"/>
                  <a:gd name="T4" fmla="*/ 6 w 12"/>
                  <a:gd name="T5" fmla="*/ 17 h 23"/>
                  <a:gd name="T6" fmla="*/ 6 w 12"/>
                  <a:gd name="T7" fmla="*/ 17 h 23"/>
                  <a:gd name="T8" fmla="*/ 6 w 12"/>
                  <a:gd name="T9" fmla="*/ 17 h 23"/>
                  <a:gd name="T10" fmla="*/ 6 w 12"/>
                  <a:gd name="T11" fmla="*/ 17 h 23"/>
                  <a:gd name="T12" fmla="*/ 6 w 12"/>
                  <a:gd name="T13" fmla="*/ 17 h 23"/>
                  <a:gd name="T14" fmla="*/ 6 w 12"/>
                  <a:gd name="T15" fmla="*/ 11 h 23"/>
                  <a:gd name="T16" fmla="*/ 0 w 12"/>
                  <a:gd name="T17" fmla="*/ 11 h 23"/>
                  <a:gd name="T18" fmla="*/ 0 w 12"/>
                  <a:gd name="T19" fmla="*/ 11 h 23"/>
                  <a:gd name="T20" fmla="*/ 0 w 12"/>
                  <a:gd name="T21" fmla="*/ 11 h 23"/>
                  <a:gd name="T22" fmla="*/ 0 w 12"/>
                  <a:gd name="T23" fmla="*/ 11 h 23"/>
                  <a:gd name="T24" fmla="*/ 0 w 12"/>
                  <a:gd name="T25" fmla="*/ 6 h 23"/>
                  <a:gd name="T26" fmla="*/ 0 w 12"/>
                  <a:gd name="T27" fmla="*/ 6 h 23"/>
                  <a:gd name="T28" fmla="*/ 0 w 12"/>
                  <a:gd name="T29" fmla="*/ 6 h 23"/>
                  <a:gd name="T30" fmla="*/ 0 w 12"/>
                  <a:gd name="T31" fmla="*/ 6 h 23"/>
                  <a:gd name="T32" fmla="*/ 0 w 12"/>
                  <a:gd name="T33" fmla="*/ 6 h 23"/>
                  <a:gd name="T34" fmla="*/ 0 w 12"/>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3">
                    <a:moveTo>
                      <a:pt x="12" y="23"/>
                    </a:moveTo>
                    <a:lnTo>
                      <a:pt x="6" y="23"/>
                    </a:lnTo>
                    <a:lnTo>
                      <a:pt x="6" y="17"/>
                    </a:lnTo>
                    <a:lnTo>
                      <a:pt x="6" y="17"/>
                    </a:lnTo>
                    <a:lnTo>
                      <a:pt x="6" y="17"/>
                    </a:lnTo>
                    <a:lnTo>
                      <a:pt x="6" y="17"/>
                    </a:lnTo>
                    <a:lnTo>
                      <a:pt x="6" y="17"/>
                    </a:lnTo>
                    <a:lnTo>
                      <a:pt x="6" y="11"/>
                    </a:lnTo>
                    <a:lnTo>
                      <a:pt x="0" y="11"/>
                    </a:lnTo>
                    <a:lnTo>
                      <a:pt x="0" y="11"/>
                    </a:lnTo>
                    <a:lnTo>
                      <a:pt x="0" y="11"/>
                    </a:lnTo>
                    <a:lnTo>
                      <a:pt x="0" y="11"/>
                    </a:lnTo>
                    <a:lnTo>
                      <a:pt x="0"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8084" name="Line 68"/>
              <p:cNvSpPr>
                <a:spLocks noChangeShapeType="1"/>
              </p:cNvSpPr>
              <p:nvPr/>
            </p:nvSpPr>
            <p:spPr bwMode="auto">
              <a:xfrm>
                <a:off x="2264" y="1442"/>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8085" name="Freeform 69"/>
              <p:cNvSpPr>
                <a:spLocks/>
              </p:cNvSpPr>
              <p:nvPr/>
            </p:nvSpPr>
            <p:spPr bwMode="auto">
              <a:xfrm>
                <a:off x="2264" y="1408"/>
                <a:ext cx="34" cy="34"/>
              </a:xfrm>
              <a:custGeom>
                <a:avLst/>
                <a:gdLst>
                  <a:gd name="T0" fmla="*/ 0 w 34"/>
                  <a:gd name="T1" fmla="*/ 34 h 34"/>
                  <a:gd name="T2" fmla="*/ 0 w 34"/>
                  <a:gd name="T3" fmla="*/ 34 h 34"/>
                  <a:gd name="T4" fmla="*/ 0 w 34"/>
                  <a:gd name="T5" fmla="*/ 29 h 34"/>
                  <a:gd name="T6" fmla="*/ 0 w 34"/>
                  <a:gd name="T7" fmla="*/ 29 h 34"/>
                  <a:gd name="T8" fmla="*/ 0 w 34"/>
                  <a:gd name="T9" fmla="*/ 29 h 34"/>
                  <a:gd name="T10" fmla="*/ 0 w 34"/>
                  <a:gd name="T11" fmla="*/ 29 h 34"/>
                  <a:gd name="T12" fmla="*/ 6 w 34"/>
                  <a:gd name="T13" fmla="*/ 29 h 34"/>
                  <a:gd name="T14" fmla="*/ 6 w 34"/>
                  <a:gd name="T15" fmla="*/ 23 h 34"/>
                  <a:gd name="T16" fmla="*/ 6 w 34"/>
                  <a:gd name="T17" fmla="*/ 23 h 34"/>
                  <a:gd name="T18" fmla="*/ 6 w 34"/>
                  <a:gd name="T19" fmla="*/ 23 h 34"/>
                  <a:gd name="T20" fmla="*/ 6 w 34"/>
                  <a:gd name="T21" fmla="*/ 23 h 34"/>
                  <a:gd name="T22" fmla="*/ 6 w 34"/>
                  <a:gd name="T23" fmla="*/ 23 h 34"/>
                  <a:gd name="T24" fmla="*/ 6 w 34"/>
                  <a:gd name="T25" fmla="*/ 17 h 34"/>
                  <a:gd name="T26" fmla="*/ 6 w 34"/>
                  <a:gd name="T27" fmla="*/ 17 h 34"/>
                  <a:gd name="T28" fmla="*/ 12 w 34"/>
                  <a:gd name="T29" fmla="*/ 17 h 34"/>
                  <a:gd name="T30" fmla="*/ 12 w 34"/>
                  <a:gd name="T31" fmla="*/ 17 h 34"/>
                  <a:gd name="T32" fmla="*/ 12 w 34"/>
                  <a:gd name="T33" fmla="*/ 17 h 34"/>
                  <a:gd name="T34" fmla="*/ 12 w 34"/>
                  <a:gd name="T35" fmla="*/ 12 h 34"/>
                  <a:gd name="T36" fmla="*/ 12 w 34"/>
                  <a:gd name="T37" fmla="*/ 12 h 34"/>
                  <a:gd name="T38" fmla="*/ 17 w 34"/>
                  <a:gd name="T39" fmla="*/ 12 h 34"/>
                  <a:gd name="T40" fmla="*/ 17 w 34"/>
                  <a:gd name="T41" fmla="*/ 12 h 34"/>
                  <a:gd name="T42" fmla="*/ 17 w 34"/>
                  <a:gd name="T43" fmla="*/ 12 h 34"/>
                  <a:gd name="T44" fmla="*/ 17 w 34"/>
                  <a:gd name="T45" fmla="*/ 6 h 34"/>
                  <a:gd name="T46" fmla="*/ 17 w 34"/>
                  <a:gd name="T47" fmla="*/ 6 h 34"/>
                  <a:gd name="T48" fmla="*/ 23 w 34"/>
                  <a:gd name="T49" fmla="*/ 6 h 34"/>
                  <a:gd name="T50" fmla="*/ 23 w 34"/>
                  <a:gd name="T51" fmla="*/ 6 h 34"/>
                  <a:gd name="T52" fmla="*/ 23 w 34"/>
                  <a:gd name="T53" fmla="*/ 6 h 34"/>
                  <a:gd name="T54" fmla="*/ 23 w 34"/>
                  <a:gd name="T55" fmla="*/ 6 h 34"/>
                  <a:gd name="T56" fmla="*/ 23 w 34"/>
                  <a:gd name="T57" fmla="*/ 6 h 34"/>
                  <a:gd name="T58" fmla="*/ 29 w 34"/>
                  <a:gd name="T59" fmla="*/ 0 h 34"/>
                  <a:gd name="T60" fmla="*/ 29 w 34"/>
                  <a:gd name="T61" fmla="*/ 0 h 34"/>
                  <a:gd name="T62" fmla="*/ 29 w 34"/>
                  <a:gd name="T63" fmla="*/ 0 h 34"/>
                  <a:gd name="T64" fmla="*/ 29 w 34"/>
                  <a:gd name="T65" fmla="*/ 0 h 34"/>
                  <a:gd name="T66" fmla="*/ 34 w 34"/>
                  <a:gd name="T6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34">
                    <a:moveTo>
                      <a:pt x="0" y="34"/>
                    </a:moveTo>
                    <a:lnTo>
                      <a:pt x="0" y="34"/>
                    </a:lnTo>
                    <a:lnTo>
                      <a:pt x="0" y="29"/>
                    </a:lnTo>
                    <a:lnTo>
                      <a:pt x="0" y="29"/>
                    </a:lnTo>
                    <a:lnTo>
                      <a:pt x="0" y="29"/>
                    </a:lnTo>
                    <a:lnTo>
                      <a:pt x="0" y="29"/>
                    </a:lnTo>
                    <a:lnTo>
                      <a:pt x="6" y="29"/>
                    </a:lnTo>
                    <a:lnTo>
                      <a:pt x="6" y="23"/>
                    </a:lnTo>
                    <a:lnTo>
                      <a:pt x="6" y="23"/>
                    </a:lnTo>
                    <a:lnTo>
                      <a:pt x="6" y="23"/>
                    </a:lnTo>
                    <a:lnTo>
                      <a:pt x="6" y="23"/>
                    </a:lnTo>
                    <a:lnTo>
                      <a:pt x="6" y="23"/>
                    </a:lnTo>
                    <a:lnTo>
                      <a:pt x="6" y="17"/>
                    </a:lnTo>
                    <a:lnTo>
                      <a:pt x="6" y="17"/>
                    </a:lnTo>
                    <a:lnTo>
                      <a:pt x="12" y="17"/>
                    </a:lnTo>
                    <a:lnTo>
                      <a:pt x="12" y="17"/>
                    </a:lnTo>
                    <a:lnTo>
                      <a:pt x="12" y="17"/>
                    </a:lnTo>
                    <a:lnTo>
                      <a:pt x="12" y="12"/>
                    </a:lnTo>
                    <a:lnTo>
                      <a:pt x="12" y="12"/>
                    </a:lnTo>
                    <a:lnTo>
                      <a:pt x="17" y="12"/>
                    </a:lnTo>
                    <a:lnTo>
                      <a:pt x="17" y="12"/>
                    </a:lnTo>
                    <a:lnTo>
                      <a:pt x="17" y="12"/>
                    </a:lnTo>
                    <a:lnTo>
                      <a:pt x="17" y="6"/>
                    </a:lnTo>
                    <a:lnTo>
                      <a:pt x="17" y="6"/>
                    </a:lnTo>
                    <a:lnTo>
                      <a:pt x="23" y="6"/>
                    </a:lnTo>
                    <a:lnTo>
                      <a:pt x="23" y="6"/>
                    </a:lnTo>
                    <a:lnTo>
                      <a:pt x="23" y="6"/>
                    </a:lnTo>
                    <a:lnTo>
                      <a:pt x="23" y="6"/>
                    </a:lnTo>
                    <a:lnTo>
                      <a:pt x="23" y="6"/>
                    </a:lnTo>
                    <a:lnTo>
                      <a:pt x="29" y="0"/>
                    </a:lnTo>
                    <a:lnTo>
                      <a:pt x="29" y="0"/>
                    </a:lnTo>
                    <a:lnTo>
                      <a:pt x="29" y="0"/>
                    </a:lnTo>
                    <a:lnTo>
                      <a:pt x="29" y="0"/>
                    </a:lnTo>
                    <a:lnTo>
                      <a:pt x="34"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8086" name="Line 70"/>
              <p:cNvSpPr>
                <a:spLocks noChangeShapeType="1"/>
              </p:cNvSpPr>
              <p:nvPr/>
            </p:nvSpPr>
            <p:spPr bwMode="auto">
              <a:xfrm>
                <a:off x="2304" y="1403"/>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8087" name="Freeform 71"/>
              <p:cNvSpPr>
                <a:spLocks/>
              </p:cNvSpPr>
              <p:nvPr/>
            </p:nvSpPr>
            <p:spPr bwMode="auto">
              <a:xfrm>
                <a:off x="2304" y="1397"/>
                <a:ext cx="23" cy="6"/>
              </a:xfrm>
              <a:custGeom>
                <a:avLst/>
                <a:gdLst>
                  <a:gd name="T0" fmla="*/ 0 w 23"/>
                  <a:gd name="T1" fmla="*/ 6 h 6"/>
                  <a:gd name="T2" fmla="*/ 0 w 23"/>
                  <a:gd name="T3" fmla="*/ 6 h 6"/>
                  <a:gd name="T4" fmla="*/ 6 w 23"/>
                  <a:gd name="T5" fmla="*/ 6 h 6"/>
                  <a:gd name="T6" fmla="*/ 6 w 23"/>
                  <a:gd name="T7" fmla="*/ 6 h 6"/>
                  <a:gd name="T8" fmla="*/ 6 w 23"/>
                  <a:gd name="T9" fmla="*/ 6 h 6"/>
                  <a:gd name="T10" fmla="*/ 6 w 23"/>
                  <a:gd name="T11" fmla="*/ 6 h 6"/>
                  <a:gd name="T12" fmla="*/ 6 w 23"/>
                  <a:gd name="T13" fmla="*/ 6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0 h 6"/>
                  <a:gd name="T30" fmla="*/ 17 w 23"/>
                  <a:gd name="T31" fmla="*/ 0 h 6"/>
                  <a:gd name="T32" fmla="*/ 17 w 23"/>
                  <a:gd name="T33" fmla="*/ 0 h 6"/>
                  <a:gd name="T34" fmla="*/ 23 w 23"/>
                  <a:gd name="T35" fmla="*/ 0 h 6"/>
                  <a:gd name="T36" fmla="*/ 23 w 2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6">
                    <a:moveTo>
                      <a:pt x="0" y="6"/>
                    </a:moveTo>
                    <a:lnTo>
                      <a:pt x="0" y="6"/>
                    </a:lnTo>
                    <a:lnTo>
                      <a:pt x="6" y="6"/>
                    </a:lnTo>
                    <a:lnTo>
                      <a:pt x="6" y="6"/>
                    </a:lnTo>
                    <a:lnTo>
                      <a:pt x="6" y="6"/>
                    </a:lnTo>
                    <a:lnTo>
                      <a:pt x="6" y="6"/>
                    </a:lnTo>
                    <a:lnTo>
                      <a:pt x="6" y="6"/>
                    </a:lnTo>
                    <a:lnTo>
                      <a:pt x="11" y="0"/>
                    </a:lnTo>
                    <a:lnTo>
                      <a:pt x="11" y="0"/>
                    </a:lnTo>
                    <a:lnTo>
                      <a:pt x="11" y="0"/>
                    </a:lnTo>
                    <a:lnTo>
                      <a:pt x="11" y="0"/>
                    </a:lnTo>
                    <a:lnTo>
                      <a:pt x="11" y="0"/>
                    </a:lnTo>
                    <a:lnTo>
                      <a:pt x="17" y="0"/>
                    </a:lnTo>
                    <a:lnTo>
                      <a:pt x="17" y="0"/>
                    </a:lnTo>
                    <a:lnTo>
                      <a:pt x="17" y="0"/>
                    </a:lnTo>
                    <a:lnTo>
                      <a:pt x="17" y="0"/>
                    </a:lnTo>
                    <a:lnTo>
                      <a:pt x="17" y="0"/>
                    </a:lnTo>
                    <a:lnTo>
                      <a:pt x="23" y="0"/>
                    </a:lnTo>
                    <a:lnTo>
                      <a:pt x="23"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8088" name="Line 72"/>
              <p:cNvSpPr>
                <a:spLocks noChangeShapeType="1"/>
              </p:cNvSpPr>
              <p:nvPr/>
            </p:nvSpPr>
            <p:spPr bwMode="auto">
              <a:xfrm>
                <a:off x="2332" y="139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8089" name="Freeform 73"/>
              <p:cNvSpPr>
                <a:spLocks/>
              </p:cNvSpPr>
              <p:nvPr/>
            </p:nvSpPr>
            <p:spPr bwMode="auto">
              <a:xfrm>
                <a:off x="2332" y="1386"/>
                <a:ext cx="51" cy="5"/>
              </a:xfrm>
              <a:custGeom>
                <a:avLst/>
                <a:gdLst>
                  <a:gd name="T0" fmla="*/ 0 w 51"/>
                  <a:gd name="T1" fmla="*/ 5 h 5"/>
                  <a:gd name="T2" fmla="*/ 6 w 51"/>
                  <a:gd name="T3" fmla="*/ 5 h 5"/>
                  <a:gd name="T4" fmla="*/ 6 w 51"/>
                  <a:gd name="T5" fmla="*/ 5 h 5"/>
                  <a:gd name="T6" fmla="*/ 6 w 51"/>
                  <a:gd name="T7" fmla="*/ 5 h 5"/>
                  <a:gd name="T8" fmla="*/ 6 w 51"/>
                  <a:gd name="T9" fmla="*/ 5 h 5"/>
                  <a:gd name="T10" fmla="*/ 6 w 51"/>
                  <a:gd name="T11" fmla="*/ 5 h 5"/>
                  <a:gd name="T12" fmla="*/ 12 w 51"/>
                  <a:gd name="T13" fmla="*/ 5 h 5"/>
                  <a:gd name="T14" fmla="*/ 12 w 51"/>
                  <a:gd name="T15" fmla="*/ 5 h 5"/>
                  <a:gd name="T16" fmla="*/ 12 w 51"/>
                  <a:gd name="T17" fmla="*/ 5 h 5"/>
                  <a:gd name="T18" fmla="*/ 12 w 51"/>
                  <a:gd name="T19" fmla="*/ 5 h 5"/>
                  <a:gd name="T20" fmla="*/ 12 w 51"/>
                  <a:gd name="T21" fmla="*/ 5 h 5"/>
                  <a:gd name="T22" fmla="*/ 17 w 51"/>
                  <a:gd name="T23" fmla="*/ 5 h 5"/>
                  <a:gd name="T24" fmla="*/ 17 w 51"/>
                  <a:gd name="T25" fmla="*/ 5 h 5"/>
                  <a:gd name="T26" fmla="*/ 17 w 51"/>
                  <a:gd name="T27" fmla="*/ 5 h 5"/>
                  <a:gd name="T28" fmla="*/ 17 w 51"/>
                  <a:gd name="T29" fmla="*/ 5 h 5"/>
                  <a:gd name="T30" fmla="*/ 17 w 51"/>
                  <a:gd name="T31" fmla="*/ 5 h 5"/>
                  <a:gd name="T32" fmla="*/ 23 w 51"/>
                  <a:gd name="T33" fmla="*/ 5 h 5"/>
                  <a:gd name="T34" fmla="*/ 23 w 51"/>
                  <a:gd name="T35" fmla="*/ 5 h 5"/>
                  <a:gd name="T36" fmla="*/ 23 w 51"/>
                  <a:gd name="T37" fmla="*/ 5 h 5"/>
                  <a:gd name="T38" fmla="*/ 23 w 51"/>
                  <a:gd name="T39" fmla="*/ 5 h 5"/>
                  <a:gd name="T40" fmla="*/ 23 w 51"/>
                  <a:gd name="T41" fmla="*/ 5 h 5"/>
                  <a:gd name="T42" fmla="*/ 29 w 51"/>
                  <a:gd name="T43" fmla="*/ 5 h 5"/>
                  <a:gd name="T44" fmla="*/ 29 w 51"/>
                  <a:gd name="T45" fmla="*/ 5 h 5"/>
                  <a:gd name="T46" fmla="*/ 29 w 51"/>
                  <a:gd name="T47" fmla="*/ 5 h 5"/>
                  <a:gd name="T48" fmla="*/ 29 w 51"/>
                  <a:gd name="T49" fmla="*/ 5 h 5"/>
                  <a:gd name="T50" fmla="*/ 29 w 51"/>
                  <a:gd name="T51" fmla="*/ 5 h 5"/>
                  <a:gd name="T52" fmla="*/ 34 w 51"/>
                  <a:gd name="T53" fmla="*/ 5 h 5"/>
                  <a:gd name="T54" fmla="*/ 34 w 51"/>
                  <a:gd name="T55" fmla="*/ 5 h 5"/>
                  <a:gd name="T56" fmla="*/ 34 w 51"/>
                  <a:gd name="T57" fmla="*/ 5 h 5"/>
                  <a:gd name="T58" fmla="*/ 34 w 51"/>
                  <a:gd name="T59" fmla="*/ 0 h 5"/>
                  <a:gd name="T60" fmla="*/ 40 w 51"/>
                  <a:gd name="T61" fmla="*/ 0 h 5"/>
                  <a:gd name="T62" fmla="*/ 40 w 51"/>
                  <a:gd name="T63" fmla="*/ 0 h 5"/>
                  <a:gd name="T64" fmla="*/ 40 w 51"/>
                  <a:gd name="T65" fmla="*/ 0 h 5"/>
                  <a:gd name="T66" fmla="*/ 40 w 51"/>
                  <a:gd name="T67" fmla="*/ 0 h 5"/>
                  <a:gd name="T68" fmla="*/ 40 w 51"/>
                  <a:gd name="T69" fmla="*/ 0 h 5"/>
                  <a:gd name="T70" fmla="*/ 46 w 51"/>
                  <a:gd name="T71" fmla="*/ 0 h 5"/>
                  <a:gd name="T72" fmla="*/ 46 w 51"/>
                  <a:gd name="T73" fmla="*/ 0 h 5"/>
                  <a:gd name="T74" fmla="*/ 46 w 51"/>
                  <a:gd name="T75" fmla="*/ 0 h 5"/>
                  <a:gd name="T76" fmla="*/ 46 w 51"/>
                  <a:gd name="T77" fmla="*/ 0 h 5"/>
                  <a:gd name="T78" fmla="*/ 46 w 51"/>
                  <a:gd name="T79" fmla="*/ 0 h 5"/>
                  <a:gd name="T80" fmla="*/ 51 w 51"/>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5">
                    <a:moveTo>
                      <a:pt x="0" y="5"/>
                    </a:moveTo>
                    <a:lnTo>
                      <a:pt x="6" y="5"/>
                    </a:lnTo>
                    <a:lnTo>
                      <a:pt x="6" y="5"/>
                    </a:lnTo>
                    <a:lnTo>
                      <a:pt x="6" y="5"/>
                    </a:lnTo>
                    <a:lnTo>
                      <a:pt x="6" y="5"/>
                    </a:lnTo>
                    <a:lnTo>
                      <a:pt x="6" y="5"/>
                    </a:lnTo>
                    <a:lnTo>
                      <a:pt x="12" y="5"/>
                    </a:lnTo>
                    <a:lnTo>
                      <a:pt x="12" y="5"/>
                    </a:lnTo>
                    <a:lnTo>
                      <a:pt x="12" y="5"/>
                    </a:lnTo>
                    <a:lnTo>
                      <a:pt x="12" y="5"/>
                    </a:lnTo>
                    <a:lnTo>
                      <a:pt x="12" y="5"/>
                    </a:lnTo>
                    <a:lnTo>
                      <a:pt x="17" y="5"/>
                    </a:lnTo>
                    <a:lnTo>
                      <a:pt x="17" y="5"/>
                    </a:lnTo>
                    <a:lnTo>
                      <a:pt x="17" y="5"/>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0"/>
                    </a:lnTo>
                    <a:lnTo>
                      <a:pt x="40" y="0"/>
                    </a:lnTo>
                    <a:lnTo>
                      <a:pt x="40" y="0"/>
                    </a:lnTo>
                    <a:lnTo>
                      <a:pt x="40" y="0"/>
                    </a:lnTo>
                    <a:lnTo>
                      <a:pt x="40" y="0"/>
                    </a:lnTo>
                    <a:lnTo>
                      <a:pt x="40" y="0"/>
                    </a:lnTo>
                    <a:lnTo>
                      <a:pt x="46" y="0"/>
                    </a:lnTo>
                    <a:lnTo>
                      <a:pt x="46" y="0"/>
                    </a:lnTo>
                    <a:lnTo>
                      <a:pt x="46" y="0"/>
                    </a:lnTo>
                    <a:lnTo>
                      <a:pt x="46" y="0"/>
                    </a:lnTo>
                    <a:lnTo>
                      <a:pt x="46" y="0"/>
                    </a:lnTo>
                    <a:lnTo>
                      <a:pt x="51"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8090" name="Rectangle 74"/>
              <p:cNvSpPr>
                <a:spLocks noChangeArrowheads="1"/>
              </p:cNvSpPr>
              <p:nvPr/>
            </p:nvSpPr>
            <p:spPr bwMode="auto">
              <a:xfrm>
                <a:off x="2548" y="1397"/>
                <a:ext cx="94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PARISH BOUNDARY</a:t>
                </a:r>
                <a:endParaRPr lang="en-US" sz="1200" b="1"/>
              </a:p>
            </p:txBody>
          </p:sp>
        </p:grpSp>
        <p:grpSp>
          <p:nvGrpSpPr>
            <p:cNvPr id="2518091" name="Group 75"/>
            <p:cNvGrpSpPr>
              <a:grpSpLocks/>
            </p:cNvGrpSpPr>
            <p:nvPr/>
          </p:nvGrpSpPr>
          <p:grpSpPr bwMode="auto">
            <a:xfrm>
              <a:off x="816" y="3005"/>
              <a:ext cx="512" cy="115"/>
              <a:chOff x="816" y="2765"/>
              <a:chExt cx="512" cy="115"/>
            </a:xfrm>
          </p:grpSpPr>
          <p:sp>
            <p:nvSpPr>
              <p:cNvPr id="2518092" name="Rectangle 76"/>
              <p:cNvSpPr>
                <a:spLocks noChangeArrowheads="1"/>
              </p:cNvSpPr>
              <p:nvPr/>
            </p:nvSpPr>
            <p:spPr bwMode="auto">
              <a:xfrm>
                <a:off x="1018" y="2765"/>
                <a:ext cx="3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CITIES</a:t>
                </a:r>
                <a:endParaRPr lang="en-US" sz="1200" b="1"/>
              </a:p>
            </p:txBody>
          </p:sp>
          <p:grpSp>
            <p:nvGrpSpPr>
              <p:cNvPr id="2518093" name="Group 77"/>
              <p:cNvGrpSpPr>
                <a:grpSpLocks/>
              </p:cNvGrpSpPr>
              <p:nvPr/>
            </p:nvGrpSpPr>
            <p:grpSpPr bwMode="auto">
              <a:xfrm>
                <a:off x="816" y="2797"/>
                <a:ext cx="58" cy="58"/>
                <a:chOff x="2832" y="1248"/>
                <a:chExt cx="58" cy="58"/>
              </a:xfrm>
            </p:grpSpPr>
            <p:sp>
              <p:nvSpPr>
                <p:cNvPr id="2518094" name="Oval 78"/>
                <p:cNvSpPr>
                  <a:spLocks noChangeAspect="1" noChangeArrowheads="1"/>
                </p:cNvSpPr>
                <p:nvPr/>
              </p:nvSpPr>
              <p:spPr bwMode="auto">
                <a:xfrm>
                  <a:off x="2832" y="1248"/>
                  <a:ext cx="58" cy="58"/>
                </a:xfrm>
                <a:prstGeom prst="ellipse">
                  <a:avLst/>
                </a:prstGeom>
                <a:solidFill>
                  <a:srgbClr val="00FF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18095" name="Oval 79"/>
                <p:cNvSpPr>
                  <a:spLocks noChangeAspect="1" noChangeArrowheads="1"/>
                </p:cNvSpPr>
                <p:nvPr/>
              </p:nvSpPr>
              <p:spPr bwMode="auto">
                <a:xfrm>
                  <a:off x="2854" y="1270"/>
                  <a:ext cx="12" cy="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518096" name="Text Box 80"/>
            <p:cNvSpPr txBox="1">
              <a:spLocks noChangeArrowheads="1"/>
            </p:cNvSpPr>
            <p:nvPr/>
          </p:nvSpPr>
          <p:spPr bwMode="auto">
            <a:xfrm>
              <a:off x="864" y="2736"/>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t>LEGEND</a:t>
              </a:r>
            </a:p>
          </p:txBody>
        </p:sp>
        <p:sp>
          <p:nvSpPr>
            <p:cNvPr id="2518097" name="Rectangle 81"/>
            <p:cNvSpPr>
              <a:spLocks noChangeArrowheads="1"/>
            </p:cNvSpPr>
            <p:nvPr/>
          </p:nvSpPr>
          <p:spPr bwMode="auto">
            <a:xfrm>
              <a:off x="672" y="2688"/>
              <a:ext cx="1344" cy="96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18098" name="Group 82"/>
            <p:cNvGrpSpPr>
              <a:grpSpLocks/>
            </p:cNvGrpSpPr>
            <p:nvPr/>
          </p:nvGrpSpPr>
          <p:grpSpPr bwMode="auto">
            <a:xfrm>
              <a:off x="720" y="3185"/>
              <a:ext cx="1113" cy="115"/>
              <a:chOff x="720" y="2945"/>
              <a:chExt cx="1113" cy="115"/>
            </a:xfrm>
          </p:grpSpPr>
          <p:grpSp>
            <p:nvGrpSpPr>
              <p:cNvPr id="2518099" name="Group 83"/>
              <p:cNvGrpSpPr>
                <a:grpSpLocks/>
              </p:cNvGrpSpPr>
              <p:nvPr/>
            </p:nvGrpSpPr>
            <p:grpSpPr bwMode="auto">
              <a:xfrm>
                <a:off x="720" y="3000"/>
                <a:ext cx="238" cy="0"/>
                <a:chOff x="2211" y="2341"/>
                <a:chExt cx="238" cy="0"/>
              </a:xfrm>
            </p:grpSpPr>
            <p:sp>
              <p:nvSpPr>
                <p:cNvPr id="2518100" name="Line 84"/>
                <p:cNvSpPr>
                  <a:spLocks noChangeShapeType="1"/>
                </p:cNvSpPr>
                <p:nvPr/>
              </p:nvSpPr>
              <p:spPr bwMode="auto">
                <a:xfrm>
                  <a:off x="2211" y="2341"/>
                  <a:ext cx="2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8101" name="Line 85"/>
                <p:cNvSpPr>
                  <a:spLocks noChangeShapeType="1"/>
                </p:cNvSpPr>
                <p:nvPr/>
              </p:nvSpPr>
              <p:spPr bwMode="auto">
                <a:xfrm>
                  <a:off x="2211"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8102" name="Line 86"/>
                <p:cNvSpPr>
                  <a:spLocks noChangeShapeType="1"/>
                </p:cNvSpPr>
                <p:nvPr/>
              </p:nvSpPr>
              <p:spPr bwMode="auto">
                <a:xfrm>
                  <a:off x="2290"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8103" name="Line 87"/>
                <p:cNvSpPr>
                  <a:spLocks noChangeShapeType="1"/>
                </p:cNvSpPr>
                <p:nvPr/>
              </p:nvSpPr>
              <p:spPr bwMode="auto">
                <a:xfrm>
                  <a:off x="2370" y="2341"/>
                  <a:ext cx="39"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18104" name="Rectangle 88"/>
              <p:cNvSpPr>
                <a:spLocks noChangeArrowheads="1"/>
              </p:cNvSpPr>
              <p:nvPr/>
            </p:nvSpPr>
            <p:spPr bwMode="auto">
              <a:xfrm>
                <a:off x="1018" y="2945"/>
                <a:ext cx="8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PRIMARY ROADS</a:t>
                </a:r>
                <a:endParaRPr lang="en-US" sz="1200" b="1"/>
              </a:p>
            </p:txBody>
          </p:sp>
        </p:grpSp>
      </p:grpSp>
      <p:sp>
        <p:nvSpPr>
          <p:cNvPr id="2518105" name="Text Box 89"/>
          <p:cNvSpPr txBox="1">
            <a:spLocks noChangeArrowheads="1"/>
          </p:cNvSpPr>
          <p:nvPr/>
        </p:nvSpPr>
        <p:spPr bwMode="auto">
          <a:xfrm>
            <a:off x="3657600" y="5943600"/>
            <a:ext cx="365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Storm Surge Record: 24.6 ft</a:t>
            </a:r>
          </a:p>
        </p:txBody>
      </p:sp>
    </p:spTree>
    <p:extLst>
      <p:ext uri="{BB962C8B-B14F-4D97-AF65-F5344CB8AC3E}">
        <p14:creationId xmlns:p14="http://schemas.microsoft.com/office/powerpoint/2010/main" val="1877298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180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18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810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9042" name="Group 2"/>
          <p:cNvGrpSpPr>
            <a:grpSpLocks/>
          </p:cNvGrpSpPr>
          <p:nvPr/>
        </p:nvGrpSpPr>
        <p:grpSpPr bwMode="auto">
          <a:xfrm>
            <a:off x="0" y="0"/>
            <a:ext cx="9134475" cy="6678613"/>
            <a:chOff x="0" y="0"/>
            <a:chExt cx="5754" cy="4207"/>
          </a:xfrm>
        </p:grpSpPr>
        <p:pic>
          <p:nvPicPr>
            <p:cNvPr id="2519043" name="Picture 3" descr="coastal_basemap_landsat"/>
            <p:cNvPicPr>
              <a:picLocks noChangeAspect="1" noChangeArrowheads="1"/>
            </p:cNvPicPr>
            <p:nvPr/>
          </p:nvPicPr>
          <p:blipFill>
            <a:blip r:embed="rId2" cstate="print">
              <a:extLst>
                <a:ext uri="{28A0092B-C50C-407E-A947-70E740481C1C}">
                  <a14:useLocalDpi xmlns:a14="http://schemas.microsoft.com/office/drawing/2010/main" val="0"/>
                </a:ext>
              </a:extLst>
            </a:blip>
            <a:srcRect l="9331" t="1146" r="9953"/>
            <a:stretch>
              <a:fillRect/>
            </a:stretch>
          </p:blipFill>
          <p:spPr bwMode="auto">
            <a:xfrm>
              <a:off x="0" y="0"/>
              <a:ext cx="5754" cy="4207"/>
            </a:xfrm>
            <a:prstGeom prst="rect">
              <a:avLst/>
            </a:prstGeom>
            <a:noFill/>
            <a:extLst>
              <a:ext uri="{909E8E84-426E-40DD-AFC4-6F175D3DCCD1}">
                <a14:hiddenFill xmlns:a14="http://schemas.microsoft.com/office/drawing/2010/main">
                  <a:solidFill>
                    <a:srgbClr val="FFFFFF"/>
                  </a:solidFill>
                </a14:hiddenFill>
              </a:ext>
            </a:extLst>
          </p:spPr>
        </p:pic>
        <p:sp>
          <p:nvSpPr>
            <p:cNvPr id="2519044" name="Text Box 4"/>
            <p:cNvSpPr txBox="1">
              <a:spLocks noChangeArrowheads="1"/>
            </p:cNvSpPr>
            <p:nvPr/>
          </p:nvSpPr>
          <p:spPr bwMode="auto">
            <a:xfrm>
              <a:off x="192" y="0"/>
              <a:ext cx="5472" cy="81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sz="3600" b="1"/>
                <a:t>The Louisiana Coast</a:t>
              </a:r>
            </a:p>
            <a:p>
              <a:pPr algn="ctr">
                <a:spcBef>
                  <a:spcPct val="20000"/>
                </a:spcBef>
              </a:pPr>
              <a:r>
                <a:rPr lang="en-US" sz="3600" b="1"/>
                <a:t>A Vulnerable Area for Storm Surge</a:t>
              </a:r>
            </a:p>
          </p:txBody>
        </p:sp>
        <p:grpSp>
          <p:nvGrpSpPr>
            <p:cNvPr id="2519045" name="Group 5"/>
            <p:cNvGrpSpPr>
              <a:grpSpLocks/>
            </p:cNvGrpSpPr>
            <p:nvPr/>
          </p:nvGrpSpPr>
          <p:grpSpPr bwMode="auto">
            <a:xfrm>
              <a:off x="576" y="2832"/>
              <a:ext cx="1179" cy="1152"/>
              <a:chOff x="30" y="1872"/>
              <a:chExt cx="1179" cy="1152"/>
            </a:xfrm>
          </p:grpSpPr>
          <p:sp>
            <p:nvSpPr>
              <p:cNvPr id="2519046" name="Oval 6"/>
              <p:cNvSpPr>
                <a:spLocks noChangeAspect="1" noChangeArrowheads="1"/>
              </p:cNvSpPr>
              <p:nvPr/>
            </p:nvSpPr>
            <p:spPr bwMode="auto">
              <a:xfrm>
                <a:off x="57" y="2556"/>
                <a:ext cx="253" cy="127"/>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00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19047" name="Text Box 7"/>
              <p:cNvSpPr txBox="1">
                <a:spLocks noChangeArrowheads="1"/>
              </p:cNvSpPr>
              <p:nvPr/>
            </p:nvSpPr>
            <p:spPr bwMode="auto">
              <a:xfrm>
                <a:off x="249" y="2526"/>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t> </a:t>
                </a:r>
                <a:r>
                  <a:rPr lang="en-US" sz="1200" b="1"/>
                  <a:t>FLOOD AREA</a:t>
                </a:r>
              </a:p>
            </p:txBody>
          </p:sp>
          <p:grpSp>
            <p:nvGrpSpPr>
              <p:cNvPr id="2519048" name="Group 8"/>
              <p:cNvGrpSpPr>
                <a:grpSpLocks/>
              </p:cNvGrpSpPr>
              <p:nvPr/>
            </p:nvGrpSpPr>
            <p:grpSpPr bwMode="auto">
              <a:xfrm>
                <a:off x="65" y="2766"/>
                <a:ext cx="238" cy="124"/>
                <a:chOff x="3704" y="2466"/>
                <a:chExt cx="238" cy="124"/>
              </a:xfrm>
            </p:grpSpPr>
            <p:sp>
              <p:nvSpPr>
                <p:cNvPr id="2519049" name="Line 9"/>
                <p:cNvSpPr>
                  <a:spLocks noChangeShapeType="1"/>
                </p:cNvSpPr>
                <p:nvPr/>
              </p:nvSpPr>
              <p:spPr bwMode="auto">
                <a:xfrm>
                  <a:off x="3823" y="2466"/>
                  <a:ext cx="0" cy="0"/>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050" name="Freeform 10"/>
                <p:cNvSpPr>
                  <a:spLocks/>
                </p:cNvSpPr>
                <p:nvPr/>
              </p:nvSpPr>
              <p:spPr bwMode="auto">
                <a:xfrm>
                  <a:off x="3704" y="2466"/>
                  <a:ext cx="238" cy="124"/>
                </a:xfrm>
                <a:custGeom>
                  <a:avLst/>
                  <a:gdLst>
                    <a:gd name="T0" fmla="*/ 131 w 238"/>
                    <a:gd name="T1" fmla="*/ 0 h 124"/>
                    <a:gd name="T2" fmla="*/ 136 w 238"/>
                    <a:gd name="T3" fmla="*/ 5 h 124"/>
                    <a:gd name="T4" fmla="*/ 148 w 238"/>
                    <a:gd name="T5" fmla="*/ 5 h 124"/>
                    <a:gd name="T6" fmla="*/ 159 w 238"/>
                    <a:gd name="T7" fmla="*/ 5 h 124"/>
                    <a:gd name="T8" fmla="*/ 165 w 238"/>
                    <a:gd name="T9" fmla="*/ 5 h 124"/>
                    <a:gd name="T10" fmla="*/ 176 w 238"/>
                    <a:gd name="T11" fmla="*/ 11 h 124"/>
                    <a:gd name="T12" fmla="*/ 187 w 238"/>
                    <a:gd name="T13" fmla="*/ 11 h 124"/>
                    <a:gd name="T14" fmla="*/ 193 w 238"/>
                    <a:gd name="T15" fmla="*/ 17 h 124"/>
                    <a:gd name="T16" fmla="*/ 204 w 238"/>
                    <a:gd name="T17" fmla="*/ 17 h 124"/>
                    <a:gd name="T18" fmla="*/ 210 w 238"/>
                    <a:gd name="T19" fmla="*/ 22 h 124"/>
                    <a:gd name="T20" fmla="*/ 221 w 238"/>
                    <a:gd name="T21" fmla="*/ 28 h 124"/>
                    <a:gd name="T22" fmla="*/ 233 w 238"/>
                    <a:gd name="T23" fmla="*/ 39 h 124"/>
                    <a:gd name="T24" fmla="*/ 238 w 238"/>
                    <a:gd name="T25" fmla="*/ 51 h 124"/>
                    <a:gd name="T26" fmla="*/ 238 w 238"/>
                    <a:gd name="T27" fmla="*/ 56 h 124"/>
                    <a:gd name="T28" fmla="*/ 238 w 238"/>
                    <a:gd name="T29" fmla="*/ 68 h 124"/>
                    <a:gd name="T30" fmla="*/ 238 w 238"/>
                    <a:gd name="T31" fmla="*/ 73 h 124"/>
                    <a:gd name="T32" fmla="*/ 233 w 238"/>
                    <a:gd name="T33" fmla="*/ 85 h 124"/>
                    <a:gd name="T34" fmla="*/ 221 w 238"/>
                    <a:gd name="T35" fmla="*/ 96 h 124"/>
                    <a:gd name="T36" fmla="*/ 210 w 238"/>
                    <a:gd name="T37" fmla="*/ 102 h 124"/>
                    <a:gd name="T38" fmla="*/ 204 w 238"/>
                    <a:gd name="T39" fmla="*/ 107 h 124"/>
                    <a:gd name="T40" fmla="*/ 193 w 238"/>
                    <a:gd name="T41" fmla="*/ 107 h 124"/>
                    <a:gd name="T42" fmla="*/ 187 w 238"/>
                    <a:gd name="T43" fmla="*/ 113 h 124"/>
                    <a:gd name="T44" fmla="*/ 176 w 238"/>
                    <a:gd name="T45" fmla="*/ 113 h 124"/>
                    <a:gd name="T46" fmla="*/ 165 w 238"/>
                    <a:gd name="T47" fmla="*/ 119 h 124"/>
                    <a:gd name="T48" fmla="*/ 159 w 238"/>
                    <a:gd name="T49" fmla="*/ 119 h 124"/>
                    <a:gd name="T50" fmla="*/ 148 w 238"/>
                    <a:gd name="T51" fmla="*/ 119 h 124"/>
                    <a:gd name="T52" fmla="*/ 136 w 238"/>
                    <a:gd name="T53" fmla="*/ 119 h 124"/>
                    <a:gd name="T54" fmla="*/ 131 w 238"/>
                    <a:gd name="T55" fmla="*/ 124 h 124"/>
                    <a:gd name="T56" fmla="*/ 119 w 238"/>
                    <a:gd name="T57" fmla="*/ 124 h 124"/>
                    <a:gd name="T58" fmla="*/ 114 w 238"/>
                    <a:gd name="T59" fmla="*/ 124 h 124"/>
                    <a:gd name="T60" fmla="*/ 102 w 238"/>
                    <a:gd name="T61" fmla="*/ 119 h 124"/>
                    <a:gd name="T62" fmla="*/ 91 w 238"/>
                    <a:gd name="T63" fmla="*/ 119 h 124"/>
                    <a:gd name="T64" fmla="*/ 85 w 238"/>
                    <a:gd name="T65" fmla="*/ 119 h 124"/>
                    <a:gd name="T66" fmla="*/ 74 w 238"/>
                    <a:gd name="T67" fmla="*/ 119 h 124"/>
                    <a:gd name="T68" fmla="*/ 63 w 238"/>
                    <a:gd name="T69" fmla="*/ 113 h 124"/>
                    <a:gd name="T70" fmla="*/ 57 w 238"/>
                    <a:gd name="T71" fmla="*/ 113 h 124"/>
                    <a:gd name="T72" fmla="*/ 46 w 238"/>
                    <a:gd name="T73" fmla="*/ 107 h 124"/>
                    <a:gd name="T74" fmla="*/ 40 w 238"/>
                    <a:gd name="T75" fmla="*/ 107 h 124"/>
                    <a:gd name="T76" fmla="*/ 29 w 238"/>
                    <a:gd name="T77" fmla="*/ 102 h 124"/>
                    <a:gd name="T78" fmla="*/ 17 w 238"/>
                    <a:gd name="T79" fmla="*/ 96 h 124"/>
                    <a:gd name="T80" fmla="*/ 12 w 238"/>
                    <a:gd name="T81" fmla="*/ 85 h 124"/>
                    <a:gd name="T82" fmla="*/ 6 w 238"/>
                    <a:gd name="T83" fmla="*/ 73 h 124"/>
                    <a:gd name="T84" fmla="*/ 0 w 238"/>
                    <a:gd name="T85" fmla="*/ 68 h 124"/>
                    <a:gd name="T86" fmla="*/ 0 w 238"/>
                    <a:gd name="T87" fmla="*/ 56 h 124"/>
                    <a:gd name="T88" fmla="*/ 6 w 238"/>
                    <a:gd name="T89" fmla="*/ 51 h 124"/>
                    <a:gd name="T90" fmla="*/ 12 w 238"/>
                    <a:gd name="T91" fmla="*/ 39 h 124"/>
                    <a:gd name="T92" fmla="*/ 17 w 238"/>
                    <a:gd name="T93" fmla="*/ 28 h 124"/>
                    <a:gd name="T94" fmla="*/ 29 w 238"/>
                    <a:gd name="T95" fmla="*/ 22 h 124"/>
                    <a:gd name="T96" fmla="*/ 40 w 238"/>
                    <a:gd name="T97" fmla="*/ 17 h 124"/>
                    <a:gd name="T98" fmla="*/ 46 w 238"/>
                    <a:gd name="T99" fmla="*/ 17 h 124"/>
                    <a:gd name="T100" fmla="*/ 57 w 238"/>
                    <a:gd name="T101" fmla="*/ 11 h 124"/>
                    <a:gd name="T102" fmla="*/ 63 w 238"/>
                    <a:gd name="T103" fmla="*/ 11 h 124"/>
                    <a:gd name="T104" fmla="*/ 74 w 238"/>
                    <a:gd name="T105" fmla="*/ 5 h 124"/>
                    <a:gd name="T106" fmla="*/ 85 w 238"/>
                    <a:gd name="T107" fmla="*/ 5 h 124"/>
                    <a:gd name="T108" fmla="*/ 91 w 238"/>
                    <a:gd name="T109" fmla="*/ 5 h 124"/>
                    <a:gd name="T110" fmla="*/ 102 w 238"/>
                    <a:gd name="T111" fmla="*/ 5 h 124"/>
                    <a:gd name="T112" fmla="*/ 114 w 238"/>
                    <a:gd name="T113" fmla="*/ 0 h 124"/>
                    <a:gd name="T114" fmla="*/ 119 w 238"/>
                    <a:gd name="T11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124">
                      <a:moveTo>
                        <a:pt x="119" y="0"/>
                      </a:moveTo>
                      <a:lnTo>
                        <a:pt x="125" y="0"/>
                      </a:lnTo>
                      <a:lnTo>
                        <a:pt x="125" y="0"/>
                      </a:lnTo>
                      <a:lnTo>
                        <a:pt x="125" y="0"/>
                      </a:lnTo>
                      <a:lnTo>
                        <a:pt x="125" y="0"/>
                      </a:lnTo>
                      <a:lnTo>
                        <a:pt x="125" y="0"/>
                      </a:lnTo>
                      <a:lnTo>
                        <a:pt x="131" y="0"/>
                      </a:lnTo>
                      <a:lnTo>
                        <a:pt x="131" y="0"/>
                      </a:lnTo>
                      <a:lnTo>
                        <a:pt x="131" y="0"/>
                      </a:lnTo>
                      <a:lnTo>
                        <a:pt x="131" y="0"/>
                      </a:lnTo>
                      <a:lnTo>
                        <a:pt x="131" y="0"/>
                      </a:lnTo>
                      <a:lnTo>
                        <a:pt x="136" y="0"/>
                      </a:lnTo>
                      <a:lnTo>
                        <a:pt x="136" y="0"/>
                      </a:lnTo>
                      <a:lnTo>
                        <a:pt x="136" y="0"/>
                      </a:lnTo>
                      <a:lnTo>
                        <a:pt x="136" y="5"/>
                      </a:lnTo>
                      <a:lnTo>
                        <a:pt x="136" y="5"/>
                      </a:lnTo>
                      <a:lnTo>
                        <a:pt x="142" y="5"/>
                      </a:lnTo>
                      <a:lnTo>
                        <a:pt x="142" y="5"/>
                      </a:lnTo>
                      <a:lnTo>
                        <a:pt x="142" y="5"/>
                      </a:lnTo>
                      <a:lnTo>
                        <a:pt x="142" y="5"/>
                      </a:lnTo>
                      <a:lnTo>
                        <a:pt x="142" y="5"/>
                      </a:lnTo>
                      <a:lnTo>
                        <a:pt x="148" y="5"/>
                      </a:lnTo>
                      <a:lnTo>
                        <a:pt x="148" y="5"/>
                      </a:lnTo>
                      <a:lnTo>
                        <a:pt x="148" y="5"/>
                      </a:lnTo>
                      <a:lnTo>
                        <a:pt x="148" y="5"/>
                      </a:lnTo>
                      <a:lnTo>
                        <a:pt x="148" y="5"/>
                      </a:lnTo>
                      <a:lnTo>
                        <a:pt x="153" y="5"/>
                      </a:lnTo>
                      <a:lnTo>
                        <a:pt x="153" y="5"/>
                      </a:lnTo>
                      <a:lnTo>
                        <a:pt x="153" y="5"/>
                      </a:lnTo>
                      <a:lnTo>
                        <a:pt x="153" y="5"/>
                      </a:lnTo>
                      <a:lnTo>
                        <a:pt x="153" y="5"/>
                      </a:lnTo>
                      <a:lnTo>
                        <a:pt x="159" y="5"/>
                      </a:lnTo>
                      <a:lnTo>
                        <a:pt x="159" y="5"/>
                      </a:lnTo>
                      <a:lnTo>
                        <a:pt x="159" y="5"/>
                      </a:lnTo>
                      <a:lnTo>
                        <a:pt x="159" y="5"/>
                      </a:lnTo>
                      <a:lnTo>
                        <a:pt x="159" y="5"/>
                      </a:lnTo>
                      <a:lnTo>
                        <a:pt x="165" y="5"/>
                      </a:lnTo>
                      <a:lnTo>
                        <a:pt x="165" y="5"/>
                      </a:lnTo>
                      <a:lnTo>
                        <a:pt x="165" y="5"/>
                      </a:lnTo>
                      <a:lnTo>
                        <a:pt x="165" y="5"/>
                      </a:lnTo>
                      <a:lnTo>
                        <a:pt x="165" y="5"/>
                      </a:lnTo>
                      <a:lnTo>
                        <a:pt x="170" y="5"/>
                      </a:lnTo>
                      <a:lnTo>
                        <a:pt x="170" y="5"/>
                      </a:lnTo>
                      <a:lnTo>
                        <a:pt x="170" y="5"/>
                      </a:lnTo>
                      <a:lnTo>
                        <a:pt x="170" y="5"/>
                      </a:lnTo>
                      <a:lnTo>
                        <a:pt x="170" y="5"/>
                      </a:lnTo>
                      <a:lnTo>
                        <a:pt x="176" y="11"/>
                      </a:lnTo>
                      <a:lnTo>
                        <a:pt x="176" y="11"/>
                      </a:lnTo>
                      <a:lnTo>
                        <a:pt x="176" y="11"/>
                      </a:lnTo>
                      <a:lnTo>
                        <a:pt x="176" y="11"/>
                      </a:lnTo>
                      <a:lnTo>
                        <a:pt x="182" y="11"/>
                      </a:lnTo>
                      <a:lnTo>
                        <a:pt x="182" y="11"/>
                      </a:lnTo>
                      <a:lnTo>
                        <a:pt x="182" y="11"/>
                      </a:lnTo>
                      <a:lnTo>
                        <a:pt x="182" y="11"/>
                      </a:lnTo>
                      <a:lnTo>
                        <a:pt x="182" y="11"/>
                      </a:lnTo>
                      <a:lnTo>
                        <a:pt x="187" y="11"/>
                      </a:lnTo>
                      <a:lnTo>
                        <a:pt x="187" y="11"/>
                      </a:lnTo>
                      <a:lnTo>
                        <a:pt x="187" y="11"/>
                      </a:lnTo>
                      <a:lnTo>
                        <a:pt x="187" y="11"/>
                      </a:lnTo>
                      <a:lnTo>
                        <a:pt x="187" y="11"/>
                      </a:lnTo>
                      <a:lnTo>
                        <a:pt x="193" y="11"/>
                      </a:lnTo>
                      <a:lnTo>
                        <a:pt x="193" y="11"/>
                      </a:lnTo>
                      <a:lnTo>
                        <a:pt x="193" y="17"/>
                      </a:lnTo>
                      <a:lnTo>
                        <a:pt x="193" y="17"/>
                      </a:lnTo>
                      <a:lnTo>
                        <a:pt x="193" y="17"/>
                      </a:lnTo>
                      <a:lnTo>
                        <a:pt x="199" y="17"/>
                      </a:lnTo>
                      <a:lnTo>
                        <a:pt x="199" y="17"/>
                      </a:lnTo>
                      <a:lnTo>
                        <a:pt x="199" y="17"/>
                      </a:lnTo>
                      <a:lnTo>
                        <a:pt x="199" y="17"/>
                      </a:lnTo>
                      <a:lnTo>
                        <a:pt x="199" y="17"/>
                      </a:lnTo>
                      <a:lnTo>
                        <a:pt x="204" y="17"/>
                      </a:lnTo>
                      <a:lnTo>
                        <a:pt x="204" y="17"/>
                      </a:lnTo>
                      <a:lnTo>
                        <a:pt x="204" y="22"/>
                      </a:lnTo>
                      <a:lnTo>
                        <a:pt x="204" y="22"/>
                      </a:lnTo>
                      <a:lnTo>
                        <a:pt x="204" y="22"/>
                      </a:lnTo>
                      <a:lnTo>
                        <a:pt x="210" y="22"/>
                      </a:lnTo>
                      <a:lnTo>
                        <a:pt x="210" y="22"/>
                      </a:lnTo>
                      <a:lnTo>
                        <a:pt x="210" y="22"/>
                      </a:lnTo>
                      <a:lnTo>
                        <a:pt x="210" y="22"/>
                      </a:lnTo>
                      <a:lnTo>
                        <a:pt x="210" y="22"/>
                      </a:lnTo>
                      <a:lnTo>
                        <a:pt x="216" y="22"/>
                      </a:lnTo>
                      <a:lnTo>
                        <a:pt x="216" y="28"/>
                      </a:lnTo>
                      <a:lnTo>
                        <a:pt x="216" y="28"/>
                      </a:lnTo>
                      <a:lnTo>
                        <a:pt x="216" y="28"/>
                      </a:lnTo>
                      <a:lnTo>
                        <a:pt x="216" y="28"/>
                      </a:lnTo>
                      <a:lnTo>
                        <a:pt x="221" y="28"/>
                      </a:lnTo>
                      <a:lnTo>
                        <a:pt x="221" y="28"/>
                      </a:lnTo>
                      <a:lnTo>
                        <a:pt x="221" y="28"/>
                      </a:lnTo>
                      <a:lnTo>
                        <a:pt x="221" y="34"/>
                      </a:lnTo>
                      <a:lnTo>
                        <a:pt x="221" y="34"/>
                      </a:lnTo>
                      <a:lnTo>
                        <a:pt x="227" y="34"/>
                      </a:lnTo>
                      <a:lnTo>
                        <a:pt x="227" y="34"/>
                      </a:lnTo>
                      <a:lnTo>
                        <a:pt x="227" y="34"/>
                      </a:lnTo>
                      <a:lnTo>
                        <a:pt x="227" y="39"/>
                      </a:lnTo>
                      <a:lnTo>
                        <a:pt x="227" y="39"/>
                      </a:lnTo>
                      <a:lnTo>
                        <a:pt x="233" y="39"/>
                      </a:lnTo>
                      <a:lnTo>
                        <a:pt x="233" y="39"/>
                      </a:lnTo>
                      <a:lnTo>
                        <a:pt x="233" y="39"/>
                      </a:lnTo>
                      <a:lnTo>
                        <a:pt x="233" y="45"/>
                      </a:lnTo>
                      <a:lnTo>
                        <a:pt x="233" y="45"/>
                      </a:lnTo>
                      <a:lnTo>
                        <a:pt x="233" y="45"/>
                      </a:lnTo>
                      <a:lnTo>
                        <a:pt x="233" y="45"/>
                      </a:lnTo>
                      <a:lnTo>
                        <a:pt x="238" y="45"/>
                      </a:lnTo>
                      <a:lnTo>
                        <a:pt x="238" y="51"/>
                      </a:lnTo>
                      <a:lnTo>
                        <a:pt x="238" y="51"/>
                      </a:lnTo>
                      <a:lnTo>
                        <a:pt x="238" y="51"/>
                      </a:lnTo>
                      <a:lnTo>
                        <a:pt x="238" y="51"/>
                      </a:lnTo>
                      <a:lnTo>
                        <a:pt x="238" y="51"/>
                      </a:lnTo>
                      <a:lnTo>
                        <a:pt x="238" y="56"/>
                      </a:lnTo>
                      <a:lnTo>
                        <a:pt x="238" y="56"/>
                      </a:lnTo>
                      <a:lnTo>
                        <a:pt x="238" y="56"/>
                      </a:lnTo>
                      <a:lnTo>
                        <a:pt x="238" y="56"/>
                      </a:lnTo>
                      <a:lnTo>
                        <a:pt x="238" y="56"/>
                      </a:lnTo>
                      <a:lnTo>
                        <a:pt x="238" y="62"/>
                      </a:lnTo>
                      <a:lnTo>
                        <a:pt x="238" y="62"/>
                      </a:lnTo>
                      <a:lnTo>
                        <a:pt x="238" y="62"/>
                      </a:lnTo>
                      <a:lnTo>
                        <a:pt x="238" y="62"/>
                      </a:lnTo>
                      <a:lnTo>
                        <a:pt x="238" y="62"/>
                      </a:lnTo>
                      <a:lnTo>
                        <a:pt x="238" y="68"/>
                      </a:lnTo>
                      <a:lnTo>
                        <a:pt x="238" y="68"/>
                      </a:lnTo>
                      <a:lnTo>
                        <a:pt x="238" y="68"/>
                      </a:lnTo>
                      <a:lnTo>
                        <a:pt x="238" y="68"/>
                      </a:lnTo>
                      <a:lnTo>
                        <a:pt x="238" y="68"/>
                      </a:lnTo>
                      <a:lnTo>
                        <a:pt x="238" y="73"/>
                      </a:lnTo>
                      <a:lnTo>
                        <a:pt x="238" y="73"/>
                      </a:lnTo>
                      <a:lnTo>
                        <a:pt x="238" y="73"/>
                      </a:lnTo>
                      <a:lnTo>
                        <a:pt x="238" y="73"/>
                      </a:lnTo>
                      <a:lnTo>
                        <a:pt x="238" y="73"/>
                      </a:lnTo>
                      <a:lnTo>
                        <a:pt x="238" y="79"/>
                      </a:lnTo>
                      <a:lnTo>
                        <a:pt x="233" y="79"/>
                      </a:lnTo>
                      <a:lnTo>
                        <a:pt x="233" y="79"/>
                      </a:lnTo>
                      <a:lnTo>
                        <a:pt x="233" y="79"/>
                      </a:lnTo>
                      <a:lnTo>
                        <a:pt x="233" y="79"/>
                      </a:lnTo>
                      <a:lnTo>
                        <a:pt x="233" y="85"/>
                      </a:lnTo>
                      <a:lnTo>
                        <a:pt x="233" y="85"/>
                      </a:lnTo>
                      <a:lnTo>
                        <a:pt x="233" y="85"/>
                      </a:lnTo>
                      <a:lnTo>
                        <a:pt x="227" y="85"/>
                      </a:lnTo>
                      <a:lnTo>
                        <a:pt x="227" y="85"/>
                      </a:lnTo>
                      <a:lnTo>
                        <a:pt x="227" y="90"/>
                      </a:lnTo>
                      <a:lnTo>
                        <a:pt x="227" y="90"/>
                      </a:lnTo>
                      <a:lnTo>
                        <a:pt x="227" y="90"/>
                      </a:lnTo>
                      <a:lnTo>
                        <a:pt x="221" y="90"/>
                      </a:lnTo>
                      <a:lnTo>
                        <a:pt x="221" y="96"/>
                      </a:lnTo>
                      <a:lnTo>
                        <a:pt x="221" y="96"/>
                      </a:lnTo>
                      <a:lnTo>
                        <a:pt x="221" y="96"/>
                      </a:lnTo>
                      <a:lnTo>
                        <a:pt x="221" y="96"/>
                      </a:lnTo>
                      <a:lnTo>
                        <a:pt x="216" y="96"/>
                      </a:lnTo>
                      <a:lnTo>
                        <a:pt x="216" y="96"/>
                      </a:lnTo>
                      <a:lnTo>
                        <a:pt x="216" y="96"/>
                      </a:lnTo>
                      <a:lnTo>
                        <a:pt x="216" y="102"/>
                      </a:lnTo>
                      <a:lnTo>
                        <a:pt x="216" y="102"/>
                      </a:lnTo>
                      <a:lnTo>
                        <a:pt x="210" y="102"/>
                      </a:lnTo>
                      <a:lnTo>
                        <a:pt x="210" y="102"/>
                      </a:lnTo>
                      <a:lnTo>
                        <a:pt x="210" y="102"/>
                      </a:lnTo>
                      <a:lnTo>
                        <a:pt x="210" y="102"/>
                      </a:lnTo>
                      <a:lnTo>
                        <a:pt x="210" y="102"/>
                      </a:lnTo>
                      <a:lnTo>
                        <a:pt x="204" y="102"/>
                      </a:lnTo>
                      <a:lnTo>
                        <a:pt x="204" y="107"/>
                      </a:lnTo>
                      <a:lnTo>
                        <a:pt x="204" y="107"/>
                      </a:lnTo>
                      <a:lnTo>
                        <a:pt x="204" y="107"/>
                      </a:lnTo>
                      <a:lnTo>
                        <a:pt x="204" y="107"/>
                      </a:lnTo>
                      <a:lnTo>
                        <a:pt x="199" y="107"/>
                      </a:lnTo>
                      <a:lnTo>
                        <a:pt x="199" y="107"/>
                      </a:lnTo>
                      <a:lnTo>
                        <a:pt x="199" y="107"/>
                      </a:lnTo>
                      <a:lnTo>
                        <a:pt x="199" y="107"/>
                      </a:lnTo>
                      <a:lnTo>
                        <a:pt x="199" y="107"/>
                      </a:lnTo>
                      <a:lnTo>
                        <a:pt x="193" y="107"/>
                      </a:lnTo>
                      <a:lnTo>
                        <a:pt x="193" y="107"/>
                      </a:lnTo>
                      <a:lnTo>
                        <a:pt x="193" y="107"/>
                      </a:lnTo>
                      <a:lnTo>
                        <a:pt x="193" y="113"/>
                      </a:lnTo>
                      <a:lnTo>
                        <a:pt x="193" y="113"/>
                      </a:lnTo>
                      <a:lnTo>
                        <a:pt x="187" y="113"/>
                      </a:lnTo>
                      <a:lnTo>
                        <a:pt x="187" y="113"/>
                      </a:lnTo>
                      <a:lnTo>
                        <a:pt x="187" y="113"/>
                      </a:lnTo>
                      <a:lnTo>
                        <a:pt x="187" y="113"/>
                      </a:lnTo>
                      <a:lnTo>
                        <a:pt x="187" y="113"/>
                      </a:lnTo>
                      <a:lnTo>
                        <a:pt x="182" y="113"/>
                      </a:lnTo>
                      <a:lnTo>
                        <a:pt x="182" y="113"/>
                      </a:lnTo>
                      <a:lnTo>
                        <a:pt x="182" y="113"/>
                      </a:lnTo>
                      <a:lnTo>
                        <a:pt x="182" y="113"/>
                      </a:lnTo>
                      <a:lnTo>
                        <a:pt x="182" y="113"/>
                      </a:lnTo>
                      <a:lnTo>
                        <a:pt x="176" y="113"/>
                      </a:lnTo>
                      <a:lnTo>
                        <a:pt x="176" y="113"/>
                      </a:lnTo>
                      <a:lnTo>
                        <a:pt x="176" y="113"/>
                      </a:lnTo>
                      <a:lnTo>
                        <a:pt x="176" y="113"/>
                      </a:lnTo>
                      <a:lnTo>
                        <a:pt x="170" y="119"/>
                      </a:lnTo>
                      <a:lnTo>
                        <a:pt x="170" y="119"/>
                      </a:lnTo>
                      <a:lnTo>
                        <a:pt x="170" y="119"/>
                      </a:lnTo>
                      <a:lnTo>
                        <a:pt x="170" y="119"/>
                      </a:lnTo>
                      <a:lnTo>
                        <a:pt x="170" y="119"/>
                      </a:lnTo>
                      <a:lnTo>
                        <a:pt x="165" y="119"/>
                      </a:lnTo>
                      <a:lnTo>
                        <a:pt x="165" y="119"/>
                      </a:lnTo>
                      <a:lnTo>
                        <a:pt x="165" y="119"/>
                      </a:lnTo>
                      <a:lnTo>
                        <a:pt x="165" y="119"/>
                      </a:lnTo>
                      <a:lnTo>
                        <a:pt x="165" y="119"/>
                      </a:lnTo>
                      <a:lnTo>
                        <a:pt x="159" y="119"/>
                      </a:lnTo>
                      <a:lnTo>
                        <a:pt x="159" y="119"/>
                      </a:lnTo>
                      <a:lnTo>
                        <a:pt x="159" y="119"/>
                      </a:lnTo>
                      <a:lnTo>
                        <a:pt x="159" y="119"/>
                      </a:lnTo>
                      <a:lnTo>
                        <a:pt x="159" y="119"/>
                      </a:lnTo>
                      <a:lnTo>
                        <a:pt x="153" y="119"/>
                      </a:lnTo>
                      <a:lnTo>
                        <a:pt x="153" y="119"/>
                      </a:lnTo>
                      <a:lnTo>
                        <a:pt x="153" y="119"/>
                      </a:lnTo>
                      <a:lnTo>
                        <a:pt x="153" y="119"/>
                      </a:lnTo>
                      <a:lnTo>
                        <a:pt x="153" y="119"/>
                      </a:lnTo>
                      <a:lnTo>
                        <a:pt x="148" y="119"/>
                      </a:lnTo>
                      <a:lnTo>
                        <a:pt x="148" y="119"/>
                      </a:lnTo>
                      <a:lnTo>
                        <a:pt x="148" y="119"/>
                      </a:lnTo>
                      <a:lnTo>
                        <a:pt x="148" y="119"/>
                      </a:lnTo>
                      <a:lnTo>
                        <a:pt x="148" y="119"/>
                      </a:lnTo>
                      <a:lnTo>
                        <a:pt x="142" y="119"/>
                      </a:lnTo>
                      <a:lnTo>
                        <a:pt x="142" y="119"/>
                      </a:lnTo>
                      <a:lnTo>
                        <a:pt x="142" y="119"/>
                      </a:lnTo>
                      <a:lnTo>
                        <a:pt x="142" y="119"/>
                      </a:lnTo>
                      <a:lnTo>
                        <a:pt x="142" y="119"/>
                      </a:lnTo>
                      <a:lnTo>
                        <a:pt x="136" y="119"/>
                      </a:lnTo>
                      <a:lnTo>
                        <a:pt x="136" y="119"/>
                      </a:lnTo>
                      <a:lnTo>
                        <a:pt x="136" y="124"/>
                      </a:lnTo>
                      <a:lnTo>
                        <a:pt x="136" y="124"/>
                      </a:lnTo>
                      <a:lnTo>
                        <a:pt x="136" y="124"/>
                      </a:lnTo>
                      <a:lnTo>
                        <a:pt x="131" y="124"/>
                      </a:lnTo>
                      <a:lnTo>
                        <a:pt x="131" y="124"/>
                      </a:lnTo>
                      <a:lnTo>
                        <a:pt x="131" y="124"/>
                      </a:lnTo>
                      <a:lnTo>
                        <a:pt x="131" y="124"/>
                      </a:lnTo>
                      <a:lnTo>
                        <a:pt x="131" y="124"/>
                      </a:lnTo>
                      <a:lnTo>
                        <a:pt x="125" y="124"/>
                      </a:lnTo>
                      <a:lnTo>
                        <a:pt x="125" y="124"/>
                      </a:lnTo>
                      <a:lnTo>
                        <a:pt x="125" y="124"/>
                      </a:lnTo>
                      <a:lnTo>
                        <a:pt x="125" y="124"/>
                      </a:lnTo>
                      <a:lnTo>
                        <a:pt x="125" y="124"/>
                      </a:lnTo>
                      <a:lnTo>
                        <a:pt x="119" y="124"/>
                      </a:lnTo>
                      <a:lnTo>
                        <a:pt x="119" y="124"/>
                      </a:lnTo>
                      <a:lnTo>
                        <a:pt x="119" y="124"/>
                      </a:lnTo>
                      <a:lnTo>
                        <a:pt x="119" y="124"/>
                      </a:lnTo>
                      <a:lnTo>
                        <a:pt x="119" y="124"/>
                      </a:lnTo>
                      <a:lnTo>
                        <a:pt x="114" y="124"/>
                      </a:lnTo>
                      <a:lnTo>
                        <a:pt x="114" y="124"/>
                      </a:lnTo>
                      <a:lnTo>
                        <a:pt x="114" y="124"/>
                      </a:lnTo>
                      <a:lnTo>
                        <a:pt x="114" y="124"/>
                      </a:lnTo>
                      <a:lnTo>
                        <a:pt x="114" y="124"/>
                      </a:lnTo>
                      <a:lnTo>
                        <a:pt x="108" y="124"/>
                      </a:lnTo>
                      <a:lnTo>
                        <a:pt x="108" y="124"/>
                      </a:lnTo>
                      <a:lnTo>
                        <a:pt x="108" y="124"/>
                      </a:lnTo>
                      <a:lnTo>
                        <a:pt x="108" y="124"/>
                      </a:lnTo>
                      <a:lnTo>
                        <a:pt x="108" y="124"/>
                      </a:lnTo>
                      <a:lnTo>
                        <a:pt x="102" y="124"/>
                      </a:lnTo>
                      <a:lnTo>
                        <a:pt x="102" y="119"/>
                      </a:lnTo>
                      <a:lnTo>
                        <a:pt x="102" y="119"/>
                      </a:lnTo>
                      <a:lnTo>
                        <a:pt x="102" y="119"/>
                      </a:lnTo>
                      <a:lnTo>
                        <a:pt x="97" y="119"/>
                      </a:lnTo>
                      <a:lnTo>
                        <a:pt x="97" y="119"/>
                      </a:lnTo>
                      <a:lnTo>
                        <a:pt x="97" y="119"/>
                      </a:lnTo>
                      <a:lnTo>
                        <a:pt x="97" y="119"/>
                      </a:lnTo>
                      <a:lnTo>
                        <a:pt x="97" y="119"/>
                      </a:lnTo>
                      <a:lnTo>
                        <a:pt x="91" y="119"/>
                      </a:lnTo>
                      <a:lnTo>
                        <a:pt x="91" y="119"/>
                      </a:lnTo>
                      <a:lnTo>
                        <a:pt x="91" y="119"/>
                      </a:lnTo>
                      <a:lnTo>
                        <a:pt x="91" y="119"/>
                      </a:lnTo>
                      <a:lnTo>
                        <a:pt x="91" y="119"/>
                      </a:lnTo>
                      <a:lnTo>
                        <a:pt x="85" y="119"/>
                      </a:lnTo>
                      <a:lnTo>
                        <a:pt x="85" y="119"/>
                      </a:lnTo>
                      <a:lnTo>
                        <a:pt x="85" y="119"/>
                      </a:lnTo>
                      <a:lnTo>
                        <a:pt x="85" y="119"/>
                      </a:lnTo>
                      <a:lnTo>
                        <a:pt x="85" y="119"/>
                      </a:lnTo>
                      <a:lnTo>
                        <a:pt x="80" y="119"/>
                      </a:lnTo>
                      <a:lnTo>
                        <a:pt x="80" y="119"/>
                      </a:lnTo>
                      <a:lnTo>
                        <a:pt x="80" y="119"/>
                      </a:lnTo>
                      <a:lnTo>
                        <a:pt x="80" y="119"/>
                      </a:lnTo>
                      <a:lnTo>
                        <a:pt x="80" y="119"/>
                      </a:lnTo>
                      <a:lnTo>
                        <a:pt x="74" y="119"/>
                      </a:lnTo>
                      <a:lnTo>
                        <a:pt x="74" y="119"/>
                      </a:lnTo>
                      <a:lnTo>
                        <a:pt x="74" y="119"/>
                      </a:lnTo>
                      <a:lnTo>
                        <a:pt x="74" y="119"/>
                      </a:lnTo>
                      <a:lnTo>
                        <a:pt x="74" y="119"/>
                      </a:lnTo>
                      <a:lnTo>
                        <a:pt x="68" y="119"/>
                      </a:lnTo>
                      <a:lnTo>
                        <a:pt x="68" y="119"/>
                      </a:lnTo>
                      <a:lnTo>
                        <a:pt x="68" y="119"/>
                      </a:lnTo>
                      <a:lnTo>
                        <a:pt x="68" y="119"/>
                      </a:lnTo>
                      <a:lnTo>
                        <a:pt x="68" y="113"/>
                      </a:lnTo>
                      <a:lnTo>
                        <a:pt x="63" y="113"/>
                      </a:lnTo>
                      <a:lnTo>
                        <a:pt x="63" y="113"/>
                      </a:lnTo>
                      <a:lnTo>
                        <a:pt x="63" y="113"/>
                      </a:lnTo>
                      <a:lnTo>
                        <a:pt x="63" y="113"/>
                      </a:lnTo>
                      <a:lnTo>
                        <a:pt x="63" y="113"/>
                      </a:lnTo>
                      <a:lnTo>
                        <a:pt x="57" y="113"/>
                      </a:lnTo>
                      <a:lnTo>
                        <a:pt x="57" y="113"/>
                      </a:lnTo>
                      <a:lnTo>
                        <a:pt x="57" y="113"/>
                      </a:lnTo>
                      <a:lnTo>
                        <a:pt x="57" y="113"/>
                      </a:lnTo>
                      <a:lnTo>
                        <a:pt x="57" y="113"/>
                      </a:lnTo>
                      <a:lnTo>
                        <a:pt x="51" y="113"/>
                      </a:lnTo>
                      <a:lnTo>
                        <a:pt x="51" y="113"/>
                      </a:lnTo>
                      <a:lnTo>
                        <a:pt x="51" y="113"/>
                      </a:lnTo>
                      <a:lnTo>
                        <a:pt x="51" y="113"/>
                      </a:lnTo>
                      <a:lnTo>
                        <a:pt x="51" y="113"/>
                      </a:lnTo>
                      <a:lnTo>
                        <a:pt x="46" y="107"/>
                      </a:lnTo>
                      <a:lnTo>
                        <a:pt x="46" y="107"/>
                      </a:lnTo>
                      <a:lnTo>
                        <a:pt x="46" y="107"/>
                      </a:lnTo>
                      <a:lnTo>
                        <a:pt x="46" y="107"/>
                      </a:lnTo>
                      <a:lnTo>
                        <a:pt x="46" y="107"/>
                      </a:lnTo>
                      <a:lnTo>
                        <a:pt x="40" y="107"/>
                      </a:lnTo>
                      <a:lnTo>
                        <a:pt x="40" y="107"/>
                      </a:lnTo>
                      <a:lnTo>
                        <a:pt x="40" y="107"/>
                      </a:lnTo>
                      <a:lnTo>
                        <a:pt x="40" y="107"/>
                      </a:lnTo>
                      <a:lnTo>
                        <a:pt x="40" y="107"/>
                      </a:lnTo>
                      <a:lnTo>
                        <a:pt x="34" y="107"/>
                      </a:lnTo>
                      <a:lnTo>
                        <a:pt x="34" y="107"/>
                      </a:lnTo>
                      <a:lnTo>
                        <a:pt x="34" y="102"/>
                      </a:lnTo>
                      <a:lnTo>
                        <a:pt x="34" y="102"/>
                      </a:lnTo>
                      <a:lnTo>
                        <a:pt x="34" y="102"/>
                      </a:lnTo>
                      <a:lnTo>
                        <a:pt x="29" y="102"/>
                      </a:lnTo>
                      <a:lnTo>
                        <a:pt x="29" y="102"/>
                      </a:lnTo>
                      <a:lnTo>
                        <a:pt x="29" y="102"/>
                      </a:lnTo>
                      <a:lnTo>
                        <a:pt x="29" y="102"/>
                      </a:lnTo>
                      <a:lnTo>
                        <a:pt x="23" y="102"/>
                      </a:lnTo>
                      <a:lnTo>
                        <a:pt x="23" y="96"/>
                      </a:lnTo>
                      <a:lnTo>
                        <a:pt x="23" y="96"/>
                      </a:lnTo>
                      <a:lnTo>
                        <a:pt x="23" y="96"/>
                      </a:lnTo>
                      <a:lnTo>
                        <a:pt x="23" y="96"/>
                      </a:lnTo>
                      <a:lnTo>
                        <a:pt x="17" y="96"/>
                      </a:lnTo>
                      <a:lnTo>
                        <a:pt x="17" y="96"/>
                      </a:lnTo>
                      <a:lnTo>
                        <a:pt x="17" y="96"/>
                      </a:lnTo>
                      <a:lnTo>
                        <a:pt x="17" y="90"/>
                      </a:lnTo>
                      <a:lnTo>
                        <a:pt x="17" y="90"/>
                      </a:lnTo>
                      <a:lnTo>
                        <a:pt x="12" y="90"/>
                      </a:lnTo>
                      <a:lnTo>
                        <a:pt x="12" y="90"/>
                      </a:lnTo>
                      <a:lnTo>
                        <a:pt x="12" y="85"/>
                      </a:lnTo>
                      <a:lnTo>
                        <a:pt x="12" y="85"/>
                      </a:lnTo>
                      <a:lnTo>
                        <a:pt x="12" y="85"/>
                      </a:lnTo>
                      <a:lnTo>
                        <a:pt x="6" y="85"/>
                      </a:lnTo>
                      <a:lnTo>
                        <a:pt x="6" y="85"/>
                      </a:lnTo>
                      <a:lnTo>
                        <a:pt x="6" y="79"/>
                      </a:lnTo>
                      <a:lnTo>
                        <a:pt x="6" y="79"/>
                      </a:lnTo>
                      <a:lnTo>
                        <a:pt x="6" y="79"/>
                      </a:lnTo>
                      <a:lnTo>
                        <a:pt x="6" y="79"/>
                      </a:lnTo>
                      <a:lnTo>
                        <a:pt x="6" y="79"/>
                      </a:lnTo>
                      <a:lnTo>
                        <a:pt x="6" y="73"/>
                      </a:lnTo>
                      <a:lnTo>
                        <a:pt x="0" y="73"/>
                      </a:lnTo>
                      <a:lnTo>
                        <a:pt x="0" y="73"/>
                      </a:lnTo>
                      <a:lnTo>
                        <a:pt x="0" y="73"/>
                      </a:lnTo>
                      <a:lnTo>
                        <a:pt x="0" y="73"/>
                      </a:lnTo>
                      <a:lnTo>
                        <a:pt x="0" y="68"/>
                      </a:lnTo>
                      <a:lnTo>
                        <a:pt x="0" y="68"/>
                      </a:lnTo>
                      <a:lnTo>
                        <a:pt x="0" y="68"/>
                      </a:lnTo>
                      <a:lnTo>
                        <a:pt x="0" y="68"/>
                      </a:lnTo>
                      <a:lnTo>
                        <a:pt x="0" y="68"/>
                      </a:lnTo>
                      <a:lnTo>
                        <a:pt x="0" y="62"/>
                      </a:lnTo>
                      <a:lnTo>
                        <a:pt x="0" y="62"/>
                      </a:lnTo>
                      <a:lnTo>
                        <a:pt x="0" y="62"/>
                      </a:lnTo>
                      <a:lnTo>
                        <a:pt x="0" y="62"/>
                      </a:lnTo>
                      <a:lnTo>
                        <a:pt x="0" y="62"/>
                      </a:lnTo>
                      <a:lnTo>
                        <a:pt x="0" y="56"/>
                      </a:lnTo>
                      <a:lnTo>
                        <a:pt x="0" y="56"/>
                      </a:lnTo>
                      <a:lnTo>
                        <a:pt x="0" y="56"/>
                      </a:lnTo>
                      <a:lnTo>
                        <a:pt x="0" y="56"/>
                      </a:lnTo>
                      <a:lnTo>
                        <a:pt x="0" y="56"/>
                      </a:lnTo>
                      <a:lnTo>
                        <a:pt x="0" y="51"/>
                      </a:lnTo>
                      <a:lnTo>
                        <a:pt x="0" y="51"/>
                      </a:lnTo>
                      <a:lnTo>
                        <a:pt x="0" y="51"/>
                      </a:lnTo>
                      <a:lnTo>
                        <a:pt x="0" y="51"/>
                      </a:lnTo>
                      <a:lnTo>
                        <a:pt x="6" y="51"/>
                      </a:lnTo>
                      <a:lnTo>
                        <a:pt x="6" y="45"/>
                      </a:lnTo>
                      <a:lnTo>
                        <a:pt x="6" y="45"/>
                      </a:lnTo>
                      <a:lnTo>
                        <a:pt x="6" y="45"/>
                      </a:lnTo>
                      <a:lnTo>
                        <a:pt x="6" y="45"/>
                      </a:lnTo>
                      <a:lnTo>
                        <a:pt x="6" y="45"/>
                      </a:lnTo>
                      <a:lnTo>
                        <a:pt x="6" y="39"/>
                      </a:lnTo>
                      <a:lnTo>
                        <a:pt x="6" y="39"/>
                      </a:lnTo>
                      <a:lnTo>
                        <a:pt x="12" y="39"/>
                      </a:lnTo>
                      <a:lnTo>
                        <a:pt x="12" y="39"/>
                      </a:lnTo>
                      <a:lnTo>
                        <a:pt x="12" y="39"/>
                      </a:lnTo>
                      <a:lnTo>
                        <a:pt x="12" y="34"/>
                      </a:lnTo>
                      <a:lnTo>
                        <a:pt x="12" y="34"/>
                      </a:lnTo>
                      <a:lnTo>
                        <a:pt x="17" y="34"/>
                      </a:lnTo>
                      <a:lnTo>
                        <a:pt x="17" y="34"/>
                      </a:lnTo>
                      <a:lnTo>
                        <a:pt x="17" y="34"/>
                      </a:lnTo>
                      <a:lnTo>
                        <a:pt x="17" y="28"/>
                      </a:lnTo>
                      <a:lnTo>
                        <a:pt x="17" y="28"/>
                      </a:lnTo>
                      <a:lnTo>
                        <a:pt x="23" y="28"/>
                      </a:lnTo>
                      <a:lnTo>
                        <a:pt x="23" y="28"/>
                      </a:lnTo>
                      <a:lnTo>
                        <a:pt x="23" y="28"/>
                      </a:lnTo>
                      <a:lnTo>
                        <a:pt x="23" y="28"/>
                      </a:lnTo>
                      <a:lnTo>
                        <a:pt x="23" y="28"/>
                      </a:lnTo>
                      <a:lnTo>
                        <a:pt x="29" y="22"/>
                      </a:lnTo>
                      <a:lnTo>
                        <a:pt x="29" y="22"/>
                      </a:lnTo>
                      <a:lnTo>
                        <a:pt x="29" y="22"/>
                      </a:lnTo>
                      <a:lnTo>
                        <a:pt x="29" y="22"/>
                      </a:lnTo>
                      <a:lnTo>
                        <a:pt x="34" y="22"/>
                      </a:lnTo>
                      <a:lnTo>
                        <a:pt x="34" y="22"/>
                      </a:lnTo>
                      <a:lnTo>
                        <a:pt x="34" y="22"/>
                      </a:lnTo>
                      <a:lnTo>
                        <a:pt x="34" y="22"/>
                      </a:lnTo>
                      <a:lnTo>
                        <a:pt x="34" y="22"/>
                      </a:lnTo>
                      <a:lnTo>
                        <a:pt x="40" y="17"/>
                      </a:lnTo>
                      <a:lnTo>
                        <a:pt x="40" y="17"/>
                      </a:lnTo>
                      <a:lnTo>
                        <a:pt x="40" y="17"/>
                      </a:lnTo>
                      <a:lnTo>
                        <a:pt x="40" y="17"/>
                      </a:lnTo>
                      <a:lnTo>
                        <a:pt x="40" y="17"/>
                      </a:lnTo>
                      <a:lnTo>
                        <a:pt x="46" y="17"/>
                      </a:lnTo>
                      <a:lnTo>
                        <a:pt x="46" y="17"/>
                      </a:lnTo>
                      <a:lnTo>
                        <a:pt x="46" y="17"/>
                      </a:lnTo>
                      <a:lnTo>
                        <a:pt x="46" y="17"/>
                      </a:lnTo>
                      <a:lnTo>
                        <a:pt x="46" y="17"/>
                      </a:lnTo>
                      <a:lnTo>
                        <a:pt x="51" y="11"/>
                      </a:lnTo>
                      <a:lnTo>
                        <a:pt x="51" y="11"/>
                      </a:lnTo>
                      <a:lnTo>
                        <a:pt x="51" y="11"/>
                      </a:lnTo>
                      <a:lnTo>
                        <a:pt x="51" y="11"/>
                      </a:lnTo>
                      <a:lnTo>
                        <a:pt x="51" y="11"/>
                      </a:lnTo>
                      <a:lnTo>
                        <a:pt x="57" y="11"/>
                      </a:lnTo>
                      <a:lnTo>
                        <a:pt x="57" y="11"/>
                      </a:lnTo>
                      <a:lnTo>
                        <a:pt x="57" y="11"/>
                      </a:lnTo>
                      <a:lnTo>
                        <a:pt x="57" y="11"/>
                      </a:lnTo>
                      <a:lnTo>
                        <a:pt x="57" y="11"/>
                      </a:lnTo>
                      <a:lnTo>
                        <a:pt x="63" y="11"/>
                      </a:lnTo>
                      <a:lnTo>
                        <a:pt x="63" y="11"/>
                      </a:lnTo>
                      <a:lnTo>
                        <a:pt x="63" y="11"/>
                      </a:lnTo>
                      <a:lnTo>
                        <a:pt x="63" y="11"/>
                      </a:lnTo>
                      <a:lnTo>
                        <a:pt x="63" y="11"/>
                      </a:lnTo>
                      <a:lnTo>
                        <a:pt x="68" y="11"/>
                      </a:lnTo>
                      <a:lnTo>
                        <a:pt x="68" y="5"/>
                      </a:lnTo>
                      <a:lnTo>
                        <a:pt x="68" y="5"/>
                      </a:lnTo>
                      <a:lnTo>
                        <a:pt x="68" y="5"/>
                      </a:lnTo>
                      <a:lnTo>
                        <a:pt x="68" y="5"/>
                      </a:lnTo>
                      <a:lnTo>
                        <a:pt x="74" y="5"/>
                      </a:lnTo>
                      <a:lnTo>
                        <a:pt x="74" y="5"/>
                      </a:lnTo>
                      <a:lnTo>
                        <a:pt x="74" y="5"/>
                      </a:lnTo>
                      <a:lnTo>
                        <a:pt x="74" y="5"/>
                      </a:lnTo>
                      <a:lnTo>
                        <a:pt x="74" y="5"/>
                      </a:lnTo>
                      <a:lnTo>
                        <a:pt x="80" y="5"/>
                      </a:lnTo>
                      <a:lnTo>
                        <a:pt x="80" y="5"/>
                      </a:lnTo>
                      <a:lnTo>
                        <a:pt x="80" y="5"/>
                      </a:lnTo>
                      <a:lnTo>
                        <a:pt x="80" y="5"/>
                      </a:lnTo>
                      <a:lnTo>
                        <a:pt x="80" y="5"/>
                      </a:lnTo>
                      <a:lnTo>
                        <a:pt x="85" y="5"/>
                      </a:lnTo>
                      <a:lnTo>
                        <a:pt x="85" y="5"/>
                      </a:lnTo>
                      <a:lnTo>
                        <a:pt x="85" y="5"/>
                      </a:lnTo>
                      <a:lnTo>
                        <a:pt x="85" y="5"/>
                      </a:lnTo>
                      <a:lnTo>
                        <a:pt x="85" y="5"/>
                      </a:lnTo>
                      <a:lnTo>
                        <a:pt x="91" y="5"/>
                      </a:lnTo>
                      <a:lnTo>
                        <a:pt x="91" y="5"/>
                      </a:lnTo>
                      <a:lnTo>
                        <a:pt x="91" y="5"/>
                      </a:lnTo>
                      <a:lnTo>
                        <a:pt x="91" y="5"/>
                      </a:lnTo>
                      <a:lnTo>
                        <a:pt x="91" y="5"/>
                      </a:lnTo>
                      <a:lnTo>
                        <a:pt x="97" y="5"/>
                      </a:lnTo>
                      <a:lnTo>
                        <a:pt x="97" y="5"/>
                      </a:lnTo>
                      <a:lnTo>
                        <a:pt x="97" y="5"/>
                      </a:lnTo>
                      <a:lnTo>
                        <a:pt x="97" y="5"/>
                      </a:lnTo>
                      <a:lnTo>
                        <a:pt x="97" y="5"/>
                      </a:lnTo>
                      <a:lnTo>
                        <a:pt x="102" y="5"/>
                      </a:lnTo>
                      <a:lnTo>
                        <a:pt x="102" y="5"/>
                      </a:lnTo>
                      <a:lnTo>
                        <a:pt x="102" y="5"/>
                      </a:lnTo>
                      <a:lnTo>
                        <a:pt x="102" y="0"/>
                      </a:lnTo>
                      <a:lnTo>
                        <a:pt x="108" y="0"/>
                      </a:lnTo>
                      <a:lnTo>
                        <a:pt x="108" y="0"/>
                      </a:lnTo>
                      <a:lnTo>
                        <a:pt x="108" y="0"/>
                      </a:lnTo>
                      <a:lnTo>
                        <a:pt x="108" y="0"/>
                      </a:lnTo>
                      <a:lnTo>
                        <a:pt x="108" y="0"/>
                      </a:lnTo>
                      <a:lnTo>
                        <a:pt x="114" y="0"/>
                      </a:lnTo>
                      <a:lnTo>
                        <a:pt x="114" y="0"/>
                      </a:lnTo>
                      <a:lnTo>
                        <a:pt x="114" y="0"/>
                      </a:lnTo>
                      <a:lnTo>
                        <a:pt x="114" y="0"/>
                      </a:lnTo>
                      <a:lnTo>
                        <a:pt x="114" y="0"/>
                      </a:lnTo>
                      <a:lnTo>
                        <a:pt x="119" y="0"/>
                      </a:lnTo>
                      <a:lnTo>
                        <a:pt x="119" y="0"/>
                      </a:lnTo>
                      <a:lnTo>
                        <a:pt x="119" y="0"/>
                      </a:lnTo>
                      <a:lnTo>
                        <a:pt x="119" y="0"/>
                      </a:lnTo>
                    </a:path>
                  </a:pathLst>
                </a:custGeom>
                <a:noFill/>
                <a:ln w="36513">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9051" name="Freeform 11"/>
                <p:cNvSpPr>
                  <a:spLocks/>
                </p:cNvSpPr>
                <p:nvPr/>
              </p:nvSpPr>
              <p:spPr bwMode="auto">
                <a:xfrm>
                  <a:off x="3823" y="2466"/>
                  <a:ext cx="46" cy="5"/>
                </a:xfrm>
                <a:custGeom>
                  <a:avLst/>
                  <a:gdLst>
                    <a:gd name="T0" fmla="*/ 0 w 46"/>
                    <a:gd name="T1" fmla="*/ 0 h 5"/>
                    <a:gd name="T2" fmla="*/ 6 w 46"/>
                    <a:gd name="T3" fmla="*/ 0 h 5"/>
                    <a:gd name="T4" fmla="*/ 6 w 46"/>
                    <a:gd name="T5" fmla="*/ 0 h 5"/>
                    <a:gd name="T6" fmla="*/ 6 w 46"/>
                    <a:gd name="T7" fmla="*/ 0 h 5"/>
                    <a:gd name="T8" fmla="*/ 6 w 46"/>
                    <a:gd name="T9" fmla="*/ 0 h 5"/>
                    <a:gd name="T10" fmla="*/ 6 w 46"/>
                    <a:gd name="T11" fmla="*/ 0 h 5"/>
                    <a:gd name="T12" fmla="*/ 12 w 46"/>
                    <a:gd name="T13" fmla="*/ 0 h 5"/>
                    <a:gd name="T14" fmla="*/ 12 w 46"/>
                    <a:gd name="T15" fmla="*/ 0 h 5"/>
                    <a:gd name="T16" fmla="*/ 12 w 46"/>
                    <a:gd name="T17" fmla="*/ 0 h 5"/>
                    <a:gd name="T18" fmla="*/ 12 w 46"/>
                    <a:gd name="T19" fmla="*/ 0 h 5"/>
                    <a:gd name="T20" fmla="*/ 12 w 46"/>
                    <a:gd name="T21" fmla="*/ 0 h 5"/>
                    <a:gd name="T22" fmla="*/ 17 w 46"/>
                    <a:gd name="T23" fmla="*/ 0 h 5"/>
                    <a:gd name="T24" fmla="*/ 17 w 46"/>
                    <a:gd name="T25" fmla="*/ 0 h 5"/>
                    <a:gd name="T26" fmla="*/ 17 w 46"/>
                    <a:gd name="T27" fmla="*/ 0 h 5"/>
                    <a:gd name="T28" fmla="*/ 17 w 46"/>
                    <a:gd name="T29" fmla="*/ 5 h 5"/>
                    <a:gd name="T30" fmla="*/ 17 w 46"/>
                    <a:gd name="T31" fmla="*/ 5 h 5"/>
                    <a:gd name="T32" fmla="*/ 23 w 46"/>
                    <a:gd name="T33" fmla="*/ 5 h 5"/>
                    <a:gd name="T34" fmla="*/ 23 w 46"/>
                    <a:gd name="T35" fmla="*/ 5 h 5"/>
                    <a:gd name="T36" fmla="*/ 23 w 46"/>
                    <a:gd name="T37" fmla="*/ 5 h 5"/>
                    <a:gd name="T38" fmla="*/ 23 w 46"/>
                    <a:gd name="T39" fmla="*/ 5 h 5"/>
                    <a:gd name="T40" fmla="*/ 23 w 46"/>
                    <a:gd name="T41" fmla="*/ 5 h 5"/>
                    <a:gd name="T42" fmla="*/ 29 w 46"/>
                    <a:gd name="T43" fmla="*/ 5 h 5"/>
                    <a:gd name="T44" fmla="*/ 29 w 46"/>
                    <a:gd name="T45" fmla="*/ 5 h 5"/>
                    <a:gd name="T46" fmla="*/ 29 w 46"/>
                    <a:gd name="T47" fmla="*/ 5 h 5"/>
                    <a:gd name="T48" fmla="*/ 29 w 46"/>
                    <a:gd name="T49" fmla="*/ 5 h 5"/>
                    <a:gd name="T50" fmla="*/ 29 w 46"/>
                    <a:gd name="T51" fmla="*/ 5 h 5"/>
                    <a:gd name="T52" fmla="*/ 34 w 46"/>
                    <a:gd name="T53" fmla="*/ 5 h 5"/>
                    <a:gd name="T54" fmla="*/ 34 w 46"/>
                    <a:gd name="T55" fmla="*/ 5 h 5"/>
                    <a:gd name="T56" fmla="*/ 34 w 46"/>
                    <a:gd name="T57" fmla="*/ 5 h 5"/>
                    <a:gd name="T58" fmla="*/ 34 w 46"/>
                    <a:gd name="T59" fmla="*/ 5 h 5"/>
                    <a:gd name="T60" fmla="*/ 34 w 46"/>
                    <a:gd name="T61" fmla="*/ 5 h 5"/>
                    <a:gd name="T62" fmla="*/ 40 w 46"/>
                    <a:gd name="T63" fmla="*/ 5 h 5"/>
                    <a:gd name="T64" fmla="*/ 40 w 46"/>
                    <a:gd name="T65" fmla="*/ 5 h 5"/>
                    <a:gd name="T66" fmla="*/ 40 w 46"/>
                    <a:gd name="T67" fmla="*/ 5 h 5"/>
                    <a:gd name="T68" fmla="*/ 40 w 46"/>
                    <a:gd name="T69" fmla="*/ 5 h 5"/>
                    <a:gd name="T70" fmla="*/ 40 w 46"/>
                    <a:gd name="T71" fmla="*/ 5 h 5"/>
                    <a:gd name="T72" fmla="*/ 46 w 46"/>
                    <a:gd name="T73" fmla="*/ 5 h 5"/>
                    <a:gd name="T74" fmla="*/ 46 w 46"/>
                    <a:gd name="T75" fmla="*/ 5 h 5"/>
                    <a:gd name="T76" fmla="*/ 46 w 46"/>
                    <a:gd name="T77" fmla="*/ 5 h 5"/>
                    <a:gd name="T78" fmla="*/ 46 w 46"/>
                    <a:gd name="T79" fmla="*/ 5 h 5"/>
                    <a:gd name="T80" fmla="*/ 46 w 46"/>
                    <a:gd name="T8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5">
                      <a:moveTo>
                        <a:pt x="0" y="0"/>
                      </a:moveTo>
                      <a:lnTo>
                        <a:pt x="6" y="0"/>
                      </a:lnTo>
                      <a:lnTo>
                        <a:pt x="6" y="0"/>
                      </a:lnTo>
                      <a:lnTo>
                        <a:pt x="6" y="0"/>
                      </a:lnTo>
                      <a:lnTo>
                        <a:pt x="6" y="0"/>
                      </a:lnTo>
                      <a:lnTo>
                        <a:pt x="6" y="0"/>
                      </a:lnTo>
                      <a:lnTo>
                        <a:pt x="12" y="0"/>
                      </a:lnTo>
                      <a:lnTo>
                        <a:pt x="12" y="0"/>
                      </a:lnTo>
                      <a:lnTo>
                        <a:pt x="12" y="0"/>
                      </a:lnTo>
                      <a:lnTo>
                        <a:pt x="12" y="0"/>
                      </a:lnTo>
                      <a:lnTo>
                        <a:pt x="12" y="0"/>
                      </a:lnTo>
                      <a:lnTo>
                        <a:pt x="17" y="0"/>
                      </a:lnTo>
                      <a:lnTo>
                        <a:pt x="17" y="0"/>
                      </a:lnTo>
                      <a:lnTo>
                        <a:pt x="17" y="0"/>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5"/>
                      </a:lnTo>
                      <a:lnTo>
                        <a:pt x="34" y="5"/>
                      </a:lnTo>
                      <a:lnTo>
                        <a:pt x="40" y="5"/>
                      </a:lnTo>
                      <a:lnTo>
                        <a:pt x="40" y="5"/>
                      </a:lnTo>
                      <a:lnTo>
                        <a:pt x="40" y="5"/>
                      </a:lnTo>
                      <a:lnTo>
                        <a:pt x="40" y="5"/>
                      </a:lnTo>
                      <a:lnTo>
                        <a:pt x="40" y="5"/>
                      </a:lnTo>
                      <a:lnTo>
                        <a:pt x="46" y="5"/>
                      </a:lnTo>
                      <a:lnTo>
                        <a:pt x="46" y="5"/>
                      </a:lnTo>
                      <a:lnTo>
                        <a:pt x="46" y="5"/>
                      </a:lnTo>
                      <a:lnTo>
                        <a:pt x="46" y="5"/>
                      </a:lnTo>
                      <a:lnTo>
                        <a:pt x="46" y="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9052" name="Line 12"/>
                <p:cNvSpPr>
                  <a:spLocks noChangeShapeType="1"/>
                </p:cNvSpPr>
                <p:nvPr/>
              </p:nvSpPr>
              <p:spPr bwMode="auto">
                <a:xfrm>
                  <a:off x="3880" y="2477"/>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053" name="Freeform 13"/>
                <p:cNvSpPr>
                  <a:spLocks/>
                </p:cNvSpPr>
                <p:nvPr/>
              </p:nvSpPr>
              <p:spPr bwMode="auto">
                <a:xfrm>
                  <a:off x="3880" y="2477"/>
                  <a:ext cx="23" cy="6"/>
                </a:xfrm>
                <a:custGeom>
                  <a:avLst/>
                  <a:gdLst>
                    <a:gd name="T0" fmla="*/ 0 w 23"/>
                    <a:gd name="T1" fmla="*/ 0 h 6"/>
                    <a:gd name="T2" fmla="*/ 0 w 23"/>
                    <a:gd name="T3" fmla="*/ 0 h 6"/>
                    <a:gd name="T4" fmla="*/ 6 w 23"/>
                    <a:gd name="T5" fmla="*/ 0 h 6"/>
                    <a:gd name="T6" fmla="*/ 6 w 23"/>
                    <a:gd name="T7" fmla="*/ 0 h 6"/>
                    <a:gd name="T8" fmla="*/ 6 w 23"/>
                    <a:gd name="T9" fmla="*/ 0 h 6"/>
                    <a:gd name="T10" fmla="*/ 6 w 23"/>
                    <a:gd name="T11" fmla="*/ 0 h 6"/>
                    <a:gd name="T12" fmla="*/ 6 w 23"/>
                    <a:gd name="T13" fmla="*/ 0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6 h 6"/>
                    <a:gd name="T30" fmla="*/ 17 w 23"/>
                    <a:gd name="T31" fmla="*/ 6 h 6"/>
                    <a:gd name="T32" fmla="*/ 17 w 23"/>
                    <a:gd name="T33" fmla="*/ 6 h 6"/>
                    <a:gd name="T34" fmla="*/ 23 w 23"/>
                    <a:gd name="T35" fmla="*/ 6 h 6"/>
                    <a:gd name="T36" fmla="*/ 23 w 23"/>
                    <a:gd name="T37" fmla="*/ 6 h 6"/>
                    <a:gd name="T38" fmla="*/ 23 w 23"/>
                    <a:gd name="T3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6">
                      <a:moveTo>
                        <a:pt x="0" y="0"/>
                      </a:moveTo>
                      <a:lnTo>
                        <a:pt x="0" y="0"/>
                      </a:lnTo>
                      <a:lnTo>
                        <a:pt x="6" y="0"/>
                      </a:lnTo>
                      <a:lnTo>
                        <a:pt x="6" y="0"/>
                      </a:lnTo>
                      <a:lnTo>
                        <a:pt x="6" y="0"/>
                      </a:lnTo>
                      <a:lnTo>
                        <a:pt x="6" y="0"/>
                      </a:lnTo>
                      <a:lnTo>
                        <a:pt x="6" y="0"/>
                      </a:lnTo>
                      <a:lnTo>
                        <a:pt x="11" y="0"/>
                      </a:lnTo>
                      <a:lnTo>
                        <a:pt x="11" y="0"/>
                      </a:lnTo>
                      <a:lnTo>
                        <a:pt x="11" y="0"/>
                      </a:lnTo>
                      <a:lnTo>
                        <a:pt x="11" y="0"/>
                      </a:lnTo>
                      <a:lnTo>
                        <a:pt x="11" y="0"/>
                      </a:lnTo>
                      <a:lnTo>
                        <a:pt x="17" y="0"/>
                      </a:lnTo>
                      <a:lnTo>
                        <a:pt x="17" y="0"/>
                      </a:lnTo>
                      <a:lnTo>
                        <a:pt x="17" y="6"/>
                      </a:lnTo>
                      <a:lnTo>
                        <a:pt x="17" y="6"/>
                      </a:lnTo>
                      <a:lnTo>
                        <a:pt x="17" y="6"/>
                      </a:lnTo>
                      <a:lnTo>
                        <a:pt x="23" y="6"/>
                      </a:lnTo>
                      <a:lnTo>
                        <a:pt x="23" y="6"/>
                      </a:lnTo>
                      <a:lnTo>
                        <a:pt x="23"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9054" name="Line 14"/>
                <p:cNvSpPr>
                  <a:spLocks noChangeShapeType="1"/>
                </p:cNvSpPr>
                <p:nvPr/>
              </p:nvSpPr>
              <p:spPr bwMode="auto">
                <a:xfrm>
                  <a:off x="3908" y="248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055" name="Freeform 15"/>
                <p:cNvSpPr>
                  <a:spLocks/>
                </p:cNvSpPr>
                <p:nvPr/>
              </p:nvSpPr>
              <p:spPr bwMode="auto">
                <a:xfrm>
                  <a:off x="3908" y="2488"/>
                  <a:ext cx="34" cy="29"/>
                </a:xfrm>
                <a:custGeom>
                  <a:avLst/>
                  <a:gdLst>
                    <a:gd name="T0" fmla="*/ 0 w 34"/>
                    <a:gd name="T1" fmla="*/ 0 h 29"/>
                    <a:gd name="T2" fmla="*/ 6 w 34"/>
                    <a:gd name="T3" fmla="*/ 0 h 29"/>
                    <a:gd name="T4" fmla="*/ 6 w 34"/>
                    <a:gd name="T5" fmla="*/ 0 h 29"/>
                    <a:gd name="T6" fmla="*/ 6 w 34"/>
                    <a:gd name="T7" fmla="*/ 0 h 29"/>
                    <a:gd name="T8" fmla="*/ 6 w 34"/>
                    <a:gd name="T9" fmla="*/ 0 h 29"/>
                    <a:gd name="T10" fmla="*/ 6 w 34"/>
                    <a:gd name="T11" fmla="*/ 0 h 29"/>
                    <a:gd name="T12" fmla="*/ 12 w 34"/>
                    <a:gd name="T13" fmla="*/ 0 h 29"/>
                    <a:gd name="T14" fmla="*/ 12 w 34"/>
                    <a:gd name="T15" fmla="*/ 6 h 29"/>
                    <a:gd name="T16" fmla="*/ 12 w 34"/>
                    <a:gd name="T17" fmla="*/ 6 h 29"/>
                    <a:gd name="T18" fmla="*/ 12 w 34"/>
                    <a:gd name="T19" fmla="*/ 6 h 29"/>
                    <a:gd name="T20" fmla="*/ 12 w 34"/>
                    <a:gd name="T21" fmla="*/ 6 h 29"/>
                    <a:gd name="T22" fmla="*/ 17 w 34"/>
                    <a:gd name="T23" fmla="*/ 6 h 29"/>
                    <a:gd name="T24" fmla="*/ 17 w 34"/>
                    <a:gd name="T25" fmla="*/ 6 h 29"/>
                    <a:gd name="T26" fmla="*/ 17 w 34"/>
                    <a:gd name="T27" fmla="*/ 6 h 29"/>
                    <a:gd name="T28" fmla="*/ 17 w 34"/>
                    <a:gd name="T29" fmla="*/ 12 h 29"/>
                    <a:gd name="T30" fmla="*/ 17 w 34"/>
                    <a:gd name="T31" fmla="*/ 12 h 29"/>
                    <a:gd name="T32" fmla="*/ 23 w 34"/>
                    <a:gd name="T33" fmla="*/ 12 h 29"/>
                    <a:gd name="T34" fmla="*/ 23 w 34"/>
                    <a:gd name="T35" fmla="*/ 12 h 29"/>
                    <a:gd name="T36" fmla="*/ 23 w 34"/>
                    <a:gd name="T37" fmla="*/ 12 h 29"/>
                    <a:gd name="T38" fmla="*/ 23 w 34"/>
                    <a:gd name="T39" fmla="*/ 17 h 29"/>
                    <a:gd name="T40" fmla="*/ 23 w 34"/>
                    <a:gd name="T41" fmla="*/ 17 h 29"/>
                    <a:gd name="T42" fmla="*/ 29 w 34"/>
                    <a:gd name="T43" fmla="*/ 17 h 29"/>
                    <a:gd name="T44" fmla="*/ 29 w 34"/>
                    <a:gd name="T45" fmla="*/ 17 h 29"/>
                    <a:gd name="T46" fmla="*/ 29 w 34"/>
                    <a:gd name="T47" fmla="*/ 17 h 29"/>
                    <a:gd name="T48" fmla="*/ 29 w 34"/>
                    <a:gd name="T49" fmla="*/ 23 h 29"/>
                    <a:gd name="T50" fmla="*/ 29 w 34"/>
                    <a:gd name="T51" fmla="*/ 23 h 29"/>
                    <a:gd name="T52" fmla="*/ 29 w 34"/>
                    <a:gd name="T53" fmla="*/ 23 h 29"/>
                    <a:gd name="T54" fmla="*/ 29 w 34"/>
                    <a:gd name="T55" fmla="*/ 23 h 29"/>
                    <a:gd name="T56" fmla="*/ 34 w 34"/>
                    <a:gd name="T57" fmla="*/ 23 h 29"/>
                    <a:gd name="T58" fmla="*/ 34 w 34"/>
                    <a:gd name="T59" fmla="*/ 29 h 29"/>
                    <a:gd name="T60" fmla="*/ 34 w 34"/>
                    <a:gd name="T61" fmla="*/ 29 h 29"/>
                    <a:gd name="T62" fmla="*/ 34 w 34"/>
                    <a:gd name="T63" fmla="*/ 29 h 29"/>
                    <a:gd name="T64" fmla="*/ 34 w 34"/>
                    <a:gd name="T65" fmla="*/ 29 h 29"/>
                    <a:gd name="T66" fmla="*/ 34 w 34"/>
                    <a:gd name="T6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29">
                      <a:moveTo>
                        <a:pt x="0" y="0"/>
                      </a:moveTo>
                      <a:lnTo>
                        <a:pt x="6" y="0"/>
                      </a:lnTo>
                      <a:lnTo>
                        <a:pt x="6" y="0"/>
                      </a:lnTo>
                      <a:lnTo>
                        <a:pt x="6" y="0"/>
                      </a:lnTo>
                      <a:lnTo>
                        <a:pt x="6" y="0"/>
                      </a:lnTo>
                      <a:lnTo>
                        <a:pt x="6" y="0"/>
                      </a:lnTo>
                      <a:lnTo>
                        <a:pt x="12" y="0"/>
                      </a:lnTo>
                      <a:lnTo>
                        <a:pt x="12" y="6"/>
                      </a:lnTo>
                      <a:lnTo>
                        <a:pt x="12" y="6"/>
                      </a:lnTo>
                      <a:lnTo>
                        <a:pt x="12" y="6"/>
                      </a:lnTo>
                      <a:lnTo>
                        <a:pt x="12" y="6"/>
                      </a:lnTo>
                      <a:lnTo>
                        <a:pt x="17" y="6"/>
                      </a:lnTo>
                      <a:lnTo>
                        <a:pt x="17" y="6"/>
                      </a:lnTo>
                      <a:lnTo>
                        <a:pt x="17" y="6"/>
                      </a:lnTo>
                      <a:lnTo>
                        <a:pt x="17" y="12"/>
                      </a:lnTo>
                      <a:lnTo>
                        <a:pt x="17" y="12"/>
                      </a:lnTo>
                      <a:lnTo>
                        <a:pt x="23" y="12"/>
                      </a:lnTo>
                      <a:lnTo>
                        <a:pt x="23" y="12"/>
                      </a:lnTo>
                      <a:lnTo>
                        <a:pt x="23" y="12"/>
                      </a:lnTo>
                      <a:lnTo>
                        <a:pt x="23" y="17"/>
                      </a:lnTo>
                      <a:lnTo>
                        <a:pt x="23" y="17"/>
                      </a:lnTo>
                      <a:lnTo>
                        <a:pt x="29" y="17"/>
                      </a:lnTo>
                      <a:lnTo>
                        <a:pt x="29" y="17"/>
                      </a:lnTo>
                      <a:lnTo>
                        <a:pt x="29" y="17"/>
                      </a:lnTo>
                      <a:lnTo>
                        <a:pt x="29" y="23"/>
                      </a:lnTo>
                      <a:lnTo>
                        <a:pt x="29" y="23"/>
                      </a:lnTo>
                      <a:lnTo>
                        <a:pt x="29" y="23"/>
                      </a:lnTo>
                      <a:lnTo>
                        <a:pt x="29" y="23"/>
                      </a:lnTo>
                      <a:lnTo>
                        <a:pt x="34" y="23"/>
                      </a:lnTo>
                      <a:lnTo>
                        <a:pt x="34" y="29"/>
                      </a:lnTo>
                      <a:lnTo>
                        <a:pt x="34" y="29"/>
                      </a:lnTo>
                      <a:lnTo>
                        <a:pt x="34" y="29"/>
                      </a:lnTo>
                      <a:lnTo>
                        <a:pt x="34" y="29"/>
                      </a:lnTo>
                      <a:lnTo>
                        <a:pt x="34" y="2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9056" name="Line 16"/>
                <p:cNvSpPr>
                  <a:spLocks noChangeShapeType="1"/>
                </p:cNvSpPr>
                <p:nvPr/>
              </p:nvSpPr>
              <p:spPr bwMode="auto">
                <a:xfrm>
                  <a:off x="3942" y="252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057" name="Freeform 17"/>
                <p:cNvSpPr>
                  <a:spLocks/>
                </p:cNvSpPr>
                <p:nvPr/>
              </p:nvSpPr>
              <p:spPr bwMode="auto">
                <a:xfrm>
                  <a:off x="3937" y="2528"/>
                  <a:ext cx="5" cy="23"/>
                </a:xfrm>
                <a:custGeom>
                  <a:avLst/>
                  <a:gdLst>
                    <a:gd name="T0" fmla="*/ 5 w 5"/>
                    <a:gd name="T1" fmla="*/ 0 h 23"/>
                    <a:gd name="T2" fmla="*/ 5 w 5"/>
                    <a:gd name="T3" fmla="*/ 0 h 23"/>
                    <a:gd name="T4" fmla="*/ 5 w 5"/>
                    <a:gd name="T5" fmla="*/ 0 h 23"/>
                    <a:gd name="T6" fmla="*/ 5 w 5"/>
                    <a:gd name="T7" fmla="*/ 6 h 23"/>
                    <a:gd name="T8" fmla="*/ 5 w 5"/>
                    <a:gd name="T9" fmla="*/ 6 h 23"/>
                    <a:gd name="T10" fmla="*/ 5 w 5"/>
                    <a:gd name="T11" fmla="*/ 6 h 23"/>
                    <a:gd name="T12" fmla="*/ 5 w 5"/>
                    <a:gd name="T13" fmla="*/ 6 h 23"/>
                    <a:gd name="T14" fmla="*/ 5 w 5"/>
                    <a:gd name="T15" fmla="*/ 6 h 23"/>
                    <a:gd name="T16" fmla="*/ 5 w 5"/>
                    <a:gd name="T17" fmla="*/ 11 h 23"/>
                    <a:gd name="T18" fmla="*/ 5 w 5"/>
                    <a:gd name="T19" fmla="*/ 11 h 23"/>
                    <a:gd name="T20" fmla="*/ 5 w 5"/>
                    <a:gd name="T21" fmla="*/ 11 h 23"/>
                    <a:gd name="T22" fmla="*/ 5 w 5"/>
                    <a:gd name="T23" fmla="*/ 11 h 23"/>
                    <a:gd name="T24" fmla="*/ 5 w 5"/>
                    <a:gd name="T25" fmla="*/ 11 h 23"/>
                    <a:gd name="T26" fmla="*/ 5 w 5"/>
                    <a:gd name="T27" fmla="*/ 17 h 23"/>
                    <a:gd name="T28" fmla="*/ 0 w 5"/>
                    <a:gd name="T29" fmla="*/ 17 h 23"/>
                    <a:gd name="T30" fmla="*/ 0 w 5"/>
                    <a:gd name="T31" fmla="*/ 17 h 23"/>
                    <a:gd name="T32" fmla="*/ 0 w 5"/>
                    <a:gd name="T33" fmla="*/ 17 h 23"/>
                    <a:gd name="T34" fmla="*/ 0 w 5"/>
                    <a:gd name="T35" fmla="*/ 17 h 23"/>
                    <a:gd name="T36" fmla="*/ 0 w 5"/>
                    <a:gd name="T3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23">
                      <a:moveTo>
                        <a:pt x="5" y="0"/>
                      </a:moveTo>
                      <a:lnTo>
                        <a:pt x="5" y="0"/>
                      </a:lnTo>
                      <a:lnTo>
                        <a:pt x="5" y="0"/>
                      </a:lnTo>
                      <a:lnTo>
                        <a:pt x="5" y="6"/>
                      </a:lnTo>
                      <a:lnTo>
                        <a:pt x="5" y="6"/>
                      </a:lnTo>
                      <a:lnTo>
                        <a:pt x="5" y="6"/>
                      </a:lnTo>
                      <a:lnTo>
                        <a:pt x="5" y="6"/>
                      </a:lnTo>
                      <a:lnTo>
                        <a:pt x="5" y="6"/>
                      </a:lnTo>
                      <a:lnTo>
                        <a:pt x="5" y="11"/>
                      </a:lnTo>
                      <a:lnTo>
                        <a:pt x="5" y="11"/>
                      </a:lnTo>
                      <a:lnTo>
                        <a:pt x="5" y="11"/>
                      </a:lnTo>
                      <a:lnTo>
                        <a:pt x="5" y="11"/>
                      </a:lnTo>
                      <a:lnTo>
                        <a:pt x="5" y="11"/>
                      </a:lnTo>
                      <a:lnTo>
                        <a:pt x="5" y="17"/>
                      </a:lnTo>
                      <a:lnTo>
                        <a:pt x="0" y="17"/>
                      </a:lnTo>
                      <a:lnTo>
                        <a:pt x="0" y="17"/>
                      </a:lnTo>
                      <a:lnTo>
                        <a:pt x="0" y="17"/>
                      </a:lnTo>
                      <a:lnTo>
                        <a:pt x="0" y="17"/>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9058" name="Line 18"/>
                <p:cNvSpPr>
                  <a:spLocks noChangeShapeType="1"/>
                </p:cNvSpPr>
                <p:nvPr/>
              </p:nvSpPr>
              <p:spPr bwMode="auto">
                <a:xfrm>
                  <a:off x="3931" y="2556"/>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059" name="Freeform 19"/>
                <p:cNvSpPr>
                  <a:spLocks/>
                </p:cNvSpPr>
                <p:nvPr/>
              </p:nvSpPr>
              <p:spPr bwMode="auto">
                <a:xfrm>
                  <a:off x="3891" y="2556"/>
                  <a:ext cx="40" cy="23"/>
                </a:xfrm>
                <a:custGeom>
                  <a:avLst/>
                  <a:gdLst>
                    <a:gd name="T0" fmla="*/ 40 w 40"/>
                    <a:gd name="T1" fmla="*/ 0 h 23"/>
                    <a:gd name="T2" fmla="*/ 34 w 40"/>
                    <a:gd name="T3" fmla="*/ 0 h 23"/>
                    <a:gd name="T4" fmla="*/ 34 w 40"/>
                    <a:gd name="T5" fmla="*/ 0 h 23"/>
                    <a:gd name="T6" fmla="*/ 34 w 40"/>
                    <a:gd name="T7" fmla="*/ 6 h 23"/>
                    <a:gd name="T8" fmla="*/ 34 w 40"/>
                    <a:gd name="T9" fmla="*/ 6 h 23"/>
                    <a:gd name="T10" fmla="*/ 34 w 40"/>
                    <a:gd name="T11" fmla="*/ 6 h 23"/>
                    <a:gd name="T12" fmla="*/ 29 w 40"/>
                    <a:gd name="T13" fmla="*/ 6 h 23"/>
                    <a:gd name="T14" fmla="*/ 29 w 40"/>
                    <a:gd name="T15" fmla="*/ 6 h 23"/>
                    <a:gd name="T16" fmla="*/ 29 w 40"/>
                    <a:gd name="T17" fmla="*/ 6 h 23"/>
                    <a:gd name="T18" fmla="*/ 29 w 40"/>
                    <a:gd name="T19" fmla="*/ 12 h 23"/>
                    <a:gd name="T20" fmla="*/ 29 w 40"/>
                    <a:gd name="T21" fmla="*/ 12 h 23"/>
                    <a:gd name="T22" fmla="*/ 23 w 40"/>
                    <a:gd name="T23" fmla="*/ 12 h 23"/>
                    <a:gd name="T24" fmla="*/ 23 w 40"/>
                    <a:gd name="T25" fmla="*/ 12 h 23"/>
                    <a:gd name="T26" fmla="*/ 23 w 40"/>
                    <a:gd name="T27" fmla="*/ 12 h 23"/>
                    <a:gd name="T28" fmla="*/ 23 w 40"/>
                    <a:gd name="T29" fmla="*/ 12 h 23"/>
                    <a:gd name="T30" fmla="*/ 23 w 40"/>
                    <a:gd name="T31" fmla="*/ 12 h 23"/>
                    <a:gd name="T32" fmla="*/ 17 w 40"/>
                    <a:gd name="T33" fmla="*/ 12 h 23"/>
                    <a:gd name="T34" fmla="*/ 17 w 40"/>
                    <a:gd name="T35" fmla="*/ 17 h 23"/>
                    <a:gd name="T36" fmla="*/ 17 w 40"/>
                    <a:gd name="T37" fmla="*/ 17 h 23"/>
                    <a:gd name="T38" fmla="*/ 17 w 40"/>
                    <a:gd name="T39" fmla="*/ 17 h 23"/>
                    <a:gd name="T40" fmla="*/ 17 w 40"/>
                    <a:gd name="T41" fmla="*/ 17 h 23"/>
                    <a:gd name="T42" fmla="*/ 12 w 40"/>
                    <a:gd name="T43" fmla="*/ 17 h 23"/>
                    <a:gd name="T44" fmla="*/ 12 w 40"/>
                    <a:gd name="T45" fmla="*/ 17 h 23"/>
                    <a:gd name="T46" fmla="*/ 12 w 40"/>
                    <a:gd name="T47" fmla="*/ 17 h 23"/>
                    <a:gd name="T48" fmla="*/ 12 w 40"/>
                    <a:gd name="T49" fmla="*/ 17 h 23"/>
                    <a:gd name="T50" fmla="*/ 12 w 40"/>
                    <a:gd name="T51" fmla="*/ 17 h 23"/>
                    <a:gd name="T52" fmla="*/ 6 w 40"/>
                    <a:gd name="T53" fmla="*/ 17 h 23"/>
                    <a:gd name="T54" fmla="*/ 6 w 40"/>
                    <a:gd name="T55" fmla="*/ 17 h 23"/>
                    <a:gd name="T56" fmla="*/ 6 w 40"/>
                    <a:gd name="T57" fmla="*/ 17 h 23"/>
                    <a:gd name="T58" fmla="*/ 6 w 40"/>
                    <a:gd name="T59" fmla="*/ 23 h 23"/>
                    <a:gd name="T60" fmla="*/ 6 w 40"/>
                    <a:gd name="T61" fmla="*/ 23 h 23"/>
                    <a:gd name="T62" fmla="*/ 0 w 40"/>
                    <a:gd name="T63" fmla="*/ 23 h 23"/>
                    <a:gd name="T64" fmla="*/ 0 w 40"/>
                    <a:gd name="T65" fmla="*/ 23 h 23"/>
                    <a:gd name="T66" fmla="*/ 0 w 40"/>
                    <a:gd name="T67" fmla="*/ 23 h 23"/>
                    <a:gd name="T68" fmla="*/ 0 w 40"/>
                    <a:gd name="T69" fmla="*/ 23 h 23"/>
                    <a:gd name="T70" fmla="*/ 0 w 40"/>
                    <a:gd name="T7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23">
                      <a:moveTo>
                        <a:pt x="40" y="0"/>
                      </a:moveTo>
                      <a:lnTo>
                        <a:pt x="34" y="0"/>
                      </a:lnTo>
                      <a:lnTo>
                        <a:pt x="34" y="0"/>
                      </a:lnTo>
                      <a:lnTo>
                        <a:pt x="34" y="6"/>
                      </a:lnTo>
                      <a:lnTo>
                        <a:pt x="34" y="6"/>
                      </a:lnTo>
                      <a:lnTo>
                        <a:pt x="34" y="6"/>
                      </a:lnTo>
                      <a:lnTo>
                        <a:pt x="29" y="6"/>
                      </a:lnTo>
                      <a:lnTo>
                        <a:pt x="29" y="6"/>
                      </a:lnTo>
                      <a:lnTo>
                        <a:pt x="29" y="6"/>
                      </a:lnTo>
                      <a:lnTo>
                        <a:pt x="29" y="12"/>
                      </a:lnTo>
                      <a:lnTo>
                        <a:pt x="29" y="12"/>
                      </a:lnTo>
                      <a:lnTo>
                        <a:pt x="23" y="12"/>
                      </a:lnTo>
                      <a:lnTo>
                        <a:pt x="23" y="12"/>
                      </a:lnTo>
                      <a:lnTo>
                        <a:pt x="23" y="12"/>
                      </a:lnTo>
                      <a:lnTo>
                        <a:pt x="23" y="12"/>
                      </a:lnTo>
                      <a:lnTo>
                        <a:pt x="23" y="12"/>
                      </a:lnTo>
                      <a:lnTo>
                        <a:pt x="17" y="12"/>
                      </a:lnTo>
                      <a:lnTo>
                        <a:pt x="17" y="17"/>
                      </a:lnTo>
                      <a:lnTo>
                        <a:pt x="17" y="17"/>
                      </a:lnTo>
                      <a:lnTo>
                        <a:pt x="17" y="17"/>
                      </a:lnTo>
                      <a:lnTo>
                        <a:pt x="17" y="17"/>
                      </a:lnTo>
                      <a:lnTo>
                        <a:pt x="12" y="17"/>
                      </a:lnTo>
                      <a:lnTo>
                        <a:pt x="12" y="17"/>
                      </a:lnTo>
                      <a:lnTo>
                        <a:pt x="12" y="17"/>
                      </a:lnTo>
                      <a:lnTo>
                        <a:pt x="12" y="17"/>
                      </a:lnTo>
                      <a:lnTo>
                        <a:pt x="12" y="17"/>
                      </a:lnTo>
                      <a:lnTo>
                        <a:pt x="6" y="17"/>
                      </a:lnTo>
                      <a:lnTo>
                        <a:pt x="6" y="17"/>
                      </a:lnTo>
                      <a:lnTo>
                        <a:pt x="6" y="17"/>
                      </a:lnTo>
                      <a:lnTo>
                        <a:pt x="6" y="23"/>
                      </a:lnTo>
                      <a:lnTo>
                        <a:pt x="6" y="23"/>
                      </a:lnTo>
                      <a:lnTo>
                        <a:pt x="0" y="23"/>
                      </a:lnTo>
                      <a:lnTo>
                        <a:pt x="0" y="23"/>
                      </a:lnTo>
                      <a:lnTo>
                        <a:pt x="0" y="23"/>
                      </a:lnTo>
                      <a:lnTo>
                        <a:pt x="0" y="23"/>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9060" name="Line 20"/>
                <p:cNvSpPr>
                  <a:spLocks noChangeShapeType="1"/>
                </p:cNvSpPr>
                <p:nvPr/>
              </p:nvSpPr>
              <p:spPr bwMode="auto">
                <a:xfrm>
                  <a:off x="3880"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061" name="Freeform 21"/>
                <p:cNvSpPr>
                  <a:spLocks/>
                </p:cNvSpPr>
                <p:nvPr/>
              </p:nvSpPr>
              <p:spPr bwMode="auto">
                <a:xfrm>
                  <a:off x="3857" y="2579"/>
                  <a:ext cx="23" cy="6"/>
                </a:xfrm>
                <a:custGeom>
                  <a:avLst/>
                  <a:gdLst>
                    <a:gd name="T0" fmla="*/ 23 w 23"/>
                    <a:gd name="T1" fmla="*/ 0 h 6"/>
                    <a:gd name="T2" fmla="*/ 23 w 23"/>
                    <a:gd name="T3" fmla="*/ 0 h 6"/>
                    <a:gd name="T4" fmla="*/ 23 w 23"/>
                    <a:gd name="T5" fmla="*/ 0 h 6"/>
                    <a:gd name="T6" fmla="*/ 17 w 23"/>
                    <a:gd name="T7" fmla="*/ 6 h 6"/>
                    <a:gd name="T8" fmla="*/ 17 w 23"/>
                    <a:gd name="T9" fmla="*/ 6 h 6"/>
                    <a:gd name="T10" fmla="*/ 17 w 23"/>
                    <a:gd name="T11" fmla="*/ 6 h 6"/>
                    <a:gd name="T12" fmla="*/ 17 w 23"/>
                    <a:gd name="T13" fmla="*/ 6 h 6"/>
                    <a:gd name="T14" fmla="*/ 17 w 23"/>
                    <a:gd name="T15" fmla="*/ 6 h 6"/>
                    <a:gd name="T16" fmla="*/ 12 w 23"/>
                    <a:gd name="T17" fmla="*/ 6 h 6"/>
                    <a:gd name="T18" fmla="*/ 12 w 23"/>
                    <a:gd name="T19" fmla="*/ 6 h 6"/>
                    <a:gd name="T20" fmla="*/ 12 w 23"/>
                    <a:gd name="T21" fmla="*/ 6 h 6"/>
                    <a:gd name="T22" fmla="*/ 12 w 23"/>
                    <a:gd name="T23" fmla="*/ 6 h 6"/>
                    <a:gd name="T24" fmla="*/ 12 w 23"/>
                    <a:gd name="T25" fmla="*/ 6 h 6"/>
                    <a:gd name="T26" fmla="*/ 6 w 23"/>
                    <a:gd name="T27" fmla="*/ 6 h 6"/>
                    <a:gd name="T28" fmla="*/ 6 w 23"/>
                    <a:gd name="T29" fmla="*/ 6 h 6"/>
                    <a:gd name="T30" fmla="*/ 6 w 23"/>
                    <a:gd name="T31" fmla="*/ 6 h 6"/>
                    <a:gd name="T32" fmla="*/ 6 w 23"/>
                    <a:gd name="T33" fmla="*/ 6 h 6"/>
                    <a:gd name="T34" fmla="*/ 6 w 23"/>
                    <a:gd name="T35" fmla="*/ 6 h 6"/>
                    <a:gd name="T36" fmla="*/ 0 w 23"/>
                    <a:gd name="T37" fmla="*/ 6 h 6"/>
                    <a:gd name="T38" fmla="*/ 0 w 23"/>
                    <a:gd name="T39" fmla="*/ 6 h 6"/>
                    <a:gd name="T40" fmla="*/ 0 w 23"/>
                    <a:gd name="T4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0"/>
                      </a:moveTo>
                      <a:lnTo>
                        <a:pt x="23" y="0"/>
                      </a:lnTo>
                      <a:lnTo>
                        <a:pt x="23" y="0"/>
                      </a:ln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9062" name="Line 22"/>
                <p:cNvSpPr>
                  <a:spLocks noChangeShapeType="1"/>
                </p:cNvSpPr>
                <p:nvPr/>
              </p:nvSpPr>
              <p:spPr bwMode="auto">
                <a:xfrm flipH="1">
                  <a:off x="3846" y="2585"/>
                  <a:ext cx="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063" name="Freeform 23"/>
                <p:cNvSpPr>
                  <a:spLocks/>
                </p:cNvSpPr>
                <p:nvPr/>
              </p:nvSpPr>
              <p:spPr bwMode="auto">
                <a:xfrm>
                  <a:off x="3801" y="2585"/>
                  <a:ext cx="45" cy="5"/>
                </a:xfrm>
                <a:custGeom>
                  <a:avLst/>
                  <a:gdLst>
                    <a:gd name="T0" fmla="*/ 45 w 45"/>
                    <a:gd name="T1" fmla="*/ 0 h 5"/>
                    <a:gd name="T2" fmla="*/ 45 w 45"/>
                    <a:gd name="T3" fmla="*/ 0 h 5"/>
                    <a:gd name="T4" fmla="*/ 45 w 45"/>
                    <a:gd name="T5" fmla="*/ 0 h 5"/>
                    <a:gd name="T6" fmla="*/ 45 w 45"/>
                    <a:gd name="T7" fmla="*/ 0 h 5"/>
                    <a:gd name="T8" fmla="*/ 45 w 45"/>
                    <a:gd name="T9" fmla="*/ 0 h 5"/>
                    <a:gd name="T10" fmla="*/ 39 w 45"/>
                    <a:gd name="T11" fmla="*/ 0 h 5"/>
                    <a:gd name="T12" fmla="*/ 39 w 45"/>
                    <a:gd name="T13" fmla="*/ 0 h 5"/>
                    <a:gd name="T14" fmla="*/ 39 w 45"/>
                    <a:gd name="T15" fmla="*/ 5 h 5"/>
                    <a:gd name="T16" fmla="*/ 39 w 45"/>
                    <a:gd name="T17" fmla="*/ 5 h 5"/>
                    <a:gd name="T18" fmla="*/ 39 w 45"/>
                    <a:gd name="T19" fmla="*/ 5 h 5"/>
                    <a:gd name="T20" fmla="*/ 34 w 45"/>
                    <a:gd name="T21" fmla="*/ 5 h 5"/>
                    <a:gd name="T22" fmla="*/ 34 w 45"/>
                    <a:gd name="T23" fmla="*/ 5 h 5"/>
                    <a:gd name="T24" fmla="*/ 34 w 45"/>
                    <a:gd name="T25" fmla="*/ 5 h 5"/>
                    <a:gd name="T26" fmla="*/ 34 w 45"/>
                    <a:gd name="T27" fmla="*/ 5 h 5"/>
                    <a:gd name="T28" fmla="*/ 34 w 45"/>
                    <a:gd name="T29" fmla="*/ 5 h 5"/>
                    <a:gd name="T30" fmla="*/ 28 w 45"/>
                    <a:gd name="T31" fmla="*/ 5 h 5"/>
                    <a:gd name="T32" fmla="*/ 28 w 45"/>
                    <a:gd name="T33" fmla="*/ 5 h 5"/>
                    <a:gd name="T34" fmla="*/ 28 w 45"/>
                    <a:gd name="T35" fmla="*/ 5 h 5"/>
                    <a:gd name="T36" fmla="*/ 28 w 45"/>
                    <a:gd name="T37" fmla="*/ 5 h 5"/>
                    <a:gd name="T38" fmla="*/ 28 w 45"/>
                    <a:gd name="T39" fmla="*/ 5 h 5"/>
                    <a:gd name="T40" fmla="*/ 22 w 45"/>
                    <a:gd name="T41" fmla="*/ 5 h 5"/>
                    <a:gd name="T42" fmla="*/ 22 w 45"/>
                    <a:gd name="T43" fmla="*/ 5 h 5"/>
                    <a:gd name="T44" fmla="*/ 22 w 45"/>
                    <a:gd name="T45" fmla="*/ 5 h 5"/>
                    <a:gd name="T46" fmla="*/ 22 w 45"/>
                    <a:gd name="T47" fmla="*/ 5 h 5"/>
                    <a:gd name="T48" fmla="*/ 22 w 45"/>
                    <a:gd name="T49" fmla="*/ 5 h 5"/>
                    <a:gd name="T50" fmla="*/ 17 w 45"/>
                    <a:gd name="T51" fmla="*/ 5 h 5"/>
                    <a:gd name="T52" fmla="*/ 17 w 45"/>
                    <a:gd name="T53" fmla="*/ 5 h 5"/>
                    <a:gd name="T54" fmla="*/ 17 w 45"/>
                    <a:gd name="T55" fmla="*/ 5 h 5"/>
                    <a:gd name="T56" fmla="*/ 17 w 45"/>
                    <a:gd name="T57" fmla="*/ 5 h 5"/>
                    <a:gd name="T58" fmla="*/ 17 w 45"/>
                    <a:gd name="T59" fmla="*/ 5 h 5"/>
                    <a:gd name="T60" fmla="*/ 11 w 45"/>
                    <a:gd name="T61" fmla="*/ 5 h 5"/>
                    <a:gd name="T62" fmla="*/ 11 w 45"/>
                    <a:gd name="T63" fmla="*/ 5 h 5"/>
                    <a:gd name="T64" fmla="*/ 11 w 45"/>
                    <a:gd name="T65" fmla="*/ 5 h 5"/>
                    <a:gd name="T66" fmla="*/ 11 w 45"/>
                    <a:gd name="T67" fmla="*/ 5 h 5"/>
                    <a:gd name="T68" fmla="*/ 11 w 45"/>
                    <a:gd name="T69" fmla="*/ 5 h 5"/>
                    <a:gd name="T70" fmla="*/ 5 w 45"/>
                    <a:gd name="T71" fmla="*/ 5 h 5"/>
                    <a:gd name="T72" fmla="*/ 5 w 45"/>
                    <a:gd name="T73" fmla="*/ 0 h 5"/>
                    <a:gd name="T74" fmla="*/ 5 w 45"/>
                    <a:gd name="T75" fmla="*/ 0 h 5"/>
                    <a:gd name="T76" fmla="*/ 5 w 45"/>
                    <a:gd name="T77" fmla="*/ 0 h 5"/>
                    <a:gd name="T78" fmla="*/ 0 w 45"/>
                    <a:gd name="T79" fmla="*/ 0 h 5"/>
                    <a:gd name="T80" fmla="*/ 0 w 45"/>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 h="5">
                      <a:moveTo>
                        <a:pt x="45" y="0"/>
                      </a:moveTo>
                      <a:lnTo>
                        <a:pt x="45" y="0"/>
                      </a:lnTo>
                      <a:lnTo>
                        <a:pt x="45" y="0"/>
                      </a:lnTo>
                      <a:lnTo>
                        <a:pt x="45" y="0"/>
                      </a:lnTo>
                      <a:lnTo>
                        <a:pt x="45" y="0"/>
                      </a:lnTo>
                      <a:lnTo>
                        <a:pt x="39" y="0"/>
                      </a:lnTo>
                      <a:lnTo>
                        <a:pt x="39" y="0"/>
                      </a:lnTo>
                      <a:lnTo>
                        <a:pt x="39" y="5"/>
                      </a:lnTo>
                      <a:lnTo>
                        <a:pt x="39" y="5"/>
                      </a:lnTo>
                      <a:lnTo>
                        <a:pt x="39" y="5"/>
                      </a:lnTo>
                      <a:lnTo>
                        <a:pt x="34" y="5"/>
                      </a:lnTo>
                      <a:lnTo>
                        <a:pt x="34" y="5"/>
                      </a:lnTo>
                      <a:lnTo>
                        <a:pt x="34" y="5"/>
                      </a:lnTo>
                      <a:lnTo>
                        <a:pt x="34" y="5"/>
                      </a:lnTo>
                      <a:lnTo>
                        <a:pt x="34" y="5"/>
                      </a:lnTo>
                      <a:lnTo>
                        <a:pt x="28" y="5"/>
                      </a:lnTo>
                      <a:lnTo>
                        <a:pt x="28" y="5"/>
                      </a:lnTo>
                      <a:lnTo>
                        <a:pt x="28" y="5"/>
                      </a:lnTo>
                      <a:lnTo>
                        <a:pt x="28" y="5"/>
                      </a:lnTo>
                      <a:lnTo>
                        <a:pt x="28" y="5"/>
                      </a:lnTo>
                      <a:lnTo>
                        <a:pt x="22" y="5"/>
                      </a:lnTo>
                      <a:lnTo>
                        <a:pt x="22" y="5"/>
                      </a:lnTo>
                      <a:lnTo>
                        <a:pt x="22" y="5"/>
                      </a:lnTo>
                      <a:lnTo>
                        <a:pt x="22" y="5"/>
                      </a:lnTo>
                      <a:lnTo>
                        <a:pt x="22" y="5"/>
                      </a:lnTo>
                      <a:lnTo>
                        <a:pt x="17" y="5"/>
                      </a:lnTo>
                      <a:lnTo>
                        <a:pt x="17" y="5"/>
                      </a:lnTo>
                      <a:lnTo>
                        <a:pt x="17" y="5"/>
                      </a:lnTo>
                      <a:lnTo>
                        <a:pt x="17" y="5"/>
                      </a:lnTo>
                      <a:lnTo>
                        <a:pt x="17" y="5"/>
                      </a:lnTo>
                      <a:lnTo>
                        <a:pt x="11" y="5"/>
                      </a:lnTo>
                      <a:lnTo>
                        <a:pt x="11" y="5"/>
                      </a:lnTo>
                      <a:lnTo>
                        <a:pt x="11" y="5"/>
                      </a:lnTo>
                      <a:lnTo>
                        <a:pt x="11" y="5"/>
                      </a:lnTo>
                      <a:lnTo>
                        <a:pt x="11" y="5"/>
                      </a:lnTo>
                      <a:lnTo>
                        <a:pt x="5" y="5"/>
                      </a:lnTo>
                      <a:lnTo>
                        <a:pt x="5" y="0"/>
                      </a:lnTo>
                      <a:lnTo>
                        <a:pt x="5" y="0"/>
                      </a:lnTo>
                      <a:lnTo>
                        <a:pt x="5" y="0"/>
                      </a:lnTo>
                      <a:lnTo>
                        <a:pt x="0"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9064" name="Line 24"/>
                <p:cNvSpPr>
                  <a:spLocks noChangeShapeType="1"/>
                </p:cNvSpPr>
                <p:nvPr/>
              </p:nvSpPr>
              <p:spPr bwMode="auto">
                <a:xfrm>
                  <a:off x="3795" y="258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065" name="Freeform 25"/>
                <p:cNvSpPr>
                  <a:spLocks/>
                </p:cNvSpPr>
                <p:nvPr/>
              </p:nvSpPr>
              <p:spPr bwMode="auto">
                <a:xfrm>
                  <a:off x="3772" y="2579"/>
                  <a:ext cx="23" cy="6"/>
                </a:xfrm>
                <a:custGeom>
                  <a:avLst/>
                  <a:gdLst>
                    <a:gd name="T0" fmla="*/ 23 w 23"/>
                    <a:gd name="T1" fmla="*/ 6 h 6"/>
                    <a:gd name="T2" fmla="*/ 17 w 23"/>
                    <a:gd name="T3" fmla="*/ 6 h 6"/>
                    <a:gd name="T4" fmla="*/ 17 w 23"/>
                    <a:gd name="T5" fmla="*/ 6 h 6"/>
                    <a:gd name="T6" fmla="*/ 17 w 23"/>
                    <a:gd name="T7" fmla="*/ 6 h 6"/>
                    <a:gd name="T8" fmla="*/ 17 w 23"/>
                    <a:gd name="T9" fmla="*/ 6 h 6"/>
                    <a:gd name="T10" fmla="*/ 17 w 23"/>
                    <a:gd name="T11" fmla="*/ 6 h 6"/>
                    <a:gd name="T12" fmla="*/ 12 w 23"/>
                    <a:gd name="T13" fmla="*/ 6 h 6"/>
                    <a:gd name="T14" fmla="*/ 12 w 23"/>
                    <a:gd name="T15" fmla="*/ 6 h 6"/>
                    <a:gd name="T16" fmla="*/ 12 w 23"/>
                    <a:gd name="T17" fmla="*/ 6 h 6"/>
                    <a:gd name="T18" fmla="*/ 12 w 23"/>
                    <a:gd name="T19" fmla="*/ 6 h 6"/>
                    <a:gd name="T20" fmla="*/ 12 w 23"/>
                    <a:gd name="T21" fmla="*/ 6 h 6"/>
                    <a:gd name="T22" fmla="*/ 6 w 23"/>
                    <a:gd name="T23" fmla="*/ 6 h 6"/>
                    <a:gd name="T24" fmla="*/ 6 w 23"/>
                    <a:gd name="T25" fmla="*/ 6 h 6"/>
                    <a:gd name="T26" fmla="*/ 6 w 23"/>
                    <a:gd name="T27" fmla="*/ 6 h 6"/>
                    <a:gd name="T28" fmla="*/ 6 w 23"/>
                    <a:gd name="T29" fmla="*/ 6 h 6"/>
                    <a:gd name="T30" fmla="*/ 6 w 23"/>
                    <a:gd name="T31" fmla="*/ 6 h 6"/>
                    <a:gd name="T32" fmla="*/ 0 w 23"/>
                    <a:gd name="T33" fmla="*/ 6 h 6"/>
                    <a:gd name="T34" fmla="*/ 0 w 23"/>
                    <a:gd name="T35" fmla="*/ 6 h 6"/>
                    <a:gd name="T36" fmla="*/ 0 w 23"/>
                    <a:gd name="T37" fmla="*/ 6 h 6"/>
                    <a:gd name="T38" fmla="*/ 0 w 23"/>
                    <a:gd name="T39" fmla="*/ 6 h 6"/>
                    <a:gd name="T40" fmla="*/ 0 w 23"/>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6"/>
                      </a:move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9066" name="Line 26"/>
                <p:cNvSpPr>
                  <a:spLocks noChangeShapeType="1"/>
                </p:cNvSpPr>
                <p:nvPr/>
              </p:nvSpPr>
              <p:spPr bwMode="auto">
                <a:xfrm>
                  <a:off x="3761"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067" name="Freeform 27"/>
                <p:cNvSpPr>
                  <a:spLocks/>
                </p:cNvSpPr>
                <p:nvPr/>
              </p:nvSpPr>
              <p:spPr bwMode="auto">
                <a:xfrm>
                  <a:off x="3721" y="2556"/>
                  <a:ext cx="40" cy="23"/>
                </a:xfrm>
                <a:custGeom>
                  <a:avLst/>
                  <a:gdLst>
                    <a:gd name="T0" fmla="*/ 40 w 40"/>
                    <a:gd name="T1" fmla="*/ 23 h 23"/>
                    <a:gd name="T2" fmla="*/ 40 w 40"/>
                    <a:gd name="T3" fmla="*/ 23 h 23"/>
                    <a:gd name="T4" fmla="*/ 40 w 40"/>
                    <a:gd name="T5" fmla="*/ 23 h 23"/>
                    <a:gd name="T6" fmla="*/ 40 w 40"/>
                    <a:gd name="T7" fmla="*/ 23 h 23"/>
                    <a:gd name="T8" fmla="*/ 34 w 40"/>
                    <a:gd name="T9" fmla="*/ 23 h 23"/>
                    <a:gd name="T10" fmla="*/ 34 w 40"/>
                    <a:gd name="T11" fmla="*/ 23 h 23"/>
                    <a:gd name="T12" fmla="*/ 34 w 40"/>
                    <a:gd name="T13" fmla="*/ 23 h 23"/>
                    <a:gd name="T14" fmla="*/ 34 w 40"/>
                    <a:gd name="T15" fmla="*/ 23 h 23"/>
                    <a:gd name="T16" fmla="*/ 34 w 40"/>
                    <a:gd name="T17" fmla="*/ 23 h 23"/>
                    <a:gd name="T18" fmla="*/ 29 w 40"/>
                    <a:gd name="T19" fmla="*/ 17 h 23"/>
                    <a:gd name="T20" fmla="*/ 29 w 40"/>
                    <a:gd name="T21" fmla="*/ 17 h 23"/>
                    <a:gd name="T22" fmla="*/ 29 w 40"/>
                    <a:gd name="T23" fmla="*/ 17 h 23"/>
                    <a:gd name="T24" fmla="*/ 29 w 40"/>
                    <a:gd name="T25" fmla="*/ 17 h 23"/>
                    <a:gd name="T26" fmla="*/ 29 w 40"/>
                    <a:gd name="T27" fmla="*/ 17 h 23"/>
                    <a:gd name="T28" fmla="*/ 23 w 40"/>
                    <a:gd name="T29" fmla="*/ 17 h 23"/>
                    <a:gd name="T30" fmla="*/ 23 w 40"/>
                    <a:gd name="T31" fmla="*/ 17 h 23"/>
                    <a:gd name="T32" fmla="*/ 23 w 40"/>
                    <a:gd name="T33" fmla="*/ 17 h 23"/>
                    <a:gd name="T34" fmla="*/ 23 w 40"/>
                    <a:gd name="T35" fmla="*/ 17 h 23"/>
                    <a:gd name="T36" fmla="*/ 23 w 40"/>
                    <a:gd name="T37" fmla="*/ 17 h 23"/>
                    <a:gd name="T38" fmla="*/ 17 w 40"/>
                    <a:gd name="T39" fmla="*/ 17 h 23"/>
                    <a:gd name="T40" fmla="*/ 17 w 40"/>
                    <a:gd name="T41" fmla="*/ 17 h 23"/>
                    <a:gd name="T42" fmla="*/ 17 w 40"/>
                    <a:gd name="T43" fmla="*/ 12 h 23"/>
                    <a:gd name="T44" fmla="*/ 17 w 40"/>
                    <a:gd name="T45" fmla="*/ 12 h 23"/>
                    <a:gd name="T46" fmla="*/ 17 w 40"/>
                    <a:gd name="T47" fmla="*/ 12 h 23"/>
                    <a:gd name="T48" fmla="*/ 12 w 40"/>
                    <a:gd name="T49" fmla="*/ 12 h 23"/>
                    <a:gd name="T50" fmla="*/ 12 w 40"/>
                    <a:gd name="T51" fmla="*/ 12 h 23"/>
                    <a:gd name="T52" fmla="*/ 12 w 40"/>
                    <a:gd name="T53" fmla="*/ 12 h 23"/>
                    <a:gd name="T54" fmla="*/ 12 w 40"/>
                    <a:gd name="T55" fmla="*/ 12 h 23"/>
                    <a:gd name="T56" fmla="*/ 6 w 40"/>
                    <a:gd name="T57" fmla="*/ 12 h 23"/>
                    <a:gd name="T58" fmla="*/ 6 w 40"/>
                    <a:gd name="T59" fmla="*/ 6 h 23"/>
                    <a:gd name="T60" fmla="*/ 6 w 40"/>
                    <a:gd name="T61" fmla="*/ 6 h 23"/>
                    <a:gd name="T62" fmla="*/ 6 w 40"/>
                    <a:gd name="T63" fmla="*/ 6 h 23"/>
                    <a:gd name="T64" fmla="*/ 6 w 40"/>
                    <a:gd name="T65" fmla="*/ 6 h 23"/>
                    <a:gd name="T66" fmla="*/ 0 w 40"/>
                    <a:gd name="T67" fmla="*/ 6 h 23"/>
                    <a:gd name="T68" fmla="*/ 0 w 40"/>
                    <a:gd name="T6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3">
                      <a:moveTo>
                        <a:pt x="40" y="23"/>
                      </a:moveTo>
                      <a:lnTo>
                        <a:pt x="40" y="23"/>
                      </a:lnTo>
                      <a:lnTo>
                        <a:pt x="40" y="23"/>
                      </a:lnTo>
                      <a:lnTo>
                        <a:pt x="40" y="23"/>
                      </a:lnTo>
                      <a:lnTo>
                        <a:pt x="34" y="23"/>
                      </a:lnTo>
                      <a:lnTo>
                        <a:pt x="34" y="23"/>
                      </a:lnTo>
                      <a:lnTo>
                        <a:pt x="34" y="23"/>
                      </a:lnTo>
                      <a:lnTo>
                        <a:pt x="34" y="23"/>
                      </a:lnTo>
                      <a:lnTo>
                        <a:pt x="34" y="23"/>
                      </a:lnTo>
                      <a:lnTo>
                        <a:pt x="29" y="17"/>
                      </a:lnTo>
                      <a:lnTo>
                        <a:pt x="29" y="17"/>
                      </a:lnTo>
                      <a:lnTo>
                        <a:pt x="29" y="17"/>
                      </a:lnTo>
                      <a:lnTo>
                        <a:pt x="29" y="17"/>
                      </a:lnTo>
                      <a:lnTo>
                        <a:pt x="29" y="17"/>
                      </a:lnTo>
                      <a:lnTo>
                        <a:pt x="23" y="17"/>
                      </a:lnTo>
                      <a:lnTo>
                        <a:pt x="23" y="17"/>
                      </a:lnTo>
                      <a:lnTo>
                        <a:pt x="23" y="17"/>
                      </a:lnTo>
                      <a:lnTo>
                        <a:pt x="23" y="17"/>
                      </a:lnTo>
                      <a:lnTo>
                        <a:pt x="23" y="17"/>
                      </a:lnTo>
                      <a:lnTo>
                        <a:pt x="17" y="17"/>
                      </a:lnTo>
                      <a:lnTo>
                        <a:pt x="17" y="17"/>
                      </a:lnTo>
                      <a:lnTo>
                        <a:pt x="17" y="12"/>
                      </a:lnTo>
                      <a:lnTo>
                        <a:pt x="17" y="12"/>
                      </a:lnTo>
                      <a:lnTo>
                        <a:pt x="17" y="12"/>
                      </a:lnTo>
                      <a:lnTo>
                        <a:pt x="12" y="12"/>
                      </a:lnTo>
                      <a:lnTo>
                        <a:pt x="12" y="12"/>
                      </a:lnTo>
                      <a:lnTo>
                        <a:pt x="12" y="12"/>
                      </a:lnTo>
                      <a:lnTo>
                        <a:pt x="12" y="12"/>
                      </a:lnTo>
                      <a:lnTo>
                        <a:pt x="6" y="12"/>
                      </a:lnTo>
                      <a:lnTo>
                        <a:pt x="6" y="6"/>
                      </a:lnTo>
                      <a:lnTo>
                        <a:pt x="6" y="6"/>
                      </a:lnTo>
                      <a:lnTo>
                        <a:pt x="6" y="6"/>
                      </a:lnTo>
                      <a:lnTo>
                        <a:pt x="6"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9068" name="Line 28"/>
                <p:cNvSpPr>
                  <a:spLocks noChangeShapeType="1"/>
                </p:cNvSpPr>
                <p:nvPr/>
              </p:nvSpPr>
              <p:spPr bwMode="auto">
                <a:xfrm>
                  <a:off x="3716" y="255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069" name="Freeform 29"/>
                <p:cNvSpPr>
                  <a:spLocks/>
                </p:cNvSpPr>
                <p:nvPr/>
              </p:nvSpPr>
              <p:spPr bwMode="auto">
                <a:xfrm>
                  <a:off x="3704" y="2528"/>
                  <a:ext cx="12" cy="23"/>
                </a:xfrm>
                <a:custGeom>
                  <a:avLst/>
                  <a:gdLst>
                    <a:gd name="T0" fmla="*/ 12 w 12"/>
                    <a:gd name="T1" fmla="*/ 23 h 23"/>
                    <a:gd name="T2" fmla="*/ 6 w 12"/>
                    <a:gd name="T3" fmla="*/ 23 h 23"/>
                    <a:gd name="T4" fmla="*/ 6 w 12"/>
                    <a:gd name="T5" fmla="*/ 17 h 23"/>
                    <a:gd name="T6" fmla="*/ 6 w 12"/>
                    <a:gd name="T7" fmla="*/ 17 h 23"/>
                    <a:gd name="T8" fmla="*/ 6 w 12"/>
                    <a:gd name="T9" fmla="*/ 17 h 23"/>
                    <a:gd name="T10" fmla="*/ 6 w 12"/>
                    <a:gd name="T11" fmla="*/ 17 h 23"/>
                    <a:gd name="T12" fmla="*/ 6 w 12"/>
                    <a:gd name="T13" fmla="*/ 17 h 23"/>
                    <a:gd name="T14" fmla="*/ 6 w 12"/>
                    <a:gd name="T15" fmla="*/ 11 h 23"/>
                    <a:gd name="T16" fmla="*/ 0 w 12"/>
                    <a:gd name="T17" fmla="*/ 11 h 23"/>
                    <a:gd name="T18" fmla="*/ 0 w 12"/>
                    <a:gd name="T19" fmla="*/ 11 h 23"/>
                    <a:gd name="T20" fmla="*/ 0 w 12"/>
                    <a:gd name="T21" fmla="*/ 11 h 23"/>
                    <a:gd name="T22" fmla="*/ 0 w 12"/>
                    <a:gd name="T23" fmla="*/ 11 h 23"/>
                    <a:gd name="T24" fmla="*/ 0 w 12"/>
                    <a:gd name="T25" fmla="*/ 6 h 23"/>
                    <a:gd name="T26" fmla="*/ 0 w 12"/>
                    <a:gd name="T27" fmla="*/ 6 h 23"/>
                    <a:gd name="T28" fmla="*/ 0 w 12"/>
                    <a:gd name="T29" fmla="*/ 6 h 23"/>
                    <a:gd name="T30" fmla="*/ 0 w 12"/>
                    <a:gd name="T31" fmla="*/ 6 h 23"/>
                    <a:gd name="T32" fmla="*/ 0 w 12"/>
                    <a:gd name="T33" fmla="*/ 6 h 23"/>
                    <a:gd name="T34" fmla="*/ 0 w 12"/>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3">
                      <a:moveTo>
                        <a:pt x="12" y="23"/>
                      </a:moveTo>
                      <a:lnTo>
                        <a:pt x="6" y="23"/>
                      </a:lnTo>
                      <a:lnTo>
                        <a:pt x="6" y="17"/>
                      </a:lnTo>
                      <a:lnTo>
                        <a:pt x="6" y="17"/>
                      </a:lnTo>
                      <a:lnTo>
                        <a:pt x="6" y="17"/>
                      </a:lnTo>
                      <a:lnTo>
                        <a:pt x="6" y="17"/>
                      </a:lnTo>
                      <a:lnTo>
                        <a:pt x="6" y="17"/>
                      </a:lnTo>
                      <a:lnTo>
                        <a:pt x="6" y="11"/>
                      </a:lnTo>
                      <a:lnTo>
                        <a:pt x="0" y="11"/>
                      </a:lnTo>
                      <a:lnTo>
                        <a:pt x="0" y="11"/>
                      </a:lnTo>
                      <a:lnTo>
                        <a:pt x="0" y="11"/>
                      </a:lnTo>
                      <a:lnTo>
                        <a:pt x="0" y="11"/>
                      </a:lnTo>
                      <a:lnTo>
                        <a:pt x="0"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9070" name="Line 30"/>
                <p:cNvSpPr>
                  <a:spLocks noChangeShapeType="1"/>
                </p:cNvSpPr>
                <p:nvPr/>
              </p:nvSpPr>
              <p:spPr bwMode="auto">
                <a:xfrm>
                  <a:off x="3704" y="2522"/>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071" name="Freeform 31"/>
                <p:cNvSpPr>
                  <a:spLocks/>
                </p:cNvSpPr>
                <p:nvPr/>
              </p:nvSpPr>
              <p:spPr bwMode="auto">
                <a:xfrm>
                  <a:off x="3704" y="2488"/>
                  <a:ext cx="34" cy="34"/>
                </a:xfrm>
                <a:custGeom>
                  <a:avLst/>
                  <a:gdLst>
                    <a:gd name="T0" fmla="*/ 0 w 34"/>
                    <a:gd name="T1" fmla="*/ 34 h 34"/>
                    <a:gd name="T2" fmla="*/ 0 w 34"/>
                    <a:gd name="T3" fmla="*/ 34 h 34"/>
                    <a:gd name="T4" fmla="*/ 0 w 34"/>
                    <a:gd name="T5" fmla="*/ 29 h 34"/>
                    <a:gd name="T6" fmla="*/ 0 w 34"/>
                    <a:gd name="T7" fmla="*/ 29 h 34"/>
                    <a:gd name="T8" fmla="*/ 0 w 34"/>
                    <a:gd name="T9" fmla="*/ 29 h 34"/>
                    <a:gd name="T10" fmla="*/ 0 w 34"/>
                    <a:gd name="T11" fmla="*/ 29 h 34"/>
                    <a:gd name="T12" fmla="*/ 6 w 34"/>
                    <a:gd name="T13" fmla="*/ 29 h 34"/>
                    <a:gd name="T14" fmla="*/ 6 w 34"/>
                    <a:gd name="T15" fmla="*/ 23 h 34"/>
                    <a:gd name="T16" fmla="*/ 6 w 34"/>
                    <a:gd name="T17" fmla="*/ 23 h 34"/>
                    <a:gd name="T18" fmla="*/ 6 w 34"/>
                    <a:gd name="T19" fmla="*/ 23 h 34"/>
                    <a:gd name="T20" fmla="*/ 6 w 34"/>
                    <a:gd name="T21" fmla="*/ 23 h 34"/>
                    <a:gd name="T22" fmla="*/ 6 w 34"/>
                    <a:gd name="T23" fmla="*/ 23 h 34"/>
                    <a:gd name="T24" fmla="*/ 6 w 34"/>
                    <a:gd name="T25" fmla="*/ 17 h 34"/>
                    <a:gd name="T26" fmla="*/ 6 w 34"/>
                    <a:gd name="T27" fmla="*/ 17 h 34"/>
                    <a:gd name="T28" fmla="*/ 12 w 34"/>
                    <a:gd name="T29" fmla="*/ 17 h 34"/>
                    <a:gd name="T30" fmla="*/ 12 w 34"/>
                    <a:gd name="T31" fmla="*/ 17 h 34"/>
                    <a:gd name="T32" fmla="*/ 12 w 34"/>
                    <a:gd name="T33" fmla="*/ 17 h 34"/>
                    <a:gd name="T34" fmla="*/ 12 w 34"/>
                    <a:gd name="T35" fmla="*/ 12 h 34"/>
                    <a:gd name="T36" fmla="*/ 12 w 34"/>
                    <a:gd name="T37" fmla="*/ 12 h 34"/>
                    <a:gd name="T38" fmla="*/ 17 w 34"/>
                    <a:gd name="T39" fmla="*/ 12 h 34"/>
                    <a:gd name="T40" fmla="*/ 17 w 34"/>
                    <a:gd name="T41" fmla="*/ 12 h 34"/>
                    <a:gd name="T42" fmla="*/ 17 w 34"/>
                    <a:gd name="T43" fmla="*/ 12 h 34"/>
                    <a:gd name="T44" fmla="*/ 17 w 34"/>
                    <a:gd name="T45" fmla="*/ 6 h 34"/>
                    <a:gd name="T46" fmla="*/ 17 w 34"/>
                    <a:gd name="T47" fmla="*/ 6 h 34"/>
                    <a:gd name="T48" fmla="*/ 23 w 34"/>
                    <a:gd name="T49" fmla="*/ 6 h 34"/>
                    <a:gd name="T50" fmla="*/ 23 w 34"/>
                    <a:gd name="T51" fmla="*/ 6 h 34"/>
                    <a:gd name="T52" fmla="*/ 23 w 34"/>
                    <a:gd name="T53" fmla="*/ 6 h 34"/>
                    <a:gd name="T54" fmla="*/ 23 w 34"/>
                    <a:gd name="T55" fmla="*/ 6 h 34"/>
                    <a:gd name="T56" fmla="*/ 23 w 34"/>
                    <a:gd name="T57" fmla="*/ 6 h 34"/>
                    <a:gd name="T58" fmla="*/ 29 w 34"/>
                    <a:gd name="T59" fmla="*/ 0 h 34"/>
                    <a:gd name="T60" fmla="*/ 29 w 34"/>
                    <a:gd name="T61" fmla="*/ 0 h 34"/>
                    <a:gd name="T62" fmla="*/ 29 w 34"/>
                    <a:gd name="T63" fmla="*/ 0 h 34"/>
                    <a:gd name="T64" fmla="*/ 29 w 34"/>
                    <a:gd name="T65" fmla="*/ 0 h 34"/>
                    <a:gd name="T66" fmla="*/ 34 w 34"/>
                    <a:gd name="T6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34">
                      <a:moveTo>
                        <a:pt x="0" y="34"/>
                      </a:moveTo>
                      <a:lnTo>
                        <a:pt x="0" y="34"/>
                      </a:lnTo>
                      <a:lnTo>
                        <a:pt x="0" y="29"/>
                      </a:lnTo>
                      <a:lnTo>
                        <a:pt x="0" y="29"/>
                      </a:lnTo>
                      <a:lnTo>
                        <a:pt x="0" y="29"/>
                      </a:lnTo>
                      <a:lnTo>
                        <a:pt x="0" y="29"/>
                      </a:lnTo>
                      <a:lnTo>
                        <a:pt x="6" y="29"/>
                      </a:lnTo>
                      <a:lnTo>
                        <a:pt x="6" y="23"/>
                      </a:lnTo>
                      <a:lnTo>
                        <a:pt x="6" y="23"/>
                      </a:lnTo>
                      <a:lnTo>
                        <a:pt x="6" y="23"/>
                      </a:lnTo>
                      <a:lnTo>
                        <a:pt x="6" y="23"/>
                      </a:lnTo>
                      <a:lnTo>
                        <a:pt x="6" y="23"/>
                      </a:lnTo>
                      <a:lnTo>
                        <a:pt x="6" y="17"/>
                      </a:lnTo>
                      <a:lnTo>
                        <a:pt x="6" y="17"/>
                      </a:lnTo>
                      <a:lnTo>
                        <a:pt x="12" y="17"/>
                      </a:lnTo>
                      <a:lnTo>
                        <a:pt x="12" y="17"/>
                      </a:lnTo>
                      <a:lnTo>
                        <a:pt x="12" y="17"/>
                      </a:lnTo>
                      <a:lnTo>
                        <a:pt x="12" y="12"/>
                      </a:lnTo>
                      <a:lnTo>
                        <a:pt x="12" y="12"/>
                      </a:lnTo>
                      <a:lnTo>
                        <a:pt x="17" y="12"/>
                      </a:lnTo>
                      <a:lnTo>
                        <a:pt x="17" y="12"/>
                      </a:lnTo>
                      <a:lnTo>
                        <a:pt x="17" y="12"/>
                      </a:lnTo>
                      <a:lnTo>
                        <a:pt x="17" y="6"/>
                      </a:lnTo>
                      <a:lnTo>
                        <a:pt x="17" y="6"/>
                      </a:lnTo>
                      <a:lnTo>
                        <a:pt x="23" y="6"/>
                      </a:lnTo>
                      <a:lnTo>
                        <a:pt x="23" y="6"/>
                      </a:lnTo>
                      <a:lnTo>
                        <a:pt x="23" y="6"/>
                      </a:lnTo>
                      <a:lnTo>
                        <a:pt x="23" y="6"/>
                      </a:lnTo>
                      <a:lnTo>
                        <a:pt x="23" y="6"/>
                      </a:lnTo>
                      <a:lnTo>
                        <a:pt x="29" y="0"/>
                      </a:lnTo>
                      <a:lnTo>
                        <a:pt x="29" y="0"/>
                      </a:lnTo>
                      <a:lnTo>
                        <a:pt x="29" y="0"/>
                      </a:lnTo>
                      <a:lnTo>
                        <a:pt x="29" y="0"/>
                      </a:lnTo>
                      <a:lnTo>
                        <a:pt x="34"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9072" name="Line 32"/>
                <p:cNvSpPr>
                  <a:spLocks noChangeShapeType="1"/>
                </p:cNvSpPr>
                <p:nvPr/>
              </p:nvSpPr>
              <p:spPr bwMode="auto">
                <a:xfrm>
                  <a:off x="3744" y="2483"/>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073" name="Freeform 33"/>
                <p:cNvSpPr>
                  <a:spLocks/>
                </p:cNvSpPr>
                <p:nvPr/>
              </p:nvSpPr>
              <p:spPr bwMode="auto">
                <a:xfrm>
                  <a:off x="3744" y="2477"/>
                  <a:ext cx="23" cy="6"/>
                </a:xfrm>
                <a:custGeom>
                  <a:avLst/>
                  <a:gdLst>
                    <a:gd name="T0" fmla="*/ 0 w 23"/>
                    <a:gd name="T1" fmla="*/ 6 h 6"/>
                    <a:gd name="T2" fmla="*/ 0 w 23"/>
                    <a:gd name="T3" fmla="*/ 6 h 6"/>
                    <a:gd name="T4" fmla="*/ 6 w 23"/>
                    <a:gd name="T5" fmla="*/ 6 h 6"/>
                    <a:gd name="T6" fmla="*/ 6 w 23"/>
                    <a:gd name="T7" fmla="*/ 6 h 6"/>
                    <a:gd name="T8" fmla="*/ 6 w 23"/>
                    <a:gd name="T9" fmla="*/ 6 h 6"/>
                    <a:gd name="T10" fmla="*/ 6 w 23"/>
                    <a:gd name="T11" fmla="*/ 6 h 6"/>
                    <a:gd name="T12" fmla="*/ 6 w 23"/>
                    <a:gd name="T13" fmla="*/ 6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0 h 6"/>
                    <a:gd name="T30" fmla="*/ 17 w 23"/>
                    <a:gd name="T31" fmla="*/ 0 h 6"/>
                    <a:gd name="T32" fmla="*/ 17 w 23"/>
                    <a:gd name="T33" fmla="*/ 0 h 6"/>
                    <a:gd name="T34" fmla="*/ 23 w 23"/>
                    <a:gd name="T35" fmla="*/ 0 h 6"/>
                    <a:gd name="T36" fmla="*/ 23 w 2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6">
                      <a:moveTo>
                        <a:pt x="0" y="6"/>
                      </a:moveTo>
                      <a:lnTo>
                        <a:pt x="0" y="6"/>
                      </a:lnTo>
                      <a:lnTo>
                        <a:pt x="6" y="6"/>
                      </a:lnTo>
                      <a:lnTo>
                        <a:pt x="6" y="6"/>
                      </a:lnTo>
                      <a:lnTo>
                        <a:pt x="6" y="6"/>
                      </a:lnTo>
                      <a:lnTo>
                        <a:pt x="6" y="6"/>
                      </a:lnTo>
                      <a:lnTo>
                        <a:pt x="6" y="6"/>
                      </a:lnTo>
                      <a:lnTo>
                        <a:pt x="11" y="0"/>
                      </a:lnTo>
                      <a:lnTo>
                        <a:pt x="11" y="0"/>
                      </a:lnTo>
                      <a:lnTo>
                        <a:pt x="11" y="0"/>
                      </a:lnTo>
                      <a:lnTo>
                        <a:pt x="11" y="0"/>
                      </a:lnTo>
                      <a:lnTo>
                        <a:pt x="11" y="0"/>
                      </a:lnTo>
                      <a:lnTo>
                        <a:pt x="17" y="0"/>
                      </a:lnTo>
                      <a:lnTo>
                        <a:pt x="17" y="0"/>
                      </a:lnTo>
                      <a:lnTo>
                        <a:pt x="17" y="0"/>
                      </a:lnTo>
                      <a:lnTo>
                        <a:pt x="17" y="0"/>
                      </a:lnTo>
                      <a:lnTo>
                        <a:pt x="17" y="0"/>
                      </a:lnTo>
                      <a:lnTo>
                        <a:pt x="23" y="0"/>
                      </a:lnTo>
                      <a:lnTo>
                        <a:pt x="23"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9074" name="Line 34"/>
                <p:cNvSpPr>
                  <a:spLocks noChangeShapeType="1"/>
                </p:cNvSpPr>
                <p:nvPr/>
              </p:nvSpPr>
              <p:spPr bwMode="auto">
                <a:xfrm>
                  <a:off x="3772" y="247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075" name="Freeform 35"/>
                <p:cNvSpPr>
                  <a:spLocks/>
                </p:cNvSpPr>
                <p:nvPr/>
              </p:nvSpPr>
              <p:spPr bwMode="auto">
                <a:xfrm>
                  <a:off x="3772" y="2466"/>
                  <a:ext cx="51" cy="5"/>
                </a:xfrm>
                <a:custGeom>
                  <a:avLst/>
                  <a:gdLst>
                    <a:gd name="T0" fmla="*/ 0 w 51"/>
                    <a:gd name="T1" fmla="*/ 5 h 5"/>
                    <a:gd name="T2" fmla="*/ 6 w 51"/>
                    <a:gd name="T3" fmla="*/ 5 h 5"/>
                    <a:gd name="T4" fmla="*/ 6 w 51"/>
                    <a:gd name="T5" fmla="*/ 5 h 5"/>
                    <a:gd name="T6" fmla="*/ 6 w 51"/>
                    <a:gd name="T7" fmla="*/ 5 h 5"/>
                    <a:gd name="T8" fmla="*/ 6 w 51"/>
                    <a:gd name="T9" fmla="*/ 5 h 5"/>
                    <a:gd name="T10" fmla="*/ 6 w 51"/>
                    <a:gd name="T11" fmla="*/ 5 h 5"/>
                    <a:gd name="T12" fmla="*/ 12 w 51"/>
                    <a:gd name="T13" fmla="*/ 5 h 5"/>
                    <a:gd name="T14" fmla="*/ 12 w 51"/>
                    <a:gd name="T15" fmla="*/ 5 h 5"/>
                    <a:gd name="T16" fmla="*/ 12 w 51"/>
                    <a:gd name="T17" fmla="*/ 5 h 5"/>
                    <a:gd name="T18" fmla="*/ 12 w 51"/>
                    <a:gd name="T19" fmla="*/ 5 h 5"/>
                    <a:gd name="T20" fmla="*/ 12 w 51"/>
                    <a:gd name="T21" fmla="*/ 5 h 5"/>
                    <a:gd name="T22" fmla="*/ 17 w 51"/>
                    <a:gd name="T23" fmla="*/ 5 h 5"/>
                    <a:gd name="T24" fmla="*/ 17 w 51"/>
                    <a:gd name="T25" fmla="*/ 5 h 5"/>
                    <a:gd name="T26" fmla="*/ 17 w 51"/>
                    <a:gd name="T27" fmla="*/ 5 h 5"/>
                    <a:gd name="T28" fmla="*/ 17 w 51"/>
                    <a:gd name="T29" fmla="*/ 5 h 5"/>
                    <a:gd name="T30" fmla="*/ 17 w 51"/>
                    <a:gd name="T31" fmla="*/ 5 h 5"/>
                    <a:gd name="T32" fmla="*/ 23 w 51"/>
                    <a:gd name="T33" fmla="*/ 5 h 5"/>
                    <a:gd name="T34" fmla="*/ 23 w 51"/>
                    <a:gd name="T35" fmla="*/ 5 h 5"/>
                    <a:gd name="T36" fmla="*/ 23 w 51"/>
                    <a:gd name="T37" fmla="*/ 5 h 5"/>
                    <a:gd name="T38" fmla="*/ 23 w 51"/>
                    <a:gd name="T39" fmla="*/ 5 h 5"/>
                    <a:gd name="T40" fmla="*/ 23 w 51"/>
                    <a:gd name="T41" fmla="*/ 5 h 5"/>
                    <a:gd name="T42" fmla="*/ 29 w 51"/>
                    <a:gd name="T43" fmla="*/ 5 h 5"/>
                    <a:gd name="T44" fmla="*/ 29 w 51"/>
                    <a:gd name="T45" fmla="*/ 5 h 5"/>
                    <a:gd name="T46" fmla="*/ 29 w 51"/>
                    <a:gd name="T47" fmla="*/ 5 h 5"/>
                    <a:gd name="T48" fmla="*/ 29 w 51"/>
                    <a:gd name="T49" fmla="*/ 5 h 5"/>
                    <a:gd name="T50" fmla="*/ 29 w 51"/>
                    <a:gd name="T51" fmla="*/ 5 h 5"/>
                    <a:gd name="T52" fmla="*/ 34 w 51"/>
                    <a:gd name="T53" fmla="*/ 5 h 5"/>
                    <a:gd name="T54" fmla="*/ 34 w 51"/>
                    <a:gd name="T55" fmla="*/ 5 h 5"/>
                    <a:gd name="T56" fmla="*/ 34 w 51"/>
                    <a:gd name="T57" fmla="*/ 5 h 5"/>
                    <a:gd name="T58" fmla="*/ 34 w 51"/>
                    <a:gd name="T59" fmla="*/ 0 h 5"/>
                    <a:gd name="T60" fmla="*/ 40 w 51"/>
                    <a:gd name="T61" fmla="*/ 0 h 5"/>
                    <a:gd name="T62" fmla="*/ 40 w 51"/>
                    <a:gd name="T63" fmla="*/ 0 h 5"/>
                    <a:gd name="T64" fmla="*/ 40 w 51"/>
                    <a:gd name="T65" fmla="*/ 0 h 5"/>
                    <a:gd name="T66" fmla="*/ 40 w 51"/>
                    <a:gd name="T67" fmla="*/ 0 h 5"/>
                    <a:gd name="T68" fmla="*/ 40 w 51"/>
                    <a:gd name="T69" fmla="*/ 0 h 5"/>
                    <a:gd name="T70" fmla="*/ 46 w 51"/>
                    <a:gd name="T71" fmla="*/ 0 h 5"/>
                    <a:gd name="T72" fmla="*/ 46 w 51"/>
                    <a:gd name="T73" fmla="*/ 0 h 5"/>
                    <a:gd name="T74" fmla="*/ 46 w 51"/>
                    <a:gd name="T75" fmla="*/ 0 h 5"/>
                    <a:gd name="T76" fmla="*/ 46 w 51"/>
                    <a:gd name="T77" fmla="*/ 0 h 5"/>
                    <a:gd name="T78" fmla="*/ 46 w 51"/>
                    <a:gd name="T79" fmla="*/ 0 h 5"/>
                    <a:gd name="T80" fmla="*/ 51 w 51"/>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5">
                      <a:moveTo>
                        <a:pt x="0" y="5"/>
                      </a:moveTo>
                      <a:lnTo>
                        <a:pt x="6" y="5"/>
                      </a:lnTo>
                      <a:lnTo>
                        <a:pt x="6" y="5"/>
                      </a:lnTo>
                      <a:lnTo>
                        <a:pt x="6" y="5"/>
                      </a:lnTo>
                      <a:lnTo>
                        <a:pt x="6" y="5"/>
                      </a:lnTo>
                      <a:lnTo>
                        <a:pt x="6" y="5"/>
                      </a:lnTo>
                      <a:lnTo>
                        <a:pt x="12" y="5"/>
                      </a:lnTo>
                      <a:lnTo>
                        <a:pt x="12" y="5"/>
                      </a:lnTo>
                      <a:lnTo>
                        <a:pt x="12" y="5"/>
                      </a:lnTo>
                      <a:lnTo>
                        <a:pt x="12" y="5"/>
                      </a:lnTo>
                      <a:lnTo>
                        <a:pt x="12" y="5"/>
                      </a:lnTo>
                      <a:lnTo>
                        <a:pt x="17" y="5"/>
                      </a:lnTo>
                      <a:lnTo>
                        <a:pt x="17" y="5"/>
                      </a:lnTo>
                      <a:lnTo>
                        <a:pt x="17" y="5"/>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0"/>
                      </a:lnTo>
                      <a:lnTo>
                        <a:pt x="40" y="0"/>
                      </a:lnTo>
                      <a:lnTo>
                        <a:pt x="40" y="0"/>
                      </a:lnTo>
                      <a:lnTo>
                        <a:pt x="40" y="0"/>
                      </a:lnTo>
                      <a:lnTo>
                        <a:pt x="40" y="0"/>
                      </a:lnTo>
                      <a:lnTo>
                        <a:pt x="40" y="0"/>
                      </a:lnTo>
                      <a:lnTo>
                        <a:pt x="46" y="0"/>
                      </a:lnTo>
                      <a:lnTo>
                        <a:pt x="46" y="0"/>
                      </a:lnTo>
                      <a:lnTo>
                        <a:pt x="46" y="0"/>
                      </a:lnTo>
                      <a:lnTo>
                        <a:pt x="46" y="0"/>
                      </a:lnTo>
                      <a:lnTo>
                        <a:pt x="46" y="0"/>
                      </a:lnTo>
                      <a:lnTo>
                        <a:pt x="51"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19076" name="Rectangle 36"/>
              <p:cNvSpPr>
                <a:spLocks noChangeArrowheads="1"/>
              </p:cNvSpPr>
              <p:nvPr/>
            </p:nvSpPr>
            <p:spPr bwMode="auto">
              <a:xfrm>
                <a:off x="345" y="2777"/>
                <a:ext cx="72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PARISH BNDRY</a:t>
                </a:r>
                <a:endParaRPr lang="en-US" sz="1200" b="1"/>
              </a:p>
            </p:txBody>
          </p:sp>
          <p:grpSp>
            <p:nvGrpSpPr>
              <p:cNvPr id="2519077" name="Group 37"/>
              <p:cNvGrpSpPr>
                <a:grpSpLocks/>
              </p:cNvGrpSpPr>
              <p:nvPr/>
            </p:nvGrpSpPr>
            <p:grpSpPr bwMode="auto">
              <a:xfrm>
                <a:off x="153" y="2189"/>
                <a:ext cx="512" cy="115"/>
                <a:chOff x="816" y="2765"/>
                <a:chExt cx="512" cy="115"/>
              </a:xfrm>
            </p:grpSpPr>
            <p:sp>
              <p:nvSpPr>
                <p:cNvPr id="2519078" name="Rectangle 38"/>
                <p:cNvSpPr>
                  <a:spLocks noChangeArrowheads="1"/>
                </p:cNvSpPr>
                <p:nvPr/>
              </p:nvSpPr>
              <p:spPr bwMode="auto">
                <a:xfrm>
                  <a:off x="1018" y="2765"/>
                  <a:ext cx="3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CITIES</a:t>
                  </a:r>
                  <a:endParaRPr lang="en-US" sz="1200" b="1"/>
                </a:p>
              </p:txBody>
            </p:sp>
            <p:grpSp>
              <p:nvGrpSpPr>
                <p:cNvPr id="2519079" name="Group 39"/>
                <p:cNvGrpSpPr>
                  <a:grpSpLocks/>
                </p:cNvGrpSpPr>
                <p:nvPr/>
              </p:nvGrpSpPr>
              <p:grpSpPr bwMode="auto">
                <a:xfrm>
                  <a:off x="816" y="2797"/>
                  <a:ext cx="58" cy="58"/>
                  <a:chOff x="2832" y="1248"/>
                  <a:chExt cx="58" cy="58"/>
                </a:xfrm>
              </p:grpSpPr>
              <p:sp>
                <p:nvSpPr>
                  <p:cNvPr id="2519080" name="Oval 40"/>
                  <p:cNvSpPr>
                    <a:spLocks noChangeAspect="1" noChangeArrowheads="1"/>
                  </p:cNvSpPr>
                  <p:nvPr/>
                </p:nvSpPr>
                <p:spPr bwMode="auto">
                  <a:xfrm>
                    <a:off x="2832" y="1248"/>
                    <a:ext cx="58" cy="58"/>
                  </a:xfrm>
                  <a:prstGeom prst="ellipse">
                    <a:avLst/>
                  </a:prstGeom>
                  <a:solidFill>
                    <a:srgbClr val="00FF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19081" name="Oval 41"/>
                  <p:cNvSpPr>
                    <a:spLocks noChangeAspect="1" noChangeArrowheads="1"/>
                  </p:cNvSpPr>
                  <p:nvPr/>
                </p:nvSpPr>
                <p:spPr bwMode="auto">
                  <a:xfrm>
                    <a:off x="2854" y="1270"/>
                    <a:ext cx="12" cy="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519082" name="Text Box 42"/>
              <p:cNvSpPr txBox="1">
                <a:spLocks noChangeArrowheads="1"/>
              </p:cNvSpPr>
              <p:nvPr/>
            </p:nvSpPr>
            <p:spPr bwMode="auto">
              <a:xfrm>
                <a:off x="201" y="1920"/>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t>LEGEND</a:t>
                </a:r>
              </a:p>
            </p:txBody>
          </p:sp>
          <p:sp>
            <p:nvSpPr>
              <p:cNvPr id="2519083" name="Rectangle 43"/>
              <p:cNvSpPr>
                <a:spLocks noChangeArrowheads="1"/>
              </p:cNvSpPr>
              <p:nvPr/>
            </p:nvSpPr>
            <p:spPr bwMode="auto">
              <a:xfrm>
                <a:off x="30" y="1872"/>
                <a:ext cx="1163" cy="115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19084" name="Group 44"/>
              <p:cNvGrpSpPr>
                <a:grpSpLocks/>
              </p:cNvGrpSpPr>
              <p:nvPr/>
            </p:nvGrpSpPr>
            <p:grpSpPr bwMode="auto">
              <a:xfrm>
                <a:off x="57" y="2424"/>
                <a:ext cx="238" cy="0"/>
                <a:chOff x="2211" y="2341"/>
                <a:chExt cx="238" cy="0"/>
              </a:xfrm>
            </p:grpSpPr>
            <p:sp>
              <p:nvSpPr>
                <p:cNvPr id="2519085" name="Line 45"/>
                <p:cNvSpPr>
                  <a:spLocks noChangeShapeType="1"/>
                </p:cNvSpPr>
                <p:nvPr/>
              </p:nvSpPr>
              <p:spPr bwMode="auto">
                <a:xfrm>
                  <a:off x="2211" y="2341"/>
                  <a:ext cx="2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086" name="Line 46"/>
                <p:cNvSpPr>
                  <a:spLocks noChangeShapeType="1"/>
                </p:cNvSpPr>
                <p:nvPr/>
              </p:nvSpPr>
              <p:spPr bwMode="auto">
                <a:xfrm>
                  <a:off x="2211"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087" name="Line 47"/>
                <p:cNvSpPr>
                  <a:spLocks noChangeShapeType="1"/>
                </p:cNvSpPr>
                <p:nvPr/>
              </p:nvSpPr>
              <p:spPr bwMode="auto">
                <a:xfrm>
                  <a:off x="2290"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088" name="Line 48"/>
                <p:cNvSpPr>
                  <a:spLocks noChangeShapeType="1"/>
                </p:cNvSpPr>
                <p:nvPr/>
              </p:nvSpPr>
              <p:spPr bwMode="auto">
                <a:xfrm>
                  <a:off x="2370" y="2341"/>
                  <a:ext cx="39"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19089" name="Rectangle 49"/>
              <p:cNvSpPr>
                <a:spLocks noChangeArrowheads="1"/>
              </p:cNvSpPr>
              <p:nvPr/>
            </p:nvSpPr>
            <p:spPr bwMode="auto">
              <a:xfrm>
                <a:off x="345" y="2369"/>
                <a:ext cx="8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PRIMARY ROADS</a:t>
                </a:r>
                <a:endParaRPr lang="en-US" sz="1200" b="1"/>
              </a:p>
            </p:txBody>
          </p:sp>
        </p:grpSp>
      </p:grpSp>
      <p:pic>
        <p:nvPicPr>
          <p:cNvPr id="2519090" name="Picture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5695950"/>
            <a:ext cx="7810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19091" name="Picture 51" descr="200px-NOLA9thFloodedBets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19200"/>
            <a:ext cx="2432050" cy="3186113"/>
          </a:xfrm>
          <a:prstGeom prst="rect">
            <a:avLst/>
          </a:prstGeom>
          <a:noFill/>
          <a:extLst>
            <a:ext uri="{909E8E84-426E-40DD-AFC4-6F175D3DCCD1}">
              <a14:hiddenFill xmlns:a14="http://schemas.microsoft.com/office/drawing/2010/main">
                <a:solidFill>
                  <a:srgbClr val="FFFFFF"/>
                </a:solidFill>
              </a14:hiddenFill>
            </a:ext>
          </a:extLst>
        </p:spPr>
      </p:pic>
      <p:pic>
        <p:nvPicPr>
          <p:cNvPr id="2519092" name="Picture 52"/>
          <p:cNvPicPr>
            <a:picLocks noChangeAspect="1" noChangeArrowheads="1"/>
          </p:cNvPicPr>
          <p:nvPr/>
        </p:nvPicPr>
        <p:blipFill>
          <a:blip r:embed="rId5" cstate="print">
            <a:extLst>
              <a:ext uri="{28A0092B-C50C-407E-A947-70E740481C1C}">
                <a14:useLocalDpi xmlns:a14="http://schemas.microsoft.com/office/drawing/2010/main" val="0"/>
              </a:ext>
            </a:extLst>
          </a:blip>
          <a:srcRect l="60208" t="18002" r="7076" b="17361"/>
          <a:stretch>
            <a:fillRect/>
          </a:stretch>
        </p:blipFill>
        <p:spPr bwMode="auto">
          <a:xfrm>
            <a:off x="2971800" y="4495800"/>
            <a:ext cx="2989263"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19093" name="Picture 53" descr="betsy"/>
          <p:cNvPicPr>
            <a:picLocks noChangeAspect="1" noChangeArrowheads="1"/>
          </p:cNvPicPr>
          <p:nvPr/>
        </p:nvPicPr>
        <p:blipFill>
          <a:blip r:embed="rId6">
            <a:extLst>
              <a:ext uri="{28A0092B-C50C-407E-A947-70E740481C1C}">
                <a14:useLocalDpi xmlns:a14="http://schemas.microsoft.com/office/drawing/2010/main" val="0"/>
              </a:ext>
            </a:extLst>
          </a:blip>
          <a:srcRect b="4929"/>
          <a:stretch>
            <a:fillRect/>
          </a:stretch>
        </p:blipFill>
        <p:spPr bwMode="auto">
          <a:xfrm>
            <a:off x="3775998" y="1889496"/>
            <a:ext cx="4597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19094" name="Group 54"/>
          <p:cNvGrpSpPr>
            <a:grpSpLocks/>
          </p:cNvGrpSpPr>
          <p:nvPr/>
        </p:nvGrpSpPr>
        <p:grpSpPr bwMode="auto">
          <a:xfrm>
            <a:off x="4657725" y="1771650"/>
            <a:ext cx="2792413" cy="3965575"/>
            <a:chOff x="2934" y="1092"/>
            <a:chExt cx="1759" cy="2498"/>
          </a:xfrm>
        </p:grpSpPr>
        <p:grpSp>
          <p:nvGrpSpPr>
            <p:cNvPr id="2519095" name="Group 55"/>
            <p:cNvGrpSpPr>
              <a:grpSpLocks/>
            </p:cNvGrpSpPr>
            <p:nvPr/>
          </p:nvGrpSpPr>
          <p:grpSpPr bwMode="auto">
            <a:xfrm>
              <a:off x="2934" y="1092"/>
              <a:ext cx="1759" cy="2015"/>
              <a:chOff x="2934" y="1092"/>
              <a:chExt cx="1759" cy="2015"/>
            </a:xfrm>
          </p:grpSpPr>
          <p:sp>
            <p:nvSpPr>
              <p:cNvPr id="2519096" name="Line 56"/>
              <p:cNvSpPr>
                <a:spLocks noChangeShapeType="1"/>
              </p:cNvSpPr>
              <p:nvPr/>
            </p:nvSpPr>
            <p:spPr bwMode="auto">
              <a:xfrm rot="17925762" flipV="1">
                <a:off x="4285" y="2643"/>
                <a:ext cx="140" cy="50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9097" name="Line 57"/>
              <p:cNvSpPr>
                <a:spLocks noChangeShapeType="1"/>
              </p:cNvSpPr>
              <p:nvPr/>
            </p:nvSpPr>
            <p:spPr bwMode="auto">
              <a:xfrm rot="18165762" flipV="1">
                <a:off x="3993" y="2371"/>
                <a:ext cx="92" cy="44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9098" name="Line 58"/>
              <p:cNvSpPr>
                <a:spLocks noChangeShapeType="1"/>
              </p:cNvSpPr>
              <p:nvPr/>
            </p:nvSpPr>
            <p:spPr bwMode="auto">
              <a:xfrm rot="18765762" flipH="1" flipV="1">
                <a:off x="3692" y="1978"/>
                <a:ext cx="0" cy="57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9099" name="Line 59"/>
              <p:cNvSpPr>
                <a:spLocks noChangeShapeType="1"/>
              </p:cNvSpPr>
              <p:nvPr/>
            </p:nvSpPr>
            <p:spPr bwMode="auto">
              <a:xfrm rot="19320000" flipH="1" flipV="1">
                <a:off x="3312" y="1556"/>
                <a:ext cx="10" cy="623"/>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9100" name="Line 60"/>
              <p:cNvSpPr>
                <a:spLocks noChangeShapeType="1"/>
              </p:cNvSpPr>
              <p:nvPr/>
            </p:nvSpPr>
            <p:spPr bwMode="auto">
              <a:xfrm rot="17925762" flipV="1">
                <a:off x="4477" y="2891"/>
                <a:ext cx="96" cy="33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9101" name="Line 61"/>
              <p:cNvSpPr>
                <a:spLocks noChangeShapeType="1"/>
              </p:cNvSpPr>
              <p:nvPr/>
            </p:nvSpPr>
            <p:spPr bwMode="auto">
              <a:xfrm rot="19320000" flipH="1" flipV="1">
                <a:off x="2934" y="1092"/>
                <a:ext cx="10" cy="623"/>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19102" name="Text Box 62"/>
            <p:cNvSpPr txBox="1">
              <a:spLocks noChangeArrowheads="1"/>
            </p:cNvSpPr>
            <p:nvPr/>
          </p:nvSpPr>
          <p:spPr bwMode="auto">
            <a:xfrm>
              <a:off x="3552" y="3072"/>
              <a:ext cx="81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t>Betsy</a:t>
              </a:r>
            </a:p>
            <a:p>
              <a:pPr algn="ctr"/>
              <a:r>
                <a:rPr lang="en-US" sz="2400" b="1"/>
                <a:t>1965</a:t>
              </a:r>
            </a:p>
          </p:txBody>
        </p:sp>
      </p:grpSp>
    </p:spTree>
    <p:extLst>
      <p:ext uri="{BB962C8B-B14F-4D97-AF65-F5344CB8AC3E}">
        <p14:creationId xmlns:p14="http://schemas.microsoft.com/office/powerpoint/2010/main" val="2065785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190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1909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1909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251909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51909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519092"/>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519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0066" name="Picture 2" descr="betsy_surge"/>
          <p:cNvPicPr>
            <a:picLocks noChangeAspect="1" noChangeArrowheads="1"/>
          </p:cNvPicPr>
          <p:nvPr/>
        </p:nvPicPr>
        <p:blipFill>
          <a:blip r:embed="rId2" cstate="print">
            <a:extLst>
              <a:ext uri="{28A0092B-C50C-407E-A947-70E740481C1C}">
                <a14:useLocalDpi xmlns:a14="http://schemas.microsoft.com/office/drawing/2010/main" val="0"/>
              </a:ext>
            </a:extLst>
          </a:blip>
          <a:srcRect l="9331" t="1146" r="9953"/>
          <a:stretch>
            <a:fillRect/>
          </a:stretch>
        </p:blipFill>
        <p:spPr bwMode="auto">
          <a:xfrm>
            <a:off x="0" y="0"/>
            <a:ext cx="9134475" cy="6678613"/>
          </a:xfrm>
          <a:prstGeom prst="rect">
            <a:avLst/>
          </a:prstGeom>
          <a:noFill/>
          <a:extLst>
            <a:ext uri="{909E8E84-426E-40DD-AFC4-6F175D3DCCD1}">
              <a14:hiddenFill xmlns:a14="http://schemas.microsoft.com/office/drawing/2010/main">
                <a:solidFill>
                  <a:srgbClr val="FFFFFF"/>
                </a:solidFill>
              </a14:hiddenFill>
            </a:ext>
          </a:extLst>
        </p:spPr>
      </p:pic>
      <p:grpSp>
        <p:nvGrpSpPr>
          <p:cNvPr id="2520067" name="Group 3"/>
          <p:cNvGrpSpPr>
            <a:grpSpLocks/>
          </p:cNvGrpSpPr>
          <p:nvPr/>
        </p:nvGrpSpPr>
        <p:grpSpPr bwMode="auto">
          <a:xfrm>
            <a:off x="914400" y="4495800"/>
            <a:ext cx="1871663" cy="1828800"/>
            <a:chOff x="30" y="1872"/>
            <a:chExt cx="1179" cy="1152"/>
          </a:xfrm>
        </p:grpSpPr>
        <p:sp>
          <p:nvSpPr>
            <p:cNvPr id="2520068" name="Oval 4"/>
            <p:cNvSpPr>
              <a:spLocks noChangeAspect="1" noChangeArrowheads="1"/>
            </p:cNvSpPr>
            <p:nvPr/>
          </p:nvSpPr>
          <p:spPr bwMode="auto">
            <a:xfrm>
              <a:off x="57" y="2556"/>
              <a:ext cx="253" cy="127"/>
            </a:xfrm>
            <a:prstGeom prst="ellipse">
              <a:avLst/>
            </a:prstGeom>
            <a:solidFill>
              <a:srgbClr val="00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0069" name="Text Box 5"/>
            <p:cNvSpPr txBox="1">
              <a:spLocks noChangeArrowheads="1"/>
            </p:cNvSpPr>
            <p:nvPr/>
          </p:nvSpPr>
          <p:spPr bwMode="auto">
            <a:xfrm>
              <a:off x="249" y="2526"/>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t> </a:t>
              </a:r>
              <a:r>
                <a:rPr lang="en-US" sz="1200" b="1"/>
                <a:t>FLOOD AREA</a:t>
              </a:r>
            </a:p>
          </p:txBody>
        </p:sp>
        <p:grpSp>
          <p:nvGrpSpPr>
            <p:cNvPr id="2520070" name="Group 6"/>
            <p:cNvGrpSpPr>
              <a:grpSpLocks/>
            </p:cNvGrpSpPr>
            <p:nvPr/>
          </p:nvGrpSpPr>
          <p:grpSpPr bwMode="auto">
            <a:xfrm>
              <a:off x="65" y="2766"/>
              <a:ext cx="238" cy="124"/>
              <a:chOff x="3704" y="2466"/>
              <a:chExt cx="238" cy="124"/>
            </a:xfrm>
          </p:grpSpPr>
          <p:sp>
            <p:nvSpPr>
              <p:cNvPr id="2520071" name="Line 7"/>
              <p:cNvSpPr>
                <a:spLocks noChangeShapeType="1"/>
              </p:cNvSpPr>
              <p:nvPr/>
            </p:nvSpPr>
            <p:spPr bwMode="auto">
              <a:xfrm>
                <a:off x="3823" y="2466"/>
                <a:ext cx="0" cy="0"/>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0072" name="Freeform 8"/>
              <p:cNvSpPr>
                <a:spLocks/>
              </p:cNvSpPr>
              <p:nvPr/>
            </p:nvSpPr>
            <p:spPr bwMode="auto">
              <a:xfrm>
                <a:off x="3704" y="2466"/>
                <a:ext cx="238" cy="124"/>
              </a:xfrm>
              <a:custGeom>
                <a:avLst/>
                <a:gdLst>
                  <a:gd name="T0" fmla="*/ 131 w 238"/>
                  <a:gd name="T1" fmla="*/ 0 h 124"/>
                  <a:gd name="T2" fmla="*/ 136 w 238"/>
                  <a:gd name="T3" fmla="*/ 5 h 124"/>
                  <a:gd name="T4" fmla="*/ 148 w 238"/>
                  <a:gd name="T5" fmla="*/ 5 h 124"/>
                  <a:gd name="T6" fmla="*/ 159 w 238"/>
                  <a:gd name="T7" fmla="*/ 5 h 124"/>
                  <a:gd name="T8" fmla="*/ 165 w 238"/>
                  <a:gd name="T9" fmla="*/ 5 h 124"/>
                  <a:gd name="T10" fmla="*/ 176 w 238"/>
                  <a:gd name="T11" fmla="*/ 11 h 124"/>
                  <a:gd name="T12" fmla="*/ 187 w 238"/>
                  <a:gd name="T13" fmla="*/ 11 h 124"/>
                  <a:gd name="T14" fmla="*/ 193 w 238"/>
                  <a:gd name="T15" fmla="*/ 17 h 124"/>
                  <a:gd name="T16" fmla="*/ 204 w 238"/>
                  <a:gd name="T17" fmla="*/ 17 h 124"/>
                  <a:gd name="T18" fmla="*/ 210 w 238"/>
                  <a:gd name="T19" fmla="*/ 22 h 124"/>
                  <a:gd name="T20" fmla="*/ 221 w 238"/>
                  <a:gd name="T21" fmla="*/ 28 h 124"/>
                  <a:gd name="T22" fmla="*/ 233 w 238"/>
                  <a:gd name="T23" fmla="*/ 39 h 124"/>
                  <a:gd name="T24" fmla="*/ 238 w 238"/>
                  <a:gd name="T25" fmla="*/ 51 h 124"/>
                  <a:gd name="T26" fmla="*/ 238 w 238"/>
                  <a:gd name="T27" fmla="*/ 56 h 124"/>
                  <a:gd name="T28" fmla="*/ 238 w 238"/>
                  <a:gd name="T29" fmla="*/ 68 h 124"/>
                  <a:gd name="T30" fmla="*/ 238 w 238"/>
                  <a:gd name="T31" fmla="*/ 73 h 124"/>
                  <a:gd name="T32" fmla="*/ 233 w 238"/>
                  <a:gd name="T33" fmla="*/ 85 h 124"/>
                  <a:gd name="T34" fmla="*/ 221 w 238"/>
                  <a:gd name="T35" fmla="*/ 96 h 124"/>
                  <a:gd name="T36" fmla="*/ 210 w 238"/>
                  <a:gd name="T37" fmla="*/ 102 h 124"/>
                  <a:gd name="T38" fmla="*/ 204 w 238"/>
                  <a:gd name="T39" fmla="*/ 107 h 124"/>
                  <a:gd name="T40" fmla="*/ 193 w 238"/>
                  <a:gd name="T41" fmla="*/ 107 h 124"/>
                  <a:gd name="T42" fmla="*/ 187 w 238"/>
                  <a:gd name="T43" fmla="*/ 113 h 124"/>
                  <a:gd name="T44" fmla="*/ 176 w 238"/>
                  <a:gd name="T45" fmla="*/ 113 h 124"/>
                  <a:gd name="T46" fmla="*/ 165 w 238"/>
                  <a:gd name="T47" fmla="*/ 119 h 124"/>
                  <a:gd name="T48" fmla="*/ 159 w 238"/>
                  <a:gd name="T49" fmla="*/ 119 h 124"/>
                  <a:gd name="T50" fmla="*/ 148 w 238"/>
                  <a:gd name="T51" fmla="*/ 119 h 124"/>
                  <a:gd name="T52" fmla="*/ 136 w 238"/>
                  <a:gd name="T53" fmla="*/ 119 h 124"/>
                  <a:gd name="T54" fmla="*/ 131 w 238"/>
                  <a:gd name="T55" fmla="*/ 124 h 124"/>
                  <a:gd name="T56" fmla="*/ 119 w 238"/>
                  <a:gd name="T57" fmla="*/ 124 h 124"/>
                  <a:gd name="T58" fmla="*/ 114 w 238"/>
                  <a:gd name="T59" fmla="*/ 124 h 124"/>
                  <a:gd name="T60" fmla="*/ 102 w 238"/>
                  <a:gd name="T61" fmla="*/ 119 h 124"/>
                  <a:gd name="T62" fmla="*/ 91 w 238"/>
                  <a:gd name="T63" fmla="*/ 119 h 124"/>
                  <a:gd name="T64" fmla="*/ 85 w 238"/>
                  <a:gd name="T65" fmla="*/ 119 h 124"/>
                  <a:gd name="T66" fmla="*/ 74 w 238"/>
                  <a:gd name="T67" fmla="*/ 119 h 124"/>
                  <a:gd name="T68" fmla="*/ 63 w 238"/>
                  <a:gd name="T69" fmla="*/ 113 h 124"/>
                  <a:gd name="T70" fmla="*/ 57 w 238"/>
                  <a:gd name="T71" fmla="*/ 113 h 124"/>
                  <a:gd name="T72" fmla="*/ 46 w 238"/>
                  <a:gd name="T73" fmla="*/ 107 h 124"/>
                  <a:gd name="T74" fmla="*/ 40 w 238"/>
                  <a:gd name="T75" fmla="*/ 107 h 124"/>
                  <a:gd name="T76" fmla="*/ 29 w 238"/>
                  <a:gd name="T77" fmla="*/ 102 h 124"/>
                  <a:gd name="T78" fmla="*/ 17 w 238"/>
                  <a:gd name="T79" fmla="*/ 96 h 124"/>
                  <a:gd name="T80" fmla="*/ 12 w 238"/>
                  <a:gd name="T81" fmla="*/ 85 h 124"/>
                  <a:gd name="T82" fmla="*/ 6 w 238"/>
                  <a:gd name="T83" fmla="*/ 73 h 124"/>
                  <a:gd name="T84" fmla="*/ 0 w 238"/>
                  <a:gd name="T85" fmla="*/ 68 h 124"/>
                  <a:gd name="T86" fmla="*/ 0 w 238"/>
                  <a:gd name="T87" fmla="*/ 56 h 124"/>
                  <a:gd name="T88" fmla="*/ 6 w 238"/>
                  <a:gd name="T89" fmla="*/ 51 h 124"/>
                  <a:gd name="T90" fmla="*/ 12 w 238"/>
                  <a:gd name="T91" fmla="*/ 39 h 124"/>
                  <a:gd name="T92" fmla="*/ 17 w 238"/>
                  <a:gd name="T93" fmla="*/ 28 h 124"/>
                  <a:gd name="T94" fmla="*/ 29 w 238"/>
                  <a:gd name="T95" fmla="*/ 22 h 124"/>
                  <a:gd name="T96" fmla="*/ 40 w 238"/>
                  <a:gd name="T97" fmla="*/ 17 h 124"/>
                  <a:gd name="T98" fmla="*/ 46 w 238"/>
                  <a:gd name="T99" fmla="*/ 17 h 124"/>
                  <a:gd name="T100" fmla="*/ 57 w 238"/>
                  <a:gd name="T101" fmla="*/ 11 h 124"/>
                  <a:gd name="T102" fmla="*/ 63 w 238"/>
                  <a:gd name="T103" fmla="*/ 11 h 124"/>
                  <a:gd name="T104" fmla="*/ 74 w 238"/>
                  <a:gd name="T105" fmla="*/ 5 h 124"/>
                  <a:gd name="T106" fmla="*/ 85 w 238"/>
                  <a:gd name="T107" fmla="*/ 5 h 124"/>
                  <a:gd name="T108" fmla="*/ 91 w 238"/>
                  <a:gd name="T109" fmla="*/ 5 h 124"/>
                  <a:gd name="T110" fmla="*/ 102 w 238"/>
                  <a:gd name="T111" fmla="*/ 5 h 124"/>
                  <a:gd name="T112" fmla="*/ 114 w 238"/>
                  <a:gd name="T113" fmla="*/ 0 h 124"/>
                  <a:gd name="T114" fmla="*/ 119 w 238"/>
                  <a:gd name="T11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124">
                    <a:moveTo>
                      <a:pt x="119" y="0"/>
                    </a:moveTo>
                    <a:lnTo>
                      <a:pt x="125" y="0"/>
                    </a:lnTo>
                    <a:lnTo>
                      <a:pt x="125" y="0"/>
                    </a:lnTo>
                    <a:lnTo>
                      <a:pt x="125" y="0"/>
                    </a:lnTo>
                    <a:lnTo>
                      <a:pt x="125" y="0"/>
                    </a:lnTo>
                    <a:lnTo>
                      <a:pt x="125" y="0"/>
                    </a:lnTo>
                    <a:lnTo>
                      <a:pt x="131" y="0"/>
                    </a:lnTo>
                    <a:lnTo>
                      <a:pt x="131" y="0"/>
                    </a:lnTo>
                    <a:lnTo>
                      <a:pt x="131" y="0"/>
                    </a:lnTo>
                    <a:lnTo>
                      <a:pt x="131" y="0"/>
                    </a:lnTo>
                    <a:lnTo>
                      <a:pt x="131" y="0"/>
                    </a:lnTo>
                    <a:lnTo>
                      <a:pt x="136" y="0"/>
                    </a:lnTo>
                    <a:lnTo>
                      <a:pt x="136" y="0"/>
                    </a:lnTo>
                    <a:lnTo>
                      <a:pt x="136" y="0"/>
                    </a:lnTo>
                    <a:lnTo>
                      <a:pt x="136" y="5"/>
                    </a:lnTo>
                    <a:lnTo>
                      <a:pt x="136" y="5"/>
                    </a:lnTo>
                    <a:lnTo>
                      <a:pt x="142" y="5"/>
                    </a:lnTo>
                    <a:lnTo>
                      <a:pt x="142" y="5"/>
                    </a:lnTo>
                    <a:lnTo>
                      <a:pt x="142" y="5"/>
                    </a:lnTo>
                    <a:lnTo>
                      <a:pt x="142" y="5"/>
                    </a:lnTo>
                    <a:lnTo>
                      <a:pt x="142" y="5"/>
                    </a:lnTo>
                    <a:lnTo>
                      <a:pt x="148" y="5"/>
                    </a:lnTo>
                    <a:lnTo>
                      <a:pt x="148" y="5"/>
                    </a:lnTo>
                    <a:lnTo>
                      <a:pt x="148" y="5"/>
                    </a:lnTo>
                    <a:lnTo>
                      <a:pt x="148" y="5"/>
                    </a:lnTo>
                    <a:lnTo>
                      <a:pt x="148" y="5"/>
                    </a:lnTo>
                    <a:lnTo>
                      <a:pt x="153" y="5"/>
                    </a:lnTo>
                    <a:lnTo>
                      <a:pt x="153" y="5"/>
                    </a:lnTo>
                    <a:lnTo>
                      <a:pt x="153" y="5"/>
                    </a:lnTo>
                    <a:lnTo>
                      <a:pt x="153" y="5"/>
                    </a:lnTo>
                    <a:lnTo>
                      <a:pt x="153" y="5"/>
                    </a:lnTo>
                    <a:lnTo>
                      <a:pt x="159" y="5"/>
                    </a:lnTo>
                    <a:lnTo>
                      <a:pt x="159" y="5"/>
                    </a:lnTo>
                    <a:lnTo>
                      <a:pt x="159" y="5"/>
                    </a:lnTo>
                    <a:lnTo>
                      <a:pt x="159" y="5"/>
                    </a:lnTo>
                    <a:lnTo>
                      <a:pt x="159" y="5"/>
                    </a:lnTo>
                    <a:lnTo>
                      <a:pt x="165" y="5"/>
                    </a:lnTo>
                    <a:lnTo>
                      <a:pt x="165" y="5"/>
                    </a:lnTo>
                    <a:lnTo>
                      <a:pt x="165" y="5"/>
                    </a:lnTo>
                    <a:lnTo>
                      <a:pt x="165" y="5"/>
                    </a:lnTo>
                    <a:lnTo>
                      <a:pt x="165" y="5"/>
                    </a:lnTo>
                    <a:lnTo>
                      <a:pt x="170" y="5"/>
                    </a:lnTo>
                    <a:lnTo>
                      <a:pt x="170" y="5"/>
                    </a:lnTo>
                    <a:lnTo>
                      <a:pt x="170" y="5"/>
                    </a:lnTo>
                    <a:lnTo>
                      <a:pt x="170" y="5"/>
                    </a:lnTo>
                    <a:lnTo>
                      <a:pt x="170" y="5"/>
                    </a:lnTo>
                    <a:lnTo>
                      <a:pt x="176" y="11"/>
                    </a:lnTo>
                    <a:lnTo>
                      <a:pt x="176" y="11"/>
                    </a:lnTo>
                    <a:lnTo>
                      <a:pt x="176" y="11"/>
                    </a:lnTo>
                    <a:lnTo>
                      <a:pt x="176" y="11"/>
                    </a:lnTo>
                    <a:lnTo>
                      <a:pt x="182" y="11"/>
                    </a:lnTo>
                    <a:lnTo>
                      <a:pt x="182" y="11"/>
                    </a:lnTo>
                    <a:lnTo>
                      <a:pt x="182" y="11"/>
                    </a:lnTo>
                    <a:lnTo>
                      <a:pt x="182" y="11"/>
                    </a:lnTo>
                    <a:lnTo>
                      <a:pt x="182" y="11"/>
                    </a:lnTo>
                    <a:lnTo>
                      <a:pt x="187" y="11"/>
                    </a:lnTo>
                    <a:lnTo>
                      <a:pt x="187" y="11"/>
                    </a:lnTo>
                    <a:lnTo>
                      <a:pt x="187" y="11"/>
                    </a:lnTo>
                    <a:lnTo>
                      <a:pt x="187" y="11"/>
                    </a:lnTo>
                    <a:lnTo>
                      <a:pt x="187" y="11"/>
                    </a:lnTo>
                    <a:lnTo>
                      <a:pt x="193" y="11"/>
                    </a:lnTo>
                    <a:lnTo>
                      <a:pt x="193" y="11"/>
                    </a:lnTo>
                    <a:lnTo>
                      <a:pt x="193" y="17"/>
                    </a:lnTo>
                    <a:lnTo>
                      <a:pt x="193" y="17"/>
                    </a:lnTo>
                    <a:lnTo>
                      <a:pt x="193" y="17"/>
                    </a:lnTo>
                    <a:lnTo>
                      <a:pt x="199" y="17"/>
                    </a:lnTo>
                    <a:lnTo>
                      <a:pt x="199" y="17"/>
                    </a:lnTo>
                    <a:lnTo>
                      <a:pt x="199" y="17"/>
                    </a:lnTo>
                    <a:lnTo>
                      <a:pt x="199" y="17"/>
                    </a:lnTo>
                    <a:lnTo>
                      <a:pt x="199" y="17"/>
                    </a:lnTo>
                    <a:lnTo>
                      <a:pt x="204" y="17"/>
                    </a:lnTo>
                    <a:lnTo>
                      <a:pt x="204" y="17"/>
                    </a:lnTo>
                    <a:lnTo>
                      <a:pt x="204" y="22"/>
                    </a:lnTo>
                    <a:lnTo>
                      <a:pt x="204" y="22"/>
                    </a:lnTo>
                    <a:lnTo>
                      <a:pt x="204" y="22"/>
                    </a:lnTo>
                    <a:lnTo>
                      <a:pt x="210" y="22"/>
                    </a:lnTo>
                    <a:lnTo>
                      <a:pt x="210" y="22"/>
                    </a:lnTo>
                    <a:lnTo>
                      <a:pt x="210" y="22"/>
                    </a:lnTo>
                    <a:lnTo>
                      <a:pt x="210" y="22"/>
                    </a:lnTo>
                    <a:lnTo>
                      <a:pt x="210" y="22"/>
                    </a:lnTo>
                    <a:lnTo>
                      <a:pt x="216" y="22"/>
                    </a:lnTo>
                    <a:lnTo>
                      <a:pt x="216" y="28"/>
                    </a:lnTo>
                    <a:lnTo>
                      <a:pt x="216" y="28"/>
                    </a:lnTo>
                    <a:lnTo>
                      <a:pt x="216" y="28"/>
                    </a:lnTo>
                    <a:lnTo>
                      <a:pt x="216" y="28"/>
                    </a:lnTo>
                    <a:lnTo>
                      <a:pt x="221" y="28"/>
                    </a:lnTo>
                    <a:lnTo>
                      <a:pt x="221" y="28"/>
                    </a:lnTo>
                    <a:lnTo>
                      <a:pt x="221" y="28"/>
                    </a:lnTo>
                    <a:lnTo>
                      <a:pt x="221" y="34"/>
                    </a:lnTo>
                    <a:lnTo>
                      <a:pt x="221" y="34"/>
                    </a:lnTo>
                    <a:lnTo>
                      <a:pt x="227" y="34"/>
                    </a:lnTo>
                    <a:lnTo>
                      <a:pt x="227" y="34"/>
                    </a:lnTo>
                    <a:lnTo>
                      <a:pt x="227" y="34"/>
                    </a:lnTo>
                    <a:lnTo>
                      <a:pt x="227" y="39"/>
                    </a:lnTo>
                    <a:lnTo>
                      <a:pt x="227" y="39"/>
                    </a:lnTo>
                    <a:lnTo>
                      <a:pt x="233" y="39"/>
                    </a:lnTo>
                    <a:lnTo>
                      <a:pt x="233" y="39"/>
                    </a:lnTo>
                    <a:lnTo>
                      <a:pt x="233" y="39"/>
                    </a:lnTo>
                    <a:lnTo>
                      <a:pt x="233" y="45"/>
                    </a:lnTo>
                    <a:lnTo>
                      <a:pt x="233" y="45"/>
                    </a:lnTo>
                    <a:lnTo>
                      <a:pt x="233" y="45"/>
                    </a:lnTo>
                    <a:lnTo>
                      <a:pt x="233" y="45"/>
                    </a:lnTo>
                    <a:lnTo>
                      <a:pt x="238" y="45"/>
                    </a:lnTo>
                    <a:lnTo>
                      <a:pt x="238" y="51"/>
                    </a:lnTo>
                    <a:lnTo>
                      <a:pt x="238" y="51"/>
                    </a:lnTo>
                    <a:lnTo>
                      <a:pt x="238" y="51"/>
                    </a:lnTo>
                    <a:lnTo>
                      <a:pt x="238" y="51"/>
                    </a:lnTo>
                    <a:lnTo>
                      <a:pt x="238" y="51"/>
                    </a:lnTo>
                    <a:lnTo>
                      <a:pt x="238" y="56"/>
                    </a:lnTo>
                    <a:lnTo>
                      <a:pt x="238" y="56"/>
                    </a:lnTo>
                    <a:lnTo>
                      <a:pt x="238" y="56"/>
                    </a:lnTo>
                    <a:lnTo>
                      <a:pt x="238" y="56"/>
                    </a:lnTo>
                    <a:lnTo>
                      <a:pt x="238" y="56"/>
                    </a:lnTo>
                    <a:lnTo>
                      <a:pt x="238" y="62"/>
                    </a:lnTo>
                    <a:lnTo>
                      <a:pt x="238" y="62"/>
                    </a:lnTo>
                    <a:lnTo>
                      <a:pt x="238" y="62"/>
                    </a:lnTo>
                    <a:lnTo>
                      <a:pt x="238" y="62"/>
                    </a:lnTo>
                    <a:lnTo>
                      <a:pt x="238" y="62"/>
                    </a:lnTo>
                    <a:lnTo>
                      <a:pt x="238" y="68"/>
                    </a:lnTo>
                    <a:lnTo>
                      <a:pt x="238" y="68"/>
                    </a:lnTo>
                    <a:lnTo>
                      <a:pt x="238" y="68"/>
                    </a:lnTo>
                    <a:lnTo>
                      <a:pt x="238" y="68"/>
                    </a:lnTo>
                    <a:lnTo>
                      <a:pt x="238" y="68"/>
                    </a:lnTo>
                    <a:lnTo>
                      <a:pt x="238" y="73"/>
                    </a:lnTo>
                    <a:lnTo>
                      <a:pt x="238" y="73"/>
                    </a:lnTo>
                    <a:lnTo>
                      <a:pt x="238" y="73"/>
                    </a:lnTo>
                    <a:lnTo>
                      <a:pt x="238" y="73"/>
                    </a:lnTo>
                    <a:lnTo>
                      <a:pt x="238" y="73"/>
                    </a:lnTo>
                    <a:lnTo>
                      <a:pt x="238" y="79"/>
                    </a:lnTo>
                    <a:lnTo>
                      <a:pt x="233" y="79"/>
                    </a:lnTo>
                    <a:lnTo>
                      <a:pt x="233" y="79"/>
                    </a:lnTo>
                    <a:lnTo>
                      <a:pt x="233" y="79"/>
                    </a:lnTo>
                    <a:lnTo>
                      <a:pt x="233" y="79"/>
                    </a:lnTo>
                    <a:lnTo>
                      <a:pt x="233" y="85"/>
                    </a:lnTo>
                    <a:lnTo>
                      <a:pt x="233" y="85"/>
                    </a:lnTo>
                    <a:lnTo>
                      <a:pt x="233" y="85"/>
                    </a:lnTo>
                    <a:lnTo>
                      <a:pt x="227" y="85"/>
                    </a:lnTo>
                    <a:lnTo>
                      <a:pt x="227" y="85"/>
                    </a:lnTo>
                    <a:lnTo>
                      <a:pt x="227" y="90"/>
                    </a:lnTo>
                    <a:lnTo>
                      <a:pt x="227" y="90"/>
                    </a:lnTo>
                    <a:lnTo>
                      <a:pt x="227" y="90"/>
                    </a:lnTo>
                    <a:lnTo>
                      <a:pt x="221" y="90"/>
                    </a:lnTo>
                    <a:lnTo>
                      <a:pt x="221" y="96"/>
                    </a:lnTo>
                    <a:lnTo>
                      <a:pt x="221" y="96"/>
                    </a:lnTo>
                    <a:lnTo>
                      <a:pt x="221" y="96"/>
                    </a:lnTo>
                    <a:lnTo>
                      <a:pt x="221" y="96"/>
                    </a:lnTo>
                    <a:lnTo>
                      <a:pt x="216" y="96"/>
                    </a:lnTo>
                    <a:lnTo>
                      <a:pt x="216" y="96"/>
                    </a:lnTo>
                    <a:lnTo>
                      <a:pt x="216" y="96"/>
                    </a:lnTo>
                    <a:lnTo>
                      <a:pt x="216" y="102"/>
                    </a:lnTo>
                    <a:lnTo>
                      <a:pt x="216" y="102"/>
                    </a:lnTo>
                    <a:lnTo>
                      <a:pt x="210" y="102"/>
                    </a:lnTo>
                    <a:lnTo>
                      <a:pt x="210" y="102"/>
                    </a:lnTo>
                    <a:lnTo>
                      <a:pt x="210" y="102"/>
                    </a:lnTo>
                    <a:lnTo>
                      <a:pt x="210" y="102"/>
                    </a:lnTo>
                    <a:lnTo>
                      <a:pt x="210" y="102"/>
                    </a:lnTo>
                    <a:lnTo>
                      <a:pt x="204" y="102"/>
                    </a:lnTo>
                    <a:lnTo>
                      <a:pt x="204" y="107"/>
                    </a:lnTo>
                    <a:lnTo>
                      <a:pt x="204" y="107"/>
                    </a:lnTo>
                    <a:lnTo>
                      <a:pt x="204" y="107"/>
                    </a:lnTo>
                    <a:lnTo>
                      <a:pt x="204" y="107"/>
                    </a:lnTo>
                    <a:lnTo>
                      <a:pt x="199" y="107"/>
                    </a:lnTo>
                    <a:lnTo>
                      <a:pt x="199" y="107"/>
                    </a:lnTo>
                    <a:lnTo>
                      <a:pt x="199" y="107"/>
                    </a:lnTo>
                    <a:lnTo>
                      <a:pt x="199" y="107"/>
                    </a:lnTo>
                    <a:lnTo>
                      <a:pt x="199" y="107"/>
                    </a:lnTo>
                    <a:lnTo>
                      <a:pt x="193" y="107"/>
                    </a:lnTo>
                    <a:lnTo>
                      <a:pt x="193" y="107"/>
                    </a:lnTo>
                    <a:lnTo>
                      <a:pt x="193" y="107"/>
                    </a:lnTo>
                    <a:lnTo>
                      <a:pt x="193" y="113"/>
                    </a:lnTo>
                    <a:lnTo>
                      <a:pt x="193" y="113"/>
                    </a:lnTo>
                    <a:lnTo>
                      <a:pt x="187" y="113"/>
                    </a:lnTo>
                    <a:lnTo>
                      <a:pt x="187" y="113"/>
                    </a:lnTo>
                    <a:lnTo>
                      <a:pt x="187" y="113"/>
                    </a:lnTo>
                    <a:lnTo>
                      <a:pt x="187" y="113"/>
                    </a:lnTo>
                    <a:lnTo>
                      <a:pt x="187" y="113"/>
                    </a:lnTo>
                    <a:lnTo>
                      <a:pt x="182" y="113"/>
                    </a:lnTo>
                    <a:lnTo>
                      <a:pt x="182" y="113"/>
                    </a:lnTo>
                    <a:lnTo>
                      <a:pt x="182" y="113"/>
                    </a:lnTo>
                    <a:lnTo>
                      <a:pt x="182" y="113"/>
                    </a:lnTo>
                    <a:lnTo>
                      <a:pt x="182" y="113"/>
                    </a:lnTo>
                    <a:lnTo>
                      <a:pt x="176" y="113"/>
                    </a:lnTo>
                    <a:lnTo>
                      <a:pt x="176" y="113"/>
                    </a:lnTo>
                    <a:lnTo>
                      <a:pt x="176" y="113"/>
                    </a:lnTo>
                    <a:lnTo>
                      <a:pt x="176" y="113"/>
                    </a:lnTo>
                    <a:lnTo>
                      <a:pt x="170" y="119"/>
                    </a:lnTo>
                    <a:lnTo>
                      <a:pt x="170" y="119"/>
                    </a:lnTo>
                    <a:lnTo>
                      <a:pt x="170" y="119"/>
                    </a:lnTo>
                    <a:lnTo>
                      <a:pt x="170" y="119"/>
                    </a:lnTo>
                    <a:lnTo>
                      <a:pt x="170" y="119"/>
                    </a:lnTo>
                    <a:lnTo>
                      <a:pt x="165" y="119"/>
                    </a:lnTo>
                    <a:lnTo>
                      <a:pt x="165" y="119"/>
                    </a:lnTo>
                    <a:lnTo>
                      <a:pt x="165" y="119"/>
                    </a:lnTo>
                    <a:lnTo>
                      <a:pt x="165" y="119"/>
                    </a:lnTo>
                    <a:lnTo>
                      <a:pt x="165" y="119"/>
                    </a:lnTo>
                    <a:lnTo>
                      <a:pt x="159" y="119"/>
                    </a:lnTo>
                    <a:lnTo>
                      <a:pt x="159" y="119"/>
                    </a:lnTo>
                    <a:lnTo>
                      <a:pt x="159" y="119"/>
                    </a:lnTo>
                    <a:lnTo>
                      <a:pt x="159" y="119"/>
                    </a:lnTo>
                    <a:lnTo>
                      <a:pt x="159" y="119"/>
                    </a:lnTo>
                    <a:lnTo>
                      <a:pt x="153" y="119"/>
                    </a:lnTo>
                    <a:lnTo>
                      <a:pt x="153" y="119"/>
                    </a:lnTo>
                    <a:lnTo>
                      <a:pt x="153" y="119"/>
                    </a:lnTo>
                    <a:lnTo>
                      <a:pt x="153" y="119"/>
                    </a:lnTo>
                    <a:lnTo>
                      <a:pt x="153" y="119"/>
                    </a:lnTo>
                    <a:lnTo>
                      <a:pt x="148" y="119"/>
                    </a:lnTo>
                    <a:lnTo>
                      <a:pt x="148" y="119"/>
                    </a:lnTo>
                    <a:lnTo>
                      <a:pt x="148" y="119"/>
                    </a:lnTo>
                    <a:lnTo>
                      <a:pt x="148" y="119"/>
                    </a:lnTo>
                    <a:lnTo>
                      <a:pt x="148" y="119"/>
                    </a:lnTo>
                    <a:lnTo>
                      <a:pt x="142" y="119"/>
                    </a:lnTo>
                    <a:lnTo>
                      <a:pt x="142" y="119"/>
                    </a:lnTo>
                    <a:lnTo>
                      <a:pt x="142" y="119"/>
                    </a:lnTo>
                    <a:lnTo>
                      <a:pt x="142" y="119"/>
                    </a:lnTo>
                    <a:lnTo>
                      <a:pt x="142" y="119"/>
                    </a:lnTo>
                    <a:lnTo>
                      <a:pt x="136" y="119"/>
                    </a:lnTo>
                    <a:lnTo>
                      <a:pt x="136" y="119"/>
                    </a:lnTo>
                    <a:lnTo>
                      <a:pt x="136" y="124"/>
                    </a:lnTo>
                    <a:lnTo>
                      <a:pt x="136" y="124"/>
                    </a:lnTo>
                    <a:lnTo>
                      <a:pt x="136" y="124"/>
                    </a:lnTo>
                    <a:lnTo>
                      <a:pt x="131" y="124"/>
                    </a:lnTo>
                    <a:lnTo>
                      <a:pt x="131" y="124"/>
                    </a:lnTo>
                    <a:lnTo>
                      <a:pt x="131" y="124"/>
                    </a:lnTo>
                    <a:lnTo>
                      <a:pt x="131" y="124"/>
                    </a:lnTo>
                    <a:lnTo>
                      <a:pt x="131" y="124"/>
                    </a:lnTo>
                    <a:lnTo>
                      <a:pt x="125" y="124"/>
                    </a:lnTo>
                    <a:lnTo>
                      <a:pt x="125" y="124"/>
                    </a:lnTo>
                    <a:lnTo>
                      <a:pt x="125" y="124"/>
                    </a:lnTo>
                    <a:lnTo>
                      <a:pt x="125" y="124"/>
                    </a:lnTo>
                    <a:lnTo>
                      <a:pt x="125" y="124"/>
                    </a:lnTo>
                    <a:lnTo>
                      <a:pt x="119" y="124"/>
                    </a:lnTo>
                    <a:lnTo>
                      <a:pt x="119" y="124"/>
                    </a:lnTo>
                    <a:lnTo>
                      <a:pt x="119" y="124"/>
                    </a:lnTo>
                    <a:lnTo>
                      <a:pt x="119" y="124"/>
                    </a:lnTo>
                    <a:lnTo>
                      <a:pt x="119" y="124"/>
                    </a:lnTo>
                    <a:lnTo>
                      <a:pt x="114" y="124"/>
                    </a:lnTo>
                    <a:lnTo>
                      <a:pt x="114" y="124"/>
                    </a:lnTo>
                    <a:lnTo>
                      <a:pt x="114" y="124"/>
                    </a:lnTo>
                    <a:lnTo>
                      <a:pt x="114" y="124"/>
                    </a:lnTo>
                    <a:lnTo>
                      <a:pt x="114" y="124"/>
                    </a:lnTo>
                    <a:lnTo>
                      <a:pt x="108" y="124"/>
                    </a:lnTo>
                    <a:lnTo>
                      <a:pt x="108" y="124"/>
                    </a:lnTo>
                    <a:lnTo>
                      <a:pt x="108" y="124"/>
                    </a:lnTo>
                    <a:lnTo>
                      <a:pt x="108" y="124"/>
                    </a:lnTo>
                    <a:lnTo>
                      <a:pt x="108" y="124"/>
                    </a:lnTo>
                    <a:lnTo>
                      <a:pt x="102" y="124"/>
                    </a:lnTo>
                    <a:lnTo>
                      <a:pt x="102" y="119"/>
                    </a:lnTo>
                    <a:lnTo>
                      <a:pt x="102" y="119"/>
                    </a:lnTo>
                    <a:lnTo>
                      <a:pt x="102" y="119"/>
                    </a:lnTo>
                    <a:lnTo>
                      <a:pt x="97" y="119"/>
                    </a:lnTo>
                    <a:lnTo>
                      <a:pt x="97" y="119"/>
                    </a:lnTo>
                    <a:lnTo>
                      <a:pt x="97" y="119"/>
                    </a:lnTo>
                    <a:lnTo>
                      <a:pt x="97" y="119"/>
                    </a:lnTo>
                    <a:lnTo>
                      <a:pt x="97" y="119"/>
                    </a:lnTo>
                    <a:lnTo>
                      <a:pt x="91" y="119"/>
                    </a:lnTo>
                    <a:lnTo>
                      <a:pt x="91" y="119"/>
                    </a:lnTo>
                    <a:lnTo>
                      <a:pt x="91" y="119"/>
                    </a:lnTo>
                    <a:lnTo>
                      <a:pt x="91" y="119"/>
                    </a:lnTo>
                    <a:lnTo>
                      <a:pt x="91" y="119"/>
                    </a:lnTo>
                    <a:lnTo>
                      <a:pt x="85" y="119"/>
                    </a:lnTo>
                    <a:lnTo>
                      <a:pt x="85" y="119"/>
                    </a:lnTo>
                    <a:lnTo>
                      <a:pt x="85" y="119"/>
                    </a:lnTo>
                    <a:lnTo>
                      <a:pt x="85" y="119"/>
                    </a:lnTo>
                    <a:lnTo>
                      <a:pt x="85" y="119"/>
                    </a:lnTo>
                    <a:lnTo>
                      <a:pt x="80" y="119"/>
                    </a:lnTo>
                    <a:lnTo>
                      <a:pt x="80" y="119"/>
                    </a:lnTo>
                    <a:lnTo>
                      <a:pt x="80" y="119"/>
                    </a:lnTo>
                    <a:lnTo>
                      <a:pt x="80" y="119"/>
                    </a:lnTo>
                    <a:lnTo>
                      <a:pt x="80" y="119"/>
                    </a:lnTo>
                    <a:lnTo>
                      <a:pt x="74" y="119"/>
                    </a:lnTo>
                    <a:lnTo>
                      <a:pt x="74" y="119"/>
                    </a:lnTo>
                    <a:lnTo>
                      <a:pt x="74" y="119"/>
                    </a:lnTo>
                    <a:lnTo>
                      <a:pt x="74" y="119"/>
                    </a:lnTo>
                    <a:lnTo>
                      <a:pt x="74" y="119"/>
                    </a:lnTo>
                    <a:lnTo>
                      <a:pt x="68" y="119"/>
                    </a:lnTo>
                    <a:lnTo>
                      <a:pt x="68" y="119"/>
                    </a:lnTo>
                    <a:lnTo>
                      <a:pt x="68" y="119"/>
                    </a:lnTo>
                    <a:lnTo>
                      <a:pt x="68" y="119"/>
                    </a:lnTo>
                    <a:lnTo>
                      <a:pt x="68" y="113"/>
                    </a:lnTo>
                    <a:lnTo>
                      <a:pt x="63" y="113"/>
                    </a:lnTo>
                    <a:lnTo>
                      <a:pt x="63" y="113"/>
                    </a:lnTo>
                    <a:lnTo>
                      <a:pt x="63" y="113"/>
                    </a:lnTo>
                    <a:lnTo>
                      <a:pt x="63" y="113"/>
                    </a:lnTo>
                    <a:lnTo>
                      <a:pt x="63" y="113"/>
                    </a:lnTo>
                    <a:lnTo>
                      <a:pt x="57" y="113"/>
                    </a:lnTo>
                    <a:lnTo>
                      <a:pt x="57" y="113"/>
                    </a:lnTo>
                    <a:lnTo>
                      <a:pt x="57" y="113"/>
                    </a:lnTo>
                    <a:lnTo>
                      <a:pt x="57" y="113"/>
                    </a:lnTo>
                    <a:lnTo>
                      <a:pt x="57" y="113"/>
                    </a:lnTo>
                    <a:lnTo>
                      <a:pt x="51" y="113"/>
                    </a:lnTo>
                    <a:lnTo>
                      <a:pt x="51" y="113"/>
                    </a:lnTo>
                    <a:lnTo>
                      <a:pt x="51" y="113"/>
                    </a:lnTo>
                    <a:lnTo>
                      <a:pt x="51" y="113"/>
                    </a:lnTo>
                    <a:lnTo>
                      <a:pt x="51" y="113"/>
                    </a:lnTo>
                    <a:lnTo>
                      <a:pt x="46" y="107"/>
                    </a:lnTo>
                    <a:lnTo>
                      <a:pt x="46" y="107"/>
                    </a:lnTo>
                    <a:lnTo>
                      <a:pt x="46" y="107"/>
                    </a:lnTo>
                    <a:lnTo>
                      <a:pt x="46" y="107"/>
                    </a:lnTo>
                    <a:lnTo>
                      <a:pt x="46" y="107"/>
                    </a:lnTo>
                    <a:lnTo>
                      <a:pt x="40" y="107"/>
                    </a:lnTo>
                    <a:lnTo>
                      <a:pt x="40" y="107"/>
                    </a:lnTo>
                    <a:lnTo>
                      <a:pt x="40" y="107"/>
                    </a:lnTo>
                    <a:lnTo>
                      <a:pt x="40" y="107"/>
                    </a:lnTo>
                    <a:lnTo>
                      <a:pt x="40" y="107"/>
                    </a:lnTo>
                    <a:lnTo>
                      <a:pt x="34" y="107"/>
                    </a:lnTo>
                    <a:lnTo>
                      <a:pt x="34" y="107"/>
                    </a:lnTo>
                    <a:lnTo>
                      <a:pt x="34" y="102"/>
                    </a:lnTo>
                    <a:lnTo>
                      <a:pt x="34" y="102"/>
                    </a:lnTo>
                    <a:lnTo>
                      <a:pt x="34" y="102"/>
                    </a:lnTo>
                    <a:lnTo>
                      <a:pt x="29" y="102"/>
                    </a:lnTo>
                    <a:lnTo>
                      <a:pt x="29" y="102"/>
                    </a:lnTo>
                    <a:lnTo>
                      <a:pt x="29" y="102"/>
                    </a:lnTo>
                    <a:lnTo>
                      <a:pt x="29" y="102"/>
                    </a:lnTo>
                    <a:lnTo>
                      <a:pt x="23" y="102"/>
                    </a:lnTo>
                    <a:lnTo>
                      <a:pt x="23" y="96"/>
                    </a:lnTo>
                    <a:lnTo>
                      <a:pt x="23" y="96"/>
                    </a:lnTo>
                    <a:lnTo>
                      <a:pt x="23" y="96"/>
                    </a:lnTo>
                    <a:lnTo>
                      <a:pt x="23" y="96"/>
                    </a:lnTo>
                    <a:lnTo>
                      <a:pt x="17" y="96"/>
                    </a:lnTo>
                    <a:lnTo>
                      <a:pt x="17" y="96"/>
                    </a:lnTo>
                    <a:lnTo>
                      <a:pt x="17" y="96"/>
                    </a:lnTo>
                    <a:lnTo>
                      <a:pt x="17" y="90"/>
                    </a:lnTo>
                    <a:lnTo>
                      <a:pt x="17" y="90"/>
                    </a:lnTo>
                    <a:lnTo>
                      <a:pt x="12" y="90"/>
                    </a:lnTo>
                    <a:lnTo>
                      <a:pt x="12" y="90"/>
                    </a:lnTo>
                    <a:lnTo>
                      <a:pt x="12" y="85"/>
                    </a:lnTo>
                    <a:lnTo>
                      <a:pt x="12" y="85"/>
                    </a:lnTo>
                    <a:lnTo>
                      <a:pt x="12" y="85"/>
                    </a:lnTo>
                    <a:lnTo>
                      <a:pt x="6" y="85"/>
                    </a:lnTo>
                    <a:lnTo>
                      <a:pt x="6" y="85"/>
                    </a:lnTo>
                    <a:lnTo>
                      <a:pt x="6" y="79"/>
                    </a:lnTo>
                    <a:lnTo>
                      <a:pt x="6" y="79"/>
                    </a:lnTo>
                    <a:lnTo>
                      <a:pt x="6" y="79"/>
                    </a:lnTo>
                    <a:lnTo>
                      <a:pt x="6" y="79"/>
                    </a:lnTo>
                    <a:lnTo>
                      <a:pt x="6" y="79"/>
                    </a:lnTo>
                    <a:lnTo>
                      <a:pt x="6" y="73"/>
                    </a:lnTo>
                    <a:lnTo>
                      <a:pt x="0" y="73"/>
                    </a:lnTo>
                    <a:lnTo>
                      <a:pt x="0" y="73"/>
                    </a:lnTo>
                    <a:lnTo>
                      <a:pt x="0" y="73"/>
                    </a:lnTo>
                    <a:lnTo>
                      <a:pt x="0" y="73"/>
                    </a:lnTo>
                    <a:lnTo>
                      <a:pt x="0" y="68"/>
                    </a:lnTo>
                    <a:lnTo>
                      <a:pt x="0" y="68"/>
                    </a:lnTo>
                    <a:lnTo>
                      <a:pt x="0" y="68"/>
                    </a:lnTo>
                    <a:lnTo>
                      <a:pt x="0" y="68"/>
                    </a:lnTo>
                    <a:lnTo>
                      <a:pt x="0" y="68"/>
                    </a:lnTo>
                    <a:lnTo>
                      <a:pt x="0" y="62"/>
                    </a:lnTo>
                    <a:lnTo>
                      <a:pt x="0" y="62"/>
                    </a:lnTo>
                    <a:lnTo>
                      <a:pt x="0" y="62"/>
                    </a:lnTo>
                    <a:lnTo>
                      <a:pt x="0" y="62"/>
                    </a:lnTo>
                    <a:lnTo>
                      <a:pt x="0" y="62"/>
                    </a:lnTo>
                    <a:lnTo>
                      <a:pt x="0" y="56"/>
                    </a:lnTo>
                    <a:lnTo>
                      <a:pt x="0" y="56"/>
                    </a:lnTo>
                    <a:lnTo>
                      <a:pt x="0" y="56"/>
                    </a:lnTo>
                    <a:lnTo>
                      <a:pt x="0" y="56"/>
                    </a:lnTo>
                    <a:lnTo>
                      <a:pt x="0" y="56"/>
                    </a:lnTo>
                    <a:lnTo>
                      <a:pt x="0" y="51"/>
                    </a:lnTo>
                    <a:lnTo>
                      <a:pt x="0" y="51"/>
                    </a:lnTo>
                    <a:lnTo>
                      <a:pt x="0" y="51"/>
                    </a:lnTo>
                    <a:lnTo>
                      <a:pt x="0" y="51"/>
                    </a:lnTo>
                    <a:lnTo>
                      <a:pt x="6" y="51"/>
                    </a:lnTo>
                    <a:lnTo>
                      <a:pt x="6" y="45"/>
                    </a:lnTo>
                    <a:lnTo>
                      <a:pt x="6" y="45"/>
                    </a:lnTo>
                    <a:lnTo>
                      <a:pt x="6" y="45"/>
                    </a:lnTo>
                    <a:lnTo>
                      <a:pt x="6" y="45"/>
                    </a:lnTo>
                    <a:lnTo>
                      <a:pt x="6" y="45"/>
                    </a:lnTo>
                    <a:lnTo>
                      <a:pt x="6" y="39"/>
                    </a:lnTo>
                    <a:lnTo>
                      <a:pt x="6" y="39"/>
                    </a:lnTo>
                    <a:lnTo>
                      <a:pt x="12" y="39"/>
                    </a:lnTo>
                    <a:lnTo>
                      <a:pt x="12" y="39"/>
                    </a:lnTo>
                    <a:lnTo>
                      <a:pt x="12" y="39"/>
                    </a:lnTo>
                    <a:lnTo>
                      <a:pt x="12" y="34"/>
                    </a:lnTo>
                    <a:lnTo>
                      <a:pt x="12" y="34"/>
                    </a:lnTo>
                    <a:lnTo>
                      <a:pt x="17" y="34"/>
                    </a:lnTo>
                    <a:lnTo>
                      <a:pt x="17" y="34"/>
                    </a:lnTo>
                    <a:lnTo>
                      <a:pt x="17" y="34"/>
                    </a:lnTo>
                    <a:lnTo>
                      <a:pt x="17" y="28"/>
                    </a:lnTo>
                    <a:lnTo>
                      <a:pt x="17" y="28"/>
                    </a:lnTo>
                    <a:lnTo>
                      <a:pt x="23" y="28"/>
                    </a:lnTo>
                    <a:lnTo>
                      <a:pt x="23" y="28"/>
                    </a:lnTo>
                    <a:lnTo>
                      <a:pt x="23" y="28"/>
                    </a:lnTo>
                    <a:lnTo>
                      <a:pt x="23" y="28"/>
                    </a:lnTo>
                    <a:lnTo>
                      <a:pt x="23" y="28"/>
                    </a:lnTo>
                    <a:lnTo>
                      <a:pt x="29" y="22"/>
                    </a:lnTo>
                    <a:lnTo>
                      <a:pt x="29" y="22"/>
                    </a:lnTo>
                    <a:lnTo>
                      <a:pt x="29" y="22"/>
                    </a:lnTo>
                    <a:lnTo>
                      <a:pt x="29" y="22"/>
                    </a:lnTo>
                    <a:lnTo>
                      <a:pt x="34" y="22"/>
                    </a:lnTo>
                    <a:lnTo>
                      <a:pt x="34" y="22"/>
                    </a:lnTo>
                    <a:lnTo>
                      <a:pt x="34" y="22"/>
                    </a:lnTo>
                    <a:lnTo>
                      <a:pt x="34" y="22"/>
                    </a:lnTo>
                    <a:lnTo>
                      <a:pt x="34" y="22"/>
                    </a:lnTo>
                    <a:lnTo>
                      <a:pt x="40" y="17"/>
                    </a:lnTo>
                    <a:lnTo>
                      <a:pt x="40" y="17"/>
                    </a:lnTo>
                    <a:lnTo>
                      <a:pt x="40" y="17"/>
                    </a:lnTo>
                    <a:lnTo>
                      <a:pt x="40" y="17"/>
                    </a:lnTo>
                    <a:lnTo>
                      <a:pt x="40" y="17"/>
                    </a:lnTo>
                    <a:lnTo>
                      <a:pt x="46" y="17"/>
                    </a:lnTo>
                    <a:lnTo>
                      <a:pt x="46" y="17"/>
                    </a:lnTo>
                    <a:lnTo>
                      <a:pt x="46" y="17"/>
                    </a:lnTo>
                    <a:lnTo>
                      <a:pt x="46" y="17"/>
                    </a:lnTo>
                    <a:lnTo>
                      <a:pt x="46" y="17"/>
                    </a:lnTo>
                    <a:lnTo>
                      <a:pt x="51" y="11"/>
                    </a:lnTo>
                    <a:lnTo>
                      <a:pt x="51" y="11"/>
                    </a:lnTo>
                    <a:lnTo>
                      <a:pt x="51" y="11"/>
                    </a:lnTo>
                    <a:lnTo>
                      <a:pt x="51" y="11"/>
                    </a:lnTo>
                    <a:lnTo>
                      <a:pt x="51" y="11"/>
                    </a:lnTo>
                    <a:lnTo>
                      <a:pt x="57" y="11"/>
                    </a:lnTo>
                    <a:lnTo>
                      <a:pt x="57" y="11"/>
                    </a:lnTo>
                    <a:lnTo>
                      <a:pt x="57" y="11"/>
                    </a:lnTo>
                    <a:lnTo>
                      <a:pt x="57" y="11"/>
                    </a:lnTo>
                    <a:lnTo>
                      <a:pt x="57" y="11"/>
                    </a:lnTo>
                    <a:lnTo>
                      <a:pt x="63" y="11"/>
                    </a:lnTo>
                    <a:lnTo>
                      <a:pt x="63" y="11"/>
                    </a:lnTo>
                    <a:lnTo>
                      <a:pt x="63" y="11"/>
                    </a:lnTo>
                    <a:lnTo>
                      <a:pt x="63" y="11"/>
                    </a:lnTo>
                    <a:lnTo>
                      <a:pt x="63" y="11"/>
                    </a:lnTo>
                    <a:lnTo>
                      <a:pt x="68" y="11"/>
                    </a:lnTo>
                    <a:lnTo>
                      <a:pt x="68" y="5"/>
                    </a:lnTo>
                    <a:lnTo>
                      <a:pt x="68" y="5"/>
                    </a:lnTo>
                    <a:lnTo>
                      <a:pt x="68" y="5"/>
                    </a:lnTo>
                    <a:lnTo>
                      <a:pt x="68" y="5"/>
                    </a:lnTo>
                    <a:lnTo>
                      <a:pt x="74" y="5"/>
                    </a:lnTo>
                    <a:lnTo>
                      <a:pt x="74" y="5"/>
                    </a:lnTo>
                    <a:lnTo>
                      <a:pt x="74" y="5"/>
                    </a:lnTo>
                    <a:lnTo>
                      <a:pt x="74" y="5"/>
                    </a:lnTo>
                    <a:lnTo>
                      <a:pt x="74" y="5"/>
                    </a:lnTo>
                    <a:lnTo>
                      <a:pt x="80" y="5"/>
                    </a:lnTo>
                    <a:lnTo>
                      <a:pt x="80" y="5"/>
                    </a:lnTo>
                    <a:lnTo>
                      <a:pt x="80" y="5"/>
                    </a:lnTo>
                    <a:lnTo>
                      <a:pt x="80" y="5"/>
                    </a:lnTo>
                    <a:lnTo>
                      <a:pt x="80" y="5"/>
                    </a:lnTo>
                    <a:lnTo>
                      <a:pt x="85" y="5"/>
                    </a:lnTo>
                    <a:lnTo>
                      <a:pt x="85" y="5"/>
                    </a:lnTo>
                    <a:lnTo>
                      <a:pt x="85" y="5"/>
                    </a:lnTo>
                    <a:lnTo>
                      <a:pt x="85" y="5"/>
                    </a:lnTo>
                    <a:lnTo>
                      <a:pt x="85" y="5"/>
                    </a:lnTo>
                    <a:lnTo>
                      <a:pt x="91" y="5"/>
                    </a:lnTo>
                    <a:lnTo>
                      <a:pt x="91" y="5"/>
                    </a:lnTo>
                    <a:lnTo>
                      <a:pt x="91" y="5"/>
                    </a:lnTo>
                    <a:lnTo>
                      <a:pt x="91" y="5"/>
                    </a:lnTo>
                    <a:lnTo>
                      <a:pt x="91" y="5"/>
                    </a:lnTo>
                    <a:lnTo>
                      <a:pt x="97" y="5"/>
                    </a:lnTo>
                    <a:lnTo>
                      <a:pt x="97" y="5"/>
                    </a:lnTo>
                    <a:lnTo>
                      <a:pt x="97" y="5"/>
                    </a:lnTo>
                    <a:lnTo>
                      <a:pt x="97" y="5"/>
                    </a:lnTo>
                    <a:lnTo>
                      <a:pt x="97" y="5"/>
                    </a:lnTo>
                    <a:lnTo>
                      <a:pt x="102" y="5"/>
                    </a:lnTo>
                    <a:lnTo>
                      <a:pt x="102" y="5"/>
                    </a:lnTo>
                    <a:lnTo>
                      <a:pt x="102" y="5"/>
                    </a:lnTo>
                    <a:lnTo>
                      <a:pt x="102" y="0"/>
                    </a:lnTo>
                    <a:lnTo>
                      <a:pt x="108" y="0"/>
                    </a:lnTo>
                    <a:lnTo>
                      <a:pt x="108" y="0"/>
                    </a:lnTo>
                    <a:lnTo>
                      <a:pt x="108" y="0"/>
                    </a:lnTo>
                    <a:lnTo>
                      <a:pt x="108" y="0"/>
                    </a:lnTo>
                    <a:lnTo>
                      <a:pt x="108" y="0"/>
                    </a:lnTo>
                    <a:lnTo>
                      <a:pt x="114" y="0"/>
                    </a:lnTo>
                    <a:lnTo>
                      <a:pt x="114" y="0"/>
                    </a:lnTo>
                    <a:lnTo>
                      <a:pt x="114" y="0"/>
                    </a:lnTo>
                    <a:lnTo>
                      <a:pt x="114" y="0"/>
                    </a:lnTo>
                    <a:lnTo>
                      <a:pt x="114" y="0"/>
                    </a:lnTo>
                    <a:lnTo>
                      <a:pt x="119" y="0"/>
                    </a:lnTo>
                    <a:lnTo>
                      <a:pt x="119" y="0"/>
                    </a:lnTo>
                    <a:lnTo>
                      <a:pt x="119" y="0"/>
                    </a:lnTo>
                    <a:lnTo>
                      <a:pt x="119" y="0"/>
                    </a:lnTo>
                  </a:path>
                </a:pathLst>
              </a:custGeom>
              <a:noFill/>
              <a:ln w="36513">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0073" name="Freeform 9"/>
              <p:cNvSpPr>
                <a:spLocks/>
              </p:cNvSpPr>
              <p:nvPr/>
            </p:nvSpPr>
            <p:spPr bwMode="auto">
              <a:xfrm>
                <a:off x="3823" y="2466"/>
                <a:ext cx="46" cy="5"/>
              </a:xfrm>
              <a:custGeom>
                <a:avLst/>
                <a:gdLst>
                  <a:gd name="T0" fmla="*/ 0 w 46"/>
                  <a:gd name="T1" fmla="*/ 0 h 5"/>
                  <a:gd name="T2" fmla="*/ 6 w 46"/>
                  <a:gd name="T3" fmla="*/ 0 h 5"/>
                  <a:gd name="T4" fmla="*/ 6 w 46"/>
                  <a:gd name="T5" fmla="*/ 0 h 5"/>
                  <a:gd name="T6" fmla="*/ 6 w 46"/>
                  <a:gd name="T7" fmla="*/ 0 h 5"/>
                  <a:gd name="T8" fmla="*/ 6 w 46"/>
                  <a:gd name="T9" fmla="*/ 0 h 5"/>
                  <a:gd name="T10" fmla="*/ 6 w 46"/>
                  <a:gd name="T11" fmla="*/ 0 h 5"/>
                  <a:gd name="T12" fmla="*/ 12 w 46"/>
                  <a:gd name="T13" fmla="*/ 0 h 5"/>
                  <a:gd name="T14" fmla="*/ 12 w 46"/>
                  <a:gd name="T15" fmla="*/ 0 h 5"/>
                  <a:gd name="T16" fmla="*/ 12 w 46"/>
                  <a:gd name="T17" fmla="*/ 0 h 5"/>
                  <a:gd name="T18" fmla="*/ 12 w 46"/>
                  <a:gd name="T19" fmla="*/ 0 h 5"/>
                  <a:gd name="T20" fmla="*/ 12 w 46"/>
                  <a:gd name="T21" fmla="*/ 0 h 5"/>
                  <a:gd name="T22" fmla="*/ 17 w 46"/>
                  <a:gd name="T23" fmla="*/ 0 h 5"/>
                  <a:gd name="T24" fmla="*/ 17 w 46"/>
                  <a:gd name="T25" fmla="*/ 0 h 5"/>
                  <a:gd name="T26" fmla="*/ 17 w 46"/>
                  <a:gd name="T27" fmla="*/ 0 h 5"/>
                  <a:gd name="T28" fmla="*/ 17 w 46"/>
                  <a:gd name="T29" fmla="*/ 5 h 5"/>
                  <a:gd name="T30" fmla="*/ 17 w 46"/>
                  <a:gd name="T31" fmla="*/ 5 h 5"/>
                  <a:gd name="T32" fmla="*/ 23 w 46"/>
                  <a:gd name="T33" fmla="*/ 5 h 5"/>
                  <a:gd name="T34" fmla="*/ 23 w 46"/>
                  <a:gd name="T35" fmla="*/ 5 h 5"/>
                  <a:gd name="T36" fmla="*/ 23 w 46"/>
                  <a:gd name="T37" fmla="*/ 5 h 5"/>
                  <a:gd name="T38" fmla="*/ 23 w 46"/>
                  <a:gd name="T39" fmla="*/ 5 h 5"/>
                  <a:gd name="T40" fmla="*/ 23 w 46"/>
                  <a:gd name="T41" fmla="*/ 5 h 5"/>
                  <a:gd name="T42" fmla="*/ 29 w 46"/>
                  <a:gd name="T43" fmla="*/ 5 h 5"/>
                  <a:gd name="T44" fmla="*/ 29 w 46"/>
                  <a:gd name="T45" fmla="*/ 5 h 5"/>
                  <a:gd name="T46" fmla="*/ 29 w 46"/>
                  <a:gd name="T47" fmla="*/ 5 h 5"/>
                  <a:gd name="T48" fmla="*/ 29 w 46"/>
                  <a:gd name="T49" fmla="*/ 5 h 5"/>
                  <a:gd name="T50" fmla="*/ 29 w 46"/>
                  <a:gd name="T51" fmla="*/ 5 h 5"/>
                  <a:gd name="T52" fmla="*/ 34 w 46"/>
                  <a:gd name="T53" fmla="*/ 5 h 5"/>
                  <a:gd name="T54" fmla="*/ 34 w 46"/>
                  <a:gd name="T55" fmla="*/ 5 h 5"/>
                  <a:gd name="T56" fmla="*/ 34 w 46"/>
                  <a:gd name="T57" fmla="*/ 5 h 5"/>
                  <a:gd name="T58" fmla="*/ 34 w 46"/>
                  <a:gd name="T59" fmla="*/ 5 h 5"/>
                  <a:gd name="T60" fmla="*/ 34 w 46"/>
                  <a:gd name="T61" fmla="*/ 5 h 5"/>
                  <a:gd name="T62" fmla="*/ 40 w 46"/>
                  <a:gd name="T63" fmla="*/ 5 h 5"/>
                  <a:gd name="T64" fmla="*/ 40 w 46"/>
                  <a:gd name="T65" fmla="*/ 5 h 5"/>
                  <a:gd name="T66" fmla="*/ 40 w 46"/>
                  <a:gd name="T67" fmla="*/ 5 h 5"/>
                  <a:gd name="T68" fmla="*/ 40 w 46"/>
                  <a:gd name="T69" fmla="*/ 5 h 5"/>
                  <a:gd name="T70" fmla="*/ 40 w 46"/>
                  <a:gd name="T71" fmla="*/ 5 h 5"/>
                  <a:gd name="T72" fmla="*/ 46 w 46"/>
                  <a:gd name="T73" fmla="*/ 5 h 5"/>
                  <a:gd name="T74" fmla="*/ 46 w 46"/>
                  <a:gd name="T75" fmla="*/ 5 h 5"/>
                  <a:gd name="T76" fmla="*/ 46 w 46"/>
                  <a:gd name="T77" fmla="*/ 5 h 5"/>
                  <a:gd name="T78" fmla="*/ 46 w 46"/>
                  <a:gd name="T79" fmla="*/ 5 h 5"/>
                  <a:gd name="T80" fmla="*/ 46 w 46"/>
                  <a:gd name="T8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5">
                    <a:moveTo>
                      <a:pt x="0" y="0"/>
                    </a:moveTo>
                    <a:lnTo>
                      <a:pt x="6" y="0"/>
                    </a:lnTo>
                    <a:lnTo>
                      <a:pt x="6" y="0"/>
                    </a:lnTo>
                    <a:lnTo>
                      <a:pt x="6" y="0"/>
                    </a:lnTo>
                    <a:lnTo>
                      <a:pt x="6" y="0"/>
                    </a:lnTo>
                    <a:lnTo>
                      <a:pt x="6" y="0"/>
                    </a:lnTo>
                    <a:lnTo>
                      <a:pt x="12" y="0"/>
                    </a:lnTo>
                    <a:lnTo>
                      <a:pt x="12" y="0"/>
                    </a:lnTo>
                    <a:lnTo>
                      <a:pt x="12" y="0"/>
                    </a:lnTo>
                    <a:lnTo>
                      <a:pt x="12" y="0"/>
                    </a:lnTo>
                    <a:lnTo>
                      <a:pt x="12" y="0"/>
                    </a:lnTo>
                    <a:lnTo>
                      <a:pt x="17" y="0"/>
                    </a:lnTo>
                    <a:lnTo>
                      <a:pt x="17" y="0"/>
                    </a:lnTo>
                    <a:lnTo>
                      <a:pt x="17" y="0"/>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5"/>
                    </a:lnTo>
                    <a:lnTo>
                      <a:pt x="34" y="5"/>
                    </a:lnTo>
                    <a:lnTo>
                      <a:pt x="40" y="5"/>
                    </a:lnTo>
                    <a:lnTo>
                      <a:pt x="40" y="5"/>
                    </a:lnTo>
                    <a:lnTo>
                      <a:pt x="40" y="5"/>
                    </a:lnTo>
                    <a:lnTo>
                      <a:pt x="40" y="5"/>
                    </a:lnTo>
                    <a:lnTo>
                      <a:pt x="40" y="5"/>
                    </a:lnTo>
                    <a:lnTo>
                      <a:pt x="46" y="5"/>
                    </a:lnTo>
                    <a:lnTo>
                      <a:pt x="46" y="5"/>
                    </a:lnTo>
                    <a:lnTo>
                      <a:pt x="46" y="5"/>
                    </a:lnTo>
                    <a:lnTo>
                      <a:pt x="46" y="5"/>
                    </a:lnTo>
                    <a:lnTo>
                      <a:pt x="46" y="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0074" name="Line 10"/>
              <p:cNvSpPr>
                <a:spLocks noChangeShapeType="1"/>
              </p:cNvSpPr>
              <p:nvPr/>
            </p:nvSpPr>
            <p:spPr bwMode="auto">
              <a:xfrm>
                <a:off x="3880" y="2477"/>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0075" name="Freeform 11"/>
              <p:cNvSpPr>
                <a:spLocks/>
              </p:cNvSpPr>
              <p:nvPr/>
            </p:nvSpPr>
            <p:spPr bwMode="auto">
              <a:xfrm>
                <a:off x="3880" y="2477"/>
                <a:ext cx="23" cy="6"/>
              </a:xfrm>
              <a:custGeom>
                <a:avLst/>
                <a:gdLst>
                  <a:gd name="T0" fmla="*/ 0 w 23"/>
                  <a:gd name="T1" fmla="*/ 0 h 6"/>
                  <a:gd name="T2" fmla="*/ 0 w 23"/>
                  <a:gd name="T3" fmla="*/ 0 h 6"/>
                  <a:gd name="T4" fmla="*/ 6 w 23"/>
                  <a:gd name="T5" fmla="*/ 0 h 6"/>
                  <a:gd name="T6" fmla="*/ 6 w 23"/>
                  <a:gd name="T7" fmla="*/ 0 h 6"/>
                  <a:gd name="T8" fmla="*/ 6 w 23"/>
                  <a:gd name="T9" fmla="*/ 0 h 6"/>
                  <a:gd name="T10" fmla="*/ 6 w 23"/>
                  <a:gd name="T11" fmla="*/ 0 h 6"/>
                  <a:gd name="T12" fmla="*/ 6 w 23"/>
                  <a:gd name="T13" fmla="*/ 0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6 h 6"/>
                  <a:gd name="T30" fmla="*/ 17 w 23"/>
                  <a:gd name="T31" fmla="*/ 6 h 6"/>
                  <a:gd name="T32" fmla="*/ 17 w 23"/>
                  <a:gd name="T33" fmla="*/ 6 h 6"/>
                  <a:gd name="T34" fmla="*/ 23 w 23"/>
                  <a:gd name="T35" fmla="*/ 6 h 6"/>
                  <a:gd name="T36" fmla="*/ 23 w 23"/>
                  <a:gd name="T37" fmla="*/ 6 h 6"/>
                  <a:gd name="T38" fmla="*/ 23 w 23"/>
                  <a:gd name="T3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6">
                    <a:moveTo>
                      <a:pt x="0" y="0"/>
                    </a:moveTo>
                    <a:lnTo>
                      <a:pt x="0" y="0"/>
                    </a:lnTo>
                    <a:lnTo>
                      <a:pt x="6" y="0"/>
                    </a:lnTo>
                    <a:lnTo>
                      <a:pt x="6" y="0"/>
                    </a:lnTo>
                    <a:lnTo>
                      <a:pt x="6" y="0"/>
                    </a:lnTo>
                    <a:lnTo>
                      <a:pt x="6" y="0"/>
                    </a:lnTo>
                    <a:lnTo>
                      <a:pt x="6" y="0"/>
                    </a:lnTo>
                    <a:lnTo>
                      <a:pt x="11" y="0"/>
                    </a:lnTo>
                    <a:lnTo>
                      <a:pt x="11" y="0"/>
                    </a:lnTo>
                    <a:lnTo>
                      <a:pt x="11" y="0"/>
                    </a:lnTo>
                    <a:lnTo>
                      <a:pt x="11" y="0"/>
                    </a:lnTo>
                    <a:lnTo>
                      <a:pt x="11" y="0"/>
                    </a:lnTo>
                    <a:lnTo>
                      <a:pt x="17" y="0"/>
                    </a:lnTo>
                    <a:lnTo>
                      <a:pt x="17" y="0"/>
                    </a:lnTo>
                    <a:lnTo>
                      <a:pt x="17" y="6"/>
                    </a:lnTo>
                    <a:lnTo>
                      <a:pt x="17" y="6"/>
                    </a:lnTo>
                    <a:lnTo>
                      <a:pt x="17" y="6"/>
                    </a:lnTo>
                    <a:lnTo>
                      <a:pt x="23" y="6"/>
                    </a:lnTo>
                    <a:lnTo>
                      <a:pt x="23" y="6"/>
                    </a:lnTo>
                    <a:lnTo>
                      <a:pt x="23"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0076" name="Line 12"/>
              <p:cNvSpPr>
                <a:spLocks noChangeShapeType="1"/>
              </p:cNvSpPr>
              <p:nvPr/>
            </p:nvSpPr>
            <p:spPr bwMode="auto">
              <a:xfrm>
                <a:off x="3908" y="248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0077" name="Freeform 13"/>
              <p:cNvSpPr>
                <a:spLocks/>
              </p:cNvSpPr>
              <p:nvPr/>
            </p:nvSpPr>
            <p:spPr bwMode="auto">
              <a:xfrm>
                <a:off x="3908" y="2488"/>
                <a:ext cx="34" cy="29"/>
              </a:xfrm>
              <a:custGeom>
                <a:avLst/>
                <a:gdLst>
                  <a:gd name="T0" fmla="*/ 0 w 34"/>
                  <a:gd name="T1" fmla="*/ 0 h 29"/>
                  <a:gd name="T2" fmla="*/ 6 w 34"/>
                  <a:gd name="T3" fmla="*/ 0 h 29"/>
                  <a:gd name="T4" fmla="*/ 6 w 34"/>
                  <a:gd name="T5" fmla="*/ 0 h 29"/>
                  <a:gd name="T6" fmla="*/ 6 w 34"/>
                  <a:gd name="T7" fmla="*/ 0 h 29"/>
                  <a:gd name="T8" fmla="*/ 6 w 34"/>
                  <a:gd name="T9" fmla="*/ 0 h 29"/>
                  <a:gd name="T10" fmla="*/ 6 w 34"/>
                  <a:gd name="T11" fmla="*/ 0 h 29"/>
                  <a:gd name="T12" fmla="*/ 12 w 34"/>
                  <a:gd name="T13" fmla="*/ 0 h 29"/>
                  <a:gd name="T14" fmla="*/ 12 w 34"/>
                  <a:gd name="T15" fmla="*/ 6 h 29"/>
                  <a:gd name="T16" fmla="*/ 12 w 34"/>
                  <a:gd name="T17" fmla="*/ 6 h 29"/>
                  <a:gd name="T18" fmla="*/ 12 w 34"/>
                  <a:gd name="T19" fmla="*/ 6 h 29"/>
                  <a:gd name="T20" fmla="*/ 12 w 34"/>
                  <a:gd name="T21" fmla="*/ 6 h 29"/>
                  <a:gd name="T22" fmla="*/ 17 w 34"/>
                  <a:gd name="T23" fmla="*/ 6 h 29"/>
                  <a:gd name="T24" fmla="*/ 17 w 34"/>
                  <a:gd name="T25" fmla="*/ 6 h 29"/>
                  <a:gd name="T26" fmla="*/ 17 w 34"/>
                  <a:gd name="T27" fmla="*/ 6 h 29"/>
                  <a:gd name="T28" fmla="*/ 17 w 34"/>
                  <a:gd name="T29" fmla="*/ 12 h 29"/>
                  <a:gd name="T30" fmla="*/ 17 w 34"/>
                  <a:gd name="T31" fmla="*/ 12 h 29"/>
                  <a:gd name="T32" fmla="*/ 23 w 34"/>
                  <a:gd name="T33" fmla="*/ 12 h 29"/>
                  <a:gd name="T34" fmla="*/ 23 w 34"/>
                  <a:gd name="T35" fmla="*/ 12 h 29"/>
                  <a:gd name="T36" fmla="*/ 23 w 34"/>
                  <a:gd name="T37" fmla="*/ 12 h 29"/>
                  <a:gd name="T38" fmla="*/ 23 w 34"/>
                  <a:gd name="T39" fmla="*/ 17 h 29"/>
                  <a:gd name="T40" fmla="*/ 23 w 34"/>
                  <a:gd name="T41" fmla="*/ 17 h 29"/>
                  <a:gd name="T42" fmla="*/ 29 w 34"/>
                  <a:gd name="T43" fmla="*/ 17 h 29"/>
                  <a:gd name="T44" fmla="*/ 29 w 34"/>
                  <a:gd name="T45" fmla="*/ 17 h 29"/>
                  <a:gd name="T46" fmla="*/ 29 w 34"/>
                  <a:gd name="T47" fmla="*/ 17 h 29"/>
                  <a:gd name="T48" fmla="*/ 29 w 34"/>
                  <a:gd name="T49" fmla="*/ 23 h 29"/>
                  <a:gd name="T50" fmla="*/ 29 w 34"/>
                  <a:gd name="T51" fmla="*/ 23 h 29"/>
                  <a:gd name="T52" fmla="*/ 29 w 34"/>
                  <a:gd name="T53" fmla="*/ 23 h 29"/>
                  <a:gd name="T54" fmla="*/ 29 w 34"/>
                  <a:gd name="T55" fmla="*/ 23 h 29"/>
                  <a:gd name="T56" fmla="*/ 34 w 34"/>
                  <a:gd name="T57" fmla="*/ 23 h 29"/>
                  <a:gd name="T58" fmla="*/ 34 w 34"/>
                  <a:gd name="T59" fmla="*/ 29 h 29"/>
                  <a:gd name="T60" fmla="*/ 34 w 34"/>
                  <a:gd name="T61" fmla="*/ 29 h 29"/>
                  <a:gd name="T62" fmla="*/ 34 w 34"/>
                  <a:gd name="T63" fmla="*/ 29 h 29"/>
                  <a:gd name="T64" fmla="*/ 34 w 34"/>
                  <a:gd name="T65" fmla="*/ 29 h 29"/>
                  <a:gd name="T66" fmla="*/ 34 w 34"/>
                  <a:gd name="T6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29">
                    <a:moveTo>
                      <a:pt x="0" y="0"/>
                    </a:moveTo>
                    <a:lnTo>
                      <a:pt x="6" y="0"/>
                    </a:lnTo>
                    <a:lnTo>
                      <a:pt x="6" y="0"/>
                    </a:lnTo>
                    <a:lnTo>
                      <a:pt x="6" y="0"/>
                    </a:lnTo>
                    <a:lnTo>
                      <a:pt x="6" y="0"/>
                    </a:lnTo>
                    <a:lnTo>
                      <a:pt x="6" y="0"/>
                    </a:lnTo>
                    <a:lnTo>
                      <a:pt x="12" y="0"/>
                    </a:lnTo>
                    <a:lnTo>
                      <a:pt x="12" y="6"/>
                    </a:lnTo>
                    <a:lnTo>
                      <a:pt x="12" y="6"/>
                    </a:lnTo>
                    <a:lnTo>
                      <a:pt x="12" y="6"/>
                    </a:lnTo>
                    <a:lnTo>
                      <a:pt x="12" y="6"/>
                    </a:lnTo>
                    <a:lnTo>
                      <a:pt x="17" y="6"/>
                    </a:lnTo>
                    <a:lnTo>
                      <a:pt x="17" y="6"/>
                    </a:lnTo>
                    <a:lnTo>
                      <a:pt x="17" y="6"/>
                    </a:lnTo>
                    <a:lnTo>
                      <a:pt x="17" y="12"/>
                    </a:lnTo>
                    <a:lnTo>
                      <a:pt x="17" y="12"/>
                    </a:lnTo>
                    <a:lnTo>
                      <a:pt x="23" y="12"/>
                    </a:lnTo>
                    <a:lnTo>
                      <a:pt x="23" y="12"/>
                    </a:lnTo>
                    <a:lnTo>
                      <a:pt x="23" y="12"/>
                    </a:lnTo>
                    <a:lnTo>
                      <a:pt x="23" y="17"/>
                    </a:lnTo>
                    <a:lnTo>
                      <a:pt x="23" y="17"/>
                    </a:lnTo>
                    <a:lnTo>
                      <a:pt x="29" y="17"/>
                    </a:lnTo>
                    <a:lnTo>
                      <a:pt x="29" y="17"/>
                    </a:lnTo>
                    <a:lnTo>
                      <a:pt x="29" y="17"/>
                    </a:lnTo>
                    <a:lnTo>
                      <a:pt x="29" y="23"/>
                    </a:lnTo>
                    <a:lnTo>
                      <a:pt x="29" y="23"/>
                    </a:lnTo>
                    <a:lnTo>
                      <a:pt x="29" y="23"/>
                    </a:lnTo>
                    <a:lnTo>
                      <a:pt x="29" y="23"/>
                    </a:lnTo>
                    <a:lnTo>
                      <a:pt x="34" y="23"/>
                    </a:lnTo>
                    <a:lnTo>
                      <a:pt x="34" y="29"/>
                    </a:lnTo>
                    <a:lnTo>
                      <a:pt x="34" y="29"/>
                    </a:lnTo>
                    <a:lnTo>
                      <a:pt x="34" y="29"/>
                    </a:lnTo>
                    <a:lnTo>
                      <a:pt x="34" y="29"/>
                    </a:lnTo>
                    <a:lnTo>
                      <a:pt x="34" y="2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0078" name="Line 14"/>
              <p:cNvSpPr>
                <a:spLocks noChangeShapeType="1"/>
              </p:cNvSpPr>
              <p:nvPr/>
            </p:nvSpPr>
            <p:spPr bwMode="auto">
              <a:xfrm>
                <a:off x="3942" y="252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0079" name="Freeform 15"/>
              <p:cNvSpPr>
                <a:spLocks/>
              </p:cNvSpPr>
              <p:nvPr/>
            </p:nvSpPr>
            <p:spPr bwMode="auto">
              <a:xfrm>
                <a:off x="3937" y="2528"/>
                <a:ext cx="5" cy="23"/>
              </a:xfrm>
              <a:custGeom>
                <a:avLst/>
                <a:gdLst>
                  <a:gd name="T0" fmla="*/ 5 w 5"/>
                  <a:gd name="T1" fmla="*/ 0 h 23"/>
                  <a:gd name="T2" fmla="*/ 5 w 5"/>
                  <a:gd name="T3" fmla="*/ 0 h 23"/>
                  <a:gd name="T4" fmla="*/ 5 w 5"/>
                  <a:gd name="T5" fmla="*/ 0 h 23"/>
                  <a:gd name="T6" fmla="*/ 5 w 5"/>
                  <a:gd name="T7" fmla="*/ 6 h 23"/>
                  <a:gd name="T8" fmla="*/ 5 w 5"/>
                  <a:gd name="T9" fmla="*/ 6 h 23"/>
                  <a:gd name="T10" fmla="*/ 5 w 5"/>
                  <a:gd name="T11" fmla="*/ 6 h 23"/>
                  <a:gd name="T12" fmla="*/ 5 w 5"/>
                  <a:gd name="T13" fmla="*/ 6 h 23"/>
                  <a:gd name="T14" fmla="*/ 5 w 5"/>
                  <a:gd name="T15" fmla="*/ 6 h 23"/>
                  <a:gd name="T16" fmla="*/ 5 w 5"/>
                  <a:gd name="T17" fmla="*/ 11 h 23"/>
                  <a:gd name="T18" fmla="*/ 5 w 5"/>
                  <a:gd name="T19" fmla="*/ 11 h 23"/>
                  <a:gd name="T20" fmla="*/ 5 w 5"/>
                  <a:gd name="T21" fmla="*/ 11 h 23"/>
                  <a:gd name="T22" fmla="*/ 5 w 5"/>
                  <a:gd name="T23" fmla="*/ 11 h 23"/>
                  <a:gd name="T24" fmla="*/ 5 w 5"/>
                  <a:gd name="T25" fmla="*/ 11 h 23"/>
                  <a:gd name="T26" fmla="*/ 5 w 5"/>
                  <a:gd name="T27" fmla="*/ 17 h 23"/>
                  <a:gd name="T28" fmla="*/ 0 w 5"/>
                  <a:gd name="T29" fmla="*/ 17 h 23"/>
                  <a:gd name="T30" fmla="*/ 0 w 5"/>
                  <a:gd name="T31" fmla="*/ 17 h 23"/>
                  <a:gd name="T32" fmla="*/ 0 w 5"/>
                  <a:gd name="T33" fmla="*/ 17 h 23"/>
                  <a:gd name="T34" fmla="*/ 0 w 5"/>
                  <a:gd name="T35" fmla="*/ 17 h 23"/>
                  <a:gd name="T36" fmla="*/ 0 w 5"/>
                  <a:gd name="T3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23">
                    <a:moveTo>
                      <a:pt x="5" y="0"/>
                    </a:moveTo>
                    <a:lnTo>
                      <a:pt x="5" y="0"/>
                    </a:lnTo>
                    <a:lnTo>
                      <a:pt x="5" y="0"/>
                    </a:lnTo>
                    <a:lnTo>
                      <a:pt x="5" y="6"/>
                    </a:lnTo>
                    <a:lnTo>
                      <a:pt x="5" y="6"/>
                    </a:lnTo>
                    <a:lnTo>
                      <a:pt x="5" y="6"/>
                    </a:lnTo>
                    <a:lnTo>
                      <a:pt x="5" y="6"/>
                    </a:lnTo>
                    <a:lnTo>
                      <a:pt x="5" y="6"/>
                    </a:lnTo>
                    <a:lnTo>
                      <a:pt x="5" y="11"/>
                    </a:lnTo>
                    <a:lnTo>
                      <a:pt x="5" y="11"/>
                    </a:lnTo>
                    <a:lnTo>
                      <a:pt x="5" y="11"/>
                    </a:lnTo>
                    <a:lnTo>
                      <a:pt x="5" y="11"/>
                    </a:lnTo>
                    <a:lnTo>
                      <a:pt x="5" y="11"/>
                    </a:lnTo>
                    <a:lnTo>
                      <a:pt x="5" y="17"/>
                    </a:lnTo>
                    <a:lnTo>
                      <a:pt x="0" y="17"/>
                    </a:lnTo>
                    <a:lnTo>
                      <a:pt x="0" y="17"/>
                    </a:lnTo>
                    <a:lnTo>
                      <a:pt x="0" y="17"/>
                    </a:lnTo>
                    <a:lnTo>
                      <a:pt x="0" y="17"/>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0080" name="Line 16"/>
              <p:cNvSpPr>
                <a:spLocks noChangeShapeType="1"/>
              </p:cNvSpPr>
              <p:nvPr/>
            </p:nvSpPr>
            <p:spPr bwMode="auto">
              <a:xfrm>
                <a:off x="3931" y="2556"/>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0081" name="Freeform 17"/>
              <p:cNvSpPr>
                <a:spLocks/>
              </p:cNvSpPr>
              <p:nvPr/>
            </p:nvSpPr>
            <p:spPr bwMode="auto">
              <a:xfrm>
                <a:off x="3891" y="2556"/>
                <a:ext cx="40" cy="23"/>
              </a:xfrm>
              <a:custGeom>
                <a:avLst/>
                <a:gdLst>
                  <a:gd name="T0" fmla="*/ 40 w 40"/>
                  <a:gd name="T1" fmla="*/ 0 h 23"/>
                  <a:gd name="T2" fmla="*/ 34 w 40"/>
                  <a:gd name="T3" fmla="*/ 0 h 23"/>
                  <a:gd name="T4" fmla="*/ 34 w 40"/>
                  <a:gd name="T5" fmla="*/ 0 h 23"/>
                  <a:gd name="T6" fmla="*/ 34 w 40"/>
                  <a:gd name="T7" fmla="*/ 6 h 23"/>
                  <a:gd name="T8" fmla="*/ 34 w 40"/>
                  <a:gd name="T9" fmla="*/ 6 h 23"/>
                  <a:gd name="T10" fmla="*/ 34 w 40"/>
                  <a:gd name="T11" fmla="*/ 6 h 23"/>
                  <a:gd name="T12" fmla="*/ 29 w 40"/>
                  <a:gd name="T13" fmla="*/ 6 h 23"/>
                  <a:gd name="T14" fmla="*/ 29 w 40"/>
                  <a:gd name="T15" fmla="*/ 6 h 23"/>
                  <a:gd name="T16" fmla="*/ 29 w 40"/>
                  <a:gd name="T17" fmla="*/ 6 h 23"/>
                  <a:gd name="T18" fmla="*/ 29 w 40"/>
                  <a:gd name="T19" fmla="*/ 12 h 23"/>
                  <a:gd name="T20" fmla="*/ 29 w 40"/>
                  <a:gd name="T21" fmla="*/ 12 h 23"/>
                  <a:gd name="T22" fmla="*/ 23 w 40"/>
                  <a:gd name="T23" fmla="*/ 12 h 23"/>
                  <a:gd name="T24" fmla="*/ 23 w 40"/>
                  <a:gd name="T25" fmla="*/ 12 h 23"/>
                  <a:gd name="T26" fmla="*/ 23 w 40"/>
                  <a:gd name="T27" fmla="*/ 12 h 23"/>
                  <a:gd name="T28" fmla="*/ 23 w 40"/>
                  <a:gd name="T29" fmla="*/ 12 h 23"/>
                  <a:gd name="T30" fmla="*/ 23 w 40"/>
                  <a:gd name="T31" fmla="*/ 12 h 23"/>
                  <a:gd name="T32" fmla="*/ 17 w 40"/>
                  <a:gd name="T33" fmla="*/ 12 h 23"/>
                  <a:gd name="T34" fmla="*/ 17 w 40"/>
                  <a:gd name="T35" fmla="*/ 17 h 23"/>
                  <a:gd name="T36" fmla="*/ 17 w 40"/>
                  <a:gd name="T37" fmla="*/ 17 h 23"/>
                  <a:gd name="T38" fmla="*/ 17 w 40"/>
                  <a:gd name="T39" fmla="*/ 17 h 23"/>
                  <a:gd name="T40" fmla="*/ 17 w 40"/>
                  <a:gd name="T41" fmla="*/ 17 h 23"/>
                  <a:gd name="T42" fmla="*/ 12 w 40"/>
                  <a:gd name="T43" fmla="*/ 17 h 23"/>
                  <a:gd name="T44" fmla="*/ 12 w 40"/>
                  <a:gd name="T45" fmla="*/ 17 h 23"/>
                  <a:gd name="T46" fmla="*/ 12 w 40"/>
                  <a:gd name="T47" fmla="*/ 17 h 23"/>
                  <a:gd name="T48" fmla="*/ 12 w 40"/>
                  <a:gd name="T49" fmla="*/ 17 h 23"/>
                  <a:gd name="T50" fmla="*/ 12 w 40"/>
                  <a:gd name="T51" fmla="*/ 17 h 23"/>
                  <a:gd name="T52" fmla="*/ 6 w 40"/>
                  <a:gd name="T53" fmla="*/ 17 h 23"/>
                  <a:gd name="T54" fmla="*/ 6 w 40"/>
                  <a:gd name="T55" fmla="*/ 17 h 23"/>
                  <a:gd name="T56" fmla="*/ 6 w 40"/>
                  <a:gd name="T57" fmla="*/ 17 h 23"/>
                  <a:gd name="T58" fmla="*/ 6 w 40"/>
                  <a:gd name="T59" fmla="*/ 23 h 23"/>
                  <a:gd name="T60" fmla="*/ 6 w 40"/>
                  <a:gd name="T61" fmla="*/ 23 h 23"/>
                  <a:gd name="T62" fmla="*/ 0 w 40"/>
                  <a:gd name="T63" fmla="*/ 23 h 23"/>
                  <a:gd name="T64" fmla="*/ 0 w 40"/>
                  <a:gd name="T65" fmla="*/ 23 h 23"/>
                  <a:gd name="T66" fmla="*/ 0 w 40"/>
                  <a:gd name="T67" fmla="*/ 23 h 23"/>
                  <a:gd name="T68" fmla="*/ 0 w 40"/>
                  <a:gd name="T69" fmla="*/ 23 h 23"/>
                  <a:gd name="T70" fmla="*/ 0 w 40"/>
                  <a:gd name="T7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23">
                    <a:moveTo>
                      <a:pt x="40" y="0"/>
                    </a:moveTo>
                    <a:lnTo>
                      <a:pt x="34" y="0"/>
                    </a:lnTo>
                    <a:lnTo>
                      <a:pt x="34" y="0"/>
                    </a:lnTo>
                    <a:lnTo>
                      <a:pt x="34" y="6"/>
                    </a:lnTo>
                    <a:lnTo>
                      <a:pt x="34" y="6"/>
                    </a:lnTo>
                    <a:lnTo>
                      <a:pt x="34" y="6"/>
                    </a:lnTo>
                    <a:lnTo>
                      <a:pt x="29" y="6"/>
                    </a:lnTo>
                    <a:lnTo>
                      <a:pt x="29" y="6"/>
                    </a:lnTo>
                    <a:lnTo>
                      <a:pt x="29" y="6"/>
                    </a:lnTo>
                    <a:lnTo>
                      <a:pt x="29" y="12"/>
                    </a:lnTo>
                    <a:lnTo>
                      <a:pt x="29" y="12"/>
                    </a:lnTo>
                    <a:lnTo>
                      <a:pt x="23" y="12"/>
                    </a:lnTo>
                    <a:lnTo>
                      <a:pt x="23" y="12"/>
                    </a:lnTo>
                    <a:lnTo>
                      <a:pt x="23" y="12"/>
                    </a:lnTo>
                    <a:lnTo>
                      <a:pt x="23" y="12"/>
                    </a:lnTo>
                    <a:lnTo>
                      <a:pt x="23" y="12"/>
                    </a:lnTo>
                    <a:lnTo>
                      <a:pt x="17" y="12"/>
                    </a:lnTo>
                    <a:lnTo>
                      <a:pt x="17" y="17"/>
                    </a:lnTo>
                    <a:lnTo>
                      <a:pt x="17" y="17"/>
                    </a:lnTo>
                    <a:lnTo>
                      <a:pt x="17" y="17"/>
                    </a:lnTo>
                    <a:lnTo>
                      <a:pt x="17" y="17"/>
                    </a:lnTo>
                    <a:lnTo>
                      <a:pt x="12" y="17"/>
                    </a:lnTo>
                    <a:lnTo>
                      <a:pt x="12" y="17"/>
                    </a:lnTo>
                    <a:lnTo>
                      <a:pt x="12" y="17"/>
                    </a:lnTo>
                    <a:lnTo>
                      <a:pt x="12" y="17"/>
                    </a:lnTo>
                    <a:lnTo>
                      <a:pt x="12" y="17"/>
                    </a:lnTo>
                    <a:lnTo>
                      <a:pt x="6" y="17"/>
                    </a:lnTo>
                    <a:lnTo>
                      <a:pt x="6" y="17"/>
                    </a:lnTo>
                    <a:lnTo>
                      <a:pt x="6" y="17"/>
                    </a:lnTo>
                    <a:lnTo>
                      <a:pt x="6" y="23"/>
                    </a:lnTo>
                    <a:lnTo>
                      <a:pt x="6" y="23"/>
                    </a:lnTo>
                    <a:lnTo>
                      <a:pt x="0" y="23"/>
                    </a:lnTo>
                    <a:lnTo>
                      <a:pt x="0" y="23"/>
                    </a:lnTo>
                    <a:lnTo>
                      <a:pt x="0" y="23"/>
                    </a:lnTo>
                    <a:lnTo>
                      <a:pt x="0" y="23"/>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0082" name="Line 18"/>
              <p:cNvSpPr>
                <a:spLocks noChangeShapeType="1"/>
              </p:cNvSpPr>
              <p:nvPr/>
            </p:nvSpPr>
            <p:spPr bwMode="auto">
              <a:xfrm>
                <a:off x="3880"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0083" name="Freeform 19"/>
              <p:cNvSpPr>
                <a:spLocks/>
              </p:cNvSpPr>
              <p:nvPr/>
            </p:nvSpPr>
            <p:spPr bwMode="auto">
              <a:xfrm>
                <a:off x="3857" y="2579"/>
                <a:ext cx="23" cy="6"/>
              </a:xfrm>
              <a:custGeom>
                <a:avLst/>
                <a:gdLst>
                  <a:gd name="T0" fmla="*/ 23 w 23"/>
                  <a:gd name="T1" fmla="*/ 0 h 6"/>
                  <a:gd name="T2" fmla="*/ 23 w 23"/>
                  <a:gd name="T3" fmla="*/ 0 h 6"/>
                  <a:gd name="T4" fmla="*/ 23 w 23"/>
                  <a:gd name="T5" fmla="*/ 0 h 6"/>
                  <a:gd name="T6" fmla="*/ 17 w 23"/>
                  <a:gd name="T7" fmla="*/ 6 h 6"/>
                  <a:gd name="T8" fmla="*/ 17 w 23"/>
                  <a:gd name="T9" fmla="*/ 6 h 6"/>
                  <a:gd name="T10" fmla="*/ 17 w 23"/>
                  <a:gd name="T11" fmla="*/ 6 h 6"/>
                  <a:gd name="T12" fmla="*/ 17 w 23"/>
                  <a:gd name="T13" fmla="*/ 6 h 6"/>
                  <a:gd name="T14" fmla="*/ 17 w 23"/>
                  <a:gd name="T15" fmla="*/ 6 h 6"/>
                  <a:gd name="T16" fmla="*/ 12 w 23"/>
                  <a:gd name="T17" fmla="*/ 6 h 6"/>
                  <a:gd name="T18" fmla="*/ 12 w 23"/>
                  <a:gd name="T19" fmla="*/ 6 h 6"/>
                  <a:gd name="T20" fmla="*/ 12 w 23"/>
                  <a:gd name="T21" fmla="*/ 6 h 6"/>
                  <a:gd name="T22" fmla="*/ 12 w 23"/>
                  <a:gd name="T23" fmla="*/ 6 h 6"/>
                  <a:gd name="T24" fmla="*/ 12 w 23"/>
                  <a:gd name="T25" fmla="*/ 6 h 6"/>
                  <a:gd name="T26" fmla="*/ 6 w 23"/>
                  <a:gd name="T27" fmla="*/ 6 h 6"/>
                  <a:gd name="T28" fmla="*/ 6 w 23"/>
                  <a:gd name="T29" fmla="*/ 6 h 6"/>
                  <a:gd name="T30" fmla="*/ 6 w 23"/>
                  <a:gd name="T31" fmla="*/ 6 h 6"/>
                  <a:gd name="T32" fmla="*/ 6 w 23"/>
                  <a:gd name="T33" fmla="*/ 6 h 6"/>
                  <a:gd name="T34" fmla="*/ 6 w 23"/>
                  <a:gd name="T35" fmla="*/ 6 h 6"/>
                  <a:gd name="T36" fmla="*/ 0 w 23"/>
                  <a:gd name="T37" fmla="*/ 6 h 6"/>
                  <a:gd name="T38" fmla="*/ 0 w 23"/>
                  <a:gd name="T39" fmla="*/ 6 h 6"/>
                  <a:gd name="T40" fmla="*/ 0 w 23"/>
                  <a:gd name="T4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0"/>
                    </a:moveTo>
                    <a:lnTo>
                      <a:pt x="23" y="0"/>
                    </a:lnTo>
                    <a:lnTo>
                      <a:pt x="23" y="0"/>
                    </a:ln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0084" name="Line 20"/>
              <p:cNvSpPr>
                <a:spLocks noChangeShapeType="1"/>
              </p:cNvSpPr>
              <p:nvPr/>
            </p:nvSpPr>
            <p:spPr bwMode="auto">
              <a:xfrm flipH="1">
                <a:off x="3846" y="2585"/>
                <a:ext cx="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0085" name="Freeform 21"/>
              <p:cNvSpPr>
                <a:spLocks/>
              </p:cNvSpPr>
              <p:nvPr/>
            </p:nvSpPr>
            <p:spPr bwMode="auto">
              <a:xfrm>
                <a:off x="3801" y="2585"/>
                <a:ext cx="45" cy="5"/>
              </a:xfrm>
              <a:custGeom>
                <a:avLst/>
                <a:gdLst>
                  <a:gd name="T0" fmla="*/ 45 w 45"/>
                  <a:gd name="T1" fmla="*/ 0 h 5"/>
                  <a:gd name="T2" fmla="*/ 45 w 45"/>
                  <a:gd name="T3" fmla="*/ 0 h 5"/>
                  <a:gd name="T4" fmla="*/ 45 w 45"/>
                  <a:gd name="T5" fmla="*/ 0 h 5"/>
                  <a:gd name="T6" fmla="*/ 45 w 45"/>
                  <a:gd name="T7" fmla="*/ 0 h 5"/>
                  <a:gd name="T8" fmla="*/ 45 w 45"/>
                  <a:gd name="T9" fmla="*/ 0 h 5"/>
                  <a:gd name="T10" fmla="*/ 39 w 45"/>
                  <a:gd name="T11" fmla="*/ 0 h 5"/>
                  <a:gd name="T12" fmla="*/ 39 w 45"/>
                  <a:gd name="T13" fmla="*/ 0 h 5"/>
                  <a:gd name="T14" fmla="*/ 39 w 45"/>
                  <a:gd name="T15" fmla="*/ 5 h 5"/>
                  <a:gd name="T16" fmla="*/ 39 w 45"/>
                  <a:gd name="T17" fmla="*/ 5 h 5"/>
                  <a:gd name="T18" fmla="*/ 39 w 45"/>
                  <a:gd name="T19" fmla="*/ 5 h 5"/>
                  <a:gd name="T20" fmla="*/ 34 w 45"/>
                  <a:gd name="T21" fmla="*/ 5 h 5"/>
                  <a:gd name="T22" fmla="*/ 34 w 45"/>
                  <a:gd name="T23" fmla="*/ 5 h 5"/>
                  <a:gd name="T24" fmla="*/ 34 w 45"/>
                  <a:gd name="T25" fmla="*/ 5 h 5"/>
                  <a:gd name="T26" fmla="*/ 34 w 45"/>
                  <a:gd name="T27" fmla="*/ 5 h 5"/>
                  <a:gd name="T28" fmla="*/ 34 w 45"/>
                  <a:gd name="T29" fmla="*/ 5 h 5"/>
                  <a:gd name="T30" fmla="*/ 28 w 45"/>
                  <a:gd name="T31" fmla="*/ 5 h 5"/>
                  <a:gd name="T32" fmla="*/ 28 w 45"/>
                  <a:gd name="T33" fmla="*/ 5 h 5"/>
                  <a:gd name="T34" fmla="*/ 28 w 45"/>
                  <a:gd name="T35" fmla="*/ 5 h 5"/>
                  <a:gd name="T36" fmla="*/ 28 w 45"/>
                  <a:gd name="T37" fmla="*/ 5 h 5"/>
                  <a:gd name="T38" fmla="*/ 28 w 45"/>
                  <a:gd name="T39" fmla="*/ 5 h 5"/>
                  <a:gd name="T40" fmla="*/ 22 w 45"/>
                  <a:gd name="T41" fmla="*/ 5 h 5"/>
                  <a:gd name="T42" fmla="*/ 22 w 45"/>
                  <a:gd name="T43" fmla="*/ 5 h 5"/>
                  <a:gd name="T44" fmla="*/ 22 w 45"/>
                  <a:gd name="T45" fmla="*/ 5 h 5"/>
                  <a:gd name="T46" fmla="*/ 22 w 45"/>
                  <a:gd name="T47" fmla="*/ 5 h 5"/>
                  <a:gd name="T48" fmla="*/ 22 w 45"/>
                  <a:gd name="T49" fmla="*/ 5 h 5"/>
                  <a:gd name="T50" fmla="*/ 17 w 45"/>
                  <a:gd name="T51" fmla="*/ 5 h 5"/>
                  <a:gd name="T52" fmla="*/ 17 w 45"/>
                  <a:gd name="T53" fmla="*/ 5 h 5"/>
                  <a:gd name="T54" fmla="*/ 17 w 45"/>
                  <a:gd name="T55" fmla="*/ 5 h 5"/>
                  <a:gd name="T56" fmla="*/ 17 w 45"/>
                  <a:gd name="T57" fmla="*/ 5 h 5"/>
                  <a:gd name="T58" fmla="*/ 17 w 45"/>
                  <a:gd name="T59" fmla="*/ 5 h 5"/>
                  <a:gd name="T60" fmla="*/ 11 w 45"/>
                  <a:gd name="T61" fmla="*/ 5 h 5"/>
                  <a:gd name="T62" fmla="*/ 11 w 45"/>
                  <a:gd name="T63" fmla="*/ 5 h 5"/>
                  <a:gd name="T64" fmla="*/ 11 w 45"/>
                  <a:gd name="T65" fmla="*/ 5 h 5"/>
                  <a:gd name="T66" fmla="*/ 11 w 45"/>
                  <a:gd name="T67" fmla="*/ 5 h 5"/>
                  <a:gd name="T68" fmla="*/ 11 w 45"/>
                  <a:gd name="T69" fmla="*/ 5 h 5"/>
                  <a:gd name="T70" fmla="*/ 5 w 45"/>
                  <a:gd name="T71" fmla="*/ 5 h 5"/>
                  <a:gd name="T72" fmla="*/ 5 w 45"/>
                  <a:gd name="T73" fmla="*/ 0 h 5"/>
                  <a:gd name="T74" fmla="*/ 5 w 45"/>
                  <a:gd name="T75" fmla="*/ 0 h 5"/>
                  <a:gd name="T76" fmla="*/ 5 w 45"/>
                  <a:gd name="T77" fmla="*/ 0 h 5"/>
                  <a:gd name="T78" fmla="*/ 0 w 45"/>
                  <a:gd name="T79" fmla="*/ 0 h 5"/>
                  <a:gd name="T80" fmla="*/ 0 w 45"/>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 h="5">
                    <a:moveTo>
                      <a:pt x="45" y="0"/>
                    </a:moveTo>
                    <a:lnTo>
                      <a:pt x="45" y="0"/>
                    </a:lnTo>
                    <a:lnTo>
                      <a:pt x="45" y="0"/>
                    </a:lnTo>
                    <a:lnTo>
                      <a:pt x="45" y="0"/>
                    </a:lnTo>
                    <a:lnTo>
                      <a:pt x="45" y="0"/>
                    </a:lnTo>
                    <a:lnTo>
                      <a:pt x="39" y="0"/>
                    </a:lnTo>
                    <a:lnTo>
                      <a:pt x="39" y="0"/>
                    </a:lnTo>
                    <a:lnTo>
                      <a:pt x="39" y="5"/>
                    </a:lnTo>
                    <a:lnTo>
                      <a:pt x="39" y="5"/>
                    </a:lnTo>
                    <a:lnTo>
                      <a:pt x="39" y="5"/>
                    </a:lnTo>
                    <a:lnTo>
                      <a:pt x="34" y="5"/>
                    </a:lnTo>
                    <a:lnTo>
                      <a:pt x="34" y="5"/>
                    </a:lnTo>
                    <a:lnTo>
                      <a:pt x="34" y="5"/>
                    </a:lnTo>
                    <a:lnTo>
                      <a:pt x="34" y="5"/>
                    </a:lnTo>
                    <a:lnTo>
                      <a:pt x="34" y="5"/>
                    </a:lnTo>
                    <a:lnTo>
                      <a:pt x="28" y="5"/>
                    </a:lnTo>
                    <a:lnTo>
                      <a:pt x="28" y="5"/>
                    </a:lnTo>
                    <a:lnTo>
                      <a:pt x="28" y="5"/>
                    </a:lnTo>
                    <a:lnTo>
                      <a:pt x="28" y="5"/>
                    </a:lnTo>
                    <a:lnTo>
                      <a:pt x="28" y="5"/>
                    </a:lnTo>
                    <a:lnTo>
                      <a:pt x="22" y="5"/>
                    </a:lnTo>
                    <a:lnTo>
                      <a:pt x="22" y="5"/>
                    </a:lnTo>
                    <a:lnTo>
                      <a:pt x="22" y="5"/>
                    </a:lnTo>
                    <a:lnTo>
                      <a:pt x="22" y="5"/>
                    </a:lnTo>
                    <a:lnTo>
                      <a:pt x="22" y="5"/>
                    </a:lnTo>
                    <a:lnTo>
                      <a:pt x="17" y="5"/>
                    </a:lnTo>
                    <a:lnTo>
                      <a:pt x="17" y="5"/>
                    </a:lnTo>
                    <a:lnTo>
                      <a:pt x="17" y="5"/>
                    </a:lnTo>
                    <a:lnTo>
                      <a:pt x="17" y="5"/>
                    </a:lnTo>
                    <a:lnTo>
                      <a:pt x="17" y="5"/>
                    </a:lnTo>
                    <a:lnTo>
                      <a:pt x="11" y="5"/>
                    </a:lnTo>
                    <a:lnTo>
                      <a:pt x="11" y="5"/>
                    </a:lnTo>
                    <a:lnTo>
                      <a:pt x="11" y="5"/>
                    </a:lnTo>
                    <a:lnTo>
                      <a:pt x="11" y="5"/>
                    </a:lnTo>
                    <a:lnTo>
                      <a:pt x="11" y="5"/>
                    </a:lnTo>
                    <a:lnTo>
                      <a:pt x="5" y="5"/>
                    </a:lnTo>
                    <a:lnTo>
                      <a:pt x="5" y="0"/>
                    </a:lnTo>
                    <a:lnTo>
                      <a:pt x="5" y="0"/>
                    </a:lnTo>
                    <a:lnTo>
                      <a:pt x="5" y="0"/>
                    </a:lnTo>
                    <a:lnTo>
                      <a:pt x="0"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0086" name="Line 22"/>
              <p:cNvSpPr>
                <a:spLocks noChangeShapeType="1"/>
              </p:cNvSpPr>
              <p:nvPr/>
            </p:nvSpPr>
            <p:spPr bwMode="auto">
              <a:xfrm>
                <a:off x="3795" y="258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0087" name="Freeform 23"/>
              <p:cNvSpPr>
                <a:spLocks/>
              </p:cNvSpPr>
              <p:nvPr/>
            </p:nvSpPr>
            <p:spPr bwMode="auto">
              <a:xfrm>
                <a:off x="3772" y="2579"/>
                <a:ext cx="23" cy="6"/>
              </a:xfrm>
              <a:custGeom>
                <a:avLst/>
                <a:gdLst>
                  <a:gd name="T0" fmla="*/ 23 w 23"/>
                  <a:gd name="T1" fmla="*/ 6 h 6"/>
                  <a:gd name="T2" fmla="*/ 17 w 23"/>
                  <a:gd name="T3" fmla="*/ 6 h 6"/>
                  <a:gd name="T4" fmla="*/ 17 w 23"/>
                  <a:gd name="T5" fmla="*/ 6 h 6"/>
                  <a:gd name="T6" fmla="*/ 17 w 23"/>
                  <a:gd name="T7" fmla="*/ 6 h 6"/>
                  <a:gd name="T8" fmla="*/ 17 w 23"/>
                  <a:gd name="T9" fmla="*/ 6 h 6"/>
                  <a:gd name="T10" fmla="*/ 17 w 23"/>
                  <a:gd name="T11" fmla="*/ 6 h 6"/>
                  <a:gd name="T12" fmla="*/ 12 w 23"/>
                  <a:gd name="T13" fmla="*/ 6 h 6"/>
                  <a:gd name="T14" fmla="*/ 12 w 23"/>
                  <a:gd name="T15" fmla="*/ 6 h 6"/>
                  <a:gd name="T16" fmla="*/ 12 w 23"/>
                  <a:gd name="T17" fmla="*/ 6 h 6"/>
                  <a:gd name="T18" fmla="*/ 12 w 23"/>
                  <a:gd name="T19" fmla="*/ 6 h 6"/>
                  <a:gd name="T20" fmla="*/ 12 w 23"/>
                  <a:gd name="T21" fmla="*/ 6 h 6"/>
                  <a:gd name="T22" fmla="*/ 6 w 23"/>
                  <a:gd name="T23" fmla="*/ 6 h 6"/>
                  <a:gd name="T24" fmla="*/ 6 w 23"/>
                  <a:gd name="T25" fmla="*/ 6 h 6"/>
                  <a:gd name="T26" fmla="*/ 6 w 23"/>
                  <a:gd name="T27" fmla="*/ 6 h 6"/>
                  <a:gd name="T28" fmla="*/ 6 w 23"/>
                  <a:gd name="T29" fmla="*/ 6 h 6"/>
                  <a:gd name="T30" fmla="*/ 6 w 23"/>
                  <a:gd name="T31" fmla="*/ 6 h 6"/>
                  <a:gd name="T32" fmla="*/ 0 w 23"/>
                  <a:gd name="T33" fmla="*/ 6 h 6"/>
                  <a:gd name="T34" fmla="*/ 0 w 23"/>
                  <a:gd name="T35" fmla="*/ 6 h 6"/>
                  <a:gd name="T36" fmla="*/ 0 w 23"/>
                  <a:gd name="T37" fmla="*/ 6 h 6"/>
                  <a:gd name="T38" fmla="*/ 0 w 23"/>
                  <a:gd name="T39" fmla="*/ 6 h 6"/>
                  <a:gd name="T40" fmla="*/ 0 w 23"/>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6"/>
                    </a:move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0088" name="Line 24"/>
              <p:cNvSpPr>
                <a:spLocks noChangeShapeType="1"/>
              </p:cNvSpPr>
              <p:nvPr/>
            </p:nvSpPr>
            <p:spPr bwMode="auto">
              <a:xfrm>
                <a:off x="3761"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0089" name="Freeform 25"/>
              <p:cNvSpPr>
                <a:spLocks/>
              </p:cNvSpPr>
              <p:nvPr/>
            </p:nvSpPr>
            <p:spPr bwMode="auto">
              <a:xfrm>
                <a:off x="3721" y="2556"/>
                <a:ext cx="40" cy="23"/>
              </a:xfrm>
              <a:custGeom>
                <a:avLst/>
                <a:gdLst>
                  <a:gd name="T0" fmla="*/ 40 w 40"/>
                  <a:gd name="T1" fmla="*/ 23 h 23"/>
                  <a:gd name="T2" fmla="*/ 40 w 40"/>
                  <a:gd name="T3" fmla="*/ 23 h 23"/>
                  <a:gd name="T4" fmla="*/ 40 w 40"/>
                  <a:gd name="T5" fmla="*/ 23 h 23"/>
                  <a:gd name="T6" fmla="*/ 40 w 40"/>
                  <a:gd name="T7" fmla="*/ 23 h 23"/>
                  <a:gd name="T8" fmla="*/ 34 w 40"/>
                  <a:gd name="T9" fmla="*/ 23 h 23"/>
                  <a:gd name="T10" fmla="*/ 34 w 40"/>
                  <a:gd name="T11" fmla="*/ 23 h 23"/>
                  <a:gd name="T12" fmla="*/ 34 w 40"/>
                  <a:gd name="T13" fmla="*/ 23 h 23"/>
                  <a:gd name="T14" fmla="*/ 34 w 40"/>
                  <a:gd name="T15" fmla="*/ 23 h 23"/>
                  <a:gd name="T16" fmla="*/ 34 w 40"/>
                  <a:gd name="T17" fmla="*/ 23 h 23"/>
                  <a:gd name="T18" fmla="*/ 29 w 40"/>
                  <a:gd name="T19" fmla="*/ 17 h 23"/>
                  <a:gd name="T20" fmla="*/ 29 w 40"/>
                  <a:gd name="T21" fmla="*/ 17 h 23"/>
                  <a:gd name="T22" fmla="*/ 29 w 40"/>
                  <a:gd name="T23" fmla="*/ 17 h 23"/>
                  <a:gd name="T24" fmla="*/ 29 w 40"/>
                  <a:gd name="T25" fmla="*/ 17 h 23"/>
                  <a:gd name="T26" fmla="*/ 29 w 40"/>
                  <a:gd name="T27" fmla="*/ 17 h 23"/>
                  <a:gd name="T28" fmla="*/ 23 w 40"/>
                  <a:gd name="T29" fmla="*/ 17 h 23"/>
                  <a:gd name="T30" fmla="*/ 23 w 40"/>
                  <a:gd name="T31" fmla="*/ 17 h 23"/>
                  <a:gd name="T32" fmla="*/ 23 w 40"/>
                  <a:gd name="T33" fmla="*/ 17 h 23"/>
                  <a:gd name="T34" fmla="*/ 23 w 40"/>
                  <a:gd name="T35" fmla="*/ 17 h 23"/>
                  <a:gd name="T36" fmla="*/ 23 w 40"/>
                  <a:gd name="T37" fmla="*/ 17 h 23"/>
                  <a:gd name="T38" fmla="*/ 17 w 40"/>
                  <a:gd name="T39" fmla="*/ 17 h 23"/>
                  <a:gd name="T40" fmla="*/ 17 w 40"/>
                  <a:gd name="T41" fmla="*/ 17 h 23"/>
                  <a:gd name="T42" fmla="*/ 17 w 40"/>
                  <a:gd name="T43" fmla="*/ 12 h 23"/>
                  <a:gd name="T44" fmla="*/ 17 w 40"/>
                  <a:gd name="T45" fmla="*/ 12 h 23"/>
                  <a:gd name="T46" fmla="*/ 17 w 40"/>
                  <a:gd name="T47" fmla="*/ 12 h 23"/>
                  <a:gd name="T48" fmla="*/ 12 w 40"/>
                  <a:gd name="T49" fmla="*/ 12 h 23"/>
                  <a:gd name="T50" fmla="*/ 12 w 40"/>
                  <a:gd name="T51" fmla="*/ 12 h 23"/>
                  <a:gd name="T52" fmla="*/ 12 w 40"/>
                  <a:gd name="T53" fmla="*/ 12 h 23"/>
                  <a:gd name="T54" fmla="*/ 12 w 40"/>
                  <a:gd name="T55" fmla="*/ 12 h 23"/>
                  <a:gd name="T56" fmla="*/ 6 w 40"/>
                  <a:gd name="T57" fmla="*/ 12 h 23"/>
                  <a:gd name="T58" fmla="*/ 6 w 40"/>
                  <a:gd name="T59" fmla="*/ 6 h 23"/>
                  <a:gd name="T60" fmla="*/ 6 w 40"/>
                  <a:gd name="T61" fmla="*/ 6 h 23"/>
                  <a:gd name="T62" fmla="*/ 6 w 40"/>
                  <a:gd name="T63" fmla="*/ 6 h 23"/>
                  <a:gd name="T64" fmla="*/ 6 w 40"/>
                  <a:gd name="T65" fmla="*/ 6 h 23"/>
                  <a:gd name="T66" fmla="*/ 0 w 40"/>
                  <a:gd name="T67" fmla="*/ 6 h 23"/>
                  <a:gd name="T68" fmla="*/ 0 w 40"/>
                  <a:gd name="T6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3">
                    <a:moveTo>
                      <a:pt x="40" y="23"/>
                    </a:moveTo>
                    <a:lnTo>
                      <a:pt x="40" y="23"/>
                    </a:lnTo>
                    <a:lnTo>
                      <a:pt x="40" y="23"/>
                    </a:lnTo>
                    <a:lnTo>
                      <a:pt x="40" y="23"/>
                    </a:lnTo>
                    <a:lnTo>
                      <a:pt x="34" y="23"/>
                    </a:lnTo>
                    <a:lnTo>
                      <a:pt x="34" y="23"/>
                    </a:lnTo>
                    <a:lnTo>
                      <a:pt x="34" y="23"/>
                    </a:lnTo>
                    <a:lnTo>
                      <a:pt x="34" y="23"/>
                    </a:lnTo>
                    <a:lnTo>
                      <a:pt x="34" y="23"/>
                    </a:lnTo>
                    <a:lnTo>
                      <a:pt x="29" y="17"/>
                    </a:lnTo>
                    <a:lnTo>
                      <a:pt x="29" y="17"/>
                    </a:lnTo>
                    <a:lnTo>
                      <a:pt x="29" y="17"/>
                    </a:lnTo>
                    <a:lnTo>
                      <a:pt x="29" y="17"/>
                    </a:lnTo>
                    <a:lnTo>
                      <a:pt x="29" y="17"/>
                    </a:lnTo>
                    <a:lnTo>
                      <a:pt x="23" y="17"/>
                    </a:lnTo>
                    <a:lnTo>
                      <a:pt x="23" y="17"/>
                    </a:lnTo>
                    <a:lnTo>
                      <a:pt x="23" y="17"/>
                    </a:lnTo>
                    <a:lnTo>
                      <a:pt x="23" y="17"/>
                    </a:lnTo>
                    <a:lnTo>
                      <a:pt x="23" y="17"/>
                    </a:lnTo>
                    <a:lnTo>
                      <a:pt x="17" y="17"/>
                    </a:lnTo>
                    <a:lnTo>
                      <a:pt x="17" y="17"/>
                    </a:lnTo>
                    <a:lnTo>
                      <a:pt x="17" y="12"/>
                    </a:lnTo>
                    <a:lnTo>
                      <a:pt x="17" y="12"/>
                    </a:lnTo>
                    <a:lnTo>
                      <a:pt x="17" y="12"/>
                    </a:lnTo>
                    <a:lnTo>
                      <a:pt x="12" y="12"/>
                    </a:lnTo>
                    <a:lnTo>
                      <a:pt x="12" y="12"/>
                    </a:lnTo>
                    <a:lnTo>
                      <a:pt x="12" y="12"/>
                    </a:lnTo>
                    <a:lnTo>
                      <a:pt x="12" y="12"/>
                    </a:lnTo>
                    <a:lnTo>
                      <a:pt x="6" y="12"/>
                    </a:lnTo>
                    <a:lnTo>
                      <a:pt x="6" y="6"/>
                    </a:lnTo>
                    <a:lnTo>
                      <a:pt x="6" y="6"/>
                    </a:lnTo>
                    <a:lnTo>
                      <a:pt x="6" y="6"/>
                    </a:lnTo>
                    <a:lnTo>
                      <a:pt x="6"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0090" name="Line 26"/>
              <p:cNvSpPr>
                <a:spLocks noChangeShapeType="1"/>
              </p:cNvSpPr>
              <p:nvPr/>
            </p:nvSpPr>
            <p:spPr bwMode="auto">
              <a:xfrm>
                <a:off x="3716" y="255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0091" name="Freeform 27"/>
              <p:cNvSpPr>
                <a:spLocks/>
              </p:cNvSpPr>
              <p:nvPr/>
            </p:nvSpPr>
            <p:spPr bwMode="auto">
              <a:xfrm>
                <a:off x="3704" y="2528"/>
                <a:ext cx="12" cy="23"/>
              </a:xfrm>
              <a:custGeom>
                <a:avLst/>
                <a:gdLst>
                  <a:gd name="T0" fmla="*/ 12 w 12"/>
                  <a:gd name="T1" fmla="*/ 23 h 23"/>
                  <a:gd name="T2" fmla="*/ 6 w 12"/>
                  <a:gd name="T3" fmla="*/ 23 h 23"/>
                  <a:gd name="T4" fmla="*/ 6 w 12"/>
                  <a:gd name="T5" fmla="*/ 17 h 23"/>
                  <a:gd name="T6" fmla="*/ 6 w 12"/>
                  <a:gd name="T7" fmla="*/ 17 h 23"/>
                  <a:gd name="T8" fmla="*/ 6 w 12"/>
                  <a:gd name="T9" fmla="*/ 17 h 23"/>
                  <a:gd name="T10" fmla="*/ 6 w 12"/>
                  <a:gd name="T11" fmla="*/ 17 h 23"/>
                  <a:gd name="T12" fmla="*/ 6 w 12"/>
                  <a:gd name="T13" fmla="*/ 17 h 23"/>
                  <a:gd name="T14" fmla="*/ 6 w 12"/>
                  <a:gd name="T15" fmla="*/ 11 h 23"/>
                  <a:gd name="T16" fmla="*/ 0 w 12"/>
                  <a:gd name="T17" fmla="*/ 11 h 23"/>
                  <a:gd name="T18" fmla="*/ 0 w 12"/>
                  <a:gd name="T19" fmla="*/ 11 h 23"/>
                  <a:gd name="T20" fmla="*/ 0 w 12"/>
                  <a:gd name="T21" fmla="*/ 11 h 23"/>
                  <a:gd name="T22" fmla="*/ 0 w 12"/>
                  <a:gd name="T23" fmla="*/ 11 h 23"/>
                  <a:gd name="T24" fmla="*/ 0 w 12"/>
                  <a:gd name="T25" fmla="*/ 6 h 23"/>
                  <a:gd name="T26" fmla="*/ 0 w 12"/>
                  <a:gd name="T27" fmla="*/ 6 h 23"/>
                  <a:gd name="T28" fmla="*/ 0 w 12"/>
                  <a:gd name="T29" fmla="*/ 6 h 23"/>
                  <a:gd name="T30" fmla="*/ 0 w 12"/>
                  <a:gd name="T31" fmla="*/ 6 h 23"/>
                  <a:gd name="T32" fmla="*/ 0 w 12"/>
                  <a:gd name="T33" fmla="*/ 6 h 23"/>
                  <a:gd name="T34" fmla="*/ 0 w 12"/>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3">
                    <a:moveTo>
                      <a:pt x="12" y="23"/>
                    </a:moveTo>
                    <a:lnTo>
                      <a:pt x="6" y="23"/>
                    </a:lnTo>
                    <a:lnTo>
                      <a:pt x="6" y="17"/>
                    </a:lnTo>
                    <a:lnTo>
                      <a:pt x="6" y="17"/>
                    </a:lnTo>
                    <a:lnTo>
                      <a:pt x="6" y="17"/>
                    </a:lnTo>
                    <a:lnTo>
                      <a:pt x="6" y="17"/>
                    </a:lnTo>
                    <a:lnTo>
                      <a:pt x="6" y="17"/>
                    </a:lnTo>
                    <a:lnTo>
                      <a:pt x="6" y="11"/>
                    </a:lnTo>
                    <a:lnTo>
                      <a:pt x="0" y="11"/>
                    </a:lnTo>
                    <a:lnTo>
                      <a:pt x="0" y="11"/>
                    </a:lnTo>
                    <a:lnTo>
                      <a:pt x="0" y="11"/>
                    </a:lnTo>
                    <a:lnTo>
                      <a:pt x="0" y="11"/>
                    </a:lnTo>
                    <a:lnTo>
                      <a:pt x="0"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0092" name="Line 28"/>
              <p:cNvSpPr>
                <a:spLocks noChangeShapeType="1"/>
              </p:cNvSpPr>
              <p:nvPr/>
            </p:nvSpPr>
            <p:spPr bwMode="auto">
              <a:xfrm>
                <a:off x="3704" y="2522"/>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0093" name="Freeform 29"/>
              <p:cNvSpPr>
                <a:spLocks/>
              </p:cNvSpPr>
              <p:nvPr/>
            </p:nvSpPr>
            <p:spPr bwMode="auto">
              <a:xfrm>
                <a:off x="3704" y="2488"/>
                <a:ext cx="34" cy="34"/>
              </a:xfrm>
              <a:custGeom>
                <a:avLst/>
                <a:gdLst>
                  <a:gd name="T0" fmla="*/ 0 w 34"/>
                  <a:gd name="T1" fmla="*/ 34 h 34"/>
                  <a:gd name="T2" fmla="*/ 0 w 34"/>
                  <a:gd name="T3" fmla="*/ 34 h 34"/>
                  <a:gd name="T4" fmla="*/ 0 w 34"/>
                  <a:gd name="T5" fmla="*/ 29 h 34"/>
                  <a:gd name="T6" fmla="*/ 0 w 34"/>
                  <a:gd name="T7" fmla="*/ 29 h 34"/>
                  <a:gd name="T8" fmla="*/ 0 w 34"/>
                  <a:gd name="T9" fmla="*/ 29 h 34"/>
                  <a:gd name="T10" fmla="*/ 0 w 34"/>
                  <a:gd name="T11" fmla="*/ 29 h 34"/>
                  <a:gd name="T12" fmla="*/ 6 w 34"/>
                  <a:gd name="T13" fmla="*/ 29 h 34"/>
                  <a:gd name="T14" fmla="*/ 6 w 34"/>
                  <a:gd name="T15" fmla="*/ 23 h 34"/>
                  <a:gd name="T16" fmla="*/ 6 w 34"/>
                  <a:gd name="T17" fmla="*/ 23 h 34"/>
                  <a:gd name="T18" fmla="*/ 6 w 34"/>
                  <a:gd name="T19" fmla="*/ 23 h 34"/>
                  <a:gd name="T20" fmla="*/ 6 w 34"/>
                  <a:gd name="T21" fmla="*/ 23 h 34"/>
                  <a:gd name="T22" fmla="*/ 6 w 34"/>
                  <a:gd name="T23" fmla="*/ 23 h 34"/>
                  <a:gd name="T24" fmla="*/ 6 w 34"/>
                  <a:gd name="T25" fmla="*/ 17 h 34"/>
                  <a:gd name="T26" fmla="*/ 6 w 34"/>
                  <a:gd name="T27" fmla="*/ 17 h 34"/>
                  <a:gd name="T28" fmla="*/ 12 w 34"/>
                  <a:gd name="T29" fmla="*/ 17 h 34"/>
                  <a:gd name="T30" fmla="*/ 12 w 34"/>
                  <a:gd name="T31" fmla="*/ 17 h 34"/>
                  <a:gd name="T32" fmla="*/ 12 w 34"/>
                  <a:gd name="T33" fmla="*/ 17 h 34"/>
                  <a:gd name="T34" fmla="*/ 12 w 34"/>
                  <a:gd name="T35" fmla="*/ 12 h 34"/>
                  <a:gd name="T36" fmla="*/ 12 w 34"/>
                  <a:gd name="T37" fmla="*/ 12 h 34"/>
                  <a:gd name="T38" fmla="*/ 17 w 34"/>
                  <a:gd name="T39" fmla="*/ 12 h 34"/>
                  <a:gd name="T40" fmla="*/ 17 w 34"/>
                  <a:gd name="T41" fmla="*/ 12 h 34"/>
                  <a:gd name="T42" fmla="*/ 17 w 34"/>
                  <a:gd name="T43" fmla="*/ 12 h 34"/>
                  <a:gd name="T44" fmla="*/ 17 w 34"/>
                  <a:gd name="T45" fmla="*/ 6 h 34"/>
                  <a:gd name="T46" fmla="*/ 17 w 34"/>
                  <a:gd name="T47" fmla="*/ 6 h 34"/>
                  <a:gd name="T48" fmla="*/ 23 w 34"/>
                  <a:gd name="T49" fmla="*/ 6 h 34"/>
                  <a:gd name="T50" fmla="*/ 23 w 34"/>
                  <a:gd name="T51" fmla="*/ 6 h 34"/>
                  <a:gd name="T52" fmla="*/ 23 w 34"/>
                  <a:gd name="T53" fmla="*/ 6 h 34"/>
                  <a:gd name="T54" fmla="*/ 23 w 34"/>
                  <a:gd name="T55" fmla="*/ 6 h 34"/>
                  <a:gd name="T56" fmla="*/ 23 w 34"/>
                  <a:gd name="T57" fmla="*/ 6 h 34"/>
                  <a:gd name="T58" fmla="*/ 29 w 34"/>
                  <a:gd name="T59" fmla="*/ 0 h 34"/>
                  <a:gd name="T60" fmla="*/ 29 w 34"/>
                  <a:gd name="T61" fmla="*/ 0 h 34"/>
                  <a:gd name="T62" fmla="*/ 29 w 34"/>
                  <a:gd name="T63" fmla="*/ 0 h 34"/>
                  <a:gd name="T64" fmla="*/ 29 w 34"/>
                  <a:gd name="T65" fmla="*/ 0 h 34"/>
                  <a:gd name="T66" fmla="*/ 34 w 34"/>
                  <a:gd name="T6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34">
                    <a:moveTo>
                      <a:pt x="0" y="34"/>
                    </a:moveTo>
                    <a:lnTo>
                      <a:pt x="0" y="34"/>
                    </a:lnTo>
                    <a:lnTo>
                      <a:pt x="0" y="29"/>
                    </a:lnTo>
                    <a:lnTo>
                      <a:pt x="0" y="29"/>
                    </a:lnTo>
                    <a:lnTo>
                      <a:pt x="0" y="29"/>
                    </a:lnTo>
                    <a:lnTo>
                      <a:pt x="0" y="29"/>
                    </a:lnTo>
                    <a:lnTo>
                      <a:pt x="6" y="29"/>
                    </a:lnTo>
                    <a:lnTo>
                      <a:pt x="6" y="23"/>
                    </a:lnTo>
                    <a:lnTo>
                      <a:pt x="6" y="23"/>
                    </a:lnTo>
                    <a:lnTo>
                      <a:pt x="6" y="23"/>
                    </a:lnTo>
                    <a:lnTo>
                      <a:pt x="6" y="23"/>
                    </a:lnTo>
                    <a:lnTo>
                      <a:pt x="6" y="23"/>
                    </a:lnTo>
                    <a:lnTo>
                      <a:pt x="6" y="17"/>
                    </a:lnTo>
                    <a:lnTo>
                      <a:pt x="6" y="17"/>
                    </a:lnTo>
                    <a:lnTo>
                      <a:pt x="12" y="17"/>
                    </a:lnTo>
                    <a:lnTo>
                      <a:pt x="12" y="17"/>
                    </a:lnTo>
                    <a:lnTo>
                      <a:pt x="12" y="17"/>
                    </a:lnTo>
                    <a:lnTo>
                      <a:pt x="12" y="12"/>
                    </a:lnTo>
                    <a:lnTo>
                      <a:pt x="12" y="12"/>
                    </a:lnTo>
                    <a:lnTo>
                      <a:pt x="17" y="12"/>
                    </a:lnTo>
                    <a:lnTo>
                      <a:pt x="17" y="12"/>
                    </a:lnTo>
                    <a:lnTo>
                      <a:pt x="17" y="12"/>
                    </a:lnTo>
                    <a:lnTo>
                      <a:pt x="17" y="6"/>
                    </a:lnTo>
                    <a:lnTo>
                      <a:pt x="17" y="6"/>
                    </a:lnTo>
                    <a:lnTo>
                      <a:pt x="23" y="6"/>
                    </a:lnTo>
                    <a:lnTo>
                      <a:pt x="23" y="6"/>
                    </a:lnTo>
                    <a:lnTo>
                      <a:pt x="23" y="6"/>
                    </a:lnTo>
                    <a:lnTo>
                      <a:pt x="23" y="6"/>
                    </a:lnTo>
                    <a:lnTo>
                      <a:pt x="23" y="6"/>
                    </a:lnTo>
                    <a:lnTo>
                      <a:pt x="29" y="0"/>
                    </a:lnTo>
                    <a:lnTo>
                      <a:pt x="29" y="0"/>
                    </a:lnTo>
                    <a:lnTo>
                      <a:pt x="29" y="0"/>
                    </a:lnTo>
                    <a:lnTo>
                      <a:pt x="29" y="0"/>
                    </a:lnTo>
                    <a:lnTo>
                      <a:pt x="34"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0094" name="Line 30"/>
              <p:cNvSpPr>
                <a:spLocks noChangeShapeType="1"/>
              </p:cNvSpPr>
              <p:nvPr/>
            </p:nvSpPr>
            <p:spPr bwMode="auto">
              <a:xfrm>
                <a:off x="3744" y="2483"/>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0095" name="Freeform 31"/>
              <p:cNvSpPr>
                <a:spLocks/>
              </p:cNvSpPr>
              <p:nvPr/>
            </p:nvSpPr>
            <p:spPr bwMode="auto">
              <a:xfrm>
                <a:off x="3744" y="2477"/>
                <a:ext cx="23" cy="6"/>
              </a:xfrm>
              <a:custGeom>
                <a:avLst/>
                <a:gdLst>
                  <a:gd name="T0" fmla="*/ 0 w 23"/>
                  <a:gd name="T1" fmla="*/ 6 h 6"/>
                  <a:gd name="T2" fmla="*/ 0 w 23"/>
                  <a:gd name="T3" fmla="*/ 6 h 6"/>
                  <a:gd name="T4" fmla="*/ 6 w 23"/>
                  <a:gd name="T5" fmla="*/ 6 h 6"/>
                  <a:gd name="T6" fmla="*/ 6 w 23"/>
                  <a:gd name="T7" fmla="*/ 6 h 6"/>
                  <a:gd name="T8" fmla="*/ 6 w 23"/>
                  <a:gd name="T9" fmla="*/ 6 h 6"/>
                  <a:gd name="T10" fmla="*/ 6 w 23"/>
                  <a:gd name="T11" fmla="*/ 6 h 6"/>
                  <a:gd name="T12" fmla="*/ 6 w 23"/>
                  <a:gd name="T13" fmla="*/ 6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0 h 6"/>
                  <a:gd name="T30" fmla="*/ 17 w 23"/>
                  <a:gd name="T31" fmla="*/ 0 h 6"/>
                  <a:gd name="T32" fmla="*/ 17 w 23"/>
                  <a:gd name="T33" fmla="*/ 0 h 6"/>
                  <a:gd name="T34" fmla="*/ 23 w 23"/>
                  <a:gd name="T35" fmla="*/ 0 h 6"/>
                  <a:gd name="T36" fmla="*/ 23 w 2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6">
                    <a:moveTo>
                      <a:pt x="0" y="6"/>
                    </a:moveTo>
                    <a:lnTo>
                      <a:pt x="0" y="6"/>
                    </a:lnTo>
                    <a:lnTo>
                      <a:pt x="6" y="6"/>
                    </a:lnTo>
                    <a:lnTo>
                      <a:pt x="6" y="6"/>
                    </a:lnTo>
                    <a:lnTo>
                      <a:pt x="6" y="6"/>
                    </a:lnTo>
                    <a:lnTo>
                      <a:pt x="6" y="6"/>
                    </a:lnTo>
                    <a:lnTo>
                      <a:pt x="6" y="6"/>
                    </a:lnTo>
                    <a:lnTo>
                      <a:pt x="11" y="0"/>
                    </a:lnTo>
                    <a:lnTo>
                      <a:pt x="11" y="0"/>
                    </a:lnTo>
                    <a:lnTo>
                      <a:pt x="11" y="0"/>
                    </a:lnTo>
                    <a:lnTo>
                      <a:pt x="11" y="0"/>
                    </a:lnTo>
                    <a:lnTo>
                      <a:pt x="11" y="0"/>
                    </a:lnTo>
                    <a:lnTo>
                      <a:pt x="17" y="0"/>
                    </a:lnTo>
                    <a:lnTo>
                      <a:pt x="17" y="0"/>
                    </a:lnTo>
                    <a:lnTo>
                      <a:pt x="17" y="0"/>
                    </a:lnTo>
                    <a:lnTo>
                      <a:pt x="17" y="0"/>
                    </a:lnTo>
                    <a:lnTo>
                      <a:pt x="17" y="0"/>
                    </a:lnTo>
                    <a:lnTo>
                      <a:pt x="23" y="0"/>
                    </a:lnTo>
                    <a:lnTo>
                      <a:pt x="23"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0096" name="Line 32"/>
              <p:cNvSpPr>
                <a:spLocks noChangeShapeType="1"/>
              </p:cNvSpPr>
              <p:nvPr/>
            </p:nvSpPr>
            <p:spPr bwMode="auto">
              <a:xfrm>
                <a:off x="3772" y="247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0097" name="Freeform 33"/>
              <p:cNvSpPr>
                <a:spLocks/>
              </p:cNvSpPr>
              <p:nvPr/>
            </p:nvSpPr>
            <p:spPr bwMode="auto">
              <a:xfrm>
                <a:off x="3772" y="2466"/>
                <a:ext cx="51" cy="5"/>
              </a:xfrm>
              <a:custGeom>
                <a:avLst/>
                <a:gdLst>
                  <a:gd name="T0" fmla="*/ 0 w 51"/>
                  <a:gd name="T1" fmla="*/ 5 h 5"/>
                  <a:gd name="T2" fmla="*/ 6 w 51"/>
                  <a:gd name="T3" fmla="*/ 5 h 5"/>
                  <a:gd name="T4" fmla="*/ 6 w 51"/>
                  <a:gd name="T5" fmla="*/ 5 h 5"/>
                  <a:gd name="T6" fmla="*/ 6 w 51"/>
                  <a:gd name="T7" fmla="*/ 5 h 5"/>
                  <a:gd name="T8" fmla="*/ 6 w 51"/>
                  <a:gd name="T9" fmla="*/ 5 h 5"/>
                  <a:gd name="T10" fmla="*/ 6 w 51"/>
                  <a:gd name="T11" fmla="*/ 5 h 5"/>
                  <a:gd name="T12" fmla="*/ 12 w 51"/>
                  <a:gd name="T13" fmla="*/ 5 h 5"/>
                  <a:gd name="T14" fmla="*/ 12 w 51"/>
                  <a:gd name="T15" fmla="*/ 5 h 5"/>
                  <a:gd name="T16" fmla="*/ 12 w 51"/>
                  <a:gd name="T17" fmla="*/ 5 h 5"/>
                  <a:gd name="T18" fmla="*/ 12 w 51"/>
                  <a:gd name="T19" fmla="*/ 5 h 5"/>
                  <a:gd name="T20" fmla="*/ 12 w 51"/>
                  <a:gd name="T21" fmla="*/ 5 h 5"/>
                  <a:gd name="T22" fmla="*/ 17 w 51"/>
                  <a:gd name="T23" fmla="*/ 5 h 5"/>
                  <a:gd name="T24" fmla="*/ 17 w 51"/>
                  <a:gd name="T25" fmla="*/ 5 h 5"/>
                  <a:gd name="T26" fmla="*/ 17 w 51"/>
                  <a:gd name="T27" fmla="*/ 5 h 5"/>
                  <a:gd name="T28" fmla="*/ 17 w 51"/>
                  <a:gd name="T29" fmla="*/ 5 h 5"/>
                  <a:gd name="T30" fmla="*/ 17 w 51"/>
                  <a:gd name="T31" fmla="*/ 5 h 5"/>
                  <a:gd name="T32" fmla="*/ 23 w 51"/>
                  <a:gd name="T33" fmla="*/ 5 h 5"/>
                  <a:gd name="T34" fmla="*/ 23 w 51"/>
                  <a:gd name="T35" fmla="*/ 5 h 5"/>
                  <a:gd name="T36" fmla="*/ 23 w 51"/>
                  <a:gd name="T37" fmla="*/ 5 h 5"/>
                  <a:gd name="T38" fmla="*/ 23 w 51"/>
                  <a:gd name="T39" fmla="*/ 5 h 5"/>
                  <a:gd name="T40" fmla="*/ 23 w 51"/>
                  <a:gd name="T41" fmla="*/ 5 h 5"/>
                  <a:gd name="T42" fmla="*/ 29 w 51"/>
                  <a:gd name="T43" fmla="*/ 5 h 5"/>
                  <a:gd name="T44" fmla="*/ 29 w 51"/>
                  <a:gd name="T45" fmla="*/ 5 h 5"/>
                  <a:gd name="T46" fmla="*/ 29 w 51"/>
                  <a:gd name="T47" fmla="*/ 5 h 5"/>
                  <a:gd name="T48" fmla="*/ 29 w 51"/>
                  <a:gd name="T49" fmla="*/ 5 h 5"/>
                  <a:gd name="T50" fmla="*/ 29 w 51"/>
                  <a:gd name="T51" fmla="*/ 5 h 5"/>
                  <a:gd name="T52" fmla="*/ 34 w 51"/>
                  <a:gd name="T53" fmla="*/ 5 h 5"/>
                  <a:gd name="T54" fmla="*/ 34 w 51"/>
                  <a:gd name="T55" fmla="*/ 5 h 5"/>
                  <a:gd name="T56" fmla="*/ 34 w 51"/>
                  <a:gd name="T57" fmla="*/ 5 h 5"/>
                  <a:gd name="T58" fmla="*/ 34 w 51"/>
                  <a:gd name="T59" fmla="*/ 0 h 5"/>
                  <a:gd name="T60" fmla="*/ 40 w 51"/>
                  <a:gd name="T61" fmla="*/ 0 h 5"/>
                  <a:gd name="T62" fmla="*/ 40 w 51"/>
                  <a:gd name="T63" fmla="*/ 0 h 5"/>
                  <a:gd name="T64" fmla="*/ 40 w 51"/>
                  <a:gd name="T65" fmla="*/ 0 h 5"/>
                  <a:gd name="T66" fmla="*/ 40 w 51"/>
                  <a:gd name="T67" fmla="*/ 0 h 5"/>
                  <a:gd name="T68" fmla="*/ 40 w 51"/>
                  <a:gd name="T69" fmla="*/ 0 h 5"/>
                  <a:gd name="T70" fmla="*/ 46 w 51"/>
                  <a:gd name="T71" fmla="*/ 0 h 5"/>
                  <a:gd name="T72" fmla="*/ 46 w 51"/>
                  <a:gd name="T73" fmla="*/ 0 h 5"/>
                  <a:gd name="T74" fmla="*/ 46 w 51"/>
                  <a:gd name="T75" fmla="*/ 0 h 5"/>
                  <a:gd name="T76" fmla="*/ 46 w 51"/>
                  <a:gd name="T77" fmla="*/ 0 h 5"/>
                  <a:gd name="T78" fmla="*/ 46 w 51"/>
                  <a:gd name="T79" fmla="*/ 0 h 5"/>
                  <a:gd name="T80" fmla="*/ 51 w 51"/>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5">
                    <a:moveTo>
                      <a:pt x="0" y="5"/>
                    </a:moveTo>
                    <a:lnTo>
                      <a:pt x="6" y="5"/>
                    </a:lnTo>
                    <a:lnTo>
                      <a:pt x="6" y="5"/>
                    </a:lnTo>
                    <a:lnTo>
                      <a:pt x="6" y="5"/>
                    </a:lnTo>
                    <a:lnTo>
                      <a:pt x="6" y="5"/>
                    </a:lnTo>
                    <a:lnTo>
                      <a:pt x="6" y="5"/>
                    </a:lnTo>
                    <a:lnTo>
                      <a:pt x="12" y="5"/>
                    </a:lnTo>
                    <a:lnTo>
                      <a:pt x="12" y="5"/>
                    </a:lnTo>
                    <a:lnTo>
                      <a:pt x="12" y="5"/>
                    </a:lnTo>
                    <a:lnTo>
                      <a:pt x="12" y="5"/>
                    </a:lnTo>
                    <a:lnTo>
                      <a:pt x="12" y="5"/>
                    </a:lnTo>
                    <a:lnTo>
                      <a:pt x="17" y="5"/>
                    </a:lnTo>
                    <a:lnTo>
                      <a:pt x="17" y="5"/>
                    </a:lnTo>
                    <a:lnTo>
                      <a:pt x="17" y="5"/>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0"/>
                    </a:lnTo>
                    <a:lnTo>
                      <a:pt x="40" y="0"/>
                    </a:lnTo>
                    <a:lnTo>
                      <a:pt x="40" y="0"/>
                    </a:lnTo>
                    <a:lnTo>
                      <a:pt x="40" y="0"/>
                    </a:lnTo>
                    <a:lnTo>
                      <a:pt x="40" y="0"/>
                    </a:lnTo>
                    <a:lnTo>
                      <a:pt x="40" y="0"/>
                    </a:lnTo>
                    <a:lnTo>
                      <a:pt x="46" y="0"/>
                    </a:lnTo>
                    <a:lnTo>
                      <a:pt x="46" y="0"/>
                    </a:lnTo>
                    <a:lnTo>
                      <a:pt x="46" y="0"/>
                    </a:lnTo>
                    <a:lnTo>
                      <a:pt x="46" y="0"/>
                    </a:lnTo>
                    <a:lnTo>
                      <a:pt x="46" y="0"/>
                    </a:lnTo>
                    <a:lnTo>
                      <a:pt x="51"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20098" name="Rectangle 34"/>
            <p:cNvSpPr>
              <a:spLocks noChangeArrowheads="1"/>
            </p:cNvSpPr>
            <p:nvPr/>
          </p:nvSpPr>
          <p:spPr bwMode="auto">
            <a:xfrm>
              <a:off x="345" y="2777"/>
              <a:ext cx="72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PARISH BNDRY</a:t>
              </a:r>
              <a:endParaRPr lang="en-US" sz="1200" b="1"/>
            </a:p>
          </p:txBody>
        </p:sp>
        <p:grpSp>
          <p:nvGrpSpPr>
            <p:cNvPr id="2520099" name="Group 35"/>
            <p:cNvGrpSpPr>
              <a:grpSpLocks/>
            </p:cNvGrpSpPr>
            <p:nvPr/>
          </p:nvGrpSpPr>
          <p:grpSpPr bwMode="auto">
            <a:xfrm>
              <a:off x="153" y="2189"/>
              <a:ext cx="512" cy="115"/>
              <a:chOff x="816" y="2765"/>
              <a:chExt cx="512" cy="115"/>
            </a:xfrm>
          </p:grpSpPr>
          <p:sp>
            <p:nvSpPr>
              <p:cNvPr id="2520100" name="Rectangle 36"/>
              <p:cNvSpPr>
                <a:spLocks noChangeArrowheads="1"/>
              </p:cNvSpPr>
              <p:nvPr/>
            </p:nvSpPr>
            <p:spPr bwMode="auto">
              <a:xfrm>
                <a:off x="1018" y="2765"/>
                <a:ext cx="3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CITIES</a:t>
                </a:r>
                <a:endParaRPr lang="en-US" sz="1200" b="1"/>
              </a:p>
            </p:txBody>
          </p:sp>
          <p:grpSp>
            <p:nvGrpSpPr>
              <p:cNvPr id="2520101" name="Group 37"/>
              <p:cNvGrpSpPr>
                <a:grpSpLocks/>
              </p:cNvGrpSpPr>
              <p:nvPr/>
            </p:nvGrpSpPr>
            <p:grpSpPr bwMode="auto">
              <a:xfrm>
                <a:off x="816" y="2797"/>
                <a:ext cx="58" cy="58"/>
                <a:chOff x="2832" y="1248"/>
                <a:chExt cx="58" cy="58"/>
              </a:xfrm>
            </p:grpSpPr>
            <p:sp>
              <p:nvSpPr>
                <p:cNvPr id="2520102" name="Oval 38"/>
                <p:cNvSpPr>
                  <a:spLocks noChangeAspect="1" noChangeArrowheads="1"/>
                </p:cNvSpPr>
                <p:nvPr/>
              </p:nvSpPr>
              <p:spPr bwMode="auto">
                <a:xfrm>
                  <a:off x="2832" y="1248"/>
                  <a:ext cx="58" cy="58"/>
                </a:xfrm>
                <a:prstGeom prst="ellipse">
                  <a:avLst/>
                </a:prstGeom>
                <a:solidFill>
                  <a:srgbClr val="00FF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0103" name="Oval 39"/>
                <p:cNvSpPr>
                  <a:spLocks noChangeAspect="1" noChangeArrowheads="1"/>
                </p:cNvSpPr>
                <p:nvPr/>
              </p:nvSpPr>
              <p:spPr bwMode="auto">
                <a:xfrm>
                  <a:off x="2854" y="1270"/>
                  <a:ext cx="12" cy="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520104" name="Text Box 40"/>
            <p:cNvSpPr txBox="1">
              <a:spLocks noChangeArrowheads="1"/>
            </p:cNvSpPr>
            <p:nvPr/>
          </p:nvSpPr>
          <p:spPr bwMode="auto">
            <a:xfrm>
              <a:off x="201" y="1920"/>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t>LEGEND</a:t>
              </a:r>
            </a:p>
          </p:txBody>
        </p:sp>
        <p:sp>
          <p:nvSpPr>
            <p:cNvPr id="2520105" name="Rectangle 41"/>
            <p:cNvSpPr>
              <a:spLocks noChangeArrowheads="1"/>
            </p:cNvSpPr>
            <p:nvPr/>
          </p:nvSpPr>
          <p:spPr bwMode="auto">
            <a:xfrm>
              <a:off x="30" y="1872"/>
              <a:ext cx="1163" cy="115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20106" name="Group 42"/>
            <p:cNvGrpSpPr>
              <a:grpSpLocks/>
            </p:cNvGrpSpPr>
            <p:nvPr/>
          </p:nvGrpSpPr>
          <p:grpSpPr bwMode="auto">
            <a:xfrm>
              <a:off x="57" y="2424"/>
              <a:ext cx="238" cy="0"/>
              <a:chOff x="2211" y="2341"/>
              <a:chExt cx="238" cy="0"/>
            </a:xfrm>
          </p:grpSpPr>
          <p:sp>
            <p:nvSpPr>
              <p:cNvPr id="2520107" name="Line 43"/>
              <p:cNvSpPr>
                <a:spLocks noChangeShapeType="1"/>
              </p:cNvSpPr>
              <p:nvPr/>
            </p:nvSpPr>
            <p:spPr bwMode="auto">
              <a:xfrm>
                <a:off x="2211" y="2341"/>
                <a:ext cx="2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0108" name="Line 44"/>
              <p:cNvSpPr>
                <a:spLocks noChangeShapeType="1"/>
              </p:cNvSpPr>
              <p:nvPr/>
            </p:nvSpPr>
            <p:spPr bwMode="auto">
              <a:xfrm>
                <a:off x="2211"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0109" name="Line 45"/>
              <p:cNvSpPr>
                <a:spLocks noChangeShapeType="1"/>
              </p:cNvSpPr>
              <p:nvPr/>
            </p:nvSpPr>
            <p:spPr bwMode="auto">
              <a:xfrm>
                <a:off x="2290"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0110" name="Line 46"/>
              <p:cNvSpPr>
                <a:spLocks noChangeShapeType="1"/>
              </p:cNvSpPr>
              <p:nvPr/>
            </p:nvSpPr>
            <p:spPr bwMode="auto">
              <a:xfrm>
                <a:off x="2370" y="2341"/>
                <a:ext cx="39"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20111" name="Rectangle 47"/>
            <p:cNvSpPr>
              <a:spLocks noChangeArrowheads="1"/>
            </p:cNvSpPr>
            <p:nvPr/>
          </p:nvSpPr>
          <p:spPr bwMode="auto">
            <a:xfrm>
              <a:off x="345" y="2369"/>
              <a:ext cx="8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PRIMARY ROADS</a:t>
              </a:r>
              <a:endParaRPr lang="en-US" sz="1200" b="1"/>
            </a:p>
          </p:txBody>
        </p:sp>
      </p:grpSp>
      <p:sp>
        <p:nvSpPr>
          <p:cNvPr id="2520112" name="Text Box 48"/>
          <p:cNvSpPr txBox="1">
            <a:spLocks noChangeArrowheads="1"/>
          </p:cNvSpPr>
          <p:nvPr/>
        </p:nvSpPr>
        <p:spPr bwMode="auto">
          <a:xfrm>
            <a:off x="152400" y="609600"/>
            <a:ext cx="868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b="1"/>
              <a:t>Hurricane Betsy Storm Surge</a:t>
            </a:r>
          </a:p>
        </p:txBody>
      </p:sp>
      <p:grpSp>
        <p:nvGrpSpPr>
          <p:cNvPr id="2520113" name="Group 49"/>
          <p:cNvGrpSpPr>
            <a:grpSpLocks/>
          </p:cNvGrpSpPr>
          <p:nvPr/>
        </p:nvGrpSpPr>
        <p:grpSpPr bwMode="auto">
          <a:xfrm>
            <a:off x="569913" y="1412875"/>
            <a:ext cx="8256587" cy="2921000"/>
            <a:chOff x="335" y="896"/>
            <a:chExt cx="5201" cy="1840"/>
          </a:xfrm>
        </p:grpSpPr>
        <p:sp>
          <p:nvSpPr>
            <p:cNvPr id="2520114" name="Text Box 50"/>
            <p:cNvSpPr txBox="1">
              <a:spLocks noChangeArrowheads="1"/>
            </p:cNvSpPr>
            <p:nvPr/>
          </p:nvSpPr>
          <p:spPr bwMode="auto">
            <a:xfrm>
              <a:off x="431" y="1748"/>
              <a:ext cx="1173"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Cameron</a:t>
              </a:r>
            </a:p>
          </p:txBody>
        </p:sp>
        <p:sp>
          <p:nvSpPr>
            <p:cNvPr id="2520115" name="Text Box 51"/>
            <p:cNvSpPr txBox="1">
              <a:spLocks noChangeArrowheads="1"/>
            </p:cNvSpPr>
            <p:nvPr/>
          </p:nvSpPr>
          <p:spPr bwMode="auto">
            <a:xfrm>
              <a:off x="335" y="1463"/>
              <a:ext cx="864"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Calcasieu</a:t>
              </a:r>
            </a:p>
          </p:txBody>
        </p:sp>
        <p:sp>
          <p:nvSpPr>
            <p:cNvPr id="2520116" name="Text Box 52"/>
            <p:cNvSpPr txBox="1">
              <a:spLocks noChangeArrowheads="1"/>
            </p:cNvSpPr>
            <p:nvPr/>
          </p:nvSpPr>
          <p:spPr bwMode="auto">
            <a:xfrm>
              <a:off x="1487" y="1931"/>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Vermilion</a:t>
              </a:r>
            </a:p>
          </p:txBody>
        </p:sp>
        <p:sp>
          <p:nvSpPr>
            <p:cNvPr id="2520117" name="Text Box 53"/>
            <p:cNvSpPr txBox="1">
              <a:spLocks noChangeArrowheads="1"/>
            </p:cNvSpPr>
            <p:nvPr/>
          </p:nvSpPr>
          <p:spPr bwMode="auto">
            <a:xfrm rot="-2029569">
              <a:off x="2132" y="1559"/>
              <a:ext cx="947" cy="212"/>
            </a:xfrm>
            <a:prstGeom prst="rect">
              <a:avLst/>
            </a:prstGeom>
            <a:noFill/>
            <a:ln>
              <a:noFill/>
            </a:ln>
            <a:effectLst>
              <a:outerShdw dist="254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Iberia</a:t>
              </a:r>
            </a:p>
          </p:txBody>
        </p:sp>
        <p:sp>
          <p:nvSpPr>
            <p:cNvPr id="2520118" name="Text Box 54"/>
            <p:cNvSpPr txBox="1">
              <a:spLocks noChangeArrowheads="1"/>
            </p:cNvSpPr>
            <p:nvPr/>
          </p:nvSpPr>
          <p:spPr bwMode="auto">
            <a:xfrm>
              <a:off x="2447" y="2037"/>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Mary</a:t>
              </a:r>
            </a:p>
          </p:txBody>
        </p:sp>
        <p:sp>
          <p:nvSpPr>
            <p:cNvPr id="2520119" name="Text Box 55"/>
            <p:cNvSpPr txBox="1">
              <a:spLocks noChangeArrowheads="1"/>
            </p:cNvSpPr>
            <p:nvPr/>
          </p:nvSpPr>
          <p:spPr bwMode="auto">
            <a:xfrm>
              <a:off x="3071" y="2484"/>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Terrebonne</a:t>
              </a:r>
            </a:p>
          </p:txBody>
        </p:sp>
        <p:sp>
          <p:nvSpPr>
            <p:cNvPr id="2520120" name="Text Box 56"/>
            <p:cNvSpPr txBox="1">
              <a:spLocks noChangeArrowheads="1"/>
            </p:cNvSpPr>
            <p:nvPr/>
          </p:nvSpPr>
          <p:spPr bwMode="auto">
            <a:xfrm rot="2520000">
              <a:off x="3543" y="2131"/>
              <a:ext cx="816" cy="21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Lafourche</a:t>
              </a:r>
            </a:p>
          </p:txBody>
        </p:sp>
        <p:sp>
          <p:nvSpPr>
            <p:cNvPr id="2520121" name="Text Box 57"/>
            <p:cNvSpPr txBox="1">
              <a:spLocks noChangeArrowheads="1"/>
            </p:cNvSpPr>
            <p:nvPr/>
          </p:nvSpPr>
          <p:spPr bwMode="auto">
            <a:xfrm>
              <a:off x="2255" y="125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St </a:t>
              </a:r>
            </a:p>
            <a:p>
              <a:r>
                <a:rPr lang="en-US" sz="1400" b="1">
                  <a:solidFill>
                    <a:schemeClr val="bg1"/>
                  </a:solidFill>
                </a:rPr>
                <a:t>Martin</a:t>
              </a:r>
            </a:p>
          </p:txBody>
        </p:sp>
        <p:sp>
          <p:nvSpPr>
            <p:cNvPr id="2520122" name="Text Box 58"/>
            <p:cNvSpPr txBox="1">
              <a:spLocks noChangeArrowheads="1"/>
            </p:cNvSpPr>
            <p:nvPr/>
          </p:nvSpPr>
          <p:spPr bwMode="auto">
            <a:xfrm>
              <a:off x="4736" y="1729"/>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Bernard</a:t>
              </a:r>
            </a:p>
          </p:txBody>
        </p:sp>
        <p:sp>
          <p:nvSpPr>
            <p:cNvPr id="2520123" name="Text Box 59"/>
            <p:cNvSpPr txBox="1">
              <a:spLocks noChangeArrowheads="1"/>
            </p:cNvSpPr>
            <p:nvPr/>
          </p:nvSpPr>
          <p:spPr bwMode="auto">
            <a:xfrm rot="2654166">
              <a:off x="3615" y="1864"/>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St Charles</a:t>
              </a:r>
            </a:p>
          </p:txBody>
        </p:sp>
        <p:sp>
          <p:nvSpPr>
            <p:cNvPr id="2520124" name="Text Box 60"/>
            <p:cNvSpPr txBox="1">
              <a:spLocks noChangeArrowheads="1"/>
            </p:cNvSpPr>
            <p:nvPr/>
          </p:nvSpPr>
          <p:spPr bwMode="auto">
            <a:xfrm>
              <a:off x="1050" y="122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Jeff</a:t>
              </a:r>
            </a:p>
            <a:p>
              <a:r>
                <a:rPr lang="en-US" sz="1400" b="1">
                  <a:solidFill>
                    <a:schemeClr val="bg1"/>
                  </a:solidFill>
                </a:rPr>
                <a:t>Davis</a:t>
              </a:r>
            </a:p>
          </p:txBody>
        </p:sp>
        <p:sp>
          <p:nvSpPr>
            <p:cNvPr id="2520125" name="Text Box 61"/>
            <p:cNvSpPr txBox="1">
              <a:spLocks noChangeArrowheads="1"/>
            </p:cNvSpPr>
            <p:nvPr/>
          </p:nvSpPr>
          <p:spPr bwMode="auto">
            <a:xfrm rot="4440000">
              <a:off x="3907" y="2259"/>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Jefferson</a:t>
              </a:r>
            </a:p>
          </p:txBody>
        </p:sp>
        <p:sp>
          <p:nvSpPr>
            <p:cNvPr id="2520126" name="Text Box 62"/>
            <p:cNvSpPr txBox="1">
              <a:spLocks noChangeArrowheads="1"/>
            </p:cNvSpPr>
            <p:nvPr/>
          </p:nvSpPr>
          <p:spPr bwMode="auto">
            <a:xfrm rot="3540000">
              <a:off x="1796" y="1582"/>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Lafayette</a:t>
              </a:r>
            </a:p>
          </p:txBody>
        </p:sp>
        <p:sp>
          <p:nvSpPr>
            <p:cNvPr id="2520127" name="Text Box 63"/>
            <p:cNvSpPr txBox="1">
              <a:spLocks noChangeArrowheads="1"/>
            </p:cNvSpPr>
            <p:nvPr/>
          </p:nvSpPr>
          <p:spPr bwMode="auto">
            <a:xfrm rot="2251936">
              <a:off x="4400" y="2292"/>
              <a:ext cx="1019" cy="212"/>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Plaquemines</a:t>
              </a:r>
            </a:p>
          </p:txBody>
        </p:sp>
        <p:sp>
          <p:nvSpPr>
            <p:cNvPr id="2520128" name="Text Box 64"/>
            <p:cNvSpPr txBox="1">
              <a:spLocks noChangeArrowheads="1"/>
            </p:cNvSpPr>
            <p:nvPr/>
          </p:nvSpPr>
          <p:spPr bwMode="auto">
            <a:xfrm>
              <a:off x="1475" y="1222"/>
              <a:ext cx="533" cy="19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Acadia</a:t>
              </a:r>
            </a:p>
          </p:txBody>
        </p:sp>
        <p:sp>
          <p:nvSpPr>
            <p:cNvPr id="2520129" name="Text Box 65"/>
            <p:cNvSpPr txBox="1">
              <a:spLocks noChangeArrowheads="1"/>
            </p:cNvSpPr>
            <p:nvPr/>
          </p:nvSpPr>
          <p:spPr bwMode="auto">
            <a:xfrm rot="3540000">
              <a:off x="2837" y="1925"/>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Assumption</a:t>
              </a:r>
            </a:p>
          </p:txBody>
        </p:sp>
        <p:sp>
          <p:nvSpPr>
            <p:cNvPr id="2520130" name="Text Box 66"/>
            <p:cNvSpPr txBox="1">
              <a:spLocks noChangeArrowheads="1"/>
            </p:cNvSpPr>
            <p:nvPr/>
          </p:nvSpPr>
          <p:spPr bwMode="auto">
            <a:xfrm rot="2654166">
              <a:off x="2584" y="1462"/>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Iberville</a:t>
              </a:r>
            </a:p>
          </p:txBody>
        </p:sp>
        <p:sp>
          <p:nvSpPr>
            <p:cNvPr id="2520131" name="Text Box 67"/>
            <p:cNvSpPr txBox="1">
              <a:spLocks noChangeArrowheads="1"/>
            </p:cNvSpPr>
            <p:nvPr/>
          </p:nvSpPr>
          <p:spPr bwMode="auto">
            <a:xfrm>
              <a:off x="3122" y="1414"/>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Ascension</a:t>
              </a:r>
            </a:p>
          </p:txBody>
        </p:sp>
        <p:sp>
          <p:nvSpPr>
            <p:cNvPr id="2520132" name="Text Box 68"/>
            <p:cNvSpPr txBox="1">
              <a:spLocks noChangeArrowheads="1"/>
            </p:cNvSpPr>
            <p:nvPr/>
          </p:nvSpPr>
          <p:spPr bwMode="auto">
            <a:xfrm>
              <a:off x="3302" y="158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James</a:t>
              </a:r>
            </a:p>
          </p:txBody>
        </p:sp>
        <p:sp>
          <p:nvSpPr>
            <p:cNvPr id="2520133" name="Text Box 69"/>
            <p:cNvSpPr txBox="1">
              <a:spLocks noChangeArrowheads="1"/>
            </p:cNvSpPr>
            <p:nvPr/>
          </p:nvSpPr>
          <p:spPr bwMode="auto">
            <a:xfrm>
              <a:off x="3602" y="146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John</a:t>
              </a:r>
            </a:p>
          </p:txBody>
        </p:sp>
        <p:sp>
          <p:nvSpPr>
            <p:cNvPr id="2520134" name="Text Box 70"/>
            <p:cNvSpPr txBox="1">
              <a:spLocks noChangeArrowheads="1"/>
            </p:cNvSpPr>
            <p:nvPr/>
          </p:nvSpPr>
          <p:spPr bwMode="auto">
            <a:xfrm>
              <a:off x="4203" y="1001"/>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Tammany</a:t>
              </a:r>
            </a:p>
          </p:txBody>
        </p:sp>
        <p:sp>
          <p:nvSpPr>
            <p:cNvPr id="2520135" name="Text Box 71"/>
            <p:cNvSpPr txBox="1">
              <a:spLocks noChangeArrowheads="1"/>
            </p:cNvSpPr>
            <p:nvPr/>
          </p:nvSpPr>
          <p:spPr bwMode="auto">
            <a:xfrm>
              <a:off x="3327" y="1144"/>
              <a:ext cx="462"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Livingston</a:t>
              </a:r>
            </a:p>
          </p:txBody>
        </p:sp>
        <p:sp>
          <p:nvSpPr>
            <p:cNvPr id="2520136" name="Text Box 72"/>
            <p:cNvSpPr txBox="1">
              <a:spLocks noChangeArrowheads="1"/>
            </p:cNvSpPr>
            <p:nvPr/>
          </p:nvSpPr>
          <p:spPr bwMode="auto">
            <a:xfrm rot="3540000">
              <a:off x="3602" y="1228"/>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Tangipahoa</a:t>
              </a:r>
            </a:p>
          </p:txBody>
        </p:sp>
        <p:sp>
          <p:nvSpPr>
            <p:cNvPr id="2520137" name="Text Box 73"/>
            <p:cNvSpPr txBox="1">
              <a:spLocks noChangeArrowheads="1"/>
            </p:cNvSpPr>
            <p:nvPr/>
          </p:nvSpPr>
          <p:spPr bwMode="auto">
            <a:xfrm>
              <a:off x="2975" y="1009"/>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E.B.R.</a:t>
              </a:r>
            </a:p>
          </p:txBody>
        </p:sp>
        <p:sp>
          <p:nvSpPr>
            <p:cNvPr id="2520138" name="Text Box 74"/>
            <p:cNvSpPr txBox="1">
              <a:spLocks noChangeArrowheads="1"/>
            </p:cNvSpPr>
            <p:nvPr/>
          </p:nvSpPr>
          <p:spPr bwMode="auto">
            <a:xfrm>
              <a:off x="2720" y="1087"/>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W.B.R.</a:t>
              </a:r>
            </a:p>
          </p:txBody>
        </p:sp>
        <p:sp>
          <p:nvSpPr>
            <p:cNvPr id="2520139" name="Text Box 75"/>
            <p:cNvSpPr txBox="1">
              <a:spLocks noChangeArrowheads="1"/>
            </p:cNvSpPr>
            <p:nvPr/>
          </p:nvSpPr>
          <p:spPr bwMode="auto">
            <a:xfrm>
              <a:off x="2058" y="1019"/>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Landry</a:t>
              </a:r>
            </a:p>
          </p:txBody>
        </p:sp>
        <p:sp>
          <p:nvSpPr>
            <p:cNvPr id="2520140" name="Text Box 76"/>
            <p:cNvSpPr txBox="1">
              <a:spLocks noChangeArrowheads="1"/>
            </p:cNvSpPr>
            <p:nvPr/>
          </p:nvSpPr>
          <p:spPr bwMode="auto">
            <a:xfrm>
              <a:off x="366" y="996"/>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Beauregard</a:t>
              </a:r>
            </a:p>
          </p:txBody>
        </p:sp>
        <p:sp>
          <p:nvSpPr>
            <p:cNvPr id="2520141" name="Text Box 77"/>
            <p:cNvSpPr txBox="1">
              <a:spLocks noChangeArrowheads="1"/>
            </p:cNvSpPr>
            <p:nvPr/>
          </p:nvSpPr>
          <p:spPr bwMode="auto">
            <a:xfrm>
              <a:off x="1056" y="1008"/>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Allen</a:t>
              </a:r>
            </a:p>
          </p:txBody>
        </p:sp>
        <p:sp>
          <p:nvSpPr>
            <p:cNvPr id="2520142" name="Text Box 78"/>
            <p:cNvSpPr txBox="1">
              <a:spLocks noChangeArrowheads="1"/>
            </p:cNvSpPr>
            <p:nvPr/>
          </p:nvSpPr>
          <p:spPr bwMode="auto">
            <a:xfrm>
              <a:off x="1452" y="969"/>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Evangeline</a:t>
              </a:r>
            </a:p>
          </p:txBody>
        </p:sp>
      </p:grpSp>
      <p:grpSp>
        <p:nvGrpSpPr>
          <p:cNvPr id="2520143" name="Group 79"/>
          <p:cNvGrpSpPr>
            <a:grpSpLocks/>
          </p:cNvGrpSpPr>
          <p:nvPr/>
        </p:nvGrpSpPr>
        <p:grpSpPr bwMode="auto">
          <a:xfrm>
            <a:off x="4657725" y="1771650"/>
            <a:ext cx="2792413" cy="3965575"/>
            <a:chOff x="2934" y="1092"/>
            <a:chExt cx="1759" cy="2498"/>
          </a:xfrm>
        </p:grpSpPr>
        <p:grpSp>
          <p:nvGrpSpPr>
            <p:cNvPr id="2520144" name="Group 80"/>
            <p:cNvGrpSpPr>
              <a:grpSpLocks/>
            </p:cNvGrpSpPr>
            <p:nvPr/>
          </p:nvGrpSpPr>
          <p:grpSpPr bwMode="auto">
            <a:xfrm>
              <a:off x="2934" y="1092"/>
              <a:ext cx="1759" cy="2015"/>
              <a:chOff x="2934" y="1092"/>
              <a:chExt cx="1759" cy="2015"/>
            </a:xfrm>
          </p:grpSpPr>
          <p:sp>
            <p:nvSpPr>
              <p:cNvPr id="2520145" name="Line 81"/>
              <p:cNvSpPr>
                <a:spLocks noChangeShapeType="1"/>
              </p:cNvSpPr>
              <p:nvPr/>
            </p:nvSpPr>
            <p:spPr bwMode="auto">
              <a:xfrm rot="17925762" flipV="1">
                <a:off x="4285" y="2643"/>
                <a:ext cx="140" cy="50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0146" name="Line 82"/>
              <p:cNvSpPr>
                <a:spLocks noChangeShapeType="1"/>
              </p:cNvSpPr>
              <p:nvPr/>
            </p:nvSpPr>
            <p:spPr bwMode="auto">
              <a:xfrm rot="18165762" flipV="1">
                <a:off x="3993" y="2371"/>
                <a:ext cx="92" cy="44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0147" name="Line 83"/>
              <p:cNvSpPr>
                <a:spLocks noChangeShapeType="1"/>
              </p:cNvSpPr>
              <p:nvPr/>
            </p:nvSpPr>
            <p:spPr bwMode="auto">
              <a:xfrm rot="18765762" flipH="1" flipV="1">
                <a:off x="3692" y="1978"/>
                <a:ext cx="0" cy="57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0148" name="Line 84"/>
              <p:cNvSpPr>
                <a:spLocks noChangeShapeType="1"/>
              </p:cNvSpPr>
              <p:nvPr/>
            </p:nvSpPr>
            <p:spPr bwMode="auto">
              <a:xfrm rot="19320000" flipH="1" flipV="1">
                <a:off x="3312" y="1556"/>
                <a:ext cx="10" cy="623"/>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0149" name="Line 85"/>
              <p:cNvSpPr>
                <a:spLocks noChangeShapeType="1"/>
              </p:cNvSpPr>
              <p:nvPr/>
            </p:nvSpPr>
            <p:spPr bwMode="auto">
              <a:xfrm rot="17925762" flipV="1">
                <a:off x="4477" y="2891"/>
                <a:ext cx="96" cy="336"/>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0150" name="Line 86"/>
              <p:cNvSpPr>
                <a:spLocks noChangeShapeType="1"/>
              </p:cNvSpPr>
              <p:nvPr/>
            </p:nvSpPr>
            <p:spPr bwMode="auto">
              <a:xfrm rot="19320000" flipH="1" flipV="1">
                <a:off x="2934" y="1092"/>
                <a:ext cx="10" cy="623"/>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20151" name="Text Box 87"/>
            <p:cNvSpPr txBox="1">
              <a:spLocks noChangeArrowheads="1"/>
            </p:cNvSpPr>
            <p:nvPr/>
          </p:nvSpPr>
          <p:spPr bwMode="auto">
            <a:xfrm>
              <a:off x="3552" y="3072"/>
              <a:ext cx="81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t>Betsy</a:t>
              </a:r>
            </a:p>
            <a:p>
              <a:pPr algn="ctr"/>
              <a:r>
                <a:rPr lang="en-US" sz="2400" b="1"/>
                <a:t>1965</a:t>
              </a:r>
            </a:p>
          </p:txBody>
        </p:sp>
      </p:grpSp>
      <p:pic>
        <p:nvPicPr>
          <p:cNvPr id="2520152" name="Picture 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5695950"/>
            <a:ext cx="7810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462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1090" name="Picture 2" descr="carla_surge"/>
          <p:cNvPicPr>
            <a:picLocks noChangeAspect="1" noChangeArrowheads="1"/>
          </p:cNvPicPr>
          <p:nvPr/>
        </p:nvPicPr>
        <p:blipFill>
          <a:blip r:embed="rId2" cstate="print">
            <a:extLst>
              <a:ext uri="{28A0092B-C50C-407E-A947-70E740481C1C}">
                <a14:useLocalDpi xmlns:a14="http://schemas.microsoft.com/office/drawing/2010/main" val="0"/>
              </a:ext>
            </a:extLst>
          </a:blip>
          <a:srcRect l="9331" t="1146" r="9953"/>
          <a:stretch>
            <a:fillRect/>
          </a:stretch>
        </p:blipFill>
        <p:spPr bwMode="auto">
          <a:xfrm>
            <a:off x="0" y="0"/>
            <a:ext cx="9134475" cy="6678613"/>
          </a:xfrm>
          <a:prstGeom prst="rect">
            <a:avLst/>
          </a:prstGeom>
          <a:noFill/>
          <a:extLst>
            <a:ext uri="{909E8E84-426E-40DD-AFC4-6F175D3DCCD1}">
              <a14:hiddenFill xmlns:a14="http://schemas.microsoft.com/office/drawing/2010/main">
                <a:solidFill>
                  <a:srgbClr val="FFFFFF"/>
                </a:solidFill>
              </a14:hiddenFill>
            </a:ext>
          </a:extLst>
        </p:spPr>
      </p:pic>
      <p:grpSp>
        <p:nvGrpSpPr>
          <p:cNvPr id="2521091" name="Group 3"/>
          <p:cNvGrpSpPr>
            <a:grpSpLocks/>
          </p:cNvGrpSpPr>
          <p:nvPr/>
        </p:nvGrpSpPr>
        <p:grpSpPr bwMode="auto">
          <a:xfrm>
            <a:off x="914400" y="4495800"/>
            <a:ext cx="1871663" cy="1828800"/>
            <a:chOff x="30" y="1872"/>
            <a:chExt cx="1179" cy="1152"/>
          </a:xfrm>
        </p:grpSpPr>
        <p:sp>
          <p:nvSpPr>
            <p:cNvPr id="2521092" name="Oval 4"/>
            <p:cNvSpPr>
              <a:spLocks noChangeAspect="1" noChangeArrowheads="1"/>
            </p:cNvSpPr>
            <p:nvPr/>
          </p:nvSpPr>
          <p:spPr bwMode="auto">
            <a:xfrm>
              <a:off x="57" y="2556"/>
              <a:ext cx="253" cy="127"/>
            </a:xfrm>
            <a:prstGeom prst="ellipse">
              <a:avLst/>
            </a:prstGeom>
            <a:solidFill>
              <a:srgbClr val="00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1093" name="Text Box 5"/>
            <p:cNvSpPr txBox="1">
              <a:spLocks noChangeArrowheads="1"/>
            </p:cNvSpPr>
            <p:nvPr/>
          </p:nvSpPr>
          <p:spPr bwMode="auto">
            <a:xfrm>
              <a:off x="249" y="2526"/>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t> </a:t>
              </a:r>
              <a:r>
                <a:rPr lang="en-US" sz="1200" b="1"/>
                <a:t>FLOOD AREA</a:t>
              </a:r>
            </a:p>
          </p:txBody>
        </p:sp>
        <p:grpSp>
          <p:nvGrpSpPr>
            <p:cNvPr id="2521094" name="Group 6"/>
            <p:cNvGrpSpPr>
              <a:grpSpLocks/>
            </p:cNvGrpSpPr>
            <p:nvPr/>
          </p:nvGrpSpPr>
          <p:grpSpPr bwMode="auto">
            <a:xfrm>
              <a:off x="65" y="2766"/>
              <a:ext cx="238" cy="124"/>
              <a:chOff x="3704" y="2466"/>
              <a:chExt cx="238" cy="124"/>
            </a:xfrm>
          </p:grpSpPr>
          <p:sp>
            <p:nvSpPr>
              <p:cNvPr id="2521095" name="Line 7"/>
              <p:cNvSpPr>
                <a:spLocks noChangeShapeType="1"/>
              </p:cNvSpPr>
              <p:nvPr/>
            </p:nvSpPr>
            <p:spPr bwMode="auto">
              <a:xfrm>
                <a:off x="3823" y="2466"/>
                <a:ext cx="0" cy="0"/>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1096" name="Freeform 8"/>
              <p:cNvSpPr>
                <a:spLocks/>
              </p:cNvSpPr>
              <p:nvPr/>
            </p:nvSpPr>
            <p:spPr bwMode="auto">
              <a:xfrm>
                <a:off x="3704" y="2466"/>
                <a:ext cx="238" cy="124"/>
              </a:xfrm>
              <a:custGeom>
                <a:avLst/>
                <a:gdLst>
                  <a:gd name="T0" fmla="*/ 131 w 238"/>
                  <a:gd name="T1" fmla="*/ 0 h 124"/>
                  <a:gd name="T2" fmla="*/ 136 w 238"/>
                  <a:gd name="T3" fmla="*/ 5 h 124"/>
                  <a:gd name="T4" fmla="*/ 148 w 238"/>
                  <a:gd name="T5" fmla="*/ 5 h 124"/>
                  <a:gd name="T6" fmla="*/ 159 w 238"/>
                  <a:gd name="T7" fmla="*/ 5 h 124"/>
                  <a:gd name="T8" fmla="*/ 165 w 238"/>
                  <a:gd name="T9" fmla="*/ 5 h 124"/>
                  <a:gd name="T10" fmla="*/ 176 w 238"/>
                  <a:gd name="T11" fmla="*/ 11 h 124"/>
                  <a:gd name="T12" fmla="*/ 187 w 238"/>
                  <a:gd name="T13" fmla="*/ 11 h 124"/>
                  <a:gd name="T14" fmla="*/ 193 w 238"/>
                  <a:gd name="T15" fmla="*/ 17 h 124"/>
                  <a:gd name="T16" fmla="*/ 204 w 238"/>
                  <a:gd name="T17" fmla="*/ 17 h 124"/>
                  <a:gd name="T18" fmla="*/ 210 w 238"/>
                  <a:gd name="T19" fmla="*/ 22 h 124"/>
                  <a:gd name="T20" fmla="*/ 221 w 238"/>
                  <a:gd name="T21" fmla="*/ 28 h 124"/>
                  <a:gd name="T22" fmla="*/ 233 w 238"/>
                  <a:gd name="T23" fmla="*/ 39 h 124"/>
                  <a:gd name="T24" fmla="*/ 238 w 238"/>
                  <a:gd name="T25" fmla="*/ 51 h 124"/>
                  <a:gd name="T26" fmla="*/ 238 w 238"/>
                  <a:gd name="T27" fmla="*/ 56 h 124"/>
                  <a:gd name="T28" fmla="*/ 238 w 238"/>
                  <a:gd name="T29" fmla="*/ 68 h 124"/>
                  <a:gd name="T30" fmla="*/ 238 w 238"/>
                  <a:gd name="T31" fmla="*/ 73 h 124"/>
                  <a:gd name="T32" fmla="*/ 233 w 238"/>
                  <a:gd name="T33" fmla="*/ 85 h 124"/>
                  <a:gd name="T34" fmla="*/ 221 w 238"/>
                  <a:gd name="T35" fmla="*/ 96 h 124"/>
                  <a:gd name="T36" fmla="*/ 210 w 238"/>
                  <a:gd name="T37" fmla="*/ 102 h 124"/>
                  <a:gd name="T38" fmla="*/ 204 w 238"/>
                  <a:gd name="T39" fmla="*/ 107 h 124"/>
                  <a:gd name="T40" fmla="*/ 193 w 238"/>
                  <a:gd name="T41" fmla="*/ 107 h 124"/>
                  <a:gd name="T42" fmla="*/ 187 w 238"/>
                  <a:gd name="T43" fmla="*/ 113 h 124"/>
                  <a:gd name="T44" fmla="*/ 176 w 238"/>
                  <a:gd name="T45" fmla="*/ 113 h 124"/>
                  <a:gd name="T46" fmla="*/ 165 w 238"/>
                  <a:gd name="T47" fmla="*/ 119 h 124"/>
                  <a:gd name="T48" fmla="*/ 159 w 238"/>
                  <a:gd name="T49" fmla="*/ 119 h 124"/>
                  <a:gd name="T50" fmla="*/ 148 w 238"/>
                  <a:gd name="T51" fmla="*/ 119 h 124"/>
                  <a:gd name="T52" fmla="*/ 136 w 238"/>
                  <a:gd name="T53" fmla="*/ 119 h 124"/>
                  <a:gd name="T54" fmla="*/ 131 w 238"/>
                  <a:gd name="T55" fmla="*/ 124 h 124"/>
                  <a:gd name="T56" fmla="*/ 119 w 238"/>
                  <a:gd name="T57" fmla="*/ 124 h 124"/>
                  <a:gd name="T58" fmla="*/ 114 w 238"/>
                  <a:gd name="T59" fmla="*/ 124 h 124"/>
                  <a:gd name="T60" fmla="*/ 102 w 238"/>
                  <a:gd name="T61" fmla="*/ 119 h 124"/>
                  <a:gd name="T62" fmla="*/ 91 w 238"/>
                  <a:gd name="T63" fmla="*/ 119 h 124"/>
                  <a:gd name="T64" fmla="*/ 85 w 238"/>
                  <a:gd name="T65" fmla="*/ 119 h 124"/>
                  <a:gd name="T66" fmla="*/ 74 w 238"/>
                  <a:gd name="T67" fmla="*/ 119 h 124"/>
                  <a:gd name="T68" fmla="*/ 63 w 238"/>
                  <a:gd name="T69" fmla="*/ 113 h 124"/>
                  <a:gd name="T70" fmla="*/ 57 w 238"/>
                  <a:gd name="T71" fmla="*/ 113 h 124"/>
                  <a:gd name="T72" fmla="*/ 46 w 238"/>
                  <a:gd name="T73" fmla="*/ 107 h 124"/>
                  <a:gd name="T74" fmla="*/ 40 w 238"/>
                  <a:gd name="T75" fmla="*/ 107 h 124"/>
                  <a:gd name="T76" fmla="*/ 29 w 238"/>
                  <a:gd name="T77" fmla="*/ 102 h 124"/>
                  <a:gd name="T78" fmla="*/ 17 w 238"/>
                  <a:gd name="T79" fmla="*/ 96 h 124"/>
                  <a:gd name="T80" fmla="*/ 12 w 238"/>
                  <a:gd name="T81" fmla="*/ 85 h 124"/>
                  <a:gd name="T82" fmla="*/ 6 w 238"/>
                  <a:gd name="T83" fmla="*/ 73 h 124"/>
                  <a:gd name="T84" fmla="*/ 0 w 238"/>
                  <a:gd name="T85" fmla="*/ 68 h 124"/>
                  <a:gd name="T86" fmla="*/ 0 w 238"/>
                  <a:gd name="T87" fmla="*/ 56 h 124"/>
                  <a:gd name="T88" fmla="*/ 6 w 238"/>
                  <a:gd name="T89" fmla="*/ 51 h 124"/>
                  <a:gd name="T90" fmla="*/ 12 w 238"/>
                  <a:gd name="T91" fmla="*/ 39 h 124"/>
                  <a:gd name="T92" fmla="*/ 17 w 238"/>
                  <a:gd name="T93" fmla="*/ 28 h 124"/>
                  <a:gd name="T94" fmla="*/ 29 w 238"/>
                  <a:gd name="T95" fmla="*/ 22 h 124"/>
                  <a:gd name="T96" fmla="*/ 40 w 238"/>
                  <a:gd name="T97" fmla="*/ 17 h 124"/>
                  <a:gd name="T98" fmla="*/ 46 w 238"/>
                  <a:gd name="T99" fmla="*/ 17 h 124"/>
                  <a:gd name="T100" fmla="*/ 57 w 238"/>
                  <a:gd name="T101" fmla="*/ 11 h 124"/>
                  <a:gd name="T102" fmla="*/ 63 w 238"/>
                  <a:gd name="T103" fmla="*/ 11 h 124"/>
                  <a:gd name="T104" fmla="*/ 74 w 238"/>
                  <a:gd name="T105" fmla="*/ 5 h 124"/>
                  <a:gd name="T106" fmla="*/ 85 w 238"/>
                  <a:gd name="T107" fmla="*/ 5 h 124"/>
                  <a:gd name="T108" fmla="*/ 91 w 238"/>
                  <a:gd name="T109" fmla="*/ 5 h 124"/>
                  <a:gd name="T110" fmla="*/ 102 w 238"/>
                  <a:gd name="T111" fmla="*/ 5 h 124"/>
                  <a:gd name="T112" fmla="*/ 114 w 238"/>
                  <a:gd name="T113" fmla="*/ 0 h 124"/>
                  <a:gd name="T114" fmla="*/ 119 w 238"/>
                  <a:gd name="T11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124">
                    <a:moveTo>
                      <a:pt x="119" y="0"/>
                    </a:moveTo>
                    <a:lnTo>
                      <a:pt x="125" y="0"/>
                    </a:lnTo>
                    <a:lnTo>
                      <a:pt x="125" y="0"/>
                    </a:lnTo>
                    <a:lnTo>
                      <a:pt x="125" y="0"/>
                    </a:lnTo>
                    <a:lnTo>
                      <a:pt x="125" y="0"/>
                    </a:lnTo>
                    <a:lnTo>
                      <a:pt x="125" y="0"/>
                    </a:lnTo>
                    <a:lnTo>
                      <a:pt x="131" y="0"/>
                    </a:lnTo>
                    <a:lnTo>
                      <a:pt x="131" y="0"/>
                    </a:lnTo>
                    <a:lnTo>
                      <a:pt x="131" y="0"/>
                    </a:lnTo>
                    <a:lnTo>
                      <a:pt x="131" y="0"/>
                    </a:lnTo>
                    <a:lnTo>
                      <a:pt x="131" y="0"/>
                    </a:lnTo>
                    <a:lnTo>
                      <a:pt x="136" y="0"/>
                    </a:lnTo>
                    <a:lnTo>
                      <a:pt x="136" y="0"/>
                    </a:lnTo>
                    <a:lnTo>
                      <a:pt x="136" y="0"/>
                    </a:lnTo>
                    <a:lnTo>
                      <a:pt x="136" y="5"/>
                    </a:lnTo>
                    <a:lnTo>
                      <a:pt x="136" y="5"/>
                    </a:lnTo>
                    <a:lnTo>
                      <a:pt x="142" y="5"/>
                    </a:lnTo>
                    <a:lnTo>
                      <a:pt x="142" y="5"/>
                    </a:lnTo>
                    <a:lnTo>
                      <a:pt x="142" y="5"/>
                    </a:lnTo>
                    <a:lnTo>
                      <a:pt x="142" y="5"/>
                    </a:lnTo>
                    <a:lnTo>
                      <a:pt x="142" y="5"/>
                    </a:lnTo>
                    <a:lnTo>
                      <a:pt x="148" y="5"/>
                    </a:lnTo>
                    <a:lnTo>
                      <a:pt x="148" y="5"/>
                    </a:lnTo>
                    <a:lnTo>
                      <a:pt x="148" y="5"/>
                    </a:lnTo>
                    <a:lnTo>
                      <a:pt x="148" y="5"/>
                    </a:lnTo>
                    <a:lnTo>
                      <a:pt x="148" y="5"/>
                    </a:lnTo>
                    <a:lnTo>
                      <a:pt x="153" y="5"/>
                    </a:lnTo>
                    <a:lnTo>
                      <a:pt x="153" y="5"/>
                    </a:lnTo>
                    <a:lnTo>
                      <a:pt x="153" y="5"/>
                    </a:lnTo>
                    <a:lnTo>
                      <a:pt x="153" y="5"/>
                    </a:lnTo>
                    <a:lnTo>
                      <a:pt x="153" y="5"/>
                    </a:lnTo>
                    <a:lnTo>
                      <a:pt x="159" y="5"/>
                    </a:lnTo>
                    <a:lnTo>
                      <a:pt x="159" y="5"/>
                    </a:lnTo>
                    <a:lnTo>
                      <a:pt x="159" y="5"/>
                    </a:lnTo>
                    <a:lnTo>
                      <a:pt x="159" y="5"/>
                    </a:lnTo>
                    <a:lnTo>
                      <a:pt x="159" y="5"/>
                    </a:lnTo>
                    <a:lnTo>
                      <a:pt x="165" y="5"/>
                    </a:lnTo>
                    <a:lnTo>
                      <a:pt x="165" y="5"/>
                    </a:lnTo>
                    <a:lnTo>
                      <a:pt x="165" y="5"/>
                    </a:lnTo>
                    <a:lnTo>
                      <a:pt x="165" y="5"/>
                    </a:lnTo>
                    <a:lnTo>
                      <a:pt x="165" y="5"/>
                    </a:lnTo>
                    <a:lnTo>
                      <a:pt x="170" y="5"/>
                    </a:lnTo>
                    <a:lnTo>
                      <a:pt x="170" y="5"/>
                    </a:lnTo>
                    <a:lnTo>
                      <a:pt x="170" y="5"/>
                    </a:lnTo>
                    <a:lnTo>
                      <a:pt x="170" y="5"/>
                    </a:lnTo>
                    <a:lnTo>
                      <a:pt x="170" y="5"/>
                    </a:lnTo>
                    <a:lnTo>
                      <a:pt x="176" y="11"/>
                    </a:lnTo>
                    <a:lnTo>
                      <a:pt x="176" y="11"/>
                    </a:lnTo>
                    <a:lnTo>
                      <a:pt x="176" y="11"/>
                    </a:lnTo>
                    <a:lnTo>
                      <a:pt x="176" y="11"/>
                    </a:lnTo>
                    <a:lnTo>
                      <a:pt x="182" y="11"/>
                    </a:lnTo>
                    <a:lnTo>
                      <a:pt x="182" y="11"/>
                    </a:lnTo>
                    <a:lnTo>
                      <a:pt x="182" y="11"/>
                    </a:lnTo>
                    <a:lnTo>
                      <a:pt x="182" y="11"/>
                    </a:lnTo>
                    <a:lnTo>
                      <a:pt x="182" y="11"/>
                    </a:lnTo>
                    <a:lnTo>
                      <a:pt x="187" y="11"/>
                    </a:lnTo>
                    <a:lnTo>
                      <a:pt x="187" y="11"/>
                    </a:lnTo>
                    <a:lnTo>
                      <a:pt x="187" y="11"/>
                    </a:lnTo>
                    <a:lnTo>
                      <a:pt x="187" y="11"/>
                    </a:lnTo>
                    <a:lnTo>
                      <a:pt x="187" y="11"/>
                    </a:lnTo>
                    <a:lnTo>
                      <a:pt x="193" y="11"/>
                    </a:lnTo>
                    <a:lnTo>
                      <a:pt x="193" y="11"/>
                    </a:lnTo>
                    <a:lnTo>
                      <a:pt x="193" y="17"/>
                    </a:lnTo>
                    <a:lnTo>
                      <a:pt x="193" y="17"/>
                    </a:lnTo>
                    <a:lnTo>
                      <a:pt x="193" y="17"/>
                    </a:lnTo>
                    <a:lnTo>
                      <a:pt x="199" y="17"/>
                    </a:lnTo>
                    <a:lnTo>
                      <a:pt x="199" y="17"/>
                    </a:lnTo>
                    <a:lnTo>
                      <a:pt x="199" y="17"/>
                    </a:lnTo>
                    <a:lnTo>
                      <a:pt x="199" y="17"/>
                    </a:lnTo>
                    <a:lnTo>
                      <a:pt x="199" y="17"/>
                    </a:lnTo>
                    <a:lnTo>
                      <a:pt x="204" y="17"/>
                    </a:lnTo>
                    <a:lnTo>
                      <a:pt x="204" y="17"/>
                    </a:lnTo>
                    <a:lnTo>
                      <a:pt x="204" y="22"/>
                    </a:lnTo>
                    <a:lnTo>
                      <a:pt x="204" y="22"/>
                    </a:lnTo>
                    <a:lnTo>
                      <a:pt x="204" y="22"/>
                    </a:lnTo>
                    <a:lnTo>
                      <a:pt x="210" y="22"/>
                    </a:lnTo>
                    <a:lnTo>
                      <a:pt x="210" y="22"/>
                    </a:lnTo>
                    <a:lnTo>
                      <a:pt x="210" y="22"/>
                    </a:lnTo>
                    <a:lnTo>
                      <a:pt x="210" y="22"/>
                    </a:lnTo>
                    <a:lnTo>
                      <a:pt x="210" y="22"/>
                    </a:lnTo>
                    <a:lnTo>
                      <a:pt x="216" y="22"/>
                    </a:lnTo>
                    <a:lnTo>
                      <a:pt x="216" y="28"/>
                    </a:lnTo>
                    <a:lnTo>
                      <a:pt x="216" y="28"/>
                    </a:lnTo>
                    <a:lnTo>
                      <a:pt x="216" y="28"/>
                    </a:lnTo>
                    <a:lnTo>
                      <a:pt x="216" y="28"/>
                    </a:lnTo>
                    <a:lnTo>
                      <a:pt x="221" y="28"/>
                    </a:lnTo>
                    <a:lnTo>
                      <a:pt x="221" y="28"/>
                    </a:lnTo>
                    <a:lnTo>
                      <a:pt x="221" y="28"/>
                    </a:lnTo>
                    <a:lnTo>
                      <a:pt x="221" y="34"/>
                    </a:lnTo>
                    <a:lnTo>
                      <a:pt x="221" y="34"/>
                    </a:lnTo>
                    <a:lnTo>
                      <a:pt x="227" y="34"/>
                    </a:lnTo>
                    <a:lnTo>
                      <a:pt x="227" y="34"/>
                    </a:lnTo>
                    <a:lnTo>
                      <a:pt x="227" y="34"/>
                    </a:lnTo>
                    <a:lnTo>
                      <a:pt x="227" y="39"/>
                    </a:lnTo>
                    <a:lnTo>
                      <a:pt x="227" y="39"/>
                    </a:lnTo>
                    <a:lnTo>
                      <a:pt x="233" y="39"/>
                    </a:lnTo>
                    <a:lnTo>
                      <a:pt x="233" y="39"/>
                    </a:lnTo>
                    <a:lnTo>
                      <a:pt x="233" y="39"/>
                    </a:lnTo>
                    <a:lnTo>
                      <a:pt x="233" y="45"/>
                    </a:lnTo>
                    <a:lnTo>
                      <a:pt x="233" y="45"/>
                    </a:lnTo>
                    <a:lnTo>
                      <a:pt x="233" y="45"/>
                    </a:lnTo>
                    <a:lnTo>
                      <a:pt x="233" y="45"/>
                    </a:lnTo>
                    <a:lnTo>
                      <a:pt x="238" y="45"/>
                    </a:lnTo>
                    <a:lnTo>
                      <a:pt x="238" y="51"/>
                    </a:lnTo>
                    <a:lnTo>
                      <a:pt x="238" y="51"/>
                    </a:lnTo>
                    <a:lnTo>
                      <a:pt x="238" y="51"/>
                    </a:lnTo>
                    <a:lnTo>
                      <a:pt x="238" y="51"/>
                    </a:lnTo>
                    <a:lnTo>
                      <a:pt x="238" y="51"/>
                    </a:lnTo>
                    <a:lnTo>
                      <a:pt x="238" y="56"/>
                    </a:lnTo>
                    <a:lnTo>
                      <a:pt x="238" y="56"/>
                    </a:lnTo>
                    <a:lnTo>
                      <a:pt x="238" y="56"/>
                    </a:lnTo>
                    <a:lnTo>
                      <a:pt x="238" y="56"/>
                    </a:lnTo>
                    <a:lnTo>
                      <a:pt x="238" y="56"/>
                    </a:lnTo>
                    <a:lnTo>
                      <a:pt x="238" y="62"/>
                    </a:lnTo>
                    <a:lnTo>
                      <a:pt x="238" y="62"/>
                    </a:lnTo>
                    <a:lnTo>
                      <a:pt x="238" y="62"/>
                    </a:lnTo>
                    <a:lnTo>
                      <a:pt x="238" y="62"/>
                    </a:lnTo>
                    <a:lnTo>
                      <a:pt x="238" y="62"/>
                    </a:lnTo>
                    <a:lnTo>
                      <a:pt x="238" y="68"/>
                    </a:lnTo>
                    <a:lnTo>
                      <a:pt x="238" y="68"/>
                    </a:lnTo>
                    <a:lnTo>
                      <a:pt x="238" y="68"/>
                    </a:lnTo>
                    <a:lnTo>
                      <a:pt x="238" y="68"/>
                    </a:lnTo>
                    <a:lnTo>
                      <a:pt x="238" y="68"/>
                    </a:lnTo>
                    <a:lnTo>
                      <a:pt x="238" y="73"/>
                    </a:lnTo>
                    <a:lnTo>
                      <a:pt x="238" y="73"/>
                    </a:lnTo>
                    <a:lnTo>
                      <a:pt x="238" y="73"/>
                    </a:lnTo>
                    <a:lnTo>
                      <a:pt x="238" y="73"/>
                    </a:lnTo>
                    <a:lnTo>
                      <a:pt x="238" y="73"/>
                    </a:lnTo>
                    <a:lnTo>
                      <a:pt x="238" y="79"/>
                    </a:lnTo>
                    <a:lnTo>
                      <a:pt x="233" y="79"/>
                    </a:lnTo>
                    <a:lnTo>
                      <a:pt x="233" y="79"/>
                    </a:lnTo>
                    <a:lnTo>
                      <a:pt x="233" y="79"/>
                    </a:lnTo>
                    <a:lnTo>
                      <a:pt x="233" y="79"/>
                    </a:lnTo>
                    <a:lnTo>
                      <a:pt x="233" y="85"/>
                    </a:lnTo>
                    <a:lnTo>
                      <a:pt x="233" y="85"/>
                    </a:lnTo>
                    <a:lnTo>
                      <a:pt x="233" y="85"/>
                    </a:lnTo>
                    <a:lnTo>
                      <a:pt x="227" y="85"/>
                    </a:lnTo>
                    <a:lnTo>
                      <a:pt x="227" y="85"/>
                    </a:lnTo>
                    <a:lnTo>
                      <a:pt x="227" y="90"/>
                    </a:lnTo>
                    <a:lnTo>
                      <a:pt x="227" y="90"/>
                    </a:lnTo>
                    <a:lnTo>
                      <a:pt x="227" y="90"/>
                    </a:lnTo>
                    <a:lnTo>
                      <a:pt x="221" y="90"/>
                    </a:lnTo>
                    <a:lnTo>
                      <a:pt x="221" y="96"/>
                    </a:lnTo>
                    <a:lnTo>
                      <a:pt x="221" y="96"/>
                    </a:lnTo>
                    <a:lnTo>
                      <a:pt x="221" y="96"/>
                    </a:lnTo>
                    <a:lnTo>
                      <a:pt x="221" y="96"/>
                    </a:lnTo>
                    <a:lnTo>
                      <a:pt x="216" y="96"/>
                    </a:lnTo>
                    <a:lnTo>
                      <a:pt x="216" y="96"/>
                    </a:lnTo>
                    <a:lnTo>
                      <a:pt x="216" y="96"/>
                    </a:lnTo>
                    <a:lnTo>
                      <a:pt x="216" y="102"/>
                    </a:lnTo>
                    <a:lnTo>
                      <a:pt x="216" y="102"/>
                    </a:lnTo>
                    <a:lnTo>
                      <a:pt x="210" y="102"/>
                    </a:lnTo>
                    <a:lnTo>
                      <a:pt x="210" y="102"/>
                    </a:lnTo>
                    <a:lnTo>
                      <a:pt x="210" y="102"/>
                    </a:lnTo>
                    <a:lnTo>
                      <a:pt x="210" y="102"/>
                    </a:lnTo>
                    <a:lnTo>
                      <a:pt x="210" y="102"/>
                    </a:lnTo>
                    <a:lnTo>
                      <a:pt x="204" y="102"/>
                    </a:lnTo>
                    <a:lnTo>
                      <a:pt x="204" y="107"/>
                    </a:lnTo>
                    <a:lnTo>
                      <a:pt x="204" y="107"/>
                    </a:lnTo>
                    <a:lnTo>
                      <a:pt x="204" y="107"/>
                    </a:lnTo>
                    <a:lnTo>
                      <a:pt x="204" y="107"/>
                    </a:lnTo>
                    <a:lnTo>
                      <a:pt x="199" y="107"/>
                    </a:lnTo>
                    <a:lnTo>
                      <a:pt x="199" y="107"/>
                    </a:lnTo>
                    <a:lnTo>
                      <a:pt x="199" y="107"/>
                    </a:lnTo>
                    <a:lnTo>
                      <a:pt x="199" y="107"/>
                    </a:lnTo>
                    <a:lnTo>
                      <a:pt x="199" y="107"/>
                    </a:lnTo>
                    <a:lnTo>
                      <a:pt x="193" y="107"/>
                    </a:lnTo>
                    <a:lnTo>
                      <a:pt x="193" y="107"/>
                    </a:lnTo>
                    <a:lnTo>
                      <a:pt x="193" y="107"/>
                    </a:lnTo>
                    <a:lnTo>
                      <a:pt x="193" y="113"/>
                    </a:lnTo>
                    <a:lnTo>
                      <a:pt x="193" y="113"/>
                    </a:lnTo>
                    <a:lnTo>
                      <a:pt x="187" y="113"/>
                    </a:lnTo>
                    <a:lnTo>
                      <a:pt x="187" y="113"/>
                    </a:lnTo>
                    <a:lnTo>
                      <a:pt x="187" y="113"/>
                    </a:lnTo>
                    <a:lnTo>
                      <a:pt x="187" y="113"/>
                    </a:lnTo>
                    <a:lnTo>
                      <a:pt x="187" y="113"/>
                    </a:lnTo>
                    <a:lnTo>
                      <a:pt x="182" y="113"/>
                    </a:lnTo>
                    <a:lnTo>
                      <a:pt x="182" y="113"/>
                    </a:lnTo>
                    <a:lnTo>
                      <a:pt x="182" y="113"/>
                    </a:lnTo>
                    <a:lnTo>
                      <a:pt x="182" y="113"/>
                    </a:lnTo>
                    <a:lnTo>
                      <a:pt x="182" y="113"/>
                    </a:lnTo>
                    <a:lnTo>
                      <a:pt x="176" y="113"/>
                    </a:lnTo>
                    <a:lnTo>
                      <a:pt x="176" y="113"/>
                    </a:lnTo>
                    <a:lnTo>
                      <a:pt x="176" y="113"/>
                    </a:lnTo>
                    <a:lnTo>
                      <a:pt x="176" y="113"/>
                    </a:lnTo>
                    <a:lnTo>
                      <a:pt x="170" y="119"/>
                    </a:lnTo>
                    <a:lnTo>
                      <a:pt x="170" y="119"/>
                    </a:lnTo>
                    <a:lnTo>
                      <a:pt x="170" y="119"/>
                    </a:lnTo>
                    <a:lnTo>
                      <a:pt x="170" y="119"/>
                    </a:lnTo>
                    <a:lnTo>
                      <a:pt x="170" y="119"/>
                    </a:lnTo>
                    <a:lnTo>
                      <a:pt x="165" y="119"/>
                    </a:lnTo>
                    <a:lnTo>
                      <a:pt x="165" y="119"/>
                    </a:lnTo>
                    <a:lnTo>
                      <a:pt x="165" y="119"/>
                    </a:lnTo>
                    <a:lnTo>
                      <a:pt x="165" y="119"/>
                    </a:lnTo>
                    <a:lnTo>
                      <a:pt x="165" y="119"/>
                    </a:lnTo>
                    <a:lnTo>
                      <a:pt x="159" y="119"/>
                    </a:lnTo>
                    <a:lnTo>
                      <a:pt x="159" y="119"/>
                    </a:lnTo>
                    <a:lnTo>
                      <a:pt x="159" y="119"/>
                    </a:lnTo>
                    <a:lnTo>
                      <a:pt x="159" y="119"/>
                    </a:lnTo>
                    <a:lnTo>
                      <a:pt x="159" y="119"/>
                    </a:lnTo>
                    <a:lnTo>
                      <a:pt x="153" y="119"/>
                    </a:lnTo>
                    <a:lnTo>
                      <a:pt x="153" y="119"/>
                    </a:lnTo>
                    <a:lnTo>
                      <a:pt x="153" y="119"/>
                    </a:lnTo>
                    <a:lnTo>
                      <a:pt x="153" y="119"/>
                    </a:lnTo>
                    <a:lnTo>
                      <a:pt x="153" y="119"/>
                    </a:lnTo>
                    <a:lnTo>
                      <a:pt x="148" y="119"/>
                    </a:lnTo>
                    <a:lnTo>
                      <a:pt x="148" y="119"/>
                    </a:lnTo>
                    <a:lnTo>
                      <a:pt x="148" y="119"/>
                    </a:lnTo>
                    <a:lnTo>
                      <a:pt x="148" y="119"/>
                    </a:lnTo>
                    <a:lnTo>
                      <a:pt x="148" y="119"/>
                    </a:lnTo>
                    <a:lnTo>
                      <a:pt x="142" y="119"/>
                    </a:lnTo>
                    <a:lnTo>
                      <a:pt x="142" y="119"/>
                    </a:lnTo>
                    <a:lnTo>
                      <a:pt x="142" y="119"/>
                    </a:lnTo>
                    <a:lnTo>
                      <a:pt x="142" y="119"/>
                    </a:lnTo>
                    <a:lnTo>
                      <a:pt x="142" y="119"/>
                    </a:lnTo>
                    <a:lnTo>
                      <a:pt x="136" y="119"/>
                    </a:lnTo>
                    <a:lnTo>
                      <a:pt x="136" y="119"/>
                    </a:lnTo>
                    <a:lnTo>
                      <a:pt x="136" y="124"/>
                    </a:lnTo>
                    <a:lnTo>
                      <a:pt x="136" y="124"/>
                    </a:lnTo>
                    <a:lnTo>
                      <a:pt x="136" y="124"/>
                    </a:lnTo>
                    <a:lnTo>
                      <a:pt x="131" y="124"/>
                    </a:lnTo>
                    <a:lnTo>
                      <a:pt x="131" y="124"/>
                    </a:lnTo>
                    <a:lnTo>
                      <a:pt x="131" y="124"/>
                    </a:lnTo>
                    <a:lnTo>
                      <a:pt x="131" y="124"/>
                    </a:lnTo>
                    <a:lnTo>
                      <a:pt x="131" y="124"/>
                    </a:lnTo>
                    <a:lnTo>
                      <a:pt x="125" y="124"/>
                    </a:lnTo>
                    <a:lnTo>
                      <a:pt x="125" y="124"/>
                    </a:lnTo>
                    <a:lnTo>
                      <a:pt x="125" y="124"/>
                    </a:lnTo>
                    <a:lnTo>
                      <a:pt x="125" y="124"/>
                    </a:lnTo>
                    <a:lnTo>
                      <a:pt x="125" y="124"/>
                    </a:lnTo>
                    <a:lnTo>
                      <a:pt x="119" y="124"/>
                    </a:lnTo>
                    <a:lnTo>
                      <a:pt x="119" y="124"/>
                    </a:lnTo>
                    <a:lnTo>
                      <a:pt x="119" y="124"/>
                    </a:lnTo>
                    <a:lnTo>
                      <a:pt x="119" y="124"/>
                    </a:lnTo>
                    <a:lnTo>
                      <a:pt x="119" y="124"/>
                    </a:lnTo>
                    <a:lnTo>
                      <a:pt x="114" y="124"/>
                    </a:lnTo>
                    <a:lnTo>
                      <a:pt x="114" y="124"/>
                    </a:lnTo>
                    <a:lnTo>
                      <a:pt x="114" y="124"/>
                    </a:lnTo>
                    <a:lnTo>
                      <a:pt x="114" y="124"/>
                    </a:lnTo>
                    <a:lnTo>
                      <a:pt x="114" y="124"/>
                    </a:lnTo>
                    <a:lnTo>
                      <a:pt x="108" y="124"/>
                    </a:lnTo>
                    <a:lnTo>
                      <a:pt x="108" y="124"/>
                    </a:lnTo>
                    <a:lnTo>
                      <a:pt x="108" y="124"/>
                    </a:lnTo>
                    <a:lnTo>
                      <a:pt x="108" y="124"/>
                    </a:lnTo>
                    <a:lnTo>
                      <a:pt x="108" y="124"/>
                    </a:lnTo>
                    <a:lnTo>
                      <a:pt x="102" y="124"/>
                    </a:lnTo>
                    <a:lnTo>
                      <a:pt x="102" y="119"/>
                    </a:lnTo>
                    <a:lnTo>
                      <a:pt x="102" y="119"/>
                    </a:lnTo>
                    <a:lnTo>
                      <a:pt x="102" y="119"/>
                    </a:lnTo>
                    <a:lnTo>
                      <a:pt x="97" y="119"/>
                    </a:lnTo>
                    <a:lnTo>
                      <a:pt x="97" y="119"/>
                    </a:lnTo>
                    <a:lnTo>
                      <a:pt x="97" y="119"/>
                    </a:lnTo>
                    <a:lnTo>
                      <a:pt x="97" y="119"/>
                    </a:lnTo>
                    <a:lnTo>
                      <a:pt x="97" y="119"/>
                    </a:lnTo>
                    <a:lnTo>
                      <a:pt x="91" y="119"/>
                    </a:lnTo>
                    <a:lnTo>
                      <a:pt x="91" y="119"/>
                    </a:lnTo>
                    <a:lnTo>
                      <a:pt x="91" y="119"/>
                    </a:lnTo>
                    <a:lnTo>
                      <a:pt x="91" y="119"/>
                    </a:lnTo>
                    <a:lnTo>
                      <a:pt x="91" y="119"/>
                    </a:lnTo>
                    <a:lnTo>
                      <a:pt x="85" y="119"/>
                    </a:lnTo>
                    <a:lnTo>
                      <a:pt x="85" y="119"/>
                    </a:lnTo>
                    <a:lnTo>
                      <a:pt x="85" y="119"/>
                    </a:lnTo>
                    <a:lnTo>
                      <a:pt x="85" y="119"/>
                    </a:lnTo>
                    <a:lnTo>
                      <a:pt x="85" y="119"/>
                    </a:lnTo>
                    <a:lnTo>
                      <a:pt x="80" y="119"/>
                    </a:lnTo>
                    <a:lnTo>
                      <a:pt x="80" y="119"/>
                    </a:lnTo>
                    <a:lnTo>
                      <a:pt x="80" y="119"/>
                    </a:lnTo>
                    <a:lnTo>
                      <a:pt x="80" y="119"/>
                    </a:lnTo>
                    <a:lnTo>
                      <a:pt x="80" y="119"/>
                    </a:lnTo>
                    <a:lnTo>
                      <a:pt x="74" y="119"/>
                    </a:lnTo>
                    <a:lnTo>
                      <a:pt x="74" y="119"/>
                    </a:lnTo>
                    <a:lnTo>
                      <a:pt x="74" y="119"/>
                    </a:lnTo>
                    <a:lnTo>
                      <a:pt x="74" y="119"/>
                    </a:lnTo>
                    <a:lnTo>
                      <a:pt x="74" y="119"/>
                    </a:lnTo>
                    <a:lnTo>
                      <a:pt x="68" y="119"/>
                    </a:lnTo>
                    <a:lnTo>
                      <a:pt x="68" y="119"/>
                    </a:lnTo>
                    <a:lnTo>
                      <a:pt x="68" y="119"/>
                    </a:lnTo>
                    <a:lnTo>
                      <a:pt x="68" y="119"/>
                    </a:lnTo>
                    <a:lnTo>
                      <a:pt x="68" y="113"/>
                    </a:lnTo>
                    <a:lnTo>
                      <a:pt x="63" y="113"/>
                    </a:lnTo>
                    <a:lnTo>
                      <a:pt x="63" y="113"/>
                    </a:lnTo>
                    <a:lnTo>
                      <a:pt x="63" y="113"/>
                    </a:lnTo>
                    <a:lnTo>
                      <a:pt x="63" y="113"/>
                    </a:lnTo>
                    <a:lnTo>
                      <a:pt x="63" y="113"/>
                    </a:lnTo>
                    <a:lnTo>
                      <a:pt x="57" y="113"/>
                    </a:lnTo>
                    <a:lnTo>
                      <a:pt x="57" y="113"/>
                    </a:lnTo>
                    <a:lnTo>
                      <a:pt x="57" y="113"/>
                    </a:lnTo>
                    <a:lnTo>
                      <a:pt x="57" y="113"/>
                    </a:lnTo>
                    <a:lnTo>
                      <a:pt x="57" y="113"/>
                    </a:lnTo>
                    <a:lnTo>
                      <a:pt x="51" y="113"/>
                    </a:lnTo>
                    <a:lnTo>
                      <a:pt x="51" y="113"/>
                    </a:lnTo>
                    <a:lnTo>
                      <a:pt x="51" y="113"/>
                    </a:lnTo>
                    <a:lnTo>
                      <a:pt x="51" y="113"/>
                    </a:lnTo>
                    <a:lnTo>
                      <a:pt x="51" y="113"/>
                    </a:lnTo>
                    <a:lnTo>
                      <a:pt x="46" y="107"/>
                    </a:lnTo>
                    <a:lnTo>
                      <a:pt x="46" y="107"/>
                    </a:lnTo>
                    <a:lnTo>
                      <a:pt x="46" y="107"/>
                    </a:lnTo>
                    <a:lnTo>
                      <a:pt x="46" y="107"/>
                    </a:lnTo>
                    <a:lnTo>
                      <a:pt x="46" y="107"/>
                    </a:lnTo>
                    <a:lnTo>
                      <a:pt x="40" y="107"/>
                    </a:lnTo>
                    <a:lnTo>
                      <a:pt x="40" y="107"/>
                    </a:lnTo>
                    <a:lnTo>
                      <a:pt x="40" y="107"/>
                    </a:lnTo>
                    <a:lnTo>
                      <a:pt x="40" y="107"/>
                    </a:lnTo>
                    <a:lnTo>
                      <a:pt x="40" y="107"/>
                    </a:lnTo>
                    <a:lnTo>
                      <a:pt x="34" y="107"/>
                    </a:lnTo>
                    <a:lnTo>
                      <a:pt x="34" y="107"/>
                    </a:lnTo>
                    <a:lnTo>
                      <a:pt x="34" y="102"/>
                    </a:lnTo>
                    <a:lnTo>
                      <a:pt x="34" y="102"/>
                    </a:lnTo>
                    <a:lnTo>
                      <a:pt x="34" y="102"/>
                    </a:lnTo>
                    <a:lnTo>
                      <a:pt x="29" y="102"/>
                    </a:lnTo>
                    <a:lnTo>
                      <a:pt x="29" y="102"/>
                    </a:lnTo>
                    <a:lnTo>
                      <a:pt x="29" y="102"/>
                    </a:lnTo>
                    <a:lnTo>
                      <a:pt x="29" y="102"/>
                    </a:lnTo>
                    <a:lnTo>
                      <a:pt x="23" y="102"/>
                    </a:lnTo>
                    <a:lnTo>
                      <a:pt x="23" y="96"/>
                    </a:lnTo>
                    <a:lnTo>
                      <a:pt x="23" y="96"/>
                    </a:lnTo>
                    <a:lnTo>
                      <a:pt x="23" y="96"/>
                    </a:lnTo>
                    <a:lnTo>
                      <a:pt x="23" y="96"/>
                    </a:lnTo>
                    <a:lnTo>
                      <a:pt x="17" y="96"/>
                    </a:lnTo>
                    <a:lnTo>
                      <a:pt x="17" y="96"/>
                    </a:lnTo>
                    <a:lnTo>
                      <a:pt x="17" y="96"/>
                    </a:lnTo>
                    <a:lnTo>
                      <a:pt x="17" y="90"/>
                    </a:lnTo>
                    <a:lnTo>
                      <a:pt x="17" y="90"/>
                    </a:lnTo>
                    <a:lnTo>
                      <a:pt x="12" y="90"/>
                    </a:lnTo>
                    <a:lnTo>
                      <a:pt x="12" y="90"/>
                    </a:lnTo>
                    <a:lnTo>
                      <a:pt x="12" y="85"/>
                    </a:lnTo>
                    <a:lnTo>
                      <a:pt x="12" y="85"/>
                    </a:lnTo>
                    <a:lnTo>
                      <a:pt x="12" y="85"/>
                    </a:lnTo>
                    <a:lnTo>
                      <a:pt x="6" y="85"/>
                    </a:lnTo>
                    <a:lnTo>
                      <a:pt x="6" y="85"/>
                    </a:lnTo>
                    <a:lnTo>
                      <a:pt x="6" y="79"/>
                    </a:lnTo>
                    <a:lnTo>
                      <a:pt x="6" y="79"/>
                    </a:lnTo>
                    <a:lnTo>
                      <a:pt x="6" y="79"/>
                    </a:lnTo>
                    <a:lnTo>
                      <a:pt x="6" y="79"/>
                    </a:lnTo>
                    <a:lnTo>
                      <a:pt x="6" y="79"/>
                    </a:lnTo>
                    <a:lnTo>
                      <a:pt x="6" y="73"/>
                    </a:lnTo>
                    <a:lnTo>
                      <a:pt x="0" y="73"/>
                    </a:lnTo>
                    <a:lnTo>
                      <a:pt x="0" y="73"/>
                    </a:lnTo>
                    <a:lnTo>
                      <a:pt x="0" y="73"/>
                    </a:lnTo>
                    <a:lnTo>
                      <a:pt x="0" y="73"/>
                    </a:lnTo>
                    <a:lnTo>
                      <a:pt x="0" y="68"/>
                    </a:lnTo>
                    <a:lnTo>
                      <a:pt x="0" y="68"/>
                    </a:lnTo>
                    <a:lnTo>
                      <a:pt x="0" y="68"/>
                    </a:lnTo>
                    <a:lnTo>
                      <a:pt x="0" y="68"/>
                    </a:lnTo>
                    <a:lnTo>
                      <a:pt x="0" y="68"/>
                    </a:lnTo>
                    <a:lnTo>
                      <a:pt x="0" y="62"/>
                    </a:lnTo>
                    <a:lnTo>
                      <a:pt x="0" y="62"/>
                    </a:lnTo>
                    <a:lnTo>
                      <a:pt x="0" y="62"/>
                    </a:lnTo>
                    <a:lnTo>
                      <a:pt x="0" y="62"/>
                    </a:lnTo>
                    <a:lnTo>
                      <a:pt x="0" y="62"/>
                    </a:lnTo>
                    <a:lnTo>
                      <a:pt x="0" y="56"/>
                    </a:lnTo>
                    <a:lnTo>
                      <a:pt x="0" y="56"/>
                    </a:lnTo>
                    <a:lnTo>
                      <a:pt x="0" y="56"/>
                    </a:lnTo>
                    <a:lnTo>
                      <a:pt x="0" y="56"/>
                    </a:lnTo>
                    <a:lnTo>
                      <a:pt x="0" y="56"/>
                    </a:lnTo>
                    <a:lnTo>
                      <a:pt x="0" y="51"/>
                    </a:lnTo>
                    <a:lnTo>
                      <a:pt x="0" y="51"/>
                    </a:lnTo>
                    <a:lnTo>
                      <a:pt x="0" y="51"/>
                    </a:lnTo>
                    <a:lnTo>
                      <a:pt x="0" y="51"/>
                    </a:lnTo>
                    <a:lnTo>
                      <a:pt x="6" y="51"/>
                    </a:lnTo>
                    <a:lnTo>
                      <a:pt x="6" y="45"/>
                    </a:lnTo>
                    <a:lnTo>
                      <a:pt x="6" y="45"/>
                    </a:lnTo>
                    <a:lnTo>
                      <a:pt x="6" y="45"/>
                    </a:lnTo>
                    <a:lnTo>
                      <a:pt x="6" y="45"/>
                    </a:lnTo>
                    <a:lnTo>
                      <a:pt x="6" y="45"/>
                    </a:lnTo>
                    <a:lnTo>
                      <a:pt x="6" y="39"/>
                    </a:lnTo>
                    <a:lnTo>
                      <a:pt x="6" y="39"/>
                    </a:lnTo>
                    <a:lnTo>
                      <a:pt x="12" y="39"/>
                    </a:lnTo>
                    <a:lnTo>
                      <a:pt x="12" y="39"/>
                    </a:lnTo>
                    <a:lnTo>
                      <a:pt x="12" y="39"/>
                    </a:lnTo>
                    <a:lnTo>
                      <a:pt x="12" y="34"/>
                    </a:lnTo>
                    <a:lnTo>
                      <a:pt x="12" y="34"/>
                    </a:lnTo>
                    <a:lnTo>
                      <a:pt x="17" y="34"/>
                    </a:lnTo>
                    <a:lnTo>
                      <a:pt x="17" y="34"/>
                    </a:lnTo>
                    <a:lnTo>
                      <a:pt x="17" y="34"/>
                    </a:lnTo>
                    <a:lnTo>
                      <a:pt x="17" y="28"/>
                    </a:lnTo>
                    <a:lnTo>
                      <a:pt x="17" y="28"/>
                    </a:lnTo>
                    <a:lnTo>
                      <a:pt x="23" y="28"/>
                    </a:lnTo>
                    <a:lnTo>
                      <a:pt x="23" y="28"/>
                    </a:lnTo>
                    <a:lnTo>
                      <a:pt x="23" y="28"/>
                    </a:lnTo>
                    <a:lnTo>
                      <a:pt x="23" y="28"/>
                    </a:lnTo>
                    <a:lnTo>
                      <a:pt x="23" y="28"/>
                    </a:lnTo>
                    <a:lnTo>
                      <a:pt x="29" y="22"/>
                    </a:lnTo>
                    <a:lnTo>
                      <a:pt x="29" y="22"/>
                    </a:lnTo>
                    <a:lnTo>
                      <a:pt x="29" y="22"/>
                    </a:lnTo>
                    <a:lnTo>
                      <a:pt x="29" y="22"/>
                    </a:lnTo>
                    <a:lnTo>
                      <a:pt x="34" y="22"/>
                    </a:lnTo>
                    <a:lnTo>
                      <a:pt x="34" y="22"/>
                    </a:lnTo>
                    <a:lnTo>
                      <a:pt x="34" y="22"/>
                    </a:lnTo>
                    <a:lnTo>
                      <a:pt x="34" y="22"/>
                    </a:lnTo>
                    <a:lnTo>
                      <a:pt x="34" y="22"/>
                    </a:lnTo>
                    <a:lnTo>
                      <a:pt x="40" y="17"/>
                    </a:lnTo>
                    <a:lnTo>
                      <a:pt x="40" y="17"/>
                    </a:lnTo>
                    <a:lnTo>
                      <a:pt x="40" y="17"/>
                    </a:lnTo>
                    <a:lnTo>
                      <a:pt x="40" y="17"/>
                    </a:lnTo>
                    <a:lnTo>
                      <a:pt x="40" y="17"/>
                    </a:lnTo>
                    <a:lnTo>
                      <a:pt x="46" y="17"/>
                    </a:lnTo>
                    <a:lnTo>
                      <a:pt x="46" y="17"/>
                    </a:lnTo>
                    <a:lnTo>
                      <a:pt x="46" y="17"/>
                    </a:lnTo>
                    <a:lnTo>
                      <a:pt x="46" y="17"/>
                    </a:lnTo>
                    <a:lnTo>
                      <a:pt x="46" y="17"/>
                    </a:lnTo>
                    <a:lnTo>
                      <a:pt x="51" y="11"/>
                    </a:lnTo>
                    <a:lnTo>
                      <a:pt x="51" y="11"/>
                    </a:lnTo>
                    <a:lnTo>
                      <a:pt x="51" y="11"/>
                    </a:lnTo>
                    <a:lnTo>
                      <a:pt x="51" y="11"/>
                    </a:lnTo>
                    <a:lnTo>
                      <a:pt x="51" y="11"/>
                    </a:lnTo>
                    <a:lnTo>
                      <a:pt x="57" y="11"/>
                    </a:lnTo>
                    <a:lnTo>
                      <a:pt x="57" y="11"/>
                    </a:lnTo>
                    <a:lnTo>
                      <a:pt x="57" y="11"/>
                    </a:lnTo>
                    <a:lnTo>
                      <a:pt x="57" y="11"/>
                    </a:lnTo>
                    <a:lnTo>
                      <a:pt x="57" y="11"/>
                    </a:lnTo>
                    <a:lnTo>
                      <a:pt x="63" y="11"/>
                    </a:lnTo>
                    <a:lnTo>
                      <a:pt x="63" y="11"/>
                    </a:lnTo>
                    <a:lnTo>
                      <a:pt x="63" y="11"/>
                    </a:lnTo>
                    <a:lnTo>
                      <a:pt x="63" y="11"/>
                    </a:lnTo>
                    <a:lnTo>
                      <a:pt x="63" y="11"/>
                    </a:lnTo>
                    <a:lnTo>
                      <a:pt x="68" y="11"/>
                    </a:lnTo>
                    <a:lnTo>
                      <a:pt x="68" y="5"/>
                    </a:lnTo>
                    <a:lnTo>
                      <a:pt x="68" y="5"/>
                    </a:lnTo>
                    <a:lnTo>
                      <a:pt x="68" y="5"/>
                    </a:lnTo>
                    <a:lnTo>
                      <a:pt x="68" y="5"/>
                    </a:lnTo>
                    <a:lnTo>
                      <a:pt x="74" y="5"/>
                    </a:lnTo>
                    <a:lnTo>
                      <a:pt x="74" y="5"/>
                    </a:lnTo>
                    <a:lnTo>
                      <a:pt x="74" y="5"/>
                    </a:lnTo>
                    <a:lnTo>
                      <a:pt x="74" y="5"/>
                    </a:lnTo>
                    <a:lnTo>
                      <a:pt x="74" y="5"/>
                    </a:lnTo>
                    <a:lnTo>
                      <a:pt x="80" y="5"/>
                    </a:lnTo>
                    <a:lnTo>
                      <a:pt x="80" y="5"/>
                    </a:lnTo>
                    <a:lnTo>
                      <a:pt x="80" y="5"/>
                    </a:lnTo>
                    <a:lnTo>
                      <a:pt x="80" y="5"/>
                    </a:lnTo>
                    <a:lnTo>
                      <a:pt x="80" y="5"/>
                    </a:lnTo>
                    <a:lnTo>
                      <a:pt x="85" y="5"/>
                    </a:lnTo>
                    <a:lnTo>
                      <a:pt x="85" y="5"/>
                    </a:lnTo>
                    <a:lnTo>
                      <a:pt x="85" y="5"/>
                    </a:lnTo>
                    <a:lnTo>
                      <a:pt x="85" y="5"/>
                    </a:lnTo>
                    <a:lnTo>
                      <a:pt x="85" y="5"/>
                    </a:lnTo>
                    <a:lnTo>
                      <a:pt x="91" y="5"/>
                    </a:lnTo>
                    <a:lnTo>
                      <a:pt x="91" y="5"/>
                    </a:lnTo>
                    <a:lnTo>
                      <a:pt x="91" y="5"/>
                    </a:lnTo>
                    <a:lnTo>
                      <a:pt x="91" y="5"/>
                    </a:lnTo>
                    <a:lnTo>
                      <a:pt x="91" y="5"/>
                    </a:lnTo>
                    <a:lnTo>
                      <a:pt x="97" y="5"/>
                    </a:lnTo>
                    <a:lnTo>
                      <a:pt x="97" y="5"/>
                    </a:lnTo>
                    <a:lnTo>
                      <a:pt x="97" y="5"/>
                    </a:lnTo>
                    <a:lnTo>
                      <a:pt x="97" y="5"/>
                    </a:lnTo>
                    <a:lnTo>
                      <a:pt x="97" y="5"/>
                    </a:lnTo>
                    <a:lnTo>
                      <a:pt x="102" y="5"/>
                    </a:lnTo>
                    <a:lnTo>
                      <a:pt x="102" y="5"/>
                    </a:lnTo>
                    <a:lnTo>
                      <a:pt x="102" y="5"/>
                    </a:lnTo>
                    <a:lnTo>
                      <a:pt x="102" y="0"/>
                    </a:lnTo>
                    <a:lnTo>
                      <a:pt x="108" y="0"/>
                    </a:lnTo>
                    <a:lnTo>
                      <a:pt x="108" y="0"/>
                    </a:lnTo>
                    <a:lnTo>
                      <a:pt x="108" y="0"/>
                    </a:lnTo>
                    <a:lnTo>
                      <a:pt x="108" y="0"/>
                    </a:lnTo>
                    <a:lnTo>
                      <a:pt x="108" y="0"/>
                    </a:lnTo>
                    <a:lnTo>
                      <a:pt x="114" y="0"/>
                    </a:lnTo>
                    <a:lnTo>
                      <a:pt x="114" y="0"/>
                    </a:lnTo>
                    <a:lnTo>
                      <a:pt x="114" y="0"/>
                    </a:lnTo>
                    <a:lnTo>
                      <a:pt x="114" y="0"/>
                    </a:lnTo>
                    <a:lnTo>
                      <a:pt x="114" y="0"/>
                    </a:lnTo>
                    <a:lnTo>
                      <a:pt x="119" y="0"/>
                    </a:lnTo>
                    <a:lnTo>
                      <a:pt x="119" y="0"/>
                    </a:lnTo>
                    <a:lnTo>
                      <a:pt x="119" y="0"/>
                    </a:lnTo>
                    <a:lnTo>
                      <a:pt x="119" y="0"/>
                    </a:lnTo>
                  </a:path>
                </a:pathLst>
              </a:custGeom>
              <a:noFill/>
              <a:ln w="36513">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1097" name="Freeform 9"/>
              <p:cNvSpPr>
                <a:spLocks/>
              </p:cNvSpPr>
              <p:nvPr/>
            </p:nvSpPr>
            <p:spPr bwMode="auto">
              <a:xfrm>
                <a:off x="3823" y="2466"/>
                <a:ext cx="46" cy="5"/>
              </a:xfrm>
              <a:custGeom>
                <a:avLst/>
                <a:gdLst>
                  <a:gd name="T0" fmla="*/ 0 w 46"/>
                  <a:gd name="T1" fmla="*/ 0 h 5"/>
                  <a:gd name="T2" fmla="*/ 6 w 46"/>
                  <a:gd name="T3" fmla="*/ 0 h 5"/>
                  <a:gd name="T4" fmla="*/ 6 w 46"/>
                  <a:gd name="T5" fmla="*/ 0 h 5"/>
                  <a:gd name="T6" fmla="*/ 6 w 46"/>
                  <a:gd name="T7" fmla="*/ 0 h 5"/>
                  <a:gd name="T8" fmla="*/ 6 w 46"/>
                  <a:gd name="T9" fmla="*/ 0 h 5"/>
                  <a:gd name="T10" fmla="*/ 6 w 46"/>
                  <a:gd name="T11" fmla="*/ 0 h 5"/>
                  <a:gd name="T12" fmla="*/ 12 w 46"/>
                  <a:gd name="T13" fmla="*/ 0 h 5"/>
                  <a:gd name="T14" fmla="*/ 12 w 46"/>
                  <a:gd name="T15" fmla="*/ 0 h 5"/>
                  <a:gd name="T16" fmla="*/ 12 w 46"/>
                  <a:gd name="T17" fmla="*/ 0 h 5"/>
                  <a:gd name="T18" fmla="*/ 12 w 46"/>
                  <a:gd name="T19" fmla="*/ 0 h 5"/>
                  <a:gd name="T20" fmla="*/ 12 w 46"/>
                  <a:gd name="T21" fmla="*/ 0 h 5"/>
                  <a:gd name="T22" fmla="*/ 17 w 46"/>
                  <a:gd name="T23" fmla="*/ 0 h 5"/>
                  <a:gd name="T24" fmla="*/ 17 w 46"/>
                  <a:gd name="T25" fmla="*/ 0 h 5"/>
                  <a:gd name="T26" fmla="*/ 17 w 46"/>
                  <a:gd name="T27" fmla="*/ 0 h 5"/>
                  <a:gd name="T28" fmla="*/ 17 w 46"/>
                  <a:gd name="T29" fmla="*/ 5 h 5"/>
                  <a:gd name="T30" fmla="*/ 17 w 46"/>
                  <a:gd name="T31" fmla="*/ 5 h 5"/>
                  <a:gd name="T32" fmla="*/ 23 w 46"/>
                  <a:gd name="T33" fmla="*/ 5 h 5"/>
                  <a:gd name="T34" fmla="*/ 23 w 46"/>
                  <a:gd name="T35" fmla="*/ 5 h 5"/>
                  <a:gd name="T36" fmla="*/ 23 w 46"/>
                  <a:gd name="T37" fmla="*/ 5 h 5"/>
                  <a:gd name="T38" fmla="*/ 23 w 46"/>
                  <a:gd name="T39" fmla="*/ 5 h 5"/>
                  <a:gd name="T40" fmla="*/ 23 w 46"/>
                  <a:gd name="T41" fmla="*/ 5 h 5"/>
                  <a:gd name="T42" fmla="*/ 29 w 46"/>
                  <a:gd name="T43" fmla="*/ 5 h 5"/>
                  <a:gd name="T44" fmla="*/ 29 w 46"/>
                  <a:gd name="T45" fmla="*/ 5 h 5"/>
                  <a:gd name="T46" fmla="*/ 29 w 46"/>
                  <a:gd name="T47" fmla="*/ 5 h 5"/>
                  <a:gd name="T48" fmla="*/ 29 w 46"/>
                  <a:gd name="T49" fmla="*/ 5 h 5"/>
                  <a:gd name="T50" fmla="*/ 29 w 46"/>
                  <a:gd name="T51" fmla="*/ 5 h 5"/>
                  <a:gd name="T52" fmla="*/ 34 w 46"/>
                  <a:gd name="T53" fmla="*/ 5 h 5"/>
                  <a:gd name="T54" fmla="*/ 34 w 46"/>
                  <a:gd name="T55" fmla="*/ 5 h 5"/>
                  <a:gd name="T56" fmla="*/ 34 w 46"/>
                  <a:gd name="T57" fmla="*/ 5 h 5"/>
                  <a:gd name="T58" fmla="*/ 34 w 46"/>
                  <a:gd name="T59" fmla="*/ 5 h 5"/>
                  <a:gd name="T60" fmla="*/ 34 w 46"/>
                  <a:gd name="T61" fmla="*/ 5 h 5"/>
                  <a:gd name="T62" fmla="*/ 40 w 46"/>
                  <a:gd name="T63" fmla="*/ 5 h 5"/>
                  <a:gd name="T64" fmla="*/ 40 w 46"/>
                  <a:gd name="T65" fmla="*/ 5 h 5"/>
                  <a:gd name="T66" fmla="*/ 40 w 46"/>
                  <a:gd name="T67" fmla="*/ 5 h 5"/>
                  <a:gd name="T68" fmla="*/ 40 w 46"/>
                  <a:gd name="T69" fmla="*/ 5 h 5"/>
                  <a:gd name="T70" fmla="*/ 40 w 46"/>
                  <a:gd name="T71" fmla="*/ 5 h 5"/>
                  <a:gd name="T72" fmla="*/ 46 w 46"/>
                  <a:gd name="T73" fmla="*/ 5 h 5"/>
                  <a:gd name="T74" fmla="*/ 46 w 46"/>
                  <a:gd name="T75" fmla="*/ 5 h 5"/>
                  <a:gd name="T76" fmla="*/ 46 w 46"/>
                  <a:gd name="T77" fmla="*/ 5 h 5"/>
                  <a:gd name="T78" fmla="*/ 46 w 46"/>
                  <a:gd name="T79" fmla="*/ 5 h 5"/>
                  <a:gd name="T80" fmla="*/ 46 w 46"/>
                  <a:gd name="T8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5">
                    <a:moveTo>
                      <a:pt x="0" y="0"/>
                    </a:moveTo>
                    <a:lnTo>
                      <a:pt x="6" y="0"/>
                    </a:lnTo>
                    <a:lnTo>
                      <a:pt x="6" y="0"/>
                    </a:lnTo>
                    <a:lnTo>
                      <a:pt x="6" y="0"/>
                    </a:lnTo>
                    <a:lnTo>
                      <a:pt x="6" y="0"/>
                    </a:lnTo>
                    <a:lnTo>
                      <a:pt x="6" y="0"/>
                    </a:lnTo>
                    <a:lnTo>
                      <a:pt x="12" y="0"/>
                    </a:lnTo>
                    <a:lnTo>
                      <a:pt x="12" y="0"/>
                    </a:lnTo>
                    <a:lnTo>
                      <a:pt x="12" y="0"/>
                    </a:lnTo>
                    <a:lnTo>
                      <a:pt x="12" y="0"/>
                    </a:lnTo>
                    <a:lnTo>
                      <a:pt x="12" y="0"/>
                    </a:lnTo>
                    <a:lnTo>
                      <a:pt x="17" y="0"/>
                    </a:lnTo>
                    <a:lnTo>
                      <a:pt x="17" y="0"/>
                    </a:lnTo>
                    <a:lnTo>
                      <a:pt x="17" y="0"/>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5"/>
                    </a:lnTo>
                    <a:lnTo>
                      <a:pt x="34" y="5"/>
                    </a:lnTo>
                    <a:lnTo>
                      <a:pt x="40" y="5"/>
                    </a:lnTo>
                    <a:lnTo>
                      <a:pt x="40" y="5"/>
                    </a:lnTo>
                    <a:lnTo>
                      <a:pt x="40" y="5"/>
                    </a:lnTo>
                    <a:lnTo>
                      <a:pt x="40" y="5"/>
                    </a:lnTo>
                    <a:lnTo>
                      <a:pt x="40" y="5"/>
                    </a:lnTo>
                    <a:lnTo>
                      <a:pt x="46" y="5"/>
                    </a:lnTo>
                    <a:lnTo>
                      <a:pt x="46" y="5"/>
                    </a:lnTo>
                    <a:lnTo>
                      <a:pt x="46" y="5"/>
                    </a:lnTo>
                    <a:lnTo>
                      <a:pt x="46" y="5"/>
                    </a:lnTo>
                    <a:lnTo>
                      <a:pt x="46" y="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1098" name="Line 10"/>
              <p:cNvSpPr>
                <a:spLocks noChangeShapeType="1"/>
              </p:cNvSpPr>
              <p:nvPr/>
            </p:nvSpPr>
            <p:spPr bwMode="auto">
              <a:xfrm>
                <a:off x="3880" y="2477"/>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1099" name="Freeform 11"/>
              <p:cNvSpPr>
                <a:spLocks/>
              </p:cNvSpPr>
              <p:nvPr/>
            </p:nvSpPr>
            <p:spPr bwMode="auto">
              <a:xfrm>
                <a:off x="3880" y="2477"/>
                <a:ext cx="23" cy="6"/>
              </a:xfrm>
              <a:custGeom>
                <a:avLst/>
                <a:gdLst>
                  <a:gd name="T0" fmla="*/ 0 w 23"/>
                  <a:gd name="T1" fmla="*/ 0 h 6"/>
                  <a:gd name="T2" fmla="*/ 0 w 23"/>
                  <a:gd name="T3" fmla="*/ 0 h 6"/>
                  <a:gd name="T4" fmla="*/ 6 w 23"/>
                  <a:gd name="T5" fmla="*/ 0 h 6"/>
                  <a:gd name="T6" fmla="*/ 6 w 23"/>
                  <a:gd name="T7" fmla="*/ 0 h 6"/>
                  <a:gd name="T8" fmla="*/ 6 w 23"/>
                  <a:gd name="T9" fmla="*/ 0 h 6"/>
                  <a:gd name="T10" fmla="*/ 6 w 23"/>
                  <a:gd name="T11" fmla="*/ 0 h 6"/>
                  <a:gd name="T12" fmla="*/ 6 w 23"/>
                  <a:gd name="T13" fmla="*/ 0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6 h 6"/>
                  <a:gd name="T30" fmla="*/ 17 w 23"/>
                  <a:gd name="T31" fmla="*/ 6 h 6"/>
                  <a:gd name="T32" fmla="*/ 17 w 23"/>
                  <a:gd name="T33" fmla="*/ 6 h 6"/>
                  <a:gd name="T34" fmla="*/ 23 w 23"/>
                  <a:gd name="T35" fmla="*/ 6 h 6"/>
                  <a:gd name="T36" fmla="*/ 23 w 23"/>
                  <a:gd name="T37" fmla="*/ 6 h 6"/>
                  <a:gd name="T38" fmla="*/ 23 w 23"/>
                  <a:gd name="T3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6">
                    <a:moveTo>
                      <a:pt x="0" y="0"/>
                    </a:moveTo>
                    <a:lnTo>
                      <a:pt x="0" y="0"/>
                    </a:lnTo>
                    <a:lnTo>
                      <a:pt x="6" y="0"/>
                    </a:lnTo>
                    <a:lnTo>
                      <a:pt x="6" y="0"/>
                    </a:lnTo>
                    <a:lnTo>
                      <a:pt x="6" y="0"/>
                    </a:lnTo>
                    <a:lnTo>
                      <a:pt x="6" y="0"/>
                    </a:lnTo>
                    <a:lnTo>
                      <a:pt x="6" y="0"/>
                    </a:lnTo>
                    <a:lnTo>
                      <a:pt x="11" y="0"/>
                    </a:lnTo>
                    <a:lnTo>
                      <a:pt x="11" y="0"/>
                    </a:lnTo>
                    <a:lnTo>
                      <a:pt x="11" y="0"/>
                    </a:lnTo>
                    <a:lnTo>
                      <a:pt x="11" y="0"/>
                    </a:lnTo>
                    <a:lnTo>
                      <a:pt x="11" y="0"/>
                    </a:lnTo>
                    <a:lnTo>
                      <a:pt x="17" y="0"/>
                    </a:lnTo>
                    <a:lnTo>
                      <a:pt x="17" y="0"/>
                    </a:lnTo>
                    <a:lnTo>
                      <a:pt x="17" y="6"/>
                    </a:lnTo>
                    <a:lnTo>
                      <a:pt x="17" y="6"/>
                    </a:lnTo>
                    <a:lnTo>
                      <a:pt x="17" y="6"/>
                    </a:lnTo>
                    <a:lnTo>
                      <a:pt x="23" y="6"/>
                    </a:lnTo>
                    <a:lnTo>
                      <a:pt x="23" y="6"/>
                    </a:lnTo>
                    <a:lnTo>
                      <a:pt x="23"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1100" name="Line 12"/>
              <p:cNvSpPr>
                <a:spLocks noChangeShapeType="1"/>
              </p:cNvSpPr>
              <p:nvPr/>
            </p:nvSpPr>
            <p:spPr bwMode="auto">
              <a:xfrm>
                <a:off x="3908" y="248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1101" name="Freeform 13"/>
              <p:cNvSpPr>
                <a:spLocks/>
              </p:cNvSpPr>
              <p:nvPr/>
            </p:nvSpPr>
            <p:spPr bwMode="auto">
              <a:xfrm>
                <a:off x="3908" y="2488"/>
                <a:ext cx="34" cy="29"/>
              </a:xfrm>
              <a:custGeom>
                <a:avLst/>
                <a:gdLst>
                  <a:gd name="T0" fmla="*/ 0 w 34"/>
                  <a:gd name="T1" fmla="*/ 0 h 29"/>
                  <a:gd name="T2" fmla="*/ 6 w 34"/>
                  <a:gd name="T3" fmla="*/ 0 h 29"/>
                  <a:gd name="T4" fmla="*/ 6 w 34"/>
                  <a:gd name="T5" fmla="*/ 0 h 29"/>
                  <a:gd name="T6" fmla="*/ 6 w 34"/>
                  <a:gd name="T7" fmla="*/ 0 h 29"/>
                  <a:gd name="T8" fmla="*/ 6 w 34"/>
                  <a:gd name="T9" fmla="*/ 0 h 29"/>
                  <a:gd name="T10" fmla="*/ 6 w 34"/>
                  <a:gd name="T11" fmla="*/ 0 h 29"/>
                  <a:gd name="T12" fmla="*/ 12 w 34"/>
                  <a:gd name="T13" fmla="*/ 0 h 29"/>
                  <a:gd name="T14" fmla="*/ 12 w 34"/>
                  <a:gd name="T15" fmla="*/ 6 h 29"/>
                  <a:gd name="T16" fmla="*/ 12 w 34"/>
                  <a:gd name="T17" fmla="*/ 6 h 29"/>
                  <a:gd name="T18" fmla="*/ 12 w 34"/>
                  <a:gd name="T19" fmla="*/ 6 h 29"/>
                  <a:gd name="T20" fmla="*/ 12 w 34"/>
                  <a:gd name="T21" fmla="*/ 6 h 29"/>
                  <a:gd name="T22" fmla="*/ 17 w 34"/>
                  <a:gd name="T23" fmla="*/ 6 h 29"/>
                  <a:gd name="T24" fmla="*/ 17 w 34"/>
                  <a:gd name="T25" fmla="*/ 6 h 29"/>
                  <a:gd name="T26" fmla="*/ 17 w 34"/>
                  <a:gd name="T27" fmla="*/ 6 h 29"/>
                  <a:gd name="T28" fmla="*/ 17 w 34"/>
                  <a:gd name="T29" fmla="*/ 12 h 29"/>
                  <a:gd name="T30" fmla="*/ 17 w 34"/>
                  <a:gd name="T31" fmla="*/ 12 h 29"/>
                  <a:gd name="T32" fmla="*/ 23 w 34"/>
                  <a:gd name="T33" fmla="*/ 12 h 29"/>
                  <a:gd name="T34" fmla="*/ 23 w 34"/>
                  <a:gd name="T35" fmla="*/ 12 h 29"/>
                  <a:gd name="T36" fmla="*/ 23 w 34"/>
                  <a:gd name="T37" fmla="*/ 12 h 29"/>
                  <a:gd name="T38" fmla="*/ 23 w 34"/>
                  <a:gd name="T39" fmla="*/ 17 h 29"/>
                  <a:gd name="T40" fmla="*/ 23 w 34"/>
                  <a:gd name="T41" fmla="*/ 17 h 29"/>
                  <a:gd name="T42" fmla="*/ 29 w 34"/>
                  <a:gd name="T43" fmla="*/ 17 h 29"/>
                  <a:gd name="T44" fmla="*/ 29 w 34"/>
                  <a:gd name="T45" fmla="*/ 17 h 29"/>
                  <a:gd name="T46" fmla="*/ 29 w 34"/>
                  <a:gd name="T47" fmla="*/ 17 h 29"/>
                  <a:gd name="T48" fmla="*/ 29 w 34"/>
                  <a:gd name="T49" fmla="*/ 23 h 29"/>
                  <a:gd name="T50" fmla="*/ 29 w 34"/>
                  <a:gd name="T51" fmla="*/ 23 h 29"/>
                  <a:gd name="T52" fmla="*/ 29 w 34"/>
                  <a:gd name="T53" fmla="*/ 23 h 29"/>
                  <a:gd name="T54" fmla="*/ 29 w 34"/>
                  <a:gd name="T55" fmla="*/ 23 h 29"/>
                  <a:gd name="T56" fmla="*/ 34 w 34"/>
                  <a:gd name="T57" fmla="*/ 23 h 29"/>
                  <a:gd name="T58" fmla="*/ 34 w 34"/>
                  <a:gd name="T59" fmla="*/ 29 h 29"/>
                  <a:gd name="T60" fmla="*/ 34 w 34"/>
                  <a:gd name="T61" fmla="*/ 29 h 29"/>
                  <a:gd name="T62" fmla="*/ 34 w 34"/>
                  <a:gd name="T63" fmla="*/ 29 h 29"/>
                  <a:gd name="T64" fmla="*/ 34 w 34"/>
                  <a:gd name="T65" fmla="*/ 29 h 29"/>
                  <a:gd name="T66" fmla="*/ 34 w 34"/>
                  <a:gd name="T6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29">
                    <a:moveTo>
                      <a:pt x="0" y="0"/>
                    </a:moveTo>
                    <a:lnTo>
                      <a:pt x="6" y="0"/>
                    </a:lnTo>
                    <a:lnTo>
                      <a:pt x="6" y="0"/>
                    </a:lnTo>
                    <a:lnTo>
                      <a:pt x="6" y="0"/>
                    </a:lnTo>
                    <a:lnTo>
                      <a:pt x="6" y="0"/>
                    </a:lnTo>
                    <a:lnTo>
                      <a:pt x="6" y="0"/>
                    </a:lnTo>
                    <a:lnTo>
                      <a:pt x="12" y="0"/>
                    </a:lnTo>
                    <a:lnTo>
                      <a:pt x="12" y="6"/>
                    </a:lnTo>
                    <a:lnTo>
                      <a:pt x="12" y="6"/>
                    </a:lnTo>
                    <a:lnTo>
                      <a:pt x="12" y="6"/>
                    </a:lnTo>
                    <a:lnTo>
                      <a:pt x="12" y="6"/>
                    </a:lnTo>
                    <a:lnTo>
                      <a:pt x="17" y="6"/>
                    </a:lnTo>
                    <a:lnTo>
                      <a:pt x="17" y="6"/>
                    </a:lnTo>
                    <a:lnTo>
                      <a:pt x="17" y="6"/>
                    </a:lnTo>
                    <a:lnTo>
                      <a:pt x="17" y="12"/>
                    </a:lnTo>
                    <a:lnTo>
                      <a:pt x="17" y="12"/>
                    </a:lnTo>
                    <a:lnTo>
                      <a:pt x="23" y="12"/>
                    </a:lnTo>
                    <a:lnTo>
                      <a:pt x="23" y="12"/>
                    </a:lnTo>
                    <a:lnTo>
                      <a:pt x="23" y="12"/>
                    </a:lnTo>
                    <a:lnTo>
                      <a:pt x="23" y="17"/>
                    </a:lnTo>
                    <a:lnTo>
                      <a:pt x="23" y="17"/>
                    </a:lnTo>
                    <a:lnTo>
                      <a:pt x="29" y="17"/>
                    </a:lnTo>
                    <a:lnTo>
                      <a:pt x="29" y="17"/>
                    </a:lnTo>
                    <a:lnTo>
                      <a:pt x="29" y="17"/>
                    </a:lnTo>
                    <a:lnTo>
                      <a:pt x="29" y="23"/>
                    </a:lnTo>
                    <a:lnTo>
                      <a:pt x="29" y="23"/>
                    </a:lnTo>
                    <a:lnTo>
                      <a:pt x="29" y="23"/>
                    </a:lnTo>
                    <a:lnTo>
                      <a:pt x="29" y="23"/>
                    </a:lnTo>
                    <a:lnTo>
                      <a:pt x="34" y="23"/>
                    </a:lnTo>
                    <a:lnTo>
                      <a:pt x="34" y="29"/>
                    </a:lnTo>
                    <a:lnTo>
                      <a:pt x="34" y="29"/>
                    </a:lnTo>
                    <a:lnTo>
                      <a:pt x="34" y="29"/>
                    </a:lnTo>
                    <a:lnTo>
                      <a:pt x="34" y="29"/>
                    </a:lnTo>
                    <a:lnTo>
                      <a:pt x="34" y="2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1102" name="Line 14"/>
              <p:cNvSpPr>
                <a:spLocks noChangeShapeType="1"/>
              </p:cNvSpPr>
              <p:nvPr/>
            </p:nvSpPr>
            <p:spPr bwMode="auto">
              <a:xfrm>
                <a:off x="3942" y="252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1103" name="Freeform 15"/>
              <p:cNvSpPr>
                <a:spLocks/>
              </p:cNvSpPr>
              <p:nvPr/>
            </p:nvSpPr>
            <p:spPr bwMode="auto">
              <a:xfrm>
                <a:off x="3937" y="2528"/>
                <a:ext cx="5" cy="23"/>
              </a:xfrm>
              <a:custGeom>
                <a:avLst/>
                <a:gdLst>
                  <a:gd name="T0" fmla="*/ 5 w 5"/>
                  <a:gd name="T1" fmla="*/ 0 h 23"/>
                  <a:gd name="T2" fmla="*/ 5 w 5"/>
                  <a:gd name="T3" fmla="*/ 0 h 23"/>
                  <a:gd name="T4" fmla="*/ 5 w 5"/>
                  <a:gd name="T5" fmla="*/ 0 h 23"/>
                  <a:gd name="T6" fmla="*/ 5 w 5"/>
                  <a:gd name="T7" fmla="*/ 6 h 23"/>
                  <a:gd name="T8" fmla="*/ 5 w 5"/>
                  <a:gd name="T9" fmla="*/ 6 h 23"/>
                  <a:gd name="T10" fmla="*/ 5 w 5"/>
                  <a:gd name="T11" fmla="*/ 6 h 23"/>
                  <a:gd name="T12" fmla="*/ 5 w 5"/>
                  <a:gd name="T13" fmla="*/ 6 h 23"/>
                  <a:gd name="T14" fmla="*/ 5 w 5"/>
                  <a:gd name="T15" fmla="*/ 6 h 23"/>
                  <a:gd name="T16" fmla="*/ 5 w 5"/>
                  <a:gd name="T17" fmla="*/ 11 h 23"/>
                  <a:gd name="T18" fmla="*/ 5 w 5"/>
                  <a:gd name="T19" fmla="*/ 11 h 23"/>
                  <a:gd name="T20" fmla="*/ 5 w 5"/>
                  <a:gd name="T21" fmla="*/ 11 h 23"/>
                  <a:gd name="T22" fmla="*/ 5 w 5"/>
                  <a:gd name="T23" fmla="*/ 11 h 23"/>
                  <a:gd name="T24" fmla="*/ 5 w 5"/>
                  <a:gd name="T25" fmla="*/ 11 h 23"/>
                  <a:gd name="T26" fmla="*/ 5 w 5"/>
                  <a:gd name="T27" fmla="*/ 17 h 23"/>
                  <a:gd name="T28" fmla="*/ 0 w 5"/>
                  <a:gd name="T29" fmla="*/ 17 h 23"/>
                  <a:gd name="T30" fmla="*/ 0 w 5"/>
                  <a:gd name="T31" fmla="*/ 17 h 23"/>
                  <a:gd name="T32" fmla="*/ 0 w 5"/>
                  <a:gd name="T33" fmla="*/ 17 h 23"/>
                  <a:gd name="T34" fmla="*/ 0 w 5"/>
                  <a:gd name="T35" fmla="*/ 17 h 23"/>
                  <a:gd name="T36" fmla="*/ 0 w 5"/>
                  <a:gd name="T3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23">
                    <a:moveTo>
                      <a:pt x="5" y="0"/>
                    </a:moveTo>
                    <a:lnTo>
                      <a:pt x="5" y="0"/>
                    </a:lnTo>
                    <a:lnTo>
                      <a:pt x="5" y="0"/>
                    </a:lnTo>
                    <a:lnTo>
                      <a:pt x="5" y="6"/>
                    </a:lnTo>
                    <a:lnTo>
                      <a:pt x="5" y="6"/>
                    </a:lnTo>
                    <a:lnTo>
                      <a:pt x="5" y="6"/>
                    </a:lnTo>
                    <a:lnTo>
                      <a:pt x="5" y="6"/>
                    </a:lnTo>
                    <a:lnTo>
                      <a:pt x="5" y="6"/>
                    </a:lnTo>
                    <a:lnTo>
                      <a:pt x="5" y="11"/>
                    </a:lnTo>
                    <a:lnTo>
                      <a:pt x="5" y="11"/>
                    </a:lnTo>
                    <a:lnTo>
                      <a:pt x="5" y="11"/>
                    </a:lnTo>
                    <a:lnTo>
                      <a:pt x="5" y="11"/>
                    </a:lnTo>
                    <a:lnTo>
                      <a:pt x="5" y="11"/>
                    </a:lnTo>
                    <a:lnTo>
                      <a:pt x="5" y="17"/>
                    </a:lnTo>
                    <a:lnTo>
                      <a:pt x="0" y="17"/>
                    </a:lnTo>
                    <a:lnTo>
                      <a:pt x="0" y="17"/>
                    </a:lnTo>
                    <a:lnTo>
                      <a:pt x="0" y="17"/>
                    </a:lnTo>
                    <a:lnTo>
                      <a:pt x="0" y="17"/>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1104" name="Line 16"/>
              <p:cNvSpPr>
                <a:spLocks noChangeShapeType="1"/>
              </p:cNvSpPr>
              <p:nvPr/>
            </p:nvSpPr>
            <p:spPr bwMode="auto">
              <a:xfrm>
                <a:off x="3931" y="2556"/>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1105" name="Freeform 17"/>
              <p:cNvSpPr>
                <a:spLocks/>
              </p:cNvSpPr>
              <p:nvPr/>
            </p:nvSpPr>
            <p:spPr bwMode="auto">
              <a:xfrm>
                <a:off x="3891" y="2556"/>
                <a:ext cx="40" cy="23"/>
              </a:xfrm>
              <a:custGeom>
                <a:avLst/>
                <a:gdLst>
                  <a:gd name="T0" fmla="*/ 40 w 40"/>
                  <a:gd name="T1" fmla="*/ 0 h 23"/>
                  <a:gd name="T2" fmla="*/ 34 w 40"/>
                  <a:gd name="T3" fmla="*/ 0 h 23"/>
                  <a:gd name="T4" fmla="*/ 34 w 40"/>
                  <a:gd name="T5" fmla="*/ 0 h 23"/>
                  <a:gd name="T6" fmla="*/ 34 w 40"/>
                  <a:gd name="T7" fmla="*/ 6 h 23"/>
                  <a:gd name="T8" fmla="*/ 34 w 40"/>
                  <a:gd name="T9" fmla="*/ 6 h 23"/>
                  <a:gd name="T10" fmla="*/ 34 w 40"/>
                  <a:gd name="T11" fmla="*/ 6 h 23"/>
                  <a:gd name="T12" fmla="*/ 29 w 40"/>
                  <a:gd name="T13" fmla="*/ 6 h 23"/>
                  <a:gd name="T14" fmla="*/ 29 w 40"/>
                  <a:gd name="T15" fmla="*/ 6 h 23"/>
                  <a:gd name="T16" fmla="*/ 29 w 40"/>
                  <a:gd name="T17" fmla="*/ 6 h 23"/>
                  <a:gd name="T18" fmla="*/ 29 w 40"/>
                  <a:gd name="T19" fmla="*/ 12 h 23"/>
                  <a:gd name="T20" fmla="*/ 29 w 40"/>
                  <a:gd name="T21" fmla="*/ 12 h 23"/>
                  <a:gd name="T22" fmla="*/ 23 w 40"/>
                  <a:gd name="T23" fmla="*/ 12 h 23"/>
                  <a:gd name="T24" fmla="*/ 23 w 40"/>
                  <a:gd name="T25" fmla="*/ 12 h 23"/>
                  <a:gd name="T26" fmla="*/ 23 w 40"/>
                  <a:gd name="T27" fmla="*/ 12 h 23"/>
                  <a:gd name="T28" fmla="*/ 23 w 40"/>
                  <a:gd name="T29" fmla="*/ 12 h 23"/>
                  <a:gd name="T30" fmla="*/ 23 w 40"/>
                  <a:gd name="T31" fmla="*/ 12 h 23"/>
                  <a:gd name="T32" fmla="*/ 17 w 40"/>
                  <a:gd name="T33" fmla="*/ 12 h 23"/>
                  <a:gd name="T34" fmla="*/ 17 w 40"/>
                  <a:gd name="T35" fmla="*/ 17 h 23"/>
                  <a:gd name="T36" fmla="*/ 17 w 40"/>
                  <a:gd name="T37" fmla="*/ 17 h 23"/>
                  <a:gd name="T38" fmla="*/ 17 w 40"/>
                  <a:gd name="T39" fmla="*/ 17 h 23"/>
                  <a:gd name="T40" fmla="*/ 17 w 40"/>
                  <a:gd name="T41" fmla="*/ 17 h 23"/>
                  <a:gd name="T42" fmla="*/ 12 w 40"/>
                  <a:gd name="T43" fmla="*/ 17 h 23"/>
                  <a:gd name="T44" fmla="*/ 12 w 40"/>
                  <a:gd name="T45" fmla="*/ 17 h 23"/>
                  <a:gd name="T46" fmla="*/ 12 w 40"/>
                  <a:gd name="T47" fmla="*/ 17 h 23"/>
                  <a:gd name="T48" fmla="*/ 12 w 40"/>
                  <a:gd name="T49" fmla="*/ 17 h 23"/>
                  <a:gd name="T50" fmla="*/ 12 w 40"/>
                  <a:gd name="T51" fmla="*/ 17 h 23"/>
                  <a:gd name="T52" fmla="*/ 6 w 40"/>
                  <a:gd name="T53" fmla="*/ 17 h 23"/>
                  <a:gd name="T54" fmla="*/ 6 w 40"/>
                  <a:gd name="T55" fmla="*/ 17 h 23"/>
                  <a:gd name="T56" fmla="*/ 6 w 40"/>
                  <a:gd name="T57" fmla="*/ 17 h 23"/>
                  <a:gd name="T58" fmla="*/ 6 w 40"/>
                  <a:gd name="T59" fmla="*/ 23 h 23"/>
                  <a:gd name="T60" fmla="*/ 6 w 40"/>
                  <a:gd name="T61" fmla="*/ 23 h 23"/>
                  <a:gd name="T62" fmla="*/ 0 w 40"/>
                  <a:gd name="T63" fmla="*/ 23 h 23"/>
                  <a:gd name="T64" fmla="*/ 0 w 40"/>
                  <a:gd name="T65" fmla="*/ 23 h 23"/>
                  <a:gd name="T66" fmla="*/ 0 w 40"/>
                  <a:gd name="T67" fmla="*/ 23 h 23"/>
                  <a:gd name="T68" fmla="*/ 0 w 40"/>
                  <a:gd name="T69" fmla="*/ 23 h 23"/>
                  <a:gd name="T70" fmla="*/ 0 w 40"/>
                  <a:gd name="T7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23">
                    <a:moveTo>
                      <a:pt x="40" y="0"/>
                    </a:moveTo>
                    <a:lnTo>
                      <a:pt x="34" y="0"/>
                    </a:lnTo>
                    <a:lnTo>
                      <a:pt x="34" y="0"/>
                    </a:lnTo>
                    <a:lnTo>
                      <a:pt x="34" y="6"/>
                    </a:lnTo>
                    <a:lnTo>
                      <a:pt x="34" y="6"/>
                    </a:lnTo>
                    <a:lnTo>
                      <a:pt x="34" y="6"/>
                    </a:lnTo>
                    <a:lnTo>
                      <a:pt x="29" y="6"/>
                    </a:lnTo>
                    <a:lnTo>
                      <a:pt x="29" y="6"/>
                    </a:lnTo>
                    <a:lnTo>
                      <a:pt x="29" y="6"/>
                    </a:lnTo>
                    <a:lnTo>
                      <a:pt x="29" y="12"/>
                    </a:lnTo>
                    <a:lnTo>
                      <a:pt x="29" y="12"/>
                    </a:lnTo>
                    <a:lnTo>
                      <a:pt x="23" y="12"/>
                    </a:lnTo>
                    <a:lnTo>
                      <a:pt x="23" y="12"/>
                    </a:lnTo>
                    <a:lnTo>
                      <a:pt x="23" y="12"/>
                    </a:lnTo>
                    <a:lnTo>
                      <a:pt x="23" y="12"/>
                    </a:lnTo>
                    <a:lnTo>
                      <a:pt x="23" y="12"/>
                    </a:lnTo>
                    <a:lnTo>
                      <a:pt x="17" y="12"/>
                    </a:lnTo>
                    <a:lnTo>
                      <a:pt x="17" y="17"/>
                    </a:lnTo>
                    <a:lnTo>
                      <a:pt x="17" y="17"/>
                    </a:lnTo>
                    <a:lnTo>
                      <a:pt x="17" y="17"/>
                    </a:lnTo>
                    <a:lnTo>
                      <a:pt x="17" y="17"/>
                    </a:lnTo>
                    <a:lnTo>
                      <a:pt x="12" y="17"/>
                    </a:lnTo>
                    <a:lnTo>
                      <a:pt x="12" y="17"/>
                    </a:lnTo>
                    <a:lnTo>
                      <a:pt x="12" y="17"/>
                    </a:lnTo>
                    <a:lnTo>
                      <a:pt x="12" y="17"/>
                    </a:lnTo>
                    <a:lnTo>
                      <a:pt x="12" y="17"/>
                    </a:lnTo>
                    <a:lnTo>
                      <a:pt x="6" y="17"/>
                    </a:lnTo>
                    <a:lnTo>
                      <a:pt x="6" y="17"/>
                    </a:lnTo>
                    <a:lnTo>
                      <a:pt x="6" y="17"/>
                    </a:lnTo>
                    <a:lnTo>
                      <a:pt x="6" y="23"/>
                    </a:lnTo>
                    <a:lnTo>
                      <a:pt x="6" y="23"/>
                    </a:lnTo>
                    <a:lnTo>
                      <a:pt x="0" y="23"/>
                    </a:lnTo>
                    <a:lnTo>
                      <a:pt x="0" y="23"/>
                    </a:lnTo>
                    <a:lnTo>
                      <a:pt x="0" y="23"/>
                    </a:lnTo>
                    <a:lnTo>
                      <a:pt x="0" y="23"/>
                    </a:lnTo>
                    <a:lnTo>
                      <a:pt x="0" y="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1106" name="Line 18"/>
              <p:cNvSpPr>
                <a:spLocks noChangeShapeType="1"/>
              </p:cNvSpPr>
              <p:nvPr/>
            </p:nvSpPr>
            <p:spPr bwMode="auto">
              <a:xfrm>
                <a:off x="3880"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1107" name="Freeform 19"/>
              <p:cNvSpPr>
                <a:spLocks/>
              </p:cNvSpPr>
              <p:nvPr/>
            </p:nvSpPr>
            <p:spPr bwMode="auto">
              <a:xfrm>
                <a:off x="3857" y="2579"/>
                <a:ext cx="23" cy="6"/>
              </a:xfrm>
              <a:custGeom>
                <a:avLst/>
                <a:gdLst>
                  <a:gd name="T0" fmla="*/ 23 w 23"/>
                  <a:gd name="T1" fmla="*/ 0 h 6"/>
                  <a:gd name="T2" fmla="*/ 23 w 23"/>
                  <a:gd name="T3" fmla="*/ 0 h 6"/>
                  <a:gd name="T4" fmla="*/ 23 w 23"/>
                  <a:gd name="T5" fmla="*/ 0 h 6"/>
                  <a:gd name="T6" fmla="*/ 17 w 23"/>
                  <a:gd name="T7" fmla="*/ 6 h 6"/>
                  <a:gd name="T8" fmla="*/ 17 w 23"/>
                  <a:gd name="T9" fmla="*/ 6 h 6"/>
                  <a:gd name="T10" fmla="*/ 17 w 23"/>
                  <a:gd name="T11" fmla="*/ 6 h 6"/>
                  <a:gd name="T12" fmla="*/ 17 w 23"/>
                  <a:gd name="T13" fmla="*/ 6 h 6"/>
                  <a:gd name="T14" fmla="*/ 17 w 23"/>
                  <a:gd name="T15" fmla="*/ 6 h 6"/>
                  <a:gd name="T16" fmla="*/ 12 w 23"/>
                  <a:gd name="T17" fmla="*/ 6 h 6"/>
                  <a:gd name="T18" fmla="*/ 12 w 23"/>
                  <a:gd name="T19" fmla="*/ 6 h 6"/>
                  <a:gd name="T20" fmla="*/ 12 w 23"/>
                  <a:gd name="T21" fmla="*/ 6 h 6"/>
                  <a:gd name="T22" fmla="*/ 12 w 23"/>
                  <a:gd name="T23" fmla="*/ 6 h 6"/>
                  <a:gd name="T24" fmla="*/ 12 w 23"/>
                  <a:gd name="T25" fmla="*/ 6 h 6"/>
                  <a:gd name="T26" fmla="*/ 6 w 23"/>
                  <a:gd name="T27" fmla="*/ 6 h 6"/>
                  <a:gd name="T28" fmla="*/ 6 w 23"/>
                  <a:gd name="T29" fmla="*/ 6 h 6"/>
                  <a:gd name="T30" fmla="*/ 6 w 23"/>
                  <a:gd name="T31" fmla="*/ 6 h 6"/>
                  <a:gd name="T32" fmla="*/ 6 w 23"/>
                  <a:gd name="T33" fmla="*/ 6 h 6"/>
                  <a:gd name="T34" fmla="*/ 6 w 23"/>
                  <a:gd name="T35" fmla="*/ 6 h 6"/>
                  <a:gd name="T36" fmla="*/ 0 w 23"/>
                  <a:gd name="T37" fmla="*/ 6 h 6"/>
                  <a:gd name="T38" fmla="*/ 0 w 23"/>
                  <a:gd name="T39" fmla="*/ 6 h 6"/>
                  <a:gd name="T40" fmla="*/ 0 w 23"/>
                  <a:gd name="T4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0"/>
                    </a:moveTo>
                    <a:lnTo>
                      <a:pt x="23" y="0"/>
                    </a:lnTo>
                    <a:lnTo>
                      <a:pt x="23" y="0"/>
                    </a:ln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1108" name="Line 20"/>
              <p:cNvSpPr>
                <a:spLocks noChangeShapeType="1"/>
              </p:cNvSpPr>
              <p:nvPr/>
            </p:nvSpPr>
            <p:spPr bwMode="auto">
              <a:xfrm flipH="1">
                <a:off x="3846" y="2585"/>
                <a:ext cx="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1109" name="Freeform 21"/>
              <p:cNvSpPr>
                <a:spLocks/>
              </p:cNvSpPr>
              <p:nvPr/>
            </p:nvSpPr>
            <p:spPr bwMode="auto">
              <a:xfrm>
                <a:off x="3801" y="2585"/>
                <a:ext cx="45" cy="5"/>
              </a:xfrm>
              <a:custGeom>
                <a:avLst/>
                <a:gdLst>
                  <a:gd name="T0" fmla="*/ 45 w 45"/>
                  <a:gd name="T1" fmla="*/ 0 h 5"/>
                  <a:gd name="T2" fmla="*/ 45 w 45"/>
                  <a:gd name="T3" fmla="*/ 0 h 5"/>
                  <a:gd name="T4" fmla="*/ 45 w 45"/>
                  <a:gd name="T5" fmla="*/ 0 h 5"/>
                  <a:gd name="T6" fmla="*/ 45 w 45"/>
                  <a:gd name="T7" fmla="*/ 0 h 5"/>
                  <a:gd name="T8" fmla="*/ 45 w 45"/>
                  <a:gd name="T9" fmla="*/ 0 h 5"/>
                  <a:gd name="T10" fmla="*/ 39 w 45"/>
                  <a:gd name="T11" fmla="*/ 0 h 5"/>
                  <a:gd name="T12" fmla="*/ 39 w 45"/>
                  <a:gd name="T13" fmla="*/ 0 h 5"/>
                  <a:gd name="T14" fmla="*/ 39 w 45"/>
                  <a:gd name="T15" fmla="*/ 5 h 5"/>
                  <a:gd name="T16" fmla="*/ 39 w 45"/>
                  <a:gd name="T17" fmla="*/ 5 h 5"/>
                  <a:gd name="T18" fmla="*/ 39 w 45"/>
                  <a:gd name="T19" fmla="*/ 5 h 5"/>
                  <a:gd name="T20" fmla="*/ 34 w 45"/>
                  <a:gd name="T21" fmla="*/ 5 h 5"/>
                  <a:gd name="T22" fmla="*/ 34 w 45"/>
                  <a:gd name="T23" fmla="*/ 5 h 5"/>
                  <a:gd name="T24" fmla="*/ 34 w 45"/>
                  <a:gd name="T25" fmla="*/ 5 h 5"/>
                  <a:gd name="T26" fmla="*/ 34 w 45"/>
                  <a:gd name="T27" fmla="*/ 5 h 5"/>
                  <a:gd name="T28" fmla="*/ 34 w 45"/>
                  <a:gd name="T29" fmla="*/ 5 h 5"/>
                  <a:gd name="T30" fmla="*/ 28 w 45"/>
                  <a:gd name="T31" fmla="*/ 5 h 5"/>
                  <a:gd name="T32" fmla="*/ 28 w 45"/>
                  <a:gd name="T33" fmla="*/ 5 h 5"/>
                  <a:gd name="T34" fmla="*/ 28 w 45"/>
                  <a:gd name="T35" fmla="*/ 5 h 5"/>
                  <a:gd name="T36" fmla="*/ 28 w 45"/>
                  <a:gd name="T37" fmla="*/ 5 h 5"/>
                  <a:gd name="T38" fmla="*/ 28 w 45"/>
                  <a:gd name="T39" fmla="*/ 5 h 5"/>
                  <a:gd name="T40" fmla="*/ 22 w 45"/>
                  <a:gd name="T41" fmla="*/ 5 h 5"/>
                  <a:gd name="T42" fmla="*/ 22 w 45"/>
                  <a:gd name="T43" fmla="*/ 5 h 5"/>
                  <a:gd name="T44" fmla="*/ 22 w 45"/>
                  <a:gd name="T45" fmla="*/ 5 h 5"/>
                  <a:gd name="T46" fmla="*/ 22 w 45"/>
                  <a:gd name="T47" fmla="*/ 5 h 5"/>
                  <a:gd name="T48" fmla="*/ 22 w 45"/>
                  <a:gd name="T49" fmla="*/ 5 h 5"/>
                  <a:gd name="T50" fmla="*/ 17 w 45"/>
                  <a:gd name="T51" fmla="*/ 5 h 5"/>
                  <a:gd name="T52" fmla="*/ 17 w 45"/>
                  <a:gd name="T53" fmla="*/ 5 h 5"/>
                  <a:gd name="T54" fmla="*/ 17 w 45"/>
                  <a:gd name="T55" fmla="*/ 5 h 5"/>
                  <a:gd name="T56" fmla="*/ 17 w 45"/>
                  <a:gd name="T57" fmla="*/ 5 h 5"/>
                  <a:gd name="T58" fmla="*/ 17 w 45"/>
                  <a:gd name="T59" fmla="*/ 5 h 5"/>
                  <a:gd name="T60" fmla="*/ 11 w 45"/>
                  <a:gd name="T61" fmla="*/ 5 h 5"/>
                  <a:gd name="T62" fmla="*/ 11 w 45"/>
                  <a:gd name="T63" fmla="*/ 5 h 5"/>
                  <a:gd name="T64" fmla="*/ 11 w 45"/>
                  <a:gd name="T65" fmla="*/ 5 h 5"/>
                  <a:gd name="T66" fmla="*/ 11 w 45"/>
                  <a:gd name="T67" fmla="*/ 5 h 5"/>
                  <a:gd name="T68" fmla="*/ 11 w 45"/>
                  <a:gd name="T69" fmla="*/ 5 h 5"/>
                  <a:gd name="T70" fmla="*/ 5 w 45"/>
                  <a:gd name="T71" fmla="*/ 5 h 5"/>
                  <a:gd name="T72" fmla="*/ 5 w 45"/>
                  <a:gd name="T73" fmla="*/ 0 h 5"/>
                  <a:gd name="T74" fmla="*/ 5 w 45"/>
                  <a:gd name="T75" fmla="*/ 0 h 5"/>
                  <a:gd name="T76" fmla="*/ 5 w 45"/>
                  <a:gd name="T77" fmla="*/ 0 h 5"/>
                  <a:gd name="T78" fmla="*/ 0 w 45"/>
                  <a:gd name="T79" fmla="*/ 0 h 5"/>
                  <a:gd name="T80" fmla="*/ 0 w 45"/>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 h="5">
                    <a:moveTo>
                      <a:pt x="45" y="0"/>
                    </a:moveTo>
                    <a:lnTo>
                      <a:pt x="45" y="0"/>
                    </a:lnTo>
                    <a:lnTo>
                      <a:pt x="45" y="0"/>
                    </a:lnTo>
                    <a:lnTo>
                      <a:pt x="45" y="0"/>
                    </a:lnTo>
                    <a:lnTo>
                      <a:pt x="45" y="0"/>
                    </a:lnTo>
                    <a:lnTo>
                      <a:pt x="39" y="0"/>
                    </a:lnTo>
                    <a:lnTo>
                      <a:pt x="39" y="0"/>
                    </a:lnTo>
                    <a:lnTo>
                      <a:pt x="39" y="5"/>
                    </a:lnTo>
                    <a:lnTo>
                      <a:pt x="39" y="5"/>
                    </a:lnTo>
                    <a:lnTo>
                      <a:pt x="39" y="5"/>
                    </a:lnTo>
                    <a:lnTo>
                      <a:pt x="34" y="5"/>
                    </a:lnTo>
                    <a:lnTo>
                      <a:pt x="34" y="5"/>
                    </a:lnTo>
                    <a:lnTo>
                      <a:pt x="34" y="5"/>
                    </a:lnTo>
                    <a:lnTo>
                      <a:pt x="34" y="5"/>
                    </a:lnTo>
                    <a:lnTo>
                      <a:pt x="34" y="5"/>
                    </a:lnTo>
                    <a:lnTo>
                      <a:pt x="28" y="5"/>
                    </a:lnTo>
                    <a:lnTo>
                      <a:pt x="28" y="5"/>
                    </a:lnTo>
                    <a:lnTo>
                      <a:pt x="28" y="5"/>
                    </a:lnTo>
                    <a:lnTo>
                      <a:pt x="28" y="5"/>
                    </a:lnTo>
                    <a:lnTo>
                      <a:pt x="28" y="5"/>
                    </a:lnTo>
                    <a:lnTo>
                      <a:pt x="22" y="5"/>
                    </a:lnTo>
                    <a:lnTo>
                      <a:pt x="22" y="5"/>
                    </a:lnTo>
                    <a:lnTo>
                      <a:pt x="22" y="5"/>
                    </a:lnTo>
                    <a:lnTo>
                      <a:pt x="22" y="5"/>
                    </a:lnTo>
                    <a:lnTo>
                      <a:pt x="22" y="5"/>
                    </a:lnTo>
                    <a:lnTo>
                      <a:pt x="17" y="5"/>
                    </a:lnTo>
                    <a:lnTo>
                      <a:pt x="17" y="5"/>
                    </a:lnTo>
                    <a:lnTo>
                      <a:pt x="17" y="5"/>
                    </a:lnTo>
                    <a:lnTo>
                      <a:pt x="17" y="5"/>
                    </a:lnTo>
                    <a:lnTo>
                      <a:pt x="17" y="5"/>
                    </a:lnTo>
                    <a:lnTo>
                      <a:pt x="11" y="5"/>
                    </a:lnTo>
                    <a:lnTo>
                      <a:pt x="11" y="5"/>
                    </a:lnTo>
                    <a:lnTo>
                      <a:pt x="11" y="5"/>
                    </a:lnTo>
                    <a:lnTo>
                      <a:pt x="11" y="5"/>
                    </a:lnTo>
                    <a:lnTo>
                      <a:pt x="11" y="5"/>
                    </a:lnTo>
                    <a:lnTo>
                      <a:pt x="5" y="5"/>
                    </a:lnTo>
                    <a:lnTo>
                      <a:pt x="5" y="0"/>
                    </a:lnTo>
                    <a:lnTo>
                      <a:pt x="5" y="0"/>
                    </a:lnTo>
                    <a:lnTo>
                      <a:pt x="5" y="0"/>
                    </a:lnTo>
                    <a:lnTo>
                      <a:pt x="0"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1110" name="Line 22"/>
              <p:cNvSpPr>
                <a:spLocks noChangeShapeType="1"/>
              </p:cNvSpPr>
              <p:nvPr/>
            </p:nvSpPr>
            <p:spPr bwMode="auto">
              <a:xfrm>
                <a:off x="3795" y="258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1111" name="Freeform 23"/>
              <p:cNvSpPr>
                <a:spLocks/>
              </p:cNvSpPr>
              <p:nvPr/>
            </p:nvSpPr>
            <p:spPr bwMode="auto">
              <a:xfrm>
                <a:off x="3772" y="2579"/>
                <a:ext cx="23" cy="6"/>
              </a:xfrm>
              <a:custGeom>
                <a:avLst/>
                <a:gdLst>
                  <a:gd name="T0" fmla="*/ 23 w 23"/>
                  <a:gd name="T1" fmla="*/ 6 h 6"/>
                  <a:gd name="T2" fmla="*/ 17 w 23"/>
                  <a:gd name="T3" fmla="*/ 6 h 6"/>
                  <a:gd name="T4" fmla="*/ 17 w 23"/>
                  <a:gd name="T5" fmla="*/ 6 h 6"/>
                  <a:gd name="T6" fmla="*/ 17 w 23"/>
                  <a:gd name="T7" fmla="*/ 6 h 6"/>
                  <a:gd name="T8" fmla="*/ 17 w 23"/>
                  <a:gd name="T9" fmla="*/ 6 h 6"/>
                  <a:gd name="T10" fmla="*/ 17 w 23"/>
                  <a:gd name="T11" fmla="*/ 6 h 6"/>
                  <a:gd name="T12" fmla="*/ 12 w 23"/>
                  <a:gd name="T13" fmla="*/ 6 h 6"/>
                  <a:gd name="T14" fmla="*/ 12 w 23"/>
                  <a:gd name="T15" fmla="*/ 6 h 6"/>
                  <a:gd name="T16" fmla="*/ 12 w 23"/>
                  <a:gd name="T17" fmla="*/ 6 h 6"/>
                  <a:gd name="T18" fmla="*/ 12 w 23"/>
                  <a:gd name="T19" fmla="*/ 6 h 6"/>
                  <a:gd name="T20" fmla="*/ 12 w 23"/>
                  <a:gd name="T21" fmla="*/ 6 h 6"/>
                  <a:gd name="T22" fmla="*/ 6 w 23"/>
                  <a:gd name="T23" fmla="*/ 6 h 6"/>
                  <a:gd name="T24" fmla="*/ 6 w 23"/>
                  <a:gd name="T25" fmla="*/ 6 h 6"/>
                  <a:gd name="T26" fmla="*/ 6 w 23"/>
                  <a:gd name="T27" fmla="*/ 6 h 6"/>
                  <a:gd name="T28" fmla="*/ 6 w 23"/>
                  <a:gd name="T29" fmla="*/ 6 h 6"/>
                  <a:gd name="T30" fmla="*/ 6 w 23"/>
                  <a:gd name="T31" fmla="*/ 6 h 6"/>
                  <a:gd name="T32" fmla="*/ 0 w 23"/>
                  <a:gd name="T33" fmla="*/ 6 h 6"/>
                  <a:gd name="T34" fmla="*/ 0 w 23"/>
                  <a:gd name="T35" fmla="*/ 6 h 6"/>
                  <a:gd name="T36" fmla="*/ 0 w 23"/>
                  <a:gd name="T37" fmla="*/ 6 h 6"/>
                  <a:gd name="T38" fmla="*/ 0 w 23"/>
                  <a:gd name="T39" fmla="*/ 6 h 6"/>
                  <a:gd name="T40" fmla="*/ 0 w 23"/>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6">
                    <a:moveTo>
                      <a:pt x="23" y="6"/>
                    </a:moveTo>
                    <a:lnTo>
                      <a:pt x="17" y="6"/>
                    </a:lnTo>
                    <a:lnTo>
                      <a:pt x="17" y="6"/>
                    </a:lnTo>
                    <a:lnTo>
                      <a:pt x="17" y="6"/>
                    </a:lnTo>
                    <a:lnTo>
                      <a:pt x="17" y="6"/>
                    </a:lnTo>
                    <a:lnTo>
                      <a:pt x="17" y="6"/>
                    </a:lnTo>
                    <a:lnTo>
                      <a:pt x="12" y="6"/>
                    </a:lnTo>
                    <a:lnTo>
                      <a:pt x="12" y="6"/>
                    </a:lnTo>
                    <a:lnTo>
                      <a:pt x="12" y="6"/>
                    </a:lnTo>
                    <a:lnTo>
                      <a:pt x="12" y="6"/>
                    </a:lnTo>
                    <a:lnTo>
                      <a:pt x="12" y="6"/>
                    </a:lnTo>
                    <a:lnTo>
                      <a:pt x="6" y="6"/>
                    </a:lnTo>
                    <a:lnTo>
                      <a:pt x="6" y="6"/>
                    </a:lnTo>
                    <a:lnTo>
                      <a:pt x="6" y="6"/>
                    </a:lnTo>
                    <a:lnTo>
                      <a:pt x="6" y="6"/>
                    </a:lnTo>
                    <a:lnTo>
                      <a:pt x="6"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1112" name="Line 24"/>
              <p:cNvSpPr>
                <a:spLocks noChangeShapeType="1"/>
              </p:cNvSpPr>
              <p:nvPr/>
            </p:nvSpPr>
            <p:spPr bwMode="auto">
              <a:xfrm>
                <a:off x="3761" y="257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1113" name="Freeform 25"/>
              <p:cNvSpPr>
                <a:spLocks/>
              </p:cNvSpPr>
              <p:nvPr/>
            </p:nvSpPr>
            <p:spPr bwMode="auto">
              <a:xfrm>
                <a:off x="3721" y="2556"/>
                <a:ext cx="40" cy="23"/>
              </a:xfrm>
              <a:custGeom>
                <a:avLst/>
                <a:gdLst>
                  <a:gd name="T0" fmla="*/ 40 w 40"/>
                  <a:gd name="T1" fmla="*/ 23 h 23"/>
                  <a:gd name="T2" fmla="*/ 40 w 40"/>
                  <a:gd name="T3" fmla="*/ 23 h 23"/>
                  <a:gd name="T4" fmla="*/ 40 w 40"/>
                  <a:gd name="T5" fmla="*/ 23 h 23"/>
                  <a:gd name="T6" fmla="*/ 40 w 40"/>
                  <a:gd name="T7" fmla="*/ 23 h 23"/>
                  <a:gd name="T8" fmla="*/ 34 w 40"/>
                  <a:gd name="T9" fmla="*/ 23 h 23"/>
                  <a:gd name="T10" fmla="*/ 34 w 40"/>
                  <a:gd name="T11" fmla="*/ 23 h 23"/>
                  <a:gd name="T12" fmla="*/ 34 w 40"/>
                  <a:gd name="T13" fmla="*/ 23 h 23"/>
                  <a:gd name="T14" fmla="*/ 34 w 40"/>
                  <a:gd name="T15" fmla="*/ 23 h 23"/>
                  <a:gd name="T16" fmla="*/ 34 w 40"/>
                  <a:gd name="T17" fmla="*/ 23 h 23"/>
                  <a:gd name="T18" fmla="*/ 29 w 40"/>
                  <a:gd name="T19" fmla="*/ 17 h 23"/>
                  <a:gd name="T20" fmla="*/ 29 w 40"/>
                  <a:gd name="T21" fmla="*/ 17 h 23"/>
                  <a:gd name="T22" fmla="*/ 29 w 40"/>
                  <a:gd name="T23" fmla="*/ 17 h 23"/>
                  <a:gd name="T24" fmla="*/ 29 w 40"/>
                  <a:gd name="T25" fmla="*/ 17 h 23"/>
                  <a:gd name="T26" fmla="*/ 29 w 40"/>
                  <a:gd name="T27" fmla="*/ 17 h 23"/>
                  <a:gd name="T28" fmla="*/ 23 w 40"/>
                  <a:gd name="T29" fmla="*/ 17 h 23"/>
                  <a:gd name="T30" fmla="*/ 23 w 40"/>
                  <a:gd name="T31" fmla="*/ 17 h 23"/>
                  <a:gd name="T32" fmla="*/ 23 w 40"/>
                  <a:gd name="T33" fmla="*/ 17 h 23"/>
                  <a:gd name="T34" fmla="*/ 23 w 40"/>
                  <a:gd name="T35" fmla="*/ 17 h 23"/>
                  <a:gd name="T36" fmla="*/ 23 w 40"/>
                  <a:gd name="T37" fmla="*/ 17 h 23"/>
                  <a:gd name="T38" fmla="*/ 17 w 40"/>
                  <a:gd name="T39" fmla="*/ 17 h 23"/>
                  <a:gd name="T40" fmla="*/ 17 w 40"/>
                  <a:gd name="T41" fmla="*/ 17 h 23"/>
                  <a:gd name="T42" fmla="*/ 17 w 40"/>
                  <a:gd name="T43" fmla="*/ 12 h 23"/>
                  <a:gd name="T44" fmla="*/ 17 w 40"/>
                  <a:gd name="T45" fmla="*/ 12 h 23"/>
                  <a:gd name="T46" fmla="*/ 17 w 40"/>
                  <a:gd name="T47" fmla="*/ 12 h 23"/>
                  <a:gd name="T48" fmla="*/ 12 w 40"/>
                  <a:gd name="T49" fmla="*/ 12 h 23"/>
                  <a:gd name="T50" fmla="*/ 12 w 40"/>
                  <a:gd name="T51" fmla="*/ 12 h 23"/>
                  <a:gd name="T52" fmla="*/ 12 w 40"/>
                  <a:gd name="T53" fmla="*/ 12 h 23"/>
                  <a:gd name="T54" fmla="*/ 12 w 40"/>
                  <a:gd name="T55" fmla="*/ 12 h 23"/>
                  <a:gd name="T56" fmla="*/ 6 w 40"/>
                  <a:gd name="T57" fmla="*/ 12 h 23"/>
                  <a:gd name="T58" fmla="*/ 6 w 40"/>
                  <a:gd name="T59" fmla="*/ 6 h 23"/>
                  <a:gd name="T60" fmla="*/ 6 w 40"/>
                  <a:gd name="T61" fmla="*/ 6 h 23"/>
                  <a:gd name="T62" fmla="*/ 6 w 40"/>
                  <a:gd name="T63" fmla="*/ 6 h 23"/>
                  <a:gd name="T64" fmla="*/ 6 w 40"/>
                  <a:gd name="T65" fmla="*/ 6 h 23"/>
                  <a:gd name="T66" fmla="*/ 0 w 40"/>
                  <a:gd name="T67" fmla="*/ 6 h 23"/>
                  <a:gd name="T68" fmla="*/ 0 w 40"/>
                  <a:gd name="T6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3">
                    <a:moveTo>
                      <a:pt x="40" y="23"/>
                    </a:moveTo>
                    <a:lnTo>
                      <a:pt x="40" y="23"/>
                    </a:lnTo>
                    <a:lnTo>
                      <a:pt x="40" y="23"/>
                    </a:lnTo>
                    <a:lnTo>
                      <a:pt x="40" y="23"/>
                    </a:lnTo>
                    <a:lnTo>
                      <a:pt x="34" y="23"/>
                    </a:lnTo>
                    <a:lnTo>
                      <a:pt x="34" y="23"/>
                    </a:lnTo>
                    <a:lnTo>
                      <a:pt x="34" y="23"/>
                    </a:lnTo>
                    <a:lnTo>
                      <a:pt x="34" y="23"/>
                    </a:lnTo>
                    <a:lnTo>
                      <a:pt x="34" y="23"/>
                    </a:lnTo>
                    <a:lnTo>
                      <a:pt x="29" y="17"/>
                    </a:lnTo>
                    <a:lnTo>
                      <a:pt x="29" y="17"/>
                    </a:lnTo>
                    <a:lnTo>
                      <a:pt x="29" y="17"/>
                    </a:lnTo>
                    <a:lnTo>
                      <a:pt x="29" y="17"/>
                    </a:lnTo>
                    <a:lnTo>
                      <a:pt x="29" y="17"/>
                    </a:lnTo>
                    <a:lnTo>
                      <a:pt x="23" y="17"/>
                    </a:lnTo>
                    <a:lnTo>
                      <a:pt x="23" y="17"/>
                    </a:lnTo>
                    <a:lnTo>
                      <a:pt x="23" y="17"/>
                    </a:lnTo>
                    <a:lnTo>
                      <a:pt x="23" y="17"/>
                    </a:lnTo>
                    <a:lnTo>
                      <a:pt x="23" y="17"/>
                    </a:lnTo>
                    <a:lnTo>
                      <a:pt x="17" y="17"/>
                    </a:lnTo>
                    <a:lnTo>
                      <a:pt x="17" y="17"/>
                    </a:lnTo>
                    <a:lnTo>
                      <a:pt x="17" y="12"/>
                    </a:lnTo>
                    <a:lnTo>
                      <a:pt x="17" y="12"/>
                    </a:lnTo>
                    <a:lnTo>
                      <a:pt x="17" y="12"/>
                    </a:lnTo>
                    <a:lnTo>
                      <a:pt x="12" y="12"/>
                    </a:lnTo>
                    <a:lnTo>
                      <a:pt x="12" y="12"/>
                    </a:lnTo>
                    <a:lnTo>
                      <a:pt x="12" y="12"/>
                    </a:lnTo>
                    <a:lnTo>
                      <a:pt x="12" y="12"/>
                    </a:lnTo>
                    <a:lnTo>
                      <a:pt x="6" y="12"/>
                    </a:lnTo>
                    <a:lnTo>
                      <a:pt x="6" y="6"/>
                    </a:lnTo>
                    <a:lnTo>
                      <a:pt x="6" y="6"/>
                    </a:lnTo>
                    <a:lnTo>
                      <a:pt x="6" y="6"/>
                    </a:lnTo>
                    <a:lnTo>
                      <a:pt x="6"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1114" name="Line 26"/>
              <p:cNvSpPr>
                <a:spLocks noChangeShapeType="1"/>
              </p:cNvSpPr>
              <p:nvPr/>
            </p:nvSpPr>
            <p:spPr bwMode="auto">
              <a:xfrm>
                <a:off x="3716" y="255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1115" name="Freeform 27"/>
              <p:cNvSpPr>
                <a:spLocks/>
              </p:cNvSpPr>
              <p:nvPr/>
            </p:nvSpPr>
            <p:spPr bwMode="auto">
              <a:xfrm>
                <a:off x="3704" y="2528"/>
                <a:ext cx="12" cy="23"/>
              </a:xfrm>
              <a:custGeom>
                <a:avLst/>
                <a:gdLst>
                  <a:gd name="T0" fmla="*/ 12 w 12"/>
                  <a:gd name="T1" fmla="*/ 23 h 23"/>
                  <a:gd name="T2" fmla="*/ 6 w 12"/>
                  <a:gd name="T3" fmla="*/ 23 h 23"/>
                  <a:gd name="T4" fmla="*/ 6 w 12"/>
                  <a:gd name="T5" fmla="*/ 17 h 23"/>
                  <a:gd name="T6" fmla="*/ 6 w 12"/>
                  <a:gd name="T7" fmla="*/ 17 h 23"/>
                  <a:gd name="T8" fmla="*/ 6 w 12"/>
                  <a:gd name="T9" fmla="*/ 17 h 23"/>
                  <a:gd name="T10" fmla="*/ 6 w 12"/>
                  <a:gd name="T11" fmla="*/ 17 h 23"/>
                  <a:gd name="T12" fmla="*/ 6 w 12"/>
                  <a:gd name="T13" fmla="*/ 17 h 23"/>
                  <a:gd name="T14" fmla="*/ 6 w 12"/>
                  <a:gd name="T15" fmla="*/ 11 h 23"/>
                  <a:gd name="T16" fmla="*/ 0 w 12"/>
                  <a:gd name="T17" fmla="*/ 11 h 23"/>
                  <a:gd name="T18" fmla="*/ 0 w 12"/>
                  <a:gd name="T19" fmla="*/ 11 h 23"/>
                  <a:gd name="T20" fmla="*/ 0 w 12"/>
                  <a:gd name="T21" fmla="*/ 11 h 23"/>
                  <a:gd name="T22" fmla="*/ 0 w 12"/>
                  <a:gd name="T23" fmla="*/ 11 h 23"/>
                  <a:gd name="T24" fmla="*/ 0 w 12"/>
                  <a:gd name="T25" fmla="*/ 6 h 23"/>
                  <a:gd name="T26" fmla="*/ 0 w 12"/>
                  <a:gd name="T27" fmla="*/ 6 h 23"/>
                  <a:gd name="T28" fmla="*/ 0 w 12"/>
                  <a:gd name="T29" fmla="*/ 6 h 23"/>
                  <a:gd name="T30" fmla="*/ 0 w 12"/>
                  <a:gd name="T31" fmla="*/ 6 h 23"/>
                  <a:gd name="T32" fmla="*/ 0 w 12"/>
                  <a:gd name="T33" fmla="*/ 6 h 23"/>
                  <a:gd name="T34" fmla="*/ 0 w 12"/>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3">
                    <a:moveTo>
                      <a:pt x="12" y="23"/>
                    </a:moveTo>
                    <a:lnTo>
                      <a:pt x="6" y="23"/>
                    </a:lnTo>
                    <a:lnTo>
                      <a:pt x="6" y="17"/>
                    </a:lnTo>
                    <a:lnTo>
                      <a:pt x="6" y="17"/>
                    </a:lnTo>
                    <a:lnTo>
                      <a:pt x="6" y="17"/>
                    </a:lnTo>
                    <a:lnTo>
                      <a:pt x="6" y="17"/>
                    </a:lnTo>
                    <a:lnTo>
                      <a:pt x="6" y="17"/>
                    </a:lnTo>
                    <a:lnTo>
                      <a:pt x="6" y="11"/>
                    </a:lnTo>
                    <a:lnTo>
                      <a:pt x="0" y="11"/>
                    </a:lnTo>
                    <a:lnTo>
                      <a:pt x="0" y="11"/>
                    </a:lnTo>
                    <a:lnTo>
                      <a:pt x="0" y="11"/>
                    </a:lnTo>
                    <a:lnTo>
                      <a:pt x="0" y="11"/>
                    </a:lnTo>
                    <a:lnTo>
                      <a:pt x="0" y="6"/>
                    </a:lnTo>
                    <a:lnTo>
                      <a:pt x="0" y="6"/>
                    </a:lnTo>
                    <a:lnTo>
                      <a:pt x="0" y="6"/>
                    </a:lnTo>
                    <a:lnTo>
                      <a:pt x="0" y="6"/>
                    </a:lnTo>
                    <a:lnTo>
                      <a:pt x="0" y="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1116" name="Line 28"/>
              <p:cNvSpPr>
                <a:spLocks noChangeShapeType="1"/>
              </p:cNvSpPr>
              <p:nvPr/>
            </p:nvSpPr>
            <p:spPr bwMode="auto">
              <a:xfrm>
                <a:off x="3704" y="2522"/>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1117" name="Freeform 29"/>
              <p:cNvSpPr>
                <a:spLocks/>
              </p:cNvSpPr>
              <p:nvPr/>
            </p:nvSpPr>
            <p:spPr bwMode="auto">
              <a:xfrm>
                <a:off x="3704" y="2488"/>
                <a:ext cx="34" cy="34"/>
              </a:xfrm>
              <a:custGeom>
                <a:avLst/>
                <a:gdLst>
                  <a:gd name="T0" fmla="*/ 0 w 34"/>
                  <a:gd name="T1" fmla="*/ 34 h 34"/>
                  <a:gd name="T2" fmla="*/ 0 w 34"/>
                  <a:gd name="T3" fmla="*/ 34 h 34"/>
                  <a:gd name="T4" fmla="*/ 0 w 34"/>
                  <a:gd name="T5" fmla="*/ 29 h 34"/>
                  <a:gd name="T6" fmla="*/ 0 w 34"/>
                  <a:gd name="T7" fmla="*/ 29 h 34"/>
                  <a:gd name="T8" fmla="*/ 0 w 34"/>
                  <a:gd name="T9" fmla="*/ 29 h 34"/>
                  <a:gd name="T10" fmla="*/ 0 w 34"/>
                  <a:gd name="T11" fmla="*/ 29 h 34"/>
                  <a:gd name="T12" fmla="*/ 6 w 34"/>
                  <a:gd name="T13" fmla="*/ 29 h 34"/>
                  <a:gd name="T14" fmla="*/ 6 w 34"/>
                  <a:gd name="T15" fmla="*/ 23 h 34"/>
                  <a:gd name="T16" fmla="*/ 6 w 34"/>
                  <a:gd name="T17" fmla="*/ 23 h 34"/>
                  <a:gd name="T18" fmla="*/ 6 w 34"/>
                  <a:gd name="T19" fmla="*/ 23 h 34"/>
                  <a:gd name="T20" fmla="*/ 6 w 34"/>
                  <a:gd name="T21" fmla="*/ 23 h 34"/>
                  <a:gd name="T22" fmla="*/ 6 w 34"/>
                  <a:gd name="T23" fmla="*/ 23 h 34"/>
                  <a:gd name="T24" fmla="*/ 6 w 34"/>
                  <a:gd name="T25" fmla="*/ 17 h 34"/>
                  <a:gd name="T26" fmla="*/ 6 w 34"/>
                  <a:gd name="T27" fmla="*/ 17 h 34"/>
                  <a:gd name="T28" fmla="*/ 12 w 34"/>
                  <a:gd name="T29" fmla="*/ 17 h 34"/>
                  <a:gd name="T30" fmla="*/ 12 w 34"/>
                  <a:gd name="T31" fmla="*/ 17 h 34"/>
                  <a:gd name="T32" fmla="*/ 12 w 34"/>
                  <a:gd name="T33" fmla="*/ 17 h 34"/>
                  <a:gd name="T34" fmla="*/ 12 w 34"/>
                  <a:gd name="T35" fmla="*/ 12 h 34"/>
                  <a:gd name="T36" fmla="*/ 12 w 34"/>
                  <a:gd name="T37" fmla="*/ 12 h 34"/>
                  <a:gd name="T38" fmla="*/ 17 w 34"/>
                  <a:gd name="T39" fmla="*/ 12 h 34"/>
                  <a:gd name="T40" fmla="*/ 17 w 34"/>
                  <a:gd name="T41" fmla="*/ 12 h 34"/>
                  <a:gd name="T42" fmla="*/ 17 w 34"/>
                  <a:gd name="T43" fmla="*/ 12 h 34"/>
                  <a:gd name="T44" fmla="*/ 17 w 34"/>
                  <a:gd name="T45" fmla="*/ 6 h 34"/>
                  <a:gd name="T46" fmla="*/ 17 w 34"/>
                  <a:gd name="T47" fmla="*/ 6 h 34"/>
                  <a:gd name="T48" fmla="*/ 23 w 34"/>
                  <a:gd name="T49" fmla="*/ 6 h 34"/>
                  <a:gd name="T50" fmla="*/ 23 w 34"/>
                  <a:gd name="T51" fmla="*/ 6 h 34"/>
                  <a:gd name="T52" fmla="*/ 23 w 34"/>
                  <a:gd name="T53" fmla="*/ 6 h 34"/>
                  <a:gd name="T54" fmla="*/ 23 w 34"/>
                  <a:gd name="T55" fmla="*/ 6 h 34"/>
                  <a:gd name="T56" fmla="*/ 23 w 34"/>
                  <a:gd name="T57" fmla="*/ 6 h 34"/>
                  <a:gd name="T58" fmla="*/ 29 w 34"/>
                  <a:gd name="T59" fmla="*/ 0 h 34"/>
                  <a:gd name="T60" fmla="*/ 29 w 34"/>
                  <a:gd name="T61" fmla="*/ 0 h 34"/>
                  <a:gd name="T62" fmla="*/ 29 w 34"/>
                  <a:gd name="T63" fmla="*/ 0 h 34"/>
                  <a:gd name="T64" fmla="*/ 29 w 34"/>
                  <a:gd name="T65" fmla="*/ 0 h 34"/>
                  <a:gd name="T66" fmla="*/ 34 w 34"/>
                  <a:gd name="T6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34">
                    <a:moveTo>
                      <a:pt x="0" y="34"/>
                    </a:moveTo>
                    <a:lnTo>
                      <a:pt x="0" y="34"/>
                    </a:lnTo>
                    <a:lnTo>
                      <a:pt x="0" y="29"/>
                    </a:lnTo>
                    <a:lnTo>
                      <a:pt x="0" y="29"/>
                    </a:lnTo>
                    <a:lnTo>
                      <a:pt x="0" y="29"/>
                    </a:lnTo>
                    <a:lnTo>
                      <a:pt x="0" y="29"/>
                    </a:lnTo>
                    <a:lnTo>
                      <a:pt x="6" y="29"/>
                    </a:lnTo>
                    <a:lnTo>
                      <a:pt x="6" y="23"/>
                    </a:lnTo>
                    <a:lnTo>
                      <a:pt x="6" y="23"/>
                    </a:lnTo>
                    <a:lnTo>
                      <a:pt x="6" y="23"/>
                    </a:lnTo>
                    <a:lnTo>
                      <a:pt x="6" y="23"/>
                    </a:lnTo>
                    <a:lnTo>
                      <a:pt x="6" y="23"/>
                    </a:lnTo>
                    <a:lnTo>
                      <a:pt x="6" y="17"/>
                    </a:lnTo>
                    <a:lnTo>
                      <a:pt x="6" y="17"/>
                    </a:lnTo>
                    <a:lnTo>
                      <a:pt x="12" y="17"/>
                    </a:lnTo>
                    <a:lnTo>
                      <a:pt x="12" y="17"/>
                    </a:lnTo>
                    <a:lnTo>
                      <a:pt x="12" y="17"/>
                    </a:lnTo>
                    <a:lnTo>
                      <a:pt x="12" y="12"/>
                    </a:lnTo>
                    <a:lnTo>
                      <a:pt x="12" y="12"/>
                    </a:lnTo>
                    <a:lnTo>
                      <a:pt x="17" y="12"/>
                    </a:lnTo>
                    <a:lnTo>
                      <a:pt x="17" y="12"/>
                    </a:lnTo>
                    <a:lnTo>
                      <a:pt x="17" y="12"/>
                    </a:lnTo>
                    <a:lnTo>
                      <a:pt x="17" y="6"/>
                    </a:lnTo>
                    <a:lnTo>
                      <a:pt x="17" y="6"/>
                    </a:lnTo>
                    <a:lnTo>
                      <a:pt x="23" y="6"/>
                    </a:lnTo>
                    <a:lnTo>
                      <a:pt x="23" y="6"/>
                    </a:lnTo>
                    <a:lnTo>
                      <a:pt x="23" y="6"/>
                    </a:lnTo>
                    <a:lnTo>
                      <a:pt x="23" y="6"/>
                    </a:lnTo>
                    <a:lnTo>
                      <a:pt x="23" y="6"/>
                    </a:lnTo>
                    <a:lnTo>
                      <a:pt x="29" y="0"/>
                    </a:lnTo>
                    <a:lnTo>
                      <a:pt x="29" y="0"/>
                    </a:lnTo>
                    <a:lnTo>
                      <a:pt x="29" y="0"/>
                    </a:lnTo>
                    <a:lnTo>
                      <a:pt x="29" y="0"/>
                    </a:lnTo>
                    <a:lnTo>
                      <a:pt x="34"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1118" name="Line 30"/>
              <p:cNvSpPr>
                <a:spLocks noChangeShapeType="1"/>
              </p:cNvSpPr>
              <p:nvPr/>
            </p:nvSpPr>
            <p:spPr bwMode="auto">
              <a:xfrm>
                <a:off x="3744" y="2483"/>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1119" name="Freeform 31"/>
              <p:cNvSpPr>
                <a:spLocks/>
              </p:cNvSpPr>
              <p:nvPr/>
            </p:nvSpPr>
            <p:spPr bwMode="auto">
              <a:xfrm>
                <a:off x="3744" y="2477"/>
                <a:ext cx="23" cy="6"/>
              </a:xfrm>
              <a:custGeom>
                <a:avLst/>
                <a:gdLst>
                  <a:gd name="T0" fmla="*/ 0 w 23"/>
                  <a:gd name="T1" fmla="*/ 6 h 6"/>
                  <a:gd name="T2" fmla="*/ 0 w 23"/>
                  <a:gd name="T3" fmla="*/ 6 h 6"/>
                  <a:gd name="T4" fmla="*/ 6 w 23"/>
                  <a:gd name="T5" fmla="*/ 6 h 6"/>
                  <a:gd name="T6" fmla="*/ 6 w 23"/>
                  <a:gd name="T7" fmla="*/ 6 h 6"/>
                  <a:gd name="T8" fmla="*/ 6 w 23"/>
                  <a:gd name="T9" fmla="*/ 6 h 6"/>
                  <a:gd name="T10" fmla="*/ 6 w 23"/>
                  <a:gd name="T11" fmla="*/ 6 h 6"/>
                  <a:gd name="T12" fmla="*/ 6 w 23"/>
                  <a:gd name="T13" fmla="*/ 6 h 6"/>
                  <a:gd name="T14" fmla="*/ 11 w 23"/>
                  <a:gd name="T15" fmla="*/ 0 h 6"/>
                  <a:gd name="T16" fmla="*/ 11 w 23"/>
                  <a:gd name="T17" fmla="*/ 0 h 6"/>
                  <a:gd name="T18" fmla="*/ 11 w 23"/>
                  <a:gd name="T19" fmla="*/ 0 h 6"/>
                  <a:gd name="T20" fmla="*/ 11 w 23"/>
                  <a:gd name="T21" fmla="*/ 0 h 6"/>
                  <a:gd name="T22" fmla="*/ 11 w 23"/>
                  <a:gd name="T23" fmla="*/ 0 h 6"/>
                  <a:gd name="T24" fmla="*/ 17 w 23"/>
                  <a:gd name="T25" fmla="*/ 0 h 6"/>
                  <a:gd name="T26" fmla="*/ 17 w 23"/>
                  <a:gd name="T27" fmla="*/ 0 h 6"/>
                  <a:gd name="T28" fmla="*/ 17 w 23"/>
                  <a:gd name="T29" fmla="*/ 0 h 6"/>
                  <a:gd name="T30" fmla="*/ 17 w 23"/>
                  <a:gd name="T31" fmla="*/ 0 h 6"/>
                  <a:gd name="T32" fmla="*/ 17 w 23"/>
                  <a:gd name="T33" fmla="*/ 0 h 6"/>
                  <a:gd name="T34" fmla="*/ 23 w 23"/>
                  <a:gd name="T35" fmla="*/ 0 h 6"/>
                  <a:gd name="T36" fmla="*/ 23 w 2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6">
                    <a:moveTo>
                      <a:pt x="0" y="6"/>
                    </a:moveTo>
                    <a:lnTo>
                      <a:pt x="0" y="6"/>
                    </a:lnTo>
                    <a:lnTo>
                      <a:pt x="6" y="6"/>
                    </a:lnTo>
                    <a:lnTo>
                      <a:pt x="6" y="6"/>
                    </a:lnTo>
                    <a:lnTo>
                      <a:pt x="6" y="6"/>
                    </a:lnTo>
                    <a:lnTo>
                      <a:pt x="6" y="6"/>
                    </a:lnTo>
                    <a:lnTo>
                      <a:pt x="6" y="6"/>
                    </a:lnTo>
                    <a:lnTo>
                      <a:pt x="11" y="0"/>
                    </a:lnTo>
                    <a:lnTo>
                      <a:pt x="11" y="0"/>
                    </a:lnTo>
                    <a:lnTo>
                      <a:pt x="11" y="0"/>
                    </a:lnTo>
                    <a:lnTo>
                      <a:pt x="11" y="0"/>
                    </a:lnTo>
                    <a:lnTo>
                      <a:pt x="11" y="0"/>
                    </a:lnTo>
                    <a:lnTo>
                      <a:pt x="17" y="0"/>
                    </a:lnTo>
                    <a:lnTo>
                      <a:pt x="17" y="0"/>
                    </a:lnTo>
                    <a:lnTo>
                      <a:pt x="17" y="0"/>
                    </a:lnTo>
                    <a:lnTo>
                      <a:pt x="17" y="0"/>
                    </a:lnTo>
                    <a:lnTo>
                      <a:pt x="17" y="0"/>
                    </a:lnTo>
                    <a:lnTo>
                      <a:pt x="23" y="0"/>
                    </a:lnTo>
                    <a:lnTo>
                      <a:pt x="23"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1120" name="Line 32"/>
              <p:cNvSpPr>
                <a:spLocks noChangeShapeType="1"/>
              </p:cNvSpPr>
              <p:nvPr/>
            </p:nvSpPr>
            <p:spPr bwMode="auto">
              <a:xfrm>
                <a:off x="3772" y="2471"/>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1121" name="Freeform 33"/>
              <p:cNvSpPr>
                <a:spLocks/>
              </p:cNvSpPr>
              <p:nvPr/>
            </p:nvSpPr>
            <p:spPr bwMode="auto">
              <a:xfrm>
                <a:off x="3772" y="2466"/>
                <a:ext cx="51" cy="5"/>
              </a:xfrm>
              <a:custGeom>
                <a:avLst/>
                <a:gdLst>
                  <a:gd name="T0" fmla="*/ 0 w 51"/>
                  <a:gd name="T1" fmla="*/ 5 h 5"/>
                  <a:gd name="T2" fmla="*/ 6 w 51"/>
                  <a:gd name="T3" fmla="*/ 5 h 5"/>
                  <a:gd name="T4" fmla="*/ 6 w 51"/>
                  <a:gd name="T5" fmla="*/ 5 h 5"/>
                  <a:gd name="T6" fmla="*/ 6 w 51"/>
                  <a:gd name="T7" fmla="*/ 5 h 5"/>
                  <a:gd name="T8" fmla="*/ 6 w 51"/>
                  <a:gd name="T9" fmla="*/ 5 h 5"/>
                  <a:gd name="T10" fmla="*/ 6 w 51"/>
                  <a:gd name="T11" fmla="*/ 5 h 5"/>
                  <a:gd name="T12" fmla="*/ 12 w 51"/>
                  <a:gd name="T13" fmla="*/ 5 h 5"/>
                  <a:gd name="T14" fmla="*/ 12 w 51"/>
                  <a:gd name="T15" fmla="*/ 5 h 5"/>
                  <a:gd name="T16" fmla="*/ 12 w 51"/>
                  <a:gd name="T17" fmla="*/ 5 h 5"/>
                  <a:gd name="T18" fmla="*/ 12 w 51"/>
                  <a:gd name="T19" fmla="*/ 5 h 5"/>
                  <a:gd name="T20" fmla="*/ 12 w 51"/>
                  <a:gd name="T21" fmla="*/ 5 h 5"/>
                  <a:gd name="T22" fmla="*/ 17 w 51"/>
                  <a:gd name="T23" fmla="*/ 5 h 5"/>
                  <a:gd name="T24" fmla="*/ 17 w 51"/>
                  <a:gd name="T25" fmla="*/ 5 h 5"/>
                  <a:gd name="T26" fmla="*/ 17 w 51"/>
                  <a:gd name="T27" fmla="*/ 5 h 5"/>
                  <a:gd name="T28" fmla="*/ 17 w 51"/>
                  <a:gd name="T29" fmla="*/ 5 h 5"/>
                  <a:gd name="T30" fmla="*/ 17 w 51"/>
                  <a:gd name="T31" fmla="*/ 5 h 5"/>
                  <a:gd name="T32" fmla="*/ 23 w 51"/>
                  <a:gd name="T33" fmla="*/ 5 h 5"/>
                  <a:gd name="T34" fmla="*/ 23 w 51"/>
                  <a:gd name="T35" fmla="*/ 5 h 5"/>
                  <a:gd name="T36" fmla="*/ 23 w 51"/>
                  <a:gd name="T37" fmla="*/ 5 h 5"/>
                  <a:gd name="T38" fmla="*/ 23 w 51"/>
                  <a:gd name="T39" fmla="*/ 5 h 5"/>
                  <a:gd name="T40" fmla="*/ 23 w 51"/>
                  <a:gd name="T41" fmla="*/ 5 h 5"/>
                  <a:gd name="T42" fmla="*/ 29 w 51"/>
                  <a:gd name="T43" fmla="*/ 5 h 5"/>
                  <a:gd name="T44" fmla="*/ 29 w 51"/>
                  <a:gd name="T45" fmla="*/ 5 h 5"/>
                  <a:gd name="T46" fmla="*/ 29 w 51"/>
                  <a:gd name="T47" fmla="*/ 5 h 5"/>
                  <a:gd name="T48" fmla="*/ 29 w 51"/>
                  <a:gd name="T49" fmla="*/ 5 h 5"/>
                  <a:gd name="T50" fmla="*/ 29 w 51"/>
                  <a:gd name="T51" fmla="*/ 5 h 5"/>
                  <a:gd name="T52" fmla="*/ 34 w 51"/>
                  <a:gd name="T53" fmla="*/ 5 h 5"/>
                  <a:gd name="T54" fmla="*/ 34 w 51"/>
                  <a:gd name="T55" fmla="*/ 5 h 5"/>
                  <a:gd name="T56" fmla="*/ 34 w 51"/>
                  <a:gd name="T57" fmla="*/ 5 h 5"/>
                  <a:gd name="T58" fmla="*/ 34 w 51"/>
                  <a:gd name="T59" fmla="*/ 0 h 5"/>
                  <a:gd name="T60" fmla="*/ 40 w 51"/>
                  <a:gd name="T61" fmla="*/ 0 h 5"/>
                  <a:gd name="T62" fmla="*/ 40 w 51"/>
                  <a:gd name="T63" fmla="*/ 0 h 5"/>
                  <a:gd name="T64" fmla="*/ 40 w 51"/>
                  <a:gd name="T65" fmla="*/ 0 h 5"/>
                  <a:gd name="T66" fmla="*/ 40 w 51"/>
                  <a:gd name="T67" fmla="*/ 0 h 5"/>
                  <a:gd name="T68" fmla="*/ 40 w 51"/>
                  <a:gd name="T69" fmla="*/ 0 h 5"/>
                  <a:gd name="T70" fmla="*/ 46 w 51"/>
                  <a:gd name="T71" fmla="*/ 0 h 5"/>
                  <a:gd name="T72" fmla="*/ 46 w 51"/>
                  <a:gd name="T73" fmla="*/ 0 h 5"/>
                  <a:gd name="T74" fmla="*/ 46 w 51"/>
                  <a:gd name="T75" fmla="*/ 0 h 5"/>
                  <a:gd name="T76" fmla="*/ 46 w 51"/>
                  <a:gd name="T77" fmla="*/ 0 h 5"/>
                  <a:gd name="T78" fmla="*/ 46 w 51"/>
                  <a:gd name="T79" fmla="*/ 0 h 5"/>
                  <a:gd name="T80" fmla="*/ 51 w 51"/>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5">
                    <a:moveTo>
                      <a:pt x="0" y="5"/>
                    </a:moveTo>
                    <a:lnTo>
                      <a:pt x="6" y="5"/>
                    </a:lnTo>
                    <a:lnTo>
                      <a:pt x="6" y="5"/>
                    </a:lnTo>
                    <a:lnTo>
                      <a:pt x="6" y="5"/>
                    </a:lnTo>
                    <a:lnTo>
                      <a:pt x="6" y="5"/>
                    </a:lnTo>
                    <a:lnTo>
                      <a:pt x="6" y="5"/>
                    </a:lnTo>
                    <a:lnTo>
                      <a:pt x="12" y="5"/>
                    </a:lnTo>
                    <a:lnTo>
                      <a:pt x="12" y="5"/>
                    </a:lnTo>
                    <a:lnTo>
                      <a:pt x="12" y="5"/>
                    </a:lnTo>
                    <a:lnTo>
                      <a:pt x="12" y="5"/>
                    </a:lnTo>
                    <a:lnTo>
                      <a:pt x="12" y="5"/>
                    </a:lnTo>
                    <a:lnTo>
                      <a:pt x="17" y="5"/>
                    </a:lnTo>
                    <a:lnTo>
                      <a:pt x="17" y="5"/>
                    </a:lnTo>
                    <a:lnTo>
                      <a:pt x="17" y="5"/>
                    </a:lnTo>
                    <a:lnTo>
                      <a:pt x="17" y="5"/>
                    </a:lnTo>
                    <a:lnTo>
                      <a:pt x="17" y="5"/>
                    </a:lnTo>
                    <a:lnTo>
                      <a:pt x="23" y="5"/>
                    </a:lnTo>
                    <a:lnTo>
                      <a:pt x="23" y="5"/>
                    </a:lnTo>
                    <a:lnTo>
                      <a:pt x="23" y="5"/>
                    </a:lnTo>
                    <a:lnTo>
                      <a:pt x="23" y="5"/>
                    </a:lnTo>
                    <a:lnTo>
                      <a:pt x="23" y="5"/>
                    </a:lnTo>
                    <a:lnTo>
                      <a:pt x="29" y="5"/>
                    </a:lnTo>
                    <a:lnTo>
                      <a:pt x="29" y="5"/>
                    </a:lnTo>
                    <a:lnTo>
                      <a:pt x="29" y="5"/>
                    </a:lnTo>
                    <a:lnTo>
                      <a:pt x="29" y="5"/>
                    </a:lnTo>
                    <a:lnTo>
                      <a:pt x="29" y="5"/>
                    </a:lnTo>
                    <a:lnTo>
                      <a:pt x="34" y="5"/>
                    </a:lnTo>
                    <a:lnTo>
                      <a:pt x="34" y="5"/>
                    </a:lnTo>
                    <a:lnTo>
                      <a:pt x="34" y="5"/>
                    </a:lnTo>
                    <a:lnTo>
                      <a:pt x="34" y="0"/>
                    </a:lnTo>
                    <a:lnTo>
                      <a:pt x="40" y="0"/>
                    </a:lnTo>
                    <a:lnTo>
                      <a:pt x="40" y="0"/>
                    </a:lnTo>
                    <a:lnTo>
                      <a:pt x="40" y="0"/>
                    </a:lnTo>
                    <a:lnTo>
                      <a:pt x="40" y="0"/>
                    </a:lnTo>
                    <a:lnTo>
                      <a:pt x="40" y="0"/>
                    </a:lnTo>
                    <a:lnTo>
                      <a:pt x="46" y="0"/>
                    </a:lnTo>
                    <a:lnTo>
                      <a:pt x="46" y="0"/>
                    </a:lnTo>
                    <a:lnTo>
                      <a:pt x="46" y="0"/>
                    </a:lnTo>
                    <a:lnTo>
                      <a:pt x="46" y="0"/>
                    </a:lnTo>
                    <a:lnTo>
                      <a:pt x="46" y="0"/>
                    </a:lnTo>
                    <a:lnTo>
                      <a:pt x="51"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21122" name="Rectangle 34"/>
            <p:cNvSpPr>
              <a:spLocks noChangeArrowheads="1"/>
            </p:cNvSpPr>
            <p:nvPr/>
          </p:nvSpPr>
          <p:spPr bwMode="auto">
            <a:xfrm>
              <a:off x="345" y="2777"/>
              <a:ext cx="72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PARISH BNDRY</a:t>
              </a:r>
              <a:endParaRPr lang="en-US" sz="1200" b="1"/>
            </a:p>
          </p:txBody>
        </p:sp>
        <p:grpSp>
          <p:nvGrpSpPr>
            <p:cNvPr id="2521123" name="Group 35"/>
            <p:cNvGrpSpPr>
              <a:grpSpLocks/>
            </p:cNvGrpSpPr>
            <p:nvPr/>
          </p:nvGrpSpPr>
          <p:grpSpPr bwMode="auto">
            <a:xfrm>
              <a:off x="153" y="2189"/>
              <a:ext cx="512" cy="115"/>
              <a:chOff x="816" y="2765"/>
              <a:chExt cx="512" cy="115"/>
            </a:xfrm>
          </p:grpSpPr>
          <p:sp>
            <p:nvSpPr>
              <p:cNvPr id="2521124" name="Rectangle 36"/>
              <p:cNvSpPr>
                <a:spLocks noChangeArrowheads="1"/>
              </p:cNvSpPr>
              <p:nvPr/>
            </p:nvSpPr>
            <p:spPr bwMode="auto">
              <a:xfrm>
                <a:off x="1018" y="2765"/>
                <a:ext cx="3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CITIES</a:t>
                </a:r>
                <a:endParaRPr lang="en-US" sz="1200" b="1"/>
              </a:p>
            </p:txBody>
          </p:sp>
          <p:grpSp>
            <p:nvGrpSpPr>
              <p:cNvPr id="2521125" name="Group 37"/>
              <p:cNvGrpSpPr>
                <a:grpSpLocks/>
              </p:cNvGrpSpPr>
              <p:nvPr/>
            </p:nvGrpSpPr>
            <p:grpSpPr bwMode="auto">
              <a:xfrm>
                <a:off x="816" y="2797"/>
                <a:ext cx="58" cy="58"/>
                <a:chOff x="2832" y="1248"/>
                <a:chExt cx="58" cy="58"/>
              </a:xfrm>
            </p:grpSpPr>
            <p:sp>
              <p:nvSpPr>
                <p:cNvPr id="2521126" name="Oval 38"/>
                <p:cNvSpPr>
                  <a:spLocks noChangeAspect="1" noChangeArrowheads="1"/>
                </p:cNvSpPr>
                <p:nvPr/>
              </p:nvSpPr>
              <p:spPr bwMode="auto">
                <a:xfrm>
                  <a:off x="2832" y="1248"/>
                  <a:ext cx="58" cy="58"/>
                </a:xfrm>
                <a:prstGeom prst="ellipse">
                  <a:avLst/>
                </a:prstGeom>
                <a:solidFill>
                  <a:srgbClr val="00FF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1127" name="Oval 39"/>
                <p:cNvSpPr>
                  <a:spLocks noChangeAspect="1" noChangeArrowheads="1"/>
                </p:cNvSpPr>
                <p:nvPr/>
              </p:nvSpPr>
              <p:spPr bwMode="auto">
                <a:xfrm>
                  <a:off x="2854" y="1270"/>
                  <a:ext cx="12" cy="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521128" name="Text Box 40"/>
            <p:cNvSpPr txBox="1">
              <a:spLocks noChangeArrowheads="1"/>
            </p:cNvSpPr>
            <p:nvPr/>
          </p:nvSpPr>
          <p:spPr bwMode="auto">
            <a:xfrm>
              <a:off x="201" y="1920"/>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t>LEGEND</a:t>
              </a:r>
            </a:p>
          </p:txBody>
        </p:sp>
        <p:sp>
          <p:nvSpPr>
            <p:cNvPr id="2521129" name="Rectangle 41"/>
            <p:cNvSpPr>
              <a:spLocks noChangeArrowheads="1"/>
            </p:cNvSpPr>
            <p:nvPr/>
          </p:nvSpPr>
          <p:spPr bwMode="auto">
            <a:xfrm>
              <a:off x="30" y="1872"/>
              <a:ext cx="1163" cy="115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21130" name="Group 42"/>
            <p:cNvGrpSpPr>
              <a:grpSpLocks/>
            </p:cNvGrpSpPr>
            <p:nvPr/>
          </p:nvGrpSpPr>
          <p:grpSpPr bwMode="auto">
            <a:xfrm>
              <a:off x="57" y="2424"/>
              <a:ext cx="238" cy="0"/>
              <a:chOff x="2211" y="2341"/>
              <a:chExt cx="238" cy="0"/>
            </a:xfrm>
          </p:grpSpPr>
          <p:sp>
            <p:nvSpPr>
              <p:cNvPr id="2521131" name="Line 43"/>
              <p:cNvSpPr>
                <a:spLocks noChangeShapeType="1"/>
              </p:cNvSpPr>
              <p:nvPr/>
            </p:nvSpPr>
            <p:spPr bwMode="auto">
              <a:xfrm>
                <a:off x="2211" y="2341"/>
                <a:ext cx="2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1132" name="Line 44"/>
              <p:cNvSpPr>
                <a:spLocks noChangeShapeType="1"/>
              </p:cNvSpPr>
              <p:nvPr/>
            </p:nvSpPr>
            <p:spPr bwMode="auto">
              <a:xfrm>
                <a:off x="2211"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1133" name="Line 45"/>
              <p:cNvSpPr>
                <a:spLocks noChangeShapeType="1"/>
              </p:cNvSpPr>
              <p:nvPr/>
            </p:nvSpPr>
            <p:spPr bwMode="auto">
              <a:xfrm>
                <a:off x="2290" y="2341"/>
                <a:ext cx="40"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1134" name="Line 46"/>
              <p:cNvSpPr>
                <a:spLocks noChangeShapeType="1"/>
              </p:cNvSpPr>
              <p:nvPr/>
            </p:nvSpPr>
            <p:spPr bwMode="auto">
              <a:xfrm>
                <a:off x="2370" y="2341"/>
                <a:ext cx="39" cy="0"/>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21135" name="Rectangle 47"/>
            <p:cNvSpPr>
              <a:spLocks noChangeArrowheads="1"/>
            </p:cNvSpPr>
            <p:nvPr/>
          </p:nvSpPr>
          <p:spPr bwMode="auto">
            <a:xfrm>
              <a:off x="345" y="2369"/>
              <a:ext cx="8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PRIMARY ROADS</a:t>
              </a:r>
              <a:endParaRPr lang="en-US" sz="1200" b="1"/>
            </a:p>
          </p:txBody>
        </p:sp>
      </p:grpSp>
      <p:sp>
        <p:nvSpPr>
          <p:cNvPr id="2521136" name="Text Box 48"/>
          <p:cNvSpPr txBox="1">
            <a:spLocks noChangeArrowheads="1"/>
          </p:cNvSpPr>
          <p:nvPr/>
        </p:nvSpPr>
        <p:spPr bwMode="auto">
          <a:xfrm>
            <a:off x="152400" y="609600"/>
            <a:ext cx="868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b="1"/>
              <a:t>Hurricane Carla Storm Surge</a:t>
            </a:r>
          </a:p>
        </p:txBody>
      </p:sp>
      <p:sp>
        <p:nvSpPr>
          <p:cNvPr id="2521137" name="Text Box 49"/>
          <p:cNvSpPr txBox="1">
            <a:spLocks noChangeArrowheads="1"/>
          </p:cNvSpPr>
          <p:nvPr/>
        </p:nvSpPr>
        <p:spPr bwMode="auto">
          <a:xfrm>
            <a:off x="3048000" y="4876800"/>
            <a:ext cx="2692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t>Carla </a:t>
            </a:r>
          </a:p>
          <a:p>
            <a:pPr algn="ctr"/>
            <a:r>
              <a:rPr lang="en-US" sz="2400" b="1"/>
              <a:t>1961</a:t>
            </a:r>
          </a:p>
          <a:p>
            <a:pPr algn="ctr"/>
            <a:r>
              <a:rPr lang="en-US" sz="2400" b="1"/>
              <a:t>Texas Landfall</a:t>
            </a:r>
          </a:p>
        </p:txBody>
      </p:sp>
      <p:pic>
        <p:nvPicPr>
          <p:cNvPr id="2521138" name="Picture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5695950"/>
            <a:ext cx="7810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21139" name="Group 51"/>
          <p:cNvGrpSpPr>
            <a:grpSpLocks/>
          </p:cNvGrpSpPr>
          <p:nvPr/>
        </p:nvGrpSpPr>
        <p:grpSpPr bwMode="auto">
          <a:xfrm>
            <a:off x="569913" y="1412875"/>
            <a:ext cx="8256587" cy="2921000"/>
            <a:chOff x="335" y="896"/>
            <a:chExt cx="5201" cy="1840"/>
          </a:xfrm>
        </p:grpSpPr>
        <p:sp>
          <p:nvSpPr>
            <p:cNvPr id="2521140" name="Text Box 52"/>
            <p:cNvSpPr txBox="1">
              <a:spLocks noChangeArrowheads="1"/>
            </p:cNvSpPr>
            <p:nvPr/>
          </p:nvSpPr>
          <p:spPr bwMode="auto">
            <a:xfrm>
              <a:off x="431" y="1748"/>
              <a:ext cx="1173"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Cameron</a:t>
              </a:r>
            </a:p>
          </p:txBody>
        </p:sp>
        <p:sp>
          <p:nvSpPr>
            <p:cNvPr id="2521141" name="Text Box 53"/>
            <p:cNvSpPr txBox="1">
              <a:spLocks noChangeArrowheads="1"/>
            </p:cNvSpPr>
            <p:nvPr/>
          </p:nvSpPr>
          <p:spPr bwMode="auto">
            <a:xfrm>
              <a:off x="335" y="1463"/>
              <a:ext cx="864"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Calcasieu</a:t>
              </a:r>
            </a:p>
          </p:txBody>
        </p:sp>
        <p:sp>
          <p:nvSpPr>
            <p:cNvPr id="2521142" name="Text Box 54"/>
            <p:cNvSpPr txBox="1">
              <a:spLocks noChangeArrowheads="1"/>
            </p:cNvSpPr>
            <p:nvPr/>
          </p:nvSpPr>
          <p:spPr bwMode="auto">
            <a:xfrm>
              <a:off x="1487" y="1931"/>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Vermilion</a:t>
              </a:r>
            </a:p>
          </p:txBody>
        </p:sp>
        <p:sp>
          <p:nvSpPr>
            <p:cNvPr id="2521143" name="Text Box 55"/>
            <p:cNvSpPr txBox="1">
              <a:spLocks noChangeArrowheads="1"/>
            </p:cNvSpPr>
            <p:nvPr/>
          </p:nvSpPr>
          <p:spPr bwMode="auto">
            <a:xfrm rot="-2029569">
              <a:off x="2132" y="1559"/>
              <a:ext cx="947" cy="212"/>
            </a:xfrm>
            <a:prstGeom prst="rect">
              <a:avLst/>
            </a:prstGeom>
            <a:noFill/>
            <a:ln>
              <a:noFill/>
            </a:ln>
            <a:effectLst>
              <a:outerShdw dist="254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Iberia</a:t>
              </a:r>
            </a:p>
          </p:txBody>
        </p:sp>
        <p:sp>
          <p:nvSpPr>
            <p:cNvPr id="2521144" name="Text Box 56"/>
            <p:cNvSpPr txBox="1">
              <a:spLocks noChangeArrowheads="1"/>
            </p:cNvSpPr>
            <p:nvPr/>
          </p:nvSpPr>
          <p:spPr bwMode="auto">
            <a:xfrm>
              <a:off x="2447" y="2037"/>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Mary</a:t>
              </a:r>
            </a:p>
          </p:txBody>
        </p:sp>
        <p:sp>
          <p:nvSpPr>
            <p:cNvPr id="2521145" name="Text Box 57"/>
            <p:cNvSpPr txBox="1">
              <a:spLocks noChangeArrowheads="1"/>
            </p:cNvSpPr>
            <p:nvPr/>
          </p:nvSpPr>
          <p:spPr bwMode="auto">
            <a:xfrm>
              <a:off x="3071" y="2484"/>
              <a:ext cx="96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Terrebonne</a:t>
              </a:r>
            </a:p>
          </p:txBody>
        </p:sp>
        <p:sp>
          <p:nvSpPr>
            <p:cNvPr id="2521146" name="Text Box 58"/>
            <p:cNvSpPr txBox="1">
              <a:spLocks noChangeArrowheads="1"/>
            </p:cNvSpPr>
            <p:nvPr/>
          </p:nvSpPr>
          <p:spPr bwMode="auto">
            <a:xfrm rot="2520000">
              <a:off x="3543" y="2131"/>
              <a:ext cx="816" cy="21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Lafourche</a:t>
              </a:r>
            </a:p>
          </p:txBody>
        </p:sp>
        <p:sp>
          <p:nvSpPr>
            <p:cNvPr id="2521147" name="Text Box 59"/>
            <p:cNvSpPr txBox="1">
              <a:spLocks noChangeArrowheads="1"/>
            </p:cNvSpPr>
            <p:nvPr/>
          </p:nvSpPr>
          <p:spPr bwMode="auto">
            <a:xfrm>
              <a:off x="2255" y="125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St </a:t>
              </a:r>
            </a:p>
            <a:p>
              <a:r>
                <a:rPr lang="en-US" sz="1400" b="1">
                  <a:solidFill>
                    <a:schemeClr val="bg1"/>
                  </a:solidFill>
                </a:rPr>
                <a:t>Martin</a:t>
              </a:r>
            </a:p>
          </p:txBody>
        </p:sp>
        <p:sp>
          <p:nvSpPr>
            <p:cNvPr id="2521148" name="Text Box 60"/>
            <p:cNvSpPr txBox="1">
              <a:spLocks noChangeArrowheads="1"/>
            </p:cNvSpPr>
            <p:nvPr/>
          </p:nvSpPr>
          <p:spPr bwMode="auto">
            <a:xfrm>
              <a:off x="4736" y="1729"/>
              <a:ext cx="800"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St Bernard</a:t>
              </a:r>
            </a:p>
          </p:txBody>
        </p:sp>
        <p:sp>
          <p:nvSpPr>
            <p:cNvPr id="2521149" name="Text Box 61"/>
            <p:cNvSpPr txBox="1">
              <a:spLocks noChangeArrowheads="1"/>
            </p:cNvSpPr>
            <p:nvPr/>
          </p:nvSpPr>
          <p:spPr bwMode="auto">
            <a:xfrm rot="2654166">
              <a:off x="3615" y="1864"/>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St Charles</a:t>
              </a:r>
            </a:p>
          </p:txBody>
        </p:sp>
        <p:sp>
          <p:nvSpPr>
            <p:cNvPr id="2521150" name="Text Box 62"/>
            <p:cNvSpPr txBox="1">
              <a:spLocks noChangeArrowheads="1"/>
            </p:cNvSpPr>
            <p:nvPr/>
          </p:nvSpPr>
          <p:spPr bwMode="auto">
            <a:xfrm>
              <a:off x="1050" y="1221"/>
              <a:ext cx="533" cy="32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Jeff</a:t>
              </a:r>
            </a:p>
            <a:p>
              <a:r>
                <a:rPr lang="en-US" sz="1400" b="1">
                  <a:solidFill>
                    <a:schemeClr val="bg1"/>
                  </a:solidFill>
                </a:rPr>
                <a:t>Davis</a:t>
              </a:r>
            </a:p>
          </p:txBody>
        </p:sp>
        <p:sp>
          <p:nvSpPr>
            <p:cNvPr id="2521151" name="Text Box 63"/>
            <p:cNvSpPr txBox="1">
              <a:spLocks noChangeArrowheads="1"/>
            </p:cNvSpPr>
            <p:nvPr/>
          </p:nvSpPr>
          <p:spPr bwMode="auto">
            <a:xfrm rot="4440000">
              <a:off x="3907" y="2259"/>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Jefferson</a:t>
              </a:r>
            </a:p>
          </p:txBody>
        </p:sp>
        <p:sp>
          <p:nvSpPr>
            <p:cNvPr id="2521152" name="Text Box 64"/>
            <p:cNvSpPr txBox="1">
              <a:spLocks noChangeArrowheads="1"/>
            </p:cNvSpPr>
            <p:nvPr/>
          </p:nvSpPr>
          <p:spPr bwMode="auto">
            <a:xfrm rot="3540000">
              <a:off x="1796" y="1582"/>
              <a:ext cx="800" cy="154"/>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00" b="1">
                  <a:solidFill>
                    <a:schemeClr val="bg1"/>
                  </a:solidFill>
                </a:rPr>
                <a:t>Lafayette</a:t>
              </a:r>
            </a:p>
          </p:txBody>
        </p:sp>
        <p:sp>
          <p:nvSpPr>
            <p:cNvPr id="2521153" name="Text Box 65"/>
            <p:cNvSpPr txBox="1">
              <a:spLocks noChangeArrowheads="1"/>
            </p:cNvSpPr>
            <p:nvPr/>
          </p:nvSpPr>
          <p:spPr bwMode="auto">
            <a:xfrm rot="2251936">
              <a:off x="4400" y="2292"/>
              <a:ext cx="1019" cy="212"/>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b="1">
                  <a:solidFill>
                    <a:schemeClr val="bg1"/>
                  </a:solidFill>
                </a:rPr>
                <a:t>Plaquemines</a:t>
              </a:r>
            </a:p>
          </p:txBody>
        </p:sp>
        <p:sp>
          <p:nvSpPr>
            <p:cNvPr id="2521154" name="Text Box 66"/>
            <p:cNvSpPr txBox="1">
              <a:spLocks noChangeArrowheads="1"/>
            </p:cNvSpPr>
            <p:nvPr/>
          </p:nvSpPr>
          <p:spPr bwMode="auto">
            <a:xfrm>
              <a:off x="1475" y="1222"/>
              <a:ext cx="533" cy="19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chemeClr val="bg1"/>
                  </a:solidFill>
                </a:rPr>
                <a:t>Acadia</a:t>
              </a:r>
            </a:p>
          </p:txBody>
        </p:sp>
        <p:sp>
          <p:nvSpPr>
            <p:cNvPr id="2521155" name="Text Box 67"/>
            <p:cNvSpPr txBox="1">
              <a:spLocks noChangeArrowheads="1"/>
            </p:cNvSpPr>
            <p:nvPr/>
          </p:nvSpPr>
          <p:spPr bwMode="auto">
            <a:xfrm rot="3540000">
              <a:off x="2837" y="1925"/>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Assumption</a:t>
              </a:r>
            </a:p>
          </p:txBody>
        </p:sp>
        <p:sp>
          <p:nvSpPr>
            <p:cNvPr id="2521156" name="Text Box 68"/>
            <p:cNvSpPr txBox="1">
              <a:spLocks noChangeArrowheads="1"/>
            </p:cNvSpPr>
            <p:nvPr/>
          </p:nvSpPr>
          <p:spPr bwMode="auto">
            <a:xfrm rot="2654166">
              <a:off x="2584" y="1462"/>
              <a:ext cx="800" cy="17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a:solidFill>
                    <a:schemeClr val="bg1"/>
                  </a:solidFill>
                </a:rPr>
                <a:t>Iberville</a:t>
              </a:r>
            </a:p>
          </p:txBody>
        </p:sp>
        <p:sp>
          <p:nvSpPr>
            <p:cNvPr id="2521157" name="Text Box 69"/>
            <p:cNvSpPr txBox="1">
              <a:spLocks noChangeArrowheads="1"/>
            </p:cNvSpPr>
            <p:nvPr/>
          </p:nvSpPr>
          <p:spPr bwMode="auto">
            <a:xfrm>
              <a:off x="3122" y="1414"/>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Ascension</a:t>
              </a:r>
            </a:p>
          </p:txBody>
        </p:sp>
        <p:sp>
          <p:nvSpPr>
            <p:cNvPr id="2521158" name="Text Box 70"/>
            <p:cNvSpPr txBox="1">
              <a:spLocks noChangeArrowheads="1"/>
            </p:cNvSpPr>
            <p:nvPr/>
          </p:nvSpPr>
          <p:spPr bwMode="auto">
            <a:xfrm>
              <a:off x="3302" y="158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James</a:t>
              </a:r>
            </a:p>
          </p:txBody>
        </p:sp>
        <p:sp>
          <p:nvSpPr>
            <p:cNvPr id="2521159" name="Text Box 71"/>
            <p:cNvSpPr txBox="1">
              <a:spLocks noChangeArrowheads="1"/>
            </p:cNvSpPr>
            <p:nvPr/>
          </p:nvSpPr>
          <p:spPr bwMode="auto">
            <a:xfrm>
              <a:off x="3602" y="1462"/>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St </a:t>
              </a:r>
            </a:p>
            <a:p>
              <a:r>
                <a:rPr lang="en-US" sz="800" b="1">
                  <a:solidFill>
                    <a:schemeClr val="bg1"/>
                  </a:solidFill>
                </a:rPr>
                <a:t>John</a:t>
              </a:r>
            </a:p>
          </p:txBody>
        </p:sp>
        <p:sp>
          <p:nvSpPr>
            <p:cNvPr id="2521160" name="Text Box 72"/>
            <p:cNvSpPr txBox="1">
              <a:spLocks noChangeArrowheads="1"/>
            </p:cNvSpPr>
            <p:nvPr/>
          </p:nvSpPr>
          <p:spPr bwMode="auto">
            <a:xfrm>
              <a:off x="4203" y="1001"/>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Tammany</a:t>
              </a:r>
            </a:p>
          </p:txBody>
        </p:sp>
        <p:sp>
          <p:nvSpPr>
            <p:cNvPr id="2521161" name="Text Box 73"/>
            <p:cNvSpPr txBox="1">
              <a:spLocks noChangeArrowheads="1"/>
            </p:cNvSpPr>
            <p:nvPr/>
          </p:nvSpPr>
          <p:spPr bwMode="auto">
            <a:xfrm>
              <a:off x="3327" y="1144"/>
              <a:ext cx="462"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Livingston</a:t>
              </a:r>
            </a:p>
          </p:txBody>
        </p:sp>
        <p:sp>
          <p:nvSpPr>
            <p:cNvPr id="2521162" name="Text Box 74"/>
            <p:cNvSpPr txBox="1">
              <a:spLocks noChangeArrowheads="1"/>
            </p:cNvSpPr>
            <p:nvPr/>
          </p:nvSpPr>
          <p:spPr bwMode="auto">
            <a:xfrm rot="3540000">
              <a:off x="3602" y="1228"/>
              <a:ext cx="800" cy="13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Tangipahoa</a:t>
              </a:r>
            </a:p>
          </p:txBody>
        </p:sp>
        <p:sp>
          <p:nvSpPr>
            <p:cNvPr id="2521163" name="Text Box 75"/>
            <p:cNvSpPr txBox="1">
              <a:spLocks noChangeArrowheads="1"/>
            </p:cNvSpPr>
            <p:nvPr/>
          </p:nvSpPr>
          <p:spPr bwMode="auto">
            <a:xfrm>
              <a:off x="2975" y="1009"/>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E.B.R.</a:t>
              </a:r>
            </a:p>
          </p:txBody>
        </p:sp>
        <p:sp>
          <p:nvSpPr>
            <p:cNvPr id="2521164" name="Text Box 76"/>
            <p:cNvSpPr txBox="1">
              <a:spLocks noChangeArrowheads="1"/>
            </p:cNvSpPr>
            <p:nvPr/>
          </p:nvSpPr>
          <p:spPr bwMode="auto">
            <a:xfrm>
              <a:off x="2720" y="1087"/>
              <a:ext cx="336"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W.B.R.</a:t>
              </a:r>
            </a:p>
          </p:txBody>
        </p:sp>
        <p:sp>
          <p:nvSpPr>
            <p:cNvPr id="2521165" name="Text Box 77"/>
            <p:cNvSpPr txBox="1">
              <a:spLocks noChangeArrowheads="1"/>
            </p:cNvSpPr>
            <p:nvPr/>
          </p:nvSpPr>
          <p:spPr bwMode="auto">
            <a:xfrm>
              <a:off x="2058" y="1019"/>
              <a:ext cx="432" cy="2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b="1">
                  <a:solidFill>
                    <a:schemeClr val="bg1"/>
                  </a:solidFill>
                </a:rPr>
                <a:t>Saint</a:t>
              </a:r>
            </a:p>
            <a:p>
              <a:r>
                <a:rPr lang="en-US" sz="800" b="1">
                  <a:solidFill>
                    <a:schemeClr val="bg1"/>
                  </a:solidFill>
                </a:rPr>
                <a:t>Landry</a:t>
              </a:r>
            </a:p>
          </p:txBody>
        </p:sp>
        <p:sp>
          <p:nvSpPr>
            <p:cNvPr id="2521166" name="Text Box 78"/>
            <p:cNvSpPr txBox="1">
              <a:spLocks noChangeArrowheads="1"/>
            </p:cNvSpPr>
            <p:nvPr/>
          </p:nvSpPr>
          <p:spPr bwMode="auto">
            <a:xfrm>
              <a:off x="366" y="996"/>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Beauregard</a:t>
              </a:r>
            </a:p>
          </p:txBody>
        </p:sp>
        <p:sp>
          <p:nvSpPr>
            <p:cNvPr id="2521167" name="Text Box 79"/>
            <p:cNvSpPr txBox="1">
              <a:spLocks noChangeArrowheads="1"/>
            </p:cNvSpPr>
            <p:nvPr/>
          </p:nvSpPr>
          <p:spPr bwMode="auto">
            <a:xfrm>
              <a:off x="1056" y="1008"/>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Allen</a:t>
              </a:r>
            </a:p>
          </p:txBody>
        </p:sp>
        <p:sp>
          <p:nvSpPr>
            <p:cNvPr id="2521168" name="Text Box 80"/>
            <p:cNvSpPr txBox="1">
              <a:spLocks noChangeArrowheads="1"/>
            </p:cNvSpPr>
            <p:nvPr/>
          </p:nvSpPr>
          <p:spPr bwMode="auto">
            <a:xfrm>
              <a:off x="1452" y="969"/>
              <a:ext cx="528" cy="13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800" b="1">
                  <a:solidFill>
                    <a:schemeClr val="bg1"/>
                  </a:solidFill>
                </a:rPr>
                <a:t>Evangeline</a:t>
              </a:r>
            </a:p>
          </p:txBody>
        </p:sp>
      </p:grpSp>
    </p:spTree>
    <p:extLst>
      <p:ext uri="{BB962C8B-B14F-4D97-AF65-F5344CB8AC3E}">
        <p14:creationId xmlns:p14="http://schemas.microsoft.com/office/powerpoint/2010/main" val="93327238"/>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NR_Coastal_Managers_Mtng">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TotalTime>
  <Words>1913</Words>
  <Application>Microsoft Office PowerPoint</Application>
  <PresentationFormat>On-screen Show (4:3)</PresentationFormat>
  <Paragraphs>762</Paragraphs>
  <Slides>44</Slides>
  <Notes>15</Notes>
  <HiddenSlides>0</HiddenSlides>
  <MMClips>0</MMClip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DNR_Coastal_Managers_Mtng</vt:lpstr>
      <vt:lpstr>Metro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Storm Surge Myths, Misconceptions, Misunderstanding,  and Confusion</vt:lpstr>
      <vt:lpstr>PowerPoint Presentation</vt:lpstr>
      <vt:lpstr>PowerPoint Presentation</vt:lpstr>
      <vt:lpstr>PowerPoint Presentation</vt:lpstr>
      <vt:lpstr>PowerPoint Presentation</vt:lpstr>
      <vt:lpstr>PowerPoint Presentation</vt:lpstr>
      <vt:lpstr>Communicating the threat from Ike was not so easy</vt:lpstr>
      <vt:lpstr>Communicating the threat from Ike was not so easy</vt:lpstr>
      <vt:lpstr>Communicating the threat from Ike was not so easy</vt:lpstr>
      <vt:lpstr>Communicating the threat from Ike was not so easy</vt:lpstr>
      <vt:lpstr>Ike - Friday morning 9/12/2008:  Bolivar - Its too late!</vt:lpstr>
      <vt:lpstr>PowerPoint Presentation</vt:lpstr>
      <vt:lpstr>PowerPoint Presentation</vt:lpstr>
      <vt:lpstr>PowerPoint Presentation</vt:lpstr>
      <vt:lpstr>Storm Surge Myths, Misconceptions, Misunderstanding,  and Confusion</vt:lpstr>
      <vt:lpstr>PowerPoint Presentation</vt:lpstr>
      <vt:lpstr>Storm Surge Myths, Misconceptions, Misunderstanding,  and Confusion</vt:lpstr>
      <vt:lpstr>How does this impact storm surge?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LSU Law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Richards</dc:creator>
  <cp:lastModifiedBy>Edward Richards</cp:lastModifiedBy>
  <cp:revision>3</cp:revision>
  <dcterms:created xsi:type="dcterms:W3CDTF">2012-09-04T12:38:03Z</dcterms:created>
  <dcterms:modified xsi:type="dcterms:W3CDTF">2012-09-04T13:48:10Z</dcterms:modified>
</cp:coreProperties>
</file>