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256" r:id="rId2"/>
    <p:sldId id="298" r:id="rId3"/>
    <p:sldId id="299" r:id="rId4"/>
    <p:sldId id="306" r:id="rId5"/>
    <p:sldId id="307" r:id="rId6"/>
    <p:sldId id="308" r:id="rId7"/>
    <p:sldId id="309" r:id="rId8"/>
    <p:sldId id="310" r:id="rId9"/>
    <p:sldId id="311" r:id="rId10"/>
    <p:sldId id="312" r:id="rId11"/>
    <p:sldId id="313" r:id="rId12"/>
    <p:sldId id="314" r:id="rId13"/>
    <p:sldId id="315" r:id="rId14"/>
    <p:sldId id="286" r:id="rId15"/>
    <p:sldId id="291" r:id="rId16"/>
    <p:sldId id="290" r:id="rId17"/>
    <p:sldId id="287" r:id="rId18"/>
    <p:sldId id="30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6" autoAdjust="0"/>
    <p:restoredTop sz="86369" autoAdjust="0"/>
  </p:normalViewPr>
  <p:slideViewPr>
    <p:cSldViewPr>
      <p:cViewPr varScale="1">
        <p:scale>
          <a:sx n="41" d="100"/>
          <a:sy n="41" d="100"/>
        </p:scale>
        <p:origin x="-7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4EAAF0-28C0-4E3D-9D25-DF6EA168DD61}" type="slidenum">
              <a:rPr lang="en-US"/>
              <a:pPr/>
              <a:t>‹#›</a:t>
            </a:fld>
            <a:endParaRPr lang="en-US"/>
          </a:p>
        </p:txBody>
      </p:sp>
    </p:spTree>
    <p:extLst>
      <p:ext uri="{BB962C8B-B14F-4D97-AF65-F5344CB8AC3E}">
        <p14:creationId xmlns:p14="http://schemas.microsoft.com/office/powerpoint/2010/main" val="4250824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5</a:t>
            </a:fld>
            <a:endParaRPr lang="en-US">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smtClean="0"/>
              <a:t>St Bernard and Plaquamines - Betsy</a:t>
            </a:r>
          </a:p>
          <a:p>
            <a:pPr eaLnBrk="1" hangingPunct="1"/>
            <a:r>
              <a:rPr lang="en-US" smtClean="0"/>
              <a:t>Mississippi River -- Gulf Outlet, a navigation project that provided a short-cut from the Gulf of Mexico to New Orleans.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7EF62F7-6026-4358-BEAE-7E377056E4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4B382-3F1B-4444-AF83-8A4847201670}" type="slidenum">
              <a:rPr lang="en-US"/>
              <a:pPr/>
              <a:t>‹#›</a:t>
            </a:fld>
            <a:endParaRPr lang="en-US"/>
          </a:p>
        </p:txBody>
      </p:sp>
    </p:spTree>
    <p:extLst>
      <p:ext uri="{BB962C8B-B14F-4D97-AF65-F5344CB8AC3E}">
        <p14:creationId xmlns:p14="http://schemas.microsoft.com/office/powerpoint/2010/main" val="24330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B88F0-6645-4EA2-AB47-0BAACBABF981}" type="slidenum">
              <a:rPr lang="en-US"/>
              <a:pPr/>
              <a:t>‹#›</a:t>
            </a:fld>
            <a:endParaRPr lang="en-US"/>
          </a:p>
        </p:txBody>
      </p:sp>
    </p:spTree>
    <p:extLst>
      <p:ext uri="{BB962C8B-B14F-4D97-AF65-F5344CB8AC3E}">
        <p14:creationId xmlns:p14="http://schemas.microsoft.com/office/powerpoint/2010/main" val="18297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A890F-784B-439E-AB9D-358DF069A602}" type="slidenum">
              <a:rPr lang="en-US"/>
              <a:pPr/>
              <a:t>‹#›</a:t>
            </a:fld>
            <a:endParaRPr lang="en-US"/>
          </a:p>
        </p:txBody>
      </p:sp>
    </p:spTree>
    <p:extLst>
      <p:ext uri="{BB962C8B-B14F-4D97-AF65-F5344CB8AC3E}">
        <p14:creationId xmlns:p14="http://schemas.microsoft.com/office/powerpoint/2010/main" val="319180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8D215-DB01-4F29-B065-CBCB97F307E3}" type="slidenum">
              <a:rPr lang="en-US"/>
              <a:pPr/>
              <a:t>‹#›</a:t>
            </a:fld>
            <a:endParaRPr lang="en-US"/>
          </a:p>
        </p:txBody>
      </p:sp>
    </p:spTree>
    <p:extLst>
      <p:ext uri="{BB962C8B-B14F-4D97-AF65-F5344CB8AC3E}">
        <p14:creationId xmlns:p14="http://schemas.microsoft.com/office/powerpoint/2010/main" val="13041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2CF43C-1288-4333-B8AF-8734753C005B}" type="slidenum">
              <a:rPr lang="en-US"/>
              <a:pPr/>
              <a:t>‹#›</a:t>
            </a:fld>
            <a:endParaRPr lang="en-US"/>
          </a:p>
        </p:txBody>
      </p:sp>
    </p:spTree>
    <p:extLst>
      <p:ext uri="{BB962C8B-B14F-4D97-AF65-F5344CB8AC3E}">
        <p14:creationId xmlns:p14="http://schemas.microsoft.com/office/powerpoint/2010/main" val="371206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86DE5-A108-46CB-AD28-DEC73ECAE7C5}" type="slidenum">
              <a:rPr lang="en-US"/>
              <a:pPr/>
              <a:t>‹#›</a:t>
            </a:fld>
            <a:endParaRPr lang="en-US"/>
          </a:p>
        </p:txBody>
      </p:sp>
    </p:spTree>
    <p:extLst>
      <p:ext uri="{BB962C8B-B14F-4D97-AF65-F5344CB8AC3E}">
        <p14:creationId xmlns:p14="http://schemas.microsoft.com/office/powerpoint/2010/main" val="17927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2D66E-12FF-497F-89B7-FECC6C779381}" type="slidenum">
              <a:rPr lang="en-US"/>
              <a:pPr/>
              <a:t>‹#›</a:t>
            </a:fld>
            <a:endParaRPr lang="en-US"/>
          </a:p>
        </p:txBody>
      </p:sp>
    </p:spTree>
    <p:extLst>
      <p:ext uri="{BB962C8B-B14F-4D97-AF65-F5344CB8AC3E}">
        <p14:creationId xmlns:p14="http://schemas.microsoft.com/office/powerpoint/2010/main" val="14234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FF111-CF61-4495-A2EE-4537F6DB96E9}" type="slidenum">
              <a:rPr lang="en-US"/>
              <a:pPr/>
              <a:t>‹#›</a:t>
            </a:fld>
            <a:endParaRPr lang="en-US"/>
          </a:p>
        </p:txBody>
      </p:sp>
    </p:spTree>
    <p:extLst>
      <p:ext uri="{BB962C8B-B14F-4D97-AF65-F5344CB8AC3E}">
        <p14:creationId xmlns:p14="http://schemas.microsoft.com/office/powerpoint/2010/main" val="21419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12D37-E539-4F65-9C9C-DC9B901B03DC}" type="slidenum">
              <a:rPr lang="en-US"/>
              <a:pPr/>
              <a:t>‹#›</a:t>
            </a:fld>
            <a:endParaRPr lang="en-US"/>
          </a:p>
        </p:txBody>
      </p:sp>
    </p:spTree>
    <p:extLst>
      <p:ext uri="{BB962C8B-B14F-4D97-AF65-F5344CB8AC3E}">
        <p14:creationId xmlns:p14="http://schemas.microsoft.com/office/powerpoint/2010/main" val="17735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7ECF8C-E05E-49A6-8860-1FF7731CBD02}" type="slidenum">
              <a:rPr lang="en-US"/>
              <a:pPr/>
              <a:t>‹#›</a:t>
            </a:fld>
            <a:endParaRPr lang="en-US"/>
          </a:p>
        </p:txBody>
      </p:sp>
    </p:spTree>
    <p:extLst>
      <p:ext uri="{BB962C8B-B14F-4D97-AF65-F5344CB8AC3E}">
        <p14:creationId xmlns:p14="http://schemas.microsoft.com/office/powerpoint/2010/main" val="42003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92EFCC6A-74CF-4EBF-9BC3-411A52DB11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rgo.gov/MRGO_History.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Flood Law</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What did Plaintiffs Learn from Graci?</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3897348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56646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F329F1-BA2C-47F9-B62C-0C905F3E2DCE}" type="slidenum">
              <a:rPr lang="en-US"/>
              <a:pPr/>
              <a:t>12</a:t>
            </a:fld>
            <a:endParaRPr lang="en-US"/>
          </a:p>
        </p:txBody>
      </p:sp>
      <p:sp>
        <p:nvSpPr>
          <p:cNvPr id="76802" name="Rectangle 2"/>
          <p:cNvSpPr>
            <a:spLocks noGrp="1" noChangeArrowheads="1"/>
          </p:cNvSpPr>
          <p:nvPr>
            <p:ph type="title"/>
          </p:nvPr>
        </p:nvSpPr>
        <p:spPr/>
        <p:txBody>
          <a:bodyPr/>
          <a:lstStyle/>
          <a:p>
            <a:r>
              <a:rPr lang="en-US"/>
              <a:t>LA Law: Saden v. Kirby, 660 So.2d 423 (La. 1995)</a:t>
            </a:r>
          </a:p>
        </p:txBody>
      </p:sp>
      <p:sp>
        <p:nvSpPr>
          <p:cNvPr id="76803" name="Rectangle 3"/>
          <p:cNvSpPr>
            <a:spLocks noGrp="1" noChangeArrowheads="1"/>
          </p:cNvSpPr>
          <p:nvPr>
            <p:ph type="body" idx="1"/>
          </p:nvPr>
        </p:nvSpPr>
        <p:spPr/>
        <p:txBody>
          <a:bodyPr/>
          <a:lstStyle/>
          <a:p>
            <a:pPr>
              <a:lnSpc>
                <a:spcPct val="90000"/>
              </a:lnSpc>
            </a:pPr>
            <a:r>
              <a:rPr lang="en-US"/>
              <a:t>New Orleans Sewerage and Water</a:t>
            </a:r>
          </a:p>
          <a:p>
            <a:pPr lvl="1">
              <a:lnSpc>
                <a:spcPct val="90000"/>
              </a:lnSpc>
            </a:pPr>
            <a:r>
              <a:rPr lang="en-US"/>
              <a:t>2 big pumps, one little one</a:t>
            </a:r>
          </a:p>
          <a:p>
            <a:pPr lvl="1">
              <a:lnSpc>
                <a:spcPct val="90000"/>
              </a:lnSpc>
            </a:pPr>
            <a:r>
              <a:rPr lang="en-US"/>
              <a:t>underground power line for big pumps</a:t>
            </a:r>
          </a:p>
          <a:p>
            <a:pPr lvl="1">
              <a:lnSpc>
                <a:spcPct val="90000"/>
              </a:lnSpc>
            </a:pPr>
            <a:r>
              <a:rPr lang="en-US"/>
              <a:t>generator to run one big pump </a:t>
            </a:r>
          </a:p>
          <a:p>
            <a:pPr lvl="1">
              <a:lnSpc>
                <a:spcPct val="90000"/>
              </a:lnSpc>
            </a:pPr>
            <a:r>
              <a:rPr lang="en-US"/>
              <a:t>power line for big pumps went down</a:t>
            </a:r>
          </a:p>
          <a:p>
            <a:pPr lvl="1">
              <a:lnSpc>
                <a:spcPct val="90000"/>
              </a:lnSpc>
            </a:pPr>
            <a:r>
              <a:rPr lang="en-US"/>
              <a:t>was still down when flood occurred 3 months later - finally fixed 6 months after the fault</a:t>
            </a:r>
          </a:p>
          <a:p>
            <a:pPr>
              <a:lnSpc>
                <a:spcPct val="90000"/>
              </a:lnSpc>
            </a:pPr>
            <a:r>
              <a:rPr lang="en-US"/>
              <a:t>Was this negligence or discretion?</a:t>
            </a:r>
          </a:p>
        </p:txBody>
      </p:sp>
    </p:spTree>
    <p:extLst>
      <p:ext uri="{BB962C8B-B14F-4D97-AF65-F5344CB8AC3E}">
        <p14:creationId xmlns:p14="http://schemas.microsoft.com/office/powerpoint/2010/main" val="1700672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D473F2-0313-48F9-B57F-B4AD00CC0582}" type="slidenum">
              <a:rPr lang="en-US"/>
              <a:pPr/>
              <a:t>13</a:t>
            </a:fld>
            <a:endParaRPr lang="en-US"/>
          </a:p>
        </p:txBody>
      </p:sp>
      <p:sp>
        <p:nvSpPr>
          <p:cNvPr id="78850" name="Rectangle 2"/>
          <p:cNvSpPr>
            <a:spLocks noGrp="1" noChangeArrowheads="1"/>
          </p:cNvSpPr>
          <p:nvPr>
            <p:ph type="title"/>
          </p:nvPr>
        </p:nvSpPr>
        <p:spPr/>
        <p:txBody>
          <a:bodyPr/>
          <a:lstStyle/>
          <a:p>
            <a:r>
              <a:rPr lang="en-US"/>
              <a:t>Pumps in Katrina</a:t>
            </a:r>
          </a:p>
        </p:txBody>
      </p:sp>
      <p:sp>
        <p:nvSpPr>
          <p:cNvPr id="78851" name="Rectangle 3"/>
          <p:cNvSpPr>
            <a:spLocks noGrp="1" noChangeArrowheads="1"/>
          </p:cNvSpPr>
          <p:nvPr>
            <p:ph type="body" idx="1"/>
          </p:nvPr>
        </p:nvSpPr>
        <p:spPr/>
        <p:txBody>
          <a:bodyPr/>
          <a:lstStyle/>
          <a:p>
            <a:r>
              <a:rPr lang="en-US"/>
              <a:t>Why are there pumps in New Orleans?</a:t>
            </a:r>
          </a:p>
          <a:p>
            <a:r>
              <a:rPr lang="en-US"/>
              <a:t>Why did they shut down the pumps during Katrina?</a:t>
            </a:r>
          </a:p>
          <a:p>
            <a:r>
              <a:rPr lang="en-US"/>
              <a:t>What is the city's Berkovitz's defense for shutting down the pumps?</a:t>
            </a:r>
          </a:p>
          <a:p>
            <a:r>
              <a:rPr lang="en-US"/>
              <a:t>What facts raise the specter of Saden?</a:t>
            </a:r>
          </a:p>
          <a:p>
            <a:r>
              <a:rPr lang="en-US"/>
              <a:t>Why are plaintiffs avoiding suing the parishes and the levee control boards?</a:t>
            </a:r>
          </a:p>
        </p:txBody>
      </p:sp>
    </p:spTree>
    <p:extLst>
      <p:ext uri="{BB962C8B-B14F-4D97-AF65-F5344CB8AC3E}">
        <p14:creationId xmlns:p14="http://schemas.microsoft.com/office/powerpoint/2010/main" val="3193885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14</a:t>
            </a:fld>
            <a:endParaRPr lang="en-US"/>
          </a:p>
        </p:txBody>
      </p:sp>
      <p:sp>
        <p:nvSpPr>
          <p:cNvPr id="66562" name="Rectangle 2"/>
          <p:cNvSpPr>
            <a:spLocks noGrp="1" noChangeArrowheads="1"/>
          </p:cNvSpPr>
          <p:nvPr>
            <p:ph type="title"/>
          </p:nvPr>
        </p:nvSpPr>
        <p:spPr/>
        <p:txBody>
          <a:bodyPr/>
          <a:lstStyle/>
          <a:p>
            <a:r>
              <a:rPr lang="en-US"/>
              <a:t>Central Green Co. v. United States, 531 U.S. 425 (2001)</a:t>
            </a:r>
          </a:p>
        </p:txBody>
      </p:sp>
      <p:sp>
        <p:nvSpPr>
          <p:cNvPr id="66563" name="Rectangle 3"/>
          <p:cNvSpPr>
            <a:spLocks noGrp="1" noChangeArrowheads="1"/>
          </p:cNvSpPr>
          <p:nvPr>
            <p:ph type="body" idx="1"/>
          </p:nvPr>
        </p:nvSpPr>
        <p:spPr/>
        <p:txBody>
          <a:bodyPr/>
          <a:lstStyle/>
          <a:p>
            <a:pPr>
              <a:lnSpc>
                <a:spcPct val="90000"/>
              </a:lnSpc>
            </a:pPr>
            <a:r>
              <a:rPr lang="en-US"/>
              <a:t>California Water Project - irrigation</a:t>
            </a:r>
          </a:p>
          <a:p>
            <a:pPr lvl="1">
              <a:lnSpc>
                <a:spcPct val="90000"/>
              </a:lnSpc>
            </a:pPr>
            <a:r>
              <a:rPr lang="en-US"/>
              <a:t>Take water from one area and spread it around the state</a:t>
            </a:r>
          </a:p>
          <a:p>
            <a:pPr>
              <a:lnSpc>
                <a:spcPct val="90000"/>
              </a:lnSpc>
            </a:pPr>
            <a:r>
              <a:rPr lang="en-US"/>
              <a:t>Land is damaged by seepage from the canal</a:t>
            </a:r>
          </a:p>
          <a:p>
            <a:pPr lvl="1">
              <a:lnSpc>
                <a:spcPct val="90000"/>
              </a:lnSpc>
            </a:pPr>
            <a:r>
              <a:rPr lang="en-US"/>
              <a:t>Is this covered by the flood control act immunity?</a:t>
            </a:r>
          </a:p>
          <a:p>
            <a:pPr lvl="1">
              <a:lnSpc>
                <a:spcPct val="90000"/>
              </a:lnSpc>
            </a:pPr>
            <a:r>
              <a:rPr lang="en-US"/>
              <a:t>The feds say that any flood control purpose puts the every water related damage under flood control act immunity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A6E5D0-86DB-4F2F-88F1-2F34BBABC89F}" type="slidenum">
              <a:rPr lang="en-US"/>
              <a:pPr/>
              <a:t>15</a:t>
            </a:fld>
            <a:endParaRPr lang="en-US"/>
          </a:p>
        </p:txBody>
      </p:sp>
      <p:sp>
        <p:nvSpPr>
          <p:cNvPr id="72706" name="Rectangle 2"/>
          <p:cNvSpPr>
            <a:spLocks noGrp="1" noChangeArrowheads="1"/>
          </p:cNvSpPr>
          <p:nvPr>
            <p:ph type="title"/>
          </p:nvPr>
        </p:nvSpPr>
        <p:spPr/>
        <p:txBody>
          <a:bodyPr/>
          <a:lstStyle/>
          <a:p>
            <a:r>
              <a:rPr lang="en-US"/>
              <a:t>Is there a Flood Control Purpose at All?</a:t>
            </a:r>
          </a:p>
        </p:txBody>
      </p:sp>
      <p:sp>
        <p:nvSpPr>
          <p:cNvPr id="72707" name="Rectangle 3"/>
          <p:cNvSpPr>
            <a:spLocks noGrp="1" noChangeArrowheads="1"/>
          </p:cNvSpPr>
          <p:nvPr>
            <p:ph type="body" idx="1"/>
          </p:nvPr>
        </p:nvSpPr>
        <p:spPr/>
        <p:txBody>
          <a:bodyPr/>
          <a:lstStyle/>
          <a:p>
            <a:r>
              <a:rPr lang="en-US"/>
              <a:t>What happens when the snow melts too fast or there is a big rain in this system?</a:t>
            </a:r>
          </a:p>
          <a:p>
            <a:pPr lvl="1"/>
            <a:r>
              <a:rPr lang="en-US"/>
              <a:t>Does the irrigation system also handle flood water?</a:t>
            </a:r>
          </a:p>
          <a:p>
            <a:pPr lvl="1"/>
            <a:r>
              <a:rPr lang="en-US"/>
              <a:t>Does this make it entirely a flood control project, so that any damage is immunized?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16</a:t>
            </a:fld>
            <a:endParaRPr lang="en-US"/>
          </a:p>
        </p:txBody>
      </p:sp>
      <p:sp>
        <p:nvSpPr>
          <p:cNvPr id="70658" name="Rectangle 2"/>
          <p:cNvSpPr>
            <a:spLocks noGrp="1" noChangeArrowheads="1"/>
          </p:cNvSpPr>
          <p:nvPr>
            <p:ph type="title"/>
          </p:nvPr>
        </p:nvSpPr>
        <p:spPr/>
        <p:txBody>
          <a:bodyPr/>
          <a:lstStyle/>
          <a:p>
            <a:r>
              <a:rPr lang="en-US"/>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a:t>The text of the statute does not include the words "flood control project." Rather, it states that immunity attaches to "any damage from or by floods or flood waters . . . ." Accordingly, the text of the statute directs us to determine the scope of the immunity conferred, not by the character of the federal project or the purposes it serves, but by the character of the waters that cause the relevant damage and the purposes behind their release.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17</a:t>
            </a:fld>
            <a:endParaRPr lang="en-US"/>
          </a:p>
        </p:txBody>
      </p:sp>
      <p:sp>
        <p:nvSpPr>
          <p:cNvPr id="67586" name="Rectangle 2"/>
          <p:cNvSpPr>
            <a:spLocks noGrp="1" noChangeArrowheads="1"/>
          </p:cNvSpPr>
          <p:nvPr>
            <p:ph type="title"/>
          </p:nvPr>
        </p:nvSpPr>
        <p:spPr/>
        <p:txBody>
          <a:bodyPr/>
          <a:lstStyle/>
          <a:p>
            <a:r>
              <a:rPr lang="en-US"/>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a:t>If water project like an irrigation system also has a flood control purpose, the Act does not grant immunity if the damage was not related to a flood.</a:t>
            </a:r>
          </a:p>
          <a:p>
            <a:pPr lvl="1">
              <a:lnSpc>
                <a:spcPct val="90000"/>
              </a:lnSpc>
            </a:pPr>
            <a:r>
              <a:rPr lang="en-US" sz="2800"/>
              <a:t>Would this  mean, however, that even a dual purpose project would be immune it was a flood?</a:t>
            </a:r>
          </a:p>
          <a:p>
            <a:pPr>
              <a:lnSpc>
                <a:spcPct val="90000"/>
              </a:lnSpc>
            </a:pPr>
            <a:r>
              <a:rPr lang="en-US" sz="2800"/>
              <a:t>However, if the only purpose of the project is flood control, such as a levee, are all damages covered by the flood control act immunity?</a:t>
            </a:r>
          </a:p>
          <a:p>
            <a:pPr lvl="1">
              <a:lnSpc>
                <a:spcPct val="90000"/>
              </a:lnSpc>
            </a:pPr>
            <a:r>
              <a:rPr lang="en-US" sz="2800"/>
              <a:t>How do you analyze this?</a:t>
            </a:r>
          </a:p>
          <a:p>
            <a:pPr lvl="1">
              <a:lnSpc>
                <a:spcPct val="90000"/>
              </a:lnSpc>
            </a:pPr>
            <a:r>
              <a:rPr lang="en-US" sz="2800"/>
              <a:t>Why does it not matter whether it is flood water?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18</a:t>
            </a:fld>
            <a:endParaRPr lang="en-US"/>
          </a:p>
        </p:txBody>
      </p:sp>
      <p:sp>
        <p:nvSpPr>
          <p:cNvPr id="95234" name="Rectangle 2"/>
          <p:cNvSpPr>
            <a:spLocks noGrp="1" noChangeArrowheads="1"/>
          </p:cNvSpPr>
          <p:nvPr>
            <p:ph type="title"/>
          </p:nvPr>
        </p:nvSpPr>
        <p:spPr/>
        <p:txBody>
          <a:bodyPr/>
          <a:lstStyle/>
          <a:p>
            <a:r>
              <a:rPr lang="en-US"/>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a:t>40 years</a:t>
            </a:r>
          </a:p>
          <a:p>
            <a:pPr>
              <a:lnSpc>
                <a:spcPct val="90000"/>
              </a:lnSpc>
            </a:pPr>
            <a:r>
              <a:rPr lang="en-US" sz="2800"/>
              <a:t>Corps initial plans are rejected in favor of ring levees</a:t>
            </a:r>
          </a:p>
          <a:p>
            <a:pPr lvl="1">
              <a:lnSpc>
                <a:spcPct val="90000"/>
              </a:lnSpc>
            </a:pPr>
            <a:r>
              <a:rPr lang="en-US" sz="2800"/>
              <a:t>Critically, canals are left open</a:t>
            </a:r>
          </a:p>
          <a:p>
            <a:pPr lvl="1">
              <a:lnSpc>
                <a:spcPct val="90000"/>
              </a:lnSpc>
            </a:pPr>
            <a:r>
              <a:rPr lang="en-US" sz="2800"/>
              <a:t>Lots of issues in construction</a:t>
            </a:r>
          </a:p>
          <a:p>
            <a:pPr lvl="1">
              <a:lnSpc>
                <a:spcPct val="90000"/>
              </a:lnSpc>
            </a:pPr>
            <a:r>
              <a:rPr lang="en-US" sz="2800"/>
              <a:t>Huge problem of lack of maintenance </a:t>
            </a:r>
          </a:p>
          <a:p>
            <a:pPr lvl="1">
              <a:lnSpc>
                <a:spcPct val="90000"/>
              </a:lnSpc>
            </a:pPr>
            <a:r>
              <a:rPr lang="en-US" sz="2800"/>
              <a:t>A lot of subsidence between 1965 and 2005</a:t>
            </a:r>
          </a:p>
          <a:p>
            <a:pPr>
              <a:lnSpc>
                <a:spcPct val="90000"/>
              </a:lnSpc>
            </a:pPr>
            <a:r>
              <a:rPr lang="en-US" sz="2800"/>
              <a:t>Katrina - not just levees breaking</a:t>
            </a:r>
          </a:p>
          <a:p>
            <a:pPr lvl="1">
              <a:lnSpc>
                <a:spcPct val="90000"/>
              </a:lnSpc>
            </a:pPr>
            <a:r>
              <a:rPr lang="en-US" sz="2800"/>
              <a:t>A lot of overtopping - there would have been a lot of flooding without a levee break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73B579-C3FF-4807-96EA-2788F819BCDA}" type="slidenum">
              <a:rPr lang="en-US"/>
              <a:pPr/>
              <a:t>2</a:t>
            </a:fld>
            <a:endParaRPr lang="en-US"/>
          </a:p>
        </p:txBody>
      </p:sp>
      <p:sp>
        <p:nvSpPr>
          <p:cNvPr id="82946" name="Rectangle 2"/>
          <p:cNvSpPr>
            <a:spLocks noGrp="1" noChangeArrowheads="1"/>
          </p:cNvSpPr>
          <p:nvPr>
            <p:ph type="title"/>
          </p:nvPr>
        </p:nvSpPr>
        <p:spPr/>
        <p:txBody>
          <a:bodyPr/>
          <a:lstStyle/>
          <a:p>
            <a:r>
              <a:rPr lang="en-US"/>
              <a:t>Flood Control Act of 1928</a:t>
            </a:r>
          </a:p>
        </p:txBody>
      </p:sp>
      <p:sp>
        <p:nvSpPr>
          <p:cNvPr id="82947" name="Rectangle 3"/>
          <p:cNvSpPr>
            <a:spLocks noGrp="1" noChangeArrowheads="1"/>
          </p:cNvSpPr>
          <p:nvPr>
            <p:ph type="body" idx="1"/>
          </p:nvPr>
        </p:nvSpPr>
        <p:spPr/>
        <p:txBody>
          <a:bodyPr/>
          <a:lstStyle/>
          <a:p>
            <a:r>
              <a:rPr lang="en-US" sz="2800"/>
              <a:t>What happened in 1927?</a:t>
            </a:r>
          </a:p>
          <a:p>
            <a:r>
              <a:rPr lang="en-US" sz="2800"/>
              <a:t>What are the immunity provisions?</a:t>
            </a:r>
          </a:p>
          <a:p>
            <a:pPr lvl="1"/>
            <a:r>
              <a:rPr lang="en-US" sz="2800"/>
              <a:t>Flood Control Act of 1928, 33 U. S. C. §702c -- which states that "[n]o liability of any kind shall attach to or rest upon the United States for any damage from or by floods or flood waters at any place"</a:t>
            </a:r>
          </a:p>
          <a:p>
            <a:r>
              <a:rPr lang="en-US" sz="2800"/>
              <a:t>Why did Congress provide this immunity?</a:t>
            </a:r>
          </a:p>
          <a:p>
            <a:r>
              <a:rPr lang="en-US" sz="2800"/>
              <a:t>Does it say this is limited to flood control projects?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3</a:t>
            </a:fld>
            <a:endParaRPr lang="en-US"/>
          </a:p>
        </p:txBody>
      </p:sp>
      <p:sp>
        <p:nvSpPr>
          <p:cNvPr id="84994" name="Rectangle 2"/>
          <p:cNvSpPr>
            <a:spLocks noGrp="1" noChangeArrowheads="1"/>
          </p:cNvSpPr>
          <p:nvPr>
            <p:ph type="title"/>
          </p:nvPr>
        </p:nvSpPr>
        <p:spPr/>
        <p:txBody>
          <a:bodyPr/>
          <a:lstStyle/>
          <a:p>
            <a:r>
              <a:rPr lang="en-US"/>
              <a:t>MRGO</a:t>
            </a:r>
          </a:p>
        </p:txBody>
      </p:sp>
      <p:sp>
        <p:nvSpPr>
          <p:cNvPr id="84995" name="Rectangle 3"/>
          <p:cNvSpPr>
            <a:spLocks noGrp="1" noChangeArrowheads="1"/>
          </p:cNvSpPr>
          <p:nvPr>
            <p:ph type="body" idx="1"/>
          </p:nvPr>
        </p:nvSpPr>
        <p:spPr/>
        <p:txBody>
          <a:bodyPr/>
          <a:lstStyle/>
          <a:p>
            <a:r>
              <a:rPr lang="en-US" sz="2800"/>
              <a:t>Where is the MRGO?</a:t>
            </a:r>
          </a:p>
          <a:p>
            <a:r>
              <a:rPr lang="en-US" sz="2800"/>
              <a:t>Why was it built?</a:t>
            </a:r>
          </a:p>
          <a:p>
            <a:pPr lvl="1"/>
            <a:r>
              <a:rPr lang="en-US" sz="2800">
                <a:hlinkClick r:id="rId2"/>
              </a:rPr>
              <a:t>http://www.mrgo.gov/MRGO_History.aspx</a:t>
            </a:r>
            <a:r>
              <a:rPr lang="en-US" sz="2800"/>
              <a:t> </a:t>
            </a:r>
          </a:p>
          <a:p>
            <a:pPr lvl="1"/>
            <a:r>
              <a:rPr lang="en-US" sz="2800"/>
              <a:t>What ports are in competition with NO?</a:t>
            </a:r>
          </a:p>
          <a:p>
            <a:pPr lvl="1"/>
            <a:r>
              <a:rPr lang="en-US" sz="2800"/>
              <a:t>Why is it easier to get to them?</a:t>
            </a:r>
          </a:p>
          <a:p>
            <a:pPr lvl="1"/>
            <a:r>
              <a:rPr lang="en-US" sz="2800"/>
              <a:t>What is the advantage of Mississippi river ports?</a:t>
            </a:r>
          </a:p>
          <a:p>
            <a:r>
              <a:rPr lang="en-US" sz="2800"/>
              <a:t>Who do you think wanted it built?</a:t>
            </a:r>
          </a:p>
          <a:p>
            <a:pPr lvl="1"/>
            <a:r>
              <a:rPr lang="en-US" sz="2800"/>
              <a:t>Was it every used much?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How do you get into Court in Flood Act Cases?</a:t>
            </a:r>
          </a:p>
        </p:txBody>
      </p:sp>
      <p:sp>
        <p:nvSpPr>
          <p:cNvPr id="8195" name="Rectangle 3"/>
          <p:cNvSpPr>
            <a:spLocks noGrp="1" noChangeArrowheads="1"/>
          </p:cNvSpPr>
          <p:nvPr>
            <p:ph type="body" idx="1"/>
          </p:nvPr>
        </p:nvSpPr>
        <p:spPr/>
        <p:txBody>
          <a:bodyPr/>
          <a:lstStyle/>
          <a:p>
            <a:pPr eaLnBrk="1" hangingPunct="1"/>
            <a:r>
              <a:rPr lang="en-US" smtClean="0"/>
              <a:t>Is there jurisdiction in the Flood Control Act?</a:t>
            </a:r>
          </a:p>
          <a:p>
            <a:pPr eaLnBrk="1" hangingPunct="1"/>
            <a:r>
              <a:rPr lang="en-US" smtClean="0"/>
              <a:t>Are these Bivens cases?</a:t>
            </a:r>
          </a:p>
          <a:p>
            <a:pPr eaLnBrk="1" hangingPunct="1"/>
            <a:r>
              <a:rPr lang="en-US" smtClean="0"/>
              <a:t>FTCA</a:t>
            </a:r>
          </a:p>
          <a:p>
            <a:pPr lvl="1" eaLnBrk="1" hangingPunct="1"/>
            <a:r>
              <a:rPr lang="en-US" smtClean="0"/>
              <a:t>What do you need to do before you go to court?</a:t>
            </a:r>
          </a:p>
          <a:p>
            <a:pPr lvl="1" eaLnBrk="1" hangingPunct="1"/>
            <a:r>
              <a:rPr lang="en-US" smtClean="0"/>
              <a:t>What do you need to show about the feds decisionmaking?</a:t>
            </a:r>
          </a:p>
        </p:txBody>
      </p:sp>
    </p:spTree>
    <p:extLst>
      <p:ext uri="{BB962C8B-B14F-4D97-AF65-F5344CB8AC3E}">
        <p14:creationId xmlns:p14="http://schemas.microsoft.com/office/powerpoint/2010/main" val="130022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smtClean="0"/>
              <a:t>Where was the flood?</a:t>
            </a:r>
          </a:p>
          <a:p>
            <a:pPr eaLnBrk="1" hangingPunct="1"/>
            <a:r>
              <a:rPr lang="en-US" dirty="0" smtClean="0"/>
              <a:t>What caused it?</a:t>
            </a:r>
          </a:p>
          <a:p>
            <a:pPr eaLnBrk="1" hangingPunct="1"/>
            <a:r>
              <a:rPr lang="en-US" dirty="0" smtClean="0"/>
              <a:t>Which Corp project is being attacked?</a:t>
            </a:r>
          </a:p>
          <a:p>
            <a:pPr eaLnBrk="1" hangingPunct="1"/>
            <a:r>
              <a:rPr lang="en-US" dirty="0" smtClean="0"/>
              <a:t>What was the purpose of this project?</a:t>
            </a:r>
          </a:p>
          <a:p>
            <a:pPr eaLnBrk="1" hangingPunct="1"/>
            <a:r>
              <a:rPr lang="en-US" dirty="0" smtClean="0"/>
              <a:t>Why is it inherently risky?</a:t>
            </a:r>
          </a:p>
        </p:txBody>
      </p:sp>
    </p:spTree>
    <p:extLst>
      <p:ext uri="{BB962C8B-B14F-4D97-AF65-F5344CB8AC3E}">
        <p14:creationId xmlns:p14="http://schemas.microsoft.com/office/powerpoint/2010/main" val="2850720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Did the Flood Control Act of 1928 apply in this case?</a:t>
            </a:r>
          </a:p>
          <a:p>
            <a:pPr eaLnBrk="1" hangingPunct="1">
              <a:lnSpc>
                <a:spcPct val="90000"/>
              </a:lnSpc>
            </a:pPr>
            <a:r>
              <a:rPr lang="en-US" smtClean="0"/>
              <a:t>What standard would you then apply in determining the government's liability?</a:t>
            </a:r>
          </a:p>
          <a:p>
            <a:pPr eaLnBrk="1" hangingPunct="1">
              <a:lnSpc>
                <a:spcPct val="90000"/>
              </a:lnSpc>
            </a:pPr>
            <a:r>
              <a:rPr lang="en-US" smtClean="0"/>
              <a:t>Was the government liable?</a:t>
            </a:r>
          </a:p>
          <a:p>
            <a:pPr lvl="1" eaLnBrk="1" hangingPunct="1">
              <a:lnSpc>
                <a:spcPct val="90000"/>
              </a:lnSpc>
            </a:pPr>
            <a:r>
              <a:rPr lang="en-US" smtClean="0"/>
              <a:t>What did the government then do?</a:t>
            </a:r>
          </a:p>
          <a:p>
            <a:pPr lvl="1" eaLnBrk="1" hangingPunct="1">
              <a:lnSpc>
                <a:spcPct val="90000"/>
              </a:lnSpc>
            </a:pPr>
            <a:r>
              <a:rPr lang="en-US" smtClean="0"/>
              <a:t>Why does this ultimately drive the characterization of the levees in the Katrina cases?</a:t>
            </a:r>
          </a:p>
        </p:txBody>
      </p:sp>
    </p:spTree>
    <p:extLst>
      <p:ext uri="{BB962C8B-B14F-4D97-AF65-F5344CB8AC3E}">
        <p14:creationId xmlns:p14="http://schemas.microsoft.com/office/powerpoint/2010/main" val="64068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a:t>
            </a:r>
          </a:p>
        </p:txBody>
      </p:sp>
      <p:sp>
        <p:nvSpPr>
          <p:cNvPr id="11267" name="Content Placeholder 2"/>
          <p:cNvSpPr>
            <a:spLocks noGrp="1"/>
          </p:cNvSpPr>
          <p:nvPr>
            <p:ph idx="1"/>
          </p:nvPr>
        </p:nvSpPr>
        <p:spPr/>
        <p:txBody>
          <a:bodyPr/>
          <a:lstStyle/>
          <a:p>
            <a:pPr eaLnBrk="1" hangingPunct="1"/>
            <a:r>
              <a:rPr lang="en-US"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160011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122271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lstStyle/>
          <a:p>
            <a:pPr eaLnBrk="1" hangingPunct="1"/>
            <a:r>
              <a:rPr lang="en-US"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600131029"/>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635</TotalTime>
  <Words>1040</Words>
  <Application>Microsoft Office PowerPoint</Application>
  <PresentationFormat>On-screen Show (4:3)</PresentationFormat>
  <Paragraphs>104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Flood Law</vt:lpstr>
      <vt:lpstr>Flood Control Act of 1928</vt:lpstr>
      <vt:lpstr>MRGO</vt:lpstr>
      <vt:lpstr>How do you get into Court in Flood Act Cases?</vt:lpstr>
      <vt:lpstr>Graci v. United States, 456 F.2d 20 (5th Cir. 1971)</vt:lpstr>
      <vt:lpstr>Court's Analysis</vt:lpstr>
      <vt:lpstr>Graci v. U.S., 435 F.Supp. 189 (E.D.La. 1977)</vt:lpstr>
      <vt:lpstr>Why was the Flooding Worse in Betsy?</vt:lpstr>
      <vt:lpstr>Did MRGO Cause Flooding?</vt:lpstr>
      <vt:lpstr>What did Plaintiffs Learn from Graci?</vt:lpstr>
      <vt:lpstr>Was This the Right Message?</vt:lpstr>
      <vt:lpstr>LA Law: Saden v. Kirby, 660 So.2d 423 (La. 1995)</vt:lpstr>
      <vt:lpstr>Pumps in Katrina</vt:lpstr>
      <vt:lpstr>Central Green Co. v. United States, 531 U.S. 425 (2001)</vt:lpstr>
      <vt:lpstr>Is there a Flood Control Purpose at All?</vt:lpstr>
      <vt:lpstr>The Holding in Central Green</vt:lpstr>
      <vt:lpstr>Sorting out a Dual Purpose</vt:lpstr>
      <vt:lpstr>Between Betsy and Katrina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69</cp:revision>
  <dcterms:created xsi:type="dcterms:W3CDTF">2005-11-08T14:51:49Z</dcterms:created>
  <dcterms:modified xsi:type="dcterms:W3CDTF">2012-11-14T23:44:06Z</dcterms:modified>
</cp:coreProperties>
</file>