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294" r:id="rId2"/>
    <p:sldId id="334" r:id="rId3"/>
    <p:sldId id="348" r:id="rId4"/>
    <p:sldId id="335" r:id="rId5"/>
    <p:sldId id="336" r:id="rId6"/>
    <p:sldId id="338" r:id="rId7"/>
    <p:sldId id="339" r:id="rId8"/>
    <p:sldId id="340" r:id="rId9"/>
    <p:sldId id="341" r:id="rId10"/>
    <p:sldId id="347" r:id="rId11"/>
    <p:sldId id="342" r:id="rId12"/>
    <p:sldId id="343"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0" autoAdjust="0"/>
    <p:restoredTop sz="86410" autoAdjust="0"/>
  </p:normalViewPr>
  <p:slideViewPr>
    <p:cSldViewPr>
      <p:cViewPr varScale="1">
        <p:scale>
          <a:sx n="49" d="100"/>
          <a:sy n="49" d="100"/>
        </p:scale>
        <p:origin x="-72" y="-1052"/>
      </p:cViewPr>
      <p:guideLst>
        <p:guide orient="horz" pos="2160"/>
        <p:guide pos="2880"/>
      </p:guideLst>
    </p:cSldViewPr>
  </p:slideViewPr>
  <p:outlineViewPr>
    <p:cViewPr>
      <p:scale>
        <a:sx n="33" d="100"/>
        <a:sy n="33" d="100"/>
      </p:scale>
      <p:origin x="0" y="9488"/>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34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F850635-371E-4B45-AEC8-3B63240AFA2F}" type="slidenum">
              <a:rPr lang="en-US"/>
              <a:pPr>
                <a:defRPr/>
              </a:pPr>
              <a:t>‹#›</a:t>
            </a:fld>
            <a:endParaRPr lang="en-US"/>
          </a:p>
        </p:txBody>
      </p:sp>
    </p:spTree>
    <p:extLst>
      <p:ext uri="{BB962C8B-B14F-4D97-AF65-F5344CB8AC3E}">
        <p14:creationId xmlns:p14="http://schemas.microsoft.com/office/powerpoint/2010/main" val="3008539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2A56CFC-D9F7-4598-A845-827B5AB3C1C4}" type="slidenum">
              <a:rPr lang="en-US"/>
              <a:pPr>
                <a:defRPr/>
              </a:pPr>
              <a:t>‹#›</a:t>
            </a:fld>
            <a:endParaRPr lang="en-US"/>
          </a:p>
        </p:txBody>
      </p:sp>
    </p:spTree>
    <p:extLst>
      <p:ext uri="{BB962C8B-B14F-4D97-AF65-F5344CB8AC3E}">
        <p14:creationId xmlns:p14="http://schemas.microsoft.com/office/powerpoint/2010/main" val="27912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107C9D-1BF0-4946-926D-A7A29D0A0D98}" type="slidenum">
              <a:rPr lang="en-US"/>
              <a:pPr>
                <a:defRPr/>
              </a:pPr>
              <a:t>‹#›</a:t>
            </a:fld>
            <a:endParaRPr lang="en-US"/>
          </a:p>
        </p:txBody>
      </p:sp>
    </p:spTree>
    <p:extLst>
      <p:ext uri="{BB962C8B-B14F-4D97-AF65-F5344CB8AC3E}">
        <p14:creationId xmlns:p14="http://schemas.microsoft.com/office/powerpoint/2010/main" val="222719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D4071A-6914-44DE-9A1A-2ADFE768A412}" type="slidenum">
              <a:rPr lang="en-US"/>
              <a:pPr>
                <a:defRPr/>
              </a:pPr>
              <a:t>‹#›</a:t>
            </a:fld>
            <a:endParaRPr lang="en-US"/>
          </a:p>
        </p:txBody>
      </p:sp>
    </p:spTree>
    <p:extLst>
      <p:ext uri="{BB962C8B-B14F-4D97-AF65-F5344CB8AC3E}">
        <p14:creationId xmlns:p14="http://schemas.microsoft.com/office/powerpoint/2010/main" val="3660609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6C8FB0-355B-47A8-956A-7C13DBC2CA59}" type="slidenum">
              <a:rPr lang="en-US"/>
              <a:pPr>
                <a:defRPr/>
              </a:pPr>
              <a:t>‹#›</a:t>
            </a:fld>
            <a:endParaRPr lang="en-US"/>
          </a:p>
        </p:txBody>
      </p:sp>
    </p:spTree>
    <p:extLst>
      <p:ext uri="{BB962C8B-B14F-4D97-AF65-F5344CB8AC3E}">
        <p14:creationId xmlns:p14="http://schemas.microsoft.com/office/powerpoint/2010/main" val="79624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B333C9C-DA96-4640-99F9-A702A5C6A13B}" type="slidenum">
              <a:rPr lang="en-US"/>
              <a:pPr>
                <a:defRPr/>
              </a:pPr>
              <a:t>‹#›</a:t>
            </a:fld>
            <a:endParaRPr lang="en-US"/>
          </a:p>
        </p:txBody>
      </p:sp>
    </p:spTree>
    <p:extLst>
      <p:ext uri="{BB962C8B-B14F-4D97-AF65-F5344CB8AC3E}">
        <p14:creationId xmlns:p14="http://schemas.microsoft.com/office/powerpoint/2010/main" val="80859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7718065-2296-45AC-856A-6F2660C68486}" type="slidenum">
              <a:rPr lang="en-US"/>
              <a:pPr>
                <a:defRPr/>
              </a:pPr>
              <a:t>‹#›</a:t>
            </a:fld>
            <a:endParaRPr lang="en-US"/>
          </a:p>
        </p:txBody>
      </p:sp>
    </p:spTree>
    <p:extLst>
      <p:ext uri="{BB962C8B-B14F-4D97-AF65-F5344CB8AC3E}">
        <p14:creationId xmlns:p14="http://schemas.microsoft.com/office/powerpoint/2010/main" val="99159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C0006FF-3963-4EE2-B52F-14A408B7E293}" type="slidenum">
              <a:rPr lang="en-US"/>
              <a:pPr>
                <a:defRPr/>
              </a:pPr>
              <a:t>‹#›</a:t>
            </a:fld>
            <a:endParaRPr lang="en-US"/>
          </a:p>
        </p:txBody>
      </p:sp>
    </p:spTree>
    <p:extLst>
      <p:ext uri="{BB962C8B-B14F-4D97-AF65-F5344CB8AC3E}">
        <p14:creationId xmlns:p14="http://schemas.microsoft.com/office/powerpoint/2010/main" val="140710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FB5CB25-5AF6-430B-ACE4-C7744697B9C5}" type="slidenum">
              <a:rPr lang="en-US"/>
              <a:pPr>
                <a:defRPr/>
              </a:pPr>
              <a:t>‹#›</a:t>
            </a:fld>
            <a:endParaRPr lang="en-US"/>
          </a:p>
        </p:txBody>
      </p:sp>
    </p:spTree>
    <p:extLst>
      <p:ext uri="{BB962C8B-B14F-4D97-AF65-F5344CB8AC3E}">
        <p14:creationId xmlns:p14="http://schemas.microsoft.com/office/powerpoint/2010/main" val="39107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7835BCA-8B87-4E64-925E-B0EC02C90B2C}" type="slidenum">
              <a:rPr lang="en-US"/>
              <a:pPr>
                <a:defRPr/>
              </a:pPr>
              <a:t>‹#›</a:t>
            </a:fld>
            <a:endParaRPr lang="en-US"/>
          </a:p>
        </p:txBody>
      </p:sp>
    </p:spTree>
    <p:extLst>
      <p:ext uri="{BB962C8B-B14F-4D97-AF65-F5344CB8AC3E}">
        <p14:creationId xmlns:p14="http://schemas.microsoft.com/office/powerpoint/2010/main" val="1134827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9F0203-B310-4F23-8AAE-49C9D58245CC}" type="slidenum">
              <a:rPr lang="en-US"/>
              <a:pPr>
                <a:defRPr/>
              </a:pPr>
              <a:t>‹#›</a:t>
            </a:fld>
            <a:endParaRPr lang="en-US"/>
          </a:p>
        </p:txBody>
      </p:sp>
    </p:spTree>
    <p:extLst>
      <p:ext uri="{BB962C8B-B14F-4D97-AF65-F5344CB8AC3E}">
        <p14:creationId xmlns:p14="http://schemas.microsoft.com/office/powerpoint/2010/main" val="1590179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9ACD63-18AD-4F0E-BE9A-DB5D79655360}" type="slidenum">
              <a:rPr lang="en-US"/>
              <a:pPr>
                <a:defRPr/>
              </a:pPr>
              <a:t>‹#›</a:t>
            </a:fld>
            <a:endParaRPr lang="en-US"/>
          </a:p>
        </p:txBody>
      </p:sp>
    </p:spTree>
    <p:extLst>
      <p:ext uri="{BB962C8B-B14F-4D97-AF65-F5344CB8AC3E}">
        <p14:creationId xmlns:p14="http://schemas.microsoft.com/office/powerpoint/2010/main" val="202669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EF849B7-829E-4300-A105-754922F841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la/adlaw/apa/LAAPA16.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otech.law.lsu.edu/Courses/study_aids/adlaw/554.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otech.law.lsu.edu/Courses/study_aids/adlaw/558.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3</a:t>
            </a:r>
            <a:br>
              <a:rPr lang="en-US" dirty="0" smtClean="0"/>
            </a:br>
            <a:r>
              <a:rPr lang="en-US" dirty="0" smtClean="0"/>
              <a:t>Introduction to Adjudications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smtClean="0"/>
              <a:t>Part II</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Law Licenses</a:t>
            </a:r>
          </a:p>
        </p:txBody>
      </p:sp>
      <p:sp>
        <p:nvSpPr>
          <p:cNvPr id="43011" name="Content Placeholder 2"/>
          <p:cNvSpPr>
            <a:spLocks noGrp="1"/>
          </p:cNvSpPr>
          <p:nvPr>
            <p:ph idx="1"/>
          </p:nvPr>
        </p:nvSpPr>
        <p:spPr/>
        <p:txBody>
          <a:bodyPr/>
          <a:lstStyle/>
          <a:p>
            <a:pPr eaLnBrk="1" hangingPunct="1"/>
            <a:r>
              <a:rPr lang="en-US" dirty="0" smtClean="0"/>
              <a:t>Using lawyers as an example, what are the basic legal requirements for getting a license?</a:t>
            </a:r>
          </a:p>
          <a:p>
            <a:pPr eaLnBrk="1" hangingPunct="1"/>
            <a:r>
              <a:rPr lang="en-US" dirty="0" smtClean="0"/>
              <a:t>Are there opportunities for due process hearings?</a:t>
            </a:r>
          </a:p>
          <a:p>
            <a:pPr lvl="1" eaLnBrk="1" hangingPunct="1"/>
            <a:r>
              <a:rPr lang="en-US" dirty="0" smtClean="0"/>
              <a:t>What if you flunk the bar?</a:t>
            </a:r>
          </a:p>
          <a:p>
            <a:pPr lvl="1" eaLnBrk="1" hangingPunct="1"/>
            <a:r>
              <a:rPr lang="en-US" dirty="0" smtClean="0"/>
              <a:t>What if they decide you do not have the character and fitness to take the bar?</a:t>
            </a:r>
          </a:p>
        </p:txBody>
      </p:sp>
      <p:sp>
        <p:nvSpPr>
          <p:cNvPr id="43012"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6B9981F-608F-49CA-9733-2E6C3CFE2E48}"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C160854-FDCB-4ACD-A099-A1913F064123}" type="slidenum">
              <a:rPr lang="en-US" smtClean="0"/>
              <a:pPr/>
              <a:t>11</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hlinkClick r:id="rId2"/>
              </a:rPr>
              <a:t>LA Law Note - Title 49, Chapter 13, §961. Licenses</a:t>
            </a:r>
            <a:endParaRPr lang="en-US" dirty="0" smtClean="0"/>
          </a:p>
        </p:txBody>
      </p:sp>
      <p:sp>
        <p:nvSpPr>
          <p:cNvPr id="44036"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C. No revocation, suspension, annulment, or withdrawal of any license is lawful unless, prior to the institution of agency proceedings, the agency gives notice by mail to the licensee of facts or conduct which warrant the intended action, and the licensee is given an opportunity to show compliance with all lawful requirements for the retention of the license. </a:t>
            </a:r>
            <a:r>
              <a:rPr lang="en-US" sz="2800" i="1" smtClean="0"/>
              <a:t>If the agency finds that public health, safety, or welfare imperatively requires emergency action, and incorporates a finding to that effect in its order, summary suspension of a license may be ordered pending proceedings for revocation or other action.</a:t>
            </a:r>
            <a:r>
              <a:rPr lang="en-US" sz="2800" smtClean="0"/>
              <a:t> These proceedings shall be promptly instituted and determined.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Bias in Licensing Boards</a:t>
            </a:r>
          </a:p>
        </p:txBody>
      </p:sp>
      <p:sp>
        <p:nvSpPr>
          <p:cNvPr id="45059" name="Content Placeholder 2"/>
          <p:cNvSpPr>
            <a:spLocks noGrp="1"/>
          </p:cNvSpPr>
          <p:nvPr>
            <p:ph idx="1"/>
          </p:nvPr>
        </p:nvSpPr>
        <p:spPr/>
        <p:txBody>
          <a:bodyPr/>
          <a:lstStyle/>
          <a:p>
            <a:pPr eaLnBrk="1" hangingPunct="1"/>
            <a:r>
              <a:rPr lang="en-US" sz="2800" smtClean="0"/>
              <a:t>Who sits on state licensing boards?</a:t>
            </a:r>
          </a:p>
          <a:p>
            <a:pPr lvl="1" eaLnBrk="1" hangingPunct="1"/>
            <a:r>
              <a:rPr lang="en-US" sz="2800" smtClean="0"/>
              <a:t>What about the ones for small industries?</a:t>
            </a:r>
          </a:p>
          <a:p>
            <a:pPr eaLnBrk="1" hangingPunct="1"/>
            <a:r>
              <a:rPr lang="en-US" sz="2800" smtClean="0"/>
              <a:t>Why does the nature of state licensing boards potentially lead to bias?</a:t>
            </a:r>
          </a:p>
          <a:p>
            <a:pPr lvl="1" eaLnBrk="1" hangingPunct="1"/>
            <a:r>
              <a:rPr lang="en-US" sz="2800" smtClean="0"/>
              <a:t>What due process problems does this pose?</a:t>
            </a:r>
            <a:endParaRPr lang="en-US" smtClean="0"/>
          </a:p>
        </p:txBody>
      </p:sp>
      <p:sp>
        <p:nvSpPr>
          <p:cNvPr id="4506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1676DC-6F3F-49C4-8491-3F15798888CF}" type="slidenum">
              <a:rPr lang="en-US" smtClean="0"/>
              <a:pPr/>
              <a:t>12</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5B5A4D4-5B1F-45DB-ABC9-1C1473334644}" type="slidenum">
              <a:rPr lang="en-US" smtClean="0"/>
              <a:pPr/>
              <a:t>2</a:t>
            </a:fld>
            <a:endParaRPr lang="en-US" smtClean="0"/>
          </a:p>
        </p:txBody>
      </p:sp>
      <p:sp>
        <p:nvSpPr>
          <p:cNvPr id="35843" name="Rectangle 2"/>
          <p:cNvSpPr>
            <a:spLocks noGrp="1" noChangeArrowheads="1"/>
          </p:cNvSpPr>
          <p:nvPr>
            <p:ph type="title"/>
          </p:nvPr>
        </p:nvSpPr>
        <p:spPr/>
        <p:txBody>
          <a:bodyPr/>
          <a:lstStyle/>
          <a:p>
            <a:pPr eaLnBrk="1" hangingPunct="1"/>
            <a:r>
              <a:rPr lang="en-US" smtClean="0"/>
              <a:t>Separation of Functions</a:t>
            </a:r>
          </a:p>
        </p:txBody>
      </p:sp>
      <p:sp>
        <p:nvSpPr>
          <p:cNvPr id="34820"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dirty="0" smtClean="0"/>
              <a:t>What is separate of functions?</a:t>
            </a:r>
          </a:p>
          <a:p>
            <a:pPr lvl="1" eaLnBrk="1" hangingPunct="1">
              <a:lnSpc>
                <a:spcPct val="90000"/>
              </a:lnSpc>
              <a:defRPr/>
            </a:pPr>
            <a:r>
              <a:rPr lang="en-US" dirty="0" smtClean="0"/>
              <a:t>How does this mitigate the loophole of communication with agency personnel?</a:t>
            </a:r>
          </a:p>
          <a:p>
            <a:pPr lvl="1" eaLnBrk="1" hangingPunct="1">
              <a:lnSpc>
                <a:spcPct val="90000"/>
              </a:lnSpc>
              <a:defRPr/>
            </a:pPr>
            <a:r>
              <a:rPr lang="en-US" dirty="0" smtClean="0"/>
              <a:t>Why do we care?</a:t>
            </a:r>
          </a:p>
          <a:p>
            <a:pPr eaLnBrk="1" hangingPunct="1">
              <a:lnSpc>
                <a:spcPct val="90000"/>
              </a:lnSpc>
              <a:defRPr/>
            </a:pPr>
            <a:r>
              <a:rPr lang="en-US" dirty="0" smtClean="0"/>
              <a:t>Separation of function has very different results in a large federal agency than in small state agencies</a:t>
            </a:r>
          </a:p>
          <a:p>
            <a:pPr lvl="1" eaLnBrk="1" hangingPunct="1">
              <a:lnSpc>
                <a:spcPct val="90000"/>
              </a:lnSpc>
              <a:defRPr/>
            </a:pPr>
            <a:r>
              <a:rPr lang="en-US" dirty="0" smtClean="0"/>
              <a:t>Federal - still in the agency and focused in one area</a:t>
            </a:r>
          </a:p>
          <a:p>
            <a:pPr lvl="1" eaLnBrk="1" hangingPunct="1">
              <a:lnSpc>
                <a:spcPct val="90000"/>
              </a:lnSpc>
              <a:defRPr/>
            </a:pPr>
            <a:r>
              <a:rPr lang="en-US" dirty="0" smtClean="0"/>
              <a:t>States - often outside the agency (central panel), losing all expertise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U.S.C. §554(d)</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biotech.law.lsu.edu/Courses/study_aids/adlaw/554.htm</a:t>
            </a:r>
            <a:endParaRPr lang="en-US" dirty="0" smtClean="0"/>
          </a:p>
          <a:p>
            <a:r>
              <a:rPr lang="en-US" dirty="0" smtClean="0"/>
              <a:t>What is required if the ALJ wants to consult with staff about a factual matter?</a:t>
            </a:r>
          </a:p>
          <a:p>
            <a:r>
              <a:rPr lang="en-US" dirty="0" smtClean="0"/>
              <a:t>What proceedings are exempt from section (d)?</a:t>
            </a:r>
            <a:endParaRPr lang="en-US" dirty="0"/>
          </a:p>
        </p:txBody>
      </p:sp>
      <p:sp>
        <p:nvSpPr>
          <p:cNvPr id="4" name="Slide Number Placeholder 3"/>
          <p:cNvSpPr>
            <a:spLocks noGrp="1"/>
          </p:cNvSpPr>
          <p:nvPr>
            <p:ph type="sldNum" sz="quarter" idx="12"/>
          </p:nvPr>
        </p:nvSpPr>
        <p:spPr/>
        <p:txBody>
          <a:bodyPr/>
          <a:lstStyle/>
          <a:p>
            <a:pPr>
              <a:defRPr/>
            </a:pPr>
            <a:fld id="{416C8FB0-355B-47A8-956A-7C13DBC2CA59}" type="slidenum">
              <a:rPr lang="en-US" smtClean="0"/>
              <a:pPr>
                <a:defRPr/>
              </a:pPr>
              <a:t>3</a:t>
            </a:fld>
            <a:endParaRPr lang="en-US"/>
          </a:p>
        </p:txBody>
      </p:sp>
    </p:spTree>
    <p:extLst>
      <p:ext uri="{BB962C8B-B14F-4D97-AF65-F5344CB8AC3E}">
        <p14:creationId xmlns:p14="http://schemas.microsoft.com/office/powerpoint/2010/main" val="3973729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BC51029-5B88-45AC-B2F6-14C46F9DEEDF}" type="slidenum">
              <a:rPr lang="en-US" smtClean="0"/>
              <a:pPr/>
              <a:t>4</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EPA Example</a:t>
            </a:r>
          </a:p>
        </p:txBody>
      </p:sp>
      <p:sp>
        <p:nvSpPr>
          <p:cNvPr id="36868" name="Rectangle 3"/>
          <p:cNvSpPr>
            <a:spLocks noGrp="1" noChangeArrowheads="1"/>
          </p:cNvSpPr>
          <p:nvPr>
            <p:ph type="body" idx="1"/>
          </p:nvPr>
        </p:nvSpPr>
        <p:spPr/>
        <p:txBody>
          <a:bodyPr/>
          <a:lstStyle/>
          <a:p>
            <a:pPr eaLnBrk="1" hangingPunct="1">
              <a:lnSpc>
                <a:spcPct val="90000"/>
              </a:lnSpc>
            </a:pPr>
            <a:r>
              <a:rPr lang="en-US" sz="2800" dirty="0" smtClean="0"/>
              <a:t>Can the EPA ALJ consult with an EPA scientist to better understand a case?</a:t>
            </a:r>
          </a:p>
          <a:p>
            <a:pPr lvl="1" eaLnBrk="1" hangingPunct="1">
              <a:lnSpc>
                <a:spcPct val="90000"/>
              </a:lnSpc>
            </a:pPr>
            <a:r>
              <a:rPr lang="en-US" sz="2800" dirty="0" smtClean="0"/>
              <a:t>What if it is about advice on facts in issue?</a:t>
            </a:r>
          </a:p>
          <a:p>
            <a:pPr eaLnBrk="1" hangingPunct="1">
              <a:lnSpc>
                <a:spcPct val="90000"/>
              </a:lnSpc>
            </a:pPr>
            <a:r>
              <a:rPr lang="en-US" sz="2800" dirty="0" smtClean="0"/>
              <a:t>Can the EPA ALJ consult with an agency lawyer about law?</a:t>
            </a:r>
          </a:p>
          <a:p>
            <a:pPr lvl="1" eaLnBrk="1" hangingPunct="1">
              <a:lnSpc>
                <a:spcPct val="90000"/>
              </a:lnSpc>
            </a:pPr>
            <a:r>
              <a:rPr lang="en-US" sz="2800" dirty="0" smtClean="0"/>
              <a:t>What about the lawyer prosecuting the case?</a:t>
            </a:r>
          </a:p>
          <a:p>
            <a:pPr eaLnBrk="1" hangingPunct="1">
              <a:lnSpc>
                <a:spcPct val="90000"/>
              </a:lnSpc>
            </a:pPr>
            <a:r>
              <a:rPr lang="en-US" sz="2800" dirty="0" smtClean="0"/>
              <a:t>Can the ALJ consult with a party in the case, outside of the proceeding, to get additional facts?</a:t>
            </a:r>
          </a:p>
          <a:p>
            <a:pPr lvl="1" eaLnBrk="1" hangingPunct="1">
              <a:lnSpc>
                <a:spcPct val="90000"/>
              </a:lnSpc>
            </a:pPr>
            <a:r>
              <a:rPr lang="en-US" sz="2800" dirty="0" smtClean="0"/>
              <a:t>How can these consultations be accomplished - what would you do in an Article III trial?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D898BB-9BCE-459C-B84F-1322B565A5A9}" type="slidenum">
              <a:rPr lang="en-US" smtClean="0"/>
              <a:pPr/>
              <a:t>5</a:t>
            </a:fld>
            <a:endParaRPr lang="en-US" smtClean="0"/>
          </a:p>
        </p:txBody>
      </p:sp>
      <p:sp>
        <p:nvSpPr>
          <p:cNvPr id="37891" name="Rectangle 2"/>
          <p:cNvSpPr>
            <a:spLocks noGrp="1" noChangeArrowheads="1"/>
          </p:cNvSpPr>
          <p:nvPr>
            <p:ph type="title"/>
          </p:nvPr>
        </p:nvSpPr>
        <p:spPr/>
        <p:txBody>
          <a:bodyPr/>
          <a:lstStyle/>
          <a:p>
            <a:pPr eaLnBrk="1" hangingPunct="1"/>
            <a:r>
              <a:rPr lang="en-US" smtClean="0"/>
              <a:t>Consumer Product Safety Commission Example</a:t>
            </a:r>
          </a:p>
        </p:txBody>
      </p:sp>
      <p:sp>
        <p:nvSpPr>
          <p:cNvPr id="37892" name="Rectangle 3"/>
          <p:cNvSpPr>
            <a:spLocks noGrp="1" noChangeArrowheads="1"/>
          </p:cNvSpPr>
          <p:nvPr>
            <p:ph type="body" idx="1"/>
          </p:nvPr>
        </p:nvSpPr>
        <p:spPr/>
        <p:txBody>
          <a:bodyPr/>
          <a:lstStyle/>
          <a:p>
            <a:pPr eaLnBrk="1" hangingPunct="1">
              <a:lnSpc>
                <a:spcPct val="80000"/>
              </a:lnSpc>
            </a:pPr>
            <a:r>
              <a:rPr lang="en-US" sz="2800" dirty="0" smtClean="0"/>
              <a:t>Can the commissioner consult with his staff?</a:t>
            </a:r>
          </a:p>
          <a:p>
            <a:pPr lvl="1" eaLnBrk="1" hangingPunct="1">
              <a:lnSpc>
                <a:spcPct val="80000"/>
              </a:lnSpc>
            </a:pPr>
            <a:r>
              <a:rPr lang="en-US" sz="2800" dirty="0" smtClean="0"/>
              <a:t>Are they considered legally the same person?</a:t>
            </a:r>
          </a:p>
          <a:p>
            <a:pPr eaLnBrk="1" hangingPunct="1">
              <a:lnSpc>
                <a:spcPct val="80000"/>
              </a:lnSpc>
            </a:pPr>
            <a:r>
              <a:rPr lang="en-US" sz="2800" dirty="0" smtClean="0"/>
              <a:t>What about the head of the prosecution staff?</a:t>
            </a:r>
          </a:p>
          <a:p>
            <a:pPr lvl="1" eaLnBrk="1" hangingPunct="1">
              <a:lnSpc>
                <a:spcPct val="80000"/>
              </a:lnSpc>
            </a:pPr>
            <a:r>
              <a:rPr lang="en-US" sz="2800" dirty="0" smtClean="0"/>
              <a:t>What is the key question?</a:t>
            </a:r>
          </a:p>
          <a:p>
            <a:pPr eaLnBrk="1" hangingPunct="1">
              <a:lnSpc>
                <a:spcPct val="80000"/>
              </a:lnSpc>
            </a:pPr>
            <a:r>
              <a:rPr lang="en-US" sz="2800" dirty="0" smtClean="0"/>
              <a:t>What about consulting with the heads of companies not currently before the agency?</a:t>
            </a:r>
          </a:p>
          <a:p>
            <a:pPr lvl="1" eaLnBrk="1" hangingPunct="1">
              <a:lnSpc>
                <a:spcPct val="80000"/>
              </a:lnSpc>
            </a:pPr>
            <a:r>
              <a:rPr lang="en-US" sz="2800" dirty="0" smtClean="0"/>
              <a:t>Can ex parte contacts occur before a proceeding?</a:t>
            </a:r>
          </a:p>
          <a:p>
            <a:pPr eaLnBrk="1" hangingPunct="1">
              <a:lnSpc>
                <a:spcPct val="80000"/>
              </a:lnSpc>
            </a:pPr>
            <a:r>
              <a:rPr lang="en-US" sz="2800" dirty="0" smtClean="0"/>
              <a:t>Why should the agency be cautious about ex parte contacts?</a:t>
            </a:r>
          </a:p>
          <a:p>
            <a:pPr lvl="1" eaLnBrk="1" hangingPunct="1">
              <a:lnSpc>
                <a:spcPct val="80000"/>
              </a:lnSpc>
            </a:pPr>
            <a:r>
              <a:rPr lang="en-US" sz="2800" dirty="0" smtClean="0"/>
              <a:t>Why do they invite remand from the courts?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9E788-52B1-4E4F-997C-8518C3395F39}" type="slidenum">
              <a:rPr lang="en-US" smtClean="0"/>
              <a:pPr/>
              <a:t>6</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Licensing and Permitting as Non-Trial Adjudications</a:t>
            </a:r>
          </a:p>
        </p:txBody>
      </p:sp>
      <p:sp>
        <p:nvSpPr>
          <p:cNvPr id="38916" name="Rectangle 3"/>
          <p:cNvSpPr>
            <a:spLocks noGrp="1" noChangeArrowheads="1"/>
          </p:cNvSpPr>
          <p:nvPr>
            <p:ph type="body" idx="1"/>
          </p:nvPr>
        </p:nvSpPr>
        <p:spPr/>
        <p:txBody>
          <a:bodyPr/>
          <a:lstStyle/>
          <a:p>
            <a:pPr eaLnBrk="1" hangingPunct="1"/>
            <a:r>
              <a:rPr lang="en-US" dirty="0" smtClean="0"/>
              <a:t>A license is defined as an agency permit, certificate, approval, registration, charter, membership, statutory exception, or other form of permission. ... In short, licensing is the process by which someone obtains, is denied, or has revoked any form of federal agency permission.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Administrative Cost Issues</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What are the enforcement advantages of requiring a license as compared to having the agency look for violations in an ongoing activity?</a:t>
            </a:r>
          </a:p>
          <a:p>
            <a:pPr lvl="1" eaLnBrk="1" hangingPunct="1">
              <a:defRPr/>
            </a:pPr>
            <a:r>
              <a:rPr lang="en-US" dirty="0" smtClean="0"/>
              <a:t>Health food supplements v. drugs?</a:t>
            </a:r>
          </a:p>
          <a:p>
            <a:pPr eaLnBrk="1" hangingPunct="1">
              <a:defRPr/>
            </a:pPr>
            <a:r>
              <a:rPr lang="en-US" dirty="0" smtClean="0"/>
              <a:t>Dangerous dogs</a:t>
            </a:r>
          </a:p>
          <a:p>
            <a:pPr lvl="1" eaLnBrk="1" hangingPunct="1">
              <a:defRPr/>
            </a:pPr>
            <a:r>
              <a:rPr lang="en-US" dirty="0" smtClean="0"/>
              <a:t>Law allows the agency put special restrictions on dangerous dogs, but dangerous dogs are not defined</a:t>
            </a:r>
          </a:p>
          <a:p>
            <a:pPr lvl="1" eaLnBrk="1" hangingPunct="1">
              <a:defRPr/>
            </a:pPr>
            <a:r>
              <a:rPr lang="en-US" dirty="0" smtClean="0"/>
              <a:t>Law provides for special restrictions on pit bulls</a:t>
            </a:r>
          </a:p>
          <a:p>
            <a:pPr eaLnBrk="1" hangingPunct="1">
              <a:defRPr/>
            </a:pPr>
            <a:r>
              <a:rPr lang="en-US" dirty="0" smtClean="0"/>
              <a:t>How is the cost of enforcement different?</a:t>
            </a:r>
          </a:p>
        </p:txBody>
      </p:sp>
      <p:sp>
        <p:nvSpPr>
          <p:cNvPr id="39940" name="Slide Number Placeholder 3"/>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B8E255-98C2-412D-A9E5-AA52531D525A}"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B420845-32E2-4095-AA2E-DA1B73F787F9}" type="slidenum">
              <a:rPr lang="en-US" smtClean="0"/>
              <a:pPr/>
              <a:t>8</a:t>
            </a:fld>
            <a:endParaRPr lang="en-US" smtClean="0"/>
          </a:p>
        </p:txBody>
      </p:sp>
      <p:sp>
        <p:nvSpPr>
          <p:cNvPr id="40963" name="Rectangle 2"/>
          <p:cNvSpPr>
            <a:spLocks noGrp="1" noChangeArrowheads="1"/>
          </p:cNvSpPr>
          <p:nvPr>
            <p:ph type="title"/>
          </p:nvPr>
        </p:nvSpPr>
        <p:spPr/>
        <p:txBody>
          <a:bodyPr/>
          <a:lstStyle/>
          <a:p>
            <a:pPr eaLnBrk="1" hangingPunct="1"/>
            <a:r>
              <a:rPr lang="en-US" smtClean="0"/>
              <a:t>Licensing under the APA</a:t>
            </a:r>
          </a:p>
        </p:txBody>
      </p:sp>
      <p:sp>
        <p:nvSpPr>
          <p:cNvPr id="40964" name="Rectangle 3"/>
          <p:cNvSpPr>
            <a:spLocks noGrp="1" noChangeArrowheads="1"/>
          </p:cNvSpPr>
          <p:nvPr>
            <p:ph type="body" idx="1"/>
          </p:nvPr>
        </p:nvSpPr>
        <p:spPr/>
        <p:txBody>
          <a:bodyPr/>
          <a:lstStyle/>
          <a:p>
            <a:pPr eaLnBrk="1" hangingPunct="1">
              <a:lnSpc>
                <a:spcPct val="90000"/>
              </a:lnSpc>
            </a:pPr>
            <a:r>
              <a:rPr lang="en-US" sz="2800" dirty="0" smtClean="0"/>
              <a:t>How are the legal standards for initial licensing different from a license review or revocation?</a:t>
            </a:r>
          </a:p>
          <a:p>
            <a:pPr lvl="1" eaLnBrk="1" hangingPunct="1">
              <a:lnSpc>
                <a:spcPct val="90000"/>
              </a:lnSpc>
            </a:pPr>
            <a:r>
              <a:rPr lang="en-US" sz="2800" dirty="0" smtClean="0"/>
              <a:t>Why? - (Who is the movant?)</a:t>
            </a:r>
          </a:p>
          <a:p>
            <a:pPr eaLnBrk="1" hangingPunct="1">
              <a:lnSpc>
                <a:spcPct val="90000"/>
              </a:lnSpc>
            </a:pPr>
            <a:r>
              <a:rPr lang="en-US" sz="2800" dirty="0" smtClean="0"/>
              <a:t>How are the potential parties different for a law license than for a TV station license?</a:t>
            </a:r>
          </a:p>
          <a:p>
            <a:pPr lvl="1" eaLnBrk="1" hangingPunct="1">
              <a:lnSpc>
                <a:spcPct val="90000"/>
              </a:lnSpc>
            </a:pPr>
            <a:r>
              <a:rPr lang="en-US" sz="2800" dirty="0" smtClean="0"/>
              <a:t>Competitive licensing</a:t>
            </a:r>
          </a:p>
          <a:p>
            <a:pPr lvl="1" eaLnBrk="1" hangingPunct="1">
              <a:lnSpc>
                <a:spcPct val="90000"/>
              </a:lnSpc>
            </a:pPr>
            <a:r>
              <a:rPr lang="en-US" sz="2800" dirty="0" smtClean="0"/>
              <a:t>How does this change the adjudication?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AFED689-E77E-46C9-9AC0-2768CDC8BF4E}" type="slidenum">
              <a:rPr lang="en-US" smtClean="0"/>
              <a:pPr/>
              <a:t>9</a:t>
            </a:fld>
            <a:endParaRPr lang="en-US" smtClean="0"/>
          </a:p>
        </p:txBody>
      </p:sp>
      <p:sp>
        <p:nvSpPr>
          <p:cNvPr id="41987" name="Rectangle 2"/>
          <p:cNvSpPr>
            <a:spLocks noGrp="1" noChangeArrowheads="1"/>
          </p:cNvSpPr>
          <p:nvPr>
            <p:ph type="title"/>
          </p:nvPr>
        </p:nvSpPr>
        <p:spPr/>
        <p:txBody>
          <a:bodyPr/>
          <a:lstStyle/>
          <a:p>
            <a:pPr eaLnBrk="1" hangingPunct="1"/>
            <a:r>
              <a:rPr lang="en-US" smtClean="0"/>
              <a:t>Disciplining License Holders - Section 558</a:t>
            </a:r>
          </a:p>
        </p:txBody>
      </p:sp>
      <p:sp>
        <p:nvSpPr>
          <p:cNvPr id="41988" name="Rectangle 3"/>
          <p:cNvSpPr>
            <a:spLocks noGrp="1" noChangeArrowheads="1"/>
          </p:cNvSpPr>
          <p:nvPr>
            <p:ph type="body" idx="1"/>
          </p:nvPr>
        </p:nvSpPr>
        <p:spPr/>
        <p:txBody>
          <a:bodyPr/>
          <a:lstStyle/>
          <a:p>
            <a:pPr eaLnBrk="1" hangingPunct="1"/>
            <a:r>
              <a:rPr lang="en-US" sz="2800" dirty="0" smtClean="0">
                <a:hlinkClick r:id="rId2"/>
              </a:rPr>
              <a:t>Section 558 applies to licensing</a:t>
            </a:r>
            <a:endParaRPr lang="en-US" sz="2800" dirty="0" smtClean="0"/>
          </a:p>
          <a:p>
            <a:pPr lvl="1" eaLnBrk="1" hangingPunct="1"/>
            <a:r>
              <a:rPr lang="en-US" sz="2800" dirty="0" smtClean="0"/>
              <a:t>Notice and a hearing before revocation</a:t>
            </a:r>
          </a:p>
          <a:p>
            <a:pPr lvl="1" eaLnBrk="1" hangingPunct="1"/>
            <a:r>
              <a:rPr lang="en-US" sz="2800" dirty="0" smtClean="0"/>
              <a:t>Exception for imminent threats to public health and safety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3028</TotalTime>
  <Words>714</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Chapter 3 Introduction to Adjudications</vt:lpstr>
      <vt:lpstr>Separation of Functions</vt:lpstr>
      <vt:lpstr>5 U.S.C. §554(d)</vt:lpstr>
      <vt:lpstr>EPA Example</vt:lpstr>
      <vt:lpstr>Consumer Product Safety Commission Example</vt:lpstr>
      <vt:lpstr>Licensing and Permitting as Non-Trial Adjudications</vt:lpstr>
      <vt:lpstr>Administrative Cost Issues</vt:lpstr>
      <vt:lpstr>Licensing under the APA</vt:lpstr>
      <vt:lpstr>Disciplining License Holders - Section 558</vt:lpstr>
      <vt:lpstr>Law Licenses</vt:lpstr>
      <vt:lpstr>LA Law Note - Title 49, Chapter 13, §961. Licenses</vt:lpstr>
      <vt:lpstr>Bias in Licensing Boards</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P Richards</dc:creator>
  <cp:lastModifiedBy>Edward Richards</cp:lastModifiedBy>
  <cp:revision>215</cp:revision>
  <dcterms:created xsi:type="dcterms:W3CDTF">2005-09-15T17:44:08Z</dcterms:created>
  <dcterms:modified xsi:type="dcterms:W3CDTF">2012-09-24T21:21:26Z</dcterms:modified>
</cp:coreProperties>
</file>