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34"/>
  </p:notesMasterIdLst>
  <p:sldIdLst>
    <p:sldId id="294" r:id="rId2"/>
    <p:sldId id="266" r:id="rId3"/>
    <p:sldId id="267" r:id="rId4"/>
    <p:sldId id="312" r:id="rId5"/>
    <p:sldId id="277" r:id="rId6"/>
    <p:sldId id="313" r:id="rId7"/>
    <p:sldId id="289" r:id="rId8"/>
    <p:sldId id="279" r:id="rId9"/>
    <p:sldId id="314" r:id="rId10"/>
    <p:sldId id="323" r:id="rId11"/>
    <p:sldId id="315" r:id="rId12"/>
    <p:sldId id="257" r:id="rId13"/>
    <p:sldId id="258" r:id="rId14"/>
    <p:sldId id="310" r:id="rId15"/>
    <p:sldId id="259" r:id="rId16"/>
    <p:sldId id="261" r:id="rId17"/>
    <p:sldId id="290" r:id="rId18"/>
    <p:sldId id="291" r:id="rId19"/>
    <p:sldId id="325" r:id="rId20"/>
    <p:sldId id="347" r:id="rId21"/>
    <p:sldId id="348" r:id="rId22"/>
    <p:sldId id="349" r:id="rId23"/>
    <p:sldId id="326" r:id="rId24"/>
    <p:sldId id="327" r:id="rId25"/>
    <p:sldId id="345" r:id="rId26"/>
    <p:sldId id="344" r:id="rId27"/>
    <p:sldId id="329" r:id="rId28"/>
    <p:sldId id="330" r:id="rId29"/>
    <p:sldId id="346" r:id="rId30"/>
    <p:sldId id="331" r:id="rId31"/>
    <p:sldId id="332" r:id="rId32"/>
    <p:sldId id="333" r:id="rId3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Tahoma"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Tahoma"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Tahoma"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67" autoAdjust="0"/>
    <p:restoredTop sz="86399" autoAdjust="0"/>
  </p:normalViewPr>
  <p:slideViewPr>
    <p:cSldViewPr>
      <p:cViewPr varScale="1">
        <p:scale>
          <a:sx n="120" d="100"/>
          <a:sy n="120" d="100"/>
        </p:scale>
        <p:origin x="-228" y="-90"/>
      </p:cViewPr>
      <p:guideLst>
        <p:guide orient="horz" pos="2160"/>
        <p:guide pos="2880"/>
      </p:guideLst>
    </p:cSldViewPr>
  </p:slideViewPr>
  <p:outlineViewPr>
    <p:cViewPr>
      <p:scale>
        <a:sx n="33" d="100"/>
        <a:sy n="33" d="100"/>
      </p:scale>
      <p:origin x="10" y="18787"/>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Lst>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_rels/viewProps.xml.rels><?xml version="1.0" encoding="UTF-8" standalone="yes"?>
<Relationships xmlns="http://schemas.openxmlformats.org/package/2006/relationships"><Relationship Id="rId8" Type="http://schemas.openxmlformats.org/officeDocument/2006/relationships/slide" Target="slides/slide8.xml"/><Relationship Id="rId13" Type="http://schemas.openxmlformats.org/officeDocument/2006/relationships/slide" Target="slides/slide14.xml"/><Relationship Id="rId3" Type="http://schemas.openxmlformats.org/officeDocument/2006/relationships/slide" Target="slides/slide3.xml"/><Relationship Id="rId7" Type="http://schemas.openxmlformats.org/officeDocument/2006/relationships/slide" Target="slides/slide7.xml"/><Relationship Id="rId12" Type="http://schemas.openxmlformats.org/officeDocument/2006/relationships/slide" Target="slides/slide13.xml"/><Relationship Id="rId17" Type="http://schemas.openxmlformats.org/officeDocument/2006/relationships/slide" Target="slides/slide18.xml"/><Relationship Id="rId2" Type="http://schemas.openxmlformats.org/officeDocument/2006/relationships/slide" Target="slides/slide2.xml"/><Relationship Id="rId16" Type="http://schemas.openxmlformats.org/officeDocument/2006/relationships/slide" Target="slides/slide17.xml"/><Relationship Id="rId1" Type="http://schemas.openxmlformats.org/officeDocument/2006/relationships/slide" Target="slides/slide1.xml"/><Relationship Id="rId6" Type="http://schemas.openxmlformats.org/officeDocument/2006/relationships/slide" Target="slides/slide6.xml"/><Relationship Id="rId11" Type="http://schemas.openxmlformats.org/officeDocument/2006/relationships/slide" Target="slides/slide12.xml"/><Relationship Id="rId5" Type="http://schemas.openxmlformats.org/officeDocument/2006/relationships/slide" Target="slides/slide5.xml"/><Relationship Id="rId15" Type="http://schemas.openxmlformats.org/officeDocument/2006/relationships/slide" Target="slides/slide16.xml"/><Relationship Id="rId10" Type="http://schemas.openxmlformats.org/officeDocument/2006/relationships/slide" Target="slides/slide11.xml"/><Relationship Id="rId4" Type="http://schemas.openxmlformats.org/officeDocument/2006/relationships/slide" Target="slides/slide4.xml"/><Relationship Id="rId9" Type="http://schemas.openxmlformats.org/officeDocument/2006/relationships/slide" Target="slides/slide9.xml"/><Relationship Id="rId14" Type="http://schemas.openxmlformats.org/officeDocument/2006/relationships/slide" Target="slides/slide1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4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10342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4608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342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343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10343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CF850635-371E-4B45-AEC8-3B63240AFA2F}" type="slidenum">
              <a:rPr lang="en-US"/>
              <a:pPr>
                <a:defRPr/>
              </a:pPr>
              <a:t>‹#›</a:t>
            </a:fld>
            <a:endParaRPr lang="en-US"/>
          </a:p>
        </p:txBody>
      </p:sp>
    </p:spTree>
    <p:extLst>
      <p:ext uri="{BB962C8B-B14F-4D97-AF65-F5344CB8AC3E}">
        <p14:creationId xmlns:p14="http://schemas.microsoft.com/office/powerpoint/2010/main" val="30085397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132"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smtClean="0"/>
              <a:t>Click to edit Master title style</a:t>
            </a:r>
          </a:p>
        </p:txBody>
      </p:sp>
      <p:sp>
        <p:nvSpPr>
          <p:cNvPr id="513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22A56CFC-D9F7-4598-A845-827B5AB3C1C4}" type="slidenum">
              <a:rPr lang="en-US"/>
              <a:pPr>
                <a:defRPr/>
              </a:pPr>
              <a:t>‹#›</a:t>
            </a:fld>
            <a:endParaRPr lang="en-US"/>
          </a:p>
        </p:txBody>
      </p:sp>
    </p:spTree>
    <p:extLst>
      <p:ext uri="{BB962C8B-B14F-4D97-AF65-F5344CB8AC3E}">
        <p14:creationId xmlns:p14="http://schemas.microsoft.com/office/powerpoint/2010/main" val="27912168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88107C9D-1BF0-4946-926D-A7A29D0A0D98}" type="slidenum">
              <a:rPr lang="en-US"/>
              <a:pPr>
                <a:defRPr/>
              </a:pPr>
              <a:t>‹#›</a:t>
            </a:fld>
            <a:endParaRPr lang="en-US"/>
          </a:p>
        </p:txBody>
      </p:sp>
    </p:spTree>
    <p:extLst>
      <p:ext uri="{BB962C8B-B14F-4D97-AF65-F5344CB8AC3E}">
        <p14:creationId xmlns:p14="http://schemas.microsoft.com/office/powerpoint/2010/main" val="22271909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0FD4071A-6914-44DE-9A1A-2ADFE768A412}" type="slidenum">
              <a:rPr lang="en-US"/>
              <a:pPr>
                <a:defRPr/>
              </a:pPr>
              <a:t>‹#›</a:t>
            </a:fld>
            <a:endParaRPr lang="en-US"/>
          </a:p>
        </p:txBody>
      </p:sp>
    </p:spTree>
    <p:extLst>
      <p:ext uri="{BB962C8B-B14F-4D97-AF65-F5344CB8AC3E}">
        <p14:creationId xmlns:p14="http://schemas.microsoft.com/office/powerpoint/2010/main" val="36606090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416C8FB0-355B-47A8-956A-7C13DBC2CA59}" type="slidenum">
              <a:rPr lang="en-US"/>
              <a:pPr>
                <a:defRPr/>
              </a:pPr>
              <a:t>‹#›</a:t>
            </a:fld>
            <a:endParaRPr lang="en-US"/>
          </a:p>
        </p:txBody>
      </p:sp>
    </p:spTree>
    <p:extLst>
      <p:ext uri="{BB962C8B-B14F-4D97-AF65-F5344CB8AC3E}">
        <p14:creationId xmlns:p14="http://schemas.microsoft.com/office/powerpoint/2010/main" val="796249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FB333C9C-DA96-4640-99F9-A702A5C6A13B}" type="slidenum">
              <a:rPr lang="en-US"/>
              <a:pPr>
                <a:defRPr/>
              </a:pPr>
              <a:t>‹#›</a:t>
            </a:fld>
            <a:endParaRPr lang="en-US"/>
          </a:p>
        </p:txBody>
      </p:sp>
    </p:spTree>
    <p:extLst>
      <p:ext uri="{BB962C8B-B14F-4D97-AF65-F5344CB8AC3E}">
        <p14:creationId xmlns:p14="http://schemas.microsoft.com/office/powerpoint/2010/main" val="808595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37718065-2296-45AC-856A-6F2660C68486}" type="slidenum">
              <a:rPr lang="en-US"/>
              <a:pPr>
                <a:defRPr/>
              </a:pPr>
              <a:t>‹#›</a:t>
            </a:fld>
            <a:endParaRPr lang="en-US"/>
          </a:p>
        </p:txBody>
      </p:sp>
    </p:spTree>
    <p:extLst>
      <p:ext uri="{BB962C8B-B14F-4D97-AF65-F5344CB8AC3E}">
        <p14:creationId xmlns:p14="http://schemas.microsoft.com/office/powerpoint/2010/main" val="9915976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3C0006FF-3963-4EE2-B52F-14A408B7E293}" type="slidenum">
              <a:rPr lang="en-US"/>
              <a:pPr>
                <a:defRPr/>
              </a:pPr>
              <a:t>‹#›</a:t>
            </a:fld>
            <a:endParaRPr lang="en-US"/>
          </a:p>
        </p:txBody>
      </p:sp>
    </p:spTree>
    <p:extLst>
      <p:ext uri="{BB962C8B-B14F-4D97-AF65-F5344CB8AC3E}">
        <p14:creationId xmlns:p14="http://schemas.microsoft.com/office/powerpoint/2010/main" val="14071026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6FB5CB25-5AF6-430B-ACE4-C7744697B9C5}" type="slidenum">
              <a:rPr lang="en-US"/>
              <a:pPr>
                <a:defRPr/>
              </a:pPr>
              <a:t>‹#›</a:t>
            </a:fld>
            <a:endParaRPr lang="en-US"/>
          </a:p>
        </p:txBody>
      </p:sp>
    </p:spTree>
    <p:extLst>
      <p:ext uri="{BB962C8B-B14F-4D97-AF65-F5344CB8AC3E}">
        <p14:creationId xmlns:p14="http://schemas.microsoft.com/office/powerpoint/2010/main" val="39107478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F7835BCA-8B87-4E64-925E-B0EC02C90B2C}" type="slidenum">
              <a:rPr lang="en-US"/>
              <a:pPr>
                <a:defRPr/>
              </a:pPr>
              <a:t>‹#›</a:t>
            </a:fld>
            <a:endParaRPr lang="en-US"/>
          </a:p>
        </p:txBody>
      </p:sp>
    </p:spTree>
    <p:extLst>
      <p:ext uri="{BB962C8B-B14F-4D97-AF65-F5344CB8AC3E}">
        <p14:creationId xmlns:p14="http://schemas.microsoft.com/office/powerpoint/2010/main" val="11348273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C99F0203-B310-4F23-8AAE-49C9D58245CC}" type="slidenum">
              <a:rPr lang="en-US"/>
              <a:pPr>
                <a:defRPr/>
              </a:pPr>
              <a:t>‹#›</a:t>
            </a:fld>
            <a:endParaRPr lang="en-US"/>
          </a:p>
        </p:txBody>
      </p:sp>
    </p:spTree>
    <p:extLst>
      <p:ext uri="{BB962C8B-B14F-4D97-AF65-F5344CB8AC3E}">
        <p14:creationId xmlns:p14="http://schemas.microsoft.com/office/powerpoint/2010/main" val="15901791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F79ACD63-18AD-4F0E-BE9A-DB5D79655360}" type="slidenum">
              <a:rPr lang="en-US"/>
              <a:pPr>
                <a:defRPr/>
              </a:pPr>
              <a:t>‹#›</a:t>
            </a:fld>
            <a:endParaRPr lang="en-US"/>
          </a:p>
        </p:txBody>
      </p:sp>
    </p:spTree>
    <p:extLst>
      <p:ext uri="{BB962C8B-B14F-4D97-AF65-F5344CB8AC3E}">
        <p14:creationId xmlns:p14="http://schemas.microsoft.com/office/powerpoint/2010/main" val="2026694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7"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endParaRPr lang="en-US"/>
          </a:p>
        </p:txBody>
      </p:sp>
      <p:sp>
        <p:nvSpPr>
          <p:cNvPr id="4108"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en-US"/>
          </a:p>
        </p:txBody>
      </p:sp>
      <p:sp>
        <p:nvSpPr>
          <p:cNvPr id="4109"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AEF849B7-829E-4300-A105-754922F8418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52"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hdr="0" ftr="0" dt="0"/>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Narrow" pitchFamily="34" charset="0"/>
        </a:defRPr>
      </a:lvl2pPr>
      <a:lvl3pPr algn="l" rtl="0" eaLnBrk="0" fontAlgn="base" hangingPunct="0">
        <a:spcBef>
          <a:spcPct val="0"/>
        </a:spcBef>
        <a:spcAft>
          <a:spcPct val="0"/>
        </a:spcAft>
        <a:defRPr sz="3600" b="1">
          <a:solidFill>
            <a:schemeClr val="tx1"/>
          </a:solidFill>
          <a:latin typeface="Arial Narrow" pitchFamily="34" charset="0"/>
        </a:defRPr>
      </a:lvl3pPr>
      <a:lvl4pPr algn="l" rtl="0" eaLnBrk="0" fontAlgn="base" hangingPunct="0">
        <a:spcBef>
          <a:spcPct val="0"/>
        </a:spcBef>
        <a:spcAft>
          <a:spcPct val="0"/>
        </a:spcAft>
        <a:defRPr sz="3600" b="1">
          <a:solidFill>
            <a:schemeClr val="tx1"/>
          </a:solidFill>
          <a:latin typeface="Arial Narrow" pitchFamily="34" charset="0"/>
        </a:defRPr>
      </a:lvl4pPr>
      <a:lvl5pPr algn="l" rtl="0" eaLnBrk="0" fontAlgn="base" hangingPunct="0">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3200" b="1">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biotech.law.lsu.edu/cases/la/adlaw/apa/LAAPA_c.ht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biotech.law.lsu.edu/Courses/study_aids/adlaw/554.htm"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biotech.law.lsu.edu/Courses/study_aids/adlaw/557.htm" TargetMode="External"/><Relationship Id="rId2" Type="http://schemas.openxmlformats.org/officeDocument/2006/relationships/hyperlink" Target="http://biotech.law.lsu.edu/Courses/study_aids/adlaw/556.htm"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biotech.law.lsu.edu/Courses/study_aids/adlaw/557.ht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biotech.law.lsu.edu/Courses/study_aids/adlaw/555.htm" TargetMode="External"/><Relationship Id="rId2" Type="http://schemas.openxmlformats.org/officeDocument/2006/relationships/hyperlink" Target="http://biotech.law.lsu.edu/Courses/study_aids/adlaw/index.ht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smtClean="0"/>
              <a:t>Chapter 3</a:t>
            </a:r>
            <a:br>
              <a:rPr lang="en-US" smtClean="0"/>
            </a:br>
            <a:r>
              <a:rPr lang="en-US" smtClean="0"/>
              <a:t>Introduction to Adjudications</a:t>
            </a:r>
          </a:p>
        </p:txBody>
      </p:sp>
      <p:sp>
        <p:nvSpPr>
          <p:cNvPr id="3075" name="Rectangle 3"/>
          <p:cNvSpPr>
            <a:spLocks noGrp="1" noChangeArrowheads="1"/>
          </p:cNvSpPr>
          <p:nvPr>
            <p:ph type="subTitle" idx="1"/>
          </p:nvPr>
        </p:nvSpPr>
        <p:spPr/>
        <p:txBody>
          <a:bodyPr/>
          <a:lstStyle/>
          <a:p>
            <a:pPr eaLnBrk="1" hangingPunct="1">
              <a:lnSpc>
                <a:spcPct val="90000"/>
              </a:lnSpc>
            </a:pPr>
            <a:r>
              <a:rPr lang="en-US" sz="2800" smtClean="0"/>
              <a:t>Every new tribunal, erected for the decision of facts, without the intervention of jury, . . . is a step towards establishing . . . the most oppressive of absolute governments.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9591B8F1-99E5-4337-BF4A-27C66837B5C2}" type="slidenum">
              <a:rPr lang="en-US" smtClean="0"/>
              <a:pPr/>
              <a:t>10</a:t>
            </a:fld>
            <a:endParaRPr lang="en-US" smtClean="0"/>
          </a:p>
        </p:txBody>
      </p:sp>
      <p:sp>
        <p:nvSpPr>
          <p:cNvPr id="15363" name="Rectangle 2"/>
          <p:cNvSpPr>
            <a:spLocks noGrp="1" noChangeArrowheads="1"/>
          </p:cNvSpPr>
          <p:nvPr>
            <p:ph type="title"/>
          </p:nvPr>
        </p:nvSpPr>
        <p:spPr/>
        <p:txBody>
          <a:bodyPr/>
          <a:lstStyle/>
          <a:p>
            <a:pPr eaLnBrk="1" hangingPunct="1"/>
            <a:r>
              <a:rPr lang="en-US" smtClean="0"/>
              <a:t>Louisiana APA </a:t>
            </a:r>
          </a:p>
        </p:txBody>
      </p:sp>
      <p:sp>
        <p:nvSpPr>
          <p:cNvPr id="15364" name="Rectangle 3"/>
          <p:cNvSpPr>
            <a:spLocks noGrp="1" noChangeArrowheads="1"/>
          </p:cNvSpPr>
          <p:nvPr>
            <p:ph type="body" idx="1"/>
          </p:nvPr>
        </p:nvSpPr>
        <p:spPr/>
        <p:txBody>
          <a:bodyPr/>
          <a:lstStyle/>
          <a:p>
            <a:pPr eaLnBrk="1" hangingPunct="1"/>
            <a:r>
              <a:rPr lang="en-US" dirty="0" smtClean="0"/>
              <a:t>Louisiana Provisions</a:t>
            </a:r>
          </a:p>
          <a:p>
            <a:pPr lvl="1" eaLnBrk="1" hangingPunct="1"/>
            <a:r>
              <a:rPr lang="en-US" dirty="0" smtClean="0">
                <a:hlinkClick r:id="rId2"/>
              </a:rPr>
              <a:t>LA - 955, et seq.</a:t>
            </a:r>
            <a:endParaRPr lang="en-US" dirty="0" smtClean="0"/>
          </a:p>
          <a:p>
            <a:pPr eaLnBrk="1" hangingPunct="1"/>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F1FC9A3E-4D4B-4268-929B-6FDB227B1BD6}" type="slidenum">
              <a:rPr lang="en-US" smtClean="0"/>
              <a:pPr/>
              <a:t>11</a:t>
            </a:fld>
            <a:endParaRPr lang="en-US" smtClean="0"/>
          </a:p>
        </p:txBody>
      </p:sp>
      <p:sp>
        <p:nvSpPr>
          <p:cNvPr id="16387" name="Rectangle 2"/>
          <p:cNvSpPr>
            <a:spLocks noGrp="1" noChangeArrowheads="1"/>
          </p:cNvSpPr>
          <p:nvPr>
            <p:ph type="title"/>
          </p:nvPr>
        </p:nvSpPr>
        <p:spPr/>
        <p:txBody>
          <a:bodyPr/>
          <a:lstStyle/>
          <a:p>
            <a:pPr eaLnBrk="1" hangingPunct="1"/>
            <a:r>
              <a:rPr lang="en-US" smtClean="0"/>
              <a:t>Who Gets to Appear Before the Agency?</a:t>
            </a:r>
          </a:p>
        </p:txBody>
      </p:sp>
      <p:sp>
        <p:nvSpPr>
          <p:cNvPr id="16388" name="Rectangle 3"/>
          <p:cNvSpPr>
            <a:spLocks noGrp="1" noChangeArrowheads="1"/>
          </p:cNvSpPr>
          <p:nvPr>
            <p:ph type="body" idx="1"/>
          </p:nvPr>
        </p:nvSpPr>
        <p:spPr/>
        <p:txBody>
          <a:bodyPr/>
          <a:lstStyle/>
          <a:p>
            <a:pPr eaLnBrk="1" hangingPunct="1"/>
            <a:r>
              <a:rPr lang="en-US" smtClean="0"/>
              <a:t>What are the problems if interested persons who are not parties are allowed to intervene?</a:t>
            </a:r>
          </a:p>
          <a:p>
            <a:pPr lvl="1" eaLnBrk="1" hangingPunct="1"/>
            <a:r>
              <a:rPr lang="en-US" smtClean="0"/>
              <a:t>What is the problem if they are not allowed?</a:t>
            </a:r>
          </a:p>
          <a:p>
            <a:pPr eaLnBrk="1" hangingPunct="1"/>
            <a:r>
              <a:rPr lang="en-US" smtClean="0"/>
              <a:t>What about nuclear power plant licensing?</a:t>
            </a:r>
          </a:p>
          <a:p>
            <a:pPr lvl="1" eaLnBrk="1" hangingPunct="1"/>
            <a:r>
              <a:rPr lang="en-US" smtClean="0"/>
              <a:t>Who is interested?</a:t>
            </a:r>
          </a:p>
          <a:p>
            <a:pPr eaLnBrk="1" hangingPunct="1"/>
            <a:r>
              <a:rPr lang="en-US" smtClean="0"/>
              <a:t>How about siting landfills?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956BE9A0-9709-4A98-A18F-76EDC984D1B0}" type="slidenum">
              <a:rPr lang="en-US" smtClean="0"/>
              <a:pPr/>
              <a:t>12</a:t>
            </a:fld>
            <a:endParaRPr lang="en-US" smtClean="0"/>
          </a:p>
        </p:txBody>
      </p:sp>
      <p:sp>
        <p:nvSpPr>
          <p:cNvPr id="17411" name="Rectangle 2"/>
          <p:cNvSpPr>
            <a:spLocks noGrp="1" noChangeArrowheads="1"/>
          </p:cNvSpPr>
          <p:nvPr>
            <p:ph type="title"/>
          </p:nvPr>
        </p:nvSpPr>
        <p:spPr/>
        <p:txBody>
          <a:bodyPr/>
          <a:lstStyle/>
          <a:p>
            <a:pPr eaLnBrk="1" hangingPunct="1"/>
            <a:r>
              <a:rPr lang="en-US" smtClean="0"/>
              <a:t>APA Provisions - Formal Adjudications</a:t>
            </a:r>
          </a:p>
        </p:txBody>
      </p:sp>
      <p:sp>
        <p:nvSpPr>
          <p:cNvPr id="17412" name="Rectangle 3"/>
          <p:cNvSpPr>
            <a:spLocks noGrp="1" noChangeArrowheads="1"/>
          </p:cNvSpPr>
          <p:nvPr>
            <p:ph type="body" idx="1"/>
          </p:nvPr>
        </p:nvSpPr>
        <p:spPr/>
        <p:txBody>
          <a:bodyPr/>
          <a:lstStyle/>
          <a:p>
            <a:pPr eaLnBrk="1" hangingPunct="1"/>
            <a:r>
              <a:rPr lang="en-US" smtClean="0"/>
              <a:t>Formal (APA) Adjudications under the US APA</a:t>
            </a:r>
          </a:p>
          <a:p>
            <a:pPr lvl="1" eaLnBrk="1" hangingPunct="1"/>
            <a:r>
              <a:rPr lang="en-US" smtClean="0">
                <a:hlinkClick r:id="rId2"/>
              </a:rPr>
              <a:t>US - 554, et seq.</a:t>
            </a:r>
            <a:endParaRPr lang="en-US"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97923178-07AE-4D62-9D8E-D5EEB6BEDF2C}" type="slidenum">
              <a:rPr lang="en-US" smtClean="0"/>
              <a:pPr/>
              <a:t>13</a:t>
            </a:fld>
            <a:endParaRPr lang="en-US" smtClean="0"/>
          </a:p>
        </p:txBody>
      </p:sp>
      <p:sp>
        <p:nvSpPr>
          <p:cNvPr id="18435" name="Rectangle 2"/>
          <p:cNvSpPr>
            <a:spLocks noGrp="1" noChangeArrowheads="1"/>
          </p:cNvSpPr>
          <p:nvPr>
            <p:ph type="title"/>
          </p:nvPr>
        </p:nvSpPr>
        <p:spPr/>
        <p:txBody>
          <a:bodyPr/>
          <a:lstStyle/>
          <a:p>
            <a:pPr eaLnBrk="1" hangingPunct="1"/>
            <a:r>
              <a:rPr lang="en-US" smtClean="0"/>
              <a:t>Formal (APA) v. Informal (Non-APA) Adjudications</a:t>
            </a:r>
          </a:p>
        </p:txBody>
      </p:sp>
      <p:sp>
        <p:nvSpPr>
          <p:cNvPr id="18436" name="Rectangle 3"/>
          <p:cNvSpPr>
            <a:spLocks noGrp="1" noChangeArrowheads="1"/>
          </p:cNvSpPr>
          <p:nvPr>
            <p:ph type="body" idx="1"/>
          </p:nvPr>
        </p:nvSpPr>
        <p:spPr/>
        <p:txBody>
          <a:bodyPr/>
          <a:lstStyle/>
          <a:p>
            <a:pPr eaLnBrk="1" hangingPunct="1"/>
            <a:r>
              <a:rPr lang="en-US" smtClean="0"/>
              <a:t>What is the language in 554 that triggers a formal adjudication?</a:t>
            </a:r>
          </a:p>
          <a:p>
            <a:pPr lvl="1" eaLnBrk="1" hangingPunct="1"/>
            <a:r>
              <a:rPr lang="en-US" smtClean="0"/>
              <a:t>"on the record after opportunity for an agency hearing"</a:t>
            </a:r>
          </a:p>
          <a:p>
            <a:pPr eaLnBrk="1" hangingPunct="1"/>
            <a:r>
              <a:rPr lang="en-US" smtClean="0"/>
              <a:t>What are the subsequent provisions this triggers?</a:t>
            </a:r>
          </a:p>
          <a:p>
            <a:pPr lvl="1" eaLnBrk="1" hangingPunct="1"/>
            <a:r>
              <a:rPr lang="en-US" smtClean="0">
                <a:hlinkClick r:id="rId2"/>
              </a:rPr>
              <a:t>556</a:t>
            </a:r>
            <a:r>
              <a:rPr lang="en-US" smtClean="0"/>
              <a:t>, </a:t>
            </a:r>
            <a:r>
              <a:rPr lang="en-US" smtClean="0">
                <a:hlinkClick r:id="rId3"/>
              </a:rPr>
              <a:t>557</a:t>
            </a:r>
            <a:endParaRPr lang="en-US" smtClean="0"/>
          </a:p>
          <a:p>
            <a:pPr eaLnBrk="1" hangingPunct="1"/>
            <a:r>
              <a:rPr lang="en-US" smtClean="0"/>
              <a:t>Why do we call informal adjudications non-APA adjudications?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AD94C56E-94D1-4414-95F6-D3AC4F654FE2}" type="slidenum">
              <a:rPr lang="en-US" smtClean="0"/>
              <a:pPr/>
              <a:t>14</a:t>
            </a:fld>
            <a:endParaRPr lang="en-US" smtClean="0"/>
          </a:p>
        </p:txBody>
      </p:sp>
      <p:sp>
        <p:nvSpPr>
          <p:cNvPr id="19459" name="Rectangle 2"/>
          <p:cNvSpPr>
            <a:spLocks noGrp="1" noChangeArrowheads="1"/>
          </p:cNvSpPr>
          <p:nvPr>
            <p:ph type="title"/>
          </p:nvPr>
        </p:nvSpPr>
        <p:spPr/>
        <p:txBody>
          <a:bodyPr/>
          <a:lstStyle/>
          <a:p>
            <a:pPr eaLnBrk="1" hangingPunct="1"/>
            <a:r>
              <a:rPr lang="en-US" smtClean="0"/>
              <a:t>Formal and Informal in the Real World</a:t>
            </a:r>
          </a:p>
        </p:txBody>
      </p:sp>
      <p:sp>
        <p:nvSpPr>
          <p:cNvPr id="19460" name="Rectangle 3"/>
          <p:cNvSpPr>
            <a:spLocks noGrp="1" noChangeArrowheads="1"/>
          </p:cNvSpPr>
          <p:nvPr>
            <p:ph type="body" idx="1"/>
          </p:nvPr>
        </p:nvSpPr>
        <p:spPr/>
        <p:txBody>
          <a:bodyPr/>
          <a:lstStyle/>
          <a:p>
            <a:pPr eaLnBrk="1" hangingPunct="1">
              <a:lnSpc>
                <a:spcPct val="90000"/>
              </a:lnSpc>
            </a:pPr>
            <a:r>
              <a:rPr lang="en-US" sz="2400" smtClean="0"/>
              <a:t>Formal adjudications, triggered by 554 and conducted under 556 and 557, look like trials.</a:t>
            </a:r>
          </a:p>
          <a:p>
            <a:pPr lvl="1" eaLnBrk="1" hangingPunct="1">
              <a:lnSpc>
                <a:spcPct val="90000"/>
              </a:lnSpc>
            </a:pPr>
            <a:r>
              <a:rPr lang="en-US" sz="2400" smtClean="0"/>
              <a:t>Since they can have multiple parties with the right to present evidence and cross examine, they can be very long and complex</a:t>
            </a:r>
          </a:p>
          <a:p>
            <a:pPr eaLnBrk="1" hangingPunct="1">
              <a:lnSpc>
                <a:spcPct val="90000"/>
              </a:lnSpc>
            </a:pPr>
            <a:r>
              <a:rPr lang="en-US" sz="2400" smtClean="0"/>
              <a:t>The procedure for informal adjudications are determined by the legislature as part of the enabling law or left to the agency.</a:t>
            </a:r>
          </a:p>
          <a:p>
            <a:pPr lvl="1" eaLnBrk="1" hangingPunct="1">
              <a:lnSpc>
                <a:spcPct val="90000"/>
              </a:lnSpc>
            </a:pPr>
            <a:r>
              <a:rPr lang="en-US" sz="2400" smtClean="0"/>
              <a:t>These range from complex trials to inspections and other very simple procedures</a:t>
            </a:r>
          </a:p>
          <a:p>
            <a:pPr lvl="1" eaLnBrk="1" hangingPunct="1">
              <a:lnSpc>
                <a:spcPct val="90000"/>
              </a:lnSpc>
            </a:pPr>
            <a:r>
              <a:rPr lang="en-US" sz="2400" smtClean="0"/>
              <a:t>Most are simple proceedings that do not resemble trials</a:t>
            </a:r>
          </a:p>
          <a:p>
            <a:pPr lvl="1" eaLnBrk="1" hangingPunct="1">
              <a:lnSpc>
                <a:spcPct val="90000"/>
              </a:lnSpc>
            </a:pPr>
            <a:r>
              <a:rPr lang="en-US" sz="2400" smtClean="0"/>
              <a:t>Some are very like trials, it just depends on the legislation and agency regulations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8681B6F5-D6A9-4DC6-A0EF-89402E5EC5B9}" type="slidenum">
              <a:rPr lang="en-US" smtClean="0"/>
              <a:pPr/>
              <a:t>15</a:t>
            </a:fld>
            <a:endParaRPr lang="en-US" smtClean="0"/>
          </a:p>
        </p:txBody>
      </p:sp>
      <p:sp>
        <p:nvSpPr>
          <p:cNvPr id="20483" name="Rectangle 2"/>
          <p:cNvSpPr>
            <a:spLocks noGrp="1" noChangeArrowheads="1"/>
          </p:cNvSpPr>
          <p:nvPr>
            <p:ph type="title"/>
          </p:nvPr>
        </p:nvSpPr>
        <p:spPr/>
        <p:txBody>
          <a:bodyPr/>
          <a:lstStyle/>
          <a:p>
            <a:pPr eaLnBrk="1" hangingPunct="1"/>
            <a:r>
              <a:rPr lang="en-US" smtClean="0"/>
              <a:t>Administrative Cost and Formal Adjudications</a:t>
            </a:r>
          </a:p>
        </p:txBody>
      </p:sp>
      <p:sp>
        <p:nvSpPr>
          <p:cNvPr id="20484" name="Rectangle 3"/>
          <p:cNvSpPr>
            <a:spLocks noGrp="1" noChangeArrowheads="1"/>
          </p:cNvSpPr>
          <p:nvPr>
            <p:ph type="body" idx="1"/>
          </p:nvPr>
        </p:nvSpPr>
        <p:spPr/>
        <p:txBody>
          <a:bodyPr/>
          <a:lstStyle/>
          <a:p>
            <a:pPr eaLnBrk="1" hangingPunct="1">
              <a:lnSpc>
                <a:spcPct val="90000"/>
              </a:lnSpc>
            </a:pPr>
            <a:r>
              <a:rPr lang="en-US" sz="2800" smtClean="0"/>
              <a:t>Administrative cost is a key concept in adlaw</a:t>
            </a:r>
          </a:p>
          <a:p>
            <a:pPr eaLnBrk="1" hangingPunct="1">
              <a:lnSpc>
                <a:spcPct val="90000"/>
              </a:lnSpc>
            </a:pPr>
            <a:r>
              <a:rPr lang="en-US" sz="2800" smtClean="0"/>
              <a:t>Administrative agencies carry out huge numbers of adjudications</a:t>
            </a:r>
          </a:p>
          <a:p>
            <a:pPr lvl="1" eaLnBrk="1" hangingPunct="1">
              <a:lnSpc>
                <a:spcPct val="90000"/>
              </a:lnSpc>
            </a:pPr>
            <a:r>
              <a:rPr lang="en-US" sz="2800" smtClean="0"/>
              <a:t>What would it cost Medicare payment determination  looked like a trial?</a:t>
            </a:r>
          </a:p>
          <a:p>
            <a:pPr lvl="1" eaLnBrk="1" hangingPunct="1">
              <a:lnSpc>
                <a:spcPct val="90000"/>
              </a:lnSpc>
            </a:pPr>
            <a:r>
              <a:rPr lang="en-US" sz="2800" smtClean="0"/>
              <a:t>What sort of delays would you expect?</a:t>
            </a:r>
          </a:p>
          <a:p>
            <a:pPr lvl="1" eaLnBrk="1" hangingPunct="1">
              <a:lnSpc>
                <a:spcPct val="90000"/>
              </a:lnSpc>
            </a:pPr>
            <a:r>
              <a:rPr lang="en-US" sz="2800" smtClean="0"/>
              <a:t>What if FEMA used trials to decide on compensation checks?</a:t>
            </a:r>
          </a:p>
          <a:p>
            <a:pPr eaLnBrk="1" hangingPunct="1">
              <a:lnSpc>
                <a:spcPct val="90000"/>
              </a:lnSpc>
            </a:pPr>
            <a:r>
              <a:rPr lang="en-US" sz="2800" smtClean="0"/>
              <a:t>This is revisited next chapter in the tension between due process and agency costs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353D12F3-C9B6-4FB9-B90B-8090C5269591}" type="slidenum">
              <a:rPr lang="en-US" smtClean="0"/>
              <a:pPr/>
              <a:t>16</a:t>
            </a:fld>
            <a:endParaRPr lang="en-US" smtClean="0"/>
          </a:p>
        </p:txBody>
      </p:sp>
      <p:sp>
        <p:nvSpPr>
          <p:cNvPr id="21507" name="Rectangle 2"/>
          <p:cNvSpPr>
            <a:spLocks noGrp="1" noChangeArrowheads="1"/>
          </p:cNvSpPr>
          <p:nvPr>
            <p:ph type="title"/>
          </p:nvPr>
        </p:nvSpPr>
        <p:spPr/>
        <p:txBody>
          <a:bodyPr/>
          <a:lstStyle/>
          <a:p>
            <a:pPr eaLnBrk="1" hangingPunct="1"/>
            <a:r>
              <a:rPr lang="en-US" smtClean="0"/>
              <a:t>Judicial Limitations on Formal Adjudications</a:t>
            </a:r>
          </a:p>
        </p:txBody>
      </p:sp>
      <p:sp>
        <p:nvSpPr>
          <p:cNvPr id="21508" name="Rectangle 3"/>
          <p:cNvSpPr>
            <a:spLocks noGrp="1" noChangeArrowheads="1"/>
          </p:cNvSpPr>
          <p:nvPr>
            <p:ph type="body" idx="1"/>
          </p:nvPr>
        </p:nvSpPr>
        <p:spPr/>
        <p:txBody>
          <a:bodyPr/>
          <a:lstStyle/>
          <a:p>
            <a:pPr eaLnBrk="1" hangingPunct="1">
              <a:lnSpc>
                <a:spcPct val="80000"/>
              </a:lnSpc>
            </a:pPr>
            <a:r>
              <a:rPr lang="en-US" sz="2800" smtClean="0"/>
              <a:t>Most of the circuits and the United States Supreme Court are reticent to order formal adjudications unless clearly intended by the legislature.</a:t>
            </a:r>
          </a:p>
          <a:p>
            <a:pPr eaLnBrk="1" hangingPunct="1">
              <a:lnSpc>
                <a:spcPct val="80000"/>
              </a:lnSpc>
            </a:pPr>
            <a:r>
              <a:rPr lang="en-US" sz="2800" smtClean="0"/>
              <a:t>Practice issues</a:t>
            </a:r>
          </a:p>
          <a:p>
            <a:pPr lvl="1" eaLnBrk="1" hangingPunct="1">
              <a:lnSpc>
                <a:spcPct val="80000"/>
              </a:lnSpc>
            </a:pPr>
            <a:r>
              <a:rPr lang="en-US" sz="2800" smtClean="0"/>
              <a:t>The book spends a lot of time on examples of arguments for and against the court ordering a formal adjudication</a:t>
            </a:r>
          </a:p>
          <a:p>
            <a:pPr lvl="1" eaLnBrk="1" hangingPunct="1">
              <a:lnSpc>
                <a:spcPct val="80000"/>
              </a:lnSpc>
            </a:pPr>
            <a:r>
              <a:rPr lang="en-US" sz="2800" smtClean="0"/>
              <a:t>You do not need this level of detail for this course</a:t>
            </a:r>
          </a:p>
          <a:p>
            <a:pPr lvl="1" eaLnBrk="1" hangingPunct="1">
              <a:lnSpc>
                <a:spcPct val="80000"/>
              </a:lnSpc>
            </a:pPr>
            <a:r>
              <a:rPr lang="en-US" sz="2800" smtClean="0"/>
              <a:t>In practice, if the issue has not been settled for your hearing type, this can be an important dilatory practice</a:t>
            </a:r>
          </a:p>
          <a:p>
            <a:pPr lvl="1" eaLnBrk="1" hangingPunct="1">
              <a:lnSpc>
                <a:spcPct val="80000"/>
              </a:lnSpc>
            </a:pPr>
            <a:r>
              <a:rPr lang="en-US" sz="2800" smtClean="0"/>
              <a:t>It can also be important if you want to intervene</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7392B4B9-9D57-4416-B59F-12768731DE67}" type="slidenum">
              <a:rPr lang="en-US" smtClean="0"/>
              <a:pPr/>
              <a:t>17</a:t>
            </a:fld>
            <a:endParaRPr lang="en-US" smtClean="0"/>
          </a:p>
        </p:txBody>
      </p:sp>
      <p:sp>
        <p:nvSpPr>
          <p:cNvPr id="22531" name="Rectangle 2"/>
          <p:cNvSpPr>
            <a:spLocks noGrp="1" noChangeArrowheads="1"/>
          </p:cNvSpPr>
          <p:nvPr>
            <p:ph type="title"/>
          </p:nvPr>
        </p:nvSpPr>
        <p:spPr/>
        <p:txBody>
          <a:bodyPr/>
          <a:lstStyle/>
          <a:p>
            <a:pPr eaLnBrk="1" hangingPunct="1"/>
            <a:r>
              <a:rPr lang="en-US" smtClean="0"/>
              <a:t>Practical Considerations in Adjudications</a:t>
            </a:r>
          </a:p>
        </p:txBody>
      </p:sp>
      <p:sp>
        <p:nvSpPr>
          <p:cNvPr id="22532" name="Rectangle 3"/>
          <p:cNvSpPr>
            <a:spLocks noGrp="1" noChangeArrowheads="1"/>
          </p:cNvSpPr>
          <p:nvPr>
            <p:ph type="body" idx="1"/>
          </p:nvPr>
        </p:nvSpPr>
        <p:spPr/>
        <p:txBody>
          <a:bodyPr/>
          <a:lstStyle/>
          <a:p>
            <a:pPr eaLnBrk="1" hangingPunct="1">
              <a:lnSpc>
                <a:spcPct val="90000"/>
              </a:lnSpc>
            </a:pPr>
            <a:r>
              <a:rPr lang="en-US" sz="2800" smtClean="0"/>
              <a:t>Except for the APA provision for formal adjudications, the agencies can set their own procedures for adjudications, or congress can set them in the enabling act</a:t>
            </a:r>
          </a:p>
          <a:p>
            <a:pPr eaLnBrk="1" hangingPunct="1">
              <a:lnSpc>
                <a:spcPct val="90000"/>
              </a:lnSpc>
            </a:pPr>
            <a:r>
              <a:rPr lang="en-US" sz="2800" smtClean="0"/>
              <a:t>Some agencies have developed rules based on the Federal Rules of Civil Procedure and Evidence, which make their hearings look like trials.</a:t>
            </a:r>
          </a:p>
          <a:p>
            <a:pPr eaLnBrk="1" hangingPunct="1">
              <a:lnSpc>
                <a:spcPct val="90000"/>
              </a:lnSpc>
            </a:pPr>
            <a:r>
              <a:rPr lang="en-US" sz="2800" smtClean="0"/>
              <a:t>As we will discuss later, even if the proceeding looks like a trial, the ALJ's power is much more limited than that of an Article III judge.</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94997F54-1ABB-46B1-BAC1-1BB571B467A4}" type="slidenum">
              <a:rPr lang="en-US" smtClean="0"/>
              <a:pPr/>
              <a:t>18</a:t>
            </a:fld>
            <a:endParaRPr lang="en-US" smtClean="0"/>
          </a:p>
        </p:txBody>
      </p:sp>
      <p:sp>
        <p:nvSpPr>
          <p:cNvPr id="23555" name="Rectangle 2"/>
          <p:cNvSpPr>
            <a:spLocks noGrp="1" noChangeArrowheads="1"/>
          </p:cNvSpPr>
          <p:nvPr>
            <p:ph type="title"/>
          </p:nvPr>
        </p:nvSpPr>
        <p:spPr/>
        <p:txBody>
          <a:bodyPr/>
          <a:lstStyle/>
          <a:p>
            <a:pPr eaLnBrk="1" hangingPunct="1"/>
            <a:r>
              <a:rPr lang="en-US" smtClean="0"/>
              <a:t>The Nature of the Agency and Formality of the Process</a:t>
            </a:r>
          </a:p>
        </p:txBody>
      </p:sp>
      <p:sp>
        <p:nvSpPr>
          <p:cNvPr id="23556" name="Rectangle 3"/>
          <p:cNvSpPr>
            <a:spLocks noGrp="1" noChangeArrowheads="1"/>
          </p:cNvSpPr>
          <p:nvPr>
            <p:ph type="body" idx="1"/>
          </p:nvPr>
        </p:nvSpPr>
        <p:spPr/>
        <p:txBody>
          <a:bodyPr/>
          <a:lstStyle/>
          <a:p>
            <a:pPr eaLnBrk="1" hangingPunct="1"/>
            <a:r>
              <a:rPr lang="en-US" sz="2800" smtClean="0"/>
              <a:t>The broader the reach of the agency actions and the more controversial the agency function, the more formal the agency process</a:t>
            </a:r>
          </a:p>
          <a:p>
            <a:pPr eaLnBrk="1" hangingPunct="1"/>
            <a:r>
              <a:rPr lang="en-US" sz="2800" smtClean="0"/>
              <a:t>Social Security Disability ALJs deal with individuals and their decisions do not set policy</a:t>
            </a:r>
          </a:p>
          <a:p>
            <a:pPr eaLnBrk="1" hangingPunct="1"/>
            <a:r>
              <a:rPr lang="en-US" sz="2800" smtClean="0"/>
              <a:t>National Labor Relations Board adjudications set policy for unionization for whole industries</a:t>
            </a:r>
          </a:p>
          <a:p>
            <a:pPr lvl="1" eaLnBrk="1" hangingPunct="1"/>
            <a:r>
              <a:rPr lang="en-US" sz="2800" smtClean="0"/>
              <a:t>It usually does not use rules for these questions, so adjudications are even more important</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ctrTitle"/>
          </p:nvPr>
        </p:nvSpPr>
        <p:spPr/>
        <p:txBody>
          <a:bodyPr/>
          <a:lstStyle/>
          <a:p>
            <a:pPr eaLnBrk="1" hangingPunct="1"/>
            <a:r>
              <a:rPr lang="en-US" smtClean="0"/>
              <a:t>Adjudication Procedure</a:t>
            </a:r>
          </a:p>
        </p:txBody>
      </p:sp>
      <p:sp>
        <p:nvSpPr>
          <p:cNvPr id="24579" name="Rectangle 3"/>
          <p:cNvSpPr>
            <a:spLocks noGrp="1" noChangeArrowheads="1"/>
          </p:cNvSpPr>
          <p:nvPr>
            <p:ph type="subTitle" idx="1"/>
          </p:nvPr>
        </p:nvSpPr>
        <p:spPr/>
        <p:txBody>
          <a:bodyPr/>
          <a:lstStyle/>
          <a:p>
            <a:pPr eaLnBrk="1" hangingPunct="1"/>
            <a:endParaRPr 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10B865C0-B7A3-42AA-A408-938D04836089}" type="slidenum">
              <a:rPr lang="en-US" smtClean="0"/>
              <a:pPr/>
              <a:t>2</a:t>
            </a:fld>
            <a:endParaRPr lang="en-US" smtClean="0"/>
          </a:p>
        </p:txBody>
      </p:sp>
      <p:sp>
        <p:nvSpPr>
          <p:cNvPr id="4099" name="Rectangle 2"/>
          <p:cNvSpPr>
            <a:spLocks noGrp="1" noChangeArrowheads="1"/>
          </p:cNvSpPr>
          <p:nvPr>
            <p:ph type="title"/>
          </p:nvPr>
        </p:nvSpPr>
        <p:spPr/>
        <p:txBody>
          <a:bodyPr/>
          <a:lstStyle/>
          <a:p>
            <a:pPr eaLnBrk="1" hangingPunct="1"/>
            <a:r>
              <a:rPr lang="en-US" smtClean="0"/>
              <a:t>Adjudications in the Old Days</a:t>
            </a:r>
          </a:p>
        </p:txBody>
      </p:sp>
      <p:sp>
        <p:nvSpPr>
          <p:cNvPr id="4100" name="Rectangle 3"/>
          <p:cNvSpPr>
            <a:spLocks noGrp="1" noChangeArrowheads="1"/>
          </p:cNvSpPr>
          <p:nvPr>
            <p:ph type="body" idx="1"/>
          </p:nvPr>
        </p:nvSpPr>
        <p:spPr/>
        <p:txBody>
          <a:bodyPr/>
          <a:lstStyle/>
          <a:p>
            <a:pPr eaLnBrk="1" hangingPunct="1"/>
            <a:r>
              <a:rPr lang="en-US" smtClean="0"/>
              <a:t>What did "jury of your peers" mean originally?</a:t>
            </a:r>
          </a:p>
          <a:p>
            <a:pPr lvl="1" eaLnBrk="1" hangingPunct="1"/>
            <a:r>
              <a:rPr lang="en-US" smtClean="0"/>
              <a:t>How has that changed?</a:t>
            </a:r>
          </a:p>
          <a:p>
            <a:pPr eaLnBrk="1" hangingPunct="1"/>
            <a:r>
              <a:rPr lang="en-US" smtClean="0"/>
              <a:t>Government regulation</a:t>
            </a:r>
          </a:p>
          <a:p>
            <a:pPr lvl="1" eaLnBrk="1" hangingPunct="1"/>
            <a:r>
              <a:rPr lang="en-US" smtClean="0"/>
              <a:t>Did you get a hearing when the King told you what to do?</a:t>
            </a:r>
          </a:p>
          <a:p>
            <a:pPr eaLnBrk="1" hangingPunct="1"/>
            <a:r>
              <a:rPr lang="en-US" smtClean="0"/>
              <a:t>Was there a right to a jury in civil trials?</a:t>
            </a:r>
          </a:p>
          <a:p>
            <a:pPr eaLnBrk="1" hangingPunct="1"/>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9D1C1395-AAF4-47DF-A07C-8C379A915FBB}" type="slidenum">
              <a:rPr lang="en-US" smtClean="0"/>
              <a:pPr/>
              <a:t>20</a:t>
            </a:fld>
            <a:endParaRPr lang="en-US" smtClean="0"/>
          </a:p>
        </p:txBody>
      </p:sp>
      <p:sp>
        <p:nvSpPr>
          <p:cNvPr id="6147" name="Rectangle 2"/>
          <p:cNvSpPr>
            <a:spLocks noGrp="1" noChangeArrowheads="1"/>
          </p:cNvSpPr>
          <p:nvPr>
            <p:ph type="title"/>
          </p:nvPr>
        </p:nvSpPr>
        <p:spPr/>
        <p:txBody>
          <a:bodyPr/>
          <a:lstStyle/>
          <a:p>
            <a:pPr eaLnBrk="1" hangingPunct="1"/>
            <a:r>
              <a:rPr lang="en-US" smtClean="0"/>
              <a:t>Federal Agency Adjudications versus Article III Trials</a:t>
            </a:r>
          </a:p>
        </p:txBody>
      </p:sp>
      <p:sp>
        <p:nvSpPr>
          <p:cNvPr id="6148" name="Rectangle 3"/>
          <p:cNvSpPr>
            <a:spLocks noGrp="1" noChangeArrowheads="1"/>
          </p:cNvSpPr>
          <p:nvPr>
            <p:ph type="body" idx="1"/>
          </p:nvPr>
        </p:nvSpPr>
        <p:spPr/>
        <p:txBody>
          <a:bodyPr/>
          <a:lstStyle/>
          <a:p>
            <a:pPr eaLnBrk="1" hangingPunct="1"/>
            <a:r>
              <a:rPr lang="en-US" sz="2800" smtClean="0"/>
              <a:t>Inquisitorial rather than adversarial</a:t>
            </a:r>
          </a:p>
          <a:p>
            <a:pPr lvl="1" eaLnBrk="1" hangingPunct="1"/>
            <a:r>
              <a:rPr lang="en-US" sz="2800" smtClean="0"/>
              <a:t>What does this mean?</a:t>
            </a:r>
          </a:p>
          <a:p>
            <a:pPr lvl="1" eaLnBrk="1" hangingPunct="1"/>
            <a:r>
              <a:rPr lang="en-US" sz="2800" smtClean="0"/>
              <a:t>How does this change the nature of trials?</a:t>
            </a:r>
          </a:p>
          <a:p>
            <a:pPr lvl="1" eaLnBrk="1" hangingPunct="1"/>
            <a:r>
              <a:rPr lang="en-US" sz="2800" smtClean="0"/>
              <a:t>Why is the norm internationally?</a:t>
            </a:r>
          </a:p>
          <a:p>
            <a:pPr eaLnBrk="1" hangingPunct="1"/>
            <a:r>
              <a:rPr lang="en-US" sz="2800" smtClean="0"/>
              <a:t>Expertise versus Impartiality/Cluelessness </a:t>
            </a:r>
          </a:p>
          <a:p>
            <a:pPr lvl="1" eaLnBrk="1" hangingPunct="1"/>
            <a:r>
              <a:rPr lang="en-US" sz="2800" smtClean="0"/>
              <a:t>Do we choose federal judges based on expertise in the matter before them?</a:t>
            </a:r>
          </a:p>
          <a:p>
            <a:pPr lvl="1" eaLnBrk="1" hangingPunct="1"/>
            <a:r>
              <a:rPr lang="en-US" sz="2800" smtClean="0"/>
              <a:t>How does an expert judge and an inquisitorial system change the nature of trials?</a:t>
            </a:r>
          </a:p>
        </p:txBody>
      </p:sp>
    </p:spTree>
    <p:extLst>
      <p:ext uri="{BB962C8B-B14F-4D97-AF65-F5344CB8AC3E}">
        <p14:creationId xmlns:p14="http://schemas.microsoft.com/office/powerpoint/2010/main" val="360848172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6"/>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07621A3D-8EAC-4CD0-9365-367C46E8497B}" type="slidenum">
              <a:rPr lang="en-US" smtClean="0"/>
              <a:pPr/>
              <a:t>21</a:t>
            </a:fld>
            <a:endParaRPr lang="en-US" smtClean="0"/>
          </a:p>
        </p:txBody>
      </p:sp>
      <p:sp>
        <p:nvSpPr>
          <p:cNvPr id="8195" name="Rectangle 2"/>
          <p:cNvSpPr>
            <a:spLocks noGrp="1" noChangeArrowheads="1"/>
          </p:cNvSpPr>
          <p:nvPr>
            <p:ph type="title"/>
          </p:nvPr>
        </p:nvSpPr>
        <p:spPr/>
        <p:txBody>
          <a:bodyPr/>
          <a:lstStyle/>
          <a:p>
            <a:pPr eaLnBrk="1" hangingPunct="1"/>
            <a:r>
              <a:rPr lang="en-US" smtClean="0"/>
              <a:t>ALJs versus Article III Judges</a:t>
            </a:r>
          </a:p>
        </p:txBody>
      </p:sp>
      <p:sp>
        <p:nvSpPr>
          <p:cNvPr id="8196" name="Rectangle 3"/>
          <p:cNvSpPr>
            <a:spLocks noGrp="1" noChangeArrowheads="1"/>
          </p:cNvSpPr>
          <p:nvPr>
            <p:ph type="body" sz="half" idx="1"/>
          </p:nvPr>
        </p:nvSpPr>
        <p:spPr/>
        <p:txBody>
          <a:bodyPr/>
          <a:lstStyle/>
          <a:p>
            <a:pPr eaLnBrk="1" hangingPunct="1">
              <a:lnSpc>
                <a:spcPct val="90000"/>
              </a:lnSpc>
            </a:pPr>
            <a:r>
              <a:rPr lang="en-US" sz="2400" smtClean="0"/>
              <a:t>Article III Judges</a:t>
            </a:r>
          </a:p>
          <a:p>
            <a:pPr eaLnBrk="1" hangingPunct="1">
              <a:lnSpc>
                <a:spcPct val="90000"/>
              </a:lnSpc>
            </a:pPr>
            <a:r>
              <a:rPr lang="en-US" sz="2400" smtClean="0"/>
              <a:t>Protections</a:t>
            </a:r>
          </a:p>
          <a:p>
            <a:pPr lvl="1" eaLnBrk="1" hangingPunct="1">
              <a:lnSpc>
                <a:spcPct val="90000"/>
              </a:lnSpc>
            </a:pPr>
            <a:r>
              <a:rPr lang="en-US" smtClean="0"/>
              <a:t>Lifetime tenure</a:t>
            </a:r>
          </a:p>
          <a:p>
            <a:pPr lvl="1" eaLnBrk="1" hangingPunct="1">
              <a:lnSpc>
                <a:spcPct val="90000"/>
              </a:lnSpc>
            </a:pPr>
            <a:r>
              <a:rPr lang="en-US" smtClean="0"/>
              <a:t>Cannot reduce salary</a:t>
            </a:r>
          </a:p>
          <a:p>
            <a:pPr lvl="1" eaLnBrk="1" hangingPunct="1">
              <a:lnSpc>
                <a:spcPct val="90000"/>
              </a:lnSpc>
            </a:pPr>
            <a:r>
              <a:rPr lang="en-US" smtClean="0"/>
              <a:t>Cannot fire, only impeach</a:t>
            </a:r>
          </a:p>
          <a:p>
            <a:pPr lvl="1" eaLnBrk="1" hangingPunct="1">
              <a:lnSpc>
                <a:spcPct val="90000"/>
              </a:lnSpc>
            </a:pPr>
            <a:r>
              <a:rPr lang="en-US" smtClean="0"/>
              <a:t>Cannot discipline</a:t>
            </a:r>
          </a:p>
          <a:p>
            <a:pPr eaLnBrk="1" hangingPunct="1">
              <a:lnSpc>
                <a:spcPct val="90000"/>
              </a:lnSpc>
            </a:pPr>
            <a:r>
              <a:rPr lang="en-US" sz="2400" smtClean="0"/>
              <a:t>Why do we have these protections?</a:t>
            </a:r>
          </a:p>
          <a:p>
            <a:pPr eaLnBrk="1" hangingPunct="1">
              <a:lnSpc>
                <a:spcPct val="90000"/>
              </a:lnSpc>
            </a:pPr>
            <a:r>
              <a:rPr lang="en-US" sz="2400" smtClean="0"/>
              <a:t>How are state judges different?</a:t>
            </a:r>
          </a:p>
        </p:txBody>
      </p:sp>
      <p:sp>
        <p:nvSpPr>
          <p:cNvPr id="8197" name="Rectangle 4"/>
          <p:cNvSpPr>
            <a:spLocks noGrp="1" noChangeArrowheads="1"/>
          </p:cNvSpPr>
          <p:nvPr>
            <p:ph type="body" sz="half" idx="2"/>
          </p:nvPr>
        </p:nvSpPr>
        <p:spPr/>
        <p:txBody>
          <a:bodyPr/>
          <a:lstStyle/>
          <a:p>
            <a:pPr eaLnBrk="1" hangingPunct="1">
              <a:lnSpc>
                <a:spcPct val="90000"/>
              </a:lnSpc>
            </a:pPr>
            <a:r>
              <a:rPr lang="en-US" sz="2400" smtClean="0"/>
              <a:t>ALJs</a:t>
            </a:r>
          </a:p>
          <a:p>
            <a:pPr eaLnBrk="1" hangingPunct="1">
              <a:lnSpc>
                <a:spcPct val="90000"/>
              </a:lnSpc>
            </a:pPr>
            <a:r>
              <a:rPr lang="en-US" sz="2400" smtClean="0"/>
              <a:t>Civil service protections</a:t>
            </a:r>
          </a:p>
          <a:p>
            <a:pPr lvl="1" eaLnBrk="1" hangingPunct="1">
              <a:lnSpc>
                <a:spcPct val="90000"/>
              </a:lnSpc>
            </a:pPr>
            <a:r>
              <a:rPr lang="en-US" smtClean="0"/>
              <a:t>Can be fired</a:t>
            </a:r>
          </a:p>
          <a:p>
            <a:pPr lvl="1" eaLnBrk="1" hangingPunct="1">
              <a:lnSpc>
                <a:spcPct val="90000"/>
              </a:lnSpc>
            </a:pPr>
            <a:r>
              <a:rPr lang="en-US" smtClean="0"/>
              <a:t>Can have salary lowered, but hard to do this</a:t>
            </a:r>
          </a:p>
          <a:p>
            <a:pPr lvl="1" eaLnBrk="1" hangingPunct="1">
              <a:lnSpc>
                <a:spcPct val="90000"/>
              </a:lnSpc>
            </a:pPr>
            <a:r>
              <a:rPr lang="en-US" smtClean="0"/>
              <a:t>Can set work standards and discipline</a:t>
            </a:r>
          </a:p>
          <a:p>
            <a:pPr eaLnBrk="1" hangingPunct="1">
              <a:lnSpc>
                <a:spcPct val="90000"/>
              </a:lnSpc>
            </a:pPr>
            <a:r>
              <a:rPr lang="en-US" sz="2400" smtClean="0"/>
              <a:t>How are the pressures different than those on an Article III judge?</a:t>
            </a:r>
          </a:p>
          <a:p>
            <a:pPr eaLnBrk="1" hangingPunct="1">
              <a:lnSpc>
                <a:spcPct val="90000"/>
              </a:lnSpc>
            </a:pPr>
            <a:r>
              <a:rPr lang="en-US" sz="2400" smtClean="0"/>
              <a:t>What about contract ALJs that some states use?</a:t>
            </a:r>
            <a:endParaRPr lang="en-US" smtClean="0"/>
          </a:p>
        </p:txBody>
      </p:sp>
    </p:spTree>
    <p:extLst>
      <p:ext uri="{BB962C8B-B14F-4D97-AF65-F5344CB8AC3E}">
        <p14:creationId xmlns:p14="http://schemas.microsoft.com/office/powerpoint/2010/main" val="345919298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6F716550-2BDC-4863-B59B-5789A351FA6C}" type="slidenum">
              <a:rPr lang="en-US" smtClean="0"/>
              <a:pPr/>
              <a:t>22</a:t>
            </a:fld>
            <a:endParaRPr lang="en-US" smtClean="0"/>
          </a:p>
        </p:txBody>
      </p:sp>
      <p:sp>
        <p:nvSpPr>
          <p:cNvPr id="7171" name="Rectangle 2"/>
          <p:cNvSpPr>
            <a:spLocks noGrp="1" noChangeArrowheads="1"/>
          </p:cNvSpPr>
          <p:nvPr>
            <p:ph type="title"/>
          </p:nvPr>
        </p:nvSpPr>
        <p:spPr/>
        <p:txBody>
          <a:bodyPr/>
          <a:lstStyle/>
          <a:p>
            <a:pPr eaLnBrk="1" hangingPunct="1"/>
            <a:r>
              <a:rPr lang="en-US" smtClean="0"/>
              <a:t>The Core Importance of Expertise in Understanding Agencies</a:t>
            </a:r>
          </a:p>
        </p:txBody>
      </p:sp>
      <p:sp>
        <p:nvSpPr>
          <p:cNvPr id="7172" name="Rectangle 3"/>
          <p:cNvSpPr>
            <a:spLocks noGrp="1" noChangeArrowheads="1"/>
          </p:cNvSpPr>
          <p:nvPr>
            <p:ph type="body" idx="1"/>
          </p:nvPr>
        </p:nvSpPr>
        <p:spPr/>
        <p:txBody>
          <a:bodyPr>
            <a:normAutofit lnSpcReduction="10000"/>
          </a:bodyPr>
          <a:lstStyle/>
          <a:p>
            <a:pPr eaLnBrk="1" hangingPunct="1">
              <a:lnSpc>
                <a:spcPct val="80000"/>
              </a:lnSpc>
              <a:defRPr/>
            </a:pPr>
            <a:r>
              <a:rPr lang="en-US" sz="2800" dirty="0" smtClean="0"/>
              <a:t>A primary reason for congress delegating rulemaking powers to agencies is that the agency has experts in the subject matter</a:t>
            </a:r>
          </a:p>
          <a:p>
            <a:pPr eaLnBrk="1" hangingPunct="1">
              <a:lnSpc>
                <a:spcPct val="80000"/>
              </a:lnSpc>
              <a:defRPr/>
            </a:pPr>
            <a:r>
              <a:rPr lang="en-US" sz="2800" dirty="0" smtClean="0"/>
              <a:t>As we will see later in the section on judicial review, the courts generally defer to agencies. This is based in part on agency expertise.</a:t>
            </a:r>
          </a:p>
          <a:p>
            <a:pPr eaLnBrk="1" hangingPunct="1">
              <a:lnSpc>
                <a:spcPct val="80000"/>
              </a:lnSpc>
              <a:defRPr/>
            </a:pPr>
            <a:r>
              <a:rPr lang="en-US" sz="2800" dirty="0" smtClean="0"/>
              <a:t>Agency adjudications have very different procedures and due process requirements from Article III trials because the decision is being made based on the judge's expertise, not just the presentation of materials by the parties.</a:t>
            </a:r>
          </a:p>
          <a:p>
            <a:pPr eaLnBrk="1" hangingPunct="1">
              <a:lnSpc>
                <a:spcPct val="80000"/>
              </a:lnSpc>
              <a:defRPr/>
            </a:pPr>
            <a:r>
              <a:rPr lang="en-US" sz="2800" dirty="0" smtClean="0"/>
              <a:t>We will see how state efforts to make ALJs impartial undermine this core value.</a:t>
            </a:r>
          </a:p>
        </p:txBody>
      </p:sp>
    </p:spTree>
    <p:extLst>
      <p:ext uri="{BB962C8B-B14F-4D97-AF65-F5344CB8AC3E}">
        <p14:creationId xmlns:p14="http://schemas.microsoft.com/office/powerpoint/2010/main" val="286808989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98C48882-D5E0-44F0-BBF8-AEBE33B971A7}" type="slidenum">
              <a:rPr lang="en-US" smtClean="0"/>
              <a:pPr/>
              <a:t>23</a:t>
            </a:fld>
            <a:endParaRPr lang="en-US" smtClean="0"/>
          </a:p>
        </p:txBody>
      </p:sp>
      <p:sp>
        <p:nvSpPr>
          <p:cNvPr id="25603" name="Rectangle 2"/>
          <p:cNvSpPr>
            <a:spLocks noGrp="1" noChangeArrowheads="1"/>
          </p:cNvSpPr>
          <p:nvPr>
            <p:ph type="title"/>
          </p:nvPr>
        </p:nvSpPr>
        <p:spPr/>
        <p:txBody>
          <a:bodyPr/>
          <a:lstStyle/>
          <a:p>
            <a:pPr eaLnBrk="1" hangingPunct="1"/>
            <a:r>
              <a:rPr lang="en-US" smtClean="0"/>
              <a:t>Notice</a:t>
            </a:r>
          </a:p>
        </p:txBody>
      </p:sp>
      <p:sp>
        <p:nvSpPr>
          <p:cNvPr id="25604" name="Rectangle 3"/>
          <p:cNvSpPr>
            <a:spLocks noGrp="1" noChangeArrowheads="1"/>
          </p:cNvSpPr>
          <p:nvPr>
            <p:ph type="body" idx="1"/>
          </p:nvPr>
        </p:nvSpPr>
        <p:spPr/>
        <p:txBody>
          <a:bodyPr/>
          <a:lstStyle/>
          <a:p>
            <a:pPr eaLnBrk="1" hangingPunct="1"/>
            <a:r>
              <a:rPr lang="en-US" smtClean="0"/>
              <a:t>What is notice?</a:t>
            </a:r>
          </a:p>
          <a:p>
            <a:pPr eaLnBrk="1" hangingPunct="1"/>
            <a:r>
              <a:rPr lang="en-US" smtClean="0"/>
              <a:t>Why is it required?</a:t>
            </a:r>
          </a:p>
          <a:p>
            <a:pPr eaLnBrk="1" hangingPunct="1"/>
            <a:r>
              <a:rPr lang="en-US" smtClean="0"/>
              <a:t>What has to be provided in the notice?</a:t>
            </a:r>
          </a:p>
          <a:p>
            <a:pPr eaLnBrk="1" hangingPunct="1"/>
            <a:r>
              <a:rPr lang="en-US" smtClean="0"/>
              <a:t>What can complicate notice?</a:t>
            </a:r>
          </a:p>
          <a:p>
            <a:pPr lvl="1" eaLnBrk="1" hangingPunct="1"/>
            <a:r>
              <a:rPr lang="en-US" smtClean="0"/>
              <a:t>What about in immigration?</a:t>
            </a:r>
          </a:p>
          <a:p>
            <a:pPr lvl="1" eaLnBrk="1" hangingPunct="1"/>
            <a:r>
              <a:rPr lang="en-US" smtClean="0"/>
              <a:t>Welfare benefits?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71BCEFFF-7A99-49E8-9F48-186234F580FB}" type="slidenum">
              <a:rPr lang="en-US" smtClean="0"/>
              <a:pPr/>
              <a:t>24</a:t>
            </a:fld>
            <a:endParaRPr lang="en-US" smtClean="0"/>
          </a:p>
        </p:txBody>
      </p:sp>
      <p:sp>
        <p:nvSpPr>
          <p:cNvPr id="26627" name="Rectangle 2"/>
          <p:cNvSpPr>
            <a:spLocks noGrp="1" noChangeArrowheads="1"/>
          </p:cNvSpPr>
          <p:nvPr>
            <p:ph type="title"/>
          </p:nvPr>
        </p:nvSpPr>
        <p:spPr/>
        <p:txBody>
          <a:bodyPr/>
          <a:lstStyle/>
          <a:p>
            <a:pPr eaLnBrk="1" hangingPunct="1"/>
            <a:r>
              <a:rPr lang="en-US" smtClean="0"/>
              <a:t>Burden of Proof </a:t>
            </a:r>
          </a:p>
        </p:txBody>
      </p:sp>
      <p:sp>
        <p:nvSpPr>
          <p:cNvPr id="26628" name="Rectangle 3"/>
          <p:cNvSpPr>
            <a:spLocks noGrp="1" noChangeArrowheads="1"/>
          </p:cNvSpPr>
          <p:nvPr>
            <p:ph type="body" idx="1"/>
          </p:nvPr>
        </p:nvSpPr>
        <p:spPr>
          <a:xfrm>
            <a:off x="304800" y="2057400"/>
            <a:ext cx="8534400" cy="4572000"/>
          </a:xfrm>
        </p:spPr>
        <p:txBody>
          <a:bodyPr/>
          <a:lstStyle/>
          <a:p>
            <a:pPr eaLnBrk="1" hangingPunct="1">
              <a:lnSpc>
                <a:spcPct val="90000"/>
              </a:lnSpc>
            </a:pPr>
            <a:r>
              <a:rPr lang="en-US" sz="2800" smtClean="0"/>
              <a:t>Who has the burden of proof in an administrative proceeding?</a:t>
            </a:r>
          </a:p>
          <a:p>
            <a:pPr lvl="1" eaLnBrk="1" hangingPunct="1">
              <a:lnSpc>
                <a:spcPct val="90000"/>
              </a:lnSpc>
            </a:pPr>
            <a:r>
              <a:rPr lang="en-US" sz="2800" smtClean="0"/>
              <a:t>What is the Social Security Disability example?</a:t>
            </a:r>
          </a:p>
          <a:p>
            <a:pPr lvl="1" eaLnBrk="1" hangingPunct="1">
              <a:lnSpc>
                <a:spcPct val="90000"/>
              </a:lnSpc>
            </a:pPr>
            <a:r>
              <a:rPr lang="en-US" sz="2800" smtClean="0"/>
              <a:t>What is the order in this example?</a:t>
            </a:r>
          </a:p>
          <a:p>
            <a:pPr lvl="1" eaLnBrk="1" hangingPunct="1">
              <a:lnSpc>
                <a:spcPct val="90000"/>
              </a:lnSpc>
            </a:pPr>
            <a:r>
              <a:rPr lang="en-US" sz="2800" smtClean="0"/>
              <a:t>Sometimes the movant is not clear - SSI recertification</a:t>
            </a:r>
          </a:p>
          <a:p>
            <a:pPr eaLnBrk="1" hangingPunct="1">
              <a:lnSpc>
                <a:spcPct val="90000"/>
              </a:lnSpc>
            </a:pPr>
            <a:r>
              <a:rPr lang="en-US" sz="2800" smtClean="0"/>
              <a:t>This follows the judicial notion of burden of persuasion, which can be different from the burden of going forward or the burden of production.</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smtClean="0"/>
              <a:t>Standard of Proof </a:t>
            </a:r>
          </a:p>
        </p:txBody>
      </p:sp>
      <p:sp>
        <p:nvSpPr>
          <p:cNvPr id="3" name="Content Placeholder 2"/>
          <p:cNvSpPr>
            <a:spLocks noGrp="1"/>
          </p:cNvSpPr>
          <p:nvPr>
            <p:ph idx="1"/>
          </p:nvPr>
        </p:nvSpPr>
        <p:spPr/>
        <p:txBody>
          <a:bodyPr>
            <a:normAutofit fontScale="92500" lnSpcReduction="20000"/>
          </a:bodyPr>
          <a:lstStyle/>
          <a:p>
            <a:pPr eaLnBrk="1" hangingPunct="1">
              <a:lnSpc>
                <a:spcPct val="90000"/>
              </a:lnSpc>
              <a:defRPr/>
            </a:pPr>
            <a:r>
              <a:rPr lang="en-US" dirty="0" smtClean="0"/>
              <a:t>What is the standard of proof required in an agency proceeding, unless otherwise specified in the law?</a:t>
            </a:r>
          </a:p>
          <a:p>
            <a:pPr eaLnBrk="1" hangingPunct="1">
              <a:lnSpc>
                <a:spcPct val="90000"/>
              </a:lnSpc>
              <a:defRPr/>
            </a:pPr>
            <a:r>
              <a:rPr lang="en-US" dirty="0" smtClean="0"/>
              <a:t>Are there other standards in administrative proceedings?</a:t>
            </a:r>
          </a:p>
          <a:p>
            <a:pPr lvl="1" eaLnBrk="1" hangingPunct="1">
              <a:lnSpc>
                <a:spcPct val="90000"/>
              </a:lnSpc>
              <a:defRPr/>
            </a:pPr>
            <a:r>
              <a:rPr lang="en-US" dirty="0" smtClean="0"/>
              <a:t>The United States Supreme Court has upheld a clear and convincing standard in mental health commitments.</a:t>
            </a:r>
          </a:p>
          <a:p>
            <a:pPr lvl="1" eaLnBrk="1" hangingPunct="1">
              <a:lnSpc>
                <a:spcPct val="90000"/>
              </a:lnSpc>
              <a:defRPr/>
            </a:pPr>
            <a:r>
              <a:rPr lang="en-US" dirty="0" smtClean="0"/>
              <a:t>Congress is free to require even higher standards of proof.</a:t>
            </a:r>
          </a:p>
          <a:p>
            <a:pPr eaLnBrk="1" hangingPunct="1">
              <a:lnSpc>
                <a:spcPct val="90000"/>
              </a:lnSpc>
              <a:defRPr/>
            </a:pPr>
            <a:r>
              <a:rPr lang="en-US" dirty="0" smtClean="0"/>
              <a:t>When we learn about judicial deference to agencies, we will rethink what preponderance of the evidence really means.</a:t>
            </a:r>
            <a:endParaRPr lang="en-US" dirty="0"/>
          </a:p>
        </p:txBody>
      </p:sp>
      <p:sp>
        <p:nvSpPr>
          <p:cNvPr id="27652" name="Slide Number Placeholder 3"/>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4F75FE0B-FC82-4F4F-9EE7-617A10C7CD47}" type="slidenum">
              <a:rPr lang="en-US" smtClean="0"/>
              <a:pPr/>
              <a:t>25</a:t>
            </a:fld>
            <a:endParaRPr lang="en-US"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smtClean="0"/>
              <a:t>Rules of Evidence in Administrative Proceedings (Formal and Informal)</a:t>
            </a:r>
          </a:p>
        </p:txBody>
      </p:sp>
      <p:sp>
        <p:nvSpPr>
          <p:cNvPr id="28675" name="Content Placeholder 2"/>
          <p:cNvSpPr>
            <a:spLocks noGrp="1"/>
          </p:cNvSpPr>
          <p:nvPr>
            <p:ph idx="1"/>
          </p:nvPr>
        </p:nvSpPr>
        <p:spPr/>
        <p:txBody>
          <a:bodyPr/>
          <a:lstStyle/>
          <a:p>
            <a:pPr eaLnBrk="1" hangingPunct="1"/>
            <a:r>
              <a:rPr lang="en-US" smtClean="0"/>
              <a:t>What is the purpose of the rules of evidence in Article III trials?</a:t>
            </a:r>
          </a:p>
          <a:p>
            <a:pPr lvl="1" eaLnBrk="1" hangingPunct="1"/>
            <a:r>
              <a:rPr lang="en-US" smtClean="0"/>
              <a:t>What is the underlying theory of the rules?</a:t>
            </a:r>
          </a:p>
          <a:p>
            <a:pPr lvl="1" eaLnBrk="1" hangingPunct="1"/>
            <a:r>
              <a:rPr lang="en-US" smtClean="0"/>
              <a:t>How does this change when there is no jury?</a:t>
            </a:r>
          </a:p>
          <a:p>
            <a:pPr eaLnBrk="1" hangingPunct="1"/>
            <a:r>
              <a:rPr lang="en-US" smtClean="0"/>
              <a:t>Why would this be different in an inquisitorial proceeding?</a:t>
            </a:r>
          </a:p>
          <a:p>
            <a:pPr eaLnBrk="1" hangingPunct="1"/>
            <a:r>
              <a:rPr lang="en-US" smtClean="0"/>
              <a:t>Does the APA set the standard of evidence?</a:t>
            </a:r>
          </a:p>
          <a:p>
            <a:pPr lvl="1" eaLnBrk="1" hangingPunct="1"/>
            <a:r>
              <a:rPr lang="en-US" smtClean="0"/>
              <a:t>Do all agencies use the same standards?</a:t>
            </a:r>
          </a:p>
        </p:txBody>
      </p:sp>
      <p:sp>
        <p:nvSpPr>
          <p:cNvPr id="28676" name="Slide Number Placeholder 3"/>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3AB3317A-676B-45DB-8FFF-598761EF4645}" type="slidenum">
              <a:rPr lang="en-US" smtClean="0"/>
              <a:pPr/>
              <a:t>26</a:t>
            </a:fld>
            <a:endParaRPr lang="en-US"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75CFA681-D8A7-440B-A3D1-A786EFF0EB79}" type="slidenum">
              <a:rPr lang="en-US" smtClean="0"/>
              <a:pPr/>
              <a:t>27</a:t>
            </a:fld>
            <a:endParaRPr lang="en-US" smtClean="0"/>
          </a:p>
        </p:txBody>
      </p:sp>
      <p:sp>
        <p:nvSpPr>
          <p:cNvPr id="29699" name="Rectangle 2"/>
          <p:cNvSpPr>
            <a:spLocks noGrp="1" noChangeArrowheads="1"/>
          </p:cNvSpPr>
          <p:nvPr>
            <p:ph type="title"/>
          </p:nvPr>
        </p:nvSpPr>
        <p:spPr/>
        <p:txBody>
          <a:bodyPr/>
          <a:lstStyle/>
          <a:p>
            <a:pPr eaLnBrk="1" hangingPunct="1">
              <a:lnSpc>
                <a:spcPct val="80000"/>
              </a:lnSpc>
            </a:pPr>
            <a:r>
              <a:rPr lang="en-US" smtClean="0"/>
              <a:t>Hearsay</a:t>
            </a:r>
          </a:p>
        </p:txBody>
      </p:sp>
      <p:sp>
        <p:nvSpPr>
          <p:cNvPr id="30724" name="Rectangle 3"/>
          <p:cNvSpPr>
            <a:spLocks noGrp="1" noChangeArrowheads="1"/>
          </p:cNvSpPr>
          <p:nvPr>
            <p:ph type="body" idx="1"/>
          </p:nvPr>
        </p:nvSpPr>
        <p:spPr/>
        <p:txBody>
          <a:bodyPr>
            <a:normAutofit fontScale="92500" lnSpcReduction="10000"/>
          </a:bodyPr>
          <a:lstStyle/>
          <a:p>
            <a:pPr eaLnBrk="1" hangingPunct="1">
              <a:lnSpc>
                <a:spcPct val="90000"/>
              </a:lnSpc>
              <a:defRPr/>
            </a:pPr>
            <a:r>
              <a:rPr lang="en-US" sz="2800" dirty="0" smtClean="0"/>
              <a:t>What is hearsay?</a:t>
            </a:r>
          </a:p>
          <a:p>
            <a:pPr lvl="1" eaLnBrk="1" hangingPunct="1">
              <a:lnSpc>
                <a:spcPct val="90000"/>
              </a:lnSpc>
              <a:defRPr/>
            </a:pPr>
            <a:r>
              <a:rPr lang="en-US" sz="2800" dirty="0" smtClean="0"/>
              <a:t>Why is it excluded in the rules of evidence, except for the zillion exceptions?</a:t>
            </a:r>
          </a:p>
          <a:p>
            <a:pPr lvl="1" eaLnBrk="1" hangingPunct="1">
              <a:lnSpc>
                <a:spcPct val="90000"/>
              </a:lnSpc>
              <a:defRPr/>
            </a:pPr>
            <a:r>
              <a:rPr lang="en-US" sz="2800" dirty="0" smtClean="0"/>
              <a:t>Why would the hearsay rule not be as important in an agency proceeding?</a:t>
            </a:r>
          </a:p>
          <a:p>
            <a:pPr eaLnBrk="1" hangingPunct="1">
              <a:lnSpc>
                <a:spcPct val="90000"/>
              </a:lnSpc>
              <a:defRPr/>
            </a:pPr>
            <a:r>
              <a:rPr lang="en-US" sz="2800" dirty="0" smtClean="0"/>
              <a:t>The Residuum Rule</a:t>
            </a:r>
          </a:p>
          <a:p>
            <a:pPr lvl="1" eaLnBrk="1" hangingPunct="1">
              <a:lnSpc>
                <a:spcPct val="90000"/>
              </a:lnSpc>
              <a:defRPr/>
            </a:pPr>
            <a:r>
              <a:rPr lang="en-US" sz="2800" dirty="0" smtClean="0"/>
              <a:t>Once prevented adjudications from being based solely on hearsay evidence</a:t>
            </a:r>
          </a:p>
          <a:p>
            <a:pPr lvl="1" eaLnBrk="1" hangingPunct="1">
              <a:lnSpc>
                <a:spcPct val="90000"/>
              </a:lnSpc>
              <a:defRPr/>
            </a:pPr>
            <a:r>
              <a:rPr lang="en-US" sz="2800" dirty="0" smtClean="0"/>
              <a:t>This has been replaced by the "substantial evidence" standard used for all agency evidence</a:t>
            </a:r>
          </a:p>
          <a:p>
            <a:pPr lvl="1" eaLnBrk="1" hangingPunct="1">
              <a:lnSpc>
                <a:spcPct val="90000"/>
              </a:lnSpc>
              <a:defRPr/>
            </a:pPr>
            <a:r>
              <a:rPr lang="en-US" sz="2800" dirty="0" smtClean="0"/>
              <a:t>LA uses "sufficient evidence" - may not be the exactly same standard.</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4DE4E810-D275-4B57-BBB6-129DD2E331B5}" type="slidenum">
              <a:rPr lang="en-US" smtClean="0"/>
              <a:pPr/>
              <a:t>28</a:t>
            </a:fld>
            <a:endParaRPr lang="en-US" smtClean="0"/>
          </a:p>
        </p:txBody>
      </p:sp>
      <p:sp>
        <p:nvSpPr>
          <p:cNvPr id="30723" name="Rectangle 2"/>
          <p:cNvSpPr>
            <a:spLocks noGrp="1" noChangeArrowheads="1"/>
          </p:cNvSpPr>
          <p:nvPr>
            <p:ph type="title"/>
          </p:nvPr>
        </p:nvSpPr>
        <p:spPr/>
        <p:txBody>
          <a:bodyPr/>
          <a:lstStyle/>
          <a:p>
            <a:pPr eaLnBrk="1" hangingPunct="1"/>
            <a:r>
              <a:rPr lang="en-US" smtClean="0"/>
              <a:t>Discovery</a:t>
            </a:r>
          </a:p>
        </p:txBody>
      </p:sp>
      <p:sp>
        <p:nvSpPr>
          <p:cNvPr id="30724" name="Rectangle 3"/>
          <p:cNvSpPr>
            <a:spLocks noGrp="1" noChangeArrowheads="1"/>
          </p:cNvSpPr>
          <p:nvPr>
            <p:ph type="body" idx="1"/>
          </p:nvPr>
        </p:nvSpPr>
        <p:spPr/>
        <p:txBody>
          <a:bodyPr/>
          <a:lstStyle/>
          <a:p>
            <a:pPr eaLnBrk="1" hangingPunct="1">
              <a:lnSpc>
                <a:spcPct val="90000"/>
              </a:lnSpc>
            </a:pPr>
            <a:r>
              <a:rPr lang="en-US" sz="2800" smtClean="0"/>
              <a:t>Not provided for by the APA</a:t>
            </a:r>
          </a:p>
          <a:p>
            <a:pPr lvl="1" eaLnBrk="1" hangingPunct="1">
              <a:lnSpc>
                <a:spcPct val="90000"/>
              </a:lnSpc>
            </a:pPr>
            <a:r>
              <a:rPr lang="en-US" sz="2800" smtClean="0"/>
              <a:t>Some agencies allow discovery</a:t>
            </a:r>
          </a:p>
          <a:p>
            <a:pPr lvl="1" eaLnBrk="1" hangingPunct="1">
              <a:lnSpc>
                <a:spcPct val="90000"/>
              </a:lnSpc>
            </a:pPr>
            <a:r>
              <a:rPr lang="en-US" sz="2800" smtClean="0"/>
              <a:t>Why is it less of an issue than in Art. III trials?</a:t>
            </a:r>
          </a:p>
          <a:p>
            <a:pPr eaLnBrk="1" hangingPunct="1">
              <a:lnSpc>
                <a:spcPct val="90000"/>
              </a:lnSpc>
            </a:pPr>
            <a:r>
              <a:rPr lang="en-US" sz="2800" smtClean="0"/>
              <a:t>Parties may also be entitled to have the agency use its subpoena power on their behalf, if the agency can order discovery for itself.</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smtClean="0"/>
              <a:t>Federal ALJs</a:t>
            </a:r>
          </a:p>
        </p:txBody>
      </p:sp>
      <p:sp>
        <p:nvSpPr>
          <p:cNvPr id="3" name="Content Placeholder 2"/>
          <p:cNvSpPr>
            <a:spLocks noGrp="1"/>
          </p:cNvSpPr>
          <p:nvPr>
            <p:ph idx="1"/>
          </p:nvPr>
        </p:nvSpPr>
        <p:spPr/>
        <p:txBody>
          <a:bodyPr>
            <a:normAutofit fontScale="92500" lnSpcReduction="10000"/>
          </a:bodyPr>
          <a:lstStyle/>
          <a:p>
            <a:pPr>
              <a:defRPr/>
            </a:pPr>
            <a:r>
              <a:rPr lang="en-US" dirty="0" smtClean="0"/>
              <a:t>What do most (75%) of federal ALJs do?</a:t>
            </a:r>
          </a:p>
          <a:p>
            <a:pPr lvl="1">
              <a:defRPr/>
            </a:pPr>
            <a:r>
              <a:rPr lang="en-US" dirty="0" smtClean="0"/>
              <a:t>Why the growth in this area?</a:t>
            </a:r>
          </a:p>
          <a:p>
            <a:pPr lvl="1">
              <a:defRPr/>
            </a:pPr>
            <a:r>
              <a:rPr lang="en-US" dirty="0" smtClean="0"/>
              <a:t>What do you think is happening during this prolonged recession?</a:t>
            </a:r>
          </a:p>
          <a:p>
            <a:pPr lvl="1">
              <a:defRPr/>
            </a:pPr>
            <a:r>
              <a:rPr lang="en-US" dirty="0" smtClean="0"/>
              <a:t>This is the major due process problem/issue in government benefits adjudications.</a:t>
            </a:r>
          </a:p>
          <a:p>
            <a:pPr>
              <a:defRPr/>
            </a:pPr>
            <a:r>
              <a:rPr lang="en-US" dirty="0" smtClean="0"/>
              <a:t>ALJs are such a “PIA/protective of individual rights” that they become another reason agencies try to use informal adjudications as much as possible.</a:t>
            </a:r>
            <a:endParaRPr lang="en-US" dirty="0"/>
          </a:p>
        </p:txBody>
      </p:sp>
      <p:sp>
        <p:nvSpPr>
          <p:cNvPr id="31748" name="Slide Number Placeholder 3"/>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24733D2D-1A8E-4AEC-948B-F8EF7F7FEB2E}" type="slidenum">
              <a:rPr lang="en-US" smtClean="0"/>
              <a:pPr/>
              <a:t>29</a:t>
            </a:fld>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38C317B8-BFD8-42C7-94D5-4F0BB78A8209}" type="slidenum">
              <a:rPr lang="en-US" smtClean="0"/>
              <a:pPr/>
              <a:t>3</a:t>
            </a:fld>
            <a:endParaRPr lang="en-US" smtClean="0"/>
          </a:p>
        </p:txBody>
      </p:sp>
      <p:sp>
        <p:nvSpPr>
          <p:cNvPr id="5123" name="Rectangle 2"/>
          <p:cNvSpPr>
            <a:spLocks noGrp="1" noChangeArrowheads="1"/>
          </p:cNvSpPr>
          <p:nvPr>
            <p:ph type="title"/>
          </p:nvPr>
        </p:nvSpPr>
        <p:spPr/>
        <p:txBody>
          <a:bodyPr/>
          <a:lstStyle/>
          <a:p>
            <a:pPr eaLnBrk="1" hangingPunct="1"/>
            <a:r>
              <a:rPr lang="en-US" smtClean="0"/>
              <a:t>Defining an Adjudication</a:t>
            </a:r>
          </a:p>
        </p:txBody>
      </p:sp>
      <p:sp>
        <p:nvSpPr>
          <p:cNvPr id="5124" name="Rectangle 3"/>
          <p:cNvSpPr>
            <a:spLocks noGrp="1" noChangeArrowheads="1"/>
          </p:cNvSpPr>
          <p:nvPr>
            <p:ph type="body" idx="1"/>
          </p:nvPr>
        </p:nvSpPr>
        <p:spPr/>
        <p:txBody>
          <a:bodyPr/>
          <a:lstStyle/>
          <a:p>
            <a:pPr eaLnBrk="1" hangingPunct="1">
              <a:lnSpc>
                <a:spcPct val="90000"/>
              </a:lnSpc>
            </a:pPr>
            <a:r>
              <a:rPr lang="en-US" sz="2800" smtClean="0"/>
              <a:t>Adjudications are the process used to make an order involving specific identified parties</a:t>
            </a:r>
          </a:p>
          <a:p>
            <a:pPr eaLnBrk="1" hangingPunct="1">
              <a:lnSpc>
                <a:spcPct val="90000"/>
              </a:lnSpc>
            </a:pPr>
            <a:r>
              <a:rPr lang="en-US" sz="2800" smtClean="0"/>
              <a:t>What are examples of adjudications?</a:t>
            </a:r>
          </a:p>
          <a:p>
            <a:pPr lvl="1" eaLnBrk="1" hangingPunct="1">
              <a:lnSpc>
                <a:spcPct val="90000"/>
              </a:lnSpc>
            </a:pPr>
            <a:r>
              <a:rPr lang="en-US" sz="2800" smtClean="0"/>
              <a:t>Why is your federal student loan application an adjudication?</a:t>
            </a:r>
          </a:p>
          <a:p>
            <a:pPr lvl="1" eaLnBrk="1" hangingPunct="1">
              <a:lnSpc>
                <a:spcPct val="90000"/>
              </a:lnSpc>
            </a:pPr>
            <a:r>
              <a:rPr lang="en-US" sz="2800" smtClean="0"/>
              <a:t>What is the order?</a:t>
            </a:r>
          </a:p>
          <a:p>
            <a:pPr lvl="1" eaLnBrk="1" hangingPunct="1">
              <a:lnSpc>
                <a:spcPct val="90000"/>
              </a:lnSpc>
            </a:pPr>
            <a:r>
              <a:rPr lang="en-US" sz="2800" smtClean="0"/>
              <a:t>What about social security disability determinations? (more later on due process)</a:t>
            </a:r>
          </a:p>
          <a:p>
            <a:pPr eaLnBrk="1" hangingPunct="1">
              <a:lnSpc>
                <a:spcPct val="90000"/>
              </a:lnSpc>
            </a:pPr>
            <a:r>
              <a:rPr lang="en-US" sz="2800" smtClean="0"/>
              <a:t>These are examples of adjudications to find facts and apply law in individual cases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92F92997-7000-482F-AB7C-9520041F53C4}" type="slidenum">
              <a:rPr lang="en-US" smtClean="0"/>
              <a:pPr/>
              <a:t>30</a:t>
            </a:fld>
            <a:endParaRPr lang="en-US" smtClean="0"/>
          </a:p>
        </p:txBody>
      </p:sp>
      <p:sp>
        <p:nvSpPr>
          <p:cNvPr id="32771" name="Rectangle 2"/>
          <p:cNvSpPr>
            <a:spLocks noGrp="1" noChangeArrowheads="1"/>
          </p:cNvSpPr>
          <p:nvPr>
            <p:ph type="title"/>
          </p:nvPr>
        </p:nvSpPr>
        <p:spPr/>
        <p:txBody>
          <a:bodyPr/>
          <a:lstStyle/>
          <a:p>
            <a:pPr eaLnBrk="1" hangingPunct="1"/>
            <a:r>
              <a:rPr lang="en-US" smtClean="0"/>
              <a:t>What is the Legal Status of an ALJ's Opinion?</a:t>
            </a:r>
          </a:p>
        </p:txBody>
      </p:sp>
      <p:sp>
        <p:nvSpPr>
          <p:cNvPr id="32772" name="Rectangle 3"/>
          <p:cNvSpPr>
            <a:spLocks noGrp="1" noChangeArrowheads="1"/>
          </p:cNvSpPr>
          <p:nvPr>
            <p:ph type="body" idx="1"/>
          </p:nvPr>
        </p:nvSpPr>
        <p:spPr/>
        <p:txBody>
          <a:bodyPr/>
          <a:lstStyle/>
          <a:p>
            <a:pPr eaLnBrk="1" hangingPunct="1"/>
            <a:r>
              <a:rPr lang="en-US" smtClean="0"/>
              <a:t>What is an initial decision, in contrast to a recommended decision?</a:t>
            </a:r>
          </a:p>
          <a:p>
            <a:pPr eaLnBrk="1" hangingPunct="1"/>
            <a:r>
              <a:rPr lang="en-US" smtClean="0"/>
              <a:t>Why did the EPA switch to allowing ALJ decisions to be final decisions if the agency did not act and there were no internal appeals in 45 days?</a:t>
            </a:r>
          </a:p>
          <a:p>
            <a:pPr eaLnBrk="1" hangingPunct="1"/>
            <a:r>
              <a:rPr lang="en-US" smtClean="0"/>
              <a:t>We will discuss agency rejection of ALJ opinions in the chapter on judicial review.</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3743550D-60DC-4FA4-B355-392C0F7B7427}" type="slidenum">
              <a:rPr lang="en-US" smtClean="0"/>
              <a:pPr/>
              <a:t>31</a:t>
            </a:fld>
            <a:endParaRPr lang="en-US" smtClean="0"/>
          </a:p>
        </p:txBody>
      </p:sp>
      <p:sp>
        <p:nvSpPr>
          <p:cNvPr id="33795" name="Rectangle 2"/>
          <p:cNvSpPr>
            <a:spLocks noGrp="1" noChangeArrowheads="1"/>
          </p:cNvSpPr>
          <p:nvPr>
            <p:ph type="title"/>
          </p:nvPr>
        </p:nvSpPr>
        <p:spPr/>
        <p:txBody>
          <a:bodyPr/>
          <a:lstStyle/>
          <a:p>
            <a:pPr eaLnBrk="1" hangingPunct="1"/>
            <a:r>
              <a:rPr lang="en-US" smtClean="0"/>
              <a:t>Ex Parte Communications</a:t>
            </a:r>
            <a:br>
              <a:rPr lang="en-US" smtClean="0"/>
            </a:br>
            <a:r>
              <a:rPr lang="en-US" smtClean="0"/>
              <a:t>Art III Trials v. Adjudications</a:t>
            </a:r>
          </a:p>
        </p:txBody>
      </p:sp>
      <p:sp>
        <p:nvSpPr>
          <p:cNvPr id="33796" name="Rectangle 3"/>
          <p:cNvSpPr>
            <a:spLocks noGrp="1" noChangeArrowheads="1"/>
          </p:cNvSpPr>
          <p:nvPr>
            <p:ph type="body" idx="1"/>
          </p:nvPr>
        </p:nvSpPr>
        <p:spPr/>
        <p:txBody>
          <a:bodyPr/>
          <a:lstStyle/>
          <a:p>
            <a:pPr eaLnBrk="1" hangingPunct="1"/>
            <a:r>
              <a:rPr lang="en-US" smtClean="0"/>
              <a:t>Why are these forbidden in Article III trials?</a:t>
            </a:r>
          </a:p>
          <a:p>
            <a:pPr eaLnBrk="1" hangingPunct="1"/>
            <a:r>
              <a:rPr lang="en-US" smtClean="0"/>
              <a:t>Why are they less of a problem in agency proceedings?</a:t>
            </a:r>
          </a:p>
          <a:p>
            <a:pPr lvl="1" eaLnBrk="1" hangingPunct="1"/>
            <a:r>
              <a:rPr lang="en-US" smtClean="0"/>
              <a:t>How is the relationship between a litigant and the court different between a litigant and an agency?</a:t>
            </a:r>
          </a:p>
          <a:p>
            <a:pPr lvl="1" eaLnBrk="1" hangingPunct="1"/>
            <a:r>
              <a:rPr lang="en-US" smtClean="0"/>
              <a:t>Why is knowledge by the judge of the issues and parties treated differently from a trial?</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CD14AD11-ED94-4091-BFAC-E37DA3295EB9}" type="slidenum">
              <a:rPr lang="en-US" smtClean="0"/>
              <a:pPr/>
              <a:t>32</a:t>
            </a:fld>
            <a:endParaRPr lang="en-US" smtClean="0"/>
          </a:p>
        </p:txBody>
      </p:sp>
      <p:sp>
        <p:nvSpPr>
          <p:cNvPr id="34819" name="Rectangle 2"/>
          <p:cNvSpPr>
            <a:spLocks noGrp="1" noChangeArrowheads="1"/>
          </p:cNvSpPr>
          <p:nvPr>
            <p:ph type="title"/>
          </p:nvPr>
        </p:nvSpPr>
        <p:spPr/>
        <p:txBody>
          <a:bodyPr/>
          <a:lstStyle/>
          <a:p>
            <a:pPr eaLnBrk="1" hangingPunct="1"/>
            <a:r>
              <a:rPr lang="en-US" smtClean="0"/>
              <a:t>Ex parte Communications in Formal Adjudications</a:t>
            </a:r>
          </a:p>
        </p:txBody>
      </p:sp>
      <p:sp>
        <p:nvSpPr>
          <p:cNvPr id="34820" name="Rectangle 3"/>
          <p:cNvSpPr>
            <a:spLocks noGrp="1" noChangeArrowheads="1"/>
          </p:cNvSpPr>
          <p:nvPr>
            <p:ph type="body" idx="1"/>
          </p:nvPr>
        </p:nvSpPr>
        <p:spPr/>
        <p:txBody>
          <a:bodyPr/>
          <a:lstStyle/>
          <a:p>
            <a:pPr eaLnBrk="1" hangingPunct="1">
              <a:lnSpc>
                <a:spcPct val="90000"/>
              </a:lnSpc>
            </a:pPr>
            <a:r>
              <a:rPr lang="en-US" dirty="0" smtClean="0"/>
              <a:t>No ex parte communications - </a:t>
            </a:r>
            <a:r>
              <a:rPr lang="en-US" dirty="0" smtClean="0">
                <a:hlinkClick r:id="rId2"/>
              </a:rPr>
              <a:t>557(d)</a:t>
            </a:r>
            <a:endParaRPr lang="en-US" dirty="0" smtClean="0"/>
          </a:p>
          <a:p>
            <a:pPr lvl="1" eaLnBrk="1" hangingPunct="1">
              <a:lnSpc>
                <a:spcPct val="90000"/>
              </a:lnSpc>
            </a:pPr>
            <a:r>
              <a:rPr lang="en-US" dirty="0" smtClean="0"/>
              <a:t>What is the extreme sanction for a party who violated this ban?</a:t>
            </a:r>
          </a:p>
          <a:p>
            <a:pPr eaLnBrk="1" hangingPunct="1">
              <a:lnSpc>
                <a:spcPct val="90000"/>
              </a:lnSpc>
            </a:pPr>
            <a:r>
              <a:rPr lang="en-US" dirty="0" smtClean="0"/>
              <a:t>What is the loophole for agency personnel?</a:t>
            </a:r>
          </a:p>
          <a:p>
            <a:pPr lvl="1" eaLnBrk="1" hangingPunct="1">
              <a:lnSpc>
                <a:spcPct val="90000"/>
              </a:lnSpc>
            </a:pPr>
            <a:r>
              <a:rPr lang="en-US" dirty="0" smtClean="0"/>
              <a:t> ex parte communication prohibition only applies to communications with interested persons </a:t>
            </a:r>
            <a:r>
              <a:rPr lang="en-US" i="1" dirty="0" smtClean="0"/>
              <a:t>outside the agency</a:t>
            </a:r>
            <a:r>
              <a:rPr lang="en-US" dirty="0" smtClean="0"/>
              <a:t> </a:t>
            </a:r>
          </a:p>
          <a:p>
            <a:pPr lvl="1" eaLnBrk="1" hangingPunct="1">
              <a:lnSpc>
                <a:spcPct val="90000"/>
              </a:lnSpc>
            </a:pPr>
            <a:r>
              <a:rPr lang="en-US" dirty="0" smtClean="0"/>
              <a:t>Are agency personnel like adverse parties in a trial?</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D72A5127-4E20-4B7D-96EF-44B88D45FC1A}" type="slidenum">
              <a:rPr lang="en-US" smtClean="0"/>
              <a:pPr/>
              <a:t>4</a:t>
            </a:fld>
            <a:endParaRPr lang="en-US" smtClean="0"/>
          </a:p>
        </p:txBody>
      </p:sp>
      <p:sp>
        <p:nvSpPr>
          <p:cNvPr id="9219" name="Rectangle 2"/>
          <p:cNvSpPr>
            <a:spLocks noGrp="1" noChangeArrowheads="1"/>
          </p:cNvSpPr>
          <p:nvPr>
            <p:ph type="title"/>
          </p:nvPr>
        </p:nvSpPr>
        <p:spPr/>
        <p:txBody>
          <a:bodyPr/>
          <a:lstStyle/>
          <a:p>
            <a:pPr eaLnBrk="1" hangingPunct="1"/>
            <a:r>
              <a:rPr lang="en-US" smtClean="0"/>
              <a:t>Adjudications to Make Policy</a:t>
            </a:r>
          </a:p>
        </p:txBody>
      </p:sp>
      <p:sp>
        <p:nvSpPr>
          <p:cNvPr id="9220" name="Rectangle 3"/>
          <p:cNvSpPr>
            <a:spLocks noGrp="1" noChangeArrowheads="1"/>
          </p:cNvSpPr>
          <p:nvPr>
            <p:ph type="body" idx="1"/>
          </p:nvPr>
        </p:nvSpPr>
        <p:spPr/>
        <p:txBody>
          <a:bodyPr/>
          <a:lstStyle/>
          <a:p>
            <a:pPr eaLnBrk="1" hangingPunct="1">
              <a:lnSpc>
                <a:spcPct val="90000"/>
              </a:lnSpc>
            </a:pPr>
            <a:r>
              <a:rPr lang="en-US" dirty="0" smtClean="0"/>
              <a:t>Are courts charged with making law and policy </a:t>
            </a:r>
            <a:r>
              <a:rPr lang="en-US" dirty="0" smtClean="0"/>
              <a:t>through </a:t>
            </a:r>
            <a:r>
              <a:rPr lang="en-US" dirty="0" smtClean="0"/>
              <a:t>legal opinions?</a:t>
            </a:r>
          </a:p>
          <a:p>
            <a:pPr lvl="1" eaLnBrk="1" hangingPunct="1">
              <a:lnSpc>
                <a:spcPct val="90000"/>
              </a:lnSpc>
            </a:pPr>
            <a:r>
              <a:rPr lang="en-US" dirty="0" smtClean="0"/>
              <a:t>Do their opinions make law and policy?</a:t>
            </a:r>
          </a:p>
          <a:p>
            <a:pPr lvl="1" eaLnBrk="1" hangingPunct="1">
              <a:lnSpc>
                <a:spcPct val="90000"/>
              </a:lnSpc>
            </a:pPr>
            <a:r>
              <a:rPr lang="en-US" dirty="0" smtClean="0"/>
              <a:t>What is happening with gay marriage?</a:t>
            </a:r>
          </a:p>
          <a:p>
            <a:pPr eaLnBrk="1" hangingPunct="1">
              <a:lnSpc>
                <a:spcPct val="90000"/>
              </a:lnSpc>
            </a:pPr>
            <a:r>
              <a:rPr lang="en-US" dirty="0" smtClean="0"/>
              <a:t>Are civil law courts bound by precedent?</a:t>
            </a:r>
          </a:p>
          <a:p>
            <a:pPr lvl="1" eaLnBrk="1" hangingPunct="1">
              <a:lnSpc>
                <a:spcPct val="90000"/>
              </a:lnSpc>
            </a:pPr>
            <a:r>
              <a:rPr lang="en-US" dirty="0" smtClean="0"/>
              <a:t>Why do we read civil court opinions?</a:t>
            </a:r>
          </a:p>
          <a:p>
            <a:pPr lvl="1" eaLnBrk="1" hangingPunct="1">
              <a:lnSpc>
                <a:spcPct val="90000"/>
              </a:lnSpc>
            </a:pPr>
            <a:r>
              <a:rPr lang="en-US" dirty="0" smtClean="0"/>
              <a:t>How do they set law and policy?</a:t>
            </a:r>
          </a:p>
          <a:p>
            <a:pPr eaLnBrk="1" hangingPunct="1">
              <a:lnSpc>
                <a:spcPct val="90000"/>
              </a:lnSpc>
            </a:pPr>
            <a:r>
              <a:rPr lang="en-US" dirty="0" smtClean="0"/>
              <a:t>Agency adjudications can work the same way</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E77916BE-5B1D-47BF-9DCD-0848B6B877AF}" type="slidenum">
              <a:rPr lang="en-US" smtClean="0"/>
              <a:pPr/>
              <a:t>5</a:t>
            </a:fld>
            <a:endParaRPr lang="en-US" smtClean="0"/>
          </a:p>
        </p:txBody>
      </p:sp>
      <p:sp>
        <p:nvSpPr>
          <p:cNvPr id="11267" name="Rectangle 2"/>
          <p:cNvSpPr>
            <a:spLocks noGrp="1" noChangeArrowheads="1"/>
          </p:cNvSpPr>
          <p:nvPr>
            <p:ph type="title"/>
          </p:nvPr>
        </p:nvSpPr>
        <p:spPr/>
        <p:txBody>
          <a:bodyPr/>
          <a:lstStyle/>
          <a:p>
            <a:pPr eaLnBrk="1" hangingPunct="1"/>
            <a:r>
              <a:rPr lang="en-US" smtClean="0"/>
              <a:t>Adjudications to Set Policy - California Dental Association</a:t>
            </a:r>
          </a:p>
        </p:txBody>
      </p:sp>
      <p:sp>
        <p:nvSpPr>
          <p:cNvPr id="11268" name="Rectangle 3"/>
          <p:cNvSpPr>
            <a:spLocks noGrp="1" noChangeArrowheads="1"/>
          </p:cNvSpPr>
          <p:nvPr>
            <p:ph type="body" idx="1"/>
          </p:nvPr>
        </p:nvSpPr>
        <p:spPr/>
        <p:txBody>
          <a:bodyPr/>
          <a:lstStyle/>
          <a:p>
            <a:pPr eaLnBrk="1" hangingPunct="1"/>
            <a:r>
              <a:rPr lang="en-US" dirty="0" smtClean="0"/>
              <a:t>What did the FTC accuse the CDA of?</a:t>
            </a:r>
          </a:p>
          <a:p>
            <a:pPr eaLnBrk="1" hangingPunct="1"/>
            <a:r>
              <a:rPr lang="en-US" dirty="0" smtClean="0"/>
              <a:t>What was the sequence of the agency review?</a:t>
            </a:r>
          </a:p>
          <a:p>
            <a:pPr eaLnBrk="1" hangingPunct="1"/>
            <a:r>
              <a:rPr lang="en-US" dirty="0" smtClean="0"/>
              <a:t>Why are agency rulings appealed to the Circuit courts rather than district courts?</a:t>
            </a:r>
          </a:p>
          <a:p>
            <a:pPr eaLnBrk="1" hangingPunct="1"/>
            <a:r>
              <a:rPr lang="en-US" dirty="0" smtClean="0"/>
              <a:t>How does this adjudication set national policy, if the adjudication is not precedent?</a:t>
            </a:r>
          </a:p>
          <a:p>
            <a:pPr lvl="1" eaLnBrk="1" hangingPunct="1"/>
            <a:r>
              <a:rPr lang="en-US" dirty="0" smtClean="0"/>
              <a:t>Who will be deciding future cases?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3B5F0FF7-6976-45B8-BB82-71CB142C9E1C}" type="slidenum">
              <a:rPr lang="en-US" smtClean="0"/>
              <a:pPr/>
              <a:t>6</a:t>
            </a:fld>
            <a:endParaRPr lang="en-US" smtClean="0"/>
          </a:p>
        </p:txBody>
      </p:sp>
      <p:sp>
        <p:nvSpPr>
          <p:cNvPr id="10243" name="Rectangle 2"/>
          <p:cNvSpPr>
            <a:spLocks noGrp="1" noChangeArrowheads="1"/>
          </p:cNvSpPr>
          <p:nvPr>
            <p:ph type="title"/>
          </p:nvPr>
        </p:nvSpPr>
        <p:spPr/>
        <p:txBody>
          <a:bodyPr/>
          <a:lstStyle/>
          <a:p>
            <a:pPr eaLnBrk="1" hangingPunct="1"/>
            <a:r>
              <a:rPr lang="en-US" smtClean="0"/>
              <a:t>Why Make Policy Through Adjudications?</a:t>
            </a:r>
          </a:p>
        </p:txBody>
      </p:sp>
      <p:sp>
        <p:nvSpPr>
          <p:cNvPr id="10244" name="Rectangle 3"/>
          <p:cNvSpPr>
            <a:spLocks noGrp="1" noChangeArrowheads="1"/>
          </p:cNvSpPr>
          <p:nvPr>
            <p:ph type="body" idx="1"/>
          </p:nvPr>
        </p:nvSpPr>
        <p:spPr/>
        <p:txBody>
          <a:bodyPr/>
          <a:lstStyle/>
          <a:p>
            <a:pPr eaLnBrk="1" hangingPunct="1">
              <a:lnSpc>
                <a:spcPct val="90000"/>
              </a:lnSpc>
            </a:pPr>
            <a:r>
              <a:rPr lang="en-US" smtClean="0"/>
              <a:t>Why don't legislatures write laws that are specific enough that courts have no room to set policy?</a:t>
            </a:r>
          </a:p>
          <a:p>
            <a:pPr eaLnBrk="1" hangingPunct="1">
              <a:lnSpc>
                <a:spcPct val="90000"/>
              </a:lnSpc>
            </a:pPr>
            <a:r>
              <a:rPr lang="en-US" smtClean="0"/>
              <a:t>When might a legislature intentionally write an ambiguous law, knowing it will have to be resolved by a court or an agency?</a:t>
            </a:r>
          </a:p>
          <a:p>
            <a:pPr eaLnBrk="1" hangingPunct="1">
              <a:lnSpc>
                <a:spcPct val="90000"/>
              </a:lnSpc>
            </a:pPr>
            <a:r>
              <a:rPr lang="en-US" smtClean="0"/>
              <a:t>Agencies face the same issues</a:t>
            </a:r>
          </a:p>
          <a:p>
            <a:pPr lvl="1" eaLnBrk="1" hangingPunct="1">
              <a:lnSpc>
                <a:spcPct val="90000"/>
              </a:lnSpc>
            </a:pPr>
            <a:r>
              <a:rPr lang="en-US" smtClean="0"/>
              <a:t>While they can make rules, as we will see, that can be slow and cumbersome, while adjudications can be fast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A509B1C0-CFA9-4D73-9C71-70DC5AEF0E42}" type="slidenum">
              <a:rPr lang="en-US" smtClean="0"/>
              <a:pPr/>
              <a:t>7</a:t>
            </a:fld>
            <a:endParaRPr lang="en-US" smtClean="0"/>
          </a:p>
        </p:txBody>
      </p:sp>
      <p:sp>
        <p:nvSpPr>
          <p:cNvPr id="12291" name="Rectangle 2"/>
          <p:cNvSpPr>
            <a:spLocks noGrp="1" noChangeArrowheads="1"/>
          </p:cNvSpPr>
          <p:nvPr>
            <p:ph type="title"/>
          </p:nvPr>
        </p:nvSpPr>
        <p:spPr/>
        <p:txBody>
          <a:bodyPr/>
          <a:lstStyle/>
          <a:p>
            <a:pPr eaLnBrk="1" hangingPunct="1"/>
            <a:r>
              <a:rPr lang="en-US" smtClean="0"/>
              <a:t>Wetlands Example</a:t>
            </a:r>
          </a:p>
        </p:txBody>
      </p:sp>
      <p:sp>
        <p:nvSpPr>
          <p:cNvPr id="12292" name="Rectangle 3"/>
          <p:cNvSpPr>
            <a:spLocks noGrp="1" noChangeArrowheads="1"/>
          </p:cNvSpPr>
          <p:nvPr>
            <p:ph type="body" idx="1"/>
          </p:nvPr>
        </p:nvSpPr>
        <p:spPr/>
        <p:txBody>
          <a:bodyPr/>
          <a:lstStyle/>
          <a:p>
            <a:pPr eaLnBrk="1" hangingPunct="1">
              <a:lnSpc>
                <a:spcPct val="80000"/>
              </a:lnSpc>
            </a:pPr>
            <a:r>
              <a:rPr lang="en-US" sz="2800" smtClean="0"/>
              <a:t>Wetlands development requires a permit from the Army Corps of Engineers</a:t>
            </a:r>
          </a:p>
          <a:p>
            <a:pPr lvl="1" eaLnBrk="1" hangingPunct="1">
              <a:lnSpc>
                <a:spcPct val="80000"/>
              </a:lnSpc>
            </a:pPr>
            <a:r>
              <a:rPr lang="en-US" sz="2800" smtClean="0"/>
              <a:t>The developer must submit proof that the land to be developed is not a wetland, or, if it is, that there will be appropriate mitigation</a:t>
            </a:r>
          </a:p>
          <a:p>
            <a:pPr lvl="1" eaLnBrk="1" hangingPunct="1">
              <a:lnSpc>
                <a:spcPct val="80000"/>
              </a:lnSpc>
            </a:pPr>
            <a:r>
              <a:rPr lang="en-US" sz="2800" smtClean="0"/>
              <a:t>The Corps evaluates the application and makes a decision, which can then be appealed to an internal Corps appeals board</a:t>
            </a:r>
          </a:p>
          <a:p>
            <a:pPr lvl="1" eaLnBrk="1" hangingPunct="1">
              <a:lnSpc>
                <a:spcPct val="80000"/>
              </a:lnSpc>
            </a:pPr>
            <a:r>
              <a:rPr lang="en-US" sz="2800" smtClean="0"/>
              <a:t>If the application meets the standards, the Corps will issue a permit.</a:t>
            </a:r>
          </a:p>
          <a:p>
            <a:pPr eaLnBrk="1" hangingPunct="1">
              <a:lnSpc>
                <a:spcPct val="80000"/>
              </a:lnSpc>
            </a:pPr>
            <a:r>
              <a:rPr lang="en-US" sz="2800" smtClean="0"/>
              <a:t>The decision reflects the Corps' policy on how it defines and regulates wetlands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3B20C614-2B58-4DED-8AF9-417C60634F4C}" type="slidenum">
              <a:rPr lang="en-US" smtClean="0"/>
              <a:pPr/>
              <a:t>8</a:t>
            </a:fld>
            <a:endParaRPr lang="en-US" smtClean="0"/>
          </a:p>
        </p:txBody>
      </p:sp>
      <p:sp>
        <p:nvSpPr>
          <p:cNvPr id="13315" name="Rectangle 2"/>
          <p:cNvSpPr>
            <a:spLocks noGrp="1" noChangeArrowheads="1"/>
          </p:cNvSpPr>
          <p:nvPr>
            <p:ph type="title"/>
          </p:nvPr>
        </p:nvSpPr>
        <p:spPr/>
        <p:txBody>
          <a:bodyPr/>
          <a:lstStyle/>
          <a:p>
            <a:pPr eaLnBrk="1" hangingPunct="1"/>
            <a:r>
              <a:rPr lang="en-US" smtClean="0"/>
              <a:t>Inspections as Adjudications</a:t>
            </a:r>
          </a:p>
        </p:txBody>
      </p:sp>
      <p:sp>
        <p:nvSpPr>
          <p:cNvPr id="13316" name="Rectangle 3"/>
          <p:cNvSpPr>
            <a:spLocks noGrp="1" noChangeArrowheads="1"/>
          </p:cNvSpPr>
          <p:nvPr>
            <p:ph type="body" idx="1"/>
          </p:nvPr>
        </p:nvSpPr>
        <p:spPr/>
        <p:txBody>
          <a:bodyPr/>
          <a:lstStyle/>
          <a:p>
            <a:pPr eaLnBrk="1" hangingPunct="1"/>
            <a:r>
              <a:rPr lang="en-US" sz="2800" smtClean="0"/>
              <a:t>Restaurants need a food handling permit to sell to prepare food and sell it to the public</a:t>
            </a:r>
          </a:p>
          <a:p>
            <a:pPr lvl="1" eaLnBrk="1" hangingPunct="1"/>
            <a:r>
              <a:rPr lang="en-US" sz="2800" smtClean="0"/>
              <a:t>Must show that you have the proper equipment</a:t>
            </a:r>
          </a:p>
          <a:p>
            <a:pPr lvl="1" eaLnBrk="1" hangingPunct="1"/>
            <a:r>
              <a:rPr lang="en-US" sz="2800" smtClean="0"/>
              <a:t>Must show proper training for employees</a:t>
            </a:r>
          </a:p>
          <a:p>
            <a:pPr eaLnBrk="1" hangingPunct="1"/>
            <a:r>
              <a:rPr lang="en-US" sz="2800" smtClean="0"/>
              <a:t>These permits provide for surprise inspections to assure that the conditions are still being met</a:t>
            </a:r>
          </a:p>
          <a:p>
            <a:pPr lvl="1" eaLnBrk="1" hangingPunct="1"/>
            <a:r>
              <a:rPr lang="en-US" sz="2800" smtClean="0"/>
              <a:t>The inspector views the facts</a:t>
            </a:r>
          </a:p>
          <a:p>
            <a:pPr lvl="1" eaLnBrk="1" hangingPunct="1"/>
            <a:r>
              <a:rPr lang="en-US" sz="2800" smtClean="0"/>
              <a:t>The owner can provide input during the inspection</a:t>
            </a:r>
          </a:p>
          <a:p>
            <a:pPr lvl="1" eaLnBrk="1" hangingPunct="1"/>
            <a:r>
              <a:rPr lang="en-US" sz="2800" smtClean="0"/>
              <a:t>The inspector provides written findings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9377AD57-0E48-451F-891F-A7F866F8413F}" type="slidenum">
              <a:rPr lang="en-US" smtClean="0"/>
              <a:pPr/>
              <a:t>9</a:t>
            </a:fld>
            <a:endParaRPr lang="en-US" smtClean="0"/>
          </a:p>
        </p:txBody>
      </p:sp>
      <p:sp>
        <p:nvSpPr>
          <p:cNvPr id="14339" name="Rectangle 2"/>
          <p:cNvSpPr>
            <a:spLocks noGrp="1" noChangeArrowheads="1"/>
          </p:cNvSpPr>
          <p:nvPr>
            <p:ph type="title"/>
          </p:nvPr>
        </p:nvSpPr>
        <p:spPr/>
        <p:txBody>
          <a:bodyPr/>
          <a:lstStyle/>
          <a:p>
            <a:pPr eaLnBrk="1" hangingPunct="1"/>
            <a:r>
              <a:rPr lang="en-US" smtClean="0"/>
              <a:t>Basic Procedure for Adjudications:</a:t>
            </a:r>
            <a:br>
              <a:rPr lang="en-US" smtClean="0"/>
            </a:br>
            <a:r>
              <a:rPr lang="en-US" smtClean="0"/>
              <a:t>Section 555</a:t>
            </a:r>
          </a:p>
        </p:txBody>
      </p:sp>
      <p:sp>
        <p:nvSpPr>
          <p:cNvPr id="14340" name="Rectangle 3"/>
          <p:cNvSpPr>
            <a:spLocks noGrp="1" noChangeArrowheads="1"/>
          </p:cNvSpPr>
          <p:nvPr>
            <p:ph type="body" idx="1"/>
          </p:nvPr>
        </p:nvSpPr>
        <p:spPr/>
        <p:txBody>
          <a:bodyPr/>
          <a:lstStyle/>
          <a:p>
            <a:pPr eaLnBrk="1" hangingPunct="1"/>
            <a:r>
              <a:rPr lang="en-US" dirty="0" smtClean="0">
                <a:hlinkClick r:id="rId2"/>
              </a:rPr>
              <a:t>Federal Administrative Procedure Act</a:t>
            </a:r>
            <a:r>
              <a:rPr lang="en-US" dirty="0" smtClean="0"/>
              <a:t> </a:t>
            </a:r>
          </a:p>
          <a:p>
            <a:pPr eaLnBrk="1" hangingPunct="1"/>
            <a:r>
              <a:rPr lang="en-US" dirty="0" smtClean="0">
                <a:hlinkClick r:id="rId3"/>
              </a:rPr>
              <a:t>Section 555 applies to all adjudications</a:t>
            </a:r>
            <a:endParaRPr lang="en-US" dirty="0" smtClean="0"/>
          </a:p>
          <a:p>
            <a:pPr eaLnBrk="1" hangingPunct="1"/>
            <a:r>
              <a:rPr lang="en-US" dirty="0" smtClean="0"/>
              <a:t>Right to bring your own lawyer</a:t>
            </a:r>
          </a:p>
          <a:p>
            <a:pPr lvl="1" eaLnBrk="1" hangingPunct="1"/>
            <a:r>
              <a:rPr lang="en-US" dirty="0" smtClean="0"/>
              <a:t>No right to appointed counsel</a:t>
            </a:r>
          </a:p>
          <a:p>
            <a:pPr eaLnBrk="1" hangingPunct="1"/>
            <a:r>
              <a:rPr lang="en-US" dirty="0" smtClean="0"/>
              <a:t>Right to a record</a:t>
            </a:r>
          </a:p>
          <a:p>
            <a:pPr eaLnBrk="1" hangingPunct="1"/>
            <a:r>
              <a:rPr lang="en-US" dirty="0" smtClean="0"/>
              <a:t>Right to notice of the findings and reasons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cs typeface="Arial"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 - modified</Template>
  <TotalTime>2997</TotalTime>
  <Words>1998</Words>
  <Application>Microsoft Office PowerPoint</Application>
  <PresentationFormat>On-screen Show (4:3)</PresentationFormat>
  <Paragraphs>223</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Blends</vt:lpstr>
      <vt:lpstr>Chapter 3 Introduction to Adjudications</vt:lpstr>
      <vt:lpstr>Adjudications in the Old Days</vt:lpstr>
      <vt:lpstr>Defining an Adjudication</vt:lpstr>
      <vt:lpstr>Adjudications to Make Policy</vt:lpstr>
      <vt:lpstr>Adjudications to Set Policy - California Dental Association</vt:lpstr>
      <vt:lpstr>Why Make Policy Through Adjudications?</vt:lpstr>
      <vt:lpstr>Wetlands Example</vt:lpstr>
      <vt:lpstr>Inspections as Adjudications</vt:lpstr>
      <vt:lpstr>Basic Procedure for Adjudications: Section 555</vt:lpstr>
      <vt:lpstr>Louisiana APA </vt:lpstr>
      <vt:lpstr>Who Gets to Appear Before the Agency?</vt:lpstr>
      <vt:lpstr>APA Provisions - Formal Adjudications</vt:lpstr>
      <vt:lpstr>Formal (APA) v. Informal (Non-APA) Adjudications</vt:lpstr>
      <vt:lpstr>Formal and Informal in the Real World</vt:lpstr>
      <vt:lpstr>Administrative Cost and Formal Adjudications</vt:lpstr>
      <vt:lpstr>Judicial Limitations on Formal Adjudications</vt:lpstr>
      <vt:lpstr>Practical Considerations in Adjudications</vt:lpstr>
      <vt:lpstr>The Nature of the Agency and Formality of the Process</vt:lpstr>
      <vt:lpstr>Adjudication Procedure</vt:lpstr>
      <vt:lpstr>Federal Agency Adjudications versus Article III Trials</vt:lpstr>
      <vt:lpstr>ALJs versus Article III Judges</vt:lpstr>
      <vt:lpstr>The Core Importance of Expertise in Understanding Agencies</vt:lpstr>
      <vt:lpstr>Notice</vt:lpstr>
      <vt:lpstr>Burden of Proof </vt:lpstr>
      <vt:lpstr>Standard of Proof </vt:lpstr>
      <vt:lpstr>Rules of Evidence in Administrative Proceedings (Formal and Informal)</vt:lpstr>
      <vt:lpstr>Hearsay</vt:lpstr>
      <vt:lpstr>Discovery</vt:lpstr>
      <vt:lpstr>Federal ALJs</vt:lpstr>
      <vt:lpstr>What is the Legal Status of an ALJ's Opinion?</vt:lpstr>
      <vt:lpstr>Ex Parte Communications Art III Trials v. Adjudications</vt:lpstr>
      <vt:lpstr>Ex parte Communications in Formal Adjudications</vt:lpstr>
    </vt:vector>
  </TitlesOfParts>
  <Company>Law Center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Edward P Richards</dc:creator>
  <cp:lastModifiedBy>Edward P Richards</cp:lastModifiedBy>
  <cp:revision>216</cp:revision>
  <dcterms:created xsi:type="dcterms:W3CDTF">2005-09-15T17:44:08Z</dcterms:created>
  <dcterms:modified xsi:type="dcterms:W3CDTF">2012-09-20T14:30:49Z</dcterms:modified>
</cp:coreProperties>
</file>