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5" r:id="rId1"/>
  </p:sldMasterIdLst>
  <p:notesMasterIdLst>
    <p:notesMasterId r:id="rId15"/>
  </p:notesMasterIdLst>
  <p:sldIdLst>
    <p:sldId id="398" r:id="rId2"/>
    <p:sldId id="399" r:id="rId3"/>
    <p:sldId id="414" r:id="rId4"/>
    <p:sldId id="401" r:id="rId5"/>
    <p:sldId id="402" r:id="rId6"/>
    <p:sldId id="403" r:id="rId7"/>
    <p:sldId id="404" r:id="rId8"/>
    <p:sldId id="405" r:id="rId9"/>
    <p:sldId id="410" r:id="rId10"/>
    <p:sldId id="407" r:id="rId11"/>
    <p:sldId id="408" r:id="rId12"/>
    <p:sldId id="409" r:id="rId13"/>
    <p:sldId id="416" r:id="rId1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97" autoAdjust="0"/>
    <p:restoredTop sz="86364" autoAdjust="0"/>
  </p:normalViewPr>
  <p:slideViewPr>
    <p:cSldViewPr>
      <p:cViewPr varScale="1">
        <p:scale>
          <a:sx n="45" d="100"/>
          <a:sy n="45" d="100"/>
        </p:scale>
        <p:origin x="-56" y="-1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  <p:sld r:id="rId6" collapse="1"/>
      <p:sld r:id="rId7" collapse="1"/>
      <p:sld r:id="rId8" collapse="1"/>
      <p:sld r:id="rId9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_rels/viewProps.xml.rels><?xml version="1.0" encoding="UTF-8" standalone="yes"?>
<Relationships xmlns="http://schemas.openxmlformats.org/package/2006/relationships"><Relationship Id="rId8" Type="http://schemas.openxmlformats.org/officeDocument/2006/relationships/slide" Target="slides/slide10.xml"/><Relationship Id="rId3" Type="http://schemas.openxmlformats.org/officeDocument/2006/relationships/slide" Target="slides/slide5.xml"/><Relationship Id="rId7" Type="http://schemas.openxmlformats.org/officeDocument/2006/relationships/slide" Target="slides/slide9.xml"/><Relationship Id="rId2" Type="http://schemas.openxmlformats.org/officeDocument/2006/relationships/slide" Target="slides/slide4.xml"/><Relationship Id="rId1" Type="http://schemas.openxmlformats.org/officeDocument/2006/relationships/slide" Target="slides/slide2.xml"/><Relationship Id="rId6" Type="http://schemas.openxmlformats.org/officeDocument/2006/relationships/slide" Target="slides/slide8.xml"/><Relationship Id="rId5" Type="http://schemas.openxmlformats.org/officeDocument/2006/relationships/slide" Target="slides/slide7.xml"/><Relationship Id="rId4" Type="http://schemas.openxmlformats.org/officeDocument/2006/relationships/slide" Target="slides/slide6.xml"/><Relationship Id="rId9" Type="http://schemas.openxmlformats.org/officeDocument/2006/relationships/slide" Target="slides/slide1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246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246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246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22BB57A-E3BA-457B-9F9B-B01DCA135C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3618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3" y="1604"/>
              <a:ext cx="448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1" y="1870"/>
              <a:ext cx="465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bg2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90828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90829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BA5A82D8-6880-4912-9E76-A8DB4812AE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2046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F127E-9AAF-4D6F-B8AC-F7217D1938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302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4975" y="214313"/>
            <a:ext cx="2159000" cy="63388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14313"/>
            <a:ext cx="6327775" cy="63388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0B6B7-3457-4439-A904-A4C6165F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5384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496F10-81E8-4359-B1B0-7C219BCA31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517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8A951E-B4F6-45F4-952F-56107C3D464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77004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057400"/>
            <a:ext cx="4191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587ADA-FE75-4DA2-9F58-F1E01BED9D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99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F368F-6D61-4BBB-AF26-CF60160787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85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43EA52-4BD1-424B-BA48-C387A854D5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44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7D1C2E-EB59-46EC-81CF-FFD74C5299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23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8A0777-7D03-44AE-848B-E60BA609B0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2304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469170-5A7A-4F22-9ADF-6072CE7B3C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59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kumimoji="1" lang="en-US" sz="2400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2057400"/>
            <a:ext cx="85344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89803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804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9805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Tahoma" charset="0"/>
              </a:defRPr>
            </a:lvl1pPr>
          </a:lstStyle>
          <a:p>
            <a:pPr>
              <a:defRPr/>
            </a:pPr>
            <a:fld id="{BECAED7D-57CE-42D0-B63D-2DBBF40163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 Narrow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32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Tahoma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Tahoma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Evolution of Policy as Politics Change</a:t>
            </a:r>
          </a:p>
        </p:txBody>
      </p:sp>
      <p:sp>
        <p:nvSpPr>
          <p:cNvPr id="3075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0C3D1B38-3D9F-423A-8A61-9AD5E5224244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Seat Belt Saga VI</a:t>
            </a: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1984 - DOT (Libby Dole) promulgated a reg requiring automatic seatbelts or airbags in all cars after 1989, unless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2/3 of the population were covered by state seatbelt laws, and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the laws met certain criteria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What did some states do?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$5 penalty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No stop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800" smtClean="0"/>
              <a:t>No meaningful seatbelt defense</a:t>
            </a:r>
          </a:p>
          <a:p>
            <a:pPr eaLnBrk="1" hangingPunct="1">
              <a:lnSpc>
                <a:spcPct val="80000"/>
              </a:lnSpc>
            </a:pPr>
            <a:r>
              <a:rPr lang="en-US" sz="2800" smtClean="0"/>
              <a:t>Most State laws did not meet the criteria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5C73D4C-C9D9-4117-BD09-B020B6BA82C7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Seat Belt Saga VII</a:t>
            </a:r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Late 1980s safety becomes a selling point and the market changes.</a:t>
            </a:r>
          </a:p>
          <a:p>
            <a:pPr eaLnBrk="1" hangingPunct="1"/>
            <a:r>
              <a:rPr lang="en-US" smtClean="0"/>
              <a:t>1997 - most newer cars had airbags</a:t>
            </a:r>
          </a:p>
          <a:p>
            <a:pPr eaLnBrk="1" hangingPunct="1"/>
            <a:r>
              <a:rPr lang="en-US" smtClean="0"/>
              <a:t>1998 - airbags kill grannies and little kids!</a:t>
            </a:r>
          </a:p>
          <a:p>
            <a:pPr lvl="1" eaLnBrk="1" hangingPunct="1"/>
            <a:r>
              <a:rPr lang="en-US" smtClean="0"/>
              <a:t>Nothing new - known at the time</a:t>
            </a:r>
          </a:p>
          <a:p>
            <a:pPr lvl="1" eaLnBrk="1" hangingPunct="1"/>
            <a:r>
              <a:rPr lang="en-US" smtClean="0"/>
              <a:t>Save many more</a:t>
            </a:r>
          </a:p>
          <a:p>
            <a:pPr eaLnBrk="1" hangingPunct="1"/>
            <a:r>
              <a:rPr lang="en-US" smtClean="0"/>
              <a:t>1999 - You can get your airbag disconnected</a:t>
            </a:r>
          </a:p>
          <a:p>
            <a:pPr lvl="1" eaLnBrk="1" hangingPunct="1"/>
            <a:r>
              <a:rPr lang="en-US" smtClean="0"/>
              <a:t>Products liability issues?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43BDAD92-1FBF-4AE6-AF63-9CD02F4BBADD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are the new issues in automobile safety?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Crashworthiness</a:t>
            </a:r>
          </a:p>
          <a:p>
            <a:pPr eaLnBrk="1" hangingPunct="1"/>
            <a:r>
              <a:rPr lang="en-US" dirty="0" smtClean="0"/>
              <a:t>Antilock brakes</a:t>
            </a:r>
          </a:p>
          <a:p>
            <a:pPr eaLnBrk="1" hangingPunct="1"/>
            <a:r>
              <a:rPr lang="en-US" dirty="0" smtClean="0"/>
              <a:t>All wheel drive</a:t>
            </a:r>
          </a:p>
          <a:p>
            <a:pPr eaLnBrk="1" hangingPunct="1"/>
            <a:r>
              <a:rPr lang="en-US" dirty="0" smtClean="0"/>
              <a:t>Traction control</a:t>
            </a:r>
          </a:p>
          <a:p>
            <a:pPr eaLnBrk="1" hangingPunct="1"/>
            <a:r>
              <a:rPr lang="en-US" dirty="0" smtClean="0"/>
              <a:t>Roll over prevention</a:t>
            </a:r>
          </a:p>
          <a:p>
            <a:pPr eaLnBrk="1" hangingPunct="1"/>
            <a:r>
              <a:rPr lang="en-US" dirty="0" smtClean="0"/>
              <a:t>Fly by wire errors</a:t>
            </a:r>
          </a:p>
          <a:p>
            <a:pPr eaLnBrk="1" hangingPunct="1"/>
            <a:r>
              <a:rPr lang="en-US" dirty="0" smtClean="0"/>
              <a:t>Automatic braking</a:t>
            </a:r>
          </a:p>
          <a:p>
            <a:pPr eaLnBrk="1" hangingPunct="1"/>
            <a:r>
              <a:rPr lang="en-US" smtClean="0"/>
              <a:t>Google cars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DD4DE858-0F0A-4B83-BE69-993B3384B3C1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Environment and Economic Security</a:t>
            </a:r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Gasoline mileage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Lighter cars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Smaller cars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What is the trade off for safety?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Small, safe = expensive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Big trucks roll because they are diven by morons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Can the DOT admit this?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800" smtClean="0"/>
              <a:t>How do they cover it up?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Carbon emissions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9D3575CE-095E-4EF7-8340-D13EA29FC99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Drives Laws?</a:t>
            </a: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First, there is popular concern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Individual stories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Then interest groups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FDA and the Jungle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MADD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Insurance industry - what is their interest?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Starting in the 1980s, plaintiffs attorneys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Then pressure on elected officials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800" dirty="0" smtClean="0"/>
              <a:t>Sometimes this is compressed as the legislature reacts to a crisis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 smtClean="0"/>
              <a:t>Very seldom does the legislature pass a law just because it is a good thing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3B83A6BD-A284-42D5-B02E-BB0C0CC051A0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the Beginning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5125" name="Picture 5" descr="delux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2362200"/>
            <a:ext cx="5410200" cy="3203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7ED0246F-0178-444F-8B8D-EC1159F4412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1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Nader and Public Interest:</a:t>
            </a:r>
            <a:br>
              <a:rPr lang="en-US" smtClean="0"/>
            </a:br>
            <a:r>
              <a:rPr lang="en-US" smtClean="0"/>
              <a:t>First Chevrolet, then Al Gore</a:t>
            </a:r>
          </a:p>
        </p:txBody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Unsafe at any Speed - 1965</a:t>
            </a:r>
          </a:p>
        </p:txBody>
      </p:sp>
      <p:pic>
        <p:nvPicPr>
          <p:cNvPr id="6149" name="Picture 4" descr="sale196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2743200"/>
            <a:ext cx="5562600" cy="361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A74D9AE-1D53-4573-AFD0-59ECFB45F802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Seat Belt Saga II</a:t>
            </a:r>
          </a:p>
        </p:txBody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Congress passes the Traffic and Motor Vehicle Safety Act</a:t>
            </a:r>
          </a:p>
          <a:p>
            <a:pPr eaLnBrk="1" hangingPunct="1"/>
            <a:r>
              <a:rPr lang="en-US" smtClean="0"/>
              <a:t>1967 - regulation requiring seatbelts</a:t>
            </a:r>
          </a:p>
          <a:p>
            <a:pPr eaLnBrk="1" hangingPunct="1"/>
            <a:r>
              <a:rPr lang="en-US" smtClean="0"/>
              <a:t>1972 - realized that people were not wearing the seatbelts</a:t>
            </a:r>
          </a:p>
          <a:p>
            <a:pPr eaLnBrk="1" hangingPunct="1"/>
            <a:r>
              <a:rPr lang="en-US" smtClean="0"/>
              <a:t>Regulation requiring automatic seatbelts or airbags by 1975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BF4A17A8-B7DC-4085-B659-7E6D9512AF5E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Seat Belt Saga III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Required cars between 1973 and 1975 to have automatic seatbelts or ignition interlocks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Chrysler v. DOT affirmed the regs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Industry choose interlocks - why?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1974 - Congress passed a law banning regs requiring interlocks and said that all future regs on passive restraints had to be submitted to Congress for legislative veto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Chadha fixes that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E85A08C8-ABC1-4EC7-91F7-65542C4F9682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Seat Belt Saga IV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DOT under Ford withdrew the regs</a:t>
            </a:r>
          </a:p>
          <a:p>
            <a:pPr eaLnBrk="1" hangingPunct="1"/>
            <a:r>
              <a:rPr lang="en-US" smtClean="0"/>
              <a:t>DOT under Carter (a few months later) passed new passive restraint regs for 1982 and Congress did not veto them</a:t>
            </a:r>
          </a:p>
          <a:p>
            <a:pPr eaLnBrk="1" hangingPunct="1"/>
            <a:r>
              <a:rPr lang="en-US" smtClean="0"/>
              <a:t>1979 - Regs were affirmed in Pacific Legal Foundation v. DOT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C20EDC71-EDE2-40FA-991B-A1602F2AA2DD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Seat Belt Saga V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1981 - DOT under Reagan withdrew the regs because the car companies were going to use automatic seatbelts that could be disconnected.</a:t>
            </a:r>
          </a:p>
          <a:p>
            <a:pPr eaLnBrk="1" hangingPunct="1"/>
            <a:r>
              <a:rPr lang="en-US" dirty="0" smtClean="0"/>
              <a:t>1983 - </a:t>
            </a:r>
            <a:r>
              <a:rPr lang="en-US" i="1" dirty="0" smtClean="0"/>
              <a:t>Motor Vehicles Manufacturers Assoc. v State Farm</a:t>
            </a:r>
            <a:r>
              <a:rPr lang="en-US" dirty="0" smtClean="0"/>
              <a:t> hit the United States Supreme Court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fld id="{59C04D1E-4652-444E-B1AE-C0CBA5A51E23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Else is Going On:</a:t>
            </a:r>
            <a:br>
              <a:rPr lang="en-US" smtClean="0"/>
            </a:br>
            <a:r>
              <a:rPr lang="en-US" smtClean="0"/>
              <a:t>Crashworthiness Regulations</a:t>
            </a:r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Unintended Consequences</a:t>
            </a:r>
          </a:p>
        </p:txBody>
      </p:sp>
      <p:pic>
        <p:nvPicPr>
          <p:cNvPr id="14341" name="Picture 4" descr="OldDodgeCaravan-n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667000"/>
            <a:ext cx="6705600" cy="368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ends">
  <a:themeElements>
    <a:clrScheme name="1_Blends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1_Blends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charset="0"/>
          </a:defRPr>
        </a:defPPr>
      </a:lstStyle>
    </a:lnDef>
  </a:objectDefaults>
  <a:extraClrSchemeLst>
    <a:extraClrScheme>
      <a:clrScheme name="1_Blends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Blends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Blends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blends - modified</Template>
  <TotalTime>721</TotalTime>
  <Words>493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1_Blends</vt:lpstr>
      <vt:lpstr>The Evolution of Policy as Politics Change</vt:lpstr>
      <vt:lpstr>What Drives Laws?</vt:lpstr>
      <vt:lpstr>In the Beginning</vt:lpstr>
      <vt:lpstr>Nader and Public Interest: First Chevrolet, then Al Gore</vt:lpstr>
      <vt:lpstr>The Seat Belt Saga II</vt:lpstr>
      <vt:lpstr>The Seat Belt Saga III</vt:lpstr>
      <vt:lpstr>The Seat Belt Saga IV</vt:lpstr>
      <vt:lpstr>The Seat Belt Saga V</vt:lpstr>
      <vt:lpstr>What Else is Going On: Crashworthiness Regulations</vt:lpstr>
      <vt:lpstr>The Seat Belt Saga VI</vt:lpstr>
      <vt:lpstr>The Seat Belt Saga VII</vt:lpstr>
      <vt:lpstr>What are the new issues in automobile safety?</vt:lpstr>
      <vt:lpstr>Environment and Economic Security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9</dc:title>
  <dc:creator>Edward Richards</dc:creator>
  <cp:lastModifiedBy>Edward Richards</cp:lastModifiedBy>
  <cp:revision>148</cp:revision>
  <dcterms:created xsi:type="dcterms:W3CDTF">2003-04-03T14:41:02Z</dcterms:created>
  <dcterms:modified xsi:type="dcterms:W3CDTF">2012-10-30T01:06:35Z</dcterms:modified>
</cp:coreProperties>
</file>