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0"/>
  </p:notesMasterIdLst>
  <p:sldIdLst>
    <p:sldId id="256" r:id="rId2"/>
    <p:sldId id="260" r:id="rId3"/>
    <p:sldId id="262" r:id="rId4"/>
    <p:sldId id="265" r:id="rId5"/>
    <p:sldId id="258" r:id="rId6"/>
    <p:sldId id="284" r:id="rId7"/>
    <p:sldId id="261" r:id="rId8"/>
    <p:sldId id="263" r:id="rId9"/>
    <p:sldId id="285" r:id="rId10"/>
    <p:sldId id="264" r:id="rId11"/>
    <p:sldId id="266" r:id="rId12"/>
    <p:sldId id="290" r:id="rId13"/>
    <p:sldId id="293" r:id="rId14"/>
    <p:sldId id="294" r:id="rId15"/>
    <p:sldId id="286" r:id="rId16"/>
    <p:sldId id="268" r:id="rId17"/>
    <p:sldId id="269" r:id="rId18"/>
    <p:sldId id="302" r:id="rId19"/>
    <p:sldId id="304" r:id="rId20"/>
    <p:sldId id="305" r:id="rId21"/>
    <p:sldId id="306" r:id="rId22"/>
    <p:sldId id="297" r:id="rId23"/>
    <p:sldId id="298" r:id="rId24"/>
    <p:sldId id="270" r:id="rId25"/>
    <p:sldId id="287" r:id="rId26"/>
    <p:sldId id="300" r:id="rId27"/>
    <p:sldId id="301" r:id="rId28"/>
    <p:sldId id="303"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2" autoAdjust="0"/>
    <p:restoredTop sz="86393" autoAdjust="0"/>
  </p:normalViewPr>
  <p:slideViewPr>
    <p:cSldViewPr>
      <p:cViewPr varScale="1">
        <p:scale>
          <a:sx n="120" d="100"/>
          <a:sy n="120" d="100"/>
        </p:scale>
        <p:origin x="-228" y="-90"/>
      </p:cViewPr>
      <p:guideLst>
        <p:guide orient="horz" pos="2160"/>
        <p:guide pos="2880"/>
      </p:guideLst>
    </p:cSldViewPr>
  </p:slideViewPr>
  <p:outlineViewPr>
    <p:cViewPr>
      <p:scale>
        <a:sx n="33" d="100"/>
        <a:sy n="33" d="100"/>
      </p:scale>
      <p:origin x="0" y="796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22.xml"/><Relationship Id="rId3" Type="http://schemas.openxmlformats.org/officeDocument/2006/relationships/slide" Target="slides/slide4.xml"/><Relationship Id="rId21" Type="http://schemas.openxmlformats.org/officeDocument/2006/relationships/slide" Target="slides/slide25.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21.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4.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7.xml"/><Relationship Id="rId10" Type="http://schemas.openxmlformats.org/officeDocument/2006/relationships/slide" Target="slides/slide11.xml"/><Relationship Id="rId19" Type="http://schemas.openxmlformats.org/officeDocument/2006/relationships/slide" Target="slides/slide23.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721B600-EC95-4F0C-A7CC-10219333166C}" type="slidenum">
              <a:rPr lang="en-US"/>
              <a:pPr>
                <a:defRPr/>
              </a:pPr>
              <a:t>‹#›</a:t>
            </a:fld>
            <a:endParaRPr lang="en-US"/>
          </a:p>
        </p:txBody>
      </p:sp>
    </p:spTree>
    <p:extLst>
      <p:ext uri="{BB962C8B-B14F-4D97-AF65-F5344CB8AC3E}">
        <p14:creationId xmlns:p14="http://schemas.microsoft.com/office/powerpoint/2010/main" val="3815287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C0DC61D4-0488-416A-A330-A4C95CBD41AD}" type="slidenum">
              <a:rPr lang="en-US"/>
              <a:pPr>
                <a:defRPr/>
              </a:pPr>
              <a:t>‹#›</a:t>
            </a:fld>
            <a:endParaRPr lang="en-US"/>
          </a:p>
        </p:txBody>
      </p:sp>
    </p:spTree>
    <p:extLst>
      <p:ext uri="{BB962C8B-B14F-4D97-AF65-F5344CB8AC3E}">
        <p14:creationId xmlns:p14="http://schemas.microsoft.com/office/powerpoint/2010/main" val="366964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5AB1CC6-ECF9-4690-A721-19A129557C93}" type="slidenum">
              <a:rPr lang="en-US"/>
              <a:pPr>
                <a:defRPr/>
              </a:pPr>
              <a:t>‹#›</a:t>
            </a:fld>
            <a:endParaRPr lang="en-US"/>
          </a:p>
        </p:txBody>
      </p:sp>
    </p:spTree>
    <p:extLst>
      <p:ext uri="{BB962C8B-B14F-4D97-AF65-F5344CB8AC3E}">
        <p14:creationId xmlns:p14="http://schemas.microsoft.com/office/powerpoint/2010/main" val="274141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568E1DF-E939-42FF-B936-6D8C4A5BEB7B}" type="slidenum">
              <a:rPr lang="en-US"/>
              <a:pPr>
                <a:defRPr/>
              </a:pPr>
              <a:t>‹#›</a:t>
            </a:fld>
            <a:endParaRPr lang="en-US"/>
          </a:p>
        </p:txBody>
      </p:sp>
    </p:spTree>
    <p:extLst>
      <p:ext uri="{BB962C8B-B14F-4D97-AF65-F5344CB8AC3E}">
        <p14:creationId xmlns:p14="http://schemas.microsoft.com/office/powerpoint/2010/main" val="136678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34E400-DDF3-442B-8308-4EC7E6E7A5E3}" type="slidenum">
              <a:rPr lang="en-US"/>
              <a:pPr>
                <a:defRPr/>
              </a:pPr>
              <a:t>‹#›</a:t>
            </a:fld>
            <a:endParaRPr lang="en-US"/>
          </a:p>
        </p:txBody>
      </p:sp>
    </p:spTree>
    <p:extLst>
      <p:ext uri="{BB962C8B-B14F-4D97-AF65-F5344CB8AC3E}">
        <p14:creationId xmlns:p14="http://schemas.microsoft.com/office/powerpoint/2010/main" val="136468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E8F952-AC39-43B6-9DCE-E8BBC14ACC10}" type="slidenum">
              <a:rPr lang="en-US"/>
              <a:pPr>
                <a:defRPr/>
              </a:pPr>
              <a:t>‹#›</a:t>
            </a:fld>
            <a:endParaRPr lang="en-US"/>
          </a:p>
        </p:txBody>
      </p:sp>
    </p:spTree>
    <p:extLst>
      <p:ext uri="{BB962C8B-B14F-4D97-AF65-F5344CB8AC3E}">
        <p14:creationId xmlns:p14="http://schemas.microsoft.com/office/powerpoint/2010/main" val="134489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DFA005D-C005-4457-93E5-EC22493B814B}" type="slidenum">
              <a:rPr lang="en-US"/>
              <a:pPr>
                <a:defRPr/>
              </a:pPr>
              <a:t>‹#›</a:t>
            </a:fld>
            <a:endParaRPr lang="en-US"/>
          </a:p>
        </p:txBody>
      </p:sp>
    </p:spTree>
    <p:extLst>
      <p:ext uri="{BB962C8B-B14F-4D97-AF65-F5344CB8AC3E}">
        <p14:creationId xmlns:p14="http://schemas.microsoft.com/office/powerpoint/2010/main" val="383647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9FFA873-81B4-4500-9D68-FDF37B54B2FC}" type="slidenum">
              <a:rPr lang="en-US"/>
              <a:pPr>
                <a:defRPr/>
              </a:pPr>
              <a:t>‹#›</a:t>
            </a:fld>
            <a:endParaRPr lang="en-US"/>
          </a:p>
        </p:txBody>
      </p:sp>
    </p:spTree>
    <p:extLst>
      <p:ext uri="{BB962C8B-B14F-4D97-AF65-F5344CB8AC3E}">
        <p14:creationId xmlns:p14="http://schemas.microsoft.com/office/powerpoint/2010/main" val="146895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3EC77B8B-D93D-4A5D-8080-F75F728BD04B}" type="slidenum">
              <a:rPr lang="en-US"/>
              <a:pPr>
                <a:defRPr/>
              </a:pPr>
              <a:t>‹#›</a:t>
            </a:fld>
            <a:endParaRPr lang="en-US"/>
          </a:p>
        </p:txBody>
      </p:sp>
    </p:spTree>
    <p:extLst>
      <p:ext uri="{BB962C8B-B14F-4D97-AF65-F5344CB8AC3E}">
        <p14:creationId xmlns:p14="http://schemas.microsoft.com/office/powerpoint/2010/main" val="317077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8E7A11C-ED25-4F15-AD00-FCBE1F7A2F24}" type="slidenum">
              <a:rPr lang="en-US"/>
              <a:pPr>
                <a:defRPr/>
              </a:pPr>
              <a:t>‹#›</a:t>
            </a:fld>
            <a:endParaRPr lang="en-US"/>
          </a:p>
        </p:txBody>
      </p:sp>
    </p:spTree>
    <p:extLst>
      <p:ext uri="{BB962C8B-B14F-4D97-AF65-F5344CB8AC3E}">
        <p14:creationId xmlns:p14="http://schemas.microsoft.com/office/powerpoint/2010/main" val="415862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7CB600C-ECA3-4532-BFE5-BCDA1CA0DC21}" type="slidenum">
              <a:rPr lang="en-US"/>
              <a:pPr>
                <a:defRPr/>
              </a:pPr>
              <a:t>‹#›</a:t>
            </a:fld>
            <a:endParaRPr lang="en-US"/>
          </a:p>
        </p:txBody>
      </p:sp>
    </p:spTree>
    <p:extLst>
      <p:ext uri="{BB962C8B-B14F-4D97-AF65-F5344CB8AC3E}">
        <p14:creationId xmlns:p14="http://schemas.microsoft.com/office/powerpoint/2010/main" val="412166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5AAB5E5-4366-4870-9DD2-ADC411D72000}" type="slidenum">
              <a:rPr lang="en-US"/>
              <a:pPr>
                <a:defRPr/>
              </a:pPr>
              <a:t>‹#›</a:t>
            </a:fld>
            <a:endParaRPr lang="en-US"/>
          </a:p>
        </p:txBody>
      </p:sp>
    </p:spTree>
    <p:extLst>
      <p:ext uri="{BB962C8B-B14F-4D97-AF65-F5344CB8AC3E}">
        <p14:creationId xmlns:p14="http://schemas.microsoft.com/office/powerpoint/2010/main" val="4219089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BA9AD6B-F2CB-4180-AA98-36DD40ED73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otech.law.lsu.edu/cases/adlaw/Lujan_v_Defenders.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otech.law.lsu.edu/cases/adlaw/statutes/28usc2342.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Access to Judicial Review</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AA7547-9D5D-4BEF-90F9-3413F4D576EC}"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mtClean="0"/>
              <a:t>Jurisdiction - Standing</a:t>
            </a:r>
          </a:p>
        </p:txBody>
      </p:sp>
      <p:sp>
        <p:nvSpPr>
          <p:cNvPr id="12292" name="Rectangle 3"/>
          <p:cNvSpPr>
            <a:spLocks noGrp="1" noChangeArrowheads="1"/>
          </p:cNvSpPr>
          <p:nvPr>
            <p:ph type="body" idx="1"/>
          </p:nvPr>
        </p:nvSpPr>
        <p:spPr/>
        <p:txBody>
          <a:bodyPr/>
          <a:lstStyle/>
          <a:p>
            <a:pPr eaLnBrk="1" hangingPunct="1"/>
            <a:r>
              <a:rPr lang="en-US" dirty="0" smtClean="0"/>
              <a:t>Constitutionally Required Standing </a:t>
            </a:r>
          </a:p>
          <a:p>
            <a:pPr lvl="1" eaLnBrk="1" hangingPunct="1"/>
            <a:r>
              <a:rPr lang="en-US" dirty="0" smtClean="0"/>
              <a:t>All cases must meet this standard</a:t>
            </a:r>
          </a:p>
          <a:p>
            <a:pPr lvl="1" eaLnBrk="1" hangingPunct="1"/>
            <a:r>
              <a:rPr lang="en-US" dirty="0" smtClean="0"/>
              <a:t>While the United States Supreme Court can interpret what it means, the court cannot abolish it</a:t>
            </a:r>
          </a:p>
          <a:p>
            <a:pPr eaLnBrk="1" hangingPunct="1"/>
            <a:r>
              <a:rPr lang="en-US" dirty="0" smtClean="0"/>
              <a:t>Prudential standing</a:t>
            </a:r>
          </a:p>
          <a:p>
            <a:pPr lvl="1" eaLnBrk="1" hangingPunct="1"/>
            <a:r>
              <a:rPr lang="en-US" dirty="0" smtClean="0"/>
              <a:t>Additional statutory or judicial limits over the constitutional requirements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C97A0EC-5590-4BE2-961F-92CFF239E28B}"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What is the Test for Constitutionally Required Standing?</a:t>
            </a:r>
          </a:p>
        </p:txBody>
      </p:sp>
      <p:sp>
        <p:nvSpPr>
          <p:cNvPr id="13316" name="Rectangle 3"/>
          <p:cNvSpPr>
            <a:spLocks noGrp="1" noChangeArrowheads="1"/>
          </p:cNvSpPr>
          <p:nvPr>
            <p:ph type="body" idx="1"/>
          </p:nvPr>
        </p:nvSpPr>
        <p:spPr/>
        <p:txBody>
          <a:bodyPr/>
          <a:lstStyle/>
          <a:p>
            <a:pPr eaLnBrk="1" hangingPunct="1"/>
            <a:r>
              <a:rPr lang="en-US" dirty="0" smtClean="0">
                <a:hlinkClick r:id="rId2"/>
              </a:rPr>
              <a:t>http://biotech.law.lsu.edu/cases/adlaw/Lujan_v_Defenders.htm#18</a:t>
            </a:r>
            <a:endParaRPr lang="en-US" dirty="0" smtClean="0"/>
          </a:p>
          <a:p>
            <a:pPr lvl="1" eaLnBrk="1" hangingPunct="1"/>
            <a:r>
              <a:rPr lang="en-US" dirty="0" smtClean="0"/>
              <a:t>Injury in fact</a:t>
            </a:r>
          </a:p>
          <a:p>
            <a:pPr lvl="1" eaLnBrk="1" hangingPunct="1"/>
            <a:r>
              <a:rPr lang="en-US" dirty="0" smtClean="0"/>
              <a:t>Causation</a:t>
            </a:r>
          </a:p>
          <a:p>
            <a:pPr lvl="1" eaLnBrk="1" hangingPunct="1"/>
            <a:r>
              <a:rPr lang="en-US" dirty="0" smtClean="0"/>
              <a:t>Redressability</a:t>
            </a:r>
          </a:p>
          <a:p>
            <a:pPr eaLnBrk="1" hangingPunct="1"/>
            <a:r>
              <a:rPr lang="en-US" dirty="0" smtClean="0"/>
              <a:t>If there are several plaintiffs, do all have to have standing?</a:t>
            </a:r>
          </a:p>
          <a:p>
            <a:pPr eaLnBrk="1" hangingPunct="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B36DEC-B357-4CDE-B961-79EC3CEB59A3}"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Broad Band Internet Access</a:t>
            </a:r>
          </a:p>
        </p:txBody>
      </p:sp>
      <p:sp>
        <p:nvSpPr>
          <p:cNvPr id="14340" name="Rectangle 3"/>
          <p:cNvSpPr>
            <a:spLocks noGrp="1" noChangeArrowheads="1"/>
          </p:cNvSpPr>
          <p:nvPr>
            <p:ph type="body" idx="1"/>
          </p:nvPr>
        </p:nvSpPr>
        <p:spPr/>
        <p:txBody>
          <a:bodyPr/>
          <a:lstStyle/>
          <a:p>
            <a:pPr eaLnBrk="1" hangingPunct="1"/>
            <a:r>
              <a:rPr lang="en-US" dirty="0" smtClean="0"/>
              <a:t>FCC makes a rule requiring cable companies to allow all ISPs access to </a:t>
            </a:r>
            <a:r>
              <a:rPr lang="en-US" dirty="0" smtClean="0"/>
              <a:t>their </a:t>
            </a:r>
            <a:r>
              <a:rPr lang="en-US" dirty="0" smtClean="0"/>
              <a:t>pipes  under the same terms</a:t>
            </a:r>
          </a:p>
          <a:p>
            <a:pPr eaLnBrk="1" hangingPunct="1"/>
            <a:r>
              <a:rPr lang="en-US" dirty="0" smtClean="0"/>
              <a:t>Would a cable company have standing?</a:t>
            </a:r>
          </a:p>
          <a:p>
            <a:pPr lvl="1" eaLnBrk="1" hangingPunct="1"/>
            <a:r>
              <a:rPr lang="en-US" dirty="0" smtClean="0"/>
              <a:t>Injury?</a:t>
            </a:r>
          </a:p>
          <a:p>
            <a:pPr lvl="1" eaLnBrk="1" hangingPunct="1"/>
            <a:r>
              <a:rPr lang="en-US" dirty="0" smtClean="0"/>
              <a:t>Causation?</a:t>
            </a:r>
          </a:p>
          <a:p>
            <a:pPr lvl="1" eaLnBrk="1" hangingPunct="1"/>
            <a:r>
              <a:rPr lang="en-US" dirty="0" smtClean="0"/>
              <a:t>Redressability?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AC1489B-DFE2-43D8-9C31-FAE2BF1D45FD}"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Congressional Standing</a:t>
            </a:r>
          </a:p>
        </p:txBody>
      </p:sp>
      <p:sp>
        <p:nvSpPr>
          <p:cNvPr id="161795" name="Rectangle 3"/>
          <p:cNvSpPr>
            <a:spLocks noGrp="1" noChangeArrowheads="1"/>
          </p:cNvSpPr>
          <p:nvPr>
            <p:ph type="body" idx="1"/>
          </p:nvPr>
        </p:nvSpPr>
        <p:spPr/>
        <p:txBody>
          <a:bodyPr>
            <a:normAutofit fontScale="92500" lnSpcReduction="10000"/>
          </a:bodyPr>
          <a:lstStyle/>
          <a:p>
            <a:pPr eaLnBrk="1" hangingPunct="1">
              <a:defRPr/>
            </a:pPr>
            <a:r>
              <a:rPr lang="en-US" sz="2800" dirty="0" smtClean="0"/>
              <a:t>Congressman wants to challenge the constitutionality of  a statute</a:t>
            </a:r>
          </a:p>
          <a:p>
            <a:pPr lvl="1" eaLnBrk="1" hangingPunct="1">
              <a:defRPr/>
            </a:pPr>
            <a:r>
              <a:rPr lang="en-US" sz="2800" dirty="0" smtClean="0"/>
              <a:t>Is there a particularized (personal) injury?</a:t>
            </a:r>
          </a:p>
          <a:p>
            <a:pPr eaLnBrk="1" hangingPunct="1">
              <a:defRPr/>
            </a:pPr>
            <a:r>
              <a:rPr lang="en-US" sz="2800" dirty="0" smtClean="0"/>
              <a:t>What are the separation of powers issues?</a:t>
            </a:r>
          </a:p>
          <a:p>
            <a:pPr lvl="1" eaLnBrk="1" hangingPunct="1">
              <a:defRPr/>
            </a:pPr>
            <a:r>
              <a:rPr lang="en-US" sz="2800" dirty="0" smtClean="0"/>
              <a:t>What is the proper remedy for a congressman?</a:t>
            </a:r>
          </a:p>
          <a:p>
            <a:pPr lvl="1" eaLnBrk="1" hangingPunct="1">
              <a:defRPr/>
            </a:pPr>
            <a:r>
              <a:rPr lang="en-US" sz="2800" dirty="0" smtClean="0"/>
              <a:t>Why would the court be unwilling to intervene?</a:t>
            </a:r>
          </a:p>
          <a:p>
            <a:pPr lvl="1" eaLnBrk="1" hangingPunct="1">
              <a:defRPr/>
            </a:pPr>
            <a:r>
              <a:rPr lang="en-US" sz="2800" dirty="0" smtClean="0"/>
              <a:t>(Raines v. Byrd, 521 U.S. 811 (1997))</a:t>
            </a:r>
          </a:p>
          <a:p>
            <a:pPr eaLnBrk="1" hangingPunct="1">
              <a:defRPr/>
            </a:pPr>
            <a:r>
              <a:rPr lang="en-US" sz="2800" dirty="0" smtClean="0"/>
              <a:t>What about a congressman suing the president for making war without a congressional declaration?</a:t>
            </a:r>
          </a:p>
          <a:p>
            <a:pPr eaLnBrk="1" hangingPunct="1">
              <a:defRPr/>
            </a:pPr>
            <a:r>
              <a:rPr lang="en-US" sz="2800" dirty="0" smtClean="0"/>
              <a:t>What about Congress defending a law? (Remember Chadha)</a:t>
            </a:r>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7E2B4DE-7820-4087-832B-DC4C10687D27}"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Recreational, Aesthetic, or Environmental Injury</a:t>
            </a:r>
          </a:p>
        </p:txBody>
      </p:sp>
      <p:sp>
        <p:nvSpPr>
          <p:cNvPr id="16388" name="Rectangle 3"/>
          <p:cNvSpPr>
            <a:spLocks noGrp="1" noChangeArrowheads="1"/>
          </p:cNvSpPr>
          <p:nvPr>
            <p:ph type="body" idx="1"/>
          </p:nvPr>
        </p:nvSpPr>
        <p:spPr/>
        <p:txBody>
          <a:bodyPr/>
          <a:lstStyle/>
          <a:p>
            <a:pPr eaLnBrk="1" hangingPunct="1"/>
            <a:r>
              <a:rPr lang="en-US" i="1" dirty="0" smtClean="0"/>
              <a:t>Sierra Club v. Morton</a:t>
            </a:r>
            <a:r>
              <a:rPr lang="en-US" dirty="0" smtClean="0"/>
              <a:t>, 405 U.S. 727 (1972)</a:t>
            </a:r>
          </a:p>
          <a:p>
            <a:pPr lvl="1" eaLnBrk="1" hangingPunct="1"/>
            <a:r>
              <a:rPr lang="en-US" dirty="0" smtClean="0"/>
              <a:t>Just loving trees from far away is not enough</a:t>
            </a:r>
          </a:p>
          <a:p>
            <a:pPr lvl="1" eaLnBrk="1" hangingPunct="1"/>
            <a:r>
              <a:rPr lang="en-US" dirty="0" smtClean="0"/>
              <a:t>If you use the area for recreation, this can be enough</a:t>
            </a:r>
          </a:p>
          <a:p>
            <a:pPr eaLnBrk="1" hangingPunct="1"/>
            <a:r>
              <a:rPr lang="en-US" dirty="0" smtClean="0"/>
              <a:t>Why did the court find that just loving trees was not enough?</a:t>
            </a:r>
          </a:p>
          <a:p>
            <a:pPr eaLnBrk="1" hangingPunct="1"/>
            <a:r>
              <a:rPr lang="en-US" dirty="0" smtClean="0"/>
              <a:t>When might this really affect whether a case can be brought?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3CB4267-068A-4781-AD4F-9205EE3ED902}"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mtClean="0"/>
              <a:t>Example: Damn that Mouse!</a:t>
            </a:r>
          </a:p>
        </p:txBody>
      </p:sp>
      <p:sp>
        <p:nvSpPr>
          <p:cNvPr id="17412"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Corps wants to build a dam that will destroy a scenic river and the habitat of an endangered mouse</a:t>
            </a:r>
          </a:p>
          <a:p>
            <a:pPr lvl="1" eaLnBrk="1" hangingPunct="1">
              <a:lnSpc>
                <a:spcPct val="90000"/>
              </a:lnSpc>
            </a:pPr>
            <a:r>
              <a:rPr lang="en-US" dirty="0" smtClean="0"/>
              <a:t>Sally has hiked there and will in the future</a:t>
            </a:r>
          </a:p>
          <a:p>
            <a:pPr lvl="1" eaLnBrk="1" hangingPunct="1">
              <a:lnSpc>
                <a:spcPct val="90000"/>
              </a:lnSpc>
            </a:pPr>
            <a:r>
              <a:rPr lang="en-US" dirty="0" smtClean="0"/>
              <a:t>John has spent his life defending endangered species, but has no future plans to visit this area.</a:t>
            </a:r>
          </a:p>
          <a:p>
            <a:pPr eaLnBrk="1" hangingPunct="1">
              <a:lnSpc>
                <a:spcPct val="90000"/>
              </a:lnSpc>
            </a:pPr>
            <a:r>
              <a:rPr lang="en-US" dirty="0" smtClean="0"/>
              <a:t>Who has standing and why?</a:t>
            </a:r>
          </a:p>
          <a:p>
            <a:pPr lvl="1" eaLnBrk="1" hangingPunct="1">
              <a:lnSpc>
                <a:spcPct val="90000"/>
              </a:lnSpc>
            </a:pPr>
            <a:r>
              <a:rPr lang="en-US" dirty="0" smtClean="0"/>
              <a:t>What if John were a scientist studying the mouse in his lab?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79DEACB-E085-41CA-B72D-F5C208F924D9}"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smtClean="0"/>
              <a:t>Animal Standing</a:t>
            </a:r>
          </a:p>
        </p:txBody>
      </p:sp>
      <p:sp>
        <p:nvSpPr>
          <p:cNvPr id="18436" name="Rectangle 3"/>
          <p:cNvSpPr>
            <a:spLocks noGrp="1" noChangeArrowheads="1"/>
          </p:cNvSpPr>
          <p:nvPr>
            <p:ph type="body" idx="1"/>
          </p:nvPr>
        </p:nvSpPr>
        <p:spPr/>
        <p:txBody>
          <a:bodyPr>
            <a:normAutofit lnSpcReduction="10000"/>
          </a:bodyPr>
          <a:lstStyle/>
          <a:p>
            <a:pPr eaLnBrk="1" hangingPunct="1"/>
            <a:r>
              <a:rPr lang="en-US" sz="2800" dirty="0" smtClean="0"/>
              <a:t>Do animals have constitutional rights?</a:t>
            </a:r>
          </a:p>
          <a:p>
            <a:pPr lvl="1" eaLnBrk="1" hangingPunct="1"/>
            <a:r>
              <a:rPr lang="en-US" sz="2800" dirty="0" smtClean="0"/>
              <a:t>Is there a constitutional right to bear dogs?</a:t>
            </a:r>
          </a:p>
          <a:p>
            <a:pPr lvl="1" eaLnBrk="1" hangingPunct="1"/>
            <a:r>
              <a:rPr lang="en-US" sz="2800" dirty="0" smtClean="0"/>
              <a:t>Are dogs really just people in little fur coats?</a:t>
            </a:r>
          </a:p>
          <a:p>
            <a:pPr eaLnBrk="1" hangingPunct="1"/>
            <a:r>
              <a:rPr lang="en-US" sz="2800" dirty="0" smtClean="0"/>
              <a:t>What is the test for standing to challenge agency actions that affect animals?</a:t>
            </a:r>
          </a:p>
          <a:p>
            <a:pPr lvl="1" eaLnBrk="1" hangingPunct="1"/>
            <a:r>
              <a:rPr lang="en-US" sz="2800" dirty="0" smtClean="0"/>
              <a:t>What if you work with lab animals? </a:t>
            </a:r>
          </a:p>
          <a:p>
            <a:pPr lvl="1" eaLnBrk="1" hangingPunct="1"/>
            <a:r>
              <a:rPr lang="en-US" sz="2800" dirty="0" smtClean="0"/>
              <a:t>Does it matter when?</a:t>
            </a:r>
          </a:p>
          <a:p>
            <a:pPr lvl="1" eaLnBrk="1" hangingPunct="1"/>
            <a:r>
              <a:rPr lang="en-US" sz="2800" dirty="0" smtClean="0"/>
              <a:t>Visit the zoo regularly?</a:t>
            </a:r>
          </a:p>
          <a:p>
            <a:pPr eaLnBrk="1" hangingPunct="1"/>
            <a:r>
              <a:rPr lang="en-US" sz="2800" dirty="0" smtClean="0"/>
              <a:t>Why is animal standing very controversial?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260A76-1D8A-44C9-8D18-199EE8DBED8E}"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smtClean="0"/>
              <a:t>Risk as Injury</a:t>
            </a:r>
          </a:p>
        </p:txBody>
      </p:sp>
      <p:sp>
        <p:nvSpPr>
          <p:cNvPr id="19460" name="Rectangle 3"/>
          <p:cNvSpPr>
            <a:spLocks noGrp="1" noChangeArrowheads="1"/>
          </p:cNvSpPr>
          <p:nvPr>
            <p:ph type="body" idx="1"/>
          </p:nvPr>
        </p:nvSpPr>
        <p:spPr/>
        <p:txBody>
          <a:bodyPr/>
          <a:lstStyle/>
          <a:p>
            <a:pPr eaLnBrk="1" hangingPunct="1">
              <a:lnSpc>
                <a:spcPct val="80000"/>
              </a:lnSpc>
            </a:pPr>
            <a:r>
              <a:rPr lang="en-US" sz="2800" dirty="0" smtClean="0"/>
              <a:t>Historically, courts have accepted a theoretical risk of harm, such as increased risk of cancer from a landfill, as injury</a:t>
            </a:r>
          </a:p>
          <a:p>
            <a:pPr eaLnBrk="1" hangingPunct="1">
              <a:lnSpc>
                <a:spcPct val="80000"/>
              </a:lnSpc>
            </a:pPr>
            <a:r>
              <a:rPr lang="en-US" sz="2800" i="1" dirty="0" smtClean="0"/>
              <a:t>Louisiana Environmental Action Network v. U.S. E.P.A.</a:t>
            </a:r>
            <a:r>
              <a:rPr lang="en-US" sz="2800" dirty="0" smtClean="0"/>
              <a:t>, 172 F.3d 65 (D.C. Cir. 1999)</a:t>
            </a:r>
          </a:p>
          <a:p>
            <a:pPr lvl="1" eaLnBrk="1" hangingPunct="1">
              <a:lnSpc>
                <a:spcPct val="80000"/>
              </a:lnSpc>
            </a:pPr>
            <a:r>
              <a:rPr lang="en-US" sz="2800" dirty="0" smtClean="0"/>
              <a:t>Risk posed by toxic wastes in landfill</a:t>
            </a:r>
          </a:p>
          <a:p>
            <a:pPr lvl="1" eaLnBrk="1" hangingPunct="1">
              <a:lnSpc>
                <a:spcPct val="80000"/>
              </a:lnSpc>
            </a:pPr>
            <a:r>
              <a:rPr lang="en-US" sz="2800" dirty="0" smtClean="0"/>
              <a:t>Is this a real risk?</a:t>
            </a:r>
          </a:p>
          <a:p>
            <a:pPr lvl="1" eaLnBrk="1" hangingPunct="1">
              <a:lnSpc>
                <a:spcPct val="80000"/>
              </a:lnSpc>
            </a:pPr>
            <a:r>
              <a:rPr lang="en-US" sz="2800" dirty="0" smtClean="0"/>
              <a:t>What are the policy implications?</a:t>
            </a:r>
          </a:p>
          <a:p>
            <a:pPr lvl="1" eaLnBrk="1" hangingPunct="1">
              <a:lnSpc>
                <a:spcPct val="80000"/>
              </a:lnSpc>
            </a:pPr>
            <a:r>
              <a:rPr lang="en-US" sz="2800" dirty="0" smtClean="0"/>
              <a:t>What happens to the neighborhood if plaintiff's win?</a:t>
            </a:r>
          </a:p>
          <a:p>
            <a:pPr lvl="1" eaLnBrk="1" hangingPunct="1">
              <a:lnSpc>
                <a:spcPct val="80000"/>
              </a:lnSpc>
            </a:pPr>
            <a:r>
              <a:rPr lang="en-US" sz="2800" dirty="0" smtClean="0"/>
              <a:t>What could the effect be on the NO cleanup after a storm like Katrina?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60DF1A-BB3B-4B7A-B852-36BBB6BFA96B}" type="slidenum">
              <a:rPr lang="en-US" smtClean="0"/>
              <a:pPr/>
              <a:t>18</a:t>
            </a:fld>
            <a:endParaRPr lang="en-US" smtClean="0"/>
          </a:p>
        </p:txBody>
      </p:sp>
      <p:sp>
        <p:nvSpPr>
          <p:cNvPr id="21507" name="Rectangle 2"/>
          <p:cNvSpPr>
            <a:spLocks noGrp="1" noChangeArrowheads="1"/>
          </p:cNvSpPr>
          <p:nvPr>
            <p:ph type="title"/>
          </p:nvPr>
        </p:nvSpPr>
        <p:spPr/>
        <p:txBody>
          <a:bodyPr/>
          <a:lstStyle/>
          <a:p>
            <a:pPr eaLnBrk="1" hangingPunct="1"/>
            <a:r>
              <a:rPr lang="en-US" sz="3200" i="1" dirty="0" smtClean="0"/>
              <a:t>Public Citizen, Inc. v. National Highway Traffic Safety Admin.</a:t>
            </a:r>
            <a:r>
              <a:rPr lang="en-US" sz="3200" dirty="0" smtClean="0"/>
              <a:t>, 489 F.3d 1279 (D.C. Cir. 2007) </a:t>
            </a:r>
          </a:p>
        </p:txBody>
      </p:sp>
      <p:sp>
        <p:nvSpPr>
          <p:cNvPr id="21508" name="Rectangle 3"/>
          <p:cNvSpPr>
            <a:spLocks noGrp="1" noChangeArrowheads="1"/>
          </p:cNvSpPr>
          <p:nvPr>
            <p:ph type="body" idx="1"/>
          </p:nvPr>
        </p:nvSpPr>
        <p:spPr/>
        <p:txBody>
          <a:bodyPr/>
          <a:lstStyle/>
          <a:p>
            <a:pPr eaLnBrk="1" hangingPunct="1">
              <a:lnSpc>
                <a:spcPct val="90000"/>
              </a:lnSpc>
            </a:pPr>
            <a:r>
              <a:rPr lang="en-US" sz="2400" dirty="0" smtClean="0"/>
              <a:t>at least both (i) a substantially increased risk of harm and (ii) a substantial probability of harm with that increase taken into account.…If the agency action causes an individual or individual members of an organization to face an increase in the risk of harm that is ‘‘substantial,’’ and the ultimate risk of harm also is ‘‘substantial,’’ then the individual or organization has demonstrated an injury in fact.…In applying the ‘‘substantial’’ standard, we are mindful, of course, that the constitutional requirement of imminence as articulated by the Supreme Court…</a:t>
            </a:r>
            <a:r>
              <a:rPr lang="en-US" sz="2400" i="1" dirty="0" smtClean="0"/>
              <a:t>necessarily compels a very strict understanding of what increases in risk and overall risk levels can count as ‘‘substantial.</a:t>
            </a:r>
            <a:r>
              <a:rPr lang="en-US" sz="2400" dirty="0" smtClean="0"/>
              <a:t>’’ </a:t>
            </a:r>
          </a:p>
          <a:p>
            <a:pPr eaLnBrk="1" hangingPunct="1">
              <a:lnSpc>
                <a:spcPct val="90000"/>
              </a:lnSpc>
            </a:pPr>
            <a:r>
              <a:rPr lang="en-US" sz="2400" dirty="0" smtClean="0"/>
              <a:t>The court wanted specific numbers, which are expensive to get.</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Summers v. Earth Island Institute</a:t>
            </a:r>
            <a:r>
              <a:rPr lang="en-US" dirty="0" smtClean="0"/>
              <a:t>, 555 U.S. 488 (2009)</a:t>
            </a:r>
            <a:endParaRPr lang="en-US" dirty="0"/>
          </a:p>
        </p:txBody>
      </p:sp>
      <p:sp>
        <p:nvSpPr>
          <p:cNvPr id="3" name="Content Placeholder 2"/>
          <p:cNvSpPr>
            <a:spLocks noGrp="1"/>
          </p:cNvSpPr>
          <p:nvPr>
            <p:ph idx="1"/>
          </p:nvPr>
        </p:nvSpPr>
        <p:spPr/>
        <p:txBody>
          <a:bodyPr>
            <a:normAutofit lnSpcReduction="10000"/>
          </a:bodyPr>
          <a:lstStyle/>
          <a:p>
            <a:r>
              <a:rPr lang="en-US" dirty="0" smtClean="0"/>
              <a:t>Forest service</a:t>
            </a:r>
            <a:r>
              <a:rPr lang="en-US" baseline="0" dirty="0" smtClean="0"/>
              <a:t> makes a rule that some timber sales can be made without the usual statutory notice and comment.</a:t>
            </a:r>
          </a:p>
          <a:p>
            <a:r>
              <a:rPr lang="en-US" baseline="0" dirty="0" smtClean="0"/>
              <a:t>What is plaintiff’s problem in getting standing to contest the rule?</a:t>
            </a:r>
          </a:p>
          <a:p>
            <a:r>
              <a:rPr lang="en-US" baseline="0" dirty="0" smtClean="0"/>
              <a:t>Plaintiff argues that at least one of its many members will be affected by any possible sale</a:t>
            </a:r>
          </a:p>
          <a:p>
            <a:r>
              <a:rPr lang="en-US" baseline="0" dirty="0" smtClean="0"/>
              <a:t>What does the Court say about this probabilistic injury?</a:t>
            </a:r>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19</a:t>
            </a:fld>
            <a:endParaRPr lang="en-US"/>
          </a:p>
        </p:txBody>
      </p:sp>
    </p:spTree>
    <p:extLst>
      <p:ext uri="{BB962C8B-B14F-4D97-AF65-F5344CB8AC3E}">
        <p14:creationId xmlns:p14="http://schemas.microsoft.com/office/powerpoint/2010/main" val="2538129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DD240B-B1CC-420B-A5CE-D3A1A9F9AF00}"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Objectives</a:t>
            </a:r>
          </a:p>
        </p:txBody>
      </p:sp>
      <p:sp>
        <p:nvSpPr>
          <p:cNvPr id="4100" name="Rectangle 3"/>
          <p:cNvSpPr>
            <a:spLocks noGrp="1" noChangeArrowheads="1"/>
          </p:cNvSpPr>
          <p:nvPr>
            <p:ph type="body" idx="1"/>
          </p:nvPr>
        </p:nvSpPr>
        <p:spPr/>
        <p:txBody>
          <a:bodyPr/>
          <a:lstStyle/>
          <a:p>
            <a:pPr eaLnBrk="1" hangingPunct="1">
              <a:lnSpc>
                <a:spcPct val="90000"/>
              </a:lnSpc>
            </a:pPr>
            <a:r>
              <a:rPr lang="en-US" smtClean="0"/>
              <a:t>Understand the difference between jurisdiction and standing</a:t>
            </a:r>
          </a:p>
          <a:p>
            <a:pPr eaLnBrk="1" hangingPunct="1">
              <a:lnSpc>
                <a:spcPct val="90000"/>
              </a:lnSpc>
            </a:pPr>
            <a:r>
              <a:rPr lang="en-US" smtClean="0"/>
              <a:t>Understand the theories of standing and how they are used in adlaw cases</a:t>
            </a:r>
          </a:p>
          <a:p>
            <a:pPr eaLnBrk="1" hangingPunct="1">
              <a:lnSpc>
                <a:spcPct val="90000"/>
              </a:lnSpc>
            </a:pPr>
            <a:r>
              <a:rPr lang="en-US" smtClean="0"/>
              <a:t>Understand ripeness in the agency context, including exhaustion of remedies and primary jurisdiction</a:t>
            </a:r>
          </a:p>
          <a:p>
            <a:pPr eaLnBrk="1" hangingPunct="1">
              <a:lnSpc>
                <a:spcPct val="90000"/>
              </a:lnSpc>
            </a:pPr>
            <a:r>
              <a:rPr lang="en-US" smtClean="0"/>
              <a:t>The details of access to the courts is for the federal courts course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Monsanto Co. v. </a:t>
            </a:r>
            <a:r>
              <a:rPr lang="en-US" i="1" dirty="0" err="1" smtClean="0"/>
              <a:t>Geertson</a:t>
            </a:r>
            <a:r>
              <a:rPr lang="en-US" i="1" dirty="0" smtClean="0"/>
              <a:t> Seed Farms</a:t>
            </a:r>
            <a:r>
              <a:rPr lang="en-US" dirty="0" smtClean="0"/>
              <a:t>, 130 S.Ct. 2743 (2010)</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Organic</a:t>
            </a:r>
            <a:r>
              <a:rPr lang="en-US" baseline="0" dirty="0" smtClean="0"/>
              <a:t> farmers contest a Dept. of Agriculture decision to deregulate the planting of GM alfalfa.</a:t>
            </a:r>
          </a:p>
          <a:p>
            <a:pPr lvl="1"/>
            <a:r>
              <a:rPr lang="en-US" dirty="0" smtClean="0"/>
              <a:t>How could this injury them?</a:t>
            </a:r>
          </a:p>
          <a:p>
            <a:pPr lvl="1"/>
            <a:r>
              <a:rPr lang="en-US" dirty="0" smtClean="0"/>
              <a:t>Could they show a certainty that one would be injured?</a:t>
            </a:r>
          </a:p>
          <a:p>
            <a:r>
              <a:rPr lang="en-US" dirty="0" smtClean="0"/>
              <a:t>The United States Supreme Court accepted this probabilistic injury.</a:t>
            </a:r>
          </a:p>
          <a:p>
            <a:pPr lvl="1"/>
            <a:r>
              <a:rPr lang="en-US" dirty="0" smtClean="0"/>
              <a:t>How can you distinguish the cases?</a:t>
            </a:r>
          </a:p>
          <a:p>
            <a:pPr lvl="1"/>
            <a:r>
              <a:rPr lang="en-US" dirty="0" smtClean="0"/>
              <a:t>Do the plaintiffs have to do anything in </a:t>
            </a:r>
            <a:r>
              <a:rPr lang="en-US" i="1" dirty="0" smtClean="0"/>
              <a:t>Summers</a:t>
            </a:r>
            <a:r>
              <a:rPr lang="en-US" dirty="0" smtClean="0"/>
              <a:t> while waiting for the timber to be cut?</a:t>
            </a:r>
          </a:p>
          <a:p>
            <a:pPr lvl="1"/>
            <a:r>
              <a:rPr lang="en-US" dirty="0" smtClean="0"/>
              <a:t>What do these plaintiffs have to do to detect damage?</a:t>
            </a:r>
          </a:p>
          <a:p>
            <a:pPr lvl="0"/>
            <a:endParaRPr lang="en-US" dirty="0"/>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20</a:t>
            </a:fld>
            <a:endParaRPr lang="en-US"/>
          </a:p>
        </p:txBody>
      </p:sp>
    </p:spTree>
    <p:extLst>
      <p:ext uri="{BB962C8B-B14F-4D97-AF65-F5344CB8AC3E}">
        <p14:creationId xmlns:p14="http://schemas.microsoft.com/office/powerpoint/2010/main" val="2184722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D1E310-83C0-4C77-AC8D-875BD87B2477}" type="slidenum">
              <a:rPr lang="en-US" smtClean="0"/>
              <a:pPr/>
              <a:t>21</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Rethinking Risk as Injury</a:t>
            </a:r>
          </a:p>
        </p:txBody>
      </p:sp>
      <p:sp>
        <p:nvSpPr>
          <p:cNvPr id="20484" name="Rectangle 3"/>
          <p:cNvSpPr>
            <a:spLocks noGrp="1" noChangeArrowheads="1"/>
          </p:cNvSpPr>
          <p:nvPr>
            <p:ph type="body" idx="1"/>
          </p:nvPr>
        </p:nvSpPr>
        <p:spPr/>
        <p:txBody>
          <a:bodyPr/>
          <a:lstStyle/>
          <a:p>
            <a:pPr eaLnBrk="1" hangingPunct="1"/>
            <a:r>
              <a:rPr lang="en-US" dirty="0" smtClean="0"/>
              <a:t>Must there be a substantial risk of injury, rather than just a theoretical risk of injury?</a:t>
            </a:r>
          </a:p>
          <a:p>
            <a:pPr eaLnBrk="1" hangingPunct="1"/>
            <a:r>
              <a:rPr lang="en-US" dirty="0" smtClean="0"/>
              <a:t>Why is this easy to satisfy if the class is big enough and you have some evidence of risk?</a:t>
            </a:r>
          </a:p>
          <a:p>
            <a:pPr lvl="1" eaLnBrk="1" hangingPunct="1"/>
            <a:r>
              <a:rPr lang="en-US" dirty="0" smtClean="0"/>
              <a:t>NRDC v. EPA, 464 F.3d 1 (D.C. Cir. 2006)</a:t>
            </a:r>
          </a:p>
          <a:p>
            <a:pPr lvl="1" eaLnBrk="1" hangingPunct="1"/>
            <a:r>
              <a:rPr lang="en-US" dirty="0" smtClean="0"/>
              <a:t>2 of 500,000 of their members might get cancer</a:t>
            </a:r>
          </a:p>
        </p:txBody>
      </p:sp>
    </p:spTree>
    <p:extLst>
      <p:ext uri="{BB962C8B-B14F-4D97-AF65-F5344CB8AC3E}">
        <p14:creationId xmlns:p14="http://schemas.microsoft.com/office/powerpoint/2010/main" val="3319169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208A44B-0AB0-453C-A1E3-60CE373ABA3B}" type="slidenum">
              <a:rPr lang="en-US" smtClean="0"/>
              <a:pPr/>
              <a:t>22</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Fear as Injury</a:t>
            </a:r>
          </a:p>
        </p:txBody>
      </p:sp>
      <p:sp>
        <p:nvSpPr>
          <p:cNvPr id="22532" name="Rectangle 3"/>
          <p:cNvSpPr>
            <a:spLocks noGrp="1" noChangeArrowheads="1"/>
          </p:cNvSpPr>
          <p:nvPr>
            <p:ph type="body" idx="1"/>
          </p:nvPr>
        </p:nvSpPr>
        <p:spPr/>
        <p:txBody>
          <a:bodyPr/>
          <a:lstStyle/>
          <a:p>
            <a:pPr eaLnBrk="1" hangingPunct="1">
              <a:lnSpc>
                <a:spcPct val="90000"/>
              </a:lnSpc>
            </a:pPr>
            <a:r>
              <a:rPr lang="en-US" sz="2800" dirty="0" smtClean="0"/>
              <a:t>Why is this key to many toxic tort cases?</a:t>
            </a:r>
          </a:p>
          <a:p>
            <a:pPr lvl="1" eaLnBrk="1" hangingPunct="1">
              <a:lnSpc>
                <a:spcPct val="90000"/>
              </a:lnSpc>
            </a:pPr>
            <a:r>
              <a:rPr lang="en-US" sz="2800" dirty="0" smtClean="0"/>
              <a:t>How can this be manipulated by attorneys?</a:t>
            </a:r>
          </a:p>
          <a:p>
            <a:pPr lvl="1" eaLnBrk="1" hangingPunct="1">
              <a:lnSpc>
                <a:spcPct val="90000"/>
              </a:lnSpc>
            </a:pPr>
            <a:r>
              <a:rPr lang="en-US" sz="2800" dirty="0" smtClean="0"/>
              <a:t>How was this used in the BP spill?</a:t>
            </a:r>
          </a:p>
          <a:p>
            <a:pPr lvl="1" eaLnBrk="1" hangingPunct="1">
              <a:lnSpc>
                <a:spcPct val="90000"/>
              </a:lnSpc>
            </a:pPr>
            <a:r>
              <a:rPr lang="en-US" sz="2800" dirty="0" smtClean="0"/>
              <a:t>Why does this complicate allowing fear to trigger standing?</a:t>
            </a:r>
          </a:p>
          <a:p>
            <a:pPr eaLnBrk="1" hangingPunct="1">
              <a:lnSpc>
                <a:spcPct val="90000"/>
              </a:lnSpc>
            </a:pPr>
            <a:r>
              <a:rPr lang="en-US" sz="2800" dirty="0" smtClean="0"/>
              <a:t>Is there a real violation, such as violating a permit to dump toxic materials?</a:t>
            </a:r>
          </a:p>
          <a:p>
            <a:pPr lvl="1" eaLnBrk="1" hangingPunct="1">
              <a:lnSpc>
                <a:spcPct val="90000"/>
              </a:lnSpc>
            </a:pPr>
            <a:r>
              <a:rPr lang="en-US" sz="2800" dirty="0" smtClean="0"/>
              <a:t>This creates a plausible fear if you swim in the river.</a:t>
            </a:r>
          </a:p>
          <a:p>
            <a:pPr lvl="1" eaLnBrk="1" hangingPunct="1">
              <a:lnSpc>
                <a:spcPct val="90000"/>
              </a:lnSpc>
            </a:pPr>
            <a:r>
              <a:rPr lang="en-US" sz="2800" dirty="0" smtClean="0"/>
              <a:t>Friends of the </a:t>
            </a:r>
            <a:r>
              <a:rPr lang="en-US" sz="2800" i="1" dirty="0" smtClean="0"/>
              <a:t>Earth v. Laidlaw Environmental Services</a:t>
            </a:r>
            <a:r>
              <a:rPr lang="en-US" sz="2800" dirty="0" smtClean="0"/>
              <a:t>, 528 U.S. 167 (2000)</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0B5C45F-4FC7-432C-B06B-E978920DCDFF}" type="slidenum">
              <a:rPr lang="en-US" smtClean="0"/>
              <a:pPr/>
              <a:t>23</a:t>
            </a:fld>
            <a:endParaRPr lang="en-US" smtClean="0"/>
          </a:p>
        </p:txBody>
      </p:sp>
      <p:sp>
        <p:nvSpPr>
          <p:cNvPr id="23555" name="Rectangle 2"/>
          <p:cNvSpPr>
            <a:spLocks noGrp="1" noChangeArrowheads="1"/>
          </p:cNvSpPr>
          <p:nvPr>
            <p:ph type="title"/>
          </p:nvPr>
        </p:nvSpPr>
        <p:spPr/>
        <p:txBody>
          <a:bodyPr/>
          <a:lstStyle/>
          <a:p>
            <a:pPr eaLnBrk="1" hangingPunct="1"/>
            <a:r>
              <a:rPr lang="en-US" i="1" dirty="0" smtClean="0"/>
              <a:t>ACLU v. NSA</a:t>
            </a:r>
            <a:r>
              <a:rPr lang="en-US" dirty="0" smtClean="0"/>
              <a:t>, 493 F.3d 644 (6th Cir. 2007)</a:t>
            </a:r>
          </a:p>
        </p:txBody>
      </p:sp>
      <p:sp>
        <p:nvSpPr>
          <p:cNvPr id="23556" name="Rectangle 3"/>
          <p:cNvSpPr>
            <a:spLocks noGrp="1" noChangeArrowheads="1"/>
          </p:cNvSpPr>
          <p:nvPr>
            <p:ph type="body" idx="1"/>
          </p:nvPr>
        </p:nvSpPr>
        <p:spPr/>
        <p:txBody>
          <a:bodyPr/>
          <a:lstStyle/>
          <a:p>
            <a:pPr eaLnBrk="1" hangingPunct="1"/>
            <a:r>
              <a:rPr lang="en-US" sz="2800" dirty="0" smtClean="0"/>
              <a:t>NSA surveillance of foreign telecommunications</a:t>
            </a:r>
          </a:p>
          <a:p>
            <a:pPr lvl="1" eaLnBrk="1" hangingPunct="1"/>
            <a:r>
              <a:rPr lang="en-US" sz="2800" dirty="0" smtClean="0"/>
              <a:t>Challenged by attorneys and journalists because of the chilling effect</a:t>
            </a:r>
          </a:p>
          <a:p>
            <a:pPr eaLnBrk="1" hangingPunct="1"/>
            <a:r>
              <a:rPr lang="en-US" sz="2800" dirty="0" smtClean="0"/>
              <a:t>How is their potential for injury different than the swimmers in Laidlaw?</a:t>
            </a:r>
          </a:p>
          <a:p>
            <a:pPr lvl="1" eaLnBrk="1" hangingPunct="1"/>
            <a:r>
              <a:rPr lang="en-US" sz="2800" dirty="0" smtClean="0"/>
              <a:t>Is there any way they could know for sure if they were being intercepted?</a:t>
            </a:r>
          </a:p>
          <a:p>
            <a:pPr lvl="1" eaLnBrk="1" hangingPunct="1"/>
            <a:r>
              <a:rPr lang="en-US" sz="2800" dirty="0" smtClean="0"/>
              <a:t>Does this allow NSA to control judicial review?</a:t>
            </a:r>
          </a:p>
          <a:p>
            <a:pPr eaLnBrk="1" hangingPunct="1"/>
            <a:r>
              <a:rPr lang="en-US" sz="2800" dirty="0" smtClean="0"/>
              <a:t>The feds admitted it for one group and it got standing.</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39F70E-721A-404C-A46B-6DF3E89BBC8B}" type="slidenum">
              <a:rPr lang="en-US" smtClean="0"/>
              <a:pPr/>
              <a:t>24</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t>Procedural Injury</a:t>
            </a:r>
          </a:p>
        </p:txBody>
      </p:sp>
      <p:sp>
        <p:nvSpPr>
          <p:cNvPr id="24580" name="Rectangle 3"/>
          <p:cNvSpPr>
            <a:spLocks noGrp="1" noChangeArrowheads="1"/>
          </p:cNvSpPr>
          <p:nvPr>
            <p:ph type="body" idx="1"/>
          </p:nvPr>
        </p:nvSpPr>
        <p:spPr/>
        <p:txBody>
          <a:bodyPr>
            <a:normAutofit fontScale="92500" lnSpcReduction="10000"/>
          </a:bodyPr>
          <a:lstStyle/>
          <a:p>
            <a:pPr eaLnBrk="1" hangingPunct="1"/>
            <a:r>
              <a:rPr lang="en-US" dirty="0" smtClean="0"/>
              <a:t>In </a:t>
            </a:r>
            <a:r>
              <a:rPr lang="en-US" i="1" dirty="0" smtClean="0"/>
              <a:t>Lujan</a:t>
            </a:r>
            <a:r>
              <a:rPr lang="en-US" dirty="0" smtClean="0"/>
              <a:t>, the procedural violation was the failure of the agency to do an inter-agency consultation.</a:t>
            </a:r>
          </a:p>
          <a:p>
            <a:pPr lvl="1" eaLnBrk="1" hangingPunct="1"/>
            <a:r>
              <a:rPr lang="en-US" dirty="0" smtClean="0"/>
              <a:t>Was the public allowed to participate in this?</a:t>
            </a:r>
          </a:p>
          <a:p>
            <a:pPr lvl="1" eaLnBrk="1" hangingPunct="1"/>
            <a:r>
              <a:rPr lang="en-US" dirty="0" smtClean="0"/>
              <a:t>Why does this keep DOW from being able to state an injury?</a:t>
            </a:r>
          </a:p>
          <a:p>
            <a:pPr eaLnBrk="1" hangingPunct="1"/>
            <a:r>
              <a:rPr lang="en-US" dirty="0" smtClean="0"/>
              <a:t>How can a procedural violation cause substantive injury?</a:t>
            </a:r>
          </a:p>
          <a:p>
            <a:pPr lvl="1" eaLnBrk="1" hangingPunct="1"/>
            <a:r>
              <a:rPr lang="en-US" dirty="0" smtClean="0"/>
              <a:t>What was the injury in the procedural due process claims we talked about in Chapter 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E261AB-88B4-4C99-9632-FCE7A59F07AB}" type="slidenum">
              <a:rPr lang="en-US" smtClean="0"/>
              <a:pPr/>
              <a:t>25</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Example – The Dredge Permit</a:t>
            </a:r>
          </a:p>
        </p:txBody>
      </p:sp>
      <p:sp>
        <p:nvSpPr>
          <p:cNvPr id="25604" name="Rectangle 3"/>
          <p:cNvSpPr>
            <a:spLocks noGrp="1" noChangeArrowheads="1"/>
          </p:cNvSpPr>
          <p:nvPr>
            <p:ph type="body" idx="1"/>
          </p:nvPr>
        </p:nvSpPr>
        <p:spPr/>
        <p:txBody>
          <a:bodyPr/>
          <a:lstStyle/>
          <a:p>
            <a:pPr eaLnBrk="1" hangingPunct="1">
              <a:lnSpc>
                <a:spcPct val="90000"/>
              </a:lnSpc>
            </a:pPr>
            <a:r>
              <a:rPr lang="en-US" sz="2800" dirty="0" smtClean="0"/>
              <a:t>The Corps does not do the required statutory coordination with Fish and Wildlife before issuing a dredge and fill permit.</a:t>
            </a:r>
          </a:p>
          <a:p>
            <a:pPr lvl="1" eaLnBrk="1" hangingPunct="1">
              <a:lnSpc>
                <a:spcPct val="90000"/>
              </a:lnSpc>
            </a:pPr>
            <a:r>
              <a:rPr lang="en-US" sz="2800" dirty="0" smtClean="0"/>
              <a:t>You are counsel for DOW and read </a:t>
            </a:r>
            <a:r>
              <a:rPr lang="en-US" sz="2800" i="1" dirty="0" smtClean="0"/>
              <a:t>Lujan</a:t>
            </a:r>
            <a:r>
              <a:rPr lang="en-US" sz="2800" dirty="0" smtClean="0"/>
              <a:t> – what will you claim is the injury in order to get standing?</a:t>
            </a:r>
          </a:p>
          <a:p>
            <a:pPr lvl="1" eaLnBrk="1" hangingPunct="1">
              <a:lnSpc>
                <a:spcPct val="90000"/>
              </a:lnSpc>
            </a:pPr>
            <a:r>
              <a:rPr lang="en-US" sz="2800" dirty="0" smtClean="0"/>
              <a:t>What will one of your members have to show </a:t>
            </a:r>
            <a:r>
              <a:rPr lang="en-US" sz="2800" dirty="0" smtClean="0"/>
              <a:t>for </a:t>
            </a:r>
            <a:r>
              <a:rPr lang="en-US" sz="2800" dirty="0" smtClean="0"/>
              <a:t>standing with this issue?</a:t>
            </a:r>
          </a:p>
          <a:p>
            <a:pPr eaLnBrk="1" hangingPunct="1">
              <a:lnSpc>
                <a:spcPct val="90000"/>
              </a:lnSpc>
            </a:pPr>
            <a:r>
              <a:rPr lang="en-US" sz="2800" dirty="0" smtClean="0"/>
              <a:t>What if it were a remote, unpopulated area of public land?</a:t>
            </a:r>
          </a:p>
          <a:p>
            <a:pPr lvl="1" eaLnBrk="1" hangingPunct="1">
              <a:lnSpc>
                <a:spcPct val="90000"/>
              </a:lnSpc>
            </a:pPr>
            <a:r>
              <a:rPr lang="en-US" sz="2800" dirty="0" smtClean="0"/>
              <a:t>Might this leave no one with standing to object in court?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143ABA-AF61-4ECC-A4EF-C5A4ABCD96BF}" type="slidenum">
              <a:rPr lang="en-US" smtClean="0"/>
              <a:pPr/>
              <a:t>26</a:t>
            </a:fld>
            <a:endParaRPr lang="en-US" smtClean="0"/>
          </a:p>
        </p:txBody>
      </p:sp>
      <p:sp>
        <p:nvSpPr>
          <p:cNvPr id="28675" name="Rectangle 2"/>
          <p:cNvSpPr>
            <a:spLocks noGrp="1" noChangeArrowheads="1"/>
          </p:cNvSpPr>
          <p:nvPr>
            <p:ph type="title"/>
          </p:nvPr>
        </p:nvSpPr>
        <p:spPr/>
        <p:txBody>
          <a:bodyPr/>
          <a:lstStyle/>
          <a:p>
            <a:pPr eaLnBrk="1" hangingPunct="1"/>
            <a:r>
              <a:rPr lang="en-US" dirty="0" smtClean="0"/>
              <a:t>Informational Injury </a:t>
            </a:r>
          </a:p>
        </p:txBody>
      </p:sp>
      <p:sp>
        <p:nvSpPr>
          <p:cNvPr id="28676" name="Rectangle 3"/>
          <p:cNvSpPr>
            <a:spLocks noGrp="1" noChangeArrowheads="1"/>
          </p:cNvSpPr>
          <p:nvPr>
            <p:ph type="body" idx="1"/>
          </p:nvPr>
        </p:nvSpPr>
        <p:spPr/>
        <p:txBody>
          <a:bodyPr/>
          <a:lstStyle/>
          <a:p>
            <a:pPr eaLnBrk="1" hangingPunct="1"/>
            <a:r>
              <a:rPr lang="en-US" dirty="0" smtClean="0"/>
              <a:t>FOIA provides that anyone may request and receive non-privileges government documents.</a:t>
            </a:r>
          </a:p>
          <a:p>
            <a:pPr lvl="1" eaLnBrk="1" hangingPunct="1"/>
            <a:r>
              <a:rPr lang="en-US" dirty="0" smtClean="0"/>
              <a:t>What is the injury if the agency refuses to provide a document that is available under FOIA?</a:t>
            </a:r>
          </a:p>
          <a:p>
            <a:pPr eaLnBrk="1" hangingPunct="1"/>
            <a:r>
              <a:rPr lang="en-US" dirty="0" smtClean="0"/>
              <a:t>Why does this depend on the statutory policy of the FOIA?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F416E5C-28D9-41E8-A66A-EDD5D48BD2D8}" type="slidenum">
              <a:rPr lang="en-US" smtClean="0"/>
              <a:pPr/>
              <a:t>27</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Example - FEC Classification Decision</a:t>
            </a:r>
          </a:p>
        </p:txBody>
      </p:sp>
      <p:sp>
        <p:nvSpPr>
          <p:cNvPr id="29700" name="Rectangle 3"/>
          <p:cNvSpPr>
            <a:spLocks noGrp="1" noChangeArrowheads="1"/>
          </p:cNvSpPr>
          <p:nvPr>
            <p:ph type="body" idx="1"/>
          </p:nvPr>
        </p:nvSpPr>
        <p:spPr/>
        <p:txBody>
          <a:bodyPr>
            <a:normAutofit lnSpcReduction="10000"/>
          </a:bodyPr>
          <a:lstStyle/>
          <a:p>
            <a:pPr eaLnBrk="1" hangingPunct="1">
              <a:lnSpc>
                <a:spcPct val="80000"/>
              </a:lnSpc>
            </a:pPr>
            <a:r>
              <a:rPr lang="en-US" dirty="0"/>
              <a:t>FEC does not classify an organization as one that must make public reports of its finances, which are then published by the FEC.</a:t>
            </a:r>
          </a:p>
          <a:p>
            <a:pPr lvl="1" eaLnBrk="1" hangingPunct="1">
              <a:lnSpc>
                <a:spcPct val="80000"/>
              </a:lnSpc>
            </a:pPr>
            <a:r>
              <a:rPr lang="en-US" dirty="0"/>
              <a:t>Does a plaintiff who wants info on the group have standing to contest the classification?</a:t>
            </a:r>
          </a:p>
          <a:p>
            <a:pPr eaLnBrk="1" hangingPunct="1">
              <a:lnSpc>
                <a:spcPct val="80000"/>
              </a:lnSpc>
            </a:pPr>
            <a:r>
              <a:rPr lang="en-US" dirty="0"/>
              <a:t>How did the Court use the purpose for collecting the information to support the plaintiff's standing claim?</a:t>
            </a:r>
          </a:p>
          <a:p>
            <a:pPr lvl="1" eaLnBrk="1" hangingPunct="1">
              <a:lnSpc>
                <a:spcPct val="80000"/>
              </a:lnSpc>
            </a:pPr>
            <a:r>
              <a:rPr lang="en-US" dirty="0"/>
              <a:t>"Here, Congress, by passing the Act with the disclosure requirement, had deemed the information to be important to inform voters."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Lujan Revisited as an Informational Injury</a:t>
            </a:r>
            <a:endParaRPr lang="en-US" dirty="0"/>
          </a:p>
        </p:txBody>
      </p:sp>
      <p:sp>
        <p:nvSpPr>
          <p:cNvPr id="3" name="Content Placeholder 2"/>
          <p:cNvSpPr>
            <a:spLocks noGrp="1"/>
          </p:cNvSpPr>
          <p:nvPr>
            <p:ph idx="1"/>
          </p:nvPr>
        </p:nvSpPr>
        <p:spPr/>
        <p:txBody>
          <a:bodyPr/>
          <a:lstStyle/>
          <a:p>
            <a:r>
              <a:rPr lang="en-US" dirty="0"/>
              <a:t>Lujan found that the failure to get a require Biological Opinion (an agency coordination issue) was not a particularized injury that could support a private lawsuit.</a:t>
            </a:r>
          </a:p>
          <a:p>
            <a:r>
              <a:rPr lang="en-US" dirty="0"/>
              <a:t>How could you argue, using </a:t>
            </a:r>
            <a:r>
              <a:rPr lang="en-US"/>
              <a:t>the </a:t>
            </a:r>
            <a:r>
              <a:rPr lang="en-US" smtClean="0"/>
              <a:t>FEC example</a:t>
            </a:r>
            <a:r>
              <a:rPr lang="en-US" dirty="0"/>
              <a:t>, that failure to obtain the Biological Opinion, which would be a public document, is an informational injury?</a:t>
            </a:r>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28</a:t>
            </a:fld>
            <a:endParaRPr lang="en-US"/>
          </a:p>
        </p:txBody>
      </p:sp>
    </p:spTree>
    <p:extLst>
      <p:ext uri="{BB962C8B-B14F-4D97-AF65-F5344CB8AC3E}">
        <p14:creationId xmlns:p14="http://schemas.microsoft.com/office/powerpoint/2010/main" val="808567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6A74AC0-FE85-44C7-9D6E-31AD3533183E}"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Getting to Court is Not Winning!</a:t>
            </a:r>
          </a:p>
        </p:txBody>
      </p:sp>
      <p:sp>
        <p:nvSpPr>
          <p:cNvPr id="5124" name="Rectangle 3"/>
          <p:cNvSpPr>
            <a:spLocks noGrp="1" noChangeArrowheads="1"/>
          </p:cNvSpPr>
          <p:nvPr>
            <p:ph type="body" idx="1"/>
          </p:nvPr>
        </p:nvSpPr>
        <p:spPr/>
        <p:txBody>
          <a:bodyPr/>
          <a:lstStyle/>
          <a:p>
            <a:pPr eaLnBrk="1" hangingPunct="1"/>
            <a:r>
              <a:rPr lang="en-US" smtClean="0"/>
              <a:t>Remember from due process </a:t>
            </a:r>
          </a:p>
          <a:p>
            <a:pPr lvl="1" eaLnBrk="1" hangingPunct="1"/>
            <a:r>
              <a:rPr lang="en-US" smtClean="0"/>
              <a:t>Getting a hearing is not the same as prevailing in the hearing</a:t>
            </a:r>
          </a:p>
          <a:p>
            <a:pPr lvl="1" eaLnBrk="1" hangingPunct="1"/>
            <a:r>
              <a:rPr lang="en-US" smtClean="0"/>
              <a:t>Remember Marbury!</a:t>
            </a:r>
          </a:p>
          <a:p>
            <a:pPr eaLnBrk="1" hangingPunct="1"/>
            <a:r>
              <a:rPr lang="en-US" smtClean="0"/>
              <a:t>If you cannot get to court, you cannot win</a:t>
            </a:r>
          </a:p>
          <a:p>
            <a:pPr lvl="1" eaLnBrk="1" hangingPunct="1"/>
            <a:r>
              <a:rPr lang="en-US" smtClean="0"/>
              <a:t>Why is getting to court good even if you cannot win?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2741FEC-8DC4-45D6-95C6-04A8F97052B6}"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Jurisdiction </a:t>
            </a:r>
            <a:endParaRPr lang="en-US" dirty="0" smtClean="0"/>
          </a:p>
        </p:txBody>
      </p:sp>
      <p:sp>
        <p:nvSpPr>
          <p:cNvPr id="6148" name="Rectangle 3"/>
          <p:cNvSpPr>
            <a:spLocks noGrp="1" noChangeArrowheads="1"/>
          </p:cNvSpPr>
          <p:nvPr>
            <p:ph type="body" idx="1"/>
          </p:nvPr>
        </p:nvSpPr>
        <p:spPr/>
        <p:txBody>
          <a:bodyPr/>
          <a:lstStyle/>
          <a:p>
            <a:pPr eaLnBrk="1" hangingPunct="1"/>
            <a:r>
              <a:rPr lang="en-US" smtClean="0"/>
              <a:t>Must be present or the claim is void</a:t>
            </a:r>
          </a:p>
          <a:p>
            <a:pPr eaLnBrk="1" hangingPunct="1"/>
            <a:r>
              <a:rPr lang="en-US" smtClean="0"/>
              <a:t>Can be raised at any time, including by the court on its own (</a:t>
            </a:r>
            <a:r>
              <a:rPr lang="en-US" i="1" smtClean="0"/>
              <a:t>sua sponte</a:t>
            </a:r>
            <a:r>
              <a:rPr lang="en-US" smtClean="0"/>
              <a:t>)</a:t>
            </a:r>
          </a:p>
          <a:p>
            <a:pPr lvl="1" eaLnBrk="1" hangingPunct="1"/>
            <a:r>
              <a:rPr lang="en-US" smtClean="0"/>
              <a:t>Why isn't a jurisdictional claim waived if opposing counsel does not raise 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E6ED826-3E72-4715-813A-1D1452DF75E6}"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28 USC § 1251. Original jurisdiction</a:t>
            </a:r>
          </a:p>
        </p:txBody>
      </p:sp>
      <p:sp>
        <p:nvSpPr>
          <p:cNvPr id="7172" name="Rectangle 3"/>
          <p:cNvSpPr>
            <a:spLocks noGrp="1" noChangeArrowheads="1"/>
          </p:cNvSpPr>
          <p:nvPr>
            <p:ph type="body" idx="1"/>
          </p:nvPr>
        </p:nvSpPr>
        <p:spPr/>
        <p:txBody>
          <a:bodyPr/>
          <a:lstStyle/>
          <a:p>
            <a:pPr eaLnBrk="1" hangingPunct="1">
              <a:lnSpc>
                <a:spcPct val="90000"/>
              </a:lnSpc>
            </a:pPr>
            <a:r>
              <a:rPr lang="en-US" sz="2400" smtClean="0"/>
              <a:t>(a) The Supreme Court shall have original and exclusive jurisdiction of all controversies between two or more States.</a:t>
            </a:r>
          </a:p>
          <a:p>
            <a:pPr eaLnBrk="1" hangingPunct="1">
              <a:lnSpc>
                <a:spcPct val="90000"/>
              </a:lnSpc>
            </a:pPr>
            <a:r>
              <a:rPr lang="en-US" sz="2400" smtClean="0"/>
              <a:t>(b) The Supreme Court shall have original but not exclusive jurisdiction of:</a:t>
            </a:r>
          </a:p>
          <a:p>
            <a:pPr lvl="1" eaLnBrk="1" hangingPunct="1">
              <a:lnSpc>
                <a:spcPct val="90000"/>
              </a:lnSpc>
            </a:pPr>
            <a:r>
              <a:rPr lang="en-US" sz="2400" smtClean="0"/>
              <a:t>(1) All actions or proceedings to which ambassadors, other public ministers, consuls, or vice consuls of foreign states are parties;</a:t>
            </a:r>
          </a:p>
          <a:p>
            <a:pPr lvl="1" eaLnBrk="1" hangingPunct="1">
              <a:lnSpc>
                <a:spcPct val="90000"/>
              </a:lnSpc>
            </a:pPr>
            <a:r>
              <a:rPr lang="en-US" sz="2400" smtClean="0"/>
              <a:t>(2) All controversies between the United States and a State;</a:t>
            </a:r>
          </a:p>
          <a:p>
            <a:pPr lvl="1" eaLnBrk="1" hangingPunct="1">
              <a:lnSpc>
                <a:spcPct val="90000"/>
              </a:lnSpc>
            </a:pPr>
            <a:r>
              <a:rPr lang="en-US" sz="2400" smtClean="0"/>
              <a:t>(3) All actions or proceedings by a State against the citizens of another State or against aliens.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3E37E5-73A0-4333-A371-FB8DD247BB01}"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The Role of Congress</a:t>
            </a:r>
          </a:p>
        </p:txBody>
      </p:sp>
      <p:sp>
        <p:nvSpPr>
          <p:cNvPr id="8196" name="Rectangle 3"/>
          <p:cNvSpPr>
            <a:spLocks noGrp="1" noChangeArrowheads="1"/>
          </p:cNvSpPr>
          <p:nvPr>
            <p:ph type="body" idx="1"/>
          </p:nvPr>
        </p:nvSpPr>
        <p:spPr/>
        <p:txBody>
          <a:bodyPr/>
          <a:lstStyle/>
          <a:p>
            <a:pPr eaLnBrk="1" hangingPunct="1"/>
            <a:r>
              <a:rPr lang="en-US" dirty="0" smtClean="0"/>
              <a:t>Except for the original jurisdiction of the United States Supreme Court that is in the constitution, and the constitutional requirement for a case and controversy, everything else is statutory</a:t>
            </a:r>
          </a:p>
          <a:p>
            <a:pPr eaLnBrk="1" hangingPunct="1"/>
            <a:r>
              <a:rPr lang="en-US" dirty="0" smtClean="0"/>
              <a:t>Congress creates, and can limit, jurisdiction and standing, within the constitutional limits.</a:t>
            </a:r>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764D45-5F74-4F2D-8EE3-1B186A24D205}"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28 § 1331. Federal question</a:t>
            </a:r>
          </a:p>
        </p:txBody>
      </p:sp>
      <p:sp>
        <p:nvSpPr>
          <p:cNvPr id="9220" name="Rectangle 3"/>
          <p:cNvSpPr>
            <a:spLocks noGrp="1" noChangeArrowheads="1"/>
          </p:cNvSpPr>
          <p:nvPr>
            <p:ph type="body" idx="1"/>
          </p:nvPr>
        </p:nvSpPr>
        <p:spPr/>
        <p:txBody>
          <a:bodyPr/>
          <a:lstStyle/>
          <a:p>
            <a:pPr eaLnBrk="1" hangingPunct="1"/>
            <a:r>
              <a:rPr lang="en-US" dirty="0" smtClean="0"/>
              <a:t>The </a:t>
            </a:r>
            <a:r>
              <a:rPr lang="en-US" i="1" dirty="0" smtClean="0"/>
              <a:t>district courts</a:t>
            </a:r>
            <a:r>
              <a:rPr lang="en-US" dirty="0" smtClean="0"/>
              <a:t> shall have original jurisdiction of all civil actions arising under the Constitution, laws, or treaties of the United States. </a:t>
            </a:r>
          </a:p>
          <a:p>
            <a:pPr lvl="1" eaLnBrk="1" hangingPunct="1"/>
            <a:r>
              <a:rPr lang="en-US" dirty="0" smtClean="0"/>
              <a:t>Why will this always give you jurisdiction in a federal agency action?</a:t>
            </a:r>
          </a:p>
          <a:p>
            <a:pPr eaLnBrk="1" hangingPunct="1"/>
            <a:r>
              <a:rPr lang="en-US" dirty="0" smtClean="0"/>
              <a:t>If the agency enabling act contains a provision controlling jurisdiction, it preempts § 1331</a:t>
            </a:r>
            <a:r>
              <a:rPr lang="en-US" dirty="0" smtClean="0"/>
              <a:t>.</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0C80D22-75EA-4286-B592-210A8DB51F88}"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28 § 2342. Jurisdiction of court of appeals</a:t>
            </a:r>
          </a:p>
        </p:txBody>
      </p:sp>
      <p:sp>
        <p:nvSpPr>
          <p:cNvPr id="10244" name="Rectangle 3"/>
          <p:cNvSpPr>
            <a:spLocks noGrp="1" noChangeArrowheads="1"/>
          </p:cNvSpPr>
          <p:nvPr>
            <p:ph type="body" idx="1"/>
          </p:nvPr>
        </p:nvSpPr>
        <p:spPr/>
        <p:txBody>
          <a:bodyPr/>
          <a:lstStyle/>
          <a:p>
            <a:pPr eaLnBrk="1" hangingPunct="1">
              <a:lnSpc>
                <a:spcPct val="90000"/>
              </a:lnSpc>
            </a:pPr>
            <a:r>
              <a:rPr lang="en-US" dirty="0" smtClean="0">
                <a:hlinkClick r:id="rId2"/>
              </a:rPr>
              <a:t>http://biotech.law.lsu.edu/cases/adlaw/statutes/28usc2342.htm</a:t>
            </a:r>
            <a:endParaRPr lang="en-US" dirty="0" smtClean="0"/>
          </a:p>
          <a:p>
            <a:pPr eaLnBrk="1" hangingPunct="1">
              <a:lnSpc>
                <a:spcPct val="90000"/>
              </a:lnSpc>
            </a:pPr>
            <a:r>
              <a:rPr lang="en-US" dirty="0" smtClean="0"/>
              <a:t>Why would Congress move most agency appeals to the circuit courts, as opposed to the district courts as specific in § 1331?</a:t>
            </a:r>
          </a:p>
          <a:p>
            <a:pPr lvl="1" eaLnBrk="1" hangingPunct="1">
              <a:lnSpc>
                <a:spcPct val="90000"/>
              </a:lnSpc>
            </a:pPr>
            <a:r>
              <a:rPr lang="en-US" dirty="0" smtClean="0"/>
              <a:t>What sort of actions are usually reviewed by circuit courts?</a:t>
            </a:r>
          </a:p>
          <a:p>
            <a:pPr lvl="1" eaLnBrk="1" hangingPunct="1">
              <a:lnSpc>
                <a:spcPct val="90000"/>
              </a:lnSpc>
            </a:pPr>
            <a:r>
              <a:rPr lang="en-US" dirty="0" smtClean="0"/>
              <a:t>What is the rationale for having agency cases heard in the courts of appeals?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874F4C-0A60-471D-98DD-8813376C9B00}"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OSHA Example</a:t>
            </a:r>
          </a:p>
        </p:txBody>
      </p:sp>
      <p:sp>
        <p:nvSpPr>
          <p:cNvPr id="11268" name="Rectangle 3"/>
          <p:cNvSpPr>
            <a:spLocks noGrp="1" noChangeArrowheads="1"/>
          </p:cNvSpPr>
          <p:nvPr>
            <p:ph type="body" idx="1"/>
          </p:nvPr>
        </p:nvSpPr>
        <p:spPr/>
        <p:txBody>
          <a:bodyPr/>
          <a:lstStyle/>
          <a:p>
            <a:pPr eaLnBrk="1" hangingPunct="1">
              <a:lnSpc>
                <a:spcPct val="90000"/>
              </a:lnSpc>
            </a:pPr>
            <a:r>
              <a:rPr lang="en-US" sz="2400" dirty="0" smtClean="0"/>
              <a:t>Enabling act says that actions may be brought under 29 U.S.C. § 655(f) in circuit courts</a:t>
            </a:r>
          </a:p>
          <a:p>
            <a:pPr lvl="1" eaLnBrk="1" hangingPunct="1">
              <a:lnSpc>
                <a:spcPct val="90000"/>
              </a:lnSpc>
            </a:pPr>
            <a:r>
              <a:rPr lang="en-US" sz="2400" dirty="0" smtClean="0"/>
              <a:t>The statute is silent as to whether this is the exclusive source of jurisdiction</a:t>
            </a:r>
          </a:p>
          <a:p>
            <a:pPr eaLnBrk="1" hangingPunct="1">
              <a:lnSpc>
                <a:spcPct val="90000"/>
              </a:lnSpc>
            </a:pPr>
            <a:r>
              <a:rPr lang="en-US" sz="2400" dirty="0" smtClean="0"/>
              <a:t>Could you use 1331 to get into district court about a suit over an OSHA action covered by 655?</a:t>
            </a:r>
          </a:p>
          <a:p>
            <a:pPr lvl="1" eaLnBrk="1" hangingPunct="1">
              <a:lnSpc>
                <a:spcPct val="90000"/>
              </a:lnSpc>
            </a:pPr>
            <a:r>
              <a:rPr lang="en-US" sz="2400" dirty="0" smtClean="0"/>
              <a:t>specific statutes govern over general statutes, and to allow a plaintiff to choose a suit in district court over the specific statute's provision of review in a court of appeals would thwart the purpose of the specific statute</a:t>
            </a:r>
          </a:p>
          <a:p>
            <a:pPr eaLnBrk="1" hangingPunct="1">
              <a:lnSpc>
                <a:spcPct val="90000"/>
              </a:lnSpc>
            </a:pPr>
            <a:r>
              <a:rPr lang="en-US" sz="2400" dirty="0" smtClean="0"/>
              <a:t>What if it were an OSHA action not covered by 655, such as the failure to make a rule?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3480</TotalTime>
  <Words>1919</Words>
  <Application>Microsoft Office PowerPoint</Application>
  <PresentationFormat>On-screen Show (4:3)</PresentationFormat>
  <Paragraphs>183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Blends</vt:lpstr>
      <vt:lpstr>Access to Judicial Review</vt:lpstr>
      <vt:lpstr>Objectives</vt:lpstr>
      <vt:lpstr>Getting to Court is Not Winning!</vt:lpstr>
      <vt:lpstr>Jurisdiction </vt:lpstr>
      <vt:lpstr>28 USC § 1251. Original jurisdiction</vt:lpstr>
      <vt:lpstr>The Role of Congress</vt:lpstr>
      <vt:lpstr>28 § 1331. Federal question</vt:lpstr>
      <vt:lpstr>28 § 2342. Jurisdiction of court of appeals</vt:lpstr>
      <vt:lpstr>OSHA Example</vt:lpstr>
      <vt:lpstr>Jurisdiction - Standing</vt:lpstr>
      <vt:lpstr>What is the Test for Constitutionally Required Standing?</vt:lpstr>
      <vt:lpstr>Broad Band Internet Access</vt:lpstr>
      <vt:lpstr>Congressional Standing</vt:lpstr>
      <vt:lpstr>Recreational, Aesthetic, or Environmental Injury</vt:lpstr>
      <vt:lpstr>Example: Damn that Mouse!</vt:lpstr>
      <vt:lpstr>Animal Standing</vt:lpstr>
      <vt:lpstr>Risk as Injury</vt:lpstr>
      <vt:lpstr>Public Citizen, Inc. v. National Highway Traffic Safety Admin., 489 F.3d 1279 (D.C. Cir. 2007) </vt:lpstr>
      <vt:lpstr>Summers v. Earth Island Institute, 555 U.S. 488 (2009)</vt:lpstr>
      <vt:lpstr>Monsanto Co. v. Geertson Seed Farms, 130 S.Ct. 2743 (2010)</vt:lpstr>
      <vt:lpstr>Rethinking Risk as Injury</vt:lpstr>
      <vt:lpstr>Fear as Injury</vt:lpstr>
      <vt:lpstr>ACLU v. NSA, 493 F.3d 644 (6th Cir. 2007)</vt:lpstr>
      <vt:lpstr>Procedural Injury</vt:lpstr>
      <vt:lpstr>Example – The Dredge Permit</vt:lpstr>
      <vt:lpstr>Informational Injury </vt:lpstr>
      <vt:lpstr>Example - FEC Classification Decision</vt:lpstr>
      <vt:lpstr>Lujan Revisited as an Informational Injury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Judicial Review</dc:title>
  <dc:creator>edward</dc:creator>
  <cp:lastModifiedBy>Edward P Richards</cp:lastModifiedBy>
  <cp:revision>276</cp:revision>
  <dcterms:created xsi:type="dcterms:W3CDTF">2005-10-18T14:40:56Z</dcterms:created>
  <dcterms:modified xsi:type="dcterms:W3CDTF">2012-10-09T14:22:46Z</dcterms:modified>
</cp:coreProperties>
</file>