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5"/>
  </p:notesMasterIdLst>
  <p:sldIdLst>
    <p:sldId id="256" r:id="rId2"/>
    <p:sldId id="386" r:id="rId3"/>
    <p:sldId id="385" r:id="rId4"/>
    <p:sldId id="387" r:id="rId5"/>
    <p:sldId id="380" r:id="rId6"/>
    <p:sldId id="381" r:id="rId7"/>
    <p:sldId id="388" r:id="rId8"/>
    <p:sldId id="401" r:id="rId9"/>
    <p:sldId id="379" r:id="rId10"/>
    <p:sldId id="382" r:id="rId11"/>
    <p:sldId id="328" r:id="rId12"/>
    <p:sldId id="389" r:id="rId13"/>
    <p:sldId id="329" r:id="rId14"/>
    <p:sldId id="391" r:id="rId15"/>
    <p:sldId id="337" r:id="rId16"/>
    <p:sldId id="338" r:id="rId17"/>
    <p:sldId id="339" r:id="rId18"/>
    <p:sldId id="340" r:id="rId19"/>
    <p:sldId id="397" r:id="rId20"/>
    <p:sldId id="363" r:id="rId21"/>
    <p:sldId id="364" r:id="rId22"/>
    <p:sldId id="365" r:id="rId23"/>
    <p:sldId id="366" r:id="rId24"/>
    <p:sldId id="367" r:id="rId25"/>
    <p:sldId id="368" r:id="rId26"/>
    <p:sldId id="403" r:id="rId27"/>
    <p:sldId id="398" r:id="rId28"/>
    <p:sldId id="369" r:id="rId29"/>
    <p:sldId id="399" r:id="rId30"/>
    <p:sldId id="370" r:id="rId31"/>
    <p:sldId id="400" r:id="rId32"/>
    <p:sldId id="371" r:id="rId33"/>
    <p:sldId id="372"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0" autoAdjust="0"/>
    <p:restoredTop sz="86432" autoAdjust="0"/>
  </p:normalViewPr>
  <p:slideViewPr>
    <p:cSldViewPr>
      <p:cViewPr varScale="1">
        <p:scale>
          <a:sx n="63" d="100"/>
          <a:sy n="63" d="100"/>
        </p:scale>
        <p:origin x="-76" y="-744"/>
      </p:cViewPr>
      <p:guideLst>
        <p:guide orient="horz" pos="2160"/>
        <p:guide pos="2880"/>
      </p:guideLst>
    </p:cSldViewPr>
  </p:slideViewPr>
  <p:outlineViewPr>
    <p:cViewPr>
      <p:scale>
        <a:sx n="33" d="100"/>
        <a:sy n="33" d="100"/>
      </p:scale>
      <p:origin x="0" y="262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2C45322-536F-4EF0-A84D-9B6DF9FB651C}" type="slidenum">
              <a:rPr lang="en-US"/>
              <a:pPr>
                <a:defRPr/>
              </a:pPr>
              <a:t>‹#›</a:t>
            </a:fld>
            <a:endParaRPr lang="en-US"/>
          </a:p>
        </p:txBody>
      </p:sp>
    </p:spTree>
    <p:extLst>
      <p:ext uri="{BB962C8B-B14F-4D97-AF65-F5344CB8AC3E}">
        <p14:creationId xmlns:p14="http://schemas.microsoft.com/office/powerpoint/2010/main" val="729161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8F916B5-3A9C-420B-B3B9-C2E1EC699E99}" type="slidenum">
              <a:rPr lang="en-US"/>
              <a:pPr>
                <a:defRPr/>
              </a:pPr>
              <a:t>‹#›</a:t>
            </a:fld>
            <a:endParaRPr lang="en-US"/>
          </a:p>
        </p:txBody>
      </p:sp>
    </p:spTree>
    <p:extLst>
      <p:ext uri="{BB962C8B-B14F-4D97-AF65-F5344CB8AC3E}">
        <p14:creationId xmlns:p14="http://schemas.microsoft.com/office/powerpoint/2010/main" val="3718493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92EA915-22FB-40ED-91CD-F3BD1340F3FF}" type="slidenum">
              <a:rPr lang="en-US"/>
              <a:pPr>
                <a:defRPr/>
              </a:pPr>
              <a:t>‹#›</a:t>
            </a:fld>
            <a:endParaRPr lang="en-US"/>
          </a:p>
        </p:txBody>
      </p:sp>
    </p:spTree>
    <p:extLst>
      <p:ext uri="{BB962C8B-B14F-4D97-AF65-F5344CB8AC3E}">
        <p14:creationId xmlns:p14="http://schemas.microsoft.com/office/powerpoint/2010/main" val="1566841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1ACB6AF-5DFB-4B02-B76A-433DE8A4FAEC}" type="slidenum">
              <a:rPr lang="en-US"/>
              <a:pPr>
                <a:defRPr/>
              </a:pPr>
              <a:t>‹#›</a:t>
            </a:fld>
            <a:endParaRPr lang="en-US"/>
          </a:p>
        </p:txBody>
      </p:sp>
    </p:spTree>
    <p:extLst>
      <p:ext uri="{BB962C8B-B14F-4D97-AF65-F5344CB8AC3E}">
        <p14:creationId xmlns:p14="http://schemas.microsoft.com/office/powerpoint/2010/main" val="284881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477036F-73EC-4D72-8AA6-719949D06699}" type="slidenum">
              <a:rPr lang="en-US"/>
              <a:pPr>
                <a:defRPr/>
              </a:pPr>
              <a:t>‹#›</a:t>
            </a:fld>
            <a:endParaRPr lang="en-US"/>
          </a:p>
        </p:txBody>
      </p:sp>
    </p:spTree>
    <p:extLst>
      <p:ext uri="{BB962C8B-B14F-4D97-AF65-F5344CB8AC3E}">
        <p14:creationId xmlns:p14="http://schemas.microsoft.com/office/powerpoint/2010/main" val="1206008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E0A80E-A7D2-437D-86E9-F6164E745BEA}" type="slidenum">
              <a:rPr lang="en-US"/>
              <a:pPr>
                <a:defRPr/>
              </a:pPr>
              <a:t>‹#›</a:t>
            </a:fld>
            <a:endParaRPr lang="en-US"/>
          </a:p>
        </p:txBody>
      </p:sp>
    </p:spTree>
    <p:extLst>
      <p:ext uri="{BB962C8B-B14F-4D97-AF65-F5344CB8AC3E}">
        <p14:creationId xmlns:p14="http://schemas.microsoft.com/office/powerpoint/2010/main" val="281810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F68003-6527-43CF-B592-6924FAD460C8}" type="slidenum">
              <a:rPr lang="en-US"/>
              <a:pPr>
                <a:defRPr/>
              </a:pPr>
              <a:t>‹#›</a:t>
            </a:fld>
            <a:endParaRPr lang="en-US"/>
          </a:p>
        </p:txBody>
      </p:sp>
    </p:spTree>
    <p:extLst>
      <p:ext uri="{BB962C8B-B14F-4D97-AF65-F5344CB8AC3E}">
        <p14:creationId xmlns:p14="http://schemas.microsoft.com/office/powerpoint/2010/main" val="183835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10DCF20B-79CE-4D52-9FB5-C16BC0681727}" type="slidenum">
              <a:rPr lang="en-US"/>
              <a:pPr>
                <a:defRPr/>
              </a:pPr>
              <a:t>‹#›</a:t>
            </a:fld>
            <a:endParaRPr lang="en-US"/>
          </a:p>
        </p:txBody>
      </p:sp>
    </p:spTree>
    <p:extLst>
      <p:ext uri="{BB962C8B-B14F-4D97-AF65-F5344CB8AC3E}">
        <p14:creationId xmlns:p14="http://schemas.microsoft.com/office/powerpoint/2010/main" val="768633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83045213-EFA6-45E2-A09F-F568EAD9977C}" type="slidenum">
              <a:rPr lang="en-US"/>
              <a:pPr>
                <a:defRPr/>
              </a:pPr>
              <a:t>‹#›</a:t>
            </a:fld>
            <a:endParaRPr lang="en-US"/>
          </a:p>
        </p:txBody>
      </p:sp>
    </p:spTree>
    <p:extLst>
      <p:ext uri="{BB962C8B-B14F-4D97-AF65-F5344CB8AC3E}">
        <p14:creationId xmlns:p14="http://schemas.microsoft.com/office/powerpoint/2010/main" val="130388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651DF8B-3237-445F-969F-EA8D6CEA63B5}" type="slidenum">
              <a:rPr lang="en-US"/>
              <a:pPr>
                <a:defRPr/>
              </a:pPr>
              <a:t>‹#›</a:t>
            </a:fld>
            <a:endParaRPr lang="en-US"/>
          </a:p>
        </p:txBody>
      </p:sp>
    </p:spTree>
    <p:extLst>
      <p:ext uri="{BB962C8B-B14F-4D97-AF65-F5344CB8AC3E}">
        <p14:creationId xmlns:p14="http://schemas.microsoft.com/office/powerpoint/2010/main" val="1360040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8B6B96C-D6CB-4FE5-BAB7-A71042E9B6AE}" type="slidenum">
              <a:rPr lang="en-US"/>
              <a:pPr>
                <a:defRPr/>
              </a:pPr>
              <a:t>‹#›</a:t>
            </a:fld>
            <a:endParaRPr lang="en-US"/>
          </a:p>
        </p:txBody>
      </p:sp>
    </p:spTree>
    <p:extLst>
      <p:ext uri="{BB962C8B-B14F-4D97-AF65-F5344CB8AC3E}">
        <p14:creationId xmlns:p14="http://schemas.microsoft.com/office/powerpoint/2010/main" val="1021207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71B430D-4F7B-46B4-966F-D947DA4E86FC}" type="slidenum">
              <a:rPr lang="en-US"/>
              <a:pPr>
                <a:defRPr/>
              </a:pPr>
              <a:t>‹#›</a:t>
            </a:fld>
            <a:endParaRPr lang="en-US"/>
          </a:p>
        </p:txBody>
      </p:sp>
    </p:spTree>
    <p:extLst>
      <p:ext uri="{BB962C8B-B14F-4D97-AF65-F5344CB8AC3E}">
        <p14:creationId xmlns:p14="http://schemas.microsoft.com/office/powerpoint/2010/main" val="104465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F117A16-CAFF-49E4-BC34-6AFA3DFE22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2"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r>
              <a:rPr lang="en-US" dirty="0" smtClean="0"/>
              <a:t>Part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Exemptions to Notice and Comment Requirements (does 553 apply at all?)</a:t>
            </a:r>
            <a:endParaRPr lang="en-US" dirty="0"/>
          </a:p>
        </p:txBody>
      </p:sp>
      <p:sp>
        <p:nvSpPr>
          <p:cNvPr id="6" name="Content Placeholder 5"/>
          <p:cNvSpPr>
            <a:spLocks noGrp="1"/>
          </p:cNvSpPr>
          <p:nvPr>
            <p:ph idx="1"/>
          </p:nvPr>
        </p:nvSpPr>
        <p:spPr/>
        <p:txBody>
          <a:bodyPr/>
          <a:lstStyle/>
          <a:p>
            <a:r>
              <a:rPr lang="en-US" dirty="0" smtClean="0"/>
              <a:t>§ 553. Rule making</a:t>
            </a:r>
          </a:p>
          <a:p>
            <a:pPr lvl="1"/>
            <a:r>
              <a:rPr lang="en-US" dirty="0" smtClean="0"/>
              <a:t>(a) This section applies, according to the provisions thereof, except to the extent that there is involved -</a:t>
            </a:r>
          </a:p>
          <a:p>
            <a:pPr lvl="2"/>
            <a:r>
              <a:rPr lang="en-US" dirty="0" smtClean="0"/>
              <a:t>(1) a military or foreign affairs function of the United States; or</a:t>
            </a:r>
          </a:p>
          <a:p>
            <a:pPr lvl="2"/>
            <a:r>
              <a:rPr lang="en-US" dirty="0" smtClean="0"/>
              <a:t>(2) a matter relating to agency management or personnel or to public property, loans, grants, benefits, or contracts.</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10</a:t>
            </a:fld>
            <a:endParaRPr lang="en-US"/>
          </a:p>
        </p:txBody>
      </p:sp>
    </p:spTree>
    <p:extLst>
      <p:ext uri="{BB962C8B-B14F-4D97-AF65-F5344CB8AC3E}">
        <p14:creationId xmlns:p14="http://schemas.microsoft.com/office/powerpoint/2010/main" val="3277768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DBCBA4-0936-4453-938C-2CEB1245AF48}" type="slidenum">
              <a:rPr lang="en-US" smtClean="0"/>
              <a:pPr/>
              <a:t>11</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Military and foreign affairs</a:t>
            </a:r>
          </a:p>
        </p:txBody>
      </p:sp>
      <p:sp>
        <p:nvSpPr>
          <p:cNvPr id="5124" name="Rectangle 3"/>
          <p:cNvSpPr>
            <a:spLocks noGrp="1" noChangeArrowheads="1"/>
          </p:cNvSpPr>
          <p:nvPr>
            <p:ph type="body" idx="1"/>
          </p:nvPr>
        </p:nvSpPr>
        <p:spPr/>
        <p:txBody>
          <a:bodyPr/>
          <a:lstStyle/>
          <a:p>
            <a:pPr eaLnBrk="1" hangingPunct="1"/>
            <a:r>
              <a:rPr lang="en-US" dirty="0" smtClean="0"/>
              <a:t>Why exempt these?</a:t>
            </a:r>
          </a:p>
          <a:p>
            <a:pPr eaLnBrk="1" hangingPunct="1"/>
            <a:r>
              <a:rPr lang="en-US" dirty="0" smtClean="0"/>
              <a:t>Limiting the term of residence for Iranian nationals after the hostage incident</a:t>
            </a:r>
          </a:p>
          <a:p>
            <a:pPr lvl="1" eaLnBrk="1" hangingPunct="1"/>
            <a:r>
              <a:rPr lang="en-US" dirty="0" smtClean="0"/>
              <a:t>National security issues?</a:t>
            </a:r>
          </a:p>
          <a:p>
            <a:pPr eaLnBrk="1" hangingPunct="1"/>
            <a:r>
              <a:rPr lang="en-US" dirty="0" smtClean="0"/>
              <a:t>Extending asylum to persons subject to reproductive restrictions in China</a:t>
            </a:r>
          </a:p>
          <a:p>
            <a:pPr lvl="1" eaLnBrk="1" hangingPunct="1"/>
            <a:r>
              <a:rPr lang="en-US" dirty="0" smtClean="0"/>
              <a:t>Was this just an individual benefit or part of a foreign </a:t>
            </a:r>
            <a:r>
              <a:rPr lang="en-US" smtClean="0"/>
              <a:t>policy?</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Property</a:t>
            </a:r>
            <a:endParaRPr lang="en-US" dirty="0"/>
          </a:p>
        </p:txBody>
      </p:sp>
      <p:sp>
        <p:nvSpPr>
          <p:cNvPr id="3" name="Content Placeholder 2"/>
          <p:cNvSpPr>
            <a:spLocks noGrp="1"/>
          </p:cNvSpPr>
          <p:nvPr>
            <p:ph idx="1"/>
          </p:nvPr>
        </p:nvSpPr>
        <p:spPr/>
        <p:txBody>
          <a:bodyPr>
            <a:normAutofit lnSpcReduction="10000"/>
          </a:bodyPr>
          <a:lstStyle/>
          <a:p>
            <a:r>
              <a:rPr lang="en-US" dirty="0" smtClean="0"/>
              <a:t>What</a:t>
            </a:r>
            <a:r>
              <a:rPr lang="en-US" baseline="0" dirty="0" smtClean="0"/>
              <a:t> was the compromise that lead to the APA not requiring notice and comment for agency internal matters?</a:t>
            </a:r>
          </a:p>
          <a:p>
            <a:pPr lvl="1"/>
            <a:r>
              <a:rPr lang="en-US" baseline="0" dirty="0" smtClean="0"/>
              <a:t>Would a rule about permits for cruise ships entering national parks be covered by this</a:t>
            </a:r>
            <a:r>
              <a:rPr lang="en-US" dirty="0" smtClean="0"/>
              <a:t> exception?</a:t>
            </a:r>
            <a:endParaRPr lang="en-US" baseline="0" dirty="0" smtClean="0"/>
          </a:p>
          <a:p>
            <a:r>
              <a:rPr lang="en-US" baseline="0" dirty="0" smtClean="0"/>
              <a:t>Many agencies adopted rules requiring notice and comment rulemaking in several of these areas.</a:t>
            </a:r>
          </a:p>
          <a:p>
            <a:pPr lvl="1"/>
            <a:r>
              <a:rPr lang="en-US" baseline="0" dirty="0" smtClean="0"/>
              <a:t>This has defused pressure to amend the APA.</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12</a:t>
            </a:fld>
            <a:endParaRPr lang="en-US"/>
          </a:p>
        </p:txBody>
      </p:sp>
    </p:spTree>
    <p:extLst>
      <p:ext uri="{BB962C8B-B14F-4D97-AF65-F5344CB8AC3E}">
        <p14:creationId xmlns:p14="http://schemas.microsoft.com/office/powerpoint/2010/main" val="1769945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C9B6C4-41E6-4698-A7AE-CA076EEEF1ED}" type="slidenum">
              <a:rPr lang="en-US" smtClean="0"/>
              <a:pPr/>
              <a:t>13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Agency Procedures</a:t>
            </a:r>
          </a:p>
        </p:txBody>
      </p:sp>
      <p:sp>
        <p:nvSpPr>
          <p:cNvPr id="6148" name="Rectangle 3"/>
          <p:cNvSpPr>
            <a:spLocks noGrp="1" noChangeArrowheads="1"/>
          </p:cNvSpPr>
          <p:nvPr>
            <p:ph type="body" idx="1"/>
          </p:nvPr>
        </p:nvSpPr>
        <p:spPr/>
        <p:txBody>
          <a:bodyPr/>
          <a:lstStyle/>
          <a:p>
            <a:pPr eaLnBrk="1" hangingPunct="1"/>
            <a:r>
              <a:rPr lang="en-US" dirty="0" smtClean="0"/>
              <a:t>Like the code of civil procedure</a:t>
            </a:r>
          </a:p>
          <a:p>
            <a:pPr eaLnBrk="1" hangingPunct="1"/>
            <a:r>
              <a:rPr lang="en-US" dirty="0" smtClean="0"/>
              <a:t>Does not change the substantive rights of the parties</a:t>
            </a:r>
          </a:p>
          <a:p>
            <a:pPr eaLnBrk="1" hangingPunct="1"/>
            <a:r>
              <a:rPr lang="en-US" dirty="0" smtClean="0"/>
              <a:t>Does not change the regulated behavior, only the process in agency procedures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553(b) - Exceptions to Notice Requirements (applies, but not notice)</a:t>
            </a:r>
            <a:endParaRPr lang="en-US" dirty="0"/>
          </a:p>
        </p:txBody>
      </p:sp>
      <p:sp>
        <p:nvSpPr>
          <p:cNvPr id="3" name="Content Placeholder 2"/>
          <p:cNvSpPr>
            <a:spLocks noGrp="1"/>
          </p:cNvSpPr>
          <p:nvPr>
            <p:ph idx="1"/>
          </p:nvPr>
        </p:nvSpPr>
        <p:spPr/>
        <p:txBody>
          <a:bodyPr/>
          <a:lstStyle/>
          <a:p>
            <a:pPr eaLnBrk="1" hangingPunct="1"/>
            <a:r>
              <a:rPr lang="en-US" smtClean="0"/>
              <a:t>1) Interpretative rules, general statements of policy, and rules of agency organization, procedure, and practice; and</a:t>
            </a:r>
          </a:p>
          <a:p>
            <a:pPr eaLnBrk="1" hangingPunct="1"/>
            <a:r>
              <a:rPr lang="en-US" smtClean="0"/>
              <a:t>2) Rules when the agency finds for good cause that notice and public procedure are impracticable, unnecessary, or contrary to the public interest.</a:t>
            </a:r>
          </a:p>
          <a:p>
            <a:pPr eaLnBrk="1" hangingPunct="1"/>
            <a:r>
              <a:rPr lang="en-US" smtClean="0"/>
              <a:t>No notice means no comment under 553(c)</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14</a:t>
            </a:fld>
            <a:endParaRPr lang="en-US"/>
          </a:p>
        </p:txBody>
      </p:sp>
    </p:spTree>
    <p:extLst>
      <p:ext uri="{BB962C8B-B14F-4D97-AF65-F5344CB8AC3E}">
        <p14:creationId xmlns:p14="http://schemas.microsoft.com/office/powerpoint/2010/main" val="1554789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9CA5D04-11AE-4070-B1FA-1156EA931D1A}" type="slidenum">
              <a:rPr lang="en-US" smtClean="0"/>
              <a:pPr/>
              <a:t>15</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Exception 1 - Interpretative Rules</a:t>
            </a:r>
          </a:p>
        </p:txBody>
      </p:sp>
      <p:sp>
        <p:nvSpPr>
          <p:cNvPr id="264195" name="Rectangle 3"/>
          <p:cNvSpPr>
            <a:spLocks noGrp="1" noChangeArrowheads="1"/>
          </p:cNvSpPr>
          <p:nvPr>
            <p:ph type="body" idx="1"/>
          </p:nvPr>
        </p:nvSpPr>
        <p:spPr>
          <a:xfrm>
            <a:off x="457200" y="2286000"/>
            <a:ext cx="7693025" cy="4038600"/>
          </a:xfrm>
        </p:spPr>
        <p:txBody>
          <a:bodyPr>
            <a:normAutofit fontScale="92500" lnSpcReduction="10000"/>
          </a:bodyPr>
          <a:lstStyle/>
          <a:p>
            <a:pPr eaLnBrk="1" hangingPunct="1">
              <a:defRPr/>
            </a:pPr>
            <a:r>
              <a:rPr lang="en-US" dirty="0" smtClean="0"/>
              <a:t>It is only explaining the law or providing guidance for action </a:t>
            </a:r>
          </a:p>
          <a:p>
            <a:pPr lvl="1" eaLnBrk="1" hangingPunct="1">
              <a:defRPr/>
            </a:pPr>
            <a:r>
              <a:rPr lang="en-US" dirty="0" smtClean="0"/>
              <a:t>Prosecution guidelines</a:t>
            </a:r>
          </a:p>
          <a:p>
            <a:pPr lvl="1" eaLnBrk="1" hangingPunct="1">
              <a:defRPr/>
            </a:pPr>
            <a:r>
              <a:rPr lang="en-US" dirty="0" smtClean="0"/>
              <a:t>IRS audit guidelines</a:t>
            </a:r>
          </a:p>
          <a:p>
            <a:pPr eaLnBrk="1" hangingPunct="1">
              <a:defRPr/>
            </a:pPr>
            <a:r>
              <a:rPr lang="en-US" dirty="0" smtClean="0"/>
              <a:t>Since they do not change the law, they have no legal effect</a:t>
            </a:r>
          </a:p>
          <a:p>
            <a:pPr lvl="1" eaLnBrk="1" hangingPunct="1">
              <a:defRPr/>
            </a:pPr>
            <a:r>
              <a:rPr lang="en-US" dirty="0" smtClean="0"/>
              <a:t>Like precedent cases in the civil law?</a:t>
            </a:r>
          </a:p>
          <a:p>
            <a:pPr lvl="1" eaLnBrk="1" hangingPunct="1">
              <a:defRPr/>
            </a:pPr>
            <a:r>
              <a:rPr lang="en-US" dirty="0" smtClean="0"/>
              <a:t>Does that mean you can ignore them?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7BA205C-1C69-4529-8797-5FE1943E73CB}" type="slidenum">
              <a:rPr lang="en-US" smtClean="0"/>
              <a:pPr/>
              <a:t>16</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How do you know if it an Interpretive Rule or a Legislative Rule?</a:t>
            </a:r>
          </a:p>
        </p:txBody>
      </p:sp>
      <p:sp>
        <p:nvSpPr>
          <p:cNvPr id="13316" name="Rectangle 3"/>
          <p:cNvSpPr>
            <a:spLocks noGrp="1" noChangeArrowheads="1"/>
          </p:cNvSpPr>
          <p:nvPr>
            <p:ph type="body" idx="1"/>
          </p:nvPr>
        </p:nvSpPr>
        <p:spPr/>
        <p:txBody>
          <a:bodyPr/>
          <a:lstStyle/>
          <a:p>
            <a:pPr eaLnBrk="1" hangingPunct="1"/>
            <a:r>
              <a:rPr lang="en-US" dirty="0" smtClean="0"/>
              <a:t>Why would an agency want to use an interpretive rule rather than a legislative rule?</a:t>
            </a:r>
          </a:p>
          <a:p>
            <a:pPr lvl="1" eaLnBrk="1" hangingPunct="1"/>
            <a:r>
              <a:rPr lang="en-US" dirty="0" smtClean="0"/>
              <a:t>What is the risk to the agency if they do and the court disagrees?</a:t>
            </a:r>
          </a:p>
          <a:p>
            <a:pPr eaLnBrk="1" hangingPunct="1"/>
            <a:r>
              <a:rPr lang="en-US" dirty="0" smtClean="0"/>
              <a:t>What is the benefit to the regulated parties of interpretive rules?</a:t>
            </a:r>
          </a:p>
          <a:p>
            <a:pPr lvl="1" eaLnBrk="1" hangingPunct="1"/>
            <a:r>
              <a:rPr lang="en-US" dirty="0" smtClean="0"/>
              <a:t>What if the agency is prevented from providing guidance documents?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FE19181-7AFD-4B84-B815-4768832B596C}" type="slidenum">
              <a:rPr lang="en-US" smtClean="0"/>
              <a:pPr/>
              <a:t>17</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How Does the Nature of the Enabling Act Affect Rulemaking?</a:t>
            </a:r>
          </a:p>
        </p:txBody>
      </p:sp>
      <p:sp>
        <p:nvSpPr>
          <p:cNvPr id="14340" name="Rectangle 3"/>
          <p:cNvSpPr>
            <a:spLocks noGrp="1" noChangeArrowheads="1"/>
          </p:cNvSpPr>
          <p:nvPr>
            <p:ph type="body" idx="1"/>
          </p:nvPr>
        </p:nvSpPr>
        <p:spPr/>
        <p:txBody>
          <a:bodyPr/>
          <a:lstStyle/>
          <a:p>
            <a:pPr eaLnBrk="1" hangingPunct="1"/>
            <a:r>
              <a:rPr lang="en-US" smtClean="0"/>
              <a:t>Very general laws</a:t>
            </a:r>
          </a:p>
          <a:p>
            <a:pPr lvl="1" eaLnBrk="1" hangingPunct="1"/>
            <a:r>
              <a:rPr lang="en-US" smtClean="0"/>
              <a:t>Little effective guidance in the statute</a:t>
            </a:r>
          </a:p>
          <a:p>
            <a:pPr lvl="1" eaLnBrk="1" hangingPunct="1"/>
            <a:r>
              <a:rPr lang="en-US" smtClean="0"/>
              <a:t>Makes any interpretative rule more likely to been seen as a legislative rule</a:t>
            </a:r>
          </a:p>
          <a:p>
            <a:pPr eaLnBrk="1" hangingPunct="1"/>
            <a:r>
              <a:rPr lang="en-US" smtClean="0"/>
              <a:t>Very specific laws - like the ADA</a:t>
            </a:r>
          </a:p>
          <a:p>
            <a:pPr lvl="1" eaLnBrk="1" hangingPunct="1"/>
            <a:r>
              <a:rPr lang="en-US" smtClean="0"/>
              <a:t>No room for legislative rules</a:t>
            </a:r>
          </a:p>
          <a:p>
            <a:pPr lvl="1" eaLnBrk="1" hangingPunct="1"/>
            <a:r>
              <a:rPr lang="en-US" smtClean="0"/>
              <a:t>Everything is guidance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F01BF38-732F-4FC8-AD8A-10E870E3FF46}" type="slidenum">
              <a:rPr lang="en-US" smtClean="0"/>
              <a:pPr/>
              <a:t>18</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EPA Example - Wetlands</a:t>
            </a:r>
          </a:p>
        </p:txBody>
      </p:sp>
      <p:sp>
        <p:nvSpPr>
          <p:cNvPr id="15364" name="Rectangle 3"/>
          <p:cNvSpPr>
            <a:spLocks noGrp="1" noChangeArrowheads="1"/>
          </p:cNvSpPr>
          <p:nvPr>
            <p:ph type="body" idx="1"/>
          </p:nvPr>
        </p:nvSpPr>
        <p:spPr/>
        <p:txBody>
          <a:bodyPr/>
          <a:lstStyle/>
          <a:p>
            <a:pPr eaLnBrk="1" hangingPunct="1"/>
            <a:r>
              <a:rPr lang="en-US" dirty="0" smtClean="0"/>
              <a:t>EPA says that the term “waters of the United States” (which defines the jurisdiction of EPA under the Clean Water Act) includes wetlands that potentially provide habitat to migratory birds. </a:t>
            </a:r>
          </a:p>
          <a:p>
            <a:pPr eaLnBrk="1" hangingPunct="1"/>
            <a:r>
              <a:rPr lang="en-US" dirty="0" smtClean="0"/>
              <a:t>Is this an interpretative rule or a legislative rule?</a:t>
            </a:r>
          </a:p>
          <a:p>
            <a:pPr eaLnBrk="1" hangingPunct="1"/>
            <a:r>
              <a:rPr lang="en-US" dirty="0" smtClean="0"/>
              <a:t>Can we tell just looking at the rule?</a:t>
            </a:r>
          </a:p>
          <a:p>
            <a:pPr lvl="0" eaLnBrk="1" hangingPunct="1"/>
            <a:r>
              <a:rPr lang="en-US" dirty="0" smtClean="0"/>
              <a:t>Will the agency say that the rule is binding?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Substantial Impact Test</a:t>
            </a:r>
            <a:endParaRPr lang="en-US" dirty="0"/>
          </a:p>
        </p:txBody>
      </p:sp>
      <p:sp>
        <p:nvSpPr>
          <p:cNvPr id="3" name="Content Placeholder 2"/>
          <p:cNvSpPr>
            <a:spLocks noGrp="1"/>
          </p:cNvSpPr>
          <p:nvPr>
            <p:ph idx="1"/>
          </p:nvPr>
        </p:nvSpPr>
        <p:spPr/>
        <p:txBody>
          <a:bodyPr/>
          <a:lstStyle/>
          <a:p>
            <a:pPr lvl="0" eaLnBrk="1" hangingPunct="1"/>
            <a:r>
              <a:rPr lang="en-US" dirty="0" smtClean="0"/>
              <a:t>How might this rule affect the buyers of wetlands?</a:t>
            </a:r>
          </a:p>
          <a:p>
            <a:pPr lvl="1" eaLnBrk="1" hangingPunct="1"/>
            <a:r>
              <a:rPr lang="en-US" dirty="0" smtClean="0"/>
              <a:t>Is this a substantial impact?</a:t>
            </a:r>
          </a:p>
          <a:p>
            <a:pPr eaLnBrk="1" hangingPunct="1"/>
            <a:r>
              <a:rPr lang="en-US" dirty="0" smtClean="0"/>
              <a:t>Is the substantial impact test circular?</a:t>
            </a:r>
          </a:p>
          <a:p>
            <a:pPr lvl="1" eaLnBrk="1" hangingPunct="1"/>
            <a:r>
              <a:rPr lang="en-US" dirty="0" smtClean="0"/>
              <a:t>If the agency follows the interpretive rule, what must it show to prove it is not a legislative rule?</a:t>
            </a:r>
          </a:p>
          <a:p>
            <a:pPr lvl="0" eaLnBrk="1" hangingPunct="1"/>
            <a:r>
              <a:rPr lang="en-US" dirty="0" smtClean="0"/>
              <a:t>The</a:t>
            </a:r>
            <a:r>
              <a:rPr lang="en-US" baseline="0" dirty="0" smtClean="0"/>
              <a:t> substantial impact test has now been mostly abandoned in favor of the “legally binding” test.</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19</a:t>
            </a:fld>
            <a:endParaRPr lang="en-US"/>
          </a:p>
        </p:txBody>
      </p:sp>
    </p:spTree>
    <p:extLst>
      <p:ext uri="{BB962C8B-B14F-4D97-AF65-F5344CB8AC3E}">
        <p14:creationId xmlns:p14="http://schemas.microsoft.com/office/powerpoint/2010/main" val="1807504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Rule</a:t>
            </a:r>
            <a:r>
              <a:rPr lang="en-US" baseline="0" dirty="0" smtClean="0"/>
              <a:t> or Adjudication?</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a:t>
            </a:fld>
            <a:endParaRPr lang="en-US"/>
          </a:p>
        </p:txBody>
      </p:sp>
    </p:spTree>
    <p:extLst>
      <p:ext uri="{BB962C8B-B14F-4D97-AF65-F5344CB8AC3E}">
        <p14:creationId xmlns:p14="http://schemas.microsoft.com/office/powerpoint/2010/main" val="3656140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5FA6D85-84F2-4ABB-BC7E-C017E7A975A5}" type="slidenum">
              <a:rPr lang="en-US" smtClean="0"/>
              <a:pPr/>
              <a:t>20</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The “Legally Binding” or “Force of Law” Test </a:t>
            </a:r>
            <a:endParaRPr lang="en-US" b="0" dirty="0" smtClean="0"/>
          </a:p>
        </p:txBody>
      </p:sp>
      <p:sp>
        <p:nvSpPr>
          <p:cNvPr id="17412" name="Rectangle 3"/>
          <p:cNvSpPr>
            <a:spLocks noGrp="1" noChangeArrowheads="1"/>
          </p:cNvSpPr>
          <p:nvPr>
            <p:ph type="body" idx="1"/>
          </p:nvPr>
        </p:nvSpPr>
        <p:spPr/>
        <p:txBody>
          <a:bodyPr>
            <a:normAutofit lnSpcReduction="10000"/>
          </a:bodyPr>
          <a:lstStyle/>
          <a:p>
            <a:pPr eaLnBrk="1" hangingPunct="1"/>
            <a:r>
              <a:rPr lang="en-US" sz="2800" dirty="0" smtClean="0"/>
              <a:t>What do we need to know to tell whether the agency can enforce the law without this rule?</a:t>
            </a:r>
          </a:p>
          <a:p>
            <a:pPr eaLnBrk="1" hangingPunct="1"/>
            <a:r>
              <a:rPr lang="en-US" sz="2800" dirty="0" smtClean="0"/>
              <a:t>Continuing with the previous wetlands example</a:t>
            </a:r>
          </a:p>
          <a:p>
            <a:pPr lvl="1" eaLnBrk="1" hangingPunct="1"/>
            <a:r>
              <a:rPr lang="en-US" sz="2800" dirty="0" smtClean="0"/>
              <a:t>Is the agency required to define wetlands to flesh out the statute?</a:t>
            </a:r>
          </a:p>
          <a:p>
            <a:pPr lvl="1" eaLnBrk="1" hangingPunct="1"/>
            <a:r>
              <a:rPr lang="en-US" sz="2800" dirty="0" smtClean="0"/>
              <a:t>Was the agency doing enforcement before this rule?</a:t>
            </a:r>
          </a:p>
          <a:p>
            <a:pPr lvl="1" eaLnBrk="1" hangingPunct="1"/>
            <a:r>
              <a:rPr lang="en-US" sz="2800" dirty="0" smtClean="0"/>
              <a:t>Under this test, is this an interpretative rule?</a:t>
            </a:r>
          </a:p>
          <a:p>
            <a:pPr eaLnBrk="1" hangingPunct="1"/>
            <a:r>
              <a:rPr lang="en-US" sz="2800" dirty="0" smtClean="0"/>
              <a:t>What if statute allows the agency to define toxic substances that cannot be dumped into lakes?</a:t>
            </a:r>
          </a:p>
          <a:p>
            <a:pPr lvl="1" eaLnBrk="1" hangingPunct="1"/>
            <a:r>
              <a:rPr lang="en-US" sz="2800" dirty="0" smtClean="0"/>
              <a:t>Would a list of these substances be legislative?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3A4EA8-6A43-4271-A1D0-5467790EDC12}" type="slidenum">
              <a:rPr lang="en-US" smtClean="0"/>
              <a:pPr/>
              <a:t>21</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General Policy or Specific Requirements?</a:t>
            </a:r>
          </a:p>
        </p:txBody>
      </p:sp>
      <p:sp>
        <p:nvSpPr>
          <p:cNvPr id="18436" name="Rectangle 3"/>
          <p:cNvSpPr>
            <a:spLocks noGrp="1" noChangeArrowheads="1"/>
          </p:cNvSpPr>
          <p:nvPr>
            <p:ph type="body" idx="1"/>
          </p:nvPr>
        </p:nvSpPr>
        <p:spPr/>
        <p:txBody>
          <a:bodyPr/>
          <a:lstStyle/>
          <a:p>
            <a:pPr eaLnBrk="1" hangingPunct="1">
              <a:lnSpc>
                <a:spcPct val="90000"/>
              </a:lnSpc>
            </a:pPr>
            <a:r>
              <a:rPr lang="en-US" sz="2800" dirty="0" smtClean="0"/>
              <a:t>Remember, 553(b) does not require notice and comment for general policy statements</a:t>
            </a:r>
          </a:p>
          <a:p>
            <a:pPr eaLnBrk="1" hangingPunct="1">
              <a:lnSpc>
                <a:spcPct val="90000"/>
              </a:lnSpc>
            </a:pPr>
            <a:r>
              <a:rPr lang="en-US" sz="2800" dirty="0" smtClean="0"/>
              <a:t>Assume the statute says that in licensing actions, a physician must reply to agency request for information in a reasonable time.</a:t>
            </a:r>
          </a:p>
          <a:p>
            <a:pPr lvl="1" eaLnBrk="1" hangingPunct="1">
              <a:lnSpc>
                <a:spcPct val="90000"/>
              </a:lnSpc>
            </a:pPr>
            <a:r>
              <a:rPr lang="en-US" sz="2800" dirty="0" smtClean="0"/>
              <a:t>Would a requirement that this be in 7 days be a policy statement or a rule?</a:t>
            </a:r>
          </a:p>
          <a:p>
            <a:pPr lvl="1" eaLnBrk="1" hangingPunct="1">
              <a:lnSpc>
                <a:spcPct val="90000"/>
              </a:lnSpc>
            </a:pPr>
            <a:r>
              <a:rPr lang="en-US" sz="2800" dirty="0" smtClean="0"/>
              <a:t>Why does the inclusion of specific factual information undermine the claim that it is a general policy statement?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6656C8-32BF-4480-BE0F-A3511BC6C1E5}" type="slidenum">
              <a:rPr lang="en-US" smtClean="0"/>
              <a:pPr/>
              <a:t>22</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How High do I Build the Fence?</a:t>
            </a:r>
            <a:br>
              <a:rPr lang="en-US" dirty="0" smtClean="0"/>
            </a:br>
            <a:r>
              <a:rPr lang="en-US" i="1" dirty="0" err="1" smtClean="0"/>
              <a:t>Hoctor</a:t>
            </a:r>
            <a:r>
              <a:rPr lang="en-US" i="1" dirty="0" smtClean="0"/>
              <a:t> v. USDA</a:t>
            </a:r>
            <a:r>
              <a:rPr lang="en-US" dirty="0" smtClean="0"/>
              <a:t>, 82 F.3d 165 (7th Cir. 1996) </a:t>
            </a:r>
          </a:p>
        </p:txBody>
      </p:sp>
      <p:sp>
        <p:nvSpPr>
          <p:cNvPr id="19460" name="Rectangle 3"/>
          <p:cNvSpPr>
            <a:spLocks noGrp="1" noChangeArrowheads="1"/>
          </p:cNvSpPr>
          <p:nvPr>
            <p:ph type="body" idx="1"/>
          </p:nvPr>
        </p:nvSpPr>
        <p:spPr/>
        <p:txBody>
          <a:bodyPr/>
          <a:lstStyle/>
          <a:p>
            <a:pPr eaLnBrk="1" hangingPunct="1">
              <a:lnSpc>
                <a:spcPct val="90000"/>
              </a:lnSpc>
            </a:pPr>
            <a:r>
              <a:rPr lang="en-US" sz="2800" smtClean="0"/>
              <a:t>Statute requires the agency to adopt rules for the safe housing of dangerous animals</a:t>
            </a:r>
          </a:p>
          <a:p>
            <a:pPr lvl="1" eaLnBrk="1" hangingPunct="1">
              <a:lnSpc>
                <a:spcPct val="90000"/>
              </a:lnSpc>
            </a:pPr>
            <a:r>
              <a:rPr lang="en-US" sz="2800" smtClean="0"/>
              <a:t>Agency uses notice and comment to promulgate a rule requiring that reasonable precautions be taken to prevent the escape of the animals</a:t>
            </a:r>
          </a:p>
          <a:p>
            <a:pPr lvl="1" eaLnBrk="1" hangingPunct="1">
              <a:lnSpc>
                <a:spcPct val="90000"/>
              </a:lnSpc>
            </a:pPr>
            <a:r>
              <a:rPr lang="en-US" sz="2800" smtClean="0"/>
              <a:t>Agency then issues guidance saying that a reasonable precaution would be an 8 foot fence</a:t>
            </a:r>
          </a:p>
          <a:p>
            <a:pPr eaLnBrk="1" hangingPunct="1">
              <a:lnSpc>
                <a:spcPct val="90000"/>
              </a:lnSpc>
            </a:pPr>
            <a:r>
              <a:rPr lang="en-US" sz="2800" smtClean="0"/>
              <a:t>Interpretation or legislation?</a:t>
            </a:r>
          </a:p>
          <a:p>
            <a:pPr lvl="1" eaLnBrk="1" hangingPunct="1">
              <a:lnSpc>
                <a:spcPct val="90000"/>
              </a:lnSpc>
            </a:pPr>
            <a:r>
              <a:rPr lang="en-US" sz="2800" smtClean="0"/>
              <a:t>How could the agency enforce the provision without the height rule?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5C386E-CFAB-48F0-8B88-FDEE4BFA6113}" type="slidenum">
              <a:rPr lang="en-US" smtClean="0"/>
              <a:pPr/>
              <a:t>23</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Junk in the Park: </a:t>
            </a:r>
            <a:r>
              <a:rPr lang="en-US" i="1" dirty="0" smtClean="0"/>
              <a:t>United States v. </a:t>
            </a:r>
            <a:r>
              <a:rPr lang="en-US" i="1" dirty="0" err="1" smtClean="0"/>
              <a:t>Picciotto</a:t>
            </a:r>
            <a:r>
              <a:rPr lang="en-US" dirty="0" smtClean="0"/>
              <a:t>, 875 F.2d 345 (D.C. Cir. 1989) </a:t>
            </a:r>
          </a:p>
        </p:txBody>
      </p:sp>
      <p:sp>
        <p:nvSpPr>
          <p:cNvPr id="20484" name="Rectangle 3"/>
          <p:cNvSpPr>
            <a:spLocks noGrp="1" noChangeArrowheads="1"/>
          </p:cNvSpPr>
          <p:nvPr>
            <p:ph type="body" idx="1"/>
          </p:nvPr>
        </p:nvSpPr>
        <p:spPr/>
        <p:txBody>
          <a:bodyPr/>
          <a:lstStyle/>
          <a:p>
            <a:pPr eaLnBrk="1" hangingPunct="1"/>
            <a:r>
              <a:rPr lang="en-US" dirty="0" smtClean="0"/>
              <a:t>Can the agency use notice and comment to promulgate a legislative rule that says that the agency can add other requirements in specific situations without notice and comment?</a:t>
            </a:r>
          </a:p>
          <a:p>
            <a:pPr lvl="1" eaLnBrk="1" hangingPunct="1"/>
            <a:r>
              <a:rPr lang="en-US" dirty="0" smtClean="0"/>
              <a:t>Why or why not?</a:t>
            </a:r>
          </a:p>
          <a:p>
            <a:pPr eaLnBrk="1" hangingPunct="1"/>
            <a:r>
              <a:rPr lang="en-US" dirty="0" smtClean="0"/>
              <a:t>What if the rule just says that nothing can be brought to the park that would be disruptive or impede public access?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CA88E91-C590-4BD0-9A53-7BEEC2860F51}" type="slidenum">
              <a:rPr lang="en-US" smtClean="0"/>
              <a:pPr/>
              <a:t>24</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Consistency, the Hobgoblin of Interpretative Rules</a:t>
            </a:r>
          </a:p>
        </p:txBody>
      </p:sp>
      <p:sp>
        <p:nvSpPr>
          <p:cNvPr id="21508" name="Rectangle 3"/>
          <p:cNvSpPr>
            <a:spLocks noGrp="1" noChangeArrowheads="1"/>
          </p:cNvSpPr>
          <p:nvPr>
            <p:ph type="body" idx="1"/>
          </p:nvPr>
        </p:nvSpPr>
        <p:spPr/>
        <p:txBody>
          <a:bodyPr/>
          <a:lstStyle/>
          <a:p>
            <a:pPr eaLnBrk="1" hangingPunct="1"/>
            <a:r>
              <a:rPr lang="en-US" sz="2800" dirty="0" smtClean="0"/>
              <a:t>What is the result if an interpretative rule is inconsistent with a legislative rule?</a:t>
            </a:r>
          </a:p>
          <a:p>
            <a:pPr lvl="1" eaLnBrk="1" hangingPunct="1"/>
            <a:r>
              <a:rPr lang="en-US" sz="2800" dirty="0" smtClean="0"/>
              <a:t>Using an interpretative rule to change a calculation established by a rule</a:t>
            </a:r>
          </a:p>
          <a:p>
            <a:pPr eaLnBrk="1" hangingPunct="1"/>
            <a:r>
              <a:rPr lang="en-US" sz="2800" dirty="0" smtClean="0"/>
              <a:t>Some courts also find that an interpretative rule cannot be changed with a subsequent interpretative rule, but can only be modified by a legislative rule</a:t>
            </a:r>
          </a:p>
          <a:p>
            <a:pPr lvl="1" eaLnBrk="1" hangingPunct="1"/>
            <a:r>
              <a:rPr lang="en-US" sz="2800" dirty="0" smtClean="0"/>
              <a:t>Why is logically inconsistent?</a:t>
            </a:r>
          </a:p>
          <a:p>
            <a:pPr lvl="1" eaLnBrk="1" hangingPunct="1"/>
            <a:r>
              <a:rPr lang="en-US" sz="2800" dirty="0" smtClean="0"/>
              <a:t>This is not widespread in the courts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FF775B-E355-46B8-9AD9-D5C87BE0B45E}" type="slidenum">
              <a:rPr lang="en-US" smtClean="0"/>
              <a:pPr/>
              <a:t>25</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Other Factors </a:t>
            </a:r>
          </a:p>
        </p:txBody>
      </p:sp>
      <p:sp>
        <p:nvSpPr>
          <p:cNvPr id="22532" name="Rectangle 3"/>
          <p:cNvSpPr>
            <a:spLocks noGrp="1" noChangeArrowheads="1"/>
          </p:cNvSpPr>
          <p:nvPr>
            <p:ph type="body" idx="1"/>
          </p:nvPr>
        </p:nvSpPr>
        <p:spPr/>
        <p:txBody>
          <a:bodyPr>
            <a:normAutofit fontScale="92500"/>
          </a:bodyPr>
          <a:lstStyle/>
          <a:p>
            <a:pPr eaLnBrk="1" hangingPunct="1"/>
            <a:r>
              <a:rPr lang="en-US" dirty="0" smtClean="0"/>
              <a:t>What if the person signing the rule cannot bind the agency?</a:t>
            </a:r>
          </a:p>
          <a:p>
            <a:pPr eaLnBrk="1" hangingPunct="1"/>
            <a:r>
              <a:rPr lang="en-US" dirty="0" smtClean="0"/>
              <a:t>Publication in the FR</a:t>
            </a:r>
          </a:p>
          <a:p>
            <a:pPr lvl="1" eaLnBrk="1" hangingPunct="1"/>
            <a:r>
              <a:rPr lang="en-US" dirty="0" smtClean="0"/>
              <a:t>Must interpretative rules be published in the FR?</a:t>
            </a:r>
          </a:p>
          <a:p>
            <a:pPr lvl="1" eaLnBrk="1" hangingPunct="1"/>
            <a:r>
              <a:rPr lang="en-US" dirty="0" smtClean="0"/>
              <a:t>What does failure to publish indicate?</a:t>
            </a:r>
          </a:p>
          <a:p>
            <a:pPr lvl="1" eaLnBrk="1" hangingPunct="1"/>
            <a:r>
              <a:rPr lang="en-US" dirty="0" smtClean="0"/>
              <a:t>Does this make sense?</a:t>
            </a:r>
          </a:p>
          <a:p>
            <a:pPr eaLnBrk="1" hangingPunct="1"/>
            <a:r>
              <a:rPr lang="en-US" dirty="0" smtClean="0"/>
              <a:t>Is it important that the agency clearly label the rule as interpretative?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Interpretive Rule or Legislative Rule?</a:t>
            </a:r>
            <a:endParaRPr lang="en-US" dirty="0"/>
          </a:p>
        </p:txBody>
      </p:sp>
      <p:sp>
        <p:nvSpPr>
          <p:cNvPr id="5" name="Subtitle 4"/>
          <p:cNvSpPr>
            <a:spLocks noGrp="1"/>
          </p:cNvSpPr>
          <p:nvPr>
            <p:ph type="subTitle" idx="1"/>
          </p:nvPr>
        </p:nvSpPr>
        <p:spPr/>
        <p:txBody>
          <a:bodyPr/>
          <a:lstStyle/>
          <a:p>
            <a:r>
              <a:rPr lang="en-US" dirty="0" smtClean="0"/>
              <a:t>Wrap Up</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26</a:t>
            </a:fld>
            <a:endParaRPr lang="en-US"/>
          </a:p>
        </p:txBody>
      </p:sp>
    </p:spTree>
    <p:extLst>
      <p:ext uri="{BB962C8B-B14F-4D97-AF65-F5344CB8AC3E}">
        <p14:creationId xmlns:p14="http://schemas.microsoft.com/office/powerpoint/2010/main" val="366949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 Policy Statements</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27</a:t>
            </a:fld>
            <a:endParaRPr lang="en-US"/>
          </a:p>
        </p:txBody>
      </p:sp>
    </p:spTree>
    <p:extLst>
      <p:ext uri="{BB962C8B-B14F-4D97-AF65-F5344CB8AC3E}">
        <p14:creationId xmlns:p14="http://schemas.microsoft.com/office/powerpoint/2010/main" val="19874153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946045-DC91-4725-9D84-69169D4324A4}" type="slidenum">
              <a:rPr lang="en-US" smtClean="0"/>
              <a:pPr/>
              <a:t>28</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Federal Mine Safety and Health Act Example</a:t>
            </a:r>
          </a:p>
        </p:txBody>
      </p:sp>
      <p:sp>
        <p:nvSpPr>
          <p:cNvPr id="23556" name="Rectangle 3"/>
          <p:cNvSpPr>
            <a:spLocks noGrp="1" noChangeArrowheads="1"/>
          </p:cNvSpPr>
          <p:nvPr>
            <p:ph type="body" idx="1"/>
          </p:nvPr>
        </p:nvSpPr>
        <p:spPr/>
        <p:txBody>
          <a:bodyPr/>
          <a:lstStyle/>
          <a:p>
            <a:pPr eaLnBrk="1" hangingPunct="1">
              <a:lnSpc>
                <a:spcPct val="90000"/>
              </a:lnSpc>
            </a:pPr>
            <a:r>
              <a:rPr lang="en-US" dirty="0" smtClean="0"/>
              <a:t>Secretary has the statutory right to sue both the mine owner and the mine operator for violations of the Act.</a:t>
            </a:r>
          </a:p>
          <a:p>
            <a:pPr eaLnBrk="1" hangingPunct="1">
              <a:lnSpc>
                <a:spcPct val="90000"/>
              </a:lnSpc>
            </a:pPr>
            <a:r>
              <a:rPr lang="en-US" dirty="0" smtClean="0"/>
              <a:t>Secretary publishes a policy statement explaining that the agency can and will sue both of them for infractions, depending on the nature of the infraction.</a:t>
            </a:r>
          </a:p>
          <a:p>
            <a:pPr lvl="1" eaLnBrk="1" hangingPunct="1">
              <a:lnSpc>
                <a:spcPct val="90000"/>
              </a:lnSpc>
            </a:pPr>
            <a:r>
              <a:rPr lang="en-US" dirty="0" smtClean="0"/>
              <a:t>Does this require notice and comment?</a:t>
            </a:r>
          </a:p>
          <a:p>
            <a:pPr lvl="1" eaLnBrk="1" hangingPunct="1">
              <a:lnSpc>
                <a:spcPct val="90000"/>
              </a:lnSpc>
            </a:pPr>
            <a:r>
              <a:rPr lang="en-US" dirty="0" smtClean="0"/>
              <a:t>Why?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Manual</a:t>
            </a:r>
            <a:endParaRPr lang="en-US" dirty="0"/>
          </a:p>
        </p:txBody>
      </p:sp>
      <p:sp>
        <p:nvSpPr>
          <p:cNvPr id="3" name="Content Placeholder 2"/>
          <p:cNvSpPr>
            <a:spLocks noGrp="1"/>
          </p:cNvSpPr>
          <p:nvPr>
            <p:ph idx="1"/>
          </p:nvPr>
        </p:nvSpPr>
        <p:spPr/>
        <p:txBody>
          <a:bodyPr>
            <a:normAutofit lnSpcReduction="10000"/>
          </a:bodyPr>
          <a:lstStyle/>
          <a:p>
            <a:r>
              <a:rPr lang="en-US" dirty="0" smtClean="0"/>
              <a:t>The Coast Guard is authorized to investigate and enforce against certain oil pollution in the waters of the United States under the Clean Water Act. To aid its officers engaged in these functions it has created a Marine Safety Manual. That Manual gives guidance as to what appropriate penalties might be for various types of pollution incidents.</a:t>
            </a:r>
          </a:p>
          <a:p>
            <a:r>
              <a:rPr lang="en-US" dirty="0" smtClean="0"/>
              <a:t>Legislative rule or prosecution policy?</a:t>
            </a:r>
          </a:p>
          <a:p>
            <a:pPr lvl="1"/>
            <a:r>
              <a:rPr lang="en-US" dirty="0" smtClean="0"/>
              <a:t>What is the key?</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29</a:t>
            </a:fld>
            <a:endParaRPr lang="en-US"/>
          </a:p>
        </p:txBody>
      </p:sp>
    </p:spTree>
    <p:extLst>
      <p:ext uri="{BB962C8B-B14F-4D97-AF65-F5344CB8AC3E}">
        <p14:creationId xmlns:p14="http://schemas.microsoft.com/office/powerpoint/2010/main" val="4041020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Londoner v. City and County of Denver, 210 U.S. 373 (1908)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City of Denver paved the road in front of plaintiff’s property. Under the law at that time, property owners were liable for the cost of such improvements.</a:t>
            </a:r>
          </a:p>
          <a:p>
            <a:r>
              <a:rPr lang="en-US" dirty="0" smtClean="0"/>
              <a:t>Plaintiff’s his individual assessment was based on specific factors about this property.</a:t>
            </a:r>
          </a:p>
          <a:p>
            <a:r>
              <a:rPr lang="en-US" dirty="0" smtClean="0"/>
              <a:t>The court found that plaintiff was entitled to present evidence and be heard on his objections to facts on which his assessment was based.</a:t>
            </a:r>
          </a:p>
          <a:p>
            <a:r>
              <a:rPr lang="en-US" dirty="0" smtClean="0"/>
              <a:t>This hearing is an adjudication.</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3</a:t>
            </a:fld>
            <a:endParaRPr lang="en-US"/>
          </a:p>
        </p:txBody>
      </p:sp>
    </p:spTree>
    <p:extLst>
      <p:ext uri="{BB962C8B-B14F-4D97-AF65-F5344CB8AC3E}">
        <p14:creationId xmlns:p14="http://schemas.microsoft.com/office/powerpoint/2010/main" val="1300035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F7CB08-372C-4C8B-B5CE-E470C55CE609}" type="slidenum">
              <a:rPr lang="en-US" smtClean="0"/>
              <a:pPr/>
              <a:t>30</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Corps of Engineers Example</a:t>
            </a:r>
          </a:p>
        </p:txBody>
      </p:sp>
      <p:sp>
        <p:nvSpPr>
          <p:cNvPr id="24580" name="Rectangle 3"/>
          <p:cNvSpPr>
            <a:spLocks noGrp="1" noChangeArrowheads="1"/>
          </p:cNvSpPr>
          <p:nvPr>
            <p:ph type="body" idx="1"/>
          </p:nvPr>
        </p:nvSpPr>
        <p:spPr/>
        <p:txBody>
          <a:bodyPr/>
          <a:lstStyle/>
          <a:p>
            <a:pPr eaLnBrk="1" hangingPunct="1">
              <a:lnSpc>
                <a:spcPct val="90000"/>
              </a:lnSpc>
            </a:pPr>
            <a:r>
              <a:rPr lang="en-US" dirty="0" smtClean="0"/>
              <a:t>Corps issues a guidance document saying that one way to qualify for a wet lands development certificate is to promise to restore 2X as much wet land as you fill</a:t>
            </a:r>
          </a:p>
          <a:p>
            <a:pPr lvl="1" eaLnBrk="1" hangingPunct="1">
              <a:lnSpc>
                <a:spcPct val="90000"/>
              </a:lnSpc>
            </a:pPr>
            <a:r>
              <a:rPr lang="en-US" dirty="0" smtClean="0"/>
              <a:t>Does this need notice and comment?</a:t>
            </a:r>
          </a:p>
          <a:p>
            <a:pPr lvl="1" eaLnBrk="1" hangingPunct="1">
              <a:lnSpc>
                <a:spcPct val="90000"/>
              </a:lnSpc>
            </a:pPr>
            <a:r>
              <a:rPr lang="en-US" dirty="0" smtClean="0"/>
              <a:t>Why?</a:t>
            </a:r>
          </a:p>
          <a:p>
            <a:pPr eaLnBrk="1" hangingPunct="1">
              <a:lnSpc>
                <a:spcPct val="90000"/>
              </a:lnSpc>
            </a:pPr>
            <a:r>
              <a:rPr lang="en-US" dirty="0" smtClean="0"/>
              <a:t>What if the Corps will only issue permits to people who agree to this?</a:t>
            </a:r>
          </a:p>
          <a:p>
            <a:pPr lvl="1" eaLnBrk="1" hangingPunct="1">
              <a:lnSpc>
                <a:spcPct val="90000"/>
              </a:lnSpc>
            </a:pPr>
            <a:r>
              <a:rPr lang="en-US" dirty="0" smtClean="0"/>
              <a:t>How would you prove this?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 Threshold for Prosecution</a:t>
            </a:r>
            <a:endParaRPr lang="en-US" dirty="0"/>
          </a:p>
        </p:txBody>
      </p:sp>
      <p:sp>
        <p:nvSpPr>
          <p:cNvPr id="3" name="Content Placeholder 2"/>
          <p:cNvSpPr>
            <a:spLocks noGrp="1"/>
          </p:cNvSpPr>
          <p:nvPr>
            <p:ph idx="1"/>
          </p:nvPr>
        </p:nvSpPr>
        <p:spPr/>
        <p:txBody>
          <a:bodyPr/>
          <a:lstStyle/>
          <a:p>
            <a:r>
              <a:rPr lang="en-US" dirty="0" smtClean="0"/>
              <a:t>The FDA issues a </a:t>
            </a:r>
            <a:r>
              <a:rPr lang="en-US" baseline="0" dirty="0" smtClean="0"/>
              <a:t>policy statement that it will not take enforcement actions against</a:t>
            </a:r>
            <a:r>
              <a:rPr lang="en-US" dirty="0" smtClean="0"/>
              <a:t> candy bars unless they have more than 5 insect parts per bar.</a:t>
            </a:r>
          </a:p>
          <a:p>
            <a:r>
              <a:rPr lang="en-US" dirty="0" smtClean="0"/>
              <a:t>You represent Consumers Disgusted by Bug Parts, Inc.</a:t>
            </a:r>
          </a:p>
          <a:p>
            <a:pPr lvl="1"/>
            <a:r>
              <a:rPr lang="en-US" dirty="0" smtClean="0"/>
              <a:t>What is you argument that this is really a rule?</a:t>
            </a:r>
          </a:p>
          <a:p>
            <a:r>
              <a:rPr lang="en-US" dirty="0"/>
              <a:t>Community Nutrition Institute v. Young, 818 F.2d 943 (D.C. Cir. 1987)</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31</a:t>
            </a:fld>
            <a:endParaRPr lang="en-US"/>
          </a:p>
        </p:txBody>
      </p:sp>
    </p:spTree>
    <p:extLst>
      <p:ext uri="{BB962C8B-B14F-4D97-AF65-F5344CB8AC3E}">
        <p14:creationId xmlns:p14="http://schemas.microsoft.com/office/powerpoint/2010/main" val="9024219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0B8F57-87A0-4BCA-9945-5BC945D841E2}" type="slidenum">
              <a:rPr lang="en-US" smtClean="0"/>
              <a:pPr/>
              <a:t>32</a:t>
            </a:fld>
            <a:endParaRPr lang="en-US" smtClean="0"/>
          </a:p>
        </p:txBody>
      </p:sp>
      <p:sp>
        <p:nvSpPr>
          <p:cNvPr id="25603" name="Rectangle 2"/>
          <p:cNvSpPr>
            <a:spLocks noGrp="1" noChangeArrowheads="1"/>
          </p:cNvSpPr>
          <p:nvPr>
            <p:ph type="title"/>
          </p:nvPr>
        </p:nvSpPr>
        <p:spPr/>
        <p:txBody>
          <a:bodyPr/>
          <a:lstStyle/>
          <a:p>
            <a:pPr eaLnBrk="1" hangingPunct="1"/>
            <a:r>
              <a:rPr lang="en-US" sz="3200" dirty="0" smtClean="0"/>
              <a:t>Coercion: </a:t>
            </a:r>
            <a:r>
              <a:rPr lang="en-US" sz="3200" i="1" dirty="0" smtClean="0"/>
              <a:t>Chamber of Commerce v. U.S. Dept. of Labor</a:t>
            </a:r>
            <a:r>
              <a:rPr lang="en-US" sz="3200" dirty="0" smtClean="0"/>
              <a:t>, 174 F.3d 206 (D.C. Cir. 1999) </a:t>
            </a:r>
          </a:p>
        </p:txBody>
      </p:sp>
      <p:sp>
        <p:nvSpPr>
          <p:cNvPr id="2560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DOL made a policy statement that it would reduce inspections of workplaces that adopted an OSHA suggested safety plan that exceeded federal minimums</a:t>
            </a:r>
          </a:p>
          <a:p>
            <a:pPr lvl="1" eaLnBrk="1" hangingPunct="1">
              <a:lnSpc>
                <a:spcPct val="90000"/>
              </a:lnSpc>
            </a:pPr>
            <a:r>
              <a:rPr lang="en-US" dirty="0" smtClean="0"/>
              <a:t>Is this really voluntary?</a:t>
            </a:r>
          </a:p>
          <a:p>
            <a:pPr eaLnBrk="1" hangingPunct="1">
              <a:lnSpc>
                <a:spcPct val="90000"/>
              </a:lnSpc>
            </a:pPr>
            <a:r>
              <a:rPr lang="en-US" dirty="0" smtClean="0"/>
              <a:t>What is the legal test?</a:t>
            </a:r>
          </a:p>
          <a:p>
            <a:pPr lvl="1" eaLnBrk="1" hangingPunct="1">
              <a:lnSpc>
                <a:spcPct val="90000"/>
              </a:lnSpc>
            </a:pPr>
            <a:r>
              <a:rPr lang="en-US" dirty="0" smtClean="0"/>
              <a:t>Does coercion make this a binding rule?</a:t>
            </a:r>
          </a:p>
          <a:p>
            <a:pPr eaLnBrk="1" hangingPunct="1">
              <a:lnSpc>
                <a:spcPct val="90000"/>
              </a:lnSpc>
            </a:pPr>
            <a:r>
              <a:rPr lang="en-US" dirty="0" smtClean="0"/>
              <a:t>What about DOJ guidance that a corporate compliance plan will count as mitigation under the Sentencing Guidelines?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8203E80-6952-4C65-9C8B-C7111834F7E8}" type="slidenum">
              <a:rPr lang="en-US" smtClean="0"/>
              <a:pPr/>
              <a:t>33</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How does the Agency Treat the Rules?</a:t>
            </a:r>
          </a:p>
        </p:txBody>
      </p:sp>
      <p:sp>
        <p:nvSpPr>
          <p:cNvPr id="26628" name="Rectangle 3"/>
          <p:cNvSpPr>
            <a:spLocks noGrp="1" noChangeArrowheads="1"/>
          </p:cNvSpPr>
          <p:nvPr>
            <p:ph type="body" idx="1"/>
          </p:nvPr>
        </p:nvSpPr>
        <p:spPr/>
        <p:txBody>
          <a:bodyPr/>
          <a:lstStyle/>
          <a:p>
            <a:pPr eaLnBrk="1" hangingPunct="1"/>
            <a:r>
              <a:rPr lang="en-US" dirty="0" smtClean="0"/>
              <a:t>Assume the agency says the statement is only an enforcement guideline</a:t>
            </a:r>
          </a:p>
          <a:p>
            <a:pPr lvl="1" eaLnBrk="1" hangingPunct="1"/>
            <a:r>
              <a:rPr lang="en-US" dirty="0" smtClean="0"/>
              <a:t>What if the employees doing the enforcement always follow the guideline?</a:t>
            </a:r>
          </a:p>
          <a:p>
            <a:pPr lvl="1" eaLnBrk="1" hangingPunct="1"/>
            <a:r>
              <a:rPr lang="en-US" dirty="0" smtClean="0"/>
              <a:t>Does this change its legal status?</a:t>
            </a:r>
          </a:p>
          <a:p>
            <a:pPr eaLnBrk="1" hangingPunct="1"/>
            <a:r>
              <a:rPr lang="en-US" dirty="0" smtClean="0"/>
              <a:t>What position do these decisions on guidance put the agency in when the regulated parties or the public asks what the guidelines mean?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Bi-Metallic Investment Co. v. Colorado, 239 U.S. 441 (1915)</a:t>
            </a:r>
            <a:endParaRPr lang="en-US" dirty="0"/>
          </a:p>
        </p:txBody>
      </p:sp>
      <p:sp>
        <p:nvSpPr>
          <p:cNvPr id="3" name="Content Placeholder 2"/>
          <p:cNvSpPr>
            <a:spLocks noGrp="1"/>
          </p:cNvSpPr>
          <p:nvPr>
            <p:ph idx="1"/>
          </p:nvPr>
        </p:nvSpPr>
        <p:spPr/>
        <p:txBody>
          <a:bodyPr>
            <a:normAutofit fontScale="92500"/>
          </a:bodyPr>
          <a:lstStyle/>
          <a:p>
            <a:r>
              <a:rPr lang="en-US" dirty="0" smtClean="0"/>
              <a:t>The State </a:t>
            </a:r>
            <a:r>
              <a:rPr lang="en-US" dirty="0"/>
              <a:t>Board of Equalization </a:t>
            </a:r>
            <a:r>
              <a:rPr lang="en-US" dirty="0" smtClean="0"/>
              <a:t>determined that property was undervalued in Colorado and imposed a rule that all evaluations be increased by 40%.</a:t>
            </a:r>
          </a:p>
          <a:p>
            <a:pPr lvl="1"/>
            <a:r>
              <a:rPr lang="en-US" dirty="0" smtClean="0"/>
              <a:t>This was not a reevaluation of each piece of property, but a uniform and mechanical increase in the individually determined valuations.</a:t>
            </a:r>
          </a:p>
          <a:p>
            <a:r>
              <a:rPr lang="en-US" dirty="0" smtClean="0"/>
              <a:t>The court found that there is no right to a hearing for rules of general applicability.</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4</a:t>
            </a:fld>
            <a:endParaRPr lang="en-US"/>
          </a:p>
        </p:txBody>
      </p:sp>
    </p:spTree>
    <p:extLst>
      <p:ext uri="{BB962C8B-B14F-4D97-AF65-F5344CB8AC3E}">
        <p14:creationId xmlns:p14="http://schemas.microsoft.com/office/powerpoint/2010/main" val="985276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APA</a:t>
            </a:r>
            <a:r>
              <a:rPr lang="en-US" sz="3600" b="1" baseline="0" dirty="0" smtClean="0">
                <a:solidFill>
                  <a:schemeClr val="tx1"/>
                </a:solidFill>
                <a:effectLst/>
                <a:latin typeface="+mj-lt"/>
                <a:ea typeface="+mj-ea"/>
                <a:cs typeface="+mj-cs"/>
              </a:rPr>
              <a:t> Rules Must have </a:t>
            </a:r>
            <a:r>
              <a:rPr lang="en-US" sz="3600" b="1" dirty="0" smtClean="0">
                <a:solidFill>
                  <a:schemeClr val="tx1"/>
                </a:solidFill>
                <a:effectLst/>
                <a:latin typeface="+mj-lt"/>
                <a:ea typeface="+mj-ea"/>
                <a:cs typeface="+mj-cs"/>
              </a:rPr>
              <a:t>“Future Effect”</a:t>
            </a:r>
            <a:endParaRPr lang="en-US" dirty="0"/>
          </a:p>
        </p:txBody>
      </p:sp>
      <p:sp>
        <p:nvSpPr>
          <p:cNvPr id="3" name="Content Placeholder 2"/>
          <p:cNvSpPr>
            <a:spLocks noGrp="1"/>
          </p:cNvSpPr>
          <p:nvPr>
            <p:ph idx="1"/>
          </p:nvPr>
        </p:nvSpPr>
        <p:spPr/>
        <p:txBody>
          <a:bodyPr/>
          <a:lstStyle/>
          <a:p>
            <a:r>
              <a:rPr lang="en-US" dirty="0"/>
              <a:t>In Bowen v. Georgetown University Hospital, 488 U.S. 204 (1988</a:t>
            </a:r>
            <a:r>
              <a:rPr lang="en-US" dirty="0" smtClean="0"/>
              <a:t>), HHS changed the reimbursement rules for care that had already been rendered.</a:t>
            </a:r>
          </a:p>
          <a:p>
            <a:pPr lvl="1"/>
            <a:r>
              <a:rPr lang="en-US" dirty="0" smtClean="0"/>
              <a:t>Why is that problem for a rule?</a:t>
            </a:r>
          </a:p>
          <a:p>
            <a:pPr lvl="1"/>
            <a:r>
              <a:rPr lang="en-US" dirty="0" smtClean="0"/>
              <a:t>Can Congress fix this or is it a constitutional issue?</a:t>
            </a:r>
          </a:p>
          <a:p>
            <a:r>
              <a:rPr lang="en-US" dirty="0" smtClean="0"/>
              <a:t>Can there be retroactive laws?</a:t>
            </a:r>
          </a:p>
          <a:p>
            <a:pPr lvl="1"/>
            <a:r>
              <a:rPr lang="en-US" dirty="0" smtClean="0"/>
              <a:t>Superfund?</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5</a:t>
            </a:fld>
            <a:endParaRPr lang="en-US"/>
          </a:p>
        </p:txBody>
      </p:sp>
    </p:spTree>
    <p:extLst>
      <p:ext uri="{BB962C8B-B14F-4D97-AF65-F5344CB8AC3E}">
        <p14:creationId xmlns:p14="http://schemas.microsoft.com/office/powerpoint/2010/main" val="1220566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 of a Rule</a:t>
            </a:r>
            <a:r>
              <a:rPr lang="en-US" baseline="0" dirty="0" smtClean="0"/>
              <a:t> in </a:t>
            </a:r>
            <a:r>
              <a:rPr lang="en-US" dirty="0" smtClean="0"/>
              <a:t>an Adjudication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FCC is concerned that concentrated ownership of TV stations is not in the public interest.</a:t>
            </a:r>
          </a:p>
          <a:p>
            <a:r>
              <a:rPr lang="en-US" dirty="0" smtClean="0"/>
              <a:t>Licensing is an adjudication, i.e., the applicant is entitled to a hearing if his license is turned down.</a:t>
            </a:r>
          </a:p>
          <a:p>
            <a:r>
              <a:rPr lang="en-US" dirty="0" smtClean="0"/>
              <a:t>The FCC issues a rule that no one can own more than five stations.</a:t>
            </a:r>
          </a:p>
          <a:p>
            <a:pPr lvl="1"/>
            <a:r>
              <a:rPr lang="en-US" dirty="0" smtClean="0"/>
              <a:t>Does an applicant with 5 stations get a hearing when he is turned down based on the rule?</a:t>
            </a:r>
          </a:p>
          <a:p>
            <a:pPr lvl="1"/>
            <a:r>
              <a:rPr lang="en-US" dirty="0" smtClean="0"/>
              <a:t>Why or why not?</a:t>
            </a:r>
          </a:p>
          <a:p>
            <a:r>
              <a:rPr lang="en-US" dirty="0"/>
              <a:t>United States v. </a:t>
            </a:r>
            <a:r>
              <a:rPr lang="en-US" dirty="0" err="1"/>
              <a:t>Storer</a:t>
            </a:r>
            <a:r>
              <a:rPr lang="en-US" dirty="0"/>
              <a:t> Broadcasting Co</a:t>
            </a:r>
            <a:r>
              <a:rPr lang="en-US" dirty="0" smtClean="0"/>
              <a:t>., 351 </a:t>
            </a:r>
            <a:r>
              <a:rPr lang="en-US" dirty="0"/>
              <a:t>U.S. 192 (1956</a:t>
            </a:r>
            <a:r>
              <a:rPr lang="en-US" dirty="0" smtClean="0"/>
              <a:t>)</a:t>
            </a:r>
          </a:p>
          <a:p>
            <a:r>
              <a:rPr lang="en-US" dirty="0" smtClean="0"/>
              <a:t>We will learn more about this when we study adjudications.</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6</a:t>
            </a:fld>
            <a:endParaRPr lang="en-US"/>
          </a:p>
        </p:txBody>
      </p:sp>
    </p:spTree>
    <p:extLst>
      <p:ext uri="{BB962C8B-B14F-4D97-AF65-F5344CB8AC3E}">
        <p14:creationId xmlns:p14="http://schemas.microsoft.com/office/powerpoint/2010/main" val="368845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and Nonlegislative Rules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power to make legislative rules, i.e., legally binding rules, comes from the legislature.</a:t>
            </a:r>
          </a:p>
          <a:p>
            <a:r>
              <a:rPr lang="en-US" dirty="0" smtClean="0"/>
              <a:t>Agencies can only make legislative rules if the legislature delegates this power to the agency through statute.</a:t>
            </a:r>
          </a:p>
          <a:p>
            <a:r>
              <a:rPr lang="en-US" dirty="0" smtClean="0"/>
              <a:t>Nonlegislative rules (guidelines, etc.) do not have legal effect. They only explain the agency’s view of the law.</a:t>
            </a:r>
          </a:p>
          <a:p>
            <a:pPr lvl="1"/>
            <a:r>
              <a:rPr lang="en-US" dirty="0" smtClean="0"/>
              <a:t>Does an agency need statutory authorization to issue non-legislative rules?</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7</a:t>
            </a:fld>
            <a:endParaRPr lang="en-US"/>
          </a:p>
        </p:txBody>
      </p:sp>
    </p:spTree>
    <p:extLst>
      <p:ext uri="{BB962C8B-B14F-4D97-AF65-F5344CB8AC3E}">
        <p14:creationId xmlns:p14="http://schemas.microsoft.com/office/powerpoint/2010/main" val="268828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7FECF2-A30E-4855-B2A9-AFE0A23ADFA4}" type="slidenum">
              <a:rPr lang="en-US" smtClean="0"/>
              <a:pPr/>
              <a:t>8</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Can Nonlegislative Rules be Retroactive?</a:t>
            </a:r>
          </a:p>
        </p:txBody>
      </p:sp>
      <p:sp>
        <p:nvSpPr>
          <p:cNvPr id="27652" name="Rectangle 3"/>
          <p:cNvSpPr>
            <a:spLocks noGrp="1" noChangeArrowheads="1"/>
          </p:cNvSpPr>
          <p:nvPr>
            <p:ph type="body" idx="1"/>
          </p:nvPr>
        </p:nvSpPr>
        <p:spPr/>
        <p:txBody>
          <a:bodyPr/>
          <a:lstStyle/>
          <a:p>
            <a:pPr eaLnBrk="1" hangingPunct="1"/>
            <a:r>
              <a:rPr lang="en-US" dirty="0" smtClean="0"/>
              <a:t>Why does the ban on retroactive rules not apply to interpretive rules?</a:t>
            </a:r>
          </a:p>
          <a:p>
            <a:pPr lvl="1" eaLnBrk="1" hangingPunct="1"/>
            <a:r>
              <a:rPr lang="en-US" dirty="0" smtClean="0"/>
              <a:t>How do judges change the law retroactively?</a:t>
            </a:r>
          </a:p>
          <a:p>
            <a:pPr eaLnBrk="1" hangingPunct="1"/>
            <a:r>
              <a:rPr lang="en-US" dirty="0" smtClean="0"/>
              <a:t>If interpretive rules cannot change legal rights, does retroactive really mean anything for nonlegislative rules?</a:t>
            </a:r>
          </a:p>
        </p:txBody>
      </p:sp>
    </p:spTree>
    <p:extLst>
      <p:ext uri="{BB962C8B-B14F-4D97-AF65-F5344CB8AC3E}">
        <p14:creationId xmlns:p14="http://schemas.microsoft.com/office/powerpoint/2010/main" val="2897604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Orders versus Rules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Rules are directed to the universe of regulated parties, not to individuals. </a:t>
            </a:r>
            <a:endParaRPr lang="en-US" dirty="0"/>
          </a:p>
          <a:p>
            <a:r>
              <a:rPr lang="en-US" dirty="0" smtClean="0"/>
              <a:t>Agency directives to specific parties based on individual facts are called orders. They may trigger a hearing for the individual, but do not </a:t>
            </a:r>
            <a:r>
              <a:rPr lang="en-US" baseline="0" dirty="0" smtClean="0"/>
              <a:t>need notice and comment.</a:t>
            </a:r>
          </a:p>
          <a:p>
            <a:r>
              <a:rPr lang="en-US" dirty="0" smtClean="0"/>
              <a:t>Assume the EPA makes a rule that applies to copper smelters which are located more than 5,000 above sea level.</a:t>
            </a:r>
          </a:p>
          <a:p>
            <a:pPr lvl="1"/>
            <a:r>
              <a:rPr lang="en-US" dirty="0" smtClean="0"/>
              <a:t>What is there is only one?</a:t>
            </a:r>
          </a:p>
          <a:p>
            <a:pPr lvl="1"/>
            <a:r>
              <a:rPr lang="en-US" dirty="0" smtClean="0"/>
              <a:t>Is this still a rule?</a:t>
            </a:r>
          </a:p>
          <a:p>
            <a:r>
              <a:rPr lang="en-US" dirty="0" smtClean="0"/>
              <a:t>Do we see statutes directed at single parties?</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9</a:t>
            </a:fld>
            <a:endParaRPr lang="en-US"/>
          </a:p>
        </p:txBody>
      </p:sp>
    </p:spTree>
    <p:extLst>
      <p:ext uri="{BB962C8B-B14F-4D97-AF65-F5344CB8AC3E}">
        <p14:creationId xmlns:p14="http://schemas.microsoft.com/office/powerpoint/2010/main" val="1149711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2094</TotalTime>
  <Words>2061</Words>
  <Application>Microsoft Office PowerPoint</Application>
  <PresentationFormat>On-screen Show (4:3)</PresentationFormat>
  <Paragraphs>198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1_Blends</vt:lpstr>
      <vt:lpstr>Rulemaking</vt:lpstr>
      <vt:lpstr>Rule or Adjudication?</vt:lpstr>
      <vt:lpstr>Londoner v. City and County of Denver, 210 U.S. 373 (1908)</vt:lpstr>
      <vt:lpstr>Bi-Metallic Investment Co. v. Colorado, 239 U.S. 441 (1915)</vt:lpstr>
      <vt:lpstr>APA Rules Must have “Future Effect”</vt:lpstr>
      <vt:lpstr>The Effect of a Rule in an Adjudication</vt:lpstr>
      <vt:lpstr>Legislative and Nonlegislative Rules</vt:lpstr>
      <vt:lpstr>Can Nonlegislative Rules be Retroactive?</vt:lpstr>
      <vt:lpstr>Orders versus Rules</vt:lpstr>
      <vt:lpstr>Exemptions to Notice and Comment Requirements (does 553 apply at all?)</vt:lpstr>
      <vt:lpstr>Military and foreign affairs</vt:lpstr>
      <vt:lpstr>Public Property</vt:lpstr>
      <vt:lpstr>Agency Procedures</vt:lpstr>
      <vt:lpstr>553(b) - Exceptions to Notice Requirements (applies, but not notice)</vt:lpstr>
      <vt:lpstr>Exception 1 - Interpretative Rules</vt:lpstr>
      <vt:lpstr>How do you know if it an Interpretive Rule or a Legislative Rule?</vt:lpstr>
      <vt:lpstr>How Does the Nature of the Enabling Act Affect Rulemaking?</vt:lpstr>
      <vt:lpstr>EPA Example - Wetlands</vt:lpstr>
      <vt:lpstr>The Substantial Impact Test</vt:lpstr>
      <vt:lpstr>The “Legally Binding” or “Force of Law” Test </vt:lpstr>
      <vt:lpstr>General Policy or Specific Requirements?</vt:lpstr>
      <vt:lpstr>How High do I Build the Fence? Hoctor v. USDA, 82 F.3d 165 (7th Cir. 1996) </vt:lpstr>
      <vt:lpstr>Junk in the Park: United States v. Picciotto, 875 F.2d 345 (D.C. Cir. 1989) </vt:lpstr>
      <vt:lpstr>Consistency, the Hobgoblin of Interpretative Rules</vt:lpstr>
      <vt:lpstr>Other Factors </vt:lpstr>
      <vt:lpstr>Interpretive Rule or Legislative Rule?</vt:lpstr>
      <vt:lpstr>General Policy Statements</vt:lpstr>
      <vt:lpstr>Federal Mine Safety and Health Act Example</vt:lpstr>
      <vt:lpstr>Enforcement Manual</vt:lpstr>
      <vt:lpstr>Corps of Engineers Example</vt:lpstr>
      <vt:lpstr>Setting a Threshold for Prosecution</vt:lpstr>
      <vt:lpstr>Coercion: Chamber of Commerce v. U.S. Dept. of Labor, 174 F.3d 206 (D.C. Cir. 1999) </vt:lpstr>
      <vt:lpstr>How does the Agency Treat the Rules?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281</cp:revision>
  <dcterms:created xsi:type="dcterms:W3CDTF">2003-02-18T14:06:11Z</dcterms:created>
  <dcterms:modified xsi:type="dcterms:W3CDTF">2012-10-27T00:04:28Z</dcterms:modified>
</cp:coreProperties>
</file>