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1"/>
  </p:notesMasterIdLst>
  <p:sldIdLst>
    <p:sldId id="256" r:id="rId2"/>
    <p:sldId id="342" r:id="rId3"/>
    <p:sldId id="258" r:id="rId4"/>
    <p:sldId id="324" r:id="rId5"/>
    <p:sldId id="345" r:id="rId6"/>
    <p:sldId id="344" r:id="rId7"/>
    <p:sldId id="347" r:id="rId8"/>
    <p:sldId id="348" r:id="rId9"/>
    <p:sldId id="349" r:id="rId10"/>
    <p:sldId id="350" r:id="rId11"/>
    <p:sldId id="346" r:id="rId12"/>
    <p:sldId id="351" r:id="rId13"/>
    <p:sldId id="352" r:id="rId14"/>
    <p:sldId id="353" r:id="rId15"/>
    <p:sldId id="354" r:id="rId16"/>
    <p:sldId id="355" r:id="rId17"/>
    <p:sldId id="357" r:id="rId18"/>
    <p:sldId id="259" r:id="rId19"/>
    <p:sldId id="34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9" autoAdjust="0"/>
    <p:restoredTop sz="86403" autoAdjust="0"/>
  </p:normalViewPr>
  <p:slideViewPr>
    <p:cSldViewPr>
      <p:cViewPr varScale="1">
        <p:scale>
          <a:sx n="64" d="100"/>
          <a:sy n="64" d="100"/>
        </p:scale>
        <p:origin x="-67" y="-1234"/>
      </p:cViewPr>
      <p:guideLst>
        <p:guide orient="horz" pos="2160"/>
        <p:guide pos="2880"/>
      </p:guideLst>
    </p:cSldViewPr>
  </p:slideViewPr>
  <p:outlineViewPr>
    <p:cViewPr>
      <p:scale>
        <a:sx n="33" d="100"/>
        <a:sy n="33" d="100"/>
      </p:scale>
      <p:origin x="0" y="14107"/>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otech.law.lsu.edu/Courses/study_aids/adlaw/551.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la/adlaw/apa/LAAPA03.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ederalregister.gov/" TargetMode="External"/><Relationship Id="rId2" Type="http://schemas.openxmlformats.org/officeDocument/2006/relationships/hyperlink" Target="http://biotech.law.lsu.edu/Courses/study_aids/adlaw/553.htm" TargetMode="External"/><Relationship Id="rId1" Type="http://schemas.openxmlformats.org/officeDocument/2006/relationships/slideLayout" Target="../slideLayouts/slideLayout2.xml"/><Relationship Id="rId5" Type="http://schemas.openxmlformats.org/officeDocument/2006/relationships/hyperlink" Target="http://www.regulations.gov/" TargetMode="External"/><Relationship Id="rId4" Type="http://schemas.openxmlformats.org/officeDocument/2006/relationships/hyperlink" Target="http://doa.louisiana.gov/osr/reg/register.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Introduction to The Regulators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9C6531-600C-4274-9671-37B2394FAE92}" type="slidenum">
              <a:rPr lang="en-US"/>
              <a:pPr/>
              <a:t>10</a:t>
            </a:fld>
            <a:endParaRPr lang="en-US"/>
          </a:p>
        </p:txBody>
      </p:sp>
      <p:sp>
        <p:nvSpPr>
          <p:cNvPr id="12291" name="Rectangle 2"/>
          <p:cNvSpPr>
            <a:spLocks noGrp="1" noChangeArrowheads="1"/>
          </p:cNvSpPr>
          <p:nvPr>
            <p:ph type="title"/>
          </p:nvPr>
        </p:nvSpPr>
        <p:spPr/>
        <p:txBody>
          <a:bodyPr/>
          <a:lstStyle/>
          <a:p>
            <a:pPr eaLnBrk="1" hangingPunct="1"/>
            <a:r>
              <a:rPr lang="en-US" smtClean="0"/>
              <a:t>Agency Oversight</a:t>
            </a:r>
          </a:p>
        </p:txBody>
      </p:sp>
      <p:sp>
        <p:nvSpPr>
          <p:cNvPr id="12292" name="Rectangle 3"/>
          <p:cNvSpPr>
            <a:spLocks noGrp="1" noChangeArrowheads="1"/>
          </p:cNvSpPr>
          <p:nvPr>
            <p:ph type="body" idx="1"/>
          </p:nvPr>
        </p:nvSpPr>
        <p:spPr/>
        <p:txBody>
          <a:bodyPr/>
          <a:lstStyle/>
          <a:p>
            <a:pPr eaLnBrk="1" hangingPunct="1"/>
            <a:r>
              <a:rPr lang="en-US" sz="3600" smtClean="0"/>
              <a:t>You can control the outcome of rulemaking much easier than that of adjudications</a:t>
            </a:r>
          </a:p>
          <a:p>
            <a:pPr lvl="1" eaLnBrk="1" hangingPunct="1"/>
            <a:r>
              <a:rPr lang="en-US" sz="3600" smtClean="0"/>
              <a:t>Not Dependant on ALJs</a:t>
            </a:r>
          </a:p>
          <a:p>
            <a:pPr lvl="1" eaLnBrk="1" hangingPunct="1"/>
            <a:r>
              <a:rPr lang="en-US" sz="3600" smtClean="0"/>
              <a:t>Why is this especially important in LA?</a:t>
            </a:r>
          </a:p>
          <a:p>
            <a:pPr eaLnBrk="1" hangingPunct="1"/>
            <a:r>
              <a:rPr lang="en-US" sz="3600" smtClean="0"/>
              <a:t>More input from across the agency</a:t>
            </a:r>
          </a:p>
          <a:p>
            <a:pPr lvl="1" eaLnBrk="1" hangingPunct="1"/>
            <a:r>
              <a:rPr lang="en-US" sz="3600" smtClean="0"/>
              <a:t>Input from the public as well</a:t>
            </a:r>
          </a:p>
          <a:p>
            <a:pPr eaLnBrk="1" hangingPunct="1"/>
            <a:r>
              <a:rPr lang="en-US" sz="3600" smtClean="0"/>
              <a:t>Directly controlled by agency policy makers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B15122-8A07-4958-BF8C-B672B02E95F3}" type="slidenum">
              <a:rPr lang="en-US"/>
              <a:pPr/>
              <a:t>11</a:t>
            </a:fld>
            <a:endParaRPr lang="en-US"/>
          </a:p>
        </p:txBody>
      </p:sp>
      <p:sp>
        <p:nvSpPr>
          <p:cNvPr id="13315" name="Rectangle 2"/>
          <p:cNvSpPr>
            <a:spLocks noGrp="1" noChangeArrowheads="1"/>
          </p:cNvSpPr>
          <p:nvPr>
            <p:ph type="title"/>
          </p:nvPr>
        </p:nvSpPr>
        <p:spPr/>
        <p:txBody>
          <a:bodyPr/>
          <a:lstStyle/>
          <a:p>
            <a:pPr eaLnBrk="1" hangingPunct="1"/>
            <a:r>
              <a:rPr lang="en-US" smtClean="0"/>
              <a:t>The Politics of Rulemaking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smtClean="0"/>
              <a:t>Congress often dodges the hardest issues and leaves them to agency rulemaking</a:t>
            </a:r>
          </a:p>
          <a:p>
            <a:pPr eaLnBrk="1" hangingPunct="1">
              <a:lnSpc>
                <a:spcPct val="90000"/>
              </a:lnSpc>
            </a:pPr>
            <a:r>
              <a:rPr lang="en-US" sz="2800" smtClean="0"/>
              <a:t>Most of these involve cost-benefit analysis</a:t>
            </a:r>
          </a:p>
          <a:p>
            <a:pPr lvl="1" eaLnBrk="1" hangingPunct="1">
              <a:lnSpc>
                <a:spcPct val="90000"/>
              </a:lnSpc>
            </a:pPr>
            <a:r>
              <a:rPr lang="en-US" sz="2800" smtClean="0"/>
              <a:t>How do you trade off automobile safety with price and fuel efficiency?</a:t>
            </a:r>
          </a:p>
          <a:p>
            <a:pPr lvl="1" eaLnBrk="1" hangingPunct="1">
              <a:lnSpc>
                <a:spcPct val="90000"/>
              </a:lnSpc>
            </a:pPr>
            <a:r>
              <a:rPr lang="en-US" sz="2800" smtClean="0"/>
              <a:t>Are you more worried about delaying the entry of new drugs or the about allowing the sale of a drug with dangerous side-effects?</a:t>
            </a:r>
          </a:p>
          <a:p>
            <a:pPr lvl="1" eaLnBrk="1" hangingPunct="1">
              <a:lnSpc>
                <a:spcPct val="90000"/>
              </a:lnSpc>
            </a:pPr>
            <a:r>
              <a:rPr lang="en-US" sz="2800" smtClean="0"/>
              <a:t>Do you want cheap power at the cost of lots of asthma and the Grand Canyon full of smoke?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5C6592-846F-4B9C-90C7-247034473133}" type="slidenum">
              <a:rPr lang="en-US"/>
              <a:pPr/>
              <a:t>12</a:t>
            </a:fld>
            <a:endParaRPr lang="en-US"/>
          </a:p>
        </p:txBody>
      </p:sp>
      <p:sp>
        <p:nvSpPr>
          <p:cNvPr id="14339" name="Rectangle 2"/>
          <p:cNvSpPr>
            <a:spLocks noGrp="1" noChangeArrowheads="1"/>
          </p:cNvSpPr>
          <p:nvPr>
            <p:ph type="title"/>
          </p:nvPr>
        </p:nvSpPr>
        <p:spPr/>
        <p:txBody>
          <a:bodyPr/>
          <a:lstStyle/>
          <a:p>
            <a:pPr eaLnBrk="1" hangingPunct="1"/>
            <a:r>
              <a:rPr lang="en-US" dirty="0" smtClean="0"/>
              <a:t>Downside of Rulemaking</a:t>
            </a:r>
          </a:p>
        </p:txBody>
      </p:sp>
      <p:sp>
        <p:nvSpPr>
          <p:cNvPr id="281603" name="Rectangle 3"/>
          <p:cNvSpPr>
            <a:spLocks noGrp="1" noChangeArrowheads="1"/>
          </p:cNvSpPr>
          <p:nvPr>
            <p:ph type="body" idx="1"/>
          </p:nvPr>
        </p:nvSpPr>
        <p:spPr>
          <a:xfrm>
            <a:off x="838200" y="2133600"/>
            <a:ext cx="7693025" cy="4572000"/>
          </a:xfrm>
        </p:spPr>
        <p:txBody>
          <a:bodyPr>
            <a:normAutofit fontScale="92500" lnSpcReduction="20000"/>
          </a:bodyPr>
          <a:lstStyle/>
          <a:p>
            <a:pPr eaLnBrk="1" hangingPunct="1">
              <a:defRPr/>
            </a:pPr>
            <a:r>
              <a:rPr lang="en-US" dirty="0" smtClean="0"/>
              <a:t>Trials (adjudications) involving single parties can be more flexible in the individual cases</a:t>
            </a:r>
          </a:p>
          <a:p>
            <a:pPr eaLnBrk="1" hangingPunct="1">
              <a:defRPr/>
            </a:pPr>
            <a:r>
              <a:rPr lang="en-US" dirty="0" smtClean="0"/>
              <a:t>Adjudications are useful when you are not sure what the rule should be and need more info and a chance to experiment</a:t>
            </a:r>
          </a:p>
          <a:p>
            <a:pPr eaLnBrk="1" hangingPunct="1">
              <a:defRPr/>
            </a:pPr>
            <a:r>
              <a:rPr lang="en-US" dirty="0" smtClean="0"/>
              <a:t>Rules can be so abstract or overbroad that they are expensive or difficult to follow</a:t>
            </a:r>
          </a:p>
          <a:p>
            <a:pPr lvl="1" eaLnBrk="1" hangingPunct="1">
              <a:defRPr/>
            </a:pPr>
            <a:r>
              <a:rPr lang="en-US" dirty="0" smtClean="0"/>
              <a:t>Like statutes</a:t>
            </a:r>
          </a:p>
          <a:p>
            <a:pPr eaLnBrk="1" hangingPunct="1">
              <a:defRPr/>
            </a:pPr>
            <a:r>
              <a:rPr lang="en-US" dirty="0" smtClean="0"/>
              <a:t>Agencies can promulgate rules that Congress would never pass - Green House Gas Regulation.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446CA1-A0CC-40FE-AEC1-C73BA3DD542C}" type="slidenum">
              <a:rPr lang="en-US"/>
              <a:pPr/>
              <a:t>13</a:t>
            </a:fld>
            <a:endParaRPr lang="en-US"/>
          </a:p>
        </p:txBody>
      </p:sp>
      <p:sp>
        <p:nvSpPr>
          <p:cNvPr id="15363" name="Rectangle 2"/>
          <p:cNvSpPr>
            <a:spLocks noGrp="1" noChangeArrowheads="1"/>
          </p:cNvSpPr>
          <p:nvPr>
            <p:ph type="title"/>
          </p:nvPr>
        </p:nvSpPr>
        <p:spPr/>
        <p:txBody>
          <a:bodyPr/>
          <a:lstStyle/>
          <a:p>
            <a:pPr eaLnBrk="1" hangingPunct="1"/>
            <a:r>
              <a:rPr lang="en-US" dirty="0" smtClean="0"/>
              <a:t>Rulemaking Ossification</a:t>
            </a:r>
          </a:p>
        </p:txBody>
      </p:sp>
      <p:sp>
        <p:nvSpPr>
          <p:cNvPr id="283651" name="Rectangle 3"/>
          <p:cNvSpPr>
            <a:spLocks noGrp="1" noChangeArrowheads="1"/>
          </p:cNvSpPr>
          <p:nvPr>
            <p:ph type="body" idx="1"/>
          </p:nvPr>
        </p:nvSpPr>
        <p:spPr>
          <a:xfrm>
            <a:off x="381000" y="2057400"/>
            <a:ext cx="8001000" cy="4648200"/>
          </a:xfrm>
        </p:spPr>
        <p:txBody>
          <a:bodyPr>
            <a:normAutofit fontScale="92500" lnSpcReduction="10000"/>
          </a:bodyPr>
          <a:lstStyle/>
          <a:p>
            <a:pPr eaLnBrk="1" hangingPunct="1">
              <a:lnSpc>
                <a:spcPct val="80000"/>
              </a:lnSpc>
              <a:defRPr/>
            </a:pPr>
            <a:r>
              <a:rPr lang="en-US" dirty="0" smtClean="0"/>
              <a:t>The courts and legislatures have increased the burden on rulemaking, especially in states</a:t>
            </a:r>
          </a:p>
          <a:p>
            <a:pPr lvl="1" eaLnBrk="1" hangingPunct="1">
              <a:lnSpc>
                <a:spcPct val="80000"/>
              </a:lnSpc>
              <a:defRPr/>
            </a:pPr>
            <a:r>
              <a:rPr lang="en-US" dirty="0" smtClean="0"/>
              <a:t>Rulemaking has gotten so complex and time consuming it has lost some of its value</a:t>
            </a:r>
          </a:p>
          <a:p>
            <a:pPr lvl="1" eaLnBrk="1" hangingPunct="1">
              <a:lnSpc>
                <a:spcPct val="80000"/>
              </a:lnSpc>
              <a:defRPr/>
            </a:pPr>
            <a:r>
              <a:rPr lang="en-US" dirty="0" smtClean="0"/>
              <a:t>Complicated by  regulatory conflict and incompetent agency practice</a:t>
            </a:r>
          </a:p>
          <a:p>
            <a:pPr eaLnBrk="1" hangingPunct="1">
              <a:lnSpc>
                <a:spcPct val="80000"/>
              </a:lnSpc>
              <a:defRPr/>
            </a:pPr>
            <a:r>
              <a:rPr lang="en-US" dirty="0" smtClean="0"/>
              <a:t>Rulemaking can go on for years</a:t>
            </a:r>
          </a:p>
          <a:p>
            <a:pPr lvl="1" eaLnBrk="1" hangingPunct="1">
              <a:lnSpc>
                <a:spcPct val="80000"/>
              </a:lnSpc>
              <a:defRPr/>
            </a:pPr>
            <a:r>
              <a:rPr lang="en-US" dirty="0" smtClean="0"/>
              <a:t>What is the legal value of a proposed rule that has not been finalized?</a:t>
            </a:r>
          </a:p>
          <a:p>
            <a:pPr lvl="1" eaLnBrk="1" hangingPunct="1">
              <a:lnSpc>
                <a:spcPct val="80000"/>
              </a:lnSpc>
              <a:defRPr/>
            </a:pPr>
            <a:r>
              <a:rPr lang="en-US" dirty="0" smtClean="0"/>
              <a:t>The Medicare anti-kickback regulations were delayed for years between the proposed rule and the final rule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2ECC2-F7DB-4FB9-B2F1-6B3B35D0F4AA}" type="slidenum">
              <a:rPr lang="en-US"/>
              <a:pPr/>
              <a:t>14</a:t>
            </a:fld>
            <a:endParaRPr lang="en-US"/>
          </a:p>
        </p:txBody>
      </p:sp>
      <p:sp>
        <p:nvSpPr>
          <p:cNvPr id="20483" name="Rectangle 2"/>
          <p:cNvSpPr>
            <a:spLocks noGrp="1" noChangeArrowheads="1"/>
          </p:cNvSpPr>
          <p:nvPr>
            <p:ph type="title"/>
          </p:nvPr>
        </p:nvSpPr>
        <p:spPr/>
        <p:txBody>
          <a:bodyPr/>
          <a:lstStyle/>
          <a:p>
            <a:pPr eaLnBrk="1" hangingPunct="1"/>
            <a:r>
              <a:rPr lang="en-US" dirty="0" smtClean="0"/>
              <a:t>Definition of a Rule</a:t>
            </a:r>
          </a:p>
        </p:txBody>
      </p:sp>
      <p:sp>
        <p:nvSpPr>
          <p:cNvPr id="20484" name="Rectangle 3"/>
          <p:cNvSpPr>
            <a:spLocks noGrp="1" noChangeArrowheads="1"/>
          </p:cNvSpPr>
          <p:nvPr>
            <p:ph type="body" idx="1"/>
          </p:nvPr>
        </p:nvSpPr>
        <p:spPr>
          <a:xfrm>
            <a:off x="533400" y="2057400"/>
            <a:ext cx="8458200" cy="4648200"/>
          </a:xfrm>
        </p:spPr>
        <p:txBody>
          <a:bodyPr/>
          <a:lstStyle/>
          <a:p>
            <a:pPr eaLnBrk="1" hangingPunct="1">
              <a:lnSpc>
                <a:spcPct val="80000"/>
              </a:lnSpc>
            </a:pPr>
            <a:r>
              <a:rPr lang="en-US" sz="2400" dirty="0" smtClean="0">
                <a:hlinkClick r:id="rId2"/>
              </a:rPr>
              <a:t>APA 551(4</a:t>
            </a:r>
            <a:r>
              <a:rPr lang="en-US" sz="2400" dirty="0" smtClean="0"/>
              <a:t>)</a:t>
            </a:r>
          </a:p>
          <a:p>
            <a:pPr lvl="1" eaLnBrk="1" hangingPunct="1">
              <a:lnSpc>
                <a:spcPct val="80000"/>
              </a:lnSpc>
            </a:pPr>
            <a:r>
              <a:rPr lang="en-US" sz="2400" dirty="0" smtClean="0"/>
              <a:t>(4) 'rule' means the whole or a part of an agency statement of general or particular applicability and future effect designed to implement, interpret, or prescribe law or policy or describing the organization, procedure, or practice requirements of an agency and includes the approval or prescription for the future of rates, wages, corporate or financial structures or reorganizations thereof, prices, facilities, appliances, services or allowances therefor or of valuations, costs, or accounting, or practices bearing on any of the foregoing; </a:t>
            </a:r>
          </a:p>
          <a:p>
            <a:pPr eaLnBrk="1" hangingPunct="1">
              <a:lnSpc>
                <a:spcPct val="80000"/>
              </a:lnSpc>
            </a:pPr>
            <a:r>
              <a:rPr lang="en-US" sz="2400" dirty="0" smtClean="0"/>
              <a:t>Not a clear definition</a:t>
            </a:r>
          </a:p>
          <a:p>
            <a:pPr eaLnBrk="1" hangingPunct="1">
              <a:lnSpc>
                <a:spcPct val="80000"/>
              </a:lnSpc>
            </a:pPr>
            <a:r>
              <a:rPr lang="en-US" sz="2400" dirty="0" smtClean="0"/>
              <a:t>Things that are not adjudications or licensing</a:t>
            </a:r>
          </a:p>
        </p:txBody>
      </p:sp>
    </p:spTree>
    <p:extLst>
      <p:ext uri="{BB962C8B-B14F-4D97-AF65-F5344CB8AC3E}">
        <p14:creationId xmlns:p14="http://schemas.microsoft.com/office/powerpoint/2010/main" val="284203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66BC8-14B8-469D-B984-C72F623A1FAC}" type="slidenum">
              <a:rPr lang="en-US"/>
              <a:pPr/>
              <a:t>15</a:t>
            </a:fld>
            <a:endParaRPr lang="en-US"/>
          </a:p>
        </p:txBody>
      </p:sp>
      <p:sp>
        <p:nvSpPr>
          <p:cNvPr id="21507" name="Rectangle 2"/>
          <p:cNvSpPr>
            <a:spLocks noGrp="1" noChangeArrowheads="1"/>
          </p:cNvSpPr>
          <p:nvPr>
            <p:ph type="title"/>
          </p:nvPr>
        </p:nvSpPr>
        <p:spPr/>
        <p:txBody>
          <a:bodyPr/>
          <a:lstStyle/>
          <a:p>
            <a:pPr eaLnBrk="1" hangingPunct="1"/>
            <a:r>
              <a:rPr lang="en-US" dirty="0" smtClean="0">
                <a:hlinkClick r:id="rId2"/>
              </a:rPr>
              <a:t>LA Definition</a:t>
            </a:r>
            <a:endParaRPr lang="en-US" dirty="0" smtClean="0"/>
          </a:p>
        </p:txBody>
      </p:sp>
      <p:sp>
        <p:nvSpPr>
          <p:cNvPr id="21508"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300" dirty="0" smtClean="0"/>
              <a:t>6) "Rule" means each agency statement, guide, or requirement for conduct or action, exclusive of those regulating only the internal management of the agency and those purporting to adopt, increase, or decrease any fees imposed on the affairs, actions, or persons regulated by the agency, which has general applicability and the effect of implementing or interpreting substantive law or policy, or which prescribes the procedure or practice requirements of the agency. </a:t>
            </a:r>
          </a:p>
          <a:p>
            <a:pPr eaLnBrk="1" hangingPunct="1">
              <a:lnSpc>
                <a:spcPct val="80000"/>
              </a:lnSpc>
            </a:pPr>
            <a:r>
              <a:rPr lang="en-US" sz="2300" dirty="0" smtClean="0"/>
              <a:t>"Rule" includes, but is not limited to, any provision for fines, prices or penalties, the attainment or loss of preferential status, and the criteria or qualifications for licensure or certification by an agency. A rule may be of general applicability even though it may not apply to the entire state, provided its form is general and it is capable of being applied to every member of an identifiable class. The term includes the amendment or repeal of an existing rule but does not include declaratory rulings or orders or any fees.</a:t>
            </a:r>
          </a:p>
        </p:txBody>
      </p:sp>
    </p:spTree>
    <p:extLst>
      <p:ext uri="{BB962C8B-B14F-4D97-AF65-F5344CB8AC3E}">
        <p14:creationId xmlns:p14="http://schemas.microsoft.com/office/powerpoint/2010/main" val="1385915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8D24E1-0749-48F9-9E66-05857803E88F}" type="slidenum">
              <a:rPr lang="en-US"/>
              <a:pPr/>
              <a:t>16</a:t>
            </a:fld>
            <a:endParaRPr lang="en-US"/>
          </a:p>
        </p:txBody>
      </p:sp>
      <p:sp>
        <p:nvSpPr>
          <p:cNvPr id="22531" name="Rectangle 2"/>
          <p:cNvSpPr>
            <a:spLocks noGrp="1" noChangeArrowheads="1"/>
          </p:cNvSpPr>
          <p:nvPr>
            <p:ph type="title"/>
          </p:nvPr>
        </p:nvSpPr>
        <p:spPr/>
        <p:txBody>
          <a:bodyPr/>
          <a:lstStyle/>
          <a:p>
            <a:pPr eaLnBrk="1" hangingPunct="1"/>
            <a:r>
              <a:rPr lang="en-US" dirty="0" smtClean="0"/>
              <a:t>Functional Definitions</a:t>
            </a:r>
          </a:p>
        </p:txBody>
      </p:sp>
      <p:sp>
        <p:nvSpPr>
          <p:cNvPr id="22532" name="Rectangle 3"/>
          <p:cNvSpPr>
            <a:spLocks noGrp="1" noChangeArrowheads="1"/>
          </p:cNvSpPr>
          <p:nvPr>
            <p:ph type="body" idx="1"/>
          </p:nvPr>
        </p:nvSpPr>
        <p:spPr/>
        <p:txBody>
          <a:bodyPr/>
          <a:lstStyle/>
          <a:p>
            <a:pPr eaLnBrk="1" hangingPunct="1"/>
            <a:r>
              <a:rPr lang="en-US" dirty="0" smtClean="0"/>
              <a:t>General applicability, as opposed to specific parties</a:t>
            </a:r>
          </a:p>
          <a:p>
            <a:pPr lvl="1" eaLnBrk="1" hangingPunct="1"/>
            <a:r>
              <a:rPr lang="en-US" dirty="0" smtClean="0"/>
              <a:t>Remember the standards for a hearing?</a:t>
            </a:r>
          </a:p>
          <a:p>
            <a:pPr lvl="1" eaLnBrk="1" hangingPunct="1"/>
            <a:r>
              <a:rPr lang="en-US" dirty="0" smtClean="0"/>
              <a:t>If you do not get a hearing, and there is no special exception such as an emergency or national security, it is probably a rule</a:t>
            </a:r>
          </a:p>
          <a:p>
            <a:pPr eaLnBrk="1" hangingPunct="1"/>
            <a:r>
              <a:rPr lang="en-US" dirty="0" smtClean="0"/>
              <a:t>Binding on the agency as well as on the public</a:t>
            </a:r>
          </a:p>
        </p:txBody>
      </p:sp>
    </p:spTree>
    <p:extLst>
      <p:ext uri="{BB962C8B-B14F-4D97-AF65-F5344CB8AC3E}">
        <p14:creationId xmlns:p14="http://schemas.microsoft.com/office/powerpoint/2010/main" val="2695769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Notice-and-Comment Rulemaking </a:t>
            </a:r>
          </a:p>
        </p:txBody>
      </p:sp>
      <p:sp>
        <p:nvSpPr>
          <p:cNvPr id="33795" name="Rectangle 3"/>
          <p:cNvSpPr>
            <a:spLocks noGrp="1" noChangeArrowheads="1"/>
          </p:cNvSpPr>
          <p:nvPr>
            <p:ph idx="1"/>
          </p:nvPr>
        </p:nvSpPr>
        <p:spPr/>
        <p:txBody>
          <a:bodyPr/>
          <a:lstStyle/>
          <a:p>
            <a:pPr eaLnBrk="1" hangingPunct="1"/>
            <a:r>
              <a:rPr lang="en-US" dirty="0" smtClean="0"/>
              <a:t>APA Procedures</a:t>
            </a:r>
            <a:endParaRPr lang="en-US" dirty="0" smtClean="0">
              <a:hlinkClick r:id="rId2"/>
            </a:endParaRPr>
          </a:p>
          <a:p>
            <a:pPr eaLnBrk="1" hangingPunct="1"/>
            <a:r>
              <a:rPr lang="en-US" dirty="0" smtClean="0">
                <a:hlinkClick r:id="rId2"/>
              </a:rPr>
              <a:t>http</a:t>
            </a:r>
            <a:r>
              <a:rPr lang="en-US" dirty="0">
                <a:hlinkClick r:id="rId2"/>
              </a:rPr>
              <a:t>://</a:t>
            </a:r>
            <a:r>
              <a:rPr lang="en-US" dirty="0" smtClean="0">
                <a:hlinkClick r:id="rId2"/>
              </a:rPr>
              <a:t>biotech.law.lsu.edu/Courses/study_aids/adlaw/553.htm</a:t>
            </a:r>
            <a:endParaRPr lang="en-US" dirty="0" smtClean="0"/>
          </a:p>
          <a:p>
            <a:pPr eaLnBrk="1" hangingPunct="1"/>
            <a:r>
              <a:rPr lang="en-US" dirty="0" smtClean="0"/>
              <a:t>The Register</a:t>
            </a:r>
            <a:endParaRPr lang="en-US" dirty="0"/>
          </a:p>
          <a:p>
            <a:pPr lvl="1" eaLnBrk="1" hangingPunct="1">
              <a:lnSpc>
                <a:spcPct val="90000"/>
              </a:lnSpc>
            </a:pPr>
            <a:r>
              <a:rPr lang="en-US" dirty="0" smtClean="0">
                <a:hlinkClick r:id="rId3"/>
              </a:rPr>
              <a:t>The Federal Register</a:t>
            </a:r>
            <a:endParaRPr lang="en-US" dirty="0" smtClean="0"/>
          </a:p>
          <a:p>
            <a:pPr lvl="1" eaLnBrk="1" hangingPunct="1">
              <a:lnSpc>
                <a:spcPct val="90000"/>
              </a:lnSpc>
            </a:pPr>
            <a:r>
              <a:rPr lang="en-US" dirty="0" smtClean="0">
                <a:hlinkClick r:id="rId4"/>
              </a:rPr>
              <a:t>LA Register</a:t>
            </a:r>
            <a:endParaRPr lang="en-US" dirty="0" smtClean="0"/>
          </a:p>
          <a:p>
            <a:pPr eaLnBrk="1" hangingPunct="1"/>
            <a:r>
              <a:rPr lang="en-US" dirty="0" smtClean="0"/>
              <a:t>Electronic</a:t>
            </a:r>
            <a:r>
              <a:rPr lang="en-US" baseline="0" dirty="0" smtClean="0"/>
              <a:t> Notice</a:t>
            </a:r>
            <a:endParaRPr lang="en-US" dirty="0" smtClean="0"/>
          </a:p>
          <a:p>
            <a:r>
              <a:rPr lang="en-US" dirty="0" smtClean="0">
                <a:hlinkClick r:id="rId5"/>
              </a:rPr>
              <a:t>http://www.regulations.gov</a:t>
            </a:r>
            <a:endParaRPr lang="en-US" dirty="0"/>
          </a:p>
        </p:txBody>
      </p:sp>
    </p:spTree>
    <p:extLst>
      <p:ext uri="{BB962C8B-B14F-4D97-AF65-F5344CB8AC3E}">
        <p14:creationId xmlns:p14="http://schemas.microsoft.com/office/powerpoint/2010/main" val="3561362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B0E7B3-0315-40FE-A109-E7388B4FCD19}" type="slidenum">
              <a:rPr lang="en-US"/>
              <a:pPr/>
              <a:t>18</a:t>
            </a:fld>
            <a:endParaRPr lang="en-US"/>
          </a:p>
        </p:txBody>
      </p:sp>
      <p:sp>
        <p:nvSpPr>
          <p:cNvPr id="17411" name="Rectangle 2"/>
          <p:cNvSpPr>
            <a:spLocks noGrp="1" noChangeArrowheads="1"/>
          </p:cNvSpPr>
          <p:nvPr>
            <p:ph type="title"/>
          </p:nvPr>
        </p:nvSpPr>
        <p:spPr/>
        <p:txBody>
          <a:bodyPr/>
          <a:lstStyle/>
          <a:p>
            <a:pPr eaLnBrk="1" hangingPunct="1"/>
            <a:r>
              <a:rPr lang="en-US" dirty="0" smtClean="0"/>
              <a:t>Why Have Public Participation?</a:t>
            </a:r>
          </a:p>
        </p:txBody>
      </p:sp>
      <p:sp>
        <p:nvSpPr>
          <p:cNvPr id="17412" name="Rectangle 3"/>
          <p:cNvSpPr>
            <a:spLocks noGrp="1" noChangeArrowheads="1"/>
          </p:cNvSpPr>
          <p:nvPr>
            <p:ph type="body" idx="1"/>
          </p:nvPr>
        </p:nvSpPr>
        <p:spPr/>
        <p:txBody>
          <a:bodyPr/>
          <a:lstStyle/>
          <a:p>
            <a:pPr eaLnBrk="1" hangingPunct="1">
              <a:lnSpc>
                <a:spcPct val="90000"/>
              </a:lnSpc>
            </a:pPr>
            <a:r>
              <a:rPr lang="en-US" sz="2400" dirty="0" smtClean="0"/>
              <a:t>Public participation has great political benefit in broadening the acceptability of the rules.</a:t>
            </a:r>
          </a:p>
          <a:p>
            <a:pPr eaLnBrk="1" hangingPunct="1">
              <a:lnSpc>
                <a:spcPct val="90000"/>
              </a:lnSpc>
            </a:pPr>
            <a:r>
              <a:rPr lang="en-US" sz="2400" dirty="0" smtClean="0"/>
              <a:t>Public comments can identify technical and legal problems with the rules</a:t>
            </a:r>
          </a:p>
          <a:p>
            <a:pPr eaLnBrk="1" hangingPunct="1">
              <a:lnSpc>
                <a:spcPct val="90000"/>
              </a:lnSpc>
            </a:pPr>
            <a:r>
              <a:rPr lang="en-US" sz="2400" dirty="0" smtClean="0"/>
              <a:t>Publication of proposed rules allows politicians to become involved to protect the interests of their constituents</a:t>
            </a:r>
          </a:p>
          <a:p>
            <a:pPr eaLnBrk="1" hangingPunct="1">
              <a:lnSpc>
                <a:spcPct val="90000"/>
              </a:lnSpc>
            </a:pPr>
            <a:r>
              <a:rPr lang="en-US" sz="2400" dirty="0" smtClean="0"/>
              <a:t>Public participation limits executive power and makes it more palatable to the courts to have agencies making laws</a:t>
            </a:r>
          </a:p>
          <a:p>
            <a:pPr eaLnBrk="1" hangingPunct="1">
              <a:lnSpc>
                <a:spcPct val="90000"/>
              </a:lnSpc>
            </a:pPr>
            <a:r>
              <a:rPr lang="en-US" sz="2400" dirty="0" smtClean="0"/>
              <a:t>While the agency may take comments at hearings, it is usually done in writing.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86F8CF-5413-4BEC-99C1-5C615F221AA8}" type="slidenum">
              <a:rPr lang="en-US"/>
              <a:pPr/>
              <a:t>19</a:t>
            </a:fld>
            <a:endParaRPr lang="en-US"/>
          </a:p>
        </p:txBody>
      </p:sp>
      <p:sp>
        <p:nvSpPr>
          <p:cNvPr id="18435" name="Rectangle 2"/>
          <p:cNvSpPr>
            <a:spLocks noGrp="1" noChangeArrowheads="1"/>
          </p:cNvSpPr>
          <p:nvPr>
            <p:ph type="title"/>
          </p:nvPr>
        </p:nvSpPr>
        <p:spPr/>
        <p:txBody>
          <a:bodyPr/>
          <a:lstStyle/>
          <a:p>
            <a:pPr eaLnBrk="1" hangingPunct="1"/>
            <a:r>
              <a:rPr lang="en-US" dirty="0" smtClean="0"/>
              <a:t>Attacking Rulemaking</a:t>
            </a:r>
          </a:p>
        </p:txBody>
      </p:sp>
      <p:sp>
        <p:nvSpPr>
          <p:cNvPr id="18436" name="Rectangle 3"/>
          <p:cNvSpPr>
            <a:spLocks noGrp="1" noChangeArrowheads="1"/>
          </p:cNvSpPr>
          <p:nvPr>
            <p:ph type="body" idx="1"/>
          </p:nvPr>
        </p:nvSpPr>
        <p:spPr/>
        <p:txBody>
          <a:bodyPr/>
          <a:lstStyle/>
          <a:p>
            <a:pPr eaLnBrk="1" hangingPunct="1"/>
            <a:r>
              <a:rPr lang="en-US" dirty="0" smtClean="0"/>
              <a:t>Once a rule has been properly promulgated through notice and comment, it can only be attacked by attacking the published basis for the rule, and that must be done relatively soon after promulgation.</a:t>
            </a:r>
          </a:p>
          <a:p>
            <a:pPr eaLnBrk="1" hangingPunct="1"/>
            <a:r>
              <a:rPr lang="en-US" dirty="0" smtClean="0"/>
              <a:t>We will see in the movie how the opponents of the rule work to get their changes made before the rule is finished.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131628-E3DF-4F7E-8A5B-C69795A65642}" type="slidenum">
              <a:rPr lang="en-US"/>
              <a:pPr/>
              <a:t>2</a:t>
            </a:fld>
            <a:endParaRPr lang="en-US"/>
          </a:p>
        </p:txBody>
      </p:sp>
      <p:sp>
        <p:nvSpPr>
          <p:cNvPr id="4099" name="Rectangle 2"/>
          <p:cNvSpPr>
            <a:spLocks noGrp="1" noChangeArrowheads="1"/>
          </p:cNvSpPr>
          <p:nvPr>
            <p:ph type="title"/>
          </p:nvPr>
        </p:nvSpPr>
        <p:spPr/>
        <p:txBody>
          <a:bodyPr/>
          <a:lstStyle/>
          <a:p>
            <a:pPr eaLnBrk="1" hangingPunct="1"/>
            <a:r>
              <a:rPr lang="en-US" smtClean="0"/>
              <a:t>Jargon Alert</a:t>
            </a:r>
          </a:p>
        </p:txBody>
      </p:sp>
      <p:sp>
        <p:nvSpPr>
          <p:cNvPr id="4100" name="Rectangle 3"/>
          <p:cNvSpPr>
            <a:spLocks noGrp="1" noChangeArrowheads="1"/>
          </p:cNvSpPr>
          <p:nvPr>
            <p:ph type="body" idx="1"/>
          </p:nvPr>
        </p:nvSpPr>
        <p:spPr/>
        <p:txBody>
          <a:bodyPr/>
          <a:lstStyle/>
          <a:p>
            <a:pPr eaLnBrk="1" hangingPunct="1"/>
            <a:r>
              <a:rPr lang="en-US" sz="2800" smtClean="0"/>
              <a:t>Rule, legislative rule, or regulation</a:t>
            </a:r>
          </a:p>
          <a:p>
            <a:pPr lvl="1" eaLnBrk="1" hangingPunct="1"/>
            <a:r>
              <a:rPr lang="en-US" sz="2800" smtClean="0"/>
              <a:t>They all mean the same thing</a:t>
            </a:r>
          </a:p>
          <a:p>
            <a:pPr lvl="1" eaLnBrk="1" hangingPunct="1"/>
            <a:r>
              <a:rPr lang="en-US" sz="2800" smtClean="0"/>
              <a:t>Has the same effect as a statute passed by the legislature</a:t>
            </a:r>
          </a:p>
          <a:p>
            <a:pPr eaLnBrk="1" hangingPunct="1"/>
            <a:r>
              <a:rPr lang="en-US" sz="2800" smtClean="0"/>
              <a:t>Non-Legislative rule </a:t>
            </a:r>
          </a:p>
          <a:p>
            <a:pPr lvl="1" eaLnBrk="1" hangingPunct="1"/>
            <a:r>
              <a:rPr lang="en-US" sz="2800" smtClean="0"/>
              <a:t>Has no legal effect, but shows what the agency thinks the law is</a:t>
            </a:r>
          </a:p>
          <a:p>
            <a:pPr lvl="1" eaLnBrk="1" hangingPunct="1"/>
            <a:r>
              <a:rPr lang="en-US" sz="2800" smtClean="0"/>
              <a:t>Many names - interpretive rule, guidelines, guidance document, anything but rule or regulation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E29350E-B7EE-4BD4-B8FA-7EF226F1BBDD}" type="slidenum">
              <a:rPr lang="en-US"/>
              <a:pPr/>
              <a:t>3</a:t>
            </a:fld>
            <a:endParaRPr lang="en-US"/>
          </a:p>
        </p:txBody>
      </p:sp>
      <p:sp>
        <p:nvSpPr>
          <p:cNvPr id="5123" name="Rectangle 2"/>
          <p:cNvSpPr>
            <a:spLocks noGrp="1" noChangeArrowheads="1"/>
          </p:cNvSpPr>
          <p:nvPr>
            <p:ph type="title"/>
          </p:nvPr>
        </p:nvSpPr>
        <p:spPr/>
        <p:txBody>
          <a:bodyPr/>
          <a:lstStyle/>
          <a:p>
            <a:pPr eaLnBrk="1" hangingPunct="1"/>
            <a:r>
              <a:rPr lang="en-US" smtClean="0"/>
              <a:t>The Agency as Legislature</a:t>
            </a:r>
          </a:p>
        </p:txBody>
      </p:sp>
      <p:sp>
        <p:nvSpPr>
          <p:cNvPr id="5124" name="Rectangle 3"/>
          <p:cNvSpPr>
            <a:spLocks noGrp="1" noChangeArrowheads="1"/>
          </p:cNvSpPr>
          <p:nvPr>
            <p:ph type="body" idx="1"/>
          </p:nvPr>
        </p:nvSpPr>
        <p:spPr>
          <a:xfrm>
            <a:off x="457200" y="1981200"/>
            <a:ext cx="7693025" cy="4648200"/>
          </a:xfrm>
        </p:spPr>
        <p:txBody>
          <a:bodyPr/>
          <a:lstStyle/>
          <a:p>
            <a:pPr eaLnBrk="1" hangingPunct="1">
              <a:lnSpc>
                <a:spcPct val="90000"/>
              </a:lnSpc>
            </a:pPr>
            <a:r>
              <a:rPr lang="en-US" smtClean="0"/>
              <a:t>The modern rulemaking process got started in the 1950s and really accelerated in the 1970s</a:t>
            </a:r>
          </a:p>
          <a:p>
            <a:pPr lvl="1" eaLnBrk="1" hangingPunct="1">
              <a:lnSpc>
                <a:spcPct val="90000"/>
              </a:lnSpc>
            </a:pPr>
            <a:r>
              <a:rPr lang="en-US" smtClean="0"/>
              <a:t>Parallels the growth of state and federal agencies</a:t>
            </a:r>
          </a:p>
          <a:p>
            <a:pPr eaLnBrk="1" hangingPunct="1">
              <a:lnSpc>
                <a:spcPct val="90000"/>
              </a:lnSpc>
            </a:pPr>
            <a:r>
              <a:rPr lang="en-US" smtClean="0"/>
              <a:t>The federal courts now encourage agency rulemaking</a:t>
            </a:r>
          </a:p>
          <a:p>
            <a:pPr lvl="1" eaLnBrk="1" hangingPunct="1">
              <a:lnSpc>
                <a:spcPct val="90000"/>
              </a:lnSpc>
            </a:pPr>
            <a:r>
              <a:rPr lang="en-US" smtClean="0"/>
              <a:t>It reduces litigation and simplifies the litigation that ensues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38A78-9ED8-4545-A3C1-1CD4258D8C2D}" type="slidenum">
              <a:rPr lang="en-US"/>
              <a:pPr/>
              <a:t>4</a:t>
            </a:fld>
            <a:endParaRPr lang="en-US"/>
          </a:p>
        </p:txBody>
      </p:sp>
      <p:sp>
        <p:nvSpPr>
          <p:cNvPr id="6147" name="Rectangle 2"/>
          <p:cNvSpPr>
            <a:spLocks noGrp="1" noChangeArrowheads="1"/>
          </p:cNvSpPr>
          <p:nvPr>
            <p:ph type="title"/>
          </p:nvPr>
        </p:nvSpPr>
        <p:spPr>
          <a:xfrm>
            <a:off x="1150938" y="673100"/>
            <a:ext cx="7793037" cy="641350"/>
          </a:xfrm>
        </p:spPr>
        <p:txBody>
          <a:bodyPr>
            <a:spAutoFit/>
          </a:bodyPr>
          <a:lstStyle/>
          <a:p>
            <a:pPr eaLnBrk="1" hangingPunct="1"/>
            <a:r>
              <a:rPr lang="en-US" smtClean="0"/>
              <a:t>The Power to Make Rules</a:t>
            </a:r>
          </a:p>
        </p:txBody>
      </p:sp>
      <p:sp>
        <p:nvSpPr>
          <p:cNvPr id="6148" name="Rectangle 3"/>
          <p:cNvSpPr>
            <a:spLocks noGrp="1" noChangeArrowheads="1"/>
          </p:cNvSpPr>
          <p:nvPr>
            <p:ph type="body" idx="1"/>
          </p:nvPr>
        </p:nvSpPr>
        <p:spPr/>
        <p:txBody>
          <a:bodyPr/>
          <a:lstStyle/>
          <a:p>
            <a:pPr eaLnBrk="1" hangingPunct="1">
              <a:lnSpc>
                <a:spcPct val="90000"/>
              </a:lnSpc>
            </a:pPr>
            <a:r>
              <a:rPr lang="en-US" smtClean="0"/>
              <a:t>The power to make rules must be delegated by the legislature</a:t>
            </a:r>
          </a:p>
          <a:p>
            <a:pPr lvl="1" eaLnBrk="1" hangingPunct="1">
              <a:lnSpc>
                <a:spcPct val="90000"/>
              </a:lnSpc>
            </a:pPr>
            <a:r>
              <a:rPr lang="en-US" smtClean="0"/>
              <a:t>If the enabling legislation (the legislation creating an agency) is silent, the agency cannot make rules</a:t>
            </a:r>
          </a:p>
          <a:p>
            <a:pPr eaLnBrk="1" hangingPunct="1">
              <a:lnSpc>
                <a:spcPct val="90000"/>
              </a:lnSpc>
            </a:pPr>
            <a:r>
              <a:rPr lang="en-US" smtClean="0"/>
              <a:t>The delegation may be broad, allowing the agency great discretion, or very narrow</a:t>
            </a:r>
          </a:p>
          <a:p>
            <a:pPr lvl="1" eaLnBrk="1" hangingPunct="1">
              <a:lnSpc>
                <a:spcPct val="90000"/>
              </a:lnSpc>
            </a:pPr>
            <a:r>
              <a:rPr lang="en-US" smtClean="0"/>
              <a:t>We will look at the standards for reviewing this delegation later in the course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47FFB3-E37B-4ED7-96EF-A173D1BDBBB0}" type="slidenum">
              <a:rPr lang="en-US"/>
              <a:pPr/>
              <a:t>5</a:t>
            </a:fld>
            <a:endParaRPr lang="en-US"/>
          </a:p>
        </p:txBody>
      </p:sp>
      <p:sp>
        <p:nvSpPr>
          <p:cNvPr id="7171" name="Rectangle 2"/>
          <p:cNvSpPr>
            <a:spLocks noGrp="1" noChangeArrowheads="1"/>
          </p:cNvSpPr>
          <p:nvPr>
            <p:ph type="title"/>
          </p:nvPr>
        </p:nvSpPr>
        <p:spPr/>
        <p:txBody>
          <a:bodyPr/>
          <a:lstStyle/>
          <a:p>
            <a:pPr eaLnBrk="1" hangingPunct="1"/>
            <a:r>
              <a:rPr lang="en-US" smtClean="0"/>
              <a:t>Must the Agency Make Rules?</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smtClean="0"/>
              <a:t>If the agency has the power to make rules, it has the discretion on what rules to make and when to make them.</a:t>
            </a:r>
          </a:p>
          <a:p>
            <a:pPr eaLnBrk="1" hangingPunct="1">
              <a:lnSpc>
                <a:spcPct val="90000"/>
              </a:lnSpc>
            </a:pPr>
            <a:r>
              <a:rPr lang="en-US" sz="2800" dirty="0" smtClean="0"/>
              <a:t>The legislature can put provisions in the agency legislation requiring that certain rules be made, and the timeframe for making them.</a:t>
            </a:r>
          </a:p>
          <a:p>
            <a:pPr lvl="1" eaLnBrk="1" hangingPunct="1">
              <a:lnSpc>
                <a:spcPct val="90000"/>
              </a:lnSpc>
            </a:pPr>
            <a:r>
              <a:rPr lang="en-US" sz="2800" dirty="0" smtClean="0"/>
              <a:t>The Clean Air Act required rulemaking to flesh out detailed technical standards</a:t>
            </a:r>
          </a:p>
          <a:p>
            <a:pPr eaLnBrk="1" hangingPunct="1">
              <a:lnSpc>
                <a:spcPct val="90000"/>
              </a:lnSpc>
            </a:pPr>
            <a:r>
              <a:rPr lang="en-US" sz="2800" dirty="0" smtClean="0"/>
              <a:t>Unless there is a legislative directive, it is difficult to get the courts to force an agency to make rules</a:t>
            </a:r>
          </a:p>
          <a:p>
            <a:pPr lvl="1" eaLnBrk="1" hangingPunct="1">
              <a:lnSpc>
                <a:spcPct val="90000"/>
              </a:lnSpc>
            </a:pPr>
            <a:r>
              <a:rPr lang="en-US" sz="2800" dirty="0" smtClean="0"/>
              <a:t>Not impossible, as we will see latter.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8E1E2-22D8-4749-AB78-1D3B8F08C342}"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smtClean="0"/>
              <a:t>Why Make Rules?</a:t>
            </a:r>
          </a:p>
        </p:txBody>
      </p:sp>
      <p:sp>
        <p:nvSpPr>
          <p:cNvPr id="8196" name="Rectangle 3"/>
          <p:cNvSpPr>
            <a:spLocks noGrp="1" noChangeArrowheads="1"/>
          </p:cNvSpPr>
          <p:nvPr>
            <p:ph type="body" idx="1"/>
          </p:nvPr>
        </p:nvSpPr>
        <p:spPr/>
        <p:txBody>
          <a:bodyPr/>
          <a:lstStyle/>
          <a:p>
            <a:pPr eaLnBrk="1" hangingPunct="1"/>
            <a:r>
              <a:rPr lang="en-US" smtClean="0"/>
              <a:t>Many statutes have too little detail to be enforced without additional rules.</a:t>
            </a:r>
          </a:p>
          <a:p>
            <a:pPr eaLnBrk="1" hangingPunct="1"/>
            <a:r>
              <a:rPr lang="en-US" smtClean="0"/>
              <a:t>Rules can be used to tailor a statute to new circumstances.</a:t>
            </a:r>
          </a:p>
          <a:p>
            <a:pPr eaLnBrk="1" hangingPunct="1"/>
            <a:r>
              <a:rPr lang="en-US" smtClean="0"/>
              <a:t>Rules provide a chance for the for the public to participate in the regulatory process</a:t>
            </a:r>
          </a:p>
          <a:p>
            <a:pPr eaLnBrk="1" hangingPunct="1"/>
            <a:r>
              <a:rPr lang="en-US" smtClean="0"/>
              <a:t>Once promulgated, a rule in binding on every party, reducing the need for adjudications.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F62326-FC43-4AC6-8786-708939E338E1}" type="slidenum">
              <a:rPr lang="en-US"/>
              <a:pPr/>
              <a:t>7</a:t>
            </a:fld>
            <a:endParaRPr lang="en-US"/>
          </a:p>
        </p:txBody>
      </p:sp>
      <p:sp>
        <p:nvSpPr>
          <p:cNvPr id="9219" name="Rectangle 2"/>
          <p:cNvSpPr>
            <a:spLocks noGrp="1" noChangeArrowheads="1"/>
          </p:cNvSpPr>
          <p:nvPr>
            <p:ph type="title"/>
          </p:nvPr>
        </p:nvSpPr>
        <p:spPr/>
        <p:txBody>
          <a:bodyPr/>
          <a:lstStyle/>
          <a:p>
            <a:pPr eaLnBrk="1" hangingPunct="1"/>
            <a:r>
              <a:rPr lang="en-US" smtClean="0"/>
              <a:t>Uniformity</a:t>
            </a:r>
          </a:p>
        </p:txBody>
      </p:sp>
      <p:sp>
        <p:nvSpPr>
          <p:cNvPr id="9220" name="Rectangle 3"/>
          <p:cNvSpPr>
            <a:spLocks noGrp="1" noChangeArrowheads="1"/>
          </p:cNvSpPr>
          <p:nvPr>
            <p:ph type="body" idx="1"/>
          </p:nvPr>
        </p:nvSpPr>
        <p:spPr/>
        <p:txBody>
          <a:bodyPr/>
          <a:lstStyle/>
          <a:p>
            <a:pPr eaLnBrk="1" hangingPunct="1">
              <a:lnSpc>
                <a:spcPct val="90000"/>
              </a:lnSpc>
            </a:pPr>
            <a:r>
              <a:rPr lang="en-US" sz="3600" smtClean="0"/>
              <a:t>Rules set up a general framework that treats all parties uniformly</a:t>
            </a:r>
          </a:p>
          <a:p>
            <a:pPr eaLnBrk="1" hangingPunct="1">
              <a:lnSpc>
                <a:spcPct val="90000"/>
              </a:lnSpc>
            </a:pPr>
            <a:r>
              <a:rPr lang="en-US" sz="3600" smtClean="0"/>
              <a:t>Rules are the fairest way to make big regulatory changes</a:t>
            </a:r>
          </a:p>
          <a:p>
            <a:pPr eaLnBrk="1" hangingPunct="1">
              <a:lnSpc>
                <a:spcPct val="90000"/>
              </a:lnSpc>
            </a:pPr>
            <a:r>
              <a:rPr lang="en-US" sz="3600" smtClean="0"/>
              <a:t>If the agency does not have rules, it can change enforcement policy from case to case, and is also at the mercy of judges to accept or reject agency standards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085FEE-9D61-4DC4-ADC8-691565BD3096}" type="slidenum">
              <a:rPr lang="en-US"/>
              <a:pPr/>
              <a:t>8</a:t>
            </a:fld>
            <a:endParaRPr lang="en-US"/>
          </a:p>
        </p:txBody>
      </p:sp>
      <p:sp>
        <p:nvSpPr>
          <p:cNvPr id="10243" name="Rectangle 2"/>
          <p:cNvSpPr>
            <a:spLocks noGrp="1" noChangeArrowheads="1"/>
          </p:cNvSpPr>
          <p:nvPr>
            <p:ph type="title"/>
          </p:nvPr>
        </p:nvSpPr>
        <p:spPr/>
        <p:txBody>
          <a:bodyPr/>
          <a:lstStyle/>
          <a:p>
            <a:pPr eaLnBrk="1" hangingPunct="1"/>
            <a:r>
              <a:rPr lang="en-US" smtClean="0"/>
              <a:t>Adoption of National Standards</a:t>
            </a:r>
          </a:p>
        </p:txBody>
      </p:sp>
      <p:sp>
        <p:nvSpPr>
          <p:cNvPr id="10244" name="Rectangle 3"/>
          <p:cNvSpPr>
            <a:spLocks noGrp="1" noChangeArrowheads="1"/>
          </p:cNvSpPr>
          <p:nvPr>
            <p:ph type="body" idx="1"/>
          </p:nvPr>
        </p:nvSpPr>
        <p:spPr/>
        <p:txBody>
          <a:bodyPr/>
          <a:lstStyle/>
          <a:p>
            <a:pPr eaLnBrk="1" hangingPunct="1"/>
            <a:r>
              <a:rPr lang="en-US" smtClean="0"/>
              <a:t>National standards can be adopted through agency rules, harmonizing practice across jurisdictions</a:t>
            </a:r>
          </a:p>
          <a:p>
            <a:pPr lvl="1" eaLnBrk="1" hangingPunct="1"/>
            <a:r>
              <a:rPr lang="en-US" smtClean="0"/>
              <a:t>National building codes</a:t>
            </a:r>
          </a:p>
          <a:p>
            <a:pPr lvl="1" eaLnBrk="1" hangingPunct="1"/>
            <a:r>
              <a:rPr lang="en-US" smtClean="0"/>
              <a:t>CDC guidelines on food sanitation</a:t>
            </a:r>
          </a:p>
          <a:p>
            <a:pPr lvl="1" eaLnBrk="1" hangingPunct="1"/>
            <a:r>
              <a:rPr lang="en-US" smtClean="0"/>
              <a:t>Recommendations of the Advisory Committee on Immunization Practices</a:t>
            </a:r>
          </a:p>
          <a:p>
            <a:pPr eaLnBrk="1" hangingPunct="1"/>
            <a:r>
              <a:rPr lang="en-US" smtClean="0"/>
              <a:t>LA and building codes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D0793B-0A85-4F28-8CC9-D212B4208AB3}" type="slidenum">
              <a:rPr lang="en-US"/>
              <a:pPr/>
              <a:t>9</a:t>
            </a:fld>
            <a:endParaRPr lang="en-US"/>
          </a:p>
        </p:txBody>
      </p:sp>
      <p:sp>
        <p:nvSpPr>
          <p:cNvPr id="11267" name="Rectangle 2"/>
          <p:cNvSpPr>
            <a:spLocks noGrp="1" noChangeArrowheads="1"/>
          </p:cNvSpPr>
          <p:nvPr>
            <p:ph type="title"/>
          </p:nvPr>
        </p:nvSpPr>
        <p:spPr/>
        <p:txBody>
          <a:bodyPr/>
          <a:lstStyle/>
          <a:p>
            <a:pPr eaLnBrk="1" hangingPunct="1"/>
            <a:r>
              <a:rPr lang="en-US" smtClean="0"/>
              <a:t>Agency Efficiency</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While a rulemaking can be expensive and time consuming, it can settle issues which might otherwise have to be litigated in every enforcement case</a:t>
            </a:r>
          </a:p>
          <a:p>
            <a:pPr eaLnBrk="1" hangingPunct="1">
              <a:lnSpc>
                <a:spcPct val="90000"/>
              </a:lnSpc>
            </a:pPr>
            <a:r>
              <a:rPr lang="en-US" smtClean="0"/>
              <a:t>Rulemaking can also eliminate many hearings by resolving factual questions</a:t>
            </a:r>
          </a:p>
          <a:p>
            <a:pPr lvl="1" eaLnBrk="1" hangingPunct="1">
              <a:lnSpc>
                <a:spcPct val="90000"/>
              </a:lnSpc>
            </a:pPr>
            <a:r>
              <a:rPr lang="en-US" smtClean="0"/>
              <a:t>In disability cases, rules can be used to establish what constitutes a disability, rather than making it as case by case determination.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TotalTime>
  <Words>1287</Words>
  <Application>Microsoft Office PowerPoint</Application>
  <PresentationFormat>On-screen Show (4:3)</PresentationFormat>
  <Paragraphs>117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1_Blends</vt:lpstr>
      <vt:lpstr>Rulemaking</vt:lpstr>
      <vt:lpstr>Jargon Alert</vt:lpstr>
      <vt:lpstr>The Agency as Legislature</vt:lpstr>
      <vt:lpstr>The Power to Make Rules</vt:lpstr>
      <vt:lpstr>Must the Agency Make Rules?</vt:lpstr>
      <vt:lpstr>Why Make Rules?</vt:lpstr>
      <vt:lpstr>Uniformity</vt:lpstr>
      <vt:lpstr>Adoption of National Standards</vt:lpstr>
      <vt:lpstr>Agency Efficiency</vt:lpstr>
      <vt:lpstr>Agency Oversight</vt:lpstr>
      <vt:lpstr>The Politics of Rulemaking</vt:lpstr>
      <vt:lpstr>Downside of Rulemaking</vt:lpstr>
      <vt:lpstr>Rulemaking Ossification</vt:lpstr>
      <vt:lpstr>Definition of a Rule</vt:lpstr>
      <vt:lpstr>LA Definition</vt:lpstr>
      <vt:lpstr>Functional Definitions</vt:lpstr>
      <vt:lpstr>Notice-and-Comment Rulemaking </vt:lpstr>
      <vt:lpstr>Why Have Public Participation?</vt:lpstr>
      <vt:lpstr>Attacking Rulemaking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220</cp:revision>
  <dcterms:created xsi:type="dcterms:W3CDTF">2003-02-18T14:06:11Z</dcterms:created>
  <dcterms:modified xsi:type="dcterms:W3CDTF">2012-08-17T19:05:19Z</dcterms:modified>
</cp:coreProperties>
</file>