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33"/>
  </p:notesMasterIdLst>
  <p:sldIdLst>
    <p:sldId id="720" r:id="rId2"/>
    <p:sldId id="776" r:id="rId3"/>
    <p:sldId id="806" r:id="rId4"/>
    <p:sldId id="777" r:id="rId5"/>
    <p:sldId id="778" r:id="rId6"/>
    <p:sldId id="779" r:id="rId7"/>
    <p:sldId id="780" r:id="rId8"/>
    <p:sldId id="781" r:id="rId9"/>
    <p:sldId id="782" r:id="rId10"/>
    <p:sldId id="783" r:id="rId11"/>
    <p:sldId id="807" r:id="rId12"/>
    <p:sldId id="784" r:id="rId13"/>
    <p:sldId id="785" r:id="rId14"/>
    <p:sldId id="786" r:id="rId15"/>
    <p:sldId id="787" r:id="rId16"/>
    <p:sldId id="788" r:id="rId17"/>
    <p:sldId id="789" r:id="rId18"/>
    <p:sldId id="790" r:id="rId19"/>
    <p:sldId id="791" r:id="rId20"/>
    <p:sldId id="793" r:id="rId21"/>
    <p:sldId id="794" r:id="rId22"/>
    <p:sldId id="808" r:id="rId23"/>
    <p:sldId id="795" r:id="rId24"/>
    <p:sldId id="796" r:id="rId25"/>
    <p:sldId id="798" r:id="rId26"/>
    <p:sldId id="799" r:id="rId27"/>
    <p:sldId id="800" r:id="rId28"/>
    <p:sldId id="801" r:id="rId29"/>
    <p:sldId id="802" r:id="rId30"/>
    <p:sldId id="803" r:id="rId31"/>
    <p:sldId id="804" r:id="rId32"/>
  </p:sldIdLst>
  <p:sldSz cx="9144000" cy="6858000" type="screen4x3"/>
  <p:notesSz cx="6858000" cy="9144000"/>
  <p:embeddedFontLst>
    <p:embeddedFont>
      <p:font typeface="Tahoma" pitchFamily="34" charset="0"/>
      <p:regular r:id="rId34"/>
      <p:bold r:id="rId35"/>
    </p:embeddedFont>
    <p:embeddedFont>
      <p:font typeface="Arial Narrow" pitchFamily="34" charset="0"/>
      <p:regular r:id="rId36"/>
      <p:bold r:id="rId37"/>
      <p:italic r:id="rId38"/>
      <p:boldItalic r:id="rId39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410" autoAdjust="0"/>
  </p:normalViewPr>
  <p:slideViewPr>
    <p:cSldViewPr>
      <p:cViewPr varScale="1">
        <p:scale>
          <a:sx n="68" d="100"/>
          <a:sy n="68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9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8.xml"/><Relationship Id="rId18" Type="http://schemas.openxmlformats.org/officeDocument/2006/relationships/slide" Target="slides/slide26.xml"/><Relationship Id="rId3" Type="http://schemas.openxmlformats.org/officeDocument/2006/relationships/slide" Target="slides/slide5.xml"/><Relationship Id="rId21" Type="http://schemas.openxmlformats.org/officeDocument/2006/relationships/slide" Target="slides/slide29.xml"/><Relationship Id="rId7" Type="http://schemas.openxmlformats.org/officeDocument/2006/relationships/slide" Target="slides/slide12.xml"/><Relationship Id="rId12" Type="http://schemas.openxmlformats.org/officeDocument/2006/relationships/slide" Target="slides/slide17.xml"/><Relationship Id="rId17" Type="http://schemas.openxmlformats.org/officeDocument/2006/relationships/slide" Target="slides/slide25.xml"/><Relationship Id="rId2" Type="http://schemas.openxmlformats.org/officeDocument/2006/relationships/slide" Target="slides/slide4.xml"/><Relationship Id="rId16" Type="http://schemas.openxmlformats.org/officeDocument/2006/relationships/slide" Target="slides/slide21.xml"/><Relationship Id="rId20" Type="http://schemas.openxmlformats.org/officeDocument/2006/relationships/slide" Target="slides/slide28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6.xml"/><Relationship Id="rId5" Type="http://schemas.openxmlformats.org/officeDocument/2006/relationships/slide" Target="slides/slide8.xml"/><Relationship Id="rId15" Type="http://schemas.openxmlformats.org/officeDocument/2006/relationships/slide" Target="slides/slide20.xml"/><Relationship Id="rId23" Type="http://schemas.openxmlformats.org/officeDocument/2006/relationships/slide" Target="slides/slide31.xml"/><Relationship Id="rId10" Type="http://schemas.openxmlformats.org/officeDocument/2006/relationships/slide" Target="slides/slide15.xml"/><Relationship Id="rId19" Type="http://schemas.openxmlformats.org/officeDocument/2006/relationships/slide" Target="slides/slide27.xml"/><Relationship Id="rId4" Type="http://schemas.openxmlformats.org/officeDocument/2006/relationships/slide" Target="slides/slide7.xml"/><Relationship Id="rId9" Type="http://schemas.openxmlformats.org/officeDocument/2006/relationships/slide" Target="slides/slide14.xml"/><Relationship Id="rId14" Type="http://schemas.openxmlformats.org/officeDocument/2006/relationships/slide" Target="slides/slide19.xml"/><Relationship Id="rId22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3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3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3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698C4EB-29BA-45D2-B60F-6EB7B1CD6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79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35814FE-B2CD-466E-82EA-9E9CAFE6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7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F3846-9BC3-48EC-B3BC-C11F6D957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4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A9A33-E99E-437A-A863-7F4B4A8D5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3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A27F5-BCF1-4841-900C-71AF8D907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91872-4D59-418E-82A6-226866D7A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4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78A5-095C-4507-8A1F-B71243E81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5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F0296-0E07-4B7E-915B-635B7DC09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9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22C19-BCFC-494A-BC74-E30A2FF78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1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937E7-3BDD-46EE-8FD5-B18781A25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7CB47-4A0D-4337-B868-F2C44C920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7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800CD-0221-4893-9191-7D92F4C01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1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03E853F-D1D4-4399-A465-6FB3A2F2D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iotech.law.lsu.edu/cases/pp/smith_v_doe_brief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nicic.gov/StateStats/?st=LA" TargetMode="External"/><Relationship Id="rId2" Type="http://schemas.openxmlformats.org/officeDocument/2006/relationships/hyperlink" Target="http://community.nicic.gov/blogs/nic/archive/2011/04/06/find-your-state-s-ranking-u-s-peace-index-ranks-states-from-maine-to-louisiana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athpenaltyinfo.org/murder-rates-nationally-and-state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iotech.law.lsu.edu/cases/adlaw/Ivor-van-Heerden-0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54DBBC7-570C-45A9-9E93-9D991BB76BCC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4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C8B1755-4C78-47F8-BDC4-C25ECBF54F2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Melissa II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Melissa admits she plagiarized, but claims extenuating circumstances.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Thinking about the reasons for a hearing from Melissa I, how are these factors changed by her admission?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How has the burden of proof shifted?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Is there any factual dispute to resolve?</a:t>
            </a:r>
          </a:p>
        </p:txBody>
      </p:sp>
    </p:spTree>
    <p:extLst>
      <p:ext uri="{BB962C8B-B14F-4D97-AF65-F5344CB8AC3E}">
        <p14:creationId xmlns:p14="http://schemas.microsoft.com/office/powerpoint/2010/main" val="37980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There Be Facts at Issue to Get a Hearing?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does  </a:t>
            </a:r>
            <a:r>
              <a:rPr lang="en-US" dirty="0" err="1" smtClean="0"/>
              <a:t>Codd</a:t>
            </a:r>
            <a:r>
              <a:rPr lang="en-US" dirty="0" smtClean="0"/>
              <a:t> v. </a:t>
            </a:r>
            <a:r>
              <a:rPr lang="en-US" dirty="0" err="1" smtClean="0"/>
              <a:t>Velger</a:t>
            </a:r>
            <a:r>
              <a:rPr lang="en-US" dirty="0" smtClean="0"/>
              <a:t>, 429 U.S. 624 (1977) (suicidal policeman) tell us?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Why does it matter whether there are facts in dispute?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Cleveland Bd. of Ed. v. </a:t>
            </a:r>
            <a:r>
              <a:rPr lang="en-US" dirty="0" err="1"/>
              <a:t>Loudermill</a:t>
            </a:r>
            <a:r>
              <a:rPr lang="en-US" dirty="0"/>
              <a:t>, 470 U.S. 532, 542- 544 (1985)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Even if the basic facts are not in issue, what does </a:t>
            </a:r>
            <a:r>
              <a:rPr lang="en-US" dirty="0" err="1" smtClean="0"/>
              <a:t>Loudermill</a:t>
            </a:r>
            <a:r>
              <a:rPr lang="en-US" dirty="0" smtClean="0"/>
              <a:t> tell us about facts in mitigation and explanation?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Should this be a constitutional right?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A27F5-BCF1-4841-900C-71AF8D9072A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0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1E860CD-22F6-4A0E-AF1E-18DBF4416A9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Wisconsin v. </a:t>
            </a:r>
            <a:r>
              <a:rPr lang="en-US" i="1" dirty="0" err="1" smtClean="0"/>
              <a:t>Constantineau</a:t>
            </a:r>
            <a:r>
              <a:rPr lang="en-US" dirty="0" smtClean="0"/>
              <a:t>, 400 U.S. 433 (1971)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A state law required the posting of the names of “public drunkards” at places where alcoholic beverages are sold</a:t>
            </a:r>
          </a:p>
          <a:p>
            <a:pPr lvl="1" eaLnBrk="1" hangingPunct="1">
              <a:defRPr/>
            </a:pPr>
            <a:r>
              <a:rPr lang="en-US" dirty="0" smtClean="0"/>
              <a:t>Did Paul concede that he was a public drunkard?</a:t>
            </a:r>
          </a:p>
          <a:p>
            <a:pPr lvl="1" eaLnBrk="1" hangingPunct="1">
              <a:defRPr/>
            </a:pPr>
            <a:r>
              <a:rPr lang="en-US" dirty="0" smtClean="0"/>
              <a:t>Does this put facts in issue?</a:t>
            </a:r>
          </a:p>
          <a:p>
            <a:pPr lvl="1" eaLnBrk="1" hangingPunct="1">
              <a:defRPr/>
            </a:pPr>
            <a:r>
              <a:rPr lang="en-US" dirty="0" smtClean="0"/>
              <a:t>What were the provisions for challenging being on the list?</a:t>
            </a:r>
          </a:p>
          <a:p>
            <a:pPr eaLnBrk="1" hangingPunct="1">
              <a:defRPr/>
            </a:pPr>
            <a:r>
              <a:rPr lang="en-US" dirty="0" smtClean="0"/>
              <a:t>What did the United States Supreme Court hold?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3955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4B0F924-2660-430F-90F6-7DD4389CF5F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Paul v. Davis, 424 U.S. 693 (1976)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Note that this is the same term as Matthews - are they related?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sheriff gave out a list of "active shoplifters," including persons who had been arrested but not  convicted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How did the court distinguish </a:t>
            </a:r>
            <a:r>
              <a:rPr lang="en-US" sz="2400" dirty="0" err="1" smtClean="0"/>
              <a:t>Constantineau</a:t>
            </a:r>
            <a:r>
              <a:rPr lang="en-US" sz="2400" dirty="0" smtClean="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What did he claim as an injury in this case?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Was there stigma +?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How would the Internet change the analysis?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What did Rehnquist say was his remedy if the characterization was incorrect?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What are the limits of such a remedy?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Is this realistic for the plaintiff?</a:t>
            </a:r>
          </a:p>
        </p:txBody>
      </p:sp>
    </p:spTree>
    <p:extLst>
      <p:ext uri="{BB962C8B-B14F-4D97-AF65-F5344CB8AC3E}">
        <p14:creationId xmlns:p14="http://schemas.microsoft.com/office/powerpoint/2010/main" val="101600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5DFD3D17-FD8D-489D-B9D2-13690D2A88D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Perverts R Us WWW sites: </a:t>
            </a:r>
            <a:r>
              <a:rPr lang="en-US" sz="3200" i="1" dirty="0" smtClean="0"/>
              <a:t>Connecticut Dept. of Public Safety v. Doe</a:t>
            </a:r>
            <a:r>
              <a:rPr lang="en-US" sz="3200" dirty="0" smtClean="0"/>
              <a:t>, 538 U.S. 1 (2003) 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State is going to list all persons convicted of a list of sexually related crimes on a public registry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What does plaintiff want a hearing on before he is listed?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Why is this a relevant factual inquiry?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What did the court find?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Why isn't this an additional punishment? (Hint - Kansas v. Hendricks – an adlaw decision)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If you were writing the opinion, where would you argue that plaintiff got his due process?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(Also see: </a:t>
            </a:r>
            <a:r>
              <a:rPr lang="en-US" sz="2800" smtClean="0">
                <a:hlinkClick r:id="rId2"/>
              </a:rPr>
              <a:t>Smith v. Doe, 123 S.Ct. 1140 (2003)</a:t>
            </a:r>
            <a:r>
              <a:rPr lang="en-US" sz="280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336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53B2365-4B4A-462D-AA25-0096BB9CF74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Public Registries for Sex Offenders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are these popular?</a:t>
            </a:r>
          </a:p>
          <a:p>
            <a:pPr eaLnBrk="1" hangingPunct="1"/>
            <a:r>
              <a:rPr lang="en-US" smtClean="0"/>
              <a:t>What is the policy justification?</a:t>
            </a:r>
          </a:p>
          <a:p>
            <a:pPr eaLnBrk="1" hangingPunct="1"/>
            <a:r>
              <a:rPr lang="en-US" smtClean="0"/>
              <a:t>How does this affect the offender's ability to get a job or have a place to live?</a:t>
            </a:r>
          </a:p>
          <a:p>
            <a:pPr eaLnBrk="1" hangingPunct="1"/>
            <a:r>
              <a:rPr lang="en-US" smtClean="0"/>
              <a:t>How narrow are the grounds for being on the list?</a:t>
            </a:r>
          </a:p>
          <a:p>
            <a:pPr lvl="1" eaLnBrk="1" hangingPunct="1"/>
            <a:r>
              <a:rPr lang="en-US" smtClean="0"/>
              <a:t>How does this contribute to the guy in CA who was  on the list but was able to keep a kidnap victim hostage for nearly two decades?</a:t>
            </a:r>
          </a:p>
        </p:txBody>
      </p:sp>
    </p:spTree>
    <p:extLst>
      <p:ext uri="{BB962C8B-B14F-4D97-AF65-F5344CB8AC3E}">
        <p14:creationId xmlns:p14="http://schemas.microsoft.com/office/powerpoint/2010/main" val="31321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A4486EE-F3C0-4262-BC8A-113329F8F37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Codd</a:t>
            </a:r>
            <a:r>
              <a:rPr lang="en-US" i="1" dirty="0" smtClean="0"/>
              <a:t> v. </a:t>
            </a:r>
            <a:r>
              <a:rPr lang="en-US" i="1" dirty="0" err="1" smtClean="0"/>
              <a:t>Velger</a:t>
            </a:r>
            <a:r>
              <a:rPr lang="en-US" dirty="0" smtClean="0"/>
              <a:t>, 429 U.S. 624 (1977)  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Plaintiff claimed that putting the information about suicide in his personnel file damaged his reputation and made it impossible for him to find other employment as a policeman.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Would the information in his file hurt his future employment?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Why didn't the court say that the plaintiff could just request that the file not be forwarded to a new employer?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This recognizes the importance of employment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This is dicta, since the case was decided on other grounds.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It does create a right to a hearing or the right to have the information excluded, but it could be the grounds for facts at issue if there is a dispute about what is put in the file.</a:t>
            </a:r>
          </a:p>
        </p:txBody>
      </p:sp>
    </p:spTree>
    <p:extLst>
      <p:ext uri="{BB962C8B-B14F-4D97-AF65-F5344CB8AC3E}">
        <p14:creationId xmlns:p14="http://schemas.microsoft.com/office/powerpoint/2010/main" val="61860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9EC013C-5989-449F-B726-6D3CDD4C4FF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Siegert</a:t>
            </a:r>
            <a:r>
              <a:rPr lang="en-US" dirty="0" smtClean="0"/>
              <a:t> v. Gilley, 500 U.S. 226 (1991)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Bad recommendations from government employer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Unethical and incompetent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Fired at new (government) job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Not a constitutional violation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Why not?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What link between the firing and the reputational injury was the court looking for when it created the "stigma plus" category?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Did the old employer fire him?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What was plaintiff's remedy?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is this at issue in the recent military mass murder by a military psychiatrist case?</a:t>
            </a:r>
          </a:p>
        </p:txBody>
      </p:sp>
    </p:spTree>
    <p:extLst>
      <p:ext uri="{BB962C8B-B14F-4D97-AF65-F5344CB8AC3E}">
        <p14:creationId xmlns:p14="http://schemas.microsoft.com/office/powerpoint/2010/main" val="18921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4D4AFA5-8A5B-4F43-82DA-C107CAB906F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Melissa III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Melissa was charged with plagiarism but was not provided any due process protections.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Fearful of a lawsuit, the law school did not expel her, but upon her graduation it sent a letter to the State Board of Bar Examiners informing the Board that Melissa had “engaged in plagiarism in Legal Writing during her first year.”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Have her due process rights been violated under </a:t>
            </a:r>
            <a:r>
              <a:rPr lang="en-US" sz="2800" dirty="0" err="1" smtClean="0"/>
              <a:t>Siegert</a:t>
            </a:r>
            <a:r>
              <a:rPr lang="en-US" sz="2800" dirty="0" smtClean="0"/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Is this like a recommendation letter?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Is this fair?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What is her remedy?</a:t>
            </a:r>
          </a:p>
        </p:txBody>
      </p:sp>
    </p:spTree>
    <p:extLst>
      <p:ext uri="{BB962C8B-B14F-4D97-AF65-F5344CB8AC3E}">
        <p14:creationId xmlns:p14="http://schemas.microsoft.com/office/powerpoint/2010/main" val="40656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1012763-6178-458C-BE81-959F1B08D71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Homeland Security and the CIA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One of the big fights over the Homeland Security Bill is its limitation of employee hearing rights</a:t>
            </a:r>
          </a:p>
          <a:p>
            <a:pPr lvl="1" eaLnBrk="1" hangingPunct="1"/>
            <a:r>
              <a:rPr lang="en-US" sz="2800" smtClean="0"/>
              <a:t>Security agency personnel are subject to firing without stated cause and get no hearing.</a:t>
            </a:r>
          </a:p>
          <a:p>
            <a:pPr lvl="1" eaLnBrk="1" hangingPunct="1"/>
            <a:r>
              <a:rPr lang="en-US" sz="2800" smtClean="0"/>
              <a:t>The Homeland Security Act extends the definition of a national security job to many more employees, who thus lose civil service protection</a:t>
            </a:r>
          </a:p>
          <a:p>
            <a:pPr eaLnBrk="1" hangingPunct="1"/>
            <a:r>
              <a:rPr lang="en-US" sz="2800" smtClean="0"/>
              <a:t>Why do this?</a:t>
            </a:r>
          </a:p>
          <a:p>
            <a:pPr eaLnBrk="1" hangingPunct="1"/>
            <a:r>
              <a:rPr lang="en-US" sz="2800" smtClean="0"/>
              <a:t>Is this a good idea?</a:t>
            </a:r>
          </a:p>
        </p:txBody>
      </p:sp>
    </p:spTree>
    <p:extLst>
      <p:ext uri="{BB962C8B-B14F-4D97-AF65-F5344CB8AC3E}">
        <p14:creationId xmlns:p14="http://schemas.microsoft.com/office/powerpoint/2010/main" val="154802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07C1A6C-9222-475C-B5BB-7589E8F916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Employment Hearings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Only government employees have  constitutional rights to a hearing and due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States and congress can create rights to employment due process for private employees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State rights are defined by the state law, not the US constitution, and can be broader than the US rights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States cannot provide less than the US Constitutional minimum due process</a:t>
            </a:r>
          </a:p>
        </p:txBody>
      </p:sp>
    </p:spTree>
    <p:extLst>
      <p:ext uri="{BB962C8B-B14F-4D97-AF65-F5344CB8AC3E}">
        <p14:creationId xmlns:p14="http://schemas.microsoft.com/office/powerpoint/2010/main" val="335005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DB0550B-CAB2-47E7-809F-F5BA9D2C9FD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Prisons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Are prisons part of the criminal law system or the administrative law system?</a:t>
            </a:r>
          </a:p>
          <a:p>
            <a:pPr eaLnBrk="1" hangingPunct="1"/>
            <a:r>
              <a:rPr lang="en-US" sz="2800" smtClean="0"/>
              <a:t>Why have prison populations doubled and tripled relative to the population over the past 30 years?</a:t>
            </a:r>
          </a:p>
          <a:p>
            <a:pPr eaLnBrk="1" hangingPunct="1"/>
            <a:r>
              <a:rPr lang="en-US" sz="2800" smtClean="0"/>
              <a:t>Learning to think like an economist:</a:t>
            </a:r>
          </a:p>
          <a:p>
            <a:pPr lvl="1" eaLnBrk="1" hangingPunct="1"/>
            <a:r>
              <a:rPr lang="en-US" sz="2800" smtClean="0"/>
              <a:t>Who benefits from tough laws, esp. drug laws?</a:t>
            </a:r>
          </a:p>
          <a:p>
            <a:pPr lvl="1" eaLnBrk="1" hangingPunct="1"/>
            <a:r>
              <a:rPr lang="en-US" sz="2800" smtClean="0"/>
              <a:t>Who benefits from prisons?</a:t>
            </a:r>
          </a:p>
          <a:p>
            <a:pPr lvl="1" eaLnBrk="1" hangingPunct="1"/>
            <a:r>
              <a:rPr lang="en-US" sz="2800" smtClean="0"/>
              <a:t>What is the tradeoff for the increased prison budgets?</a:t>
            </a:r>
          </a:p>
        </p:txBody>
      </p:sp>
    </p:spTree>
    <p:extLst>
      <p:ext uri="{BB962C8B-B14F-4D97-AF65-F5344CB8AC3E}">
        <p14:creationId xmlns:p14="http://schemas.microsoft.com/office/powerpoint/2010/main" val="50482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E2D5B18-1B22-448C-8BD4-26CFD6F9200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LA Prison Blues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2"/>
              </a:rPr>
              <a:t>Louisiana Peace Index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3"/>
              </a:rPr>
              <a:t>LA Prison Stats</a:t>
            </a:r>
            <a:r>
              <a:rPr lang="en-US" sz="2800" dirty="0" smtClean="0"/>
              <a:t> - </a:t>
            </a:r>
            <a:r>
              <a:rPr lang="en-US" sz="2800" dirty="0" smtClean="0">
                <a:hlinkClick r:id="rId4"/>
              </a:rPr>
              <a:t>Murder Rates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Look at the rate and the cost per prisoner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do you suspect is the basis for such low per prisoner cost?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How does the dysfunctional public defender system contribute to the incarnation rate?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Many are old and no threat to the public, but they cannot be released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Costs finally have the governor talking about this.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are the long term implications of this system?</a:t>
            </a:r>
          </a:p>
        </p:txBody>
      </p:sp>
    </p:spTree>
    <p:extLst>
      <p:ext uri="{BB962C8B-B14F-4D97-AF65-F5344CB8AC3E}">
        <p14:creationId xmlns:p14="http://schemas.microsoft.com/office/powerpoint/2010/main" val="128370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Stopped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A27F5-BCF1-4841-900C-71AF8D9072A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75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8065B6F-887E-4341-9C0C-AC42E07B82C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State Prison Litigation:</a:t>
            </a:r>
            <a:br>
              <a:rPr lang="en-US" dirty="0" smtClean="0"/>
            </a:br>
            <a:r>
              <a:rPr lang="en-US" dirty="0" smtClean="0"/>
              <a:t>42 USC 1983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State prison cases are mostly filed under 42 USC 1983, alleging that the state deprived the prisoners of their civil rights.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Due process claims, such as </a:t>
            </a:r>
            <a:r>
              <a:rPr lang="en-US" sz="2800" dirty="0" err="1" smtClean="0"/>
              <a:t>Sandin</a:t>
            </a:r>
            <a:endParaRPr lang="en-US" sz="2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"Cruel and unusual punishment claims" which generally deal with conditions of confinement or medical care.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(Cases against Federal prisons are brought under </a:t>
            </a:r>
            <a:r>
              <a:rPr lang="en-US" sz="2800" i="1" dirty="0" smtClean="0"/>
              <a:t>Bivens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Prison Litigation Reform Act of 1995 requires exhaustion of remedies in prison litigation, even if the administrative system cannot provide the requested remedy, if the system can provide some remedy</a:t>
            </a:r>
          </a:p>
        </p:txBody>
      </p:sp>
    </p:spTree>
    <p:extLst>
      <p:ext uri="{BB962C8B-B14F-4D97-AF65-F5344CB8AC3E}">
        <p14:creationId xmlns:p14="http://schemas.microsoft.com/office/powerpoint/2010/main" val="27681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F6390EE-9CBC-4EA9-A84E-6691B5F8F47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Prisoners as Litigants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Successful litigation is mostly by NGOs - ACLU, prison rights organizations, AIDS organizations</a:t>
            </a:r>
          </a:p>
          <a:p>
            <a:pPr eaLnBrk="1" hangingPunct="1"/>
            <a:r>
              <a:rPr lang="en-US" sz="2800" dirty="0" smtClean="0"/>
              <a:t>Individual prisoners</a:t>
            </a:r>
          </a:p>
          <a:p>
            <a:pPr lvl="1" eaLnBrk="1" hangingPunct="1"/>
            <a:r>
              <a:rPr lang="en-US" sz="2800" dirty="0" smtClean="0"/>
              <a:t>Do prisoners have a lot to do with their time?</a:t>
            </a:r>
          </a:p>
          <a:p>
            <a:pPr lvl="1" eaLnBrk="1" hangingPunct="1"/>
            <a:r>
              <a:rPr lang="en-US" sz="2800" dirty="0" smtClean="0"/>
              <a:t>Do most prisoners have sophisticated legal talents?</a:t>
            </a:r>
          </a:p>
          <a:p>
            <a:pPr lvl="1" eaLnBrk="1" hangingPunct="1"/>
            <a:r>
              <a:rPr lang="en-US" sz="2800" dirty="0" smtClean="0"/>
              <a:t>Do prisoners like to give the prison grief?</a:t>
            </a:r>
          </a:p>
          <a:p>
            <a:pPr lvl="1" eaLnBrk="1" hangingPunct="1"/>
            <a:r>
              <a:rPr lang="en-US" sz="2800" dirty="0" smtClean="0"/>
              <a:t>What is most prisoner litigation going to look like?</a:t>
            </a:r>
          </a:p>
        </p:txBody>
      </p:sp>
    </p:spTree>
    <p:extLst>
      <p:ext uri="{BB962C8B-B14F-4D97-AF65-F5344CB8AC3E}">
        <p14:creationId xmlns:p14="http://schemas.microsoft.com/office/powerpoint/2010/main" val="28958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47455C5-E5CF-461D-B6A8-8EDFD90AA47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Due Process Claims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Due process claims require the plaintiff to show that he had a liberty interest in the proceeding.</a:t>
            </a:r>
          </a:p>
          <a:p>
            <a:pPr eaLnBrk="1" hangingPunct="1"/>
            <a:r>
              <a:rPr lang="en-US" smtClean="0"/>
              <a:t>Even if the court finds a liberty interest, that just lets the prisoner get a hearing or get into court.</a:t>
            </a:r>
          </a:p>
          <a:p>
            <a:pPr eaLnBrk="1" hangingPunct="1"/>
            <a:r>
              <a:rPr lang="en-US" smtClean="0"/>
              <a:t>Courts  generally defer to the prison on matters of discipline and security</a:t>
            </a:r>
          </a:p>
        </p:txBody>
      </p:sp>
    </p:spTree>
    <p:extLst>
      <p:ext uri="{BB962C8B-B14F-4D97-AF65-F5344CB8AC3E}">
        <p14:creationId xmlns:p14="http://schemas.microsoft.com/office/powerpoint/2010/main" val="8989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E32A5324-41DF-402D-993D-7DB5D2071BC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Good Time Credits and Parole to Reduce Time Served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Are these constitutionally required?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Why have them?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Sentencing Reform Act of 1984 eliminated parole and reduced good time credits in the federal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Combined with the expansion of federal crimes, this has lead to an explosion of federal prisoners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Same in many states</a:t>
            </a:r>
          </a:p>
        </p:txBody>
      </p:sp>
    </p:spTree>
    <p:extLst>
      <p:ext uri="{BB962C8B-B14F-4D97-AF65-F5344CB8AC3E}">
        <p14:creationId xmlns:p14="http://schemas.microsoft.com/office/powerpoint/2010/main" val="27067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49AE552-E422-4757-85C2-B8B98DA7932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Cases that Affect Time Served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would procedures that affect release dates get the most legal protection?</a:t>
            </a:r>
          </a:p>
          <a:p>
            <a:pPr eaLnBrk="1" hangingPunct="1"/>
            <a:r>
              <a:rPr lang="en-US" smtClean="0"/>
              <a:t>Return to prison for a parole violation (</a:t>
            </a:r>
            <a:r>
              <a:rPr lang="en-US" i="1" smtClean="0"/>
              <a:t>Gagnon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Should the prisoner get a hearing?</a:t>
            </a:r>
          </a:p>
          <a:p>
            <a:pPr lvl="1" eaLnBrk="1" hangingPunct="1"/>
            <a:r>
              <a:rPr lang="en-US" smtClean="0"/>
              <a:t>Why - what might be contested?</a:t>
            </a:r>
          </a:p>
          <a:p>
            <a:pPr eaLnBrk="1" hangingPunct="1"/>
            <a:r>
              <a:rPr lang="en-US" smtClean="0"/>
              <a:t>Decisions reducing good time credits or affecting parole (</a:t>
            </a:r>
            <a:r>
              <a:rPr lang="en-US" i="1" smtClean="0"/>
              <a:t>Morrissey</a:t>
            </a:r>
            <a:r>
              <a:rPr lang="en-US" smtClean="0"/>
              <a:t>/</a:t>
            </a:r>
            <a:r>
              <a:rPr lang="en-US" i="1" smtClean="0"/>
              <a:t>Wolff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How does these look like Goldberg benefits?</a:t>
            </a:r>
          </a:p>
        </p:txBody>
      </p:sp>
    </p:spTree>
    <p:extLst>
      <p:ext uri="{BB962C8B-B14F-4D97-AF65-F5344CB8AC3E}">
        <p14:creationId xmlns:p14="http://schemas.microsoft.com/office/powerpoint/2010/main" val="29019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B005D15-274C-40AF-A8F5-7925DFAFA1B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Sandin</a:t>
            </a:r>
            <a:r>
              <a:rPr lang="en-US" i="1" dirty="0" smtClean="0"/>
              <a:t> v Conner</a:t>
            </a:r>
            <a:r>
              <a:rPr lang="en-US" dirty="0" smtClean="0"/>
              <a:t>, 515 U.S. 472 (1995) 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Prisoner got 30 days in solitary as punishment.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Is this cruel and unusual? (remember, it has to be both)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Is he entitled to a hearing?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Only when discipline "imposes atypical and significant hardship on the inmate in relation to the ordinary incidents of prison life" is due process implicated.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Court rejected a claim that punishment of solitary confinement for 30 days was enough to trigger due process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5701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1A8CBA3-F95B-46EC-9165-05849D05541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Wilkinson v. Austin</a:t>
            </a:r>
            <a:r>
              <a:rPr lang="en-US" dirty="0" smtClean="0"/>
              <a:t>, 125 S.Ct. 2384 (2005)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Court concluded that indefinite placement in a "</a:t>
            </a:r>
            <a:r>
              <a:rPr lang="en-US" dirty="0" err="1" smtClean="0"/>
              <a:t>supermax</a:t>
            </a:r>
            <a:r>
              <a:rPr lang="en-US" dirty="0" smtClean="0"/>
              <a:t>" prison together with a disqualification from parole was enough to trigger due process requirements.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does it mean to be in a </a:t>
            </a:r>
            <a:r>
              <a:rPr lang="en-US" dirty="0" err="1" smtClean="0"/>
              <a:t>supermax</a:t>
            </a:r>
            <a:r>
              <a:rPr lang="en-US" dirty="0" smtClean="0"/>
              <a:t> prison?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Why do we put inmates in them?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Wonder if the </a:t>
            </a:r>
            <a:r>
              <a:rPr lang="en-US" dirty="0" err="1" smtClean="0"/>
              <a:t>supermax</a:t>
            </a:r>
            <a:r>
              <a:rPr lang="en-US" dirty="0" smtClean="0"/>
              <a:t> mattered at all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Does a hearing before the prison officials really mean much?</a:t>
            </a:r>
          </a:p>
        </p:txBody>
      </p:sp>
    </p:spTree>
    <p:extLst>
      <p:ext uri="{BB962C8B-B14F-4D97-AF65-F5344CB8AC3E}">
        <p14:creationId xmlns:p14="http://schemas.microsoft.com/office/powerpoint/2010/main" val="342564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Key Question: What is the purpose of the hearing?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Getting a hearing does not mean you keep the job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Getting a hearing means that the agency has to show on the record why it fired or disciplined you.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If the agency has built the record, you are likely going to get fired or disciplined.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However, many agencies, especially state and local government agencies, do not do a great job at building records, so the agency will not be able to show in the record their justification for the action.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This may get </a:t>
            </a:r>
            <a:r>
              <a:rPr lang="en-US" dirty="0" err="1" smtClean="0"/>
              <a:t>youclient</a:t>
            </a:r>
            <a:r>
              <a:rPr lang="en-US" dirty="0" smtClean="0"/>
              <a:t> a second chance.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A27F5-BCF1-4841-900C-71AF8D9072A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0FB3E4A-CE0E-40EE-9318-61107929272B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rights does a prisoner retain?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freedom to exercise religion</a:t>
            </a:r>
          </a:p>
          <a:p>
            <a:pPr eaLnBrk="1" hangingPunct="1"/>
            <a:r>
              <a:rPr lang="en-US" smtClean="0"/>
              <a:t>Some limited right to communicate with the outside</a:t>
            </a:r>
          </a:p>
          <a:p>
            <a:pPr eaLnBrk="1" hangingPunct="1"/>
            <a:r>
              <a:rPr lang="en-US" smtClean="0"/>
              <a:t>A little bit of free speech</a:t>
            </a:r>
          </a:p>
          <a:p>
            <a:pPr eaLnBrk="1" hangingPunct="1"/>
            <a:r>
              <a:rPr lang="en-US" smtClean="0"/>
              <a:t>Some bodily integrity, at least in the area of medical care</a:t>
            </a:r>
          </a:p>
          <a:p>
            <a:pPr eaLnBrk="1" hangingPunct="1"/>
            <a:r>
              <a:rPr lang="en-US" smtClean="0"/>
              <a:t>Freedom from beatings and the like through FTCA/Bivens, 42 USC 1983,  and state laws.</a:t>
            </a:r>
          </a:p>
        </p:txBody>
      </p:sp>
    </p:spTree>
    <p:extLst>
      <p:ext uri="{BB962C8B-B14F-4D97-AF65-F5344CB8AC3E}">
        <p14:creationId xmlns:p14="http://schemas.microsoft.com/office/powerpoint/2010/main" val="19769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40EE669-5D38-423E-A253-79BEC3CAEE64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Trade-offs in Prison Regulations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 you have been hired to develop a new set of prison regulations for Angola.</a:t>
            </a:r>
          </a:p>
          <a:p>
            <a:pPr eaLnBrk="1" hangingPunct="1"/>
            <a:r>
              <a:rPr lang="en-US" smtClean="0"/>
              <a:t>What are the tradeoffs you must deal with?</a:t>
            </a:r>
          </a:p>
          <a:p>
            <a:pPr eaLnBrk="1" hangingPunct="1"/>
            <a:r>
              <a:rPr lang="en-US" smtClean="0"/>
              <a:t>What happens if prisoners have lots of rights?</a:t>
            </a:r>
          </a:p>
          <a:p>
            <a:pPr eaLnBrk="1" hangingPunct="1"/>
            <a:r>
              <a:rPr lang="en-US" smtClean="0"/>
              <a:t>What if prisoners have no rights?</a:t>
            </a:r>
          </a:p>
          <a:p>
            <a:pPr eaLnBrk="1" hangingPunct="1"/>
            <a:r>
              <a:rPr lang="en-US" smtClean="0"/>
              <a:t>Do more detailed regulations increase or reduce prison discretion?</a:t>
            </a:r>
          </a:p>
          <a:p>
            <a:pPr lvl="1" eaLnBrk="1" hangingPunct="1"/>
            <a:r>
              <a:rPr lang="en-US" smtClean="0"/>
              <a:t>Increase or reduce conflicts over rules?</a:t>
            </a:r>
          </a:p>
        </p:txBody>
      </p:sp>
    </p:spTree>
    <p:extLst>
      <p:ext uri="{BB962C8B-B14F-4D97-AF65-F5344CB8AC3E}">
        <p14:creationId xmlns:p14="http://schemas.microsoft.com/office/powerpoint/2010/main" val="14715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868F5F7-1F38-4123-AFF8-3D9B3FA1260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Boards of Regents v Roth</a:t>
            </a:r>
            <a:r>
              <a:rPr lang="en-US" dirty="0" smtClean="0"/>
              <a:t>, 408 U.S. 564 (1972)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were the terms of the contract?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Why did he claim he was fired?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 this before the court?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process did he want?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Did the university claim he had done anything wrong?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Could this have changed the result?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Did he get the hearing?</a:t>
            </a:r>
          </a:p>
        </p:txBody>
      </p:sp>
    </p:spTree>
    <p:extLst>
      <p:ext uri="{BB962C8B-B14F-4D97-AF65-F5344CB8AC3E}">
        <p14:creationId xmlns:p14="http://schemas.microsoft.com/office/powerpoint/2010/main" val="39696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4680B7D-708A-49F3-8111-906E0D765A9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Perry v. </a:t>
            </a:r>
            <a:r>
              <a:rPr lang="en-US" i="1" dirty="0" err="1" smtClean="0"/>
              <a:t>Sinderman</a:t>
            </a:r>
            <a:r>
              <a:rPr lang="en-US" dirty="0" smtClean="0"/>
              <a:t>, 408 U.S. 593 (1972) 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534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Facts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Taught for 10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University policy was to not fire without cause after 7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Fired without cause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process did he want?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Why was the university policy on continued employment critical?</a:t>
            </a:r>
          </a:p>
        </p:txBody>
      </p:sp>
    </p:spTree>
    <p:extLst>
      <p:ext uri="{BB962C8B-B14F-4D97-AF65-F5344CB8AC3E}">
        <p14:creationId xmlns:p14="http://schemas.microsoft.com/office/powerpoint/2010/main" val="412788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just" eaLnBrk="1" hangingPunct="1">
              <a:lnSpc>
                <a:spcPct val="90000"/>
              </a:lnSpc>
            </a:pPr>
            <a:r>
              <a:rPr lang="en-US" i="1" dirty="0" smtClean="0"/>
              <a:t>Ivor van Heerden </a:t>
            </a:r>
            <a:r>
              <a:rPr lang="en-US" dirty="0" smtClean="0"/>
              <a:t>case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dirty="0" smtClean="0">
                <a:hlinkClick r:id="rId2"/>
              </a:rPr>
              <a:t>Ivor van Heerden case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262527D-0E78-4D5B-B5B9-871BAB67CFD4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932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8D4FDBC-D7F2-46ED-87D7-63A51C1ECA1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 Property v. Old Property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How do these cases create the "new property"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are the rights different for new property versus old property?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is the process different if I take your medical license, versus taking your land?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if I abolish your job or your welfare entitlement through legislation?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Through a regulation - a rule, not an adjudication.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strong is the notion of new property?</a:t>
            </a:r>
          </a:p>
        </p:txBody>
      </p:sp>
    </p:spTree>
    <p:extLst>
      <p:ext uri="{BB962C8B-B14F-4D97-AF65-F5344CB8AC3E}">
        <p14:creationId xmlns:p14="http://schemas.microsoft.com/office/powerpoint/2010/main" val="1930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8F64B5E-E1A0-4FB5-B633-C373C1FACCD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Liberty Interests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is a liberty interest?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What are examples?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is a liberty interest different from a property interest?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prison cases, at least, courts tend to talk about liberty interests when the plaintiff is about to lose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it is not going to be protected, the court calls it a liberty interest rather than property interest.</a:t>
            </a:r>
          </a:p>
        </p:txBody>
      </p:sp>
    </p:spTree>
    <p:extLst>
      <p:ext uri="{BB962C8B-B14F-4D97-AF65-F5344CB8AC3E}">
        <p14:creationId xmlns:p14="http://schemas.microsoft.com/office/powerpoint/2010/main" val="9470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0B6EFF7-4B99-4F4B-A357-B72CD017957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Melissa I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Melissa is charged with plagiarism, which can result in expulsion from the (state) law school</a:t>
            </a:r>
          </a:p>
          <a:p>
            <a:pPr eaLnBrk="1" hangingPunct="1"/>
            <a:r>
              <a:rPr lang="en-US" sz="2800" smtClean="0"/>
              <a:t>What is the purpose of granting her a hearing?</a:t>
            </a:r>
          </a:p>
          <a:p>
            <a:pPr lvl="1" eaLnBrk="1" hangingPunct="1"/>
            <a:r>
              <a:rPr lang="en-US" sz="2800" smtClean="0"/>
              <a:t>What issues should she raise?</a:t>
            </a:r>
          </a:p>
          <a:p>
            <a:pPr lvl="1" eaLnBrk="1" hangingPunct="1"/>
            <a:r>
              <a:rPr lang="en-US" sz="2800" smtClean="0"/>
              <a:t>What should the school present to support its case as the moving party?</a:t>
            </a:r>
          </a:p>
          <a:p>
            <a:pPr lvl="1" eaLnBrk="1" hangingPunct="1"/>
            <a:r>
              <a:rPr lang="en-US" sz="2800" smtClean="0"/>
              <a:t>What is the value of the record of the hearing?</a:t>
            </a:r>
          </a:p>
          <a:p>
            <a:pPr eaLnBrk="1" hangingPunct="1"/>
            <a:r>
              <a:rPr lang="en-US" sz="2800" smtClean="0"/>
              <a:t>Should she get a hearing?</a:t>
            </a:r>
          </a:p>
          <a:p>
            <a:pPr eaLnBrk="1" hangingPunct="1"/>
            <a:r>
              <a:rPr lang="en-US" sz="2800" smtClean="0"/>
              <a:t>What about cancelling her scholarship without a hearing?</a:t>
            </a:r>
          </a:p>
        </p:txBody>
      </p:sp>
    </p:spTree>
    <p:extLst>
      <p:ext uri="{BB962C8B-B14F-4D97-AF65-F5344CB8AC3E}">
        <p14:creationId xmlns:p14="http://schemas.microsoft.com/office/powerpoint/2010/main" val="35996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890</TotalTime>
  <Words>2184</Words>
  <Application>Microsoft Office PowerPoint</Application>
  <PresentationFormat>On-screen Show (4:3)</PresentationFormat>
  <Paragraphs>225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Wingdings</vt:lpstr>
      <vt:lpstr>Tahoma</vt:lpstr>
      <vt:lpstr>Arial Narrow</vt:lpstr>
      <vt:lpstr>Blends</vt:lpstr>
      <vt:lpstr>Chapter 4</vt:lpstr>
      <vt:lpstr>Employment Hearings</vt:lpstr>
      <vt:lpstr>Key Question: What is the purpose of the hearing?</vt:lpstr>
      <vt:lpstr>Boards of Regents v Roth, 408 U.S. 564 (1972) </vt:lpstr>
      <vt:lpstr>Perry v. Sinderman, 408 U.S. 593 (1972) </vt:lpstr>
      <vt:lpstr>Ivor van Heerden case</vt:lpstr>
      <vt:lpstr>New Property v. Old Property</vt:lpstr>
      <vt:lpstr>Liberty Interests</vt:lpstr>
      <vt:lpstr>Melissa I</vt:lpstr>
      <vt:lpstr>Melissa II</vt:lpstr>
      <vt:lpstr>Must There Be Facts at Issue to Get a Hearing?</vt:lpstr>
      <vt:lpstr>Wisconsin v. Constantineau, 400 U.S. 433 (1971) </vt:lpstr>
      <vt:lpstr>Paul v. Davis, 424 U.S. 693 (1976) </vt:lpstr>
      <vt:lpstr>Perverts R Us WWW sites: Connecticut Dept. of Public Safety v. Doe, 538 U.S. 1 (2003) </vt:lpstr>
      <vt:lpstr>Public Registries for Sex Offenders</vt:lpstr>
      <vt:lpstr>Codd v. Velger, 429 U.S. 624 (1977)  </vt:lpstr>
      <vt:lpstr>Siegert v. Gilley, 500 U.S. 226 (1991)</vt:lpstr>
      <vt:lpstr>Melissa III</vt:lpstr>
      <vt:lpstr>Homeland Security and the CIA</vt:lpstr>
      <vt:lpstr>Prisons</vt:lpstr>
      <vt:lpstr>The LA Prison Blues</vt:lpstr>
      <vt:lpstr>Stopped here</vt:lpstr>
      <vt:lpstr>State Prison Litigation: 42 USC 1983</vt:lpstr>
      <vt:lpstr>Prisoners as Litigants</vt:lpstr>
      <vt:lpstr>Due Process Claims</vt:lpstr>
      <vt:lpstr>Good Time Credits and Parole to Reduce Time Served</vt:lpstr>
      <vt:lpstr>Cases that Affect Time Served</vt:lpstr>
      <vt:lpstr>Sandin v Conner, 515 U.S. 472 (1995) </vt:lpstr>
      <vt:lpstr>Wilkinson v. Austin, 125 S.Ct. 2384 (2005)</vt:lpstr>
      <vt:lpstr>What rights does a prisoner retain?</vt:lpstr>
      <vt:lpstr>Trade-offs in Prison Regulations</vt:lpstr>
    </vt:vector>
  </TitlesOfParts>
  <Company>Law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Law - Fall 2005</dc:title>
  <dc:creator>Edward P Richards</dc:creator>
  <cp:lastModifiedBy>Edward P Richards</cp:lastModifiedBy>
  <cp:revision>190</cp:revision>
  <dcterms:created xsi:type="dcterms:W3CDTF">2005-08-16T18:23:17Z</dcterms:created>
  <dcterms:modified xsi:type="dcterms:W3CDTF">2012-10-14T02:37:40Z</dcterms:modified>
</cp:coreProperties>
</file>