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7"/>
  </p:notesMasterIdLst>
  <p:sldIdLst>
    <p:sldId id="256" r:id="rId2"/>
    <p:sldId id="383" r:id="rId3"/>
    <p:sldId id="351" r:id="rId4"/>
    <p:sldId id="352" r:id="rId5"/>
    <p:sldId id="353" r:id="rId6"/>
    <p:sldId id="354" r:id="rId7"/>
    <p:sldId id="346" r:id="rId8"/>
    <p:sldId id="355" r:id="rId9"/>
    <p:sldId id="347" r:id="rId10"/>
    <p:sldId id="289" r:id="rId11"/>
    <p:sldId id="294" r:id="rId12"/>
    <p:sldId id="293" r:id="rId13"/>
    <p:sldId id="295" r:id="rId14"/>
    <p:sldId id="296" r:id="rId15"/>
    <p:sldId id="297" r:id="rId16"/>
    <p:sldId id="298" r:id="rId17"/>
    <p:sldId id="299" r:id="rId18"/>
    <p:sldId id="300" r:id="rId19"/>
    <p:sldId id="301" r:id="rId20"/>
    <p:sldId id="302" r:id="rId21"/>
    <p:sldId id="357" r:id="rId22"/>
    <p:sldId id="358" r:id="rId23"/>
    <p:sldId id="359" r:id="rId24"/>
    <p:sldId id="360" r:id="rId25"/>
    <p:sldId id="361" r:id="rId26"/>
    <p:sldId id="362" r:id="rId27"/>
    <p:sldId id="363" r:id="rId28"/>
    <p:sldId id="364" r:id="rId29"/>
    <p:sldId id="365" r:id="rId30"/>
    <p:sldId id="366" r:id="rId31"/>
    <p:sldId id="372" r:id="rId32"/>
    <p:sldId id="373" r:id="rId33"/>
    <p:sldId id="374" r:id="rId34"/>
    <p:sldId id="375" r:id="rId35"/>
    <p:sldId id="376" r:id="rId36"/>
    <p:sldId id="377" r:id="rId37"/>
    <p:sldId id="378" r:id="rId38"/>
    <p:sldId id="379" r:id="rId39"/>
    <p:sldId id="380" r:id="rId40"/>
    <p:sldId id="381" r:id="rId41"/>
    <p:sldId id="382" r:id="rId42"/>
    <p:sldId id="303" r:id="rId43"/>
    <p:sldId id="304" r:id="rId44"/>
    <p:sldId id="305" r:id="rId45"/>
    <p:sldId id="306" r:id="rId4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410" autoAdjust="0"/>
  </p:normalViewPr>
  <p:slideViewPr>
    <p:cSldViewPr>
      <p:cViewPr varScale="1">
        <p:scale>
          <a:sx n="49" d="100"/>
          <a:sy n="49" d="100"/>
        </p:scale>
        <p:origin x="-68" y="-1044"/>
      </p:cViewPr>
      <p:guideLst>
        <p:guide orient="horz" pos="2160"/>
        <p:guide pos="2880"/>
      </p:guideLst>
    </p:cSldViewPr>
  </p:slideViewPr>
  <p:outlineViewPr>
    <p:cViewPr>
      <p:scale>
        <a:sx n="33" d="100"/>
        <a:sy n="33" d="100"/>
      </p:scale>
      <p:origin x="0" y="432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7.xml"/><Relationship Id="rId18" Type="http://schemas.openxmlformats.org/officeDocument/2006/relationships/slide" Target="slides/slide22.xml"/><Relationship Id="rId26" Type="http://schemas.openxmlformats.org/officeDocument/2006/relationships/slide" Target="slides/slide32.xml"/><Relationship Id="rId3" Type="http://schemas.openxmlformats.org/officeDocument/2006/relationships/slide" Target="slides/slide4.xml"/><Relationship Id="rId21" Type="http://schemas.openxmlformats.org/officeDocument/2006/relationships/slide" Target="slides/slide26.xml"/><Relationship Id="rId7" Type="http://schemas.openxmlformats.org/officeDocument/2006/relationships/slide" Target="slides/slide11.xml"/><Relationship Id="rId12" Type="http://schemas.openxmlformats.org/officeDocument/2006/relationships/slide" Target="slides/slide16.xml"/><Relationship Id="rId17" Type="http://schemas.openxmlformats.org/officeDocument/2006/relationships/slide" Target="slides/slide21.xml"/><Relationship Id="rId25" Type="http://schemas.openxmlformats.org/officeDocument/2006/relationships/slide" Target="slides/slide31.xml"/><Relationship Id="rId2" Type="http://schemas.openxmlformats.org/officeDocument/2006/relationships/slide" Target="slides/slide3.xml"/><Relationship Id="rId16" Type="http://schemas.openxmlformats.org/officeDocument/2006/relationships/slide" Target="slides/slide20.xml"/><Relationship Id="rId20" Type="http://schemas.openxmlformats.org/officeDocument/2006/relationships/slide" Target="slides/slide25.xml"/><Relationship Id="rId29" Type="http://schemas.openxmlformats.org/officeDocument/2006/relationships/slide" Target="slides/slide35.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5.xml"/><Relationship Id="rId24" Type="http://schemas.openxmlformats.org/officeDocument/2006/relationships/slide" Target="slides/slide29.xml"/><Relationship Id="rId32" Type="http://schemas.openxmlformats.org/officeDocument/2006/relationships/slide" Target="slides/slide41.xml"/><Relationship Id="rId5" Type="http://schemas.openxmlformats.org/officeDocument/2006/relationships/slide" Target="slides/slide8.xml"/><Relationship Id="rId15" Type="http://schemas.openxmlformats.org/officeDocument/2006/relationships/slide" Target="slides/slide19.xml"/><Relationship Id="rId23" Type="http://schemas.openxmlformats.org/officeDocument/2006/relationships/slide" Target="slides/slide28.xml"/><Relationship Id="rId28" Type="http://schemas.openxmlformats.org/officeDocument/2006/relationships/slide" Target="slides/slide34.xml"/><Relationship Id="rId10" Type="http://schemas.openxmlformats.org/officeDocument/2006/relationships/slide" Target="slides/slide14.xml"/><Relationship Id="rId19" Type="http://schemas.openxmlformats.org/officeDocument/2006/relationships/slide" Target="slides/slide23.xml"/><Relationship Id="rId31" Type="http://schemas.openxmlformats.org/officeDocument/2006/relationships/slide" Target="slides/slide40.xml"/><Relationship Id="rId4" Type="http://schemas.openxmlformats.org/officeDocument/2006/relationships/slide" Target="slides/slide5.xml"/><Relationship Id="rId9" Type="http://schemas.openxmlformats.org/officeDocument/2006/relationships/slide" Target="slides/slide13.xml"/><Relationship Id="rId14" Type="http://schemas.openxmlformats.org/officeDocument/2006/relationships/slide" Target="slides/slide18.xml"/><Relationship Id="rId22" Type="http://schemas.openxmlformats.org/officeDocument/2006/relationships/slide" Target="slides/slide27.xml"/><Relationship Id="rId27" Type="http://schemas.openxmlformats.org/officeDocument/2006/relationships/slide" Target="slides/slide33.xml"/><Relationship Id="rId30"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ce.gov/"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Chapter 2</a:t>
            </a:r>
          </a:p>
        </p:txBody>
      </p:sp>
      <p:sp>
        <p:nvSpPr>
          <p:cNvPr id="3076" name="Rectangle 3"/>
          <p:cNvSpPr>
            <a:spLocks noGrp="1" noChangeArrowheads="1"/>
          </p:cNvSpPr>
          <p:nvPr>
            <p:ph type="subTitle" idx="1"/>
          </p:nvPr>
        </p:nvSpPr>
        <p:spPr/>
        <p:txBody>
          <a:bodyPr/>
          <a:lstStyle/>
          <a:p>
            <a:pPr eaLnBrk="1" hangingPunct="1"/>
            <a:r>
              <a:rPr lang="en-US" dirty="0" smtClean="0"/>
              <a:t>Part </a:t>
            </a:r>
            <a:r>
              <a:rPr lang="en-US" dirty="0" smtClean="0"/>
              <a:t>1</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53E14BD-6321-40D1-A507-AC3A92191F97}" type="slidenum">
              <a:rPr lang="en-US" smtClean="0"/>
              <a:pPr/>
              <a:t>10</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Presidential Control of Agencies</a:t>
            </a:r>
          </a:p>
        </p:txBody>
      </p:sp>
      <p:sp>
        <p:nvSpPr>
          <p:cNvPr id="4100" name="Rectangle 3"/>
          <p:cNvSpPr>
            <a:spLocks noGrp="1" noChangeArrowheads="1"/>
          </p:cNvSpPr>
          <p:nvPr>
            <p:ph type="body" idx="1"/>
          </p:nvPr>
        </p:nvSpPr>
        <p:spPr/>
        <p:txBody>
          <a:bodyPr/>
          <a:lstStyle/>
          <a:p>
            <a:pPr eaLnBrk="1" hangingPunct="1"/>
            <a:r>
              <a:rPr lang="en-US" smtClean="0"/>
              <a:t>The president's ultimate control over an agency is through hiring and firing agency personnel, or at least through having that option available</a:t>
            </a:r>
          </a:p>
          <a:p>
            <a:pPr eaLnBrk="1" hangingPunct="1"/>
            <a:r>
              <a:rPr lang="en-US" smtClean="0"/>
              <a:t>Is the president free to appoint and remove who he wants?</a:t>
            </a:r>
          </a:p>
          <a:p>
            <a:pPr eaLnBrk="1" hangingPunct="1"/>
            <a:r>
              <a:rPr lang="en-US" smtClean="0"/>
              <a:t>How much control can congress exercise over executive branch agency personnel?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D124FD-58C0-4860-99B7-DCD4FD1901D6}" type="slidenum">
              <a:rPr lang="en-US" smtClean="0"/>
              <a:pPr/>
              <a:t>11</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Art II, sec. 2, cl 2 - the Appointments Clause</a:t>
            </a:r>
          </a:p>
        </p:txBody>
      </p:sp>
      <p:sp>
        <p:nvSpPr>
          <p:cNvPr id="5124" name="Rectangle 3"/>
          <p:cNvSpPr>
            <a:spLocks noGrp="1" noChangeArrowheads="1"/>
          </p:cNvSpPr>
          <p:nvPr>
            <p:ph type="body" idx="1"/>
          </p:nvPr>
        </p:nvSpPr>
        <p:spPr>
          <a:xfrm>
            <a:off x="685800" y="2017713"/>
            <a:ext cx="8269288" cy="4611687"/>
          </a:xfrm>
        </p:spPr>
        <p:txBody>
          <a:bodyPr/>
          <a:lstStyle/>
          <a:p>
            <a:pPr eaLnBrk="1" hangingPunct="1">
              <a:lnSpc>
                <a:spcPct val="80000"/>
              </a:lnSpc>
              <a:buFont typeface="Wingdings" pitchFamily="2" charset="2"/>
              <a:buNone/>
            </a:pPr>
            <a:r>
              <a:rPr lang="en-US" dirty="0" smtClean="0"/>
              <a:t>   "[The President] shall nominate, and by and with the Advice and Consent of the Senate, shall appoint... all other [principal] Officers of the United States, whose Appointments are not herein otherwise provided for, and which shall be established by Law: </a:t>
            </a:r>
          </a:p>
          <a:p>
            <a:pPr eaLnBrk="1" hangingPunct="1">
              <a:lnSpc>
                <a:spcPct val="80000"/>
              </a:lnSpc>
              <a:buFont typeface="Wingdings" pitchFamily="2" charset="2"/>
              <a:buNone/>
            </a:pPr>
            <a:r>
              <a:rPr lang="en-US" dirty="0" smtClean="0"/>
              <a:t>    but the Congress may by Law vest the Appointment of such inferior Officers, as they think proper, in the President alone, in the Courts of Law, or in the Heads of Departments."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03CEF2C-F060-49D7-BBF1-30C9D28ABB11}" type="slidenum">
              <a:rPr lang="en-US" smtClean="0"/>
              <a:pPr/>
              <a:t>12</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Limits on Congressional Appointments</a:t>
            </a:r>
          </a:p>
        </p:txBody>
      </p:sp>
      <p:sp>
        <p:nvSpPr>
          <p:cNvPr id="6148" name="Rectangle 3"/>
          <p:cNvSpPr>
            <a:spLocks noGrp="1" noChangeArrowheads="1"/>
          </p:cNvSpPr>
          <p:nvPr>
            <p:ph type="body" idx="1"/>
          </p:nvPr>
        </p:nvSpPr>
        <p:spPr>
          <a:xfrm>
            <a:off x="381000" y="2057400"/>
            <a:ext cx="8607425" cy="4572000"/>
          </a:xfrm>
        </p:spPr>
        <p:txBody>
          <a:bodyPr/>
          <a:lstStyle/>
          <a:p>
            <a:pPr eaLnBrk="1" hangingPunct="1">
              <a:lnSpc>
                <a:spcPct val="80000"/>
              </a:lnSpc>
            </a:pPr>
            <a:r>
              <a:rPr lang="en-US" sz="2800" smtClean="0"/>
              <a:t>Congress creates and shapes the executive branch</a:t>
            </a:r>
          </a:p>
          <a:p>
            <a:pPr lvl="1" eaLnBrk="1" hangingPunct="1">
              <a:lnSpc>
                <a:spcPct val="80000"/>
              </a:lnSpc>
            </a:pPr>
            <a:r>
              <a:rPr lang="en-US" sz="2800" smtClean="0"/>
              <a:t>Without specific appropriations, there would be no White House and the president would have to rent space from his own pocket</a:t>
            </a:r>
          </a:p>
          <a:p>
            <a:pPr eaLnBrk="1" hangingPunct="1">
              <a:lnSpc>
                <a:spcPct val="80000"/>
              </a:lnSpc>
            </a:pPr>
            <a:r>
              <a:rPr lang="en-US" sz="2800" smtClean="0"/>
              <a:t>Under the Appointments Clause, Congress cannot make appointments to executive branch agencies</a:t>
            </a:r>
          </a:p>
          <a:p>
            <a:pPr eaLnBrk="1" hangingPunct="1">
              <a:lnSpc>
                <a:spcPct val="80000"/>
              </a:lnSpc>
            </a:pPr>
            <a:r>
              <a:rPr lang="en-US" sz="2800" smtClean="0"/>
              <a:t>Congress can impose requirements on appointments</a:t>
            </a:r>
          </a:p>
          <a:p>
            <a:pPr lvl="1" eaLnBrk="1" hangingPunct="1">
              <a:lnSpc>
                <a:spcPct val="80000"/>
              </a:lnSpc>
            </a:pPr>
            <a:r>
              <a:rPr lang="en-US" sz="2800" smtClean="0"/>
              <a:t>Limitations on who can be appointed, such as requiring political balance on the FEC</a:t>
            </a:r>
          </a:p>
          <a:p>
            <a:pPr lvl="1" eaLnBrk="1" hangingPunct="1">
              <a:lnSpc>
                <a:spcPct val="80000"/>
              </a:lnSpc>
            </a:pPr>
            <a:r>
              <a:rPr lang="en-US" sz="2800" smtClean="0"/>
              <a:t>Limitations on removal, which create independent agencies discussed later in the chapter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B3BA8B-F9A7-460E-8710-05D57D70761D}" type="slidenum">
              <a:rPr lang="en-US" smtClean="0"/>
              <a:pPr/>
              <a:t>13</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Civil Service</a:t>
            </a:r>
          </a:p>
        </p:txBody>
      </p:sp>
      <p:sp>
        <p:nvSpPr>
          <p:cNvPr id="7172" name="Rectangle 3"/>
          <p:cNvSpPr>
            <a:spLocks noGrp="1" noChangeArrowheads="1"/>
          </p:cNvSpPr>
          <p:nvPr>
            <p:ph type="body" idx="1"/>
          </p:nvPr>
        </p:nvSpPr>
        <p:spPr/>
        <p:txBody>
          <a:bodyPr/>
          <a:lstStyle/>
          <a:p>
            <a:pPr eaLnBrk="1" hangingPunct="1">
              <a:lnSpc>
                <a:spcPct val="90000"/>
              </a:lnSpc>
            </a:pPr>
            <a:r>
              <a:rPr lang="en-US" sz="3600" smtClean="0"/>
              <a:t>Congress developed the Civil Service to protect workers from losing their jobs every time the administration changed</a:t>
            </a:r>
          </a:p>
          <a:p>
            <a:pPr eaLnBrk="1" hangingPunct="1">
              <a:lnSpc>
                <a:spcPct val="90000"/>
              </a:lnSpc>
            </a:pPr>
            <a:r>
              <a:rPr lang="en-US" sz="3600" smtClean="0"/>
              <a:t>Most personnel are civil service and can only be fired for cause with due process</a:t>
            </a:r>
          </a:p>
          <a:p>
            <a:pPr lvl="1" eaLnBrk="1" hangingPunct="1">
              <a:lnSpc>
                <a:spcPct val="90000"/>
              </a:lnSpc>
            </a:pPr>
            <a:r>
              <a:rPr lang="en-US" sz="3600" smtClean="0"/>
              <a:t>Limited due process for security agencies</a:t>
            </a:r>
          </a:p>
          <a:p>
            <a:pPr lvl="1" eaLnBrk="1" hangingPunct="1">
              <a:lnSpc>
                <a:spcPct val="90000"/>
              </a:lnSpc>
            </a:pPr>
            <a:r>
              <a:rPr lang="en-US" sz="3600" smtClean="0"/>
              <a:t>This was carried over and broadened in the Homeland Security Agency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972BDE-C2F2-41C1-9A96-6DF0A7F6CD37}" type="slidenum">
              <a:rPr lang="en-US" smtClean="0"/>
              <a:pPr/>
              <a:t>14</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Pros and Cons of the Civil Service</a:t>
            </a:r>
          </a:p>
        </p:txBody>
      </p:sp>
      <p:sp>
        <p:nvSpPr>
          <p:cNvPr id="8196" name="Rectangle 3"/>
          <p:cNvSpPr>
            <a:spLocks noGrp="1" noChangeArrowheads="1"/>
          </p:cNvSpPr>
          <p:nvPr>
            <p:ph type="body" idx="1"/>
          </p:nvPr>
        </p:nvSpPr>
        <p:spPr/>
        <p:txBody>
          <a:bodyPr/>
          <a:lstStyle/>
          <a:p>
            <a:pPr eaLnBrk="1" hangingPunct="1">
              <a:lnSpc>
                <a:spcPct val="80000"/>
              </a:lnSpc>
            </a:pPr>
            <a:r>
              <a:rPr lang="en-US" smtClean="0"/>
              <a:t>Why is it important to you if you want to be a government lawyer?</a:t>
            </a:r>
          </a:p>
          <a:p>
            <a:pPr lvl="1" eaLnBrk="1" hangingPunct="1">
              <a:lnSpc>
                <a:spcPct val="80000"/>
              </a:lnSpc>
            </a:pPr>
            <a:r>
              <a:rPr lang="en-US" smtClean="0"/>
              <a:t>What are the problems with the system?</a:t>
            </a:r>
          </a:p>
          <a:p>
            <a:pPr lvl="1" eaLnBrk="1" hangingPunct="1">
              <a:lnSpc>
                <a:spcPct val="80000"/>
              </a:lnSpc>
            </a:pPr>
            <a:r>
              <a:rPr lang="en-US" smtClean="0"/>
              <a:t>How high should it go?</a:t>
            </a:r>
          </a:p>
          <a:p>
            <a:pPr eaLnBrk="1" hangingPunct="1">
              <a:lnSpc>
                <a:spcPct val="80000"/>
              </a:lnSpc>
            </a:pPr>
            <a:r>
              <a:rPr lang="en-US" smtClean="0"/>
              <a:t>Career track problem for senior people without lucrative outside jobs</a:t>
            </a:r>
          </a:p>
          <a:p>
            <a:pPr lvl="1" eaLnBrk="1" hangingPunct="1">
              <a:lnSpc>
                <a:spcPct val="80000"/>
              </a:lnSpc>
            </a:pPr>
            <a:r>
              <a:rPr lang="en-US" smtClean="0"/>
              <a:t>Public Health Directors</a:t>
            </a:r>
          </a:p>
          <a:p>
            <a:pPr lvl="1" eaLnBrk="1" hangingPunct="1">
              <a:lnSpc>
                <a:spcPct val="80000"/>
              </a:lnSpc>
            </a:pPr>
            <a:r>
              <a:rPr lang="en-US" smtClean="0"/>
              <a:t>Lawyers in specialized areas without private practice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A3E048-3A82-48A1-9293-47734D1528E2}" type="slidenum">
              <a:rPr lang="en-US" smtClean="0"/>
              <a:pPr/>
              <a:t>15</a:t>
            </a:fld>
            <a:endParaRPr lang="en-US" smtClean="0"/>
          </a:p>
        </p:txBody>
      </p:sp>
      <p:sp>
        <p:nvSpPr>
          <p:cNvPr id="9219" name="Rectangle 2"/>
          <p:cNvSpPr>
            <a:spLocks noGrp="1" noChangeArrowheads="1"/>
          </p:cNvSpPr>
          <p:nvPr>
            <p:ph type="title"/>
          </p:nvPr>
        </p:nvSpPr>
        <p:spPr>
          <a:xfrm>
            <a:off x="1143000" y="228600"/>
            <a:ext cx="7793038" cy="1462088"/>
          </a:xfrm>
        </p:spPr>
        <p:txBody>
          <a:bodyPr/>
          <a:lstStyle/>
          <a:p>
            <a:pPr eaLnBrk="1" hangingPunct="1"/>
            <a:r>
              <a:rPr lang="en-US" i="1" dirty="0" smtClean="0"/>
              <a:t>Buckley v. </a:t>
            </a:r>
            <a:r>
              <a:rPr lang="en-US" i="1" dirty="0" err="1" smtClean="0"/>
              <a:t>Valeo</a:t>
            </a:r>
            <a:r>
              <a:rPr lang="en-US" dirty="0" smtClean="0"/>
              <a:t>, 424 U.S. 1 (1976)</a:t>
            </a:r>
          </a:p>
        </p:txBody>
      </p:sp>
      <p:sp>
        <p:nvSpPr>
          <p:cNvPr id="9220" name="Rectangle 3"/>
          <p:cNvSpPr>
            <a:spLocks noGrp="1" noChangeArrowheads="1"/>
          </p:cNvSpPr>
          <p:nvPr>
            <p:ph type="body" idx="1"/>
          </p:nvPr>
        </p:nvSpPr>
        <p:spPr/>
        <p:txBody>
          <a:bodyPr/>
          <a:lstStyle/>
          <a:p>
            <a:pPr eaLnBrk="1" hangingPunct="1">
              <a:lnSpc>
                <a:spcPct val="80000"/>
              </a:lnSpc>
            </a:pPr>
            <a:r>
              <a:rPr lang="en-US" smtClean="0"/>
              <a:t>Original process for selecting members of the Federal Election Commission (FEC)</a:t>
            </a:r>
          </a:p>
          <a:p>
            <a:pPr lvl="1" eaLnBrk="1" hangingPunct="1">
              <a:lnSpc>
                <a:spcPct val="80000"/>
              </a:lnSpc>
            </a:pPr>
            <a:r>
              <a:rPr lang="en-US" smtClean="0"/>
              <a:t>Two members appointed by the President pro tempore of the Senate, </a:t>
            </a:r>
          </a:p>
          <a:p>
            <a:pPr lvl="1" eaLnBrk="1" hangingPunct="1">
              <a:lnSpc>
                <a:spcPct val="80000"/>
              </a:lnSpc>
            </a:pPr>
            <a:r>
              <a:rPr lang="en-US" smtClean="0"/>
              <a:t>two by the Speaker of the House, and</a:t>
            </a:r>
          </a:p>
          <a:p>
            <a:pPr lvl="1" eaLnBrk="1" hangingPunct="1">
              <a:lnSpc>
                <a:spcPct val="80000"/>
              </a:lnSpc>
            </a:pPr>
            <a:r>
              <a:rPr lang="en-US" smtClean="0"/>
              <a:t>two by the President (all subject to confirmation by both Houses of Congress), and</a:t>
            </a:r>
          </a:p>
          <a:p>
            <a:pPr lvl="1" eaLnBrk="1" hangingPunct="1">
              <a:lnSpc>
                <a:spcPct val="80000"/>
              </a:lnSpc>
            </a:pPr>
            <a:r>
              <a:rPr lang="en-US" smtClean="0"/>
              <a:t>the Secretary of the Senate and the Clerk of the House as ex officio nonvoting members</a:t>
            </a:r>
          </a:p>
          <a:p>
            <a:pPr eaLnBrk="1" hangingPunct="1">
              <a:lnSpc>
                <a:spcPct val="80000"/>
              </a:lnSpc>
            </a:pPr>
            <a:r>
              <a:rPr lang="en-US" smtClean="0"/>
              <a:t> Challenged as an Appointments Clause violation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E08B5C-9208-425C-B5F7-D6C4C0DEE68A}" type="slidenum">
              <a:rPr lang="en-US" smtClean="0"/>
              <a:pPr/>
              <a:t>16</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Role of the FEC</a:t>
            </a:r>
          </a:p>
        </p:txBody>
      </p:sp>
      <p:sp>
        <p:nvSpPr>
          <p:cNvPr id="10244" name="Rectangle 3"/>
          <p:cNvSpPr>
            <a:spLocks noGrp="1" noChangeArrowheads="1"/>
          </p:cNvSpPr>
          <p:nvPr>
            <p:ph type="body" idx="1"/>
          </p:nvPr>
        </p:nvSpPr>
        <p:spPr/>
        <p:txBody>
          <a:bodyPr/>
          <a:lstStyle/>
          <a:p>
            <a:pPr eaLnBrk="1" hangingPunct="1"/>
            <a:r>
              <a:rPr lang="en-US" smtClean="0"/>
              <a:t>What does FEC do that is forbidden to Congress?</a:t>
            </a:r>
          </a:p>
          <a:p>
            <a:pPr lvl="1" eaLnBrk="1" hangingPunct="1"/>
            <a:r>
              <a:rPr lang="en-US" smtClean="0"/>
              <a:t>(This is the defining action for an executive branch agency)</a:t>
            </a:r>
          </a:p>
          <a:p>
            <a:pPr eaLnBrk="1" hangingPunct="1"/>
            <a:r>
              <a:rPr lang="en-US" smtClean="0"/>
              <a:t>How does allowing congress to appoint commission members undermine separation of powers? </a:t>
            </a:r>
          </a:p>
          <a:p>
            <a:pPr eaLnBrk="1" hangingPunct="1"/>
            <a:r>
              <a:rPr lang="en-US" smtClean="0"/>
              <a:t>Was the selection process for the FEC commissioners constitutional?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FE3AFB-410B-4F84-95B8-498B1B75FF60}" type="slidenum">
              <a:rPr lang="en-US" smtClean="0"/>
              <a:pPr/>
              <a:t>17</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Congressional Budget Office (CBO)</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The “primary function” of the CBO is to give the House and Senate Committees on the Budget information that “will assist such committees in the discharge of all matters within their jurisdiction.” The CBO also has additional duties, all of which relate to giving Congress information on budget matters.  </a:t>
            </a:r>
          </a:p>
          <a:p>
            <a:pPr eaLnBrk="1" hangingPunct="1">
              <a:lnSpc>
                <a:spcPct val="90000"/>
              </a:lnSpc>
            </a:pPr>
            <a:r>
              <a:rPr lang="en-US" sz="2800" smtClean="0"/>
              <a:t>The Director is appointed for a four-year term by the Speaker of the House of Representatives and the President pro tempore of the Senate.  </a:t>
            </a:r>
          </a:p>
          <a:p>
            <a:pPr eaLnBrk="1" hangingPunct="1">
              <a:lnSpc>
                <a:spcPct val="90000"/>
              </a:lnSpc>
            </a:pPr>
            <a:r>
              <a:rPr lang="en-US" sz="2800" smtClean="0"/>
              <a:t>Does this appointment scheme violate the Appointments Clause?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5D670-9CF6-443D-A0A9-9EC83D3D2658}" type="slidenum">
              <a:rPr lang="en-US" smtClean="0"/>
              <a:pPr/>
              <a:t>18</a:t>
            </a:fld>
            <a:endParaRPr lang="en-US" smtClean="0"/>
          </a:p>
        </p:txBody>
      </p:sp>
      <p:sp>
        <p:nvSpPr>
          <p:cNvPr id="12291" name="Rectangle 2"/>
          <p:cNvSpPr>
            <a:spLocks noGrp="1" noChangeArrowheads="1"/>
          </p:cNvSpPr>
          <p:nvPr>
            <p:ph type="title"/>
          </p:nvPr>
        </p:nvSpPr>
        <p:spPr/>
        <p:txBody>
          <a:bodyPr/>
          <a:lstStyle/>
          <a:p>
            <a:pPr eaLnBrk="1" hangingPunct="1"/>
            <a:r>
              <a:rPr lang="en-US" sz="3200" i="1" dirty="0" smtClean="0"/>
              <a:t>Washington Airports Authority v. Citizens for the Abatement of Aircraft Noise, Inc.</a:t>
            </a:r>
            <a:r>
              <a:rPr lang="en-US" sz="3200" dirty="0" smtClean="0"/>
              <a:t> 501 U.S. 252 (1991) (“</a:t>
            </a:r>
            <a:r>
              <a:rPr lang="en-US" sz="3200" i="1" dirty="0" smtClean="0"/>
              <a:t>MWAA</a:t>
            </a:r>
            <a:r>
              <a:rPr lang="en-US" sz="3200" dirty="0" smtClean="0"/>
              <a:t>”) </a:t>
            </a:r>
          </a:p>
        </p:txBody>
      </p:sp>
      <p:sp>
        <p:nvSpPr>
          <p:cNvPr id="12292" name="Rectangle 3"/>
          <p:cNvSpPr>
            <a:spLocks noGrp="1" noChangeArrowheads="1"/>
          </p:cNvSpPr>
          <p:nvPr>
            <p:ph type="body" idx="1"/>
          </p:nvPr>
        </p:nvSpPr>
        <p:spPr/>
        <p:txBody>
          <a:bodyPr/>
          <a:lstStyle/>
          <a:p>
            <a:pPr eaLnBrk="1" hangingPunct="1"/>
            <a:r>
              <a:rPr lang="en-US" sz="2800" smtClean="0"/>
              <a:t>The federal statute authorized the airports to be run by an Airport Authority </a:t>
            </a:r>
          </a:p>
          <a:p>
            <a:pPr lvl="1" eaLnBrk="1" hangingPunct="1"/>
            <a:r>
              <a:rPr lang="en-US" sz="2800" smtClean="0"/>
              <a:t>Major decisions of the Airport Authority were subject to the veto of a “Board of Review.” </a:t>
            </a:r>
          </a:p>
          <a:p>
            <a:pPr lvl="1" eaLnBrk="1" hangingPunct="1"/>
            <a:r>
              <a:rPr lang="en-US" sz="2800" smtClean="0"/>
              <a:t>The federal statute dictated that the Board be composed exclusively of Members of Congress.</a:t>
            </a:r>
          </a:p>
          <a:p>
            <a:pPr eaLnBrk="1" hangingPunct="1"/>
            <a:r>
              <a:rPr lang="en-US" sz="2800" smtClean="0"/>
              <a:t>Putting aside the Appointments Clause issue, how does having Congressmen on the board violate Bicameralism and Presentment?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AC8A4D7-D79D-4F8E-8B46-B4B0C651D8AE}" type="slidenum">
              <a:rPr lang="en-US" smtClean="0"/>
              <a:pPr/>
              <a:t>19</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The Library of Congress</a:t>
            </a:r>
          </a:p>
        </p:txBody>
      </p:sp>
      <p:sp>
        <p:nvSpPr>
          <p:cNvPr id="13316" name="Rectangle 3"/>
          <p:cNvSpPr>
            <a:spLocks noGrp="1" noChangeArrowheads="1"/>
          </p:cNvSpPr>
          <p:nvPr>
            <p:ph type="body" idx="1"/>
          </p:nvPr>
        </p:nvSpPr>
        <p:spPr/>
        <p:txBody>
          <a:bodyPr/>
          <a:lstStyle/>
          <a:p>
            <a:pPr eaLnBrk="1" hangingPunct="1">
              <a:lnSpc>
                <a:spcPct val="90000"/>
              </a:lnSpc>
            </a:pPr>
            <a:r>
              <a:rPr lang="en-US" sz="2400" smtClean="0"/>
              <a:t>The Librarian is appointed by the President. </a:t>
            </a:r>
          </a:p>
          <a:p>
            <a:pPr eaLnBrk="1" hangingPunct="1">
              <a:lnSpc>
                <a:spcPct val="90000"/>
              </a:lnSpc>
            </a:pPr>
            <a:r>
              <a:rPr lang="en-US" sz="2400" smtClean="0"/>
              <a:t>Its operation is overseen, however, by the Joint Committee of Congress on the Library.</a:t>
            </a:r>
          </a:p>
          <a:p>
            <a:pPr lvl="1" eaLnBrk="1" hangingPunct="1">
              <a:lnSpc>
                <a:spcPct val="90000"/>
              </a:lnSpc>
            </a:pPr>
            <a:r>
              <a:rPr lang="en-US" sz="2400" smtClean="0"/>
              <a:t>The Joint Committee consists of the chairman and four members of the Committee on Rules and Administration of the Senate and the chairman and four members of the Committee on House Oversight of the House of Representatives. </a:t>
            </a:r>
          </a:p>
          <a:p>
            <a:pPr lvl="1" eaLnBrk="1" hangingPunct="1">
              <a:lnSpc>
                <a:spcPct val="90000"/>
              </a:lnSpc>
            </a:pPr>
            <a:r>
              <a:rPr lang="en-US" sz="2400" smtClean="0"/>
              <a:t>Is congressional oversight a violation of separation of powers?</a:t>
            </a:r>
          </a:p>
          <a:p>
            <a:pPr eaLnBrk="1" hangingPunct="1">
              <a:lnSpc>
                <a:spcPct val="90000"/>
              </a:lnSpc>
            </a:pPr>
            <a:r>
              <a:rPr lang="en-US" sz="2400" smtClean="0"/>
              <a:t>Does it need to be an executive agency at all, i.e., could congress run its own library and hire the director?</a:t>
            </a:r>
          </a:p>
          <a:p>
            <a:pPr lvl="1" eaLnBrk="1" hangingPunct="1">
              <a:lnSpc>
                <a:spcPct val="90000"/>
              </a:lnSpc>
            </a:pPr>
            <a:r>
              <a:rPr lang="en-US" sz="2400" smtClean="0"/>
              <a:t>What do we need to know about the library to decide? </a:t>
            </a:r>
          </a:p>
          <a:p>
            <a:pPr lvl="1" eaLnBrk="1" hangingPunct="1">
              <a:lnSpc>
                <a:spcPct val="90000"/>
              </a:lnSpc>
            </a:pPr>
            <a:r>
              <a:rPr lang="en-US" sz="2400" smtClean="0"/>
              <a:t>What part does make rules and get involved in enforcement?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Delegation Doctrine</a:t>
            </a:r>
            <a:endParaRPr lang="en-US" dirty="0"/>
          </a:p>
        </p:txBody>
      </p:sp>
      <p:sp>
        <p:nvSpPr>
          <p:cNvPr id="3" name="Content Placeholder 2"/>
          <p:cNvSpPr>
            <a:spLocks noGrp="1"/>
          </p:cNvSpPr>
          <p:nvPr>
            <p:ph idx="1"/>
          </p:nvPr>
        </p:nvSpPr>
        <p:spPr/>
        <p:txBody>
          <a:bodyPr>
            <a:normAutofit lnSpcReduction="10000"/>
          </a:bodyPr>
          <a:lstStyle/>
          <a:p>
            <a:r>
              <a:rPr lang="en-US" dirty="0" smtClean="0"/>
              <a:t>The core question is whether Congress can delegate</a:t>
            </a:r>
            <a:r>
              <a:rPr lang="en-US" baseline="0" dirty="0" smtClean="0"/>
              <a:t> legislative or judicial power to an executive branch agency.</a:t>
            </a:r>
          </a:p>
          <a:p>
            <a:r>
              <a:rPr lang="en-US" baseline="0" dirty="0" smtClean="0"/>
              <a:t>The Constitution is silent on this issue. The United States Supreme Court initially resisted the delegation of these powers to agencies.</a:t>
            </a:r>
          </a:p>
          <a:p>
            <a:r>
              <a:rPr lang="en-US" baseline="0" dirty="0" smtClean="0"/>
              <a:t>This played out during the mid-1930s when Congress created several new agencies to fight the Depression.</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a:t>
            </a:fld>
            <a:endParaRPr lang="en-US"/>
          </a:p>
        </p:txBody>
      </p:sp>
    </p:spTree>
    <p:extLst>
      <p:ext uri="{BB962C8B-B14F-4D97-AF65-F5344CB8AC3E}">
        <p14:creationId xmlns:p14="http://schemas.microsoft.com/office/powerpoint/2010/main" val="1949735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492D45A-A5DD-481C-81E5-D1BAAE08C868}" type="slidenum">
              <a:rPr lang="en-US" smtClean="0"/>
              <a:pPr/>
              <a:t>20</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Congressional Removal of Executive and Judicial Branch Officers</a:t>
            </a:r>
          </a:p>
        </p:txBody>
      </p:sp>
      <p:sp>
        <p:nvSpPr>
          <p:cNvPr id="61443" name="Rectangle 3"/>
          <p:cNvSpPr>
            <a:spLocks noGrp="1" noChangeArrowheads="1"/>
          </p:cNvSpPr>
          <p:nvPr>
            <p:ph type="body" idx="1"/>
          </p:nvPr>
        </p:nvSpPr>
        <p:spPr/>
        <p:txBody>
          <a:bodyPr>
            <a:normAutofit/>
          </a:bodyPr>
          <a:lstStyle/>
          <a:p>
            <a:pPr eaLnBrk="1" hangingPunct="1">
              <a:defRPr/>
            </a:pPr>
            <a:r>
              <a:rPr lang="en-US" sz="2800" dirty="0" smtClean="0"/>
              <a:t>Impeachment</a:t>
            </a:r>
          </a:p>
          <a:p>
            <a:pPr lvl="1" eaLnBrk="1" hangingPunct="1">
              <a:defRPr/>
            </a:pPr>
            <a:r>
              <a:rPr lang="en-US" sz="2800" dirty="0" smtClean="0"/>
              <a:t>Brought by the house</a:t>
            </a:r>
          </a:p>
          <a:p>
            <a:pPr lvl="1" eaLnBrk="1" hangingPunct="1">
              <a:defRPr/>
            </a:pPr>
            <a:r>
              <a:rPr lang="en-US" sz="2800" dirty="0" smtClean="0"/>
              <a:t>Senate as jury</a:t>
            </a:r>
          </a:p>
          <a:p>
            <a:pPr lvl="1" eaLnBrk="1" hangingPunct="1">
              <a:defRPr/>
            </a:pPr>
            <a:r>
              <a:rPr lang="en-US" sz="2800" dirty="0" smtClean="0"/>
              <a:t>Only for “Treason, Bribery, or other high Crimes and Misdemeanors.”</a:t>
            </a:r>
          </a:p>
          <a:p>
            <a:pPr eaLnBrk="1" hangingPunct="1">
              <a:defRPr/>
            </a:pPr>
            <a:r>
              <a:rPr lang="en-US" sz="2800" dirty="0" smtClean="0"/>
              <a:t>Why is this of limited effectiveness for agency oversight?</a:t>
            </a:r>
          </a:p>
          <a:p>
            <a:pPr eaLnBrk="1" hangingPunct="1">
              <a:defRPr/>
            </a:pPr>
            <a:r>
              <a:rPr lang="en-US" sz="2800" dirty="0" smtClean="0"/>
              <a:t>Why is this a problem for dealing with bad judges?</a:t>
            </a:r>
          </a:p>
          <a:p>
            <a:pPr lvl="1" eaLnBrk="1" hangingPunct="1">
              <a:defRPr/>
            </a:pPr>
            <a:r>
              <a:rPr lang="en-US" sz="2800" dirty="0" smtClean="0"/>
              <a:t>The executive branch can remove its own, but only congress can remove judges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AA9A0E-F93B-4DB3-A024-7BAE64F369C0}" type="slidenum">
              <a:rPr lang="en-US" smtClean="0"/>
              <a:pPr/>
              <a:t>21</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INS v. Chadha, 462 U.S. 919 (1983) </a:t>
            </a:r>
          </a:p>
        </p:txBody>
      </p:sp>
      <p:sp>
        <p:nvSpPr>
          <p:cNvPr id="9220" name="Rectangle 3"/>
          <p:cNvSpPr>
            <a:spLocks noGrp="1" noChangeArrowheads="1"/>
          </p:cNvSpPr>
          <p:nvPr>
            <p:ph type="body" idx="1"/>
          </p:nvPr>
        </p:nvSpPr>
        <p:spPr/>
        <p:txBody>
          <a:bodyPr/>
          <a:lstStyle/>
          <a:p>
            <a:pPr eaLnBrk="1" hangingPunct="1"/>
            <a:r>
              <a:rPr lang="en-US" dirty="0" smtClean="0"/>
              <a:t>This is an important case about the relationship between Congress and agencies</a:t>
            </a:r>
          </a:p>
          <a:p>
            <a:pPr eaLnBrk="1" hangingPunct="1"/>
            <a:r>
              <a:rPr lang="en-US" dirty="0" smtClean="0"/>
              <a:t>What is the legislative veto as used in this case?</a:t>
            </a:r>
          </a:p>
          <a:p>
            <a:pPr lvl="1" eaLnBrk="1" hangingPunct="1"/>
            <a:r>
              <a:rPr lang="en-US" dirty="0" smtClean="0"/>
              <a:t>Why was it efficient from the point of view of congress?</a:t>
            </a:r>
          </a:p>
          <a:p>
            <a:pPr lvl="1" eaLnBrk="1" hangingPunct="1"/>
            <a:r>
              <a:rPr lang="en-US" dirty="0" smtClean="0"/>
              <a:t>The legislative veto was very common at the time Chadha was decided</a:t>
            </a:r>
          </a:p>
        </p:txBody>
      </p:sp>
    </p:spTree>
    <p:extLst>
      <p:ext uri="{BB962C8B-B14F-4D97-AF65-F5344CB8AC3E}">
        <p14:creationId xmlns:p14="http://schemas.microsoft.com/office/powerpoint/2010/main" val="13919943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7DA0BE-1290-49AD-95CA-34FF16B84FF5}" type="slidenum">
              <a:rPr lang="en-US" smtClean="0"/>
              <a:pPr/>
              <a:t>22</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Adjudication Issues</a:t>
            </a:r>
          </a:p>
        </p:txBody>
      </p:sp>
      <p:sp>
        <p:nvSpPr>
          <p:cNvPr id="10244" name="Rectangle 3"/>
          <p:cNvSpPr>
            <a:spLocks noGrp="1" noChangeArrowheads="1"/>
          </p:cNvSpPr>
          <p:nvPr>
            <p:ph type="body" idx="1"/>
          </p:nvPr>
        </p:nvSpPr>
        <p:spPr/>
        <p:txBody>
          <a:bodyPr/>
          <a:lstStyle/>
          <a:p>
            <a:pPr eaLnBrk="1" hangingPunct="1"/>
            <a:r>
              <a:rPr lang="en-US" dirty="0" smtClean="0"/>
              <a:t>While we will talk about adjudications in the next chapter, this is also an adjudication case.</a:t>
            </a:r>
          </a:p>
        </p:txBody>
      </p:sp>
    </p:spTree>
    <p:extLst>
      <p:ext uri="{BB962C8B-B14F-4D97-AF65-F5344CB8AC3E}">
        <p14:creationId xmlns:p14="http://schemas.microsoft.com/office/powerpoint/2010/main" val="2650644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E61820-34B3-49BF-8803-8F0B7E09CFA1}" type="slidenum">
              <a:rPr lang="en-US" smtClean="0"/>
              <a:pPr/>
              <a:t>23</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Are there Limits on Congressional Power over Aliens?</a:t>
            </a:r>
          </a:p>
        </p:txBody>
      </p:sp>
      <p:sp>
        <p:nvSpPr>
          <p:cNvPr id="11268" name="Rectangle 3"/>
          <p:cNvSpPr>
            <a:spLocks noGrp="1" noChangeArrowheads="1"/>
          </p:cNvSpPr>
          <p:nvPr>
            <p:ph type="body" idx="1"/>
          </p:nvPr>
        </p:nvSpPr>
        <p:spPr/>
        <p:txBody>
          <a:bodyPr>
            <a:normAutofit lnSpcReduction="10000"/>
          </a:bodyPr>
          <a:lstStyle/>
          <a:p>
            <a:pPr eaLnBrk="1" hangingPunct="1"/>
            <a:r>
              <a:rPr lang="en-US" sz="2800" dirty="0" smtClean="0"/>
              <a:t>Congress' Art. I power "To establish an uniform Rule of Naturalization," combined with the Necessary and Proper Clause, grants it unreviewable authority over the regulation of aliens. </a:t>
            </a:r>
          </a:p>
          <a:p>
            <a:pPr eaLnBrk="1" hangingPunct="1"/>
            <a:r>
              <a:rPr lang="en-US" sz="2800" dirty="0" smtClean="0"/>
              <a:t>Aliens in the US, even illegals, get constitutional protections such as criminal due process</a:t>
            </a:r>
          </a:p>
          <a:p>
            <a:pPr lvl="1" eaLnBrk="1" hangingPunct="1"/>
            <a:r>
              <a:rPr lang="en-US" sz="2800" dirty="0" smtClean="0"/>
              <a:t>They get only limited rights on detention and deportation</a:t>
            </a:r>
          </a:p>
          <a:p>
            <a:pPr lvl="1" eaLnBrk="1" hangingPunct="1"/>
            <a:r>
              <a:rPr lang="en-US" sz="2800" dirty="0" smtClean="0"/>
              <a:t>They have no right to stay, only a right to a hearing to make sure the agency has the right person and facts.</a:t>
            </a:r>
          </a:p>
        </p:txBody>
      </p:sp>
    </p:spTree>
    <p:extLst>
      <p:ext uri="{BB962C8B-B14F-4D97-AF65-F5344CB8AC3E}">
        <p14:creationId xmlns:p14="http://schemas.microsoft.com/office/powerpoint/2010/main" val="32934287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The Immigration Question</a:t>
            </a:r>
          </a:p>
        </p:txBody>
      </p:sp>
      <p:sp>
        <p:nvSpPr>
          <p:cNvPr id="12291" name="Content Placeholder 2"/>
          <p:cNvSpPr>
            <a:spLocks noGrp="1"/>
          </p:cNvSpPr>
          <p:nvPr>
            <p:ph idx="1"/>
          </p:nvPr>
        </p:nvSpPr>
        <p:spPr/>
        <p:txBody>
          <a:bodyPr/>
          <a:lstStyle/>
          <a:p>
            <a:r>
              <a:rPr lang="en-US" dirty="0" smtClean="0"/>
              <a:t>What are the political questions over immigration?</a:t>
            </a:r>
          </a:p>
          <a:p>
            <a:r>
              <a:rPr lang="en-US" dirty="0" smtClean="0"/>
              <a:t>How have these changed over time?</a:t>
            </a:r>
          </a:p>
          <a:p>
            <a:r>
              <a:rPr lang="en-US" dirty="0" smtClean="0"/>
              <a:t>What are the debates right now?</a:t>
            </a:r>
          </a:p>
          <a:p>
            <a:r>
              <a:rPr lang="en-US" dirty="0" smtClean="0"/>
              <a:t>Why does immigration divide both conservatives and liberals?</a:t>
            </a:r>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2562B3-BA18-432C-86A3-07C42B83FBD5}" type="slidenum">
              <a:rPr lang="en-US" smtClean="0"/>
              <a:pPr/>
              <a:t>24</a:t>
            </a:fld>
            <a:endParaRPr lang="en-US" smtClean="0"/>
          </a:p>
        </p:txBody>
      </p:sp>
    </p:spTree>
    <p:extLst>
      <p:ext uri="{BB962C8B-B14F-4D97-AF65-F5344CB8AC3E}">
        <p14:creationId xmlns:p14="http://schemas.microsoft.com/office/powerpoint/2010/main" val="18887906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940B1C1-FE9C-49EC-91D0-84921569FA5D}" type="slidenum">
              <a:rPr lang="en-US" smtClean="0"/>
              <a:pPr/>
              <a:t>25</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Background on Deportation</a:t>
            </a:r>
          </a:p>
        </p:txBody>
      </p:sp>
      <p:sp>
        <p:nvSpPr>
          <p:cNvPr id="13316" name="Rectangle 3"/>
          <p:cNvSpPr>
            <a:spLocks noGrp="1" noChangeArrowheads="1"/>
          </p:cNvSpPr>
          <p:nvPr>
            <p:ph type="body" idx="1"/>
          </p:nvPr>
        </p:nvSpPr>
        <p:spPr/>
        <p:txBody>
          <a:bodyPr>
            <a:normAutofit/>
          </a:bodyPr>
          <a:lstStyle/>
          <a:p>
            <a:pPr eaLnBrk="1" hangingPunct="1"/>
            <a:r>
              <a:rPr lang="en-US" sz="2800" dirty="0" smtClean="0"/>
              <a:t>What agency was the INS part of?</a:t>
            </a:r>
          </a:p>
          <a:p>
            <a:pPr eaLnBrk="1" hangingPunct="1"/>
            <a:r>
              <a:rPr lang="en-US" sz="2800" dirty="0" smtClean="0"/>
              <a:t>Now - </a:t>
            </a:r>
            <a:r>
              <a:rPr lang="en-US" dirty="0" smtClean="0">
                <a:hlinkClick r:id="rId2"/>
              </a:rPr>
              <a:t>http://www.ice.gov/ </a:t>
            </a:r>
            <a:endParaRPr lang="en-US" dirty="0" smtClean="0"/>
          </a:p>
          <a:p>
            <a:pPr lvl="1" eaLnBrk="1" hangingPunct="1"/>
            <a:r>
              <a:rPr lang="en-US" sz="2800" dirty="0" smtClean="0"/>
              <a:t>What is the significance of the shift?</a:t>
            </a:r>
          </a:p>
          <a:p>
            <a:pPr eaLnBrk="1" hangingPunct="1"/>
            <a:r>
              <a:rPr lang="en-US" sz="2800" dirty="0"/>
              <a:t>Why is Congress ambivalent about deportation?</a:t>
            </a:r>
          </a:p>
          <a:p>
            <a:pPr eaLnBrk="1" hangingPunct="1"/>
            <a:r>
              <a:rPr lang="en-US" sz="2800" dirty="0" smtClean="0"/>
              <a:t>Why do you think Congress gave the DOJ the right to decide whether aliens should be allowed to stay in the U.S.?</a:t>
            </a:r>
          </a:p>
          <a:p>
            <a:pPr eaLnBrk="1" hangingPunct="1"/>
            <a:r>
              <a:rPr lang="en-US" sz="2800" dirty="0" smtClean="0"/>
              <a:t>Why did they want to retain a say in deportation proceedings?</a:t>
            </a:r>
          </a:p>
        </p:txBody>
      </p:sp>
    </p:spTree>
    <p:extLst>
      <p:ext uri="{BB962C8B-B14F-4D97-AF65-F5344CB8AC3E}">
        <p14:creationId xmlns:p14="http://schemas.microsoft.com/office/powerpoint/2010/main" val="3719526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F6050D-74B7-415F-BBC3-942F8435A2EF}" type="slidenum">
              <a:rPr lang="en-US" smtClean="0"/>
              <a:pPr/>
              <a:t>26</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 244 - What the Alien has to prove to stay deportation</a:t>
            </a:r>
          </a:p>
        </p:txBody>
      </p:sp>
      <p:sp>
        <p:nvSpPr>
          <p:cNvPr id="23555" name="Rectangle 3"/>
          <p:cNvSpPr>
            <a:spLocks noGrp="1" noChangeArrowheads="1"/>
          </p:cNvSpPr>
          <p:nvPr>
            <p:ph type="body" idx="1"/>
          </p:nvPr>
        </p:nvSpPr>
        <p:spPr>
          <a:xfrm>
            <a:off x="228600" y="1981200"/>
            <a:ext cx="8686800" cy="4572000"/>
          </a:xfrm>
        </p:spPr>
        <p:txBody>
          <a:bodyPr>
            <a:normAutofit lnSpcReduction="10000"/>
          </a:bodyPr>
          <a:lstStyle/>
          <a:p>
            <a:pPr eaLnBrk="1" hangingPunct="1">
              <a:lnSpc>
                <a:spcPct val="80000"/>
              </a:lnSpc>
              <a:defRPr/>
            </a:pPr>
            <a:r>
              <a:rPr lang="en-US" dirty="0" smtClean="0"/>
              <a:t>“...has been physically present in the United States for a continuous period of not less than seven years immediately preceding the date of such application,</a:t>
            </a:r>
          </a:p>
          <a:p>
            <a:pPr eaLnBrk="1" hangingPunct="1">
              <a:lnSpc>
                <a:spcPct val="80000"/>
              </a:lnSpc>
              <a:defRPr/>
            </a:pPr>
            <a:r>
              <a:rPr lang="en-US" dirty="0" smtClean="0"/>
              <a:t>...that during all of such period he was and is a person of good moral character;</a:t>
            </a:r>
          </a:p>
          <a:p>
            <a:pPr eaLnBrk="1" hangingPunct="1">
              <a:lnSpc>
                <a:spcPct val="80000"/>
              </a:lnSpc>
              <a:defRPr/>
            </a:pPr>
            <a:r>
              <a:rPr lang="en-US" dirty="0" smtClean="0"/>
              <a:t>...is a person whose deportation would, in the opinion of the Attorney General, result in extreme hardship to the alien or to his spouse, parent, or child, who is a citizen of the United States or an alien lawfully admitted for permanent residence.“</a:t>
            </a:r>
          </a:p>
          <a:p>
            <a:pPr eaLnBrk="1" hangingPunct="1">
              <a:lnSpc>
                <a:spcPct val="80000"/>
              </a:lnSpc>
              <a:defRPr/>
            </a:pPr>
            <a:r>
              <a:rPr lang="en-US" dirty="0" smtClean="0"/>
              <a:t>Are these black and white factual determinations? </a:t>
            </a:r>
          </a:p>
        </p:txBody>
      </p:sp>
    </p:spTree>
    <p:extLst>
      <p:ext uri="{BB962C8B-B14F-4D97-AF65-F5344CB8AC3E}">
        <p14:creationId xmlns:p14="http://schemas.microsoft.com/office/powerpoint/2010/main" val="1248292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D5FA07-4C22-4327-9DE5-111728D16C6B}" type="slidenum">
              <a:rPr lang="en-US" smtClean="0"/>
              <a:pPr/>
              <a:t>27</a:t>
            </a:fld>
            <a:endParaRPr lang="en-US" smtClean="0"/>
          </a:p>
        </p:txBody>
      </p:sp>
      <p:sp>
        <p:nvSpPr>
          <p:cNvPr id="15363" name="Rectangle 2"/>
          <p:cNvSpPr>
            <a:spLocks noGrp="1" noChangeArrowheads="1"/>
          </p:cNvSpPr>
          <p:nvPr>
            <p:ph type="title"/>
          </p:nvPr>
        </p:nvSpPr>
        <p:spPr/>
        <p:txBody>
          <a:bodyPr/>
          <a:lstStyle/>
          <a:p>
            <a:pPr eaLnBrk="1" hangingPunct="1"/>
            <a:r>
              <a:rPr lang="en-US" dirty="0" err="1" smtClean="0"/>
              <a:t>Chadha’s</a:t>
            </a:r>
            <a:r>
              <a:rPr lang="en-US" dirty="0" smtClean="0"/>
              <a:t> Situation</a:t>
            </a:r>
          </a:p>
        </p:txBody>
      </p:sp>
      <p:sp>
        <p:nvSpPr>
          <p:cNvPr id="15364" name="Rectangle 3"/>
          <p:cNvSpPr>
            <a:spLocks noGrp="1" noChangeArrowheads="1"/>
          </p:cNvSpPr>
          <p:nvPr>
            <p:ph type="body" idx="1"/>
          </p:nvPr>
        </p:nvSpPr>
        <p:spPr/>
        <p:txBody>
          <a:bodyPr/>
          <a:lstStyle/>
          <a:p>
            <a:pPr eaLnBrk="1" hangingPunct="1"/>
            <a:r>
              <a:rPr lang="en-US" dirty="0" smtClean="0"/>
              <a:t>Did Chadha  enter the country legally?</a:t>
            </a:r>
          </a:p>
          <a:p>
            <a:pPr eaLnBrk="1" hangingPunct="1"/>
            <a:r>
              <a:rPr lang="en-US" dirty="0" smtClean="0"/>
              <a:t>How did he become deportable?</a:t>
            </a:r>
          </a:p>
          <a:p>
            <a:pPr eaLnBrk="1" hangingPunct="1"/>
            <a:r>
              <a:rPr lang="en-US" dirty="0" smtClean="0"/>
              <a:t>Does the statute give the agency the discretion to stay his deportation?</a:t>
            </a:r>
          </a:p>
          <a:p>
            <a:pPr eaLnBrk="1" hangingPunct="1"/>
            <a:r>
              <a:rPr lang="en-US" dirty="0" smtClean="0"/>
              <a:t>What did the ALJ find?</a:t>
            </a:r>
          </a:p>
          <a:p>
            <a:pPr eaLnBrk="1" hangingPunct="1"/>
            <a:r>
              <a:rPr lang="en-US" dirty="0" smtClean="0"/>
              <a:t>Did the agency agree?</a:t>
            </a:r>
          </a:p>
        </p:txBody>
      </p:sp>
    </p:spTree>
    <p:extLst>
      <p:ext uri="{BB962C8B-B14F-4D97-AF65-F5344CB8AC3E}">
        <p14:creationId xmlns:p14="http://schemas.microsoft.com/office/powerpoint/2010/main" val="1411171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39531E-D288-4D54-818E-495B3FCA1254}" type="slidenum">
              <a:rPr lang="en-US" smtClean="0"/>
              <a:pPr/>
              <a:t>28</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Legislative Veto</a:t>
            </a:r>
          </a:p>
        </p:txBody>
      </p:sp>
      <p:sp>
        <p:nvSpPr>
          <p:cNvPr id="16388" name="Rectangle 3"/>
          <p:cNvSpPr>
            <a:spLocks noGrp="1" noChangeArrowheads="1"/>
          </p:cNvSpPr>
          <p:nvPr>
            <p:ph type="body" idx="1"/>
          </p:nvPr>
        </p:nvSpPr>
        <p:spPr/>
        <p:txBody>
          <a:bodyPr/>
          <a:lstStyle/>
          <a:p>
            <a:pPr eaLnBrk="1" hangingPunct="1"/>
            <a:r>
              <a:rPr lang="en-US" dirty="0" smtClean="0"/>
              <a:t>What is the role of the House of Representatives in the law challenged by Chadha ?</a:t>
            </a:r>
          </a:p>
          <a:p>
            <a:pPr eaLnBrk="1" hangingPunct="1"/>
            <a:r>
              <a:rPr lang="en-US" dirty="0" smtClean="0"/>
              <a:t>If they had not acted, would Chadha  have been able to stay in the country?</a:t>
            </a:r>
          </a:p>
          <a:p>
            <a:pPr eaLnBrk="1" hangingPunct="1"/>
            <a:r>
              <a:rPr lang="en-US" dirty="0" smtClean="0"/>
              <a:t>What was their ruling on Chadha?</a:t>
            </a:r>
          </a:p>
          <a:p>
            <a:pPr lvl="1" eaLnBrk="1" hangingPunct="1"/>
            <a:r>
              <a:rPr lang="en-US" dirty="0" smtClean="0"/>
              <a:t>(They did not vote against Chadha personally, they rejected the list.)</a:t>
            </a:r>
          </a:p>
        </p:txBody>
      </p:sp>
    </p:spTree>
    <p:extLst>
      <p:ext uri="{BB962C8B-B14F-4D97-AF65-F5344CB8AC3E}">
        <p14:creationId xmlns:p14="http://schemas.microsoft.com/office/powerpoint/2010/main" val="34939759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6235A9F-3AB4-4677-A6D0-2B6ECE1A8BE6}" type="slidenum">
              <a:rPr lang="en-US" smtClean="0"/>
              <a:pPr/>
              <a:t>29</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Post Legislative Veto</a:t>
            </a:r>
          </a:p>
        </p:txBody>
      </p:sp>
      <p:sp>
        <p:nvSpPr>
          <p:cNvPr id="17412" name="Rectangle 3"/>
          <p:cNvSpPr>
            <a:spLocks noGrp="1" noChangeArrowheads="1"/>
          </p:cNvSpPr>
          <p:nvPr>
            <p:ph type="body" idx="1"/>
          </p:nvPr>
        </p:nvSpPr>
        <p:spPr/>
        <p:txBody>
          <a:bodyPr/>
          <a:lstStyle/>
          <a:p>
            <a:pPr eaLnBrk="1" hangingPunct="1"/>
            <a:r>
              <a:rPr lang="en-US" dirty="0" smtClean="0"/>
              <a:t>The ALJ (immigration judge) reopened the proceeding</a:t>
            </a:r>
          </a:p>
          <a:p>
            <a:pPr eaLnBrk="1" hangingPunct="1"/>
            <a:r>
              <a:rPr lang="en-US" dirty="0" smtClean="0"/>
              <a:t>Does the ALJ or the agency have the right to override the congressional act?</a:t>
            </a:r>
          </a:p>
          <a:p>
            <a:pPr eaLnBrk="1" hangingPunct="1"/>
            <a:r>
              <a:rPr lang="en-US" dirty="0" smtClean="0"/>
              <a:t>Can the agency refuse to follow what it believes is a congressional action taken under an unconstitutional law?</a:t>
            </a:r>
          </a:p>
        </p:txBody>
      </p:sp>
    </p:spTree>
    <p:extLst>
      <p:ext uri="{BB962C8B-B14F-4D97-AF65-F5344CB8AC3E}">
        <p14:creationId xmlns:p14="http://schemas.microsoft.com/office/powerpoint/2010/main" val="1511004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D29A9C0-6E06-4EAF-B5C6-71DA99079AAA}"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Delegation Doctrine - Rulemaking</a:t>
            </a:r>
          </a:p>
        </p:txBody>
      </p:sp>
      <p:sp>
        <p:nvSpPr>
          <p:cNvPr id="4100" name="Rectangle 3"/>
          <p:cNvSpPr>
            <a:spLocks noGrp="1" noChangeArrowheads="1"/>
          </p:cNvSpPr>
          <p:nvPr>
            <p:ph type="body" idx="1"/>
          </p:nvPr>
        </p:nvSpPr>
        <p:spPr/>
        <p:txBody>
          <a:bodyPr/>
          <a:lstStyle/>
          <a:p>
            <a:pPr eaLnBrk="1" hangingPunct="1">
              <a:lnSpc>
                <a:spcPct val="90000"/>
              </a:lnSpc>
            </a:pPr>
            <a:r>
              <a:rPr lang="en-US" sz="2800" dirty="0" smtClean="0"/>
              <a:t>Great historical interest</a:t>
            </a:r>
          </a:p>
          <a:p>
            <a:pPr lvl="1" eaLnBrk="1" hangingPunct="1">
              <a:lnSpc>
                <a:spcPct val="90000"/>
              </a:lnSpc>
            </a:pPr>
            <a:r>
              <a:rPr lang="en-US" sz="2800" dirty="0" smtClean="0"/>
              <a:t>Key issue in the judicial fight over the new deal</a:t>
            </a:r>
          </a:p>
          <a:p>
            <a:pPr lvl="1" eaLnBrk="1" hangingPunct="1">
              <a:lnSpc>
                <a:spcPct val="90000"/>
              </a:lnSpc>
            </a:pPr>
            <a:r>
              <a:rPr lang="en-US" sz="2800" dirty="0" smtClean="0"/>
              <a:t>The United States Supreme Court was concerned that delegation of legislative or judicial powers to agencies violated separation of powers</a:t>
            </a:r>
          </a:p>
          <a:p>
            <a:pPr eaLnBrk="1" hangingPunct="1">
              <a:lnSpc>
                <a:spcPct val="90000"/>
              </a:lnSpc>
            </a:pPr>
            <a:r>
              <a:rPr lang="en-US" sz="2800" dirty="0" smtClean="0"/>
              <a:t>Court shifted to looking for whether Congress provided enough guidance for the court to review the agency actions</a:t>
            </a:r>
          </a:p>
          <a:p>
            <a:pPr lvl="1" eaLnBrk="1" hangingPunct="1">
              <a:lnSpc>
                <a:spcPct val="90000"/>
              </a:lnSpc>
            </a:pPr>
            <a:r>
              <a:rPr lang="en-US" sz="2800" dirty="0" smtClean="0"/>
              <a:t>The  "intelligible principle" test</a:t>
            </a:r>
          </a:p>
          <a:p>
            <a:pPr eaLnBrk="1" hangingPunct="1">
              <a:lnSpc>
                <a:spcPct val="90000"/>
              </a:lnSpc>
            </a:pPr>
            <a:r>
              <a:rPr lang="en-US" sz="2800" dirty="0" smtClean="0"/>
              <a:t>This is all you need to know about the history</a:t>
            </a:r>
          </a:p>
        </p:txBody>
      </p:sp>
    </p:spTree>
    <p:extLst>
      <p:ext uri="{BB962C8B-B14F-4D97-AF65-F5344CB8AC3E}">
        <p14:creationId xmlns:p14="http://schemas.microsoft.com/office/powerpoint/2010/main" val="3444426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82DD12-35ED-4F69-A1C7-FA2FD09E67BD}" type="slidenum">
              <a:rPr lang="en-US" smtClean="0"/>
              <a:pPr/>
              <a:t>30</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The Circuit Court</a:t>
            </a:r>
          </a:p>
        </p:txBody>
      </p:sp>
      <p:sp>
        <p:nvSpPr>
          <p:cNvPr id="18436" name="Rectangle 3"/>
          <p:cNvSpPr>
            <a:spLocks noGrp="1" noChangeArrowheads="1"/>
          </p:cNvSpPr>
          <p:nvPr>
            <p:ph type="body" idx="1"/>
          </p:nvPr>
        </p:nvSpPr>
        <p:spPr>
          <a:xfrm>
            <a:off x="381000" y="1981200"/>
            <a:ext cx="8610600" cy="4495800"/>
          </a:xfrm>
        </p:spPr>
        <p:txBody>
          <a:bodyPr/>
          <a:lstStyle/>
          <a:p>
            <a:pPr eaLnBrk="1" hangingPunct="1">
              <a:lnSpc>
                <a:spcPct val="80000"/>
              </a:lnSpc>
            </a:pPr>
            <a:r>
              <a:rPr lang="en-US" dirty="0" smtClean="0"/>
              <a:t>DOJ joined Chadha in challenging the law</a:t>
            </a:r>
          </a:p>
          <a:p>
            <a:pPr eaLnBrk="1" hangingPunct="1">
              <a:lnSpc>
                <a:spcPct val="80000"/>
              </a:lnSpc>
            </a:pPr>
            <a:r>
              <a:rPr lang="en-US" dirty="0" smtClean="0"/>
              <a:t>Why did this produce a "case and controversy" issue?</a:t>
            </a:r>
          </a:p>
          <a:p>
            <a:pPr lvl="1" eaLnBrk="1" hangingPunct="1">
              <a:lnSpc>
                <a:spcPct val="80000"/>
              </a:lnSpc>
            </a:pPr>
            <a:r>
              <a:rPr lang="en-US" dirty="0" smtClean="0"/>
              <a:t>What is the purpose of the case and controversy provision?</a:t>
            </a:r>
          </a:p>
          <a:p>
            <a:pPr lvl="1" eaLnBrk="1" hangingPunct="1">
              <a:lnSpc>
                <a:spcPct val="80000"/>
              </a:lnSpc>
            </a:pPr>
            <a:r>
              <a:rPr lang="en-US" dirty="0" smtClean="0"/>
              <a:t>Can Congress modify the requirement?</a:t>
            </a:r>
          </a:p>
          <a:p>
            <a:pPr lvl="1" eaLnBrk="1" hangingPunct="1">
              <a:lnSpc>
                <a:spcPct val="80000"/>
              </a:lnSpc>
            </a:pPr>
            <a:r>
              <a:rPr lang="en-US" dirty="0" smtClean="0"/>
              <a:t>Are the states bound to have a case and controversy requirement for their courts?</a:t>
            </a:r>
          </a:p>
          <a:p>
            <a:pPr eaLnBrk="1" hangingPunct="1">
              <a:lnSpc>
                <a:spcPct val="80000"/>
              </a:lnSpc>
            </a:pPr>
            <a:r>
              <a:rPr lang="en-US" dirty="0" smtClean="0"/>
              <a:t>Why did the court invite Congress to submit briefs?</a:t>
            </a:r>
          </a:p>
        </p:txBody>
      </p:sp>
    </p:spTree>
    <p:extLst>
      <p:ext uri="{BB962C8B-B14F-4D97-AF65-F5344CB8AC3E}">
        <p14:creationId xmlns:p14="http://schemas.microsoft.com/office/powerpoint/2010/main" val="10266920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3619E81-2260-4D23-8268-F4A2F73CF47C}" type="slidenum">
              <a:rPr lang="en-US" smtClean="0"/>
              <a:pPr/>
              <a:t>31</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Does History Make the Legislative Veto  Constitutional?</a:t>
            </a:r>
          </a:p>
        </p:txBody>
      </p:sp>
      <p:sp>
        <p:nvSpPr>
          <p:cNvPr id="24580" name="Rectangle 3"/>
          <p:cNvSpPr>
            <a:spLocks noGrp="1" noChangeArrowheads="1"/>
          </p:cNvSpPr>
          <p:nvPr>
            <p:ph type="body" idx="1"/>
          </p:nvPr>
        </p:nvSpPr>
        <p:spPr>
          <a:xfrm>
            <a:off x="457200" y="2017713"/>
            <a:ext cx="8497888" cy="4459287"/>
          </a:xfrm>
        </p:spPr>
        <p:txBody>
          <a:bodyPr/>
          <a:lstStyle/>
          <a:p>
            <a:pPr eaLnBrk="1" hangingPunct="1">
              <a:lnSpc>
                <a:spcPct val="80000"/>
              </a:lnSpc>
            </a:pPr>
            <a:r>
              <a:rPr lang="en-US" dirty="0" smtClean="0"/>
              <a:t>"Since 1932, when the first veto provision was enacted into law, 295 congressional veto-type procedures have been inserted in 196 different statutes as follows: from 1932 to 1939, five statutes were affected; from 1940-49, nineteen statutes; between 1950-59, thirty-four statutes; and from 1960-69, forty-nine. From the year 1970 through 1975, at least one hundred sixty-three such provisions visions were included in eighty-nine laws." </a:t>
            </a:r>
          </a:p>
        </p:txBody>
      </p:sp>
    </p:spTree>
    <p:extLst>
      <p:ext uri="{BB962C8B-B14F-4D97-AF65-F5344CB8AC3E}">
        <p14:creationId xmlns:p14="http://schemas.microsoft.com/office/powerpoint/2010/main" val="41953059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827F61-EEC3-4342-B26E-ED2BAC83A245}" type="slidenum">
              <a:rPr lang="en-US" smtClean="0"/>
              <a:pPr/>
              <a:t>32</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What if the Legislative Veto is a Useful Law?</a:t>
            </a:r>
          </a:p>
        </p:txBody>
      </p:sp>
      <p:sp>
        <p:nvSpPr>
          <p:cNvPr id="25604" name="Rectangle 3"/>
          <p:cNvSpPr>
            <a:spLocks noGrp="1" noChangeArrowheads="1"/>
          </p:cNvSpPr>
          <p:nvPr>
            <p:ph type="body" idx="1"/>
          </p:nvPr>
        </p:nvSpPr>
        <p:spPr/>
        <p:txBody>
          <a:bodyPr/>
          <a:lstStyle/>
          <a:p>
            <a:pPr eaLnBrk="1" hangingPunct="1">
              <a:lnSpc>
                <a:spcPct val="80000"/>
              </a:lnSpc>
            </a:pPr>
            <a:r>
              <a:rPr lang="en-US" dirty="0" smtClean="0"/>
              <a:t>... the fact that a given law or procedure is efficient, convenient, and useful in facilitating functions of government, standing alone, will not save it if it is contrary to the Constitution. </a:t>
            </a:r>
          </a:p>
          <a:p>
            <a:pPr eaLnBrk="1" hangingPunct="1">
              <a:lnSpc>
                <a:spcPct val="80000"/>
              </a:lnSpc>
            </a:pPr>
            <a:r>
              <a:rPr lang="en-US" dirty="0" smtClean="0"/>
              <a:t>Convenience and efficiency are not the primary objectives -- or the hallmarks -- of democratic government and our inquiry is sharpened rather than blunted by the fact that congressional veto provisions are appearing with increasing frequency in statutes which delegate authority to executive and independent agencies</a:t>
            </a:r>
          </a:p>
        </p:txBody>
      </p:sp>
    </p:spTree>
    <p:extLst>
      <p:ext uri="{BB962C8B-B14F-4D97-AF65-F5344CB8AC3E}">
        <p14:creationId xmlns:p14="http://schemas.microsoft.com/office/powerpoint/2010/main" val="6913421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35C66A-635A-4B42-85B6-52B48051F015}" type="slidenum">
              <a:rPr lang="en-US" smtClean="0"/>
              <a:pPr/>
              <a:t>33</a:t>
            </a:fld>
            <a:endParaRPr lang="en-US" smtClean="0"/>
          </a:p>
        </p:txBody>
      </p:sp>
      <p:sp>
        <p:nvSpPr>
          <p:cNvPr id="26627" name="Rectangle 2"/>
          <p:cNvSpPr>
            <a:spLocks noGrp="1" noChangeArrowheads="1"/>
          </p:cNvSpPr>
          <p:nvPr>
            <p:ph type="title"/>
          </p:nvPr>
        </p:nvSpPr>
        <p:spPr/>
        <p:txBody>
          <a:bodyPr/>
          <a:lstStyle/>
          <a:p>
            <a:pPr eaLnBrk="1" hangingPunct="1"/>
            <a:r>
              <a:rPr lang="en-US" dirty="0" smtClean="0"/>
              <a:t>Bicameralism</a:t>
            </a:r>
          </a:p>
        </p:txBody>
      </p:sp>
      <p:sp>
        <p:nvSpPr>
          <p:cNvPr id="26628" name="Rectangle 3"/>
          <p:cNvSpPr>
            <a:spLocks noGrp="1" noChangeArrowheads="1"/>
          </p:cNvSpPr>
          <p:nvPr>
            <p:ph type="body" idx="1"/>
          </p:nvPr>
        </p:nvSpPr>
        <p:spPr/>
        <p:txBody>
          <a:bodyPr/>
          <a:lstStyle/>
          <a:p>
            <a:pPr eaLnBrk="1" hangingPunct="1"/>
            <a:r>
              <a:rPr lang="en-US" sz="2800" dirty="0" smtClean="0"/>
              <a:t>What was the Great Compromise?</a:t>
            </a:r>
          </a:p>
          <a:p>
            <a:pPr eaLnBrk="1" hangingPunct="1"/>
            <a:r>
              <a:rPr lang="en-US" sz="2800" dirty="0" smtClean="0"/>
              <a:t>Why was it critical to the ratification of the constitution?</a:t>
            </a:r>
          </a:p>
          <a:p>
            <a:pPr eaLnBrk="1" hangingPunct="1"/>
            <a:r>
              <a:rPr lang="en-US" sz="2800" dirty="0" smtClean="0"/>
              <a:t>How is the senate different from the house?</a:t>
            </a:r>
          </a:p>
          <a:p>
            <a:pPr lvl="1" eaLnBrk="1" hangingPunct="1"/>
            <a:r>
              <a:rPr lang="en-US" sz="2800" dirty="0" smtClean="0"/>
              <a:t>How were senators originally chosen?</a:t>
            </a:r>
          </a:p>
          <a:p>
            <a:pPr lvl="1" eaLnBrk="1" hangingPunct="1"/>
            <a:r>
              <a:rPr lang="en-US" sz="2800" dirty="0" smtClean="0"/>
              <a:t>Senate rules are not from the constitution, they are a latter add-on by the Senate</a:t>
            </a:r>
          </a:p>
          <a:p>
            <a:pPr eaLnBrk="1" hangingPunct="1"/>
            <a:r>
              <a:rPr lang="en-US" sz="2800" dirty="0" smtClean="0"/>
              <a:t>Why was bicameralism key to making the Great Compromise work?</a:t>
            </a:r>
          </a:p>
          <a:p>
            <a:pPr eaLnBrk="1" hangingPunct="1"/>
            <a:endParaRPr lang="en-US" sz="2800" dirty="0" smtClean="0"/>
          </a:p>
        </p:txBody>
      </p:sp>
    </p:spTree>
    <p:extLst>
      <p:ext uri="{BB962C8B-B14F-4D97-AF65-F5344CB8AC3E}">
        <p14:creationId xmlns:p14="http://schemas.microsoft.com/office/powerpoint/2010/main" val="32692918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FFBD07-F6F5-4236-8506-10CF58A1D41F}" type="slidenum">
              <a:rPr lang="en-US" smtClean="0"/>
              <a:pPr/>
              <a:t>34</a:t>
            </a:fld>
            <a:endParaRPr lang="en-US" smtClean="0"/>
          </a:p>
        </p:txBody>
      </p:sp>
      <p:sp>
        <p:nvSpPr>
          <p:cNvPr id="27651" name="Rectangle 2"/>
          <p:cNvSpPr>
            <a:spLocks noGrp="1" noChangeArrowheads="1"/>
          </p:cNvSpPr>
          <p:nvPr>
            <p:ph type="title"/>
          </p:nvPr>
        </p:nvSpPr>
        <p:spPr/>
        <p:txBody>
          <a:bodyPr/>
          <a:lstStyle/>
          <a:p>
            <a:pPr eaLnBrk="1" hangingPunct="1">
              <a:lnSpc>
                <a:spcPct val="90000"/>
              </a:lnSpc>
            </a:pPr>
            <a:r>
              <a:rPr lang="en-US" dirty="0" smtClean="0"/>
              <a:t>Checks and Balances</a:t>
            </a:r>
          </a:p>
        </p:txBody>
      </p:sp>
      <p:sp>
        <p:nvSpPr>
          <p:cNvPr id="27652" name="Rectangle 3"/>
          <p:cNvSpPr>
            <a:spLocks noGrp="1" noChangeArrowheads="1"/>
          </p:cNvSpPr>
          <p:nvPr>
            <p:ph type="body" idx="1"/>
          </p:nvPr>
        </p:nvSpPr>
        <p:spPr/>
        <p:txBody>
          <a:bodyPr/>
          <a:lstStyle/>
          <a:p>
            <a:pPr eaLnBrk="1" hangingPunct="1">
              <a:lnSpc>
                <a:spcPct val="80000"/>
              </a:lnSpc>
            </a:pPr>
            <a:r>
              <a:rPr lang="en-US" sz="2800" dirty="0" smtClean="0"/>
              <a:t>How does bicameralism it fit into the checks and balances of the US Constitution?</a:t>
            </a:r>
          </a:p>
          <a:p>
            <a:pPr lvl="1" eaLnBrk="1" hangingPunct="1">
              <a:lnSpc>
                <a:spcPct val="80000"/>
              </a:lnSpc>
            </a:pPr>
            <a:r>
              <a:rPr lang="en-US" sz="2800" dirty="0" smtClean="0"/>
              <a:t>Does the constitution require the states to have bicameral legislatures?</a:t>
            </a:r>
          </a:p>
          <a:p>
            <a:pPr eaLnBrk="1" hangingPunct="1">
              <a:lnSpc>
                <a:spcPct val="80000"/>
              </a:lnSpc>
            </a:pPr>
            <a:r>
              <a:rPr lang="en-US" sz="2800" dirty="0" smtClean="0"/>
              <a:t>How has the evolution of the Senate's rules changed from the intent behind the compromise?</a:t>
            </a:r>
          </a:p>
          <a:p>
            <a:pPr lvl="1" eaLnBrk="1" hangingPunct="1">
              <a:lnSpc>
                <a:spcPct val="80000"/>
              </a:lnSpc>
            </a:pPr>
            <a:r>
              <a:rPr lang="en-US" sz="2800" dirty="0" smtClean="0"/>
              <a:t>Did the founders contemplate modern political parties?</a:t>
            </a:r>
          </a:p>
          <a:p>
            <a:pPr eaLnBrk="1" hangingPunct="1">
              <a:lnSpc>
                <a:spcPct val="80000"/>
              </a:lnSpc>
            </a:pPr>
            <a:r>
              <a:rPr lang="en-US" sz="2800" dirty="0" smtClean="0"/>
              <a:t>How does the legislative veto violate bicameralism?</a:t>
            </a:r>
          </a:p>
          <a:p>
            <a:pPr eaLnBrk="1" hangingPunct="1">
              <a:lnSpc>
                <a:spcPct val="80000"/>
              </a:lnSpc>
            </a:pPr>
            <a:r>
              <a:rPr lang="en-US" sz="2800" dirty="0" smtClean="0"/>
              <a:t>Would presenting this to the senate have changed the constitutional question?</a:t>
            </a:r>
          </a:p>
        </p:txBody>
      </p:sp>
    </p:spTree>
    <p:extLst>
      <p:ext uri="{BB962C8B-B14F-4D97-AF65-F5344CB8AC3E}">
        <p14:creationId xmlns:p14="http://schemas.microsoft.com/office/powerpoint/2010/main" val="34507215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EAFED4-E658-45B1-8FA9-9644BA1C7196}" type="slidenum">
              <a:rPr lang="en-US" smtClean="0"/>
              <a:pPr/>
              <a:t>35</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Presentment Clause</a:t>
            </a:r>
          </a:p>
        </p:txBody>
      </p:sp>
      <p:sp>
        <p:nvSpPr>
          <p:cNvPr id="28676" name="Rectangle 3"/>
          <p:cNvSpPr>
            <a:spLocks noGrp="1" noChangeArrowheads="1"/>
          </p:cNvSpPr>
          <p:nvPr>
            <p:ph type="body" idx="1"/>
          </p:nvPr>
        </p:nvSpPr>
        <p:spPr/>
        <p:txBody>
          <a:bodyPr/>
          <a:lstStyle/>
          <a:p>
            <a:pPr eaLnBrk="1" hangingPunct="1"/>
            <a:r>
              <a:rPr lang="en-US" sz="2800" dirty="0" smtClean="0"/>
              <a:t>What is the president’s role once legislation has passed the house and senate?</a:t>
            </a:r>
          </a:p>
          <a:p>
            <a:pPr eaLnBrk="1" hangingPunct="1"/>
            <a:r>
              <a:rPr lang="en-US" sz="2800" dirty="0" smtClean="0"/>
              <a:t>What if he does not sign it?</a:t>
            </a:r>
          </a:p>
          <a:p>
            <a:pPr lvl="1" eaLnBrk="1" hangingPunct="1"/>
            <a:r>
              <a:rPr lang="en-US" sz="2800" dirty="0" smtClean="0"/>
              <a:t>The Constitution grants the President 10 days to review a measure passed by the Congress. If the President has not signed the bill after 10 days, it becomes law without his signature. </a:t>
            </a:r>
          </a:p>
          <a:p>
            <a:pPr lvl="1" eaLnBrk="1" hangingPunct="1"/>
            <a:r>
              <a:rPr lang="en-US" sz="2800" dirty="0" smtClean="0"/>
              <a:t>pocket veto - However, if Congress adjourns during the 10-day period, the bill does not become law.</a:t>
            </a:r>
          </a:p>
        </p:txBody>
      </p:sp>
    </p:spTree>
    <p:extLst>
      <p:ext uri="{BB962C8B-B14F-4D97-AF65-F5344CB8AC3E}">
        <p14:creationId xmlns:p14="http://schemas.microsoft.com/office/powerpoint/2010/main" val="5714068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44591B-4CF0-448A-88D3-D02A6094D5BE}" type="slidenum">
              <a:rPr lang="en-US" smtClean="0"/>
              <a:pPr/>
              <a:t>36</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Presidential Veto</a:t>
            </a:r>
          </a:p>
        </p:txBody>
      </p:sp>
      <p:sp>
        <p:nvSpPr>
          <p:cNvPr id="29700" name="Rectangle 3"/>
          <p:cNvSpPr>
            <a:spLocks noGrp="1" noChangeArrowheads="1"/>
          </p:cNvSpPr>
          <p:nvPr>
            <p:ph type="body" idx="1"/>
          </p:nvPr>
        </p:nvSpPr>
        <p:spPr/>
        <p:txBody>
          <a:bodyPr/>
          <a:lstStyle/>
          <a:p>
            <a:pPr eaLnBrk="1" hangingPunct="1"/>
            <a:r>
              <a:rPr lang="en-US" dirty="0" smtClean="0"/>
              <a:t>Why does the constitution give the president a veto?</a:t>
            </a:r>
          </a:p>
          <a:p>
            <a:pPr eaLnBrk="1" hangingPunct="1"/>
            <a:r>
              <a:rPr lang="en-US" dirty="0" smtClean="0"/>
              <a:t>Who did the founders have in mind as president when they put the veto in?</a:t>
            </a:r>
          </a:p>
          <a:p>
            <a:pPr eaLnBrk="1" hangingPunct="1"/>
            <a:r>
              <a:rPr lang="en-US" dirty="0" smtClean="0"/>
              <a:t>What can Congress do if the president vetoes a bill?</a:t>
            </a:r>
          </a:p>
          <a:p>
            <a:pPr eaLnBrk="1" hangingPunct="1"/>
            <a:r>
              <a:rPr lang="en-US" dirty="0" smtClean="0"/>
              <a:t>How have bills changed since the founding?</a:t>
            </a:r>
          </a:p>
        </p:txBody>
      </p:sp>
    </p:spTree>
    <p:extLst>
      <p:ext uri="{BB962C8B-B14F-4D97-AF65-F5344CB8AC3E}">
        <p14:creationId xmlns:p14="http://schemas.microsoft.com/office/powerpoint/2010/main" val="1913189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2B3E30-A85C-4012-BF4A-FC8D12A4E2C1}" type="slidenum">
              <a:rPr lang="en-US" smtClean="0"/>
              <a:pPr/>
              <a:t>37</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When may the House of Representatives Act Unilaterally?</a:t>
            </a:r>
          </a:p>
        </p:txBody>
      </p:sp>
      <p:sp>
        <p:nvSpPr>
          <p:cNvPr id="30724" name="Rectangle 3"/>
          <p:cNvSpPr>
            <a:spLocks noGrp="1" noChangeArrowheads="1"/>
          </p:cNvSpPr>
          <p:nvPr>
            <p:ph type="body" idx="1"/>
          </p:nvPr>
        </p:nvSpPr>
        <p:spPr>
          <a:xfrm>
            <a:off x="304800" y="2017713"/>
            <a:ext cx="8650288" cy="4840287"/>
          </a:xfrm>
        </p:spPr>
        <p:txBody>
          <a:bodyPr/>
          <a:lstStyle/>
          <a:p>
            <a:pPr eaLnBrk="1" hangingPunct="1">
              <a:lnSpc>
                <a:spcPct val="90000"/>
              </a:lnSpc>
            </a:pPr>
            <a:r>
              <a:rPr lang="en-US" dirty="0" smtClean="0"/>
              <a:t>(a) The House of Representatives alone was given the power to initiate impeachments. Art. I, § 2, cl. 5;</a:t>
            </a:r>
          </a:p>
          <a:p>
            <a:pPr eaLnBrk="1" hangingPunct="1">
              <a:lnSpc>
                <a:spcPct val="90000"/>
              </a:lnSpc>
            </a:pPr>
            <a:r>
              <a:rPr lang="en-US" dirty="0" smtClean="0"/>
              <a:t>(b) The House elects the president if no candidate gets a majority in the Electoral College.</a:t>
            </a:r>
          </a:p>
          <a:p>
            <a:pPr eaLnBrk="1" hangingPunct="1">
              <a:lnSpc>
                <a:spcPct val="90000"/>
              </a:lnSpc>
            </a:pPr>
            <a:r>
              <a:rPr lang="en-US" dirty="0" smtClean="0"/>
              <a:t>(c) The House initiates spending bills.</a:t>
            </a:r>
          </a:p>
        </p:txBody>
      </p:sp>
    </p:spTree>
    <p:extLst>
      <p:ext uri="{BB962C8B-B14F-4D97-AF65-F5344CB8AC3E}">
        <p14:creationId xmlns:p14="http://schemas.microsoft.com/office/powerpoint/2010/main" val="28831713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When may the Senate Act Unilaterally?</a:t>
            </a:r>
          </a:p>
        </p:txBody>
      </p:sp>
      <p:sp>
        <p:nvSpPr>
          <p:cNvPr id="3" name="Content Placeholder 2"/>
          <p:cNvSpPr>
            <a:spLocks noGrp="1"/>
          </p:cNvSpPr>
          <p:nvPr>
            <p:ph idx="1"/>
          </p:nvPr>
        </p:nvSpPr>
        <p:spPr/>
        <p:txBody>
          <a:bodyPr>
            <a:normAutofit lnSpcReduction="10000"/>
          </a:bodyPr>
          <a:lstStyle/>
          <a:p>
            <a:pPr eaLnBrk="1" hangingPunct="1">
              <a:lnSpc>
                <a:spcPct val="90000"/>
              </a:lnSpc>
              <a:defRPr/>
            </a:pPr>
            <a:r>
              <a:rPr lang="en-US" dirty="0" smtClean="0"/>
              <a:t>(a) conduct trials following impeachment on charges initiated by the House and to convict following trial. Art. I, § 3, cl. 6;</a:t>
            </a:r>
          </a:p>
          <a:p>
            <a:pPr eaLnBrk="1" hangingPunct="1">
              <a:lnSpc>
                <a:spcPct val="90000"/>
              </a:lnSpc>
              <a:defRPr/>
            </a:pPr>
            <a:r>
              <a:rPr lang="en-US" dirty="0" smtClean="0"/>
              <a:t>(b) elects the vice-president if no one receives a majority of votes in the Electoral College.</a:t>
            </a:r>
          </a:p>
          <a:p>
            <a:pPr eaLnBrk="1" hangingPunct="1">
              <a:lnSpc>
                <a:spcPct val="90000"/>
              </a:lnSpc>
              <a:defRPr/>
            </a:pPr>
            <a:r>
              <a:rPr lang="en-US" dirty="0" smtClean="0"/>
              <a:t>(c) final unreviewable power to approve or to disapprove Presidential appointments. Art. II, § 2, cl. 2;</a:t>
            </a:r>
          </a:p>
          <a:p>
            <a:pPr eaLnBrk="1" hangingPunct="1">
              <a:lnSpc>
                <a:spcPct val="90000"/>
              </a:lnSpc>
              <a:defRPr/>
            </a:pPr>
            <a:r>
              <a:rPr lang="en-US" dirty="0" smtClean="0"/>
              <a:t>(d</a:t>
            </a:r>
            <a:r>
              <a:rPr lang="en-US" smtClean="0"/>
              <a:t>) unreviewable </a:t>
            </a:r>
            <a:r>
              <a:rPr lang="en-US" dirty="0" smtClean="0"/>
              <a:t>power to ratify treaties negotiated by the President. Art. II, § 2, cl. 2.</a:t>
            </a:r>
          </a:p>
        </p:txBody>
      </p:sp>
      <p:sp>
        <p:nvSpPr>
          <p:cNvPr id="3174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33050-F68B-4C69-B5AD-D4442C62CBB0}" type="slidenum">
              <a:rPr lang="en-US" smtClean="0"/>
              <a:pPr/>
              <a:t>38</a:t>
            </a:fld>
            <a:endParaRPr lang="en-US" smtClean="0"/>
          </a:p>
        </p:txBody>
      </p:sp>
    </p:spTree>
    <p:extLst>
      <p:ext uri="{BB962C8B-B14F-4D97-AF65-F5344CB8AC3E}">
        <p14:creationId xmlns:p14="http://schemas.microsoft.com/office/powerpoint/2010/main" val="34337383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What is the Only Congressional Joint Resolution with Legal Effect?</a:t>
            </a:r>
          </a:p>
        </p:txBody>
      </p:sp>
      <p:sp>
        <p:nvSpPr>
          <p:cNvPr id="32771" name="Content Placeholder 2"/>
          <p:cNvSpPr>
            <a:spLocks noGrp="1"/>
          </p:cNvSpPr>
          <p:nvPr>
            <p:ph idx="1"/>
          </p:nvPr>
        </p:nvSpPr>
        <p:spPr>
          <a:xfrm>
            <a:off x="457200" y="2057400"/>
            <a:ext cx="8534400" cy="4495800"/>
          </a:xfrm>
        </p:spPr>
        <p:txBody>
          <a:bodyPr/>
          <a:lstStyle/>
          <a:p>
            <a:pPr eaLnBrk="1" hangingPunct="1">
              <a:lnSpc>
                <a:spcPct val="90000"/>
              </a:lnSpc>
            </a:pPr>
            <a:r>
              <a:rPr lang="en-US" dirty="0" smtClean="0"/>
              <a:t>Congress declares war by joint resolution</a:t>
            </a:r>
          </a:p>
          <a:p>
            <a:pPr eaLnBrk="1" hangingPunct="1">
              <a:lnSpc>
                <a:spcPct val="90000"/>
              </a:lnSpc>
            </a:pPr>
            <a:r>
              <a:rPr lang="en-US" dirty="0" smtClean="0"/>
              <a:t>Does the Constitution provide a specific mechanism to end wars?</a:t>
            </a:r>
          </a:p>
          <a:p>
            <a:pPr lvl="1" eaLnBrk="1" hangingPunct="1">
              <a:lnSpc>
                <a:spcPct val="90000"/>
              </a:lnSpc>
            </a:pPr>
            <a:r>
              <a:rPr lang="en-US" dirty="0" smtClean="0"/>
              <a:t>Why?</a:t>
            </a:r>
          </a:p>
        </p:txBody>
      </p:sp>
      <p:sp>
        <p:nvSpPr>
          <p:cNvPr id="327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D9DAE8-7CF3-4806-9A97-9EDD739502EA}" type="slidenum">
              <a:rPr lang="en-US" smtClean="0"/>
              <a:pPr/>
              <a:t>39</a:t>
            </a:fld>
            <a:endParaRPr lang="en-US" smtClean="0"/>
          </a:p>
        </p:txBody>
      </p:sp>
    </p:spTree>
    <p:extLst>
      <p:ext uri="{BB962C8B-B14F-4D97-AF65-F5344CB8AC3E}">
        <p14:creationId xmlns:p14="http://schemas.microsoft.com/office/powerpoint/2010/main" val="92694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03389B6-612A-402A-8E1E-8E8671F41CE3}"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"Intelligible Principle" - Rulemaking</a:t>
            </a:r>
          </a:p>
        </p:txBody>
      </p:sp>
      <p:sp>
        <p:nvSpPr>
          <p:cNvPr id="5124" name="Rectangle 3"/>
          <p:cNvSpPr>
            <a:spLocks noGrp="1" noChangeArrowheads="1"/>
          </p:cNvSpPr>
          <p:nvPr>
            <p:ph type="body" idx="1"/>
          </p:nvPr>
        </p:nvSpPr>
        <p:spPr/>
        <p:txBody>
          <a:bodyPr/>
          <a:lstStyle/>
          <a:p>
            <a:pPr eaLnBrk="1" hangingPunct="1">
              <a:lnSpc>
                <a:spcPct val="90000"/>
              </a:lnSpc>
            </a:pPr>
            <a:r>
              <a:rPr lang="en-US" sz="2800" dirty="0" smtClean="0"/>
              <a:t>The court has to be able to review an agency's actions to make sure they are within the congressional grant of power.</a:t>
            </a:r>
          </a:p>
          <a:p>
            <a:pPr eaLnBrk="1" hangingPunct="1">
              <a:lnSpc>
                <a:spcPct val="90000"/>
              </a:lnSpc>
            </a:pPr>
            <a:r>
              <a:rPr lang="en-US" sz="2800" dirty="0" smtClean="0"/>
              <a:t>If the legislature does not provide an "intelligible principle" to guide the court in reviewing agency action, the courts will strike down the agency action</a:t>
            </a:r>
          </a:p>
          <a:p>
            <a:pPr lvl="1" eaLnBrk="1" hangingPunct="1">
              <a:lnSpc>
                <a:spcPct val="90000"/>
              </a:lnSpc>
            </a:pPr>
            <a:r>
              <a:rPr lang="en-US" sz="2800" dirty="0" smtClean="0"/>
              <a:t>Key - the law is constitutional, but it does not provide useful power to the agency</a:t>
            </a:r>
          </a:p>
          <a:p>
            <a:pPr lvl="1" eaLnBrk="1" hangingPunct="1">
              <a:lnSpc>
                <a:spcPct val="90000"/>
              </a:lnSpc>
            </a:pPr>
            <a:r>
              <a:rPr lang="en-US" sz="2800" dirty="0" smtClean="0"/>
              <a:t>Under the delegation doctrine, the law was unconstitutional</a:t>
            </a:r>
          </a:p>
        </p:txBody>
      </p:sp>
    </p:spTree>
    <p:extLst>
      <p:ext uri="{BB962C8B-B14F-4D97-AF65-F5344CB8AC3E}">
        <p14:creationId xmlns:p14="http://schemas.microsoft.com/office/powerpoint/2010/main" val="330688081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6A564A-4544-4A17-8C1A-0AAA6ECD6534}" type="slidenum">
              <a:rPr lang="en-US" smtClean="0"/>
              <a:pPr/>
              <a:t>40</a:t>
            </a:fld>
            <a:endParaRPr lang="en-US" smtClean="0"/>
          </a:p>
        </p:txBody>
      </p:sp>
      <p:sp>
        <p:nvSpPr>
          <p:cNvPr id="33795" name="Rectangle 2"/>
          <p:cNvSpPr>
            <a:spLocks noGrp="1" noChangeArrowheads="1"/>
          </p:cNvSpPr>
          <p:nvPr>
            <p:ph type="title"/>
          </p:nvPr>
        </p:nvSpPr>
        <p:spPr/>
        <p:txBody>
          <a:bodyPr/>
          <a:lstStyle/>
          <a:p>
            <a:pPr eaLnBrk="1" hangingPunct="1"/>
            <a:r>
              <a:rPr lang="en-US" dirty="0" smtClean="0"/>
              <a:t>What is the significance of these narrow exceptions?</a:t>
            </a:r>
          </a:p>
        </p:txBody>
      </p:sp>
      <p:sp>
        <p:nvSpPr>
          <p:cNvPr id="33796" name="Rectangle 3"/>
          <p:cNvSpPr>
            <a:spLocks noGrp="1" noChangeArrowheads="1"/>
          </p:cNvSpPr>
          <p:nvPr>
            <p:ph type="body" idx="1"/>
          </p:nvPr>
        </p:nvSpPr>
        <p:spPr/>
        <p:txBody>
          <a:bodyPr/>
          <a:lstStyle/>
          <a:p>
            <a:pPr eaLnBrk="1" hangingPunct="1"/>
            <a:r>
              <a:rPr lang="en-US" dirty="0" smtClean="0"/>
              <a:t>Why did the court find the legislative veto a major constitutional issue?</a:t>
            </a:r>
          </a:p>
          <a:p>
            <a:pPr eaLnBrk="1" hangingPunct="1"/>
            <a:r>
              <a:rPr lang="en-US" dirty="0" smtClean="0"/>
              <a:t>What did the court rule?</a:t>
            </a:r>
          </a:p>
          <a:p>
            <a:pPr eaLnBrk="1" hangingPunct="1"/>
            <a:r>
              <a:rPr lang="en-US" dirty="0" smtClean="0"/>
              <a:t>Has this crippled government function?</a:t>
            </a:r>
          </a:p>
          <a:p>
            <a:pPr eaLnBrk="1" hangingPunct="1"/>
            <a:r>
              <a:rPr lang="en-US" dirty="0" smtClean="0"/>
              <a:t>Does it strengthen agency powers?</a:t>
            </a:r>
          </a:p>
        </p:txBody>
      </p:sp>
    </p:spTree>
    <p:extLst>
      <p:ext uri="{BB962C8B-B14F-4D97-AF65-F5344CB8AC3E}">
        <p14:creationId xmlns:p14="http://schemas.microsoft.com/office/powerpoint/2010/main" val="35439741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4C30B96-91EB-4ECA-AADE-37AA6F94F194}" type="slidenum">
              <a:rPr lang="en-US" smtClean="0"/>
              <a:pPr/>
              <a:t>41</a:t>
            </a:fld>
            <a:endParaRPr lang="en-US" smtClean="0"/>
          </a:p>
        </p:txBody>
      </p:sp>
      <p:sp>
        <p:nvSpPr>
          <p:cNvPr id="34819" name="Rectangle 2"/>
          <p:cNvSpPr>
            <a:spLocks noGrp="1" noChangeArrowheads="1"/>
          </p:cNvSpPr>
          <p:nvPr>
            <p:ph type="title"/>
          </p:nvPr>
        </p:nvSpPr>
        <p:spPr/>
        <p:txBody>
          <a:bodyPr/>
          <a:lstStyle/>
          <a:p>
            <a:pPr eaLnBrk="1" hangingPunct="1"/>
            <a:r>
              <a:rPr lang="en-US" dirty="0" smtClean="0"/>
              <a:t>Post-Chadha</a:t>
            </a:r>
          </a:p>
        </p:txBody>
      </p:sp>
      <p:sp>
        <p:nvSpPr>
          <p:cNvPr id="43011" name="Rectangle 3"/>
          <p:cNvSpPr>
            <a:spLocks noGrp="1" noChangeArrowheads="1"/>
          </p:cNvSpPr>
          <p:nvPr>
            <p:ph type="body" idx="1"/>
          </p:nvPr>
        </p:nvSpPr>
        <p:spPr>
          <a:xfrm>
            <a:off x="381000" y="2017713"/>
            <a:ext cx="8574088" cy="4611687"/>
          </a:xfrm>
        </p:spPr>
        <p:txBody>
          <a:bodyPr>
            <a:normAutofit lnSpcReduction="10000"/>
          </a:bodyPr>
          <a:lstStyle/>
          <a:p>
            <a:pPr eaLnBrk="1" hangingPunct="1">
              <a:defRPr/>
            </a:pPr>
            <a:r>
              <a:rPr lang="en-US" dirty="0" smtClean="0"/>
              <a:t>Congress enacted a law requiring notice of certain agency actions and created a delay in their implementation to allow it to pass a law to override them</a:t>
            </a:r>
          </a:p>
          <a:p>
            <a:pPr eaLnBrk="1" hangingPunct="1">
              <a:defRPr/>
            </a:pPr>
            <a:r>
              <a:rPr lang="en-US" dirty="0" smtClean="0"/>
              <a:t>It is much harder to pass a law and get it signed by the President, which leaves the agencies more latitude than before Chadha</a:t>
            </a:r>
          </a:p>
          <a:p>
            <a:pPr eaLnBrk="1" hangingPunct="1">
              <a:defRPr/>
            </a:pPr>
            <a:r>
              <a:rPr lang="en-US" dirty="0" smtClean="0"/>
              <a:t>Some state legislatures have asserted the right of legislative veto.</a:t>
            </a:r>
          </a:p>
        </p:txBody>
      </p:sp>
    </p:spTree>
    <p:extLst>
      <p:ext uri="{BB962C8B-B14F-4D97-AF65-F5344CB8AC3E}">
        <p14:creationId xmlns:p14="http://schemas.microsoft.com/office/powerpoint/2010/main" val="26373098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5457F6F-9B5C-4194-92F3-3384246DB538}" type="slidenum">
              <a:rPr lang="en-US" smtClean="0"/>
              <a:pPr/>
              <a:t>42</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Formal Legislative Review and Oversight of Executive Branch Agencies</a:t>
            </a:r>
          </a:p>
        </p:txBody>
      </p:sp>
      <p:sp>
        <p:nvSpPr>
          <p:cNvPr id="15364" name="Rectangle 3"/>
          <p:cNvSpPr>
            <a:spLocks noGrp="1" noChangeArrowheads="1"/>
          </p:cNvSpPr>
          <p:nvPr>
            <p:ph type="body" idx="1"/>
          </p:nvPr>
        </p:nvSpPr>
        <p:spPr/>
        <p:txBody>
          <a:bodyPr/>
          <a:lstStyle/>
          <a:p>
            <a:pPr eaLnBrk="1" hangingPunct="1">
              <a:lnSpc>
                <a:spcPct val="90000"/>
              </a:lnSpc>
            </a:pPr>
            <a:r>
              <a:rPr lang="en-US" sz="2800" smtClean="0"/>
              <a:t>(1) an appropriations committee, which oversees how the agency spends its budget; </a:t>
            </a:r>
          </a:p>
          <a:p>
            <a:pPr eaLnBrk="1" hangingPunct="1">
              <a:lnSpc>
                <a:spcPct val="90000"/>
              </a:lnSpc>
            </a:pPr>
            <a:r>
              <a:rPr lang="en-US" sz="2800" smtClean="0"/>
              <a:t>(2) a “substantive” committee, which oversees the substance of the agency’s work; and </a:t>
            </a:r>
          </a:p>
          <a:p>
            <a:pPr eaLnBrk="1" hangingPunct="1">
              <a:lnSpc>
                <a:spcPct val="90000"/>
              </a:lnSpc>
            </a:pPr>
            <a:r>
              <a:rPr lang="en-US" sz="2800" smtClean="0"/>
              <a:t>(3) “government operations” committee, which is concerned with the agency’s efficiency and its coordination with other parts of the government.  </a:t>
            </a:r>
          </a:p>
          <a:p>
            <a:pPr eaLnBrk="1" hangingPunct="1">
              <a:lnSpc>
                <a:spcPct val="90000"/>
              </a:lnSpc>
            </a:pPr>
            <a:r>
              <a:rPr lang="en-US" sz="2800" smtClean="0"/>
              <a:t>One of each of these three types of committees will exist in both the Senate and the House. </a:t>
            </a:r>
          </a:p>
          <a:p>
            <a:pPr eaLnBrk="1" hangingPunct="1">
              <a:lnSpc>
                <a:spcPct val="90000"/>
              </a:lnSpc>
            </a:pPr>
            <a:r>
              <a:rPr lang="en-US" sz="2800" smtClean="0"/>
              <a:t>Why did they all miss the financial agency failures?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CB7B7-1AD0-41B1-A204-BB60C786B272}" type="slidenum">
              <a:rPr lang="en-US" smtClean="0"/>
              <a:pPr/>
              <a:t>43</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Informal Legislative Review and Oversight</a:t>
            </a:r>
          </a:p>
        </p:txBody>
      </p:sp>
      <p:sp>
        <p:nvSpPr>
          <p:cNvPr id="16388"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Members of Congress ask agencies about some grievance of their own or their constituents.</a:t>
            </a:r>
          </a:p>
          <a:p>
            <a:pPr lvl="1" eaLnBrk="1" hangingPunct="1">
              <a:lnSpc>
                <a:spcPct val="80000"/>
              </a:lnSpc>
            </a:pPr>
            <a:r>
              <a:rPr lang="en-US" sz="2800" dirty="0" smtClean="0"/>
              <a:t>all types of contacts (telephone calls, e-mails, and so on) between individual Members of Congress, or the Member’s staffs, or a committee’s staff, and agency officials.  </a:t>
            </a:r>
          </a:p>
          <a:p>
            <a:pPr lvl="1" eaLnBrk="1" hangingPunct="1">
              <a:lnSpc>
                <a:spcPct val="80000"/>
              </a:lnSpc>
            </a:pPr>
            <a:r>
              <a:rPr lang="en-US" sz="2800" dirty="0" smtClean="0"/>
              <a:t>Many of these informal contacts relate to discrete agency actions affecting specific constituents.  </a:t>
            </a:r>
          </a:p>
          <a:p>
            <a:pPr eaLnBrk="1" hangingPunct="1">
              <a:lnSpc>
                <a:spcPct val="80000"/>
              </a:lnSpc>
            </a:pPr>
            <a:r>
              <a:rPr lang="en-US" sz="2800" dirty="0" smtClean="0"/>
              <a:t>Do you think Congressmen get better service?</a:t>
            </a:r>
          </a:p>
          <a:p>
            <a:pPr eaLnBrk="1" hangingPunct="1">
              <a:lnSpc>
                <a:spcPct val="80000"/>
              </a:lnSpc>
            </a:pPr>
            <a:r>
              <a:rPr lang="en-US" sz="2800" dirty="0" smtClean="0"/>
              <a:t>Is this fundamentally undemocratic?</a:t>
            </a:r>
          </a:p>
          <a:p>
            <a:pPr eaLnBrk="1" hangingPunct="1">
              <a:lnSpc>
                <a:spcPct val="80000"/>
              </a:lnSpc>
            </a:pPr>
            <a:r>
              <a:rPr lang="en-US" sz="2800" dirty="0" smtClean="0"/>
              <a:t>Where does lobbying come in?</a:t>
            </a:r>
          </a:p>
          <a:p>
            <a:pPr eaLnBrk="1" hangingPunct="1">
              <a:lnSpc>
                <a:spcPct val="80000"/>
              </a:lnSpc>
            </a:pPr>
            <a:r>
              <a:rPr lang="en-US" sz="2800" dirty="0" smtClean="0"/>
              <a:t>Charlie Wilson's War?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55277E-A103-4968-A29A-1ABB45977768}" type="slidenum">
              <a:rPr lang="en-US" smtClean="0"/>
              <a:pPr/>
              <a:t>44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What is an Earmark?</a:t>
            </a:r>
          </a:p>
        </p:txBody>
      </p:sp>
      <p:sp>
        <p:nvSpPr>
          <p:cNvPr id="17412" name="Rectangle 3"/>
          <p:cNvSpPr>
            <a:spLocks noGrp="1" noChangeArrowheads="1"/>
          </p:cNvSpPr>
          <p:nvPr>
            <p:ph type="body" idx="1"/>
          </p:nvPr>
        </p:nvSpPr>
        <p:spPr/>
        <p:txBody>
          <a:bodyPr/>
          <a:lstStyle/>
          <a:p>
            <a:pPr eaLnBrk="1" hangingPunct="1">
              <a:lnSpc>
                <a:spcPct val="80000"/>
              </a:lnSpc>
            </a:pPr>
            <a:r>
              <a:rPr lang="en-US" smtClean="0"/>
              <a:t>Congress enacts a statute that appropriates a lump sum of $10 million for the Indian Health Service (“IHS”)</a:t>
            </a:r>
          </a:p>
          <a:p>
            <a:pPr eaLnBrk="1" hangingPunct="1">
              <a:lnSpc>
                <a:spcPct val="80000"/>
              </a:lnSpc>
            </a:pPr>
            <a:r>
              <a:rPr lang="en-US" smtClean="0"/>
              <a:t>The appropriations statute is accompanied by a report from the appropriations committee saying that IHS should use part of the $10 million to continue operating an existing medical clinic.</a:t>
            </a:r>
          </a:p>
          <a:p>
            <a:pPr lvl="1" eaLnBrk="1" hangingPunct="1">
              <a:lnSpc>
                <a:spcPct val="80000"/>
              </a:lnSpc>
            </a:pPr>
            <a:r>
              <a:rPr lang="en-US" smtClean="0"/>
              <a:t>Is this consistent with the founders intent?</a:t>
            </a:r>
          </a:p>
          <a:p>
            <a:pPr eaLnBrk="1" hangingPunct="1">
              <a:lnSpc>
                <a:spcPct val="80000"/>
              </a:lnSpc>
            </a:pPr>
            <a:r>
              <a:rPr lang="en-US" smtClean="0"/>
              <a:t>The appropriations statute itself, however, does not refer to the clinic.  Nor does IHS’s organic statute.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21058-BEE5-46F2-BE2F-DED4D443C3C6}" type="slidenum">
              <a:rPr lang="en-US" smtClean="0"/>
              <a:pPr/>
              <a:t>45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Enforcing Earmarks</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The organic statute broadly authorizes IHS to spend its appropriation “for the benefit, care, and assistance of the Indians.” </a:t>
            </a:r>
          </a:p>
          <a:p>
            <a:pPr eaLnBrk="1" hangingPunct="1">
              <a:lnSpc>
                <a:spcPct val="90000"/>
              </a:lnSpc>
            </a:pPr>
            <a:r>
              <a:rPr lang="en-US" smtClean="0"/>
              <a:t>What if the agency ignores the report and closes the health center?</a:t>
            </a:r>
          </a:p>
          <a:p>
            <a:pPr eaLnBrk="1" hangingPunct="1">
              <a:lnSpc>
                <a:spcPct val="90000"/>
              </a:lnSpc>
            </a:pPr>
            <a:r>
              <a:rPr lang="en-US" smtClean="0"/>
              <a:t>Can this be challenged in court?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AD2EE4-463D-41AB-8E44-C627E37951E2}"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What is an Intelligible Principle?</a:t>
            </a:r>
          </a:p>
        </p:txBody>
      </p:sp>
      <p:sp>
        <p:nvSpPr>
          <p:cNvPr id="6148" name="Rectangle 3"/>
          <p:cNvSpPr>
            <a:spLocks noGrp="1" noChangeArrowheads="1"/>
          </p:cNvSpPr>
          <p:nvPr>
            <p:ph type="body" idx="1"/>
          </p:nvPr>
        </p:nvSpPr>
        <p:spPr/>
        <p:txBody>
          <a:bodyPr/>
          <a:lstStyle/>
          <a:p>
            <a:pPr eaLnBrk="1" hangingPunct="1"/>
            <a:r>
              <a:rPr lang="en-US" sz="2800" dirty="0" smtClean="0"/>
              <a:t>Specific guidance is best</a:t>
            </a:r>
          </a:p>
          <a:p>
            <a:pPr lvl="1" eaLnBrk="1" hangingPunct="1"/>
            <a:r>
              <a:rPr lang="en-US" sz="2800" dirty="0" smtClean="0"/>
              <a:t>Congress will provide very specific guidance if it wants to limit agency discretion - the ADA</a:t>
            </a:r>
          </a:p>
          <a:p>
            <a:pPr eaLnBrk="1" hangingPunct="1"/>
            <a:r>
              <a:rPr lang="en-US" sz="2800" dirty="0" smtClean="0"/>
              <a:t>General/ambiguous guidance is also usually OK</a:t>
            </a:r>
          </a:p>
          <a:p>
            <a:pPr lvl="1" eaLnBrk="1" hangingPunct="1"/>
            <a:r>
              <a:rPr lang="en-US" sz="2800" dirty="0" smtClean="0"/>
              <a:t>‘‘in the public interest" </a:t>
            </a:r>
          </a:p>
          <a:p>
            <a:pPr lvl="1" eaLnBrk="1" hangingPunct="1"/>
            <a:r>
              <a:rPr lang="en-US" sz="2800" dirty="0" smtClean="0"/>
              <a:t>Depends on whether context can provide meaning</a:t>
            </a:r>
          </a:p>
          <a:p>
            <a:pPr lvl="1" eaLnBrk="1" hangingPunct="1"/>
            <a:r>
              <a:rPr lang="en-US" sz="2800" dirty="0" smtClean="0"/>
              <a:t>We will explore this in the Chevron and FDA cigarette cases</a:t>
            </a:r>
          </a:p>
        </p:txBody>
      </p:sp>
    </p:spTree>
    <p:extLst>
      <p:ext uri="{BB962C8B-B14F-4D97-AF65-F5344CB8AC3E}">
        <p14:creationId xmlns:p14="http://schemas.microsoft.com/office/powerpoint/2010/main" val="2528527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310EE0-BDD9-47F1-A36A-B016DE563674}" type="slidenum">
              <a:rPr lang="en-US" smtClean="0"/>
              <a:pPr/>
              <a:t>6</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Delegation Doctrine - Adjudications</a:t>
            </a:r>
          </a:p>
        </p:txBody>
      </p:sp>
      <p:sp>
        <p:nvSpPr>
          <p:cNvPr id="7172"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Old test was public versus private rights</a:t>
            </a:r>
          </a:p>
          <a:p>
            <a:pPr eaLnBrk="1" hangingPunct="1">
              <a:lnSpc>
                <a:spcPct val="90000"/>
              </a:lnSpc>
            </a:pPr>
            <a:r>
              <a:rPr lang="en-US" sz="2400" dirty="0" smtClean="0"/>
              <a:t>New Test (Commodity Futures Trading </a:t>
            </a:r>
            <a:r>
              <a:rPr lang="en-US" sz="2400" dirty="0" err="1" smtClean="0"/>
              <a:t>Commn</a:t>
            </a:r>
            <a:r>
              <a:rPr lang="en-US" sz="2400" dirty="0" smtClean="0"/>
              <a:t>. v. </a:t>
            </a:r>
            <a:r>
              <a:rPr lang="en-US" sz="2400" dirty="0" err="1" smtClean="0"/>
              <a:t>Schor</a:t>
            </a:r>
            <a:r>
              <a:rPr lang="en-US" sz="2400" dirty="0" smtClean="0"/>
              <a:t>, 478 U.S. 833 (1986)</a:t>
            </a:r>
          </a:p>
          <a:p>
            <a:pPr lvl="1" eaLnBrk="1" hangingPunct="1">
              <a:lnSpc>
                <a:spcPct val="90000"/>
              </a:lnSpc>
            </a:pPr>
            <a:r>
              <a:rPr lang="en-US" sz="2400" dirty="0" smtClean="0"/>
              <a:t>[1] “the extent to which the ‘essential attributes of judicial power’ are reserved to Article III courts, and</a:t>
            </a:r>
          </a:p>
          <a:p>
            <a:pPr lvl="1" eaLnBrk="1" hangingPunct="1">
              <a:lnSpc>
                <a:spcPct val="90000"/>
              </a:lnSpc>
            </a:pPr>
            <a:r>
              <a:rPr lang="en-US" sz="2400" dirty="0" smtClean="0"/>
              <a:t>[2] conversely, the extent to which the non-Article III forum exercises the range of jurisdiction and powers normally vested only in Article III courts, </a:t>
            </a:r>
          </a:p>
          <a:p>
            <a:pPr lvl="1" eaLnBrk="1" hangingPunct="1">
              <a:lnSpc>
                <a:spcPct val="90000"/>
              </a:lnSpc>
            </a:pPr>
            <a:r>
              <a:rPr lang="en-US" sz="2400" dirty="0" smtClean="0"/>
              <a:t>[3] the origins and importance of the right to be adjudicated, and</a:t>
            </a:r>
          </a:p>
          <a:p>
            <a:pPr lvl="1" eaLnBrk="1" hangingPunct="1">
              <a:lnSpc>
                <a:spcPct val="90000"/>
              </a:lnSpc>
            </a:pPr>
            <a:r>
              <a:rPr lang="en-US" sz="2400" dirty="0" smtClean="0"/>
              <a:t>[4] the concerns that drove Congress to depart from the requirements of Article III. </a:t>
            </a:r>
          </a:p>
          <a:p>
            <a:pPr eaLnBrk="1" hangingPunct="1">
              <a:lnSpc>
                <a:spcPct val="90000"/>
              </a:lnSpc>
            </a:pPr>
            <a:r>
              <a:rPr lang="en-US" sz="2400" dirty="0" smtClean="0"/>
              <a:t>Is the administrative law judge (ALJ) acting as an Article III judge?</a:t>
            </a:r>
          </a:p>
        </p:txBody>
      </p:sp>
    </p:spTree>
    <p:extLst>
      <p:ext uri="{BB962C8B-B14F-4D97-AF65-F5344CB8AC3E}">
        <p14:creationId xmlns:p14="http://schemas.microsoft.com/office/powerpoint/2010/main" val="2406958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on Delegation</a:t>
            </a:r>
            <a:endParaRPr lang="en-US" dirty="0"/>
          </a:p>
        </p:txBody>
      </p:sp>
      <p:sp>
        <p:nvSpPr>
          <p:cNvPr id="3" name="Content Placeholder 2"/>
          <p:cNvSpPr>
            <a:spLocks noGrp="1"/>
          </p:cNvSpPr>
          <p:nvPr>
            <p:ph idx="1"/>
          </p:nvPr>
        </p:nvSpPr>
        <p:spPr/>
        <p:txBody>
          <a:bodyPr>
            <a:normAutofit lnSpcReduction="10000"/>
          </a:bodyPr>
          <a:lstStyle/>
          <a:p>
            <a:r>
              <a:rPr lang="en-US" dirty="0" smtClean="0"/>
              <a:t>Criminal</a:t>
            </a:r>
            <a:r>
              <a:rPr lang="en-US" baseline="0" dirty="0" smtClean="0"/>
              <a:t> penalties can only be assessed by Article III courts.</a:t>
            </a:r>
          </a:p>
          <a:p>
            <a:pPr lvl="1"/>
            <a:r>
              <a:rPr lang="en-US" dirty="0" smtClean="0"/>
              <a:t>Agencies can impose civil fines</a:t>
            </a:r>
          </a:p>
          <a:p>
            <a:r>
              <a:rPr lang="en-US" dirty="0" smtClean="0"/>
              <a:t>While magistrate judges can handle some parts of criminal trials, the core trial functions must be done by an Article III judge.</a:t>
            </a:r>
          </a:p>
          <a:p>
            <a:r>
              <a:rPr lang="en-US" dirty="0" smtClean="0"/>
              <a:t>Agencies can restrain (lockup) individuals, subject to habeas corpus review, or statutory review if provided by the legislation.</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7</a:t>
            </a:fld>
            <a:endParaRPr lang="en-US"/>
          </a:p>
        </p:txBody>
      </p:sp>
    </p:spTree>
    <p:extLst>
      <p:ext uri="{BB962C8B-B14F-4D97-AF65-F5344CB8AC3E}">
        <p14:creationId xmlns:p14="http://schemas.microsoft.com/office/powerpoint/2010/main" val="1907038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0602491-4CFB-4046-947D-2803FBD8CD33}" type="slidenum">
              <a:rPr lang="en-US" smtClean="0"/>
              <a:pPr/>
              <a:t>8</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Practical Considerations</a:t>
            </a:r>
          </a:p>
        </p:txBody>
      </p:sp>
      <p:sp>
        <p:nvSpPr>
          <p:cNvPr id="8196"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smtClean="0"/>
              <a:t>The court is very unwilling to find adjudications exceed constitutional authority under this test.</a:t>
            </a:r>
          </a:p>
          <a:p>
            <a:pPr lvl="1" eaLnBrk="1" hangingPunct="1">
              <a:lnSpc>
                <a:spcPct val="90000"/>
              </a:lnSpc>
            </a:pPr>
            <a:r>
              <a:rPr lang="en-US" sz="2400" dirty="0" smtClean="0"/>
              <a:t>This may be because Congress has not passed laws which test the outer limits of agency authority</a:t>
            </a:r>
          </a:p>
          <a:p>
            <a:pPr lvl="1" eaLnBrk="1" hangingPunct="1">
              <a:lnSpc>
                <a:spcPct val="90000"/>
              </a:lnSpc>
            </a:pPr>
            <a:r>
              <a:rPr lang="en-US" sz="2400" dirty="0" smtClean="0"/>
              <a:t>Can happen when adlaw is used for criminal actions</a:t>
            </a:r>
          </a:p>
          <a:p>
            <a:pPr lvl="1" eaLnBrk="1" hangingPunct="1">
              <a:lnSpc>
                <a:spcPct val="90000"/>
              </a:lnSpc>
            </a:pPr>
            <a:r>
              <a:rPr lang="en-US" sz="2400" dirty="0" smtClean="0"/>
              <a:t>There are state law fights over this - </a:t>
            </a:r>
            <a:r>
              <a:rPr lang="en-US" sz="2400" dirty="0" err="1" smtClean="0"/>
              <a:t>Wooley</a:t>
            </a:r>
            <a:endParaRPr lang="en-US" sz="2400" dirty="0" smtClean="0"/>
          </a:p>
          <a:p>
            <a:pPr eaLnBrk="1" hangingPunct="1">
              <a:lnSpc>
                <a:spcPct val="90000"/>
              </a:lnSpc>
            </a:pPr>
            <a:r>
              <a:rPr lang="en-US" sz="2400" dirty="0" smtClean="0"/>
              <a:t>There are limits on the transformation of criminal matters into agency adjudications</a:t>
            </a:r>
          </a:p>
          <a:p>
            <a:pPr lvl="1" eaLnBrk="1" hangingPunct="1">
              <a:lnSpc>
                <a:spcPct val="90000"/>
              </a:lnSpc>
            </a:pPr>
            <a:r>
              <a:rPr lang="en-US" sz="2400" dirty="0" smtClean="0"/>
              <a:t>Traffic court can be civil, but only if there is no jail time</a:t>
            </a:r>
          </a:p>
          <a:p>
            <a:pPr lvl="1" eaLnBrk="1" hangingPunct="1">
              <a:lnSpc>
                <a:spcPct val="90000"/>
              </a:lnSpc>
            </a:pPr>
            <a:r>
              <a:rPr lang="en-US" sz="2400" dirty="0" smtClean="0"/>
              <a:t>Large civil fines push the edge, especially if there are also criminal penalties for the same act</a:t>
            </a:r>
          </a:p>
          <a:p>
            <a:pPr lvl="1" eaLnBrk="1" hangingPunct="1">
              <a:lnSpc>
                <a:spcPct val="90000"/>
              </a:lnSpc>
            </a:pPr>
            <a:r>
              <a:rPr lang="en-US" sz="2400" dirty="0" smtClean="0"/>
              <a:t>Guantanamo Bay detentions are administrative</a:t>
            </a:r>
          </a:p>
        </p:txBody>
      </p:sp>
    </p:spTree>
    <p:extLst>
      <p:ext uri="{BB962C8B-B14F-4D97-AF65-F5344CB8AC3E}">
        <p14:creationId xmlns:p14="http://schemas.microsoft.com/office/powerpoint/2010/main" val="295586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a:t>
            </a:r>
            <a:r>
              <a:rPr lang="en-US" baseline="0" dirty="0" smtClean="0"/>
              <a:t> to Judicial Review of Agency 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There</a:t>
            </a:r>
            <a:r>
              <a:rPr lang="en-US" baseline="0" dirty="0" smtClean="0"/>
              <a:t> is a right of judicial review of rules to determine if the agency has the legal authority to issue them and if they properly</a:t>
            </a:r>
            <a:r>
              <a:rPr lang="en-US" dirty="0" smtClean="0"/>
              <a:t> supported by the record.</a:t>
            </a:r>
          </a:p>
          <a:p>
            <a:r>
              <a:rPr lang="en-US" dirty="0" smtClean="0"/>
              <a:t>There is a constitutional right to due process protections in adjudications, and usually a right to judicial review of the decision.</a:t>
            </a:r>
          </a:p>
          <a:p>
            <a:pPr lvl="1"/>
            <a:r>
              <a:rPr lang="en-US" dirty="0" smtClean="0"/>
              <a:t>As we will see, Congress can limit judicial review in some circumstances.</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9</a:t>
            </a:fld>
            <a:endParaRPr lang="en-US"/>
          </a:p>
        </p:txBody>
      </p:sp>
    </p:spTree>
    <p:extLst>
      <p:ext uri="{BB962C8B-B14F-4D97-AF65-F5344CB8AC3E}">
        <p14:creationId xmlns:p14="http://schemas.microsoft.com/office/powerpoint/2010/main" val="400887345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568</TotalTime>
  <Words>3174</Words>
  <Application>Microsoft Office PowerPoint</Application>
  <PresentationFormat>On-screen Show (4:3)</PresentationFormat>
  <Paragraphs>284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Blends</vt:lpstr>
      <vt:lpstr>Chapter 2</vt:lpstr>
      <vt:lpstr>The Delegation Doctrine</vt:lpstr>
      <vt:lpstr>Delegation Doctrine - Rulemaking</vt:lpstr>
      <vt:lpstr>"Intelligible Principle" - Rulemaking</vt:lpstr>
      <vt:lpstr>What is an Intelligible Principle?</vt:lpstr>
      <vt:lpstr>Delegation Doctrine - Adjudications</vt:lpstr>
      <vt:lpstr>Limitations on Delegation</vt:lpstr>
      <vt:lpstr>Practical Considerations</vt:lpstr>
      <vt:lpstr>Right to Judicial Review of Agency Actions</vt:lpstr>
      <vt:lpstr>Presidential Control of Agencies</vt:lpstr>
      <vt:lpstr>Art II, sec. 2, cl 2 - the Appointments Clause</vt:lpstr>
      <vt:lpstr>Limits on Congressional Appointments</vt:lpstr>
      <vt:lpstr>Civil Service</vt:lpstr>
      <vt:lpstr>Pros and Cons of the Civil Service</vt:lpstr>
      <vt:lpstr>Buckley v. Valeo, 424 U.S. 1 (1976)</vt:lpstr>
      <vt:lpstr>The Role of the FEC</vt:lpstr>
      <vt:lpstr>The Congressional Budget Office (CBO)</vt:lpstr>
      <vt:lpstr>Washington Airports Authority v. Citizens for the Abatement of Aircraft Noise, Inc. 501 U.S. 252 (1991) (“MWAA”) </vt:lpstr>
      <vt:lpstr>The Library of Congress</vt:lpstr>
      <vt:lpstr>Congressional Removal of Executive and Judicial Branch Officers</vt:lpstr>
      <vt:lpstr>INS v. Chadha, 462 U.S. 919 (1983) </vt:lpstr>
      <vt:lpstr>Adjudication Issues</vt:lpstr>
      <vt:lpstr>Are there Limits on Congressional Power over Aliens?</vt:lpstr>
      <vt:lpstr>The Immigration Question</vt:lpstr>
      <vt:lpstr>Background on Deportation</vt:lpstr>
      <vt:lpstr>§ 244 - What the Alien has to prove to stay deportation</vt:lpstr>
      <vt:lpstr>Chadha’s Situation</vt:lpstr>
      <vt:lpstr>Legislative Veto</vt:lpstr>
      <vt:lpstr>Post Legislative Veto</vt:lpstr>
      <vt:lpstr>The Circuit Court</vt:lpstr>
      <vt:lpstr>Does History Make the Legislative Veto  Constitutional?</vt:lpstr>
      <vt:lpstr>What if the Legislative Veto is a Useful Law?</vt:lpstr>
      <vt:lpstr>Bicameralism</vt:lpstr>
      <vt:lpstr>Checks and Balances</vt:lpstr>
      <vt:lpstr>Presentment Clause</vt:lpstr>
      <vt:lpstr>Presidential Veto</vt:lpstr>
      <vt:lpstr>When may the House of Representatives Act Unilaterally?</vt:lpstr>
      <vt:lpstr>When may the Senate Act Unilaterally?</vt:lpstr>
      <vt:lpstr>What is the Only Congressional Joint Resolution with Legal Effect?</vt:lpstr>
      <vt:lpstr>What is the significance of these narrow exceptions?</vt:lpstr>
      <vt:lpstr>Post-Chadha</vt:lpstr>
      <vt:lpstr>Formal Legislative Review and Oversight of Executive Branch Agencies</vt:lpstr>
      <vt:lpstr>Informal Legislative Review and Oversight</vt:lpstr>
      <vt:lpstr>What is an Earmark?</vt:lpstr>
      <vt:lpstr>Enforcing Earmarks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Richards</cp:lastModifiedBy>
  <cp:revision>135</cp:revision>
  <dcterms:created xsi:type="dcterms:W3CDTF">2008-01-16T20:46:13Z</dcterms:created>
  <dcterms:modified xsi:type="dcterms:W3CDTF">2012-10-03T21:43:26Z</dcterms:modified>
</cp:coreProperties>
</file>