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4"/>
  </p:notesMasterIdLst>
  <p:sldIdLst>
    <p:sldId id="257" r:id="rId2"/>
    <p:sldId id="310" r:id="rId3"/>
    <p:sldId id="297" r:id="rId4"/>
    <p:sldId id="299" r:id="rId5"/>
    <p:sldId id="300" r:id="rId6"/>
    <p:sldId id="302" r:id="rId7"/>
    <p:sldId id="340" r:id="rId8"/>
    <p:sldId id="308" r:id="rId9"/>
    <p:sldId id="313" r:id="rId10"/>
    <p:sldId id="341" r:id="rId11"/>
    <p:sldId id="316" r:id="rId12"/>
    <p:sldId id="315" r:id="rId13"/>
    <p:sldId id="344" r:id="rId14"/>
    <p:sldId id="342" r:id="rId15"/>
    <p:sldId id="343" r:id="rId16"/>
    <p:sldId id="345" r:id="rId17"/>
    <p:sldId id="346" r:id="rId18"/>
    <p:sldId id="347" r:id="rId19"/>
    <p:sldId id="348" r:id="rId20"/>
    <p:sldId id="349" r:id="rId21"/>
    <p:sldId id="350" r:id="rId22"/>
    <p:sldId id="351"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86369" autoAdjust="0"/>
  </p:normalViewPr>
  <p:slideViewPr>
    <p:cSldViewPr>
      <p:cViewPr>
        <p:scale>
          <a:sx n="125" d="100"/>
          <a:sy n="125" d="100"/>
        </p:scale>
        <p:origin x="919" y="4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4E4A8CD-27AD-4F61-92B5-8B780740DD6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3555" name="Rectangle 3">
            <a:extLst>
              <a:ext uri="{FF2B5EF4-FFF2-40B4-BE49-F238E27FC236}">
                <a16:creationId xmlns:a16="http://schemas.microsoft.com/office/drawing/2014/main" id="{D8B4D149-B853-47CC-824C-6756865348E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23556" name="Rectangle 4">
            <a:extLst>
              <a:ext uri="{FF2B5EF4-FFF2-40B4-BE49-F238E27FC236}">
                <a16:creationId xmlns:a16="http://schemas.microsoft.com/office/drawing/2014/main" id="{BD5112BA-C5C4-42CC-A048-43238EF99D7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A77891BC-A8B4-4F0E-8E6B-C3A20E7E53D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8" name="Rectangle 6">
            <a:extLst>
              <a:ext uri="{FF2B5EF4-FFF2-40B4-BE49-F238E27FC236}">
                <a16:creationId xmlns:a16="http://schemas.microsoft.com/office/drawing/2014/main" id="{A1C32C9D-A877-4A8C-AE31-45AA17C2AA5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3559" name="Rectangle 7">
            <a:extLst>
              <a:ext uri="{FF2B5EF4-FFF2-40B4-BE49-F238E27FC236}">
                <a16:creationId xmlns:a16="http://schemas.microsoft.com/office/drawing/2014/main" id="{D26DE951-88D3-4878-800F-2B453AE1DC7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D7EA51D9-F224-4B91-A3E5-30E25F1B07A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7435C60A-AE3F-413A-A10E-C7EF5B2C4F32}"/>
              </a:ext>
            </a:extLst>
          </p:cNvPr>
          <p:cNvGrpSpPr>
            <a:grpSpLocks/>
          </p:cNvGrpSpPr>
          <p:nvPr/>
        </p:nvGrpSpPr>
        <p:grpSpPr bwMode="auto">
          <a:xfrm>
            <a:off x="0" y="2438400"/>
            <a:ext cx="9009063" cy="1052513"/>
            <a:chOff x="0" y="1536"/>
            <a:chExt cx="5675" cy="663"/>
          </a:xfrm>
        </p:grpSpPr>
        <p:grpSp>
          <p:nvGrpSpPr>
            <p:cNvPr id="5123" name="Group 3">
              <a:extLst>
                <a:ext uri="{FF2B5EF4-FFF2-40B4-BE49-F238E27FC236}">
                  <a16:creationId xmlns:a16="http://schemas.microsoft.com/office/drawing/2014/main" id="{DC391630-FB20-47A2-A1B0-18C1E6979383}"/>
                </a:ext>
              </a:extLst>
            </p:cNvPr>
            <p:cNvGrpSpPr>
              <a:grpSpLocks/>
            </p:cNvGrpSpPr>
            <p:nvPr/>
          </p:nvGrpSpPr>
          <p:grpSpPr bwMode="auto">
            <a:xfrm>
              <a:off x="183" y="1604"/>
              <a:ext cx="448" cy="299"/>
              <a:chOff x="720" y="336"/>
              <a:chExt cx="624" cy="432"/>
            </a:xfrm>
          </p:grpSpPr>
          <p:sp>
            <p:nvSpPr>
              <p:cNvPr id="5124" name="Rectangle 4">
                <a:extLst>
                  <a:ext uri="{FF2B5EF4-FFF2-40B4-BE49-F238E27FC236}">
                    <a16:creationId xmlns:a16="http://schemas.microsoft.com/office/drawing/2014/main" id="{AC4F1024-F45C-41F0-A98E-6469CF9A69C1}"/>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Rectangle 5">
                <a:extLst>
                  <a:ext uri="{FF2B5EF4-FFF2-40B4-BE49-F238E27FC236}">
                    <a16:creationId xmlns:a16="http://schemas.microsoft.com/office/drawing/2014/main" id="{DB8EAE83-C7E5-4E53-A904-B24DDC747EDB}"/>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6" name="Group 6">
              <a:extLst>
                <a:ext uri="{FF2B5EF4-FFF2-40B4-BE49-F238E27FC236}">
                  <a16:creationId xmlns:a16="http://schemas.microsoft.com/office/drawing/2014/main" id="{94209093-D45E-4694-B505-4D379DE9F650}"/>
                </a:ext>
              </a:extLst>
            </p:cNvPr>
            <p:cNvGrpSpPr>
              <a:grpSpLocks/>
            </p:cNvGrpSpPr>
            <p:nvPr/>
          </p:nvGrpSpPr>
          <p:grpSpPr bwMode="auto">
            <a:xfrm>
              <a:off x="261" y="1870"/>
              <a:ext cx="465" cy="299"/>
              <a:chOff x="912" y="2640"/>
              <a:chExt cx="672" cy="432"/>
            </a:xfrm>
          </p:grpSpPr>
          <p:sp>
            <p:nvSpPr>
              <p:cNvPr id="5127" name="Rectangle 7">
                <a:extLst>
                  <a:ext uri="{FF2B5EF4-FFF2-40B4-BE49-F238E27FC236}">
                    <a16:creationId xmlns:a16="http://schemas.microsoft.com/office/drawing/2014/main" id="{EAE30A94-3C90-4868-A256-DDED089B7E61}"/>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Rectangle 8">
                <a:extLst>
                  <a:ext uri="{FF2B5EF4-FFF2-40B4-BE49-F238E27FC236}">
                    <a16:creationId xmlns:a16="http://schemas.microsoft.com/office/drawing/2014/main" id="{980C17D7-104B-4B3A-8A97-E33665885885}"/>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9" name="Rectangle 9">
              <a:extLst>
                <a:ext uri="{FF2B5EF4-FFF2-40B4-BE49-F238E27FC236}">
                  <a16:creationId xmlns:a16="http://schemas.microsoft.com/office/drawing/2014/main" id="{D0F63442-756C-4B3C-A8DA-46FAA9740751}"/>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Rectangle 10">
              <a:extLst>
                <a:ext uri="{FF2B5EF4-FFF2-40B4-BE49-F238E27FC236}">
                  <a16:creationId xmlns:a16="http://schemas.microsoft.com/office/drawing/2014/main" id="{EB5F3D8B-E981-45FA-8871-C3E4EE0B0F9C}"/>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Rectangle 11">
              <a:extLst>
                <a:ext uri="{FF2B5EF4-FFF2-40B4-BE49-F238E27FC236}">
                  <a16:creationId xmlns:a16="http://schemas.microsoft.com/office/drawing/2014/main" id="{01A7F20C-DDFA-4ED5-91E8-66B624D6AD83}"/>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a:extLst>
              <a:ext uri="{FF2B5EF4-FFF2-40B4-BE49-F238E27FC236}">
                <a16:creationId xmlns:a16="http://schemas.microsoft.com/office/drawing/2014/main" id="{B3141A3C-8C0F-4D1A-A8F0-C79AE7C62D80}"/>
              </a:ext>
            </a:extLst>
          </p:cNvPr>
          <p:cNvSpPr>
            <a:spLocks noGrp="1" noChangeArrowheads="1"/>
          </p:cNvSpPr>
          <p:nvPr>
            <p:ph type="ctrTitle"/>
          </p:nvPr>
        </p:nvSpPr>
        <p:spPr>
          <a:xfrm>
            <a:off x="990600" y="1676400"/>
            <a:ext cx="7772400" cy="1462088"/>
          </a:xfrm>
        </p:spPr>
        <p:txBody>
          <a:bodyPr/>
          <a:lstStyle>
            <a:lvl1pPr>
              <a:defRPr/>
            </a:lvl1pPr>
          </a:lstStyle>
          <a:p>
            <a:pPr lvl="0"/>
            <a:r>
              <a:rPr lang="en-US" altLang="en-US" noProof="0"/>
              <a:t>Click to edit Master title style</a:t>
            </a:r>
          </a:p>
        </p:txBody>
      </p:sp>
      <p:sp>
        <p:nvSpPr>
          <p:cNvPr id="5133" name="Rectangle 13">
            <a:extLst>
              <a:ext uri="{FF2B5EF4-FFF2-40B4-BE49-F238E27FC236}">
                <a16:creationId xmlns:a16="http://schemas.microsoft.com/office/drawing/2014/main" id="{91D729D5-1B31-425C-A43D-6E32127D4714}"/>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4" name="Rectangle 14">
            <a:extLst>
              <a:ext uri="{FF2B5EF4-FFF2-40B4-BE49-F238E27FC236}">
                <a16:creationId xmlns:a16="http://schemas.microsoft.com/office/drawing/2014/main" id="{ECEC0F44-0EBA-4DA2-A597-9B9E02FAA0D2}"/>
              </a:ext>
            </a:extLst>
          </p:cNvPr>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135" name="Rectangle 15">
            <a:extLst>
              <a:ext uri="{FF2B5EF4-FFF2-40B4-BE49-F238E27FC236}">
                <a16:creationId xmlns:a16="http://schemas.microsoft.com/office/drawing/2014/main" id="{D8FC83F5-9975-4B42-9F0A-4D3A4BBB1BFC}"/>
              </a:ext>
            </a:extLst>
          </p:cNvPr>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136" name="Rectangle 16">
            <a:extLst>
              <a:ext uri="{FF2B5EF4-FFF2-40B4-BE49-F238E27FC236}">
                <a16:creationId xmlns:a16="http://schemas.microsoft.com/office/drawing/2014/main" id="{BD05CC9D-0349-4287-A7C4-8AE89981A493}"/>
              </a:ext>
            </a:extLst>
          </p:cNvPr>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FE17F9F2-FEAC-4FE9-AD96-B8354794E6A2}"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27E1-617E-4A33-A93F-0B8FC7CCF1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12819C-EEA6-4128-BB0F-1F0BFEC64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DC9CE-3137-4E36-8D59-A81A59C0B3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CCB548B-04FE-4A47-89DE-BB82F886044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80F063-CC64-47BF-823E-CEDB7F46380C}"/>
              </a:ext>
            </a:extLst>
          </p:cNvPr>
          <p:cNvSpPr>
            <a:spLocks noGrp="1"/>
          </p:cNvSpPr>
          <p:nvPr>
            <p:ph type="sldNum" sz="quarter" idx="12"/>
          </p:nvPr>
        </p:nvSpPr>
        <p:spPr/>
        <p:txBody>
          <a:bodyPr/>
          <a:lstStyle>
            <a:lvl1pPr>
              <a:defRPr/>
            </a:lvl1pPr>
          </a:lstStyle>
          <a:p>
            <a:fld id="{2A922D7C-F614-48A1-AC10-B1BE486F4567}" type="slidenum">
              <a:rPr lang="en-US" altLang="en-US"/>
              <a:pPr/>
              <a:t>‹#›</a:t>
            </a:fld>
            <a:endParaRPr lang="en-US" altLang="en-US"/>
          </a:p>
        </p:txBody>
      </p:sp>
    </p:spTree>
    <p:extLst>
      <p:ext uri="{BB962C8B-B14F-4D97-AF65-F5344CB8AC3E}">
        <p14:creationId xmlns:p14="http://schemas.microsoft.com/office/powerpoint/2010/main" val="33188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FA919-711F-4B86-8D37-2D6FAC11E969}"/>
              </a:ext>
            </a:extLst>
          </p:cNvPr>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D2C91-DC69-4493-8E87-CF9C3ED87709}"/>
              </a:ext>
            </a:extLst>
          </p:cNvPr>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1DED9-DEE0-49B3-BD64-337F4CDA6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8129A2B-0B37-4BB1-8F25-605307E233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6F7617C-21C8-4661-801E-984792DAA35F}"/>
              </a:ext>
            </a:extLst>
          </p:cNvPr>
          <p:cNvSpPr>
            <a:spLocks noGrp="1"/>
          </p:cNvSpPr>
          <p:nvPr>
            <p:ph type="sldNum" sz="quarter" idx="12"/>
          </p:nvPr>
        </p:nvSpPr>
        <p:spPr/>
        <p:txBody>
          <a:bodyPr/>
          <a:lstStyle>
            <a:lvl1pPr>
              <a:defRPr/>
            </a:lvl1pPr>
          </a:lstStyle>
          <a:p>
            <a:fld id="{C325E40C-F83F-42F4-81BB-50CF1BF03D2F}" type="slidenum">
              <a:rPr lang="en-US" altLang="en-US"/>
              <a:pPr/>
              <a:t>‹#›</a:t>
            </a:fld>
            <a:endParaRPr lang="en-US" altLang="en-US"/>
          </a:p>
        </p:txBody>
      </p:sp>
    </p:spTree>
    <p:extLst>
      <p:ext uri="{BB962C8B-B14F-4D97-AF65-F5344CB8AC3E}">
        <p14:creationId xmlns:p14="http://schemas.microsoft.com/office/powerpoint/2010/main" val="289520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E0E1-98A9-40BB-84E2-8C5E8EF49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BBD38-6DC5-4723-9F86-30CCA80B6C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28ED9-9806-4F14-B2BB-DB5283848BA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D1529B6-7AAE-4C95-B54B-4C517539D15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CD1F9D-5FA7-4EF7-8D3C-80C90387A35A}"/>
              </a:ext>
            </a:extLst>
          </p:cNvPr>
          <p:cNvSpPr>
            <a:spLocks noGrp="1"/>
          </p:cNvSpPr>
          <p:nvPr>
            <p:ph type="sldNum" sz="quarter" idx="12"/>
          </p:nvPr>
        </p:nvSpPr>
        <p:spPr/>
        <p:txBody>
          <a:bodyPr/>
          <a:lstStyle>
            <a:lvl1pPr>
              <a:defRPr/>
            </a:lvl1pPr>
          </a:lstStyle>
          <a:p>
            <a:fld id="{65277C9C-394D-4AA2-89B6-8D630ADEB78A}" type="slidenum">
              <a:rPr lang="en-US" altLang="en-US"/>
              <a:pPr/>
              <a:t>‹#›</a:t>
            </a:fld>
            <a:endParaRPr lang="en-US" altLang="en-US"/>
          </a:p>
        </p:txBody>
      </p:sp>
    </p:spTree>
    <p:extLst>
      <p:ext uri="{BB962C8B-B14F-4D97-AF65-F5344CB8AC3E}">
        <p14:creationId xmlns:p14="http://schemas.microsoft.com/office/powerpoint/2010/main" val="419882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3EE8-2BB2-4A60-878B-EA65460FDF84}"/>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115603-1316-4ED9-AE79-638F8CBBA8C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BD86ABA-971E-4091-992A-503AED6308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251062-826B-4834-8D76-540B775ED0E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615A32-3522-45A0-B378-121ECE4ECCC3}"/>
              </a:ext>
            </a:extLst>
          </p:cNvPr>
          <p:cNvSpPr>
            <a:spLocks noGrp="1"/>
          </p:cNvSpPr>
          <p:nvPr>
            <p:ph type="sldNum" sz="quarter" idx="12"/>
          </p:nvPr>
        </p:nvSpPr>
        <p:spPr/>
        <p:txBody>
          <a:bodyPr/>
          <a:lstStyle>
            <a:lvl1pPr>
              <a:defRPr/>
            </a:lvl1pPr>
          </a:lstStyle>
          <a:p>
            <a:fld id="{9E64929A-D1B3-4613-9EE7-63911B46F6E7}" type="slidenum">
              <a:rPr lang="en-US" altLang="en-US"/>
              <a:pPr/>
              <a:t>‹#›</a:t>
            </a:fld>
            <a:endParaRPr lang="en-US" altLang="en-US"/>
          </a:p>
        </p:txBody>
      </p:sp>
    </p:spTree>
    <p:extLst>
      <p:ext uri="{BB962C8B-B14F-4D97-AF65-F5344CB8AC3E}">
        <p14:creationId xmlns:p14="http://schemas.microsoft.com/office/powerpoint/2010/main" val="41798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7DDD-7FCD-4FFE-8790-06CAB4AC4C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B66A7-F033-4071-AA49-F339E2341DFA}"/>
              </a:ext>
            </a:extLst>
          </p:cNvPr>
          <p:cNvSpPr>
            <a:spLocks noGrp="1"/>
          </p:cNvSpPr>
          <p:nvPr>
            <p:ph sz="half" idx="1"/>
          </p:nvPr>
        </p:nvSpPr>
        <p:spPr>
          <a:xfrm>
            <a:off x="304800" y="2057400"/>
            <a:ext cx="4191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228F9-B179-4DBE-93AA-D9F3B7E8000B}"/>
              </a:ext>
            </a:extLst>
          </p:cNvPr>
          <p:cNvSpPr>
            <a:spLocks noGrp="1"/>
          </p:cNvSpPr>
          <p:nvPr>
            <p:ph sz="half" idx="2"/>
          </p:nvPr>
        </p:nvSpPr>
        <p:spPr>
          <a:xfrm>
            <a:off x="4648200" y="2057400"/>
            <a:ext cx="4191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A43ED1-17F8-4F17-BBAD-4EB8533153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4CFF412-E4C3-4692-853C-B946AC139A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A47FFAD-DC2B-4974-A430-14D85E8FAD47}"/>
              </a:ext>
            </a:extLst>
          </p:cNvPr>
          <p:cNvSpPr>
            <a:spLocks noGrp="1"/>
          </p:cNvSpPr>
          <p:nvPr>
            <p:ph type="sldNum" sz="quarter" idx="12"/>
          </p:nvPr>
        </p:nvSpPr>
        <p:spPr/>
        <p:txBody>
          <a:bodyPr/>
          <a:lstStyle>
            <a:lvl1pPr>
              <a:defRPr/>
            </a:lvl1pPr>
          </a:lstStyle>
          <a:p>
            <a:fld id="{EF2E7E01-9752-46E9-959C-56968C5FA01E}" type="slidenum">
              <a:rPr lang="en-US" altLang="en-US"/>
              <a:pPr/>
              <a:t>‹#›</a:t>
            </a:fld>
            <a:endParaRPr lang="en-US" altLang="en-US"/>
          </a:p>
        </p:txBody>
      </p:sp>
    </p:spTree>
    <p:extLst>
      <p:ext uri="{BB962C8B-B14F-4D97-AF65-F5344CB8AC3E}">
        <p14:creationId xmlns:p14="http://schemas.microsoft.com/office/powerpoint/2010/main" val="357382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B428-8371-4901-A918-64025023859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1F832-1B30-46A4-A97C-845D8D601AF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FFD8B-A57D-4ADC-8717-D78696E81CE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782D9-F8FD-4BD5-9B37-425CB6E6A8A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680E5-CC0C-40FE-9A4A-ABD82F14075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EAB8B-946D-4E8C-A075-A42F1E444A8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803B24F-EE17-44AE-B84E-1A5916B1077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56E3943-0112-4831-A4D0-69A5E6D70CB8}"/>
              </a:ext>
            </a:extLst>
          </p:cNvPr>
          <p:cNvSpPr>
            <a:spLocks noGrp="1"/>
          </p:cNvSpPr>
          <p:nvPr>
            <p:ph type="sldNum" sz="quarter" idx="12"/>
          </p:nvPr>
        </p:nvSpPr>
        <p:spPr/>
        <p:txBody>
          <a:bodyPr/>
          <a:lstStyle>
            <a:lvl1pPr>
              <a:defRPr/>
            </a:lvl1pPr>
          </a:lstStyle>
          <a:p>
            <a:fld id="{7F0DE9C8-95DF-416C-B07E-25EEAA05886F}" type="slidenum">
              <a:rPr lang="en-US" altLang="en-US"/>
              <a:pPr/>
              <a:t>‹#›</a:t>
            </a:fld>
            <a:endParaRPr lang="en-US" altLang="en-US"/>
          </a:p>
        </p:txBody>
      </p:sp>
    </p:spTree>
    <p:extLst>
      <p:ext uri="{BB962C8B-B14F-4D97-AF65-F5344CB8AC3E}">
        <p14:creationId xmlns:p14="http://schemas.microsoft.com/office/powerpoint/2010/main" val="247873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84FE-4A46-4D85-8394-3FC58F5D3F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97D7C-0A23-43C5-8B5C-450B8EEB0C7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98BDC0B-B6A6-43E0-A9A5-B2DABE9A033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E1B00B7-E828-4E15-AE18-8AABAF56C5CB}"/>
              </a:ext>
            </a:extLst>
          </p:cNvPr>
          <p:cNvSpPr>
            <a:spLocks noGrp="1"/>
          </p:cNvSpPr>
          <p:nvPr>
            <p:ph type="sldNum" sz="quarter" idx="12"/>
          </p:nvPr>
        </p:nvSpPr>
        <p:spPr/>
        <p:txBody>
          <a:bodyPr/>
          <a:lstStyle>
            <a:lvl1pPr>
              <a:defRPr/>
            </a:lvl1pPr>
          </a:lstStyle>
          <a:p>
            <a:fld id="{AD1B470E-BEE4-4406-B0DF-BE888B1BA40F}" type="slidenum">
              <a:rPr lang="en-US" altLang="en-US"/>
              <a:pPr/>
              <a:t>‹#›</a:t>
            </a:fld>
            <a:endParaRPr lang="en-US" altLang="en-US"/>
          </a:p>
        </p:txBody>
      </p:sp>
    </p:spTree>
    <p:extLst>
      <p:ext uri="{BB962C8B-B14F-4D97-AF65-F5344CB8AC3E}">
        <p14:creationId xmlns:p14="http://schemas.microsoft.com/office/powerpoint/2010/main" val="333213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7B6B5-8AC1-446B-A6FB-22680D64E9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5C1861-8C17-46CA-922B-6E8B196B3EE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354CDE3-3BB9-4EAC-B341-FEE97B842F10}"/>
              </a:ext>
            </a:extLst>
          </p:cNvPr>
          <p:cNvSpPr>
            <a:spLocks noGrp="1"/>
          </p:cNvSpPr>
          <p:nvPr>
            <p:ph type="sldNum" sz="quarter" idx="12"/>
          </p:nvPr>
        </p:nvSpPr>
        <p:spPr/>
        <p:txBody>
          <a:bodyPr/>
          <a:lstStyle>
            <a:lvl1pPr>
              <a:defRPr/>
            </a:lvl1pPr>
          </a:lstStyle>
          <a:p>
            <a:fld id="{B34C136A-3EF2-49CA-A1D7-068BB35051E0}" type="slidenum">
              <a:rPr lang="en-US" altLang="en-US"/>
              <a:pPr/>
              <a:t>‹#›</a:t>
            </a:fld>
            <a:endParaRPr lang="en-US" altLang="en-US"/>
          </a:p>
        </p:txBody>
      </p:sp>
    </p:spTree>
    <p:extLst>
      <p:ext uri="{BB962C8B-B14F-4D97-AF65-F5344CB8AC3E}">
        <p14:creationId xmlns:p14="http://schemas.microsoft.com/office/powerpoint/2010/main" val="285090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D6A5-107B-470D-97D3-3933157A253C}"/>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EA8D50-7722-4661-ACD7-3B013F8060A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B36600-3D62-4996-BB0A-FECD6042263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43475-171B-489F-A725-985416596B2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DFAF20-1EAB-43F6-A74D-1A1AC2C4C3D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3428029-70CD-4260-B883-4E751FDC4040}"/>
              </a:ext>
            </a:extLst>
          </p:cNvPr>
          <p:cNvSpPr>
            <a:spLocks noGrp="1"/>
          </p:cNvSpPr>
          <p:nvPr>
            <p:ph type="sldNum" sz="quarter" idx="12"/>
          </p:nvPr>
        </p:nvSpPr>
        <p:spPr/>
        <p:txBody>
          <a:bodyPr/>
          <a:lstStyle>
            <a:lvl1pPr>
              <a:defRPr/>
            </a:lvl1pPr>
          </a:lstStyle>
          <a:p>
            <a:fld id="{D0C2299A-F4DE-46BD-90AF-DA13D2050591}" type="slidenum">
              <a:rPr lang="en-US" altLang="en-US"/>
              <a:pPr/>
              <a:t>‹#›</a:t>
            </a:fld>
            <a:endParaRPr lang="en-US" altLang="en-US"/>
          </a:p>
        </p:txBody>
      </p:sp>
    </p:spTree>
    <p:extLst>
      <p:ext uri="{BB962C8B-B14F-4D97-AF65-F5344CB8AC3E}">
        <p14:creationId xmlns:p14="http://schemas.microsoft.com/office/powerpoint/2010/main" val="372802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E745-5A36-4909-8D58-12E3872D0873}"/>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C85E67-C824-4AA4-B752-5382D4F3C18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BA5529-C8A3-48DB-8F3F-E66431FEB2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B4C1D6-4824-4010-A98E-C3728D65EBD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9FA077-F26B-4A26-BC14-0621B3AC833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72AF0FF-965C-4D7E-97A5-70396F24262B}"/>
              </a:ext>
            </a:extLst>
          </p:cNvPr>
          <p:cNvSpPr>
            <a:spLocks noGrp="1"/>
          </p:cNvSpPr>
          <p:nvPr>
            <p:ph type="sldNum" sz="quarter" idx="12"/>
          </p:nvPr>
        </p:nvSpPr>
        <p:spPr/>
        <p:txBody>
          <a:bodyPr/>
          <a:lstStyle>
            <a:lvl1pPr>
              <a:defRPr/>
            </a:lvl1pPr>
          </a:lstStyle>
          <a:p>
            <a:fld id="{4807239E-F9B5-466E-8B4B-A50A82E0B4A0}" type="slidenum">
              <a:rPr lang="en-US" altLang="en-US"/>
              <a:pPr/>
              <a:t>‹#›</a:t>
            </a:fld>
            <a:endParaRPr lang="en-US" altLang="en-US"/>
          </a:p>
        </p:txBody>
      </p:sp>
    </p:spTree>
    <p:extLst>
      <p:ext uri="{BB962C8B-B14F-4D97-AF65-F5344CB8AC3E}">
        <p14:creationId xmlns:p14="http://schemas.microsoft.com/office/powerpoint/2010/main" val="249486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A97F907-9A76-4A1C-8971-AA98AEBF6DD6}"/>
              </a:ext>
            </a:extLst>
          </p:cNvPr>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099" name="Rectangle 3">
            <a:extLst>
              <a:ext uri="{FF2B5EF4-FFF2-40B4-BE49-F238E27FC236}">
                <a16:creationId xmlns:a16="http://schemas.microsoft.com/office/drawing/2014/main" id="{4C28F351-7D4D-498C-8DC5-112E57C587D6}"/>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0" name="Rectangle 4">
            <a:extLst>
              <a:ext uri="{FF2B5EF4-FFF2-40B4-BE49-F238E27FC236}">
                <a16:creationId xmlns:a16="http://schemas.microsoft.com/office/drawing/2014/main" id="{030882B7-A658-45DB-A3F8-9EE1233DA042}"/>
              </a:ext>
            </a:extLst>
          </p:cNvPr>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1" name="Rectangle 5">
            <a:extLst>
              <a:ext uri="{FF2B5EF4-FFF2-40B4-BE49-F238E27FC236}">
                <a16:creationId xmlns:a16="http://schemas.microsoft.com/office/drawing/2014/main" id="{CA0FF6A4-4335-4883-BAE2-7CB31F1184C5}"/>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2" name="Rectangle 6">
            <a:extLst>
              <a:ext uri="{FF2B5EF4-FFF2-40B4-BE49-F238E27FC236}">
                <a16:creationId xmlns:a16="http://schemas.microsoft.com/office/drawing/2014/main" id="{9F7178BD-88A3-445D-B765-36BFB5C12E08}"/>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3" name="Rectangle 7">
            <a:extLst>
              <a:ext uri="{FF2B5EF4-FFF2-40B4-BE49-F238E27FC236}">
                <a16:creationId xmlns:a16="http://schemas.microsoft.com/office/drawing/2014/main" id="{6A4A2D37-3EB1-42CC-A013-0A3CCC7A293B}"/>
              </a:ext>
            </a:extLst>
          </p:cNvPr>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4" name="Rectangle 8">
            <a:extLst>
              <a:ext uri="{FF2B5EF4-FFF2-40B4-BE49-F238E27FC236}">
                <a16:creationId xmlns:a16="http://schemas.microsoft.com/office/drawing/2014/main" id="{F2EACCA7-AB35-4309-B944-BD0102E470FE}"/>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5" name="Rectangle 9">
            <a:extLst>
              <a:ext uri="{FF2B5EF4-FFF2-40B4-BE49-F238E27FC236}">
                <a16:creationId xmlns:a16="http://schemas.microsoft.com/office/drawing/2014/main" id="{776A13D8-6B7E-4F9A-8987-4029A9E413FC}"/>
              </a:ext>
            </a:extLst>
          </p:cNvPr>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6" name="Rectangle 10">
            <a:extLst>
              <a:ext uri="{FF2B5EF4-FFF2-40B4-BE49-F238E27FC236}">
                <a16:creationId xmlns:a16="http://schemas.microsoft.com/office/drawing/2014/main" id="{24B05E5D-967D-4129-AB9D-31892FDB3545}"/>
              </a:ext>
            </a:extLst>
          </p:cNvPr>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7" name="Rectangle 11">
            <a:extLst>
              <a:ext uri="{FF2B5EF4-FFF2-40B4-BE49-F238E27FC236}">
                <a16:creationId xmlns:a16="http://schemas.microsoft.com/office/drawing/2014/main" id="{74DE49B7-1BDD-490A-BC7A-9E42185AA419}"/>
              </a:ext>
            </a:extLst>
          </p:cNvPr>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ltLang="en-US"/>
          </a:p>
        </p:txBody>
      </p:sp>
      <p:sp>
        <p:nvSpPr>
          <p:cNvPr id="4108" name="Rectangle 12">
            <a:extLst>
              <a:ext uri="{FF2B5EF4-FFF2-40B4-BE49-F238E27FC236}">
                <a16:creationId xmlns:a16="http://schemas.microsoft.com/office/drawing/2014/main" id="{692FA5BF-DCE7-4FDA-AC45-FBD5764465E7}"/>
              </a:ext>
            </a:extLst>
          </p:cNvPr>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4109" name="Rectangle 13">
            <a:extLst>
              <a:ext uri="{FF2B5EF4-FFF2-40B4-BE49-F238E27FC236}">
                <a16:creationId xmlns:a16="http://schemas.microsoft.com/office/drawing/2014/main" id="{3013CFF6-0B95-405E-A691-B653F6821C2D}"/>
              </a:ext>
            </a:extLst>
          </p:cNvPr>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D0C3B8EC-BC6A-42C2-94FD-D9BCCCE0DB0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spcBef>
          <a:spcPct val="0"/>
        </a:spcBef>
        <a:spcAft>
          <a:spcPct val="0"/>
        </a:spcAft>
        <a:defRPr sz="3600" b="1" kern="1200">
          <a:solidFill>
            <a:schemeClr val="tx1"/>
          </a:solidFill>
          <a:latin typeface="+mj-lt"/>
          <a:ea typeface="+mj-ea"/>
          <a:cs typeface="+mj-cs"/>
        </a:defRPr>
      </a:lvl1pPr>
      <a:lvl2pPr algn="l" rtl="0" eaLnBrk="1" fontAlgn="base" hangingPunct="1">
        <a:spcBef>
          <a:spcPct val="0"/>
        </a:spcBef>
        <a:spcAft>
          <a:spcPct val="0"/>
        </a:spcAft>
        <a:defRPr sz="3600" b="1">
          <a:solidFill>
            <a:schemeClr val="tx1"/>
          </a:solidFill>
          <a:latin typeface="Arial Narrow" panose="020B0606020202030204" pitchFamily="34" charset="0"/>
        </a:defRPr>
      </a:lvl2pPr>
      <a:lvl3pPr algn="l" rtl="0" eaLnBrk="1" fontAlgn="base" hangingPunct="1">
        <a:spcBef>
          <a:spcPct val="0"/>
        </a:spcBef>
        <a:spcAft>
          <a:spcPct val="0"/>
        </a:spcAft>
        <a:defRPr sz="3600" b="1">
          <a:solidFill>
            <a:schemeClr val="tx1"/>
          </a:solidFill>
          <a:latin typeface="Arial Narrow" panose="020B0606020202030204" pitchFamily="34" charset="0"/>
        </a:defRPr>
      </a:lvl3pPr>
      <a:lvl4pPr algn="l" rtl="0" eaLnBrk="1" fontAlgn="base" hangingPunct="1">
        <a:spcBef>
          <a:spcPct val="0"/>
        </a:spcBef>
        <a:spcAft>
          <a:spcPct val="0"/>
        </a:spcAft>
        <a:defRPr sz="3600" b="1">
          <a:solidFill>
            <a:schemeClr val="tx1"/>
          </a:solidFill>
          <a:latin typeface="Arial Narrow" panose="020B0606020202030204" pitchFamily="34" charset="0"/>
        </a:defRPr>
      </a:lvl4pPr>
      <a:lvl5pPr algn="l" rtl="0" eaLnBrk="1" fontAlgn="base" hangingPunct="1">
        <a:spcBef>
          <a:spcPct val="0"/>
        </a:spcBef>
        <a:spcAft>
          <a:spcPct val="0"/>
        </a:spcAft>
        <a:defRPr sz="3600" b="1">
          <a:solidFill>
            <a:schemeClr val="tx1"/>
          </a:solidFill>
          <a:latin typeface="Arial Narrow" panose="020B0606020202030204" pitchFamily="34" charset="0"/>
        </a:defRPr>
      </a:lvl5pPr>
      <a:lvl6pPr marL="457200" algn="l" rtl="0" eaLnBrk="1" fontAlgn="base" hangingPunct="1">
        <a:spcBef>
          <a:spcPct val="0"/>
        </a:spcBef>
        <a:spcAft>
          <a:spcPct val="0"/>
        </a:spcAft>
        <a:defRPr sz="3600" b="1">
          <a:solidFill>
            <a:schemeClr val="tx1"/>
          </a:solidFill>
          <a:latin typeface="Arial Narrow" panose="020B0606020202030204" pitchFamily="34" charset="0"/>
        </a:defRPr>
      </a:lvl6pPr>
      <a:lvl7pPr marL="914400" algn="l" rtl="0" eaLnBrk="1" fontAlgn="base" hangingPunct="1">
        <a:spcBef>
          <a:spcPct val="0"/>
        </a:spcBef>
        <a:spcAft>
          <a:spcPct val="0"/>
        </a:spcAft>
        <a:defRPr sz="3600" b="1">
          <a:solidFill>
            <a:schemeClr val="tx1"/>
          </a:solidFill>
          <a:latin typeface="Arial Narrow" panose="020B0606020202030204" pitchFamily="34" charset="0"/>
        </a:defRPr>
      </a:lvl7pPr>
      <a:lvl8pPr marL="1371600" algn="l" rtl="0" eaLnBrk="1" fontAlgn="base" hangingPunct="1">
        <a:spcBef>
          <a:spcPct val="0"/>
        </a:spcBef>
        <a:spcAft>
          <a:spcPct val="0"/>
        </a:spcAft>
        <a:defRPr sz="3600" b="1">
          <a:solidFill>
            <a:schemeClr val="tx1"/>
          </a:solidFill>
          <a:latin typeface="Arial Narrow" panose="020B0606020202030204" pitchFamily="34" charset="0"/>
        </a:defRPr>
      </a:lvl8pPr>
      <a:lvl9pPr marL="1828800" algn="l" rtl="0" eaLnBrk="1" fontAlgn="base" hangingPunct="1">
        <a:spcBef>
          <a:spcPct val="0"/>
        </a:spcBef>
        <a:spcAft>
          <a:spcPct val="0"/>
        </a:spcAft>
        <a:defRPr sz="3600" b="1">
          <a:solidFill>
            <a:schemeClr val="tx1"/>
          </a:solidFill>
          <a:latin typeface="Arial Narrow" panose="020B0606020202030204" pitchFamily="34" charset="0"/>
        </a:defRPr>
      </a:lvl9pPr>
    </p:titleStyle>
    <p:bodyStyle>
      <a:lvl1pPr marL="342900" indent="-342900" algn="l" rtl="0" eaLnBrk="1" fontAlgn="base" hangingPunct="1">
        <a:spcBef>
          <a:spcPct val="20000"/>
        </a:spcBef>
        <a:spcAft>
          <a:spcPct val="0"/>
        </a:spcAft>
        <a:buClr>
          <a:schemeClr val="folHlink"/>
        </a:buClr>
        <a:buSzPct val="60000"/>
        <a:buFont typeface="Wingdings" panose="05000000000000000000" pitchFamily="2" charset="2"/>
        <a:buChar char="n"/>
        <a:defRPr sz="3200" b="1"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anose="05000000000000000000" pitchFamily="2" charset="2"/>
        <a:buChar char="n"/>
        <a:defRPr sz="3200" b="1"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Tahoma" panose="020B0604030504040204" pitchFamily="34" charset="0"/>
          <a:ea typeface="+mn-ea"/>
          <a:cs typeface="+mn-cs"/>
        </a:defRPr>
      </a:lvl3pPr>
      <a:lvl4pPr marL="1600200" indent="-228600" algn="l" rtl="0" eaLnBrk="1" fontAlgn="base" hangingPunct="1">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Tahoma" panose="020B0604030504040204" pitchFamily="34" charset="0"/>
          <a:ea typeface="+mn-ea"/>
          <a:cs typeface="+mn-cs"/>
        </a:defRPr>
      </a:lvl4pPr>
      <a:lvl5pPr marL="20574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4B25-5253-42FF-84A9-0AA3656CAAEC}"/>
              </a:ext>
            </a:extLst>
          </p:cNvPr>
          <p:cNvSpPr>
            <a:spLocks noGrp="1"/>
          </p:cNvSpPr>
          <p:nvPr>
            <p:ph type="ctrTitle"/>
          </p:nvPr>
        </p:nvSpPr>
        <p:spPr/>
        <p:txBody>
          <a:bodyPr/>
          <a:lstStyle/>
          <a:p>
            <a:r>
              <a:rPr lang="en-US" dirty="0"/>
              <a:t>Taking Public Health for Granted</a:t>
            </a:r>
          </a:p>
        </p:txBody>
      </p:sp>
      <p:sp>
        <p:nvSpPr>
          <p:cNvPr id="3" name="Subtitle 2">
            <a:extLst>
              <a:ext uri="{FF2B5EF4-FFF2-40B4-BE49-F238E27FC236}">
                <a16:creationId xmlns:a16="http://schemas.microsoft.com/office/drawing/2014/main" id="{DBF08F36-9F43-4E54-8541-DAF13DBA1790}"/>
              </a:ext>
            </a:extLst>
          </p:cNvPr>
          <p:cNvSpPr>
            <a:spLocks noGrp="1"/>
          </p:cNvSpPr>
          <p:nvPr>
            <p:ph type="subTitle" idx="1"/>
          </p:nvPr>
        </p:nvSpPr>
        <p:spPr>
          <a:xfrm>
            <a:off x="609600" y="3886200"/>
            <a:ext cx="7162800" cy="1752600"/>
          </a:xfrm>
        </p:spPr>
        <p:txBody>
          <a:bodyPr>
            <a:normAutofit/>
          </a:bodyPr>
          <a:lstStyle/>
          <a:p>
            <a:r>
              <a:rPr lang="en-US" sz="2800" dirty="0"/>
              <a:t>Development of the Modern Anti-Vax Movement</a:t>
            </a:r>
            <a:endParaRPr lang="en-US" sz="2700" dirty="0"/>
          </a:p>
        </p:txBody>
      </p:sp>
      <p:pic>
        <p:nvPicPr>
          <p:cNvPr id="7" name="Audio 6">
            <a:hlinkClick r:id="" action="ppaction://media"/>
            <a:extLst>
              <a:ext uri="{FF2B5EF4-FFF2-40B4-BE49-F238E27FC236}">
                <a16:creationId xmlns:a16="http://schemas.microsoft.com/office/drawing/2014/main" id="{F1C7C22D-B7B5-498B-BF53-FAFBA2282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05424592"/>
      </p:ext>
    </p:extLst>
  </p:cSld>
  <p:clrMapOvr>
    <a:masterClrMapping/>
  </p:clrMapOvr>
  <mc:AlternateContent xmlns:mc="http://schemas.openxmlformats.org/markup-compatibility/2006">
    <mc:Choice xmlns:p14="http://schemas.microsoft.com/office/powerpoint/2010/main" Requires="p14">
      <p:transition spd="slow" p14:dur="2000" advTm="15254"/>
    </mc:Choice>
    <mc:Fallback>
      <p:transition spd="slow" advTm="1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85900" y="1108672"/>
            <a:ext cx="6172200" cy="646331"/>
          </a:xfrm>
        </p:spPr>
        <p:txBody>
          <a:bodyPr>
            <a:spAutoFit/>
          </a:bodyPr>
          <a:lstStyle/>
          <a:p>
            <a:r>
              <a:rPr lang="en-US" altLang="en-US" b="1" dirty="0"/>
              <a:t>Hepatitis B in the Bathhouse</a:t>
            </a:r>
          </a:p>
        </p:txBody>
      </p:sp>
      <p:sp>
        <p:nvSpPr>
          <p:cNvPr id="22531" name="Rectangle 3"/>
          <p:cNvSpPr>
            <a:spLocks noGrp="1" noChangeArrowheads="1"/>
          </p:cNvSpPr>
          <p:nvPr>
            <p:ph idx="1"/>
          </p:nvPr>
        </p:nvSpPr>
        <p:spPr>
          <a:xfrm>
            <a:off x="533400" y="2286000"/>
            <a:ext cx="8077200" cy="4191000"/>
          </a:xfrm>
        </p:spPr>
        <p:txBody>
          <a:bodyPr>
            <a:normAutofit fontScale="85000" lnSpcReduction="10000"/>
          </a:bodyPr>
          <a:lstStyle/>
          <a:p>
            <a:pPr>
              <a:lnSpc>
                <a:spcPct val="90000"/>
              </a:lnSpc>
            </a:pPr>
            <a:r>
              <a:rPr lang="en-US" altLang="en-US" b="1" dirty="0"/>
              <a:t>The bathhouses allowed gay men to have high frequency, anonymous  sex – up to 1000 contacts a year.</a:t>
            </a:r>
          </a:p>
          <a:p>
            <a:pPr>
              <a:lnSpc>
                <a:spcPct val="90000"/>
              </a:lnSpc>
            </a:pPr>
            <a:r>
              <a:rPr lang="en-US" altLang="en-US" b="1" dirty="0"/>
              <a:t>Data published in 1976 and 1977 showed a huge hepatitis B epidemic in the bathhouses.</a:t>
            </a:r>
          </a:p>
          <a:p>
            <a:pPr lvl="1">
              <a:lnSpc>
                <a:spcPct val="90000"/>
              </a:lnSpc>
            </a:pPr>
            <a:r>
              <a:rPr lang="en-US" altLang="en-US" b="1" dirty="0"/>
              <a:t>Serious liver disease, with long term complications</a:t>
            </a:r>
          </a:p>
          <a:p>
            <a:pPr lvl="1">
              <a:lnSpc>
                <a:spcPct val="90000"/>
              </a:lnSpc>
            </a:pPr>
            <a:r>
              <a:rPr lang="en-US" altLang="en-US" b="1" dirty="0"/>
              <a:t>Almost everyone who was active became infected.</a:t>
            </a:r>
          </a:p>
          <a:p>
            <a:pPr lvl="1">
              <a:lnSpc>
                <a:spcPct val="90000"/>
              </a:lnSpc>
            </a:pPr>
            <a:r>
              <a:rPr lang="en-US" altLang="en-US" b="1" dirty="0"/>
              <a:t>Tens of thousands of cases</a:t>
            </a:r>
          </a:p>
          <a:p>
            <a:pPr>
              <a:lnSpc>
                <a:spcPct val="90000"/>
              </a:lnSpc>
            </a:pPr>
            <a:r>
              <a:rPr lang="en-US" altLang="en-US" b="1" dirty="0"/>
              <a:t>While public health services were offered in bathhouses, the bathhouses were not closed.</a:t>
            </a:r>
          </a:p>
        </p:txBody>
      </p:sp>
      <p:pic>
        <p:nvPicPr>
          <p:cNvPr id="4" name="Audio 3">
            <a:hlinkClick r:id="" action="ppaction://media"/>
            <a:extLst>
              <a:ext uri="{FF2B5EF4-FFF2-40B4-BE49-F238E27FC236}">
                <a16:creationId xmlns:a16="http://schemas.microsoft.com/office/drawing/2014/main" id="{51368FB2-A69A-44A9-894F-48FFD59413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174036961"/>
      </p:ext>
    </p:extLst>
  </p:cSld>
  <p:clrMapOvr>
    <a:masterClrMapping/>
  </p:clrMapOvr>
  <mc:AlternateContent xmlns:mc="http://schemas.openxmlformats.org/markup-compatibility/2006">
    <mc:Choice xmlns:p14="http://schemas.microsoft.com/office/powerpoint/2010/main" Requires="p14">
      <p:transition spd="slow" p14:dur="2000" advTm="150591"/>
    </mc:Choice>
    <mc:Fallback>
      <p:transition spd="slow" advTm="15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t>Bathhouses and HIV</a:t>
            </a:r>
            <a:endParaRPr lang="en-US" b="1" dirty="0"/>
          </a:p>
        </p:txBody>
      </p:sp>
      <p:sp>
        <p:nvSpPr>
          <p:cNvPr id="4" name="Content Placeholder 3"/>
          <p:cNvSpPr>
            <a:spLocks noGrp="1"/>
          </p:cNvSpPr>
          <p:nvPr>
            <p:ph idx="1"/>
          </p:nvPr>
        </p:nvSpPr>
        <p:spPr>
          <a:xfrm>
            <a:off x="533400" y="2133600"/>
            <a:ext cx="8077200" cy="4343400"/>
          </a:xfrm>
        </p:spPr>
        <p:txBody>
          <a:bodyPr>
            <a:normAutofit fontScale="77500" lnSpcReduction="20000"/>
          </a:bodyPr>
          <a:lstStyle/>
          <a:p>
            <a:pPr>
              <a:lnSpc>
                <a:spcPct val="80000"/>
              </a:lnSpc>
            </a:pPr>
            <a:r>
              <a:rPr lang="en-US" altLang="en-US" dirty="0"/>
              <a:t>HIV was rare initially.</a:t>
            </a:r>
          </a:p>
          <a:p>
            <a:pPr lvl="1">
              <a:lnSpc>
                <a:spcPct val="80000"/>
              </a:lnSpc>
            </a:pPr>
            <a:r>
              <a:rPr lang="en-US" altLang="en-US" dirty="0"/>
              <a:t>Bathhouses allow a huge number of different contacts</a:t>
            </a:r>
          </a:p>
          <a:p>
            <a:pPr lvl="1">
              <a:lnSpc>
                <a:spcPct val="80000"/>
              </a:lnSpc>
            </a:pPr>
            <a:r>
              <a:rPr lang="en-US" altLang="en-US" dirty="0"/>
              <a:t>Bathhouses allow mixing of social classes and nationalities</a:t>
            </a:r>
          </a:p>
          <a:p>
            <a:pPr>
              <a:lnSpc>
                <a:spcPct val="80000"/>
              </a:lnSpc>
            </a:pPr>
            <a:r>
              <a:rPr lang="en-US" altLang="en-US" dirty="0"/>
              <a:t>HIV is hard to catch.</a:t>
            </a:r>
          </a:p>
          <a:p>
            <a:pPr lvl="1">
              <a:lnSpc>
                <a:spcPct val="80000"/>
              </a:lnSpc>
            </a:pPr>
            <a:r>
              <a:rPr lang="en-US" altLang="en-US" dirty="0"/>
              <a:t>High frequency, high risk sex, spreads HIV much faster</a:t>
            </a:r>
          </a:p>
          <a:p>
            <a:pPr lvl="1">
              <a:lnSpc>
                <a:spcPct val="80000"/>
              </a:lnSpc>
            </a:pPr>
            <a:r>
              <a:rPr lang="en-US" altLang="en-US" dirty="0"/>
              <a:t>HIV is also spread through IV drug use, which was also present</a:t>
            </a:r>
          </a:p>
          <a:p>
            <a:pPr>
              <a:lnSpc>
                <a:spcPct val="80000"/>
              </a:lnSpc>
            </a:pPr>
            <a:r>
              <a:rPr lang="en-US" altLang="en-US" dirty="0"/>
              <a:t>Without bathhouses, HIV would have been a much smaller problem in the US.</a:t>
            </a:r>
          </a:p>
          <a:p>
            <a:pPr lvl="1">
              <a:lnSpc>
                <a:spcPct val="80000"/>
              </a:lnSpc>
            </a:pPr>
            <a:r>
              <a:rPr lang="en-US" altLang="en-US" dirty="0"/>
              <a:t>James R. Thompson, Understanding the AIDS Epidemic: A Modeler's Odyssey'' (1999), in Mathematical Modeling, D. Shier and T. </a:t>
            </a:r>
            <a:r>
              <a:rPr lang="en-US" altLang="en-US" dirty="0" err="1"/>
              <a:t>Wallenius</a:t>
            </a:r>
            <a:r>
              <a:rPr lang="en-US" altLang="en-US" dirty="0"/>
              <a:t>, eds., New York: CRC Press pp. 41-69.</a:t>
            </a:r>
          </a:p>
          <a:p>
            <a:pPr lvl="1">
              <a:lnSpc>
                <a:spcPct val="80000"/>
              </a:lnSpc>
            </a:pPr>
            <a:r>
              <a:rPr lang="en-US" altLang="en-US" dirty="0"/>
              <a:t>Randy Shilts, And the Band Played On. </a:t>
            </a:r>
          </a:p>
        </p:txBody>
      </p:sp>
      <p:sp>
        <p:nvSpPr>
          <p:cNvPr id="3" name="Slide Number Placeholder 2"/>
          <p:cNvSpPr>
            <a:spLocks noGrp="1"/>
          </p:cNvSpPr>
          <p:nvPr>
            <p:ph type="sldNum" sz="quarter" idx="12"/>
          </p:nvPr>
        </p:nvSpPr>
        <p:spPr/>
        <p:txBody>
          <a:bodyPr/>
          <a:lstStyle/>
          <a:p>
            <a:fld id="{7C4D43C6-8B40-494A-A68F-5CB302A47C54}" type="slidenum">
              <a:rPr lang="en-US" smtClean="0"/>
              <a:t>11</a:t>
            </a:fld>
            <a:endParaRPr lang="en-US"/>
          </a:p>
        </p:txBody>
      </p:sp>
      <p:pic>
        <p:nvPicPr>
          <p:cNvPr id="7" name="Audio 6">
            <a:hlinkClick r:id="" action="ppaction://media"/>
            <a:extLst>
              <a:ext uri="{FF2B5EF4-FFF2-40B4-BE49-F238E27FC236}">
                <a16:creationId xmlns:a16="http://schemas.microsoft.com/office/drawing/2014/main" id="{3BD7A164-7371-45D7-A201-5DBD147A9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91448713"/>
      </p:ext>
    </p:extLst>
  </p:cSld>
  <p:clrMapOvr>
    <a:masterClrMapping/>
  </p:clrMapOvr>
  <mc:AlternateContent xmlns:mc="http://schemas.openxmlformats.org/markup-compatibility/2006">
    <mc:Choice xmlns:p14="http://schemas.microsoft.com/office/powerpoint/2010/main" Requires="p14">
      <p:transition spd="slow" p14:dur="2000" advTm="112157"/>
    </mc:Choice>
    <mc:Fallback>
      <p:transition spd="slow" advTm="11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b="1" dirty="0"/>
              <a:t>The Lesson of Hepatitis B in Bathhouses in the 1970s</a:t>
            </a:r>
          </a:p>
        </p:txBody>
      </p:sp>
      <p:sp>
        <p:nvSpPr>
          <p:cNvPr id="12" name="Content Placeholder 11"/>
          <p:cNvSpPr>
            <a:spLocks noGrp="1"/>
          </p:cNvSpPr>
          <p:nvPr>
            <p:ph idx="1"/>
          </p:nvPr>
        </p:nvSpPr>
        <p:spPr/>
        <p:txBody>
          <a:bodyPr>
            <a:normAutofit fontScale="92500"/>
          </a:bodyPr>
          <a:lstStyle/>
          <a:p>
            <a:r>
              <a:rPr lang="en-US" b="1" dirty="0"/>
              <a:t>Public health ignored a clear public risk – high rates of dangerous disease transmission in bathhouses.</a:t>
            </a:r>
          </a:p>
          <a:p>
            <a:r>
              <a:rPr lang="en-US" b="1" dirty="0"/>
              <a:t>The primary effect was the infection of the patrons with various dangerous treatable – syphilis, gonorrhea – diseases, as well as untreatable diseases – hepatitis B.</a:t>
            </a:r>
          </a:p>
          <a:p>
            <a:r>
              <a:rPr lang="en-US" b="1" dirty="0"/>
              <a:t>The greater risk was that unexpected diseases would appear if this high-risk environment were left intact.</a:t>
            </a:r>
          </a:p>
          <a:p>
            <a:r>
              <a:rPr lang="en-US" b="1" dirty="0"/>
              <a:t>AIDS was the opportunistic illness that appeared.</a:t>
            </a:r>
          </a:p>
        </p:txBody>
      </p:sp>
      <p:sp>
        <p:nvSpPr>
          <p:cNvPr id="3" name="Slide Number Placeholder 2"/>
          <p:cNvSpPr>
            <a:spLocks noGrp="1"/>
          </p:cNvSpPr>
          <p:nvPr>
            <p:ph type="sldNum" sz="quarter" idx="12"/>
          </p:nvPr>
        </p:nvSpPr>
        <p:spPr/>
        <p:txBody>
          <a:bodyPr/>
          <a:lstStyle/>
          <a:p>
            <a:fld id="{7C4D43C6-8B40-494A-A68F-5CB302A47C54}" type="slidenum">
              <a:rPr lang="en-US" smtClean="0"/>
              <a:t>12</a:t>
            </a:fld>
            <a:endParaRPr lang="en-US"/>
          </a:p>
        </p:txBody>
      </p:sp>
      <p:pic>
        <p:nvPicPr>
          <p:cNvPr id="2" name="Audio 1">
            <a:hlinkClick r:id="" action="ppaction://media"/>
            <a:extLst>
              <a:ext uri="{FF2B5EF4-FFF2-40B4-BE49-F238E27FC236}">
                <a16:creationId xmlns:a16="http://schemas.microsoft.com/office/drawing/2014/main" id="{E90F9FEC-256B-41E3-BC4E-8B0F1516B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050223385"/>
      </p:ext>
    </p:extLst>
  </p:cSld>
  <p:clrMapOvr>
    <a:masterClrMapping/>
  </p:clrMapOvr>
  <mc:AlternateContent xmlns:mc="http://schemas.openxmlformats.org/markup-compatibility/2006">
    <mc:Choice xmlns:p14="http://schemas.microsoft.com/office/powerpoint/2010/main" Requires="p14">
      <p:transition spd="slow" p14:dur="2000" advTm="50626"/>
    </mc:Choice>
    <mc:Fallback>
      <p:transition spd="slow" advTm="5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0EBB-A3E3-4558-A60B-6C91CA02D461}"/>
              </a:ext>
            </a:extLst>
          </p:cNvPr>
          <p:cNvSpPr>
            <a:spLocks noGrp="1"/>
          </p:cNvSpPr>
          <p:nvPr>
            <p:ph type="ctrTitle"/>
          </p:nvPr>
        </p:nvSpPr>
        <p:spPr/>
        <p:txBody>
          <a:bodyPr/>
          <a:lstStyle/>
          <a:p>
            <a:r>
              <a:rPr lang="en-US" dirty="0"/>
              <a:t>National Childhood Vaccine Injury Compensation Fund</a:t>
            </a:r>
          </a:p>
        </p:txBody>
      </p:sp>
      <p:sp>
        <p:nvSpPr>
          <p:cNvPr id="5" name="Subtitle 4">
            <a:extLst>
              <a:ext uri="{FF2B5EF4-FFF2-40B4-BE49-F238E27FC236}">
                <a16:creationId xmlns:a16="http://schemas.microsoft.com/office/drawing/2014/main" id="{9F60677B-D3F4-4EE4-831C-137D9282EF9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9CF84A12-8C63-457A-991D-05DCCA0D8DA8}"/>
              </a:ext>
            </a:extLst>
          </p:cNvPr>
          <p:cNvSpPr>
            <a:spLocks noGrp="1"/>
          </p:cNvSpPr>
          <p:nvPr>
            <p:ph type="sldNum" sz="quarter" idx="4"/>
          </p:nvPr>
        </p:nvSpPr>
        <p:spPr/>
        <p:txBody>
          <a:bodyPr/>
          <a:lstStyle/>
          <a:p>
            <a:fld id="{65277C9C-394D-4AA2-89B6-8D630ADEB78A}" type="slidenum">
              <a:rPr lang="en-US" altLang="en-US" smtClean="0"/>
              <a:pPr/>
              <a:t>13</a:t>
            </a:fld>
            <a:endParaRPr lang="en-US" altLang="en-US"/>
          </a:p>
        </p:txBody>
      </p:sp>
      <p:pic>
        <p:nvPicPr>
          <p:cNvPr id="6" name="Audio 5">
            <a:hlinkClick r:id="" action="ppaction://media"/>
            <a:extLst>
              <a:ext uri="{FF2B5EF4-FFF2-40B4-BE49-F238E27FC236}">
                <a16:creationId xmlns:a16="http://schemas.microsoft.com/office/drawing/2014/main" id="{0709B4C2-8090-4974-B49D-7AA3E9F3FC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843857582"/>
      </p:ext>
    </p:extLst>
  </p:cSld>
  <p:clrMapOvr>
    <a:masterClrMapping/>
  </p:clrMapOvr>
  <mc:AlternateContent xmlns:mc="http://schemas.openxmlformats.org/markup-compatibility/2006">
    <mc:Choice xmlns:p14="http://schemas.microsoft.com/office/powerpoint/2010/main" Requires="p14">
      <p:transition spd="slow" p14:dur="2000" advTm="58890"/>
    </mc:Choice>
    <mc:Fallback>
      <p:transition spd="slow" advTm="5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852A-DED2-41A8-889B-B1B449FB1125}"/>
              </a:ext>
            </a:extLst>
          </p:cNvPr>
          <p:cNvSpPr>
            <a:spLocks noGrp="1"/>
          </p:cNvSpPr>
          <p:nvPr>
            <p:ph type="title"/>
          </p:nvPr>
        </p:nvSpPr>
        <p:spPr/>
        <p:txBody>
          <a:bodyPr/>
          <a:lstStyle/>
          <a:p>
            <a:r>
              <a:rPr lang="en-US" dirty="0"/>
              <a:t>Liability Issues with Vaccines in the early 1980s.</a:t>
            </a:r>
          </a:p>
        </p:txBody>
      </p:sp>
      <p:sp>
        <p:nvSpPr>
          <p:cNvPr id="3" name="Content Placeholder 2">
            <a:extLst>
              <a:ext uri="{FF2B5EF4-FFF2-40B4-BE49-F238E27FC236}">
                <a16:creationId xmlns:a16="http://schemas.microsoft.com/office/drawing/2014/main" id="{31853D99-18E1-451C-89E1-AFE3A31A8D00}"/>
              </a:ext>
            </a:extLst>
          </p:cNvPr>
          <p:cNvSpPr>
            <a:spLocks noGrp="1"/>
          </p:cNvSpPr>
          <p:nvPr>
            <p:ph idx="1"/>
          </p:nvPr>
        </p:nvSpPr>
        <p:spPr/>
        <p:txBody>
          <a:bodyPr>
            <a:normAutofit fontScale="85000" lnSpcReduction="10000"/>
          </a:bodyPr>
          <a:lstStyle/>
          <a:p>
            <a:r>
              <a:rPr lang="en-US" dirty="0"/>
              <a:t>Strict liability (products liability) has been adopted in most states.</a:t>
            </a:r>
          </a:p>
          <a:p>
            <a:r>
              <a:rPr lang="en-US" dirty="0"/>
              <a:t>The Swine Flu Compensation Program has show lawyers that there is money to be made in vaccine litigation.</a:t>
            </a:r>
          </a:p>
          <a:p>
            <a:r>
              <a:rPr lang="en-US" dirty="0"/>
              <a:t>The public perception of the incidence of disease and disability in children is much lower than the actual incidence.</a:t>
            </a:r>
          </a:p>
          <a:p>
            <a:pPr lvl="1"/>
            <a:r>
              <a:rPr lang="en-US" dirty="0"/>
              <a:t>Immunize a 1,000,000 children and there will be children with problems in the next months after the vaccination. </a:t>
            </a:r>
          </a:p>
          <a:p>
            <a:r>
              <a:rPr lang="en-US" dirty="0"/>
              <a:t>Must be due to the vaccine.</a:t>
            </a:r>
          </a:p>
        </p:txBody>
      </p:sp>
      <p:sp>
        <p:nvSpPr>
          <p:cNvPr id="4" name="Slide Number Placeholder 3">
            <a:extLst>
              <a:ext uri="{FF2B5EF4-FFF2-40B4-BE49-F238E27FC236}">
                <a16:creationId xmlns:a16="http://schemas.microsoft.com/office/drawing/2014/main" id="{D6A2044B-D2F4-431E-A6DC-AD6994371BB8}"/>
              </a:ext>
            </a:extLst>
          </p:cNvPr>
          <p:cNvSpPr>
            <a:spLocks noGrp="1"/>
          </p:cNvSpPr>
          <p:nvPr>
            <p:ph type="sldNum" sz="quarter" idx="12"/>
          </p:nvPr>
        </p:nvSpPr>
        <p:spPr/>
        <p:txBody>
          <a:bodyPr/>
          <a:lstStyle/>
          <a:p>
            <a:fld id="{65277C9C-394D-4AA2-89B6-8D630ADEB78A}" type="slidenum">
              <a:rPr lang="en-US" altLang="en-US" smtClean="0"/>
              <a:pPr/>
              <a:t>14</a:t>
            </a:fld>
            <a:endParaRPr lang="en-US" altLang="en-US"/>
          </a:p>
        </p:txBody>
      </p:sp>
      <p:pic>
        <p:nvPicPr>
          <p:cNvPr id="5" name="Audio 4">
            <a:hlinkClick r:id="" action="ppaction://media"/>
            <a:extLst>
              <a:ext uri="{FF2B5EF4-FFF2-40B4-BE49-F238E27FC236}">
                <a16:creationId xmlns:a16="http://schemas.microsoft.com/office/drawing/2014/main" id="{DCBCDD6F-F4A1-468D-AC87-45296A205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592083020"/>
      </p:ext>
    </p:extLst>
  </p:cSld>
  <p:clrMapOvr>
    <a:masterClrMapping/>
  </p:clrMapOvr>
  <mc:AlternateContent xmlns:mc="http://schemas.openxmlformats.org/markup-compatibility/2006">
    <mc:Choice xmlns:p14="http://schemas.microsoft.com/office/powerpoint/2010/main" Requires="p14">
      <p:transition spd="slow" p14:dur="2000" advTm="101019"/>
    </mc:Choice>
    <mc:Fallback>
      <p:transition spd="slow" advTm="10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1C2B-D2F1-482F-9CE5-BB6A7D23C331}"/>
              </a:ext>
            </a:extLst>
          </p:cNvPr>
          <p:cNvSpPr>
            <a:spLocks noGrp="1"/>
          </p:cNvSpPr>
          <p:nvPr>
            <p:ph type="title"/>
          </p:nvPr>
        </p:nvSpPr>
        <p:spPr/>
        <p:txBody>
          <a:bodyPr/>
          <a:lstStyle/>
          <a:p>
            <a:r>
              <a:rPr lang="en-US" dirty="0"/>
              <a:t>Litigation Impact on Vaccine Availability and Cost in the Early 1980s</a:t>
            </a:r>
          </a:p>
        </p:txBody>
      </p:sp>
      <p:sp>
        <p:nvSpPr>
          <p:cNvPr id="3" name="Content Placeholder 2">
            <a:extLst>
              <a:ext uri="{FF2B5EF4-FFF2-40B4-BE49-F238E27FC236}">
                <a16:creationId xmlns:a16="http://schemas.microsoft.com/office/drawing/2014/main" id="{35C8A0F6-5383-4D63-BF74-8384B6AA2655}"/>
              </a:ext>
            </a:extLst>
          </p:cNvPr>
          <p:cNvSpPr>
            <a:spLocks noGrp="1"/>
          </p:cNvSpPr>
          <p:nvPr>
            <p:ph idx="1"/>
          </p:nvPr>
        </p:nvSpPr>
        <p:spPr/>
        <p:txBody>
          <a:bodyPr>
            <a:normAutofit lnSpcReduction="10000"/>
          </a:bodyPr>
          <a:lstStyle/>
          <a:p>
            <a:r>
              <a:rPr lang="en-US" dirty="0"/>
              <a:t>Litigation costs and associated increases in products liability insurance are discouraging drug companies from producing vaccines.</a:t>
            </a:r>
          </a:p>
          <a:p>
            <a:pPr lvl="1"/>
            <a:r>
              <a:rPr lang="en-US" dirty="0"/>
              <a:t>At this point in time, vaccines were a low profit area.</a:t>
            </a:r>
          </a:p>
          <a:p>
            <a:pPr lvl="1"/>
            <a:r>
              <a:rPr lang="en-US" dirty="0"/>
              <a:t>Most were bought by the government.</a:t>
            </a:r>
          </a:p>
          <a:p>
            <a:r>
              <a:rPr lang="en-US" dirty="0"/>
              <a:t>In 1986, Congress passes a bipartisan compensation program for children injured by vaccines. </a:t>
            </a:r>
          </a:p>
        </p:txBody>
      </p:sp>
      <p:sp>
        <p:nvSpPr>
          <p:cNvPr id="4" name="Slide Number Placeholder 3">
            <a:extLst>
              <a:ext uri="{FF2B5EF4-FFF2-40B4-BE49-F238E27FC236}">
                <a16:creationId xmlns:a16="http://schemas.microsoft.com/office/drawing/2014/main" id="{F43B3641-E246-4FE4-874C-9EC1F168BD4C}"/>
              </a:ext>
            </a:extLst>
          </p:cNvPr>
          <p:cNvSpPr>
            <a:spLocks noGrp="1"/>
          </p:cNvSpPr>
          <p:nvPr>
            <p:ph type="sldNum" sz="quarter" idx="12"/>
          </p:nvPr>
        </p:nvSpPr>
        <p:spPr/>
        <p:txBody>
          <a:bodyPr/>
          <a:lstStyle/>
          <a:p>
            <a:fld id="{65277C9C-394D-4AA2-89B6-8D630ADEB78A}" type="slidenum">
              <a:rPr lang="en-US" altLang="en-US" smtClean="0"/>
              <a:pPr/>
              <a:t>15</a:t>
            </a:fld>
            <a:endParaRPr lang="en-US" altLang="en-US"/>
          </a:p>
        </p:txBody>
      </p:sp>
      <p:pic>
        <p:nvPicPr>
          <p:cNvPr id="5" name="Audio 4">
            <a:hlinkClick r:id="" action="ppaction://media"/>
            <a:extLst>
              <a:ext uri="{FF2B5EF4-FFF2-40B4-BE49-F238E27FC236}">
                <a16:creationId xmlns:a16="http://schemas.microsoft.com/office/drawing/2014/main" id="{C75881E7-77BB-40C3-90F6-C872425611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73905970"/>
      </p:ext>
    </p:extLst>
  </p:cSld>
  <p:clrMapOvr>
    <a:masterClrMapping/>
  </p:clrMapOvr>
  <mc:AlternateContent xmlns:mc="http://schemas.openxmlformats.org/markup-compatibility/2006">
    <mc:Choice xmlns:p14="http://schemas.microsoft.com/office/powerpoint/2010/main" Requires="p14">
      <p:transition spd="slow" p14:dur="2000" advTm="32546"/>
    </mc:Choice>
    <mc:Fallback>
      <p:transition spd="slow" advTm="3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738D-7827-4C02-BD47-47FAB49D4CCA}"/>
              </a:ext>
            </a:extLst>
          </p:cNvPr>
          <p:cNvSpPr>
            <a:spLocks noGrp="1"/>
          </p:cNvSpPr>
          <p:nvPr>
            <p:ph type="title"/>
          </p:nvPr>
        </p:nvSpPr>
        <p:spPr/>
        <p:txBody>
          <a:bodyPr/>
          <a:lstStyle/>
          <a:p>
            <a:r>
              <a:rPr lang="en-US" dirty="0"/>
              <a:t>National Childhood Vaccine Injury Act of 1986</a:t>
            </a:r>
          </a:p>
        </p:txBody>
      </p:sp>
      <p:sp>
        <p:nvSpPr>
          <p:cNvPr id="3" name="Content Placeholder 2">
            <a:extLst>
              <a:ext uri="{FF2B5EF4-FFF2-40B4-BE49-F238E27FC236}">
                <a16:creationId xmlns:a16="http://schemas.microsoft.com/office/drawing/2014/main" id="{5AA8AAB1-0ECB-47BC-AC4B-BB645E10E7D6}"/>
              </a:ext>
            </a:extLst>
          </p:cNvPr>
          <p:cNvSpPr>
            <a:spLocks noGrp="1"/>
          </p:cNvSpPr>
          <p:nvPr>
            <p:ph idx="1"/>
          </p:nvPr>
        </p:nvSpPr>
        <p:spPr/>
        <p:txBody>
          <a:bodyPr>
            <a:normAutofit lnSpcReduction="10000"/>
          </a:bodyPr>
          <a:lstStyle/>
          <a:p>
            <a:r>
              <a:rPr lang="en-US" dirty="0"/>
              <a:t>Applies to vaccines which prevent traditional childhood illnesses such as measles.</a:t>
            </a:r>
          </a:p>
          <a:p>
            <a:r>
              <a:rPr lang="en-US" dirty="0"/>
              <a:t>Provides no-fault compensation for injured persons. (Like the Swine Flu compensation fund.)</a:t>
            </a:r>
          </a:p>
          <a:p>
            <a:r>
              <a:rPr lang="en-US" dirty="0"/>
              <a:t>Liability is determined by scientifically determined table. (Unlike the Swine Flu compensation fund.)</a:t>
            </a:r>
          </a:p>
          <a:p>
            <a:r>
              <a:rPr lang="en-US" dirty="0"/>
              <a:t>It is an exclusive remedy – you cannot go to court with a products liability claim.</a:t>
            </a:r>
          </a:p>
          <a:p>
            <a:r>
              <a:rPr lang="en-US" dirty="0"/>
              <a:t>Funded by federal tax on vaccines.</a:t>
            </a:r>
          </a:p>
          <a:p>
            <a:endParaRPr lang="en-US" dirty="0"/>
          </a:p>
        </p:txBody>
      </p:sp>
      <p:sp>
        <p:nvSpPr>
          <p:cNvPr id="4" name="Slide Number Placeholder 3">
            <a:extLst>
              <a:ext uri="{FF2B5EF4-FFF2-40B4-BE49-F238E27FC236}">
                <a16:creationId xmlns:a16="http://schemas.microsoft.com/office/drawing/2014/main" id="{90BB3C36-E420-485E-B4E9-28E8BFAC295A}"/>
              </a:ext>
            </a:extLst>
          </p:cNvPr>
          <p:cNvSpPr>
            <a:spLocks noGrp="1"/>
          </p:cNvSpPr>
          <p:nvPr>
            <p:ph type="sldNum" sz="quarter" idx="12"/>
          </p:nvPr>
        </p:nvSpPr>
        <p:spPr/>
        <p:txBody>
          <a:bodyPr/>
          <a:lstStyle/>
          <a:p>
            <a:fld id="{65277C9C-394D-4AA2-89B6-8D630ADEB78A}" type="slidenum">
              <a:rPr lang="en-US" altLang="en-US" smtClean="0"/>
              <a:pPr/>
              <a:t>16</a:t>
            </a:fld>
            <a:endParaRPr lang="en-US" altLang="en-US"/>
          </a:p>
        </p:txBody>
      </p:sp>
      <p:pic>
        <p:nvPicPr>
          <p:cNvPr id="7" name="Audio 6">
            <a:hlinkClick r:id="" action="ppaction://media"/>
            <a:extLst>
              <a:ext uri="{FF2B5EF4-FFF2-40B4-BE49-F238E27FC236}">
                <a16:creationId xmlns:a16="http://schemas.microsoft.com/office/drawing/2014/main" id="{F427CCAA-8D8B-4668-A431-BC526541C9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855821097"/>
      </p:ext>
    </p:extLst>
  </p:cSld>
  <p:clrMapOvr>
    <a:masterClrMapping/>
  </p:clrMapOvr>
  <mc:AlternateContent xmlns:mc="http://schemas.openxmlformats.org/markup-compatibility/2006">
    <mc:Choice xmlns:p14="http://schemas.microsoft.com/office/powerpoint/2010/main" Requires="p14">
      <p:transition spd="slow" p14:dur="2000" advTm="104126"/>
    </mc:Choice>
    <mc:Fallback>
      <p:transition spd="slow" advTm="10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25F5-3C85-4ADF-8367-60C8C92BFE9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F42EE6-448D-4944-894E-2F536591CD62}"/>
              </a:ext>
            </a:extLst>
          </p:cNvPr>
          <p:cNvPicPr>
            <a:picLocks noGrp="1" noChangeAspect="1"/>
          </p:cNvPicPr>
          <p:nvPr>
            <p:ph idx="1"/>
          </p:nvPr>
        </p:nvPicPr>
        <p:blipFill>
          <a:blip r:embed="rId4"/>
          <a:stretch>
            <a:fillRect/>
          </a:stretch>
        </p:blipFill>
        <p:spPr>
          <a:xfrm>
            <a:off x="304800" y="163123"/>
            <a:ext cx="8218592" cy="6694877"/>
          </a:xfrm>
          <a:prstGeom prst="rect">
            <a:avLst/>
          </a:prstGeom>
        </p:spPr>
      </p:pic>
      <p:sp>
        <p:nvSpPr>
          <p:cNvPr id="4" name="Slide Number Placeholder 3">
            <a:extLst>
              <a:ext uri="{FF2B5EF4-FFF2-40B4-BE49-F238E27FC236}">
                <a16:creationId xmlns:a16="http://schemas.microsoft.com/office/drawing/2014/main" id="{8F441ADA-83BF-46C0-A147-568149DE2BAA}"/>
              </a:ext>
            </a:extLst>
          </p:cNvPr>
          <p:cNvSpPr>
            <a:spLocks noGrp="1"/>
          </p:cNvSpPr>
          <p:nvPr>
            <p:ph type="sldNum" sz="quarter" idx="12"/>
          </p:nvPr>
        </p:nvSpPr>
        <p:spPr/>
        <p:txBody>
          <a:bodyPr/>
          <a:lstStyle/>
          <a:p>
            <a:fld id="{65277C9C-394D-4AA2-89B6-8D630ADEB78A}" type="slidenum">
              <a:rPr lang="en-US" altLang="en-US" smtClean="0"/>
              <a:pPr/>
              <a:t>17</a:t>
            </a:fld>
            <a:endParaRPr lang="en-US" altLang="en-US"/>
          </a:p>
        </p:txBody>
      </p:sp>
      <p:pic>
        <p:nvPicPr>
          <p:cNvPr id="7" name="Audio 6">
            <a:hlinkClick r:id="" action="ppaction://media"/>
            <a:extLst>
              <a:ext uri="{FF2B5EF4-FFF2-40B4-BE49-F238E27FC236}">
                <a16:creationId xmlns:a16="http://schemas.microsoft.com/office/drawing/2014/main" id="{4218AD4F-593C-49CB-BB10-D850E28BDA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256708776"/>
      </p:ext>
    </p:extLst>
  </p:cSld>
  <p:clrMapOvr>
    <a:masterClrMapping/>
  </p:clrMapOvr>
  <mc:AlternateContent xmlns:mc="http://schemas.openxmlformats.org/markup-compatibility/2006">
    <mc:Choice xmlns:p14="http://schemas.microsoft.com/office/powerpoint/2010/main" Requires="p14">
      <p:transition spd="slow" p14:dur="2000" advTm="70711"/>
    </mc:Choice>
    <mc:Fallback>
      <p:transition spd="slow" advTm="7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91D9-70EA-4DC6-A314-920702B1DE92}"/>
              </a:ext>
            </a:extLst>
          </p:cNvPr>
          <p:cNvSpPr>
            <a:spLocks noGrp="1"/>
          </p:cNvSpPr>
          <p:nvPr>
            <p:ph type="title"/>
          </p:nvPr>
        </p:nvSpPr>
        <p:spPr/>
        <p:txBody>
          <a:bodyPr/>
          <a:lstStyle/>
          <a:p>
            <a:r>
              <a:rPr lang="en-US" dirty="0"/>
              <a:t>The </a:t>
            </a:r>
            <a:r>
              <a:rPr lang="en-US" dirty="0" err="1"/>
              <a:t>NCVIA’s</a:t>
            </a:r>
            <a:r>
              <a:rPr lang="en-US" dirty="0"/>
              <a:t> Impact on Litigation and the Autism Scam</a:t>
            </a:r>
          </a:p>
        </p:txBody>
      </p:sp>
      <p:sp>
        <p:nvSpPr>
          <p:cNvPr id="3" name="Content Placeholder 2">
            <a:extLst>
              <a:ext uri="{FF2B5EF4-FFF2-40B4-BE49-F238E27FC236}">
                <a16:creationId xmlns:a16="http://schemas.microsoft.com/office/drawing/2014/main" id="{B7CF46B7-B523-461A-B6D3-8DE22D9FE31A}"/>
              </a:ext>
            </a:extLst>
          </p:cNvPr>
          <p:cNvSpPr>
            <a:spLocks noGrp="1"/>
          </p:cNvSpPr>
          <p:nvPr>
            <p:ph idx="1"/>
          </p:nvPr>
        </p:nvSpPr>
        <p:spPr/>
        <p:txBody>
          <a:bodyPr>
            <a:normAutofit fontScale="92500"/>
          </a:bodyPr>
          <a:lstStyle/>
          <a:p>
            <a:r>
              <a:rPr lang="en-US" dirty="0"/>
              <a:t>The </a:t>
            </a:r>
            <a:r>
              <a:rPr lang="en-US" dirty="0" err="1"/>
              <a:t>NCVIA</a:t>
            </a:r>
            <a:r>
              <a:rPr lang="en-US" dirty="0"/>
              <a:t> cuts into the profits in vaccine litigation.</a:t>
            </a:r>
          </a:p>
          <a:p>
            <a:r>
              <a:rPr lang="en-US" dirty="0"/>
              <a:t>Autism, a rare childhood disease, is on the increase as the definition of the disease is broaden.</a:t>
            </a:r>
          </a:p>
          <a:p>
            <a:pPr lvl="1"/>
            <a:r>
              <a:rPr lang="en-US" dirty="0"/>
              <a:t>The cause is unknow.</a:t>
            </a:r>
          </a:p>
          <a:p>
            <a:r>
              <a:rPr lang="en-US" dirty="0"/>
              <a:t>A physician published a paper in Lancet in 1998 claiming that autism is associated with vaccinations. (later recognized as a fraud and retracted)</a:t>
            </a:r>
          </a:p>
        </p:txBody>
      </p:sp>
      <p:sp>
        <p:nvSpPr>
          <p:cNvPr id="4" name="Slide Number Placeholder 3">
            <a:extLst>
              <a:ext uri="{FF2B5EF4-FFF2-40B4-BE49-F238E27FC236}">
                <a16:creationId xmlns:a16="http://schemas.microsoft.com/office/drawing/2014/main" id="{654A19A1-FE10-42A8-80D9-9E2BD460D261}"/>
              </a:ext>
            </a:extLst>
          </p:cNvPr>
          <p:cNvSpPr>
            <a:spLocks noGrp="1"/>
          </p:cNvSpPr>
          <p:nvPr>
            <p:ph type="sldNum" sz="quarter" idx="12"/>
          </p:nvPr>
        </p:nvSpPr>
        <p:spPr/>
        <p:txBody>
          <a:bodyPr/>
          <a:lstStyle/>
          <a:p>
            <a:fld id="{65277C9C-394D-4AA2-89B6-8D630ADEB78A}" type="slidenum">
              <a:rPr lang="en-US" altLang="en-US" smtClean="0"/>
              <a:pPr/>
              <a:t>18</a:t>
            </a:fld>
            <a:endParaRPr lang="en-US" altLang="en-US"/>
          </a:p>
        </p:txBody>
      </p:sp>
      <p:pic>
        <p:nvPicPr>
          <p:cNvPr id="5" name="Audio 4">
            <a:hlinkClick r:id="" action="ppaction://media"/>
            <a:extLst>
              <a:ext uri="{FF2B5EF4-FFF2-40B4-BE49-F238E27FC236}">
                <a16:creationId xmlns:a16="http://schemas.microsoft.com/office/drawing/2014/main" id="{0C3E3997-D804-46C3-BE74-F3D87699D9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92238348"/>
      </p:ext>
    </p:extLst>
  </p:cSld>
  <p:clrMapOvr>
    <a:masterClrMapping/>
  </p:clrMapOvr>
  <mc:AlternateContent xmlns:mc="http://schemas.openxmlformats.org/markup-compatibility/2006">
    <mc:Choice xmlns:p14="http://schemas.microsoft.com/office/powerpoint/2010/main" Requires="p14">
      <p:transition spd="slow" p14:dur="2000" advTm="83182"/>
    </mc:Choice>
    <mc:Fallback>
      <p:transition spd="slow" advTm="8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5E97-47B2-4BF1-953D-7072DCEB2449}"/>
              </a:ext>
            </a:extLst>
          </p:cNvPr>
          <p:cNvSpPr>
            <a:spLocks noGrp="1"/>
          </p:cNvSpPr>
          <p:nvPr>
            <p:ph type="title"/>
          </p:nvPr>
        </p:nvSpPr>
        <p:spPr/>
        <p:txBody>
          <a:bodyPr/>
          <a:lstStyle/>
          <a:p>
            <a:r>
              <a:rPr lang="en-US" dirty="0"/>
              <a:t>The Autism Scam</a:t>
            </a:r>
          </a:p>
        </p:txBody>
      </p:sp>
      <p:sp>
        <p:nvSpPr>
          <p:cNvPr id="3" name="Content Placeholder 2">
            <a:extLst>
              <a:ext uri="{FF2B5EF4-FFF2-40B4-BE49-F238E27FC236}">
                <a16:creationId xmlns:a16="http://schemas.microsoft.com/office/drawing/2014/main" id="{99B28601-5C69-416F-B6B9-61512DC80009}"/>
              </a:ext>
            </a:extLst>
          </p:cNvPr>
          <p:cNvSpPr>
            <a:spLocks noGrp="1"/>
          </p:cNvSpPr>
          <p:nvPr>
            <p:ph idx="1"/>
          </p:nvPr>
        </p:nvSpPr>
        <p:spPr/>
        <p:txBody>
          <a:bodyPr>
            <a:normAutofit fontScale="85000" lnSpcReduction="10000"/>
          </a:bodyPr>
          <a:lstStyle/>
          <a:p>
            <a:r>
              <a:rPr lang="en-US" dirty="0"/>
              <a:t>The autism paper was based on a very small number of children and could not be replicated. </a:t>
            </a:r>
          </a:p>
          <a:p>
            <a:r>
              <a:rPr lang="en-US" dirty="0"/>
              <a:t>This would likely not have mattered in products liability cases, but it meant that autism was not going to be added to the Vaccine Injury Table.</a:t>
            </a:r>
          </a:p>
          <a:p>
            <a:r>
              <a:rPr lang="en-US" dirty="0"/>
              <a:t>Plaintiffs argued that autism was caused by the mercury preservative, not the vaccine, to escape the Act.</a:t>
            </a:r>
          </a:p>
          <a:p>
            <a:r>
              <a:rPr lang="en-US" dirty="0"/>
              <a:t>The Courts finally kill these cases, but the public relations damage was done as lawyers flood the Internet with false information, which is amplified by social media.</a:t>
            </a:r>
          </a:p>
        </p:txBody>
      </p:sp>
      <p:sp>
        <p:nvSpPr>
          <p:cNvPr id="4" name="Slide Number Placeholder 3">
            <a:extLst>
              <a:ext uri="{FF2B5EF4-FFF2-40B4-BE49-F238E27FC236}">
                <a16:creationId xmlns:a16="http://schemas.microsoft.com/office/drawing/2014/main" id="{403E3B80-00A4-4C4B-BDA7-4401D0B8C76C}"/>
              </a:ext>
            </a:extLst>
          </p:cNvPr>
          <p:cNvSpPr>
            <a:spLocks noGrp="1"/>
          </p:cNvSpPr>
          <p:nvPr>
            <p:ph type="sldNum" sz="quarter" idx="12"/>
          </p:nvPr>
        </p:nvSpPr>
        <p:spPr/>
        <p:txBody>
          <a:bodyPr/>
          <a:lstStyle/>
          <a:p>
            <a:fld id="{65277C9C-394D-4AA2-89B6-8D630ADEB78A}" type="slidenum">
              <a:rPr lang="en-US" altLang="en-US" smtClean="0"/>
              <a:pPr/>
              <a:t>19</a:t>
            </a:fld>
            <a:endParaRPr lang="en-US" altLang="en-US"/>
          </a:p>
        </p:txBody>
      </p:sp>
      <p:pic>
        <p:nvPicPr>
          <p:cNvPr id="5" name="Audio 4">
            <a:hlinkClick r:id="" action="ppaction://media"/>
            <a:extLst>
              <a:ext uri="{FF2B5EF4-FFF2-40B4-BE49-F238E27FC236}">
                <a16:creationId xmlns:a16="http://schemas.microsoft.com/office/drawing/2014/main" id="{999F274F-D267-430D-BD1D-1CB3EA664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90170496"/>
      </p:ext>
    </p:extLst>
  </p:cSld>
  <p:clrMapOvr>
    <a:masterClrMapping/>
  </p:clrMapOvr>
  <mc:AlternateContent xmlns:mc="http://schemas.openxmlformats.org/markup-compatibility/2006">
    <mc:Choice xmlns:p14="http://schemas.microsoft.com/office/powerpoint/2010/main" Requires="p14">
      <p:transition spd="slow" p14:dur="2000" advTm="122958"/>
    </mc:Choice>
    <mc:Fallback>
      <p:transition spd="slow" advTm="122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Political Support for Public Health Depends on Fear</a:t>
            </a:r>
          </a:p>
        </p:txBody>
      </p:sp>
      <p:sp>
        <p:nvSpPr>
          <p:cNvPr id="4" name="Content Placeholder 3"/>
          <p:cNvSpPr>
            <a:spLocks noGrp="1"/>
          </p:cNvSpPr>
          <p:nvPr>
            <p:ph idx="1"/>
          </p:nvPr>
        </p:nvSpPr>
        <p:spPr>
          <a:xfrm>
            <a:off x="877824" y="2362486"/>
            <a:ext cx="7226808" cy="3423380"/>
          </a:xfrm>
        </p:spPr>
        <p:txBody>
          <a:bodyPr>
            <a:normAutofit fontScale="70000" lnSpcReduction="20000"/>
          </a:bodyPr>
          <a:lstStyle/>
          <a:p>
            <a:pPr marL="0" indent="0">
              <a:buNone/>
            </a:pPr>
            <a:r>
              <a:rPr lang="en-US" b="1" dirty="0"/>
              <a:t>“Fear is lessening, but we would not want it to disappear entirely, for while it is a miserable sensation, it has its uses in the same sense that pain may be a marked benefit to the animal economy, and in the same sense that fever is a conservative process. Reasonable fear saves many lives and prevents much sickness. It is one of the greatest forces for good in preventive medicine, as we shall presently see, and at times it is the most useful instrument in the hands of the sanitarian.” </a:t>
            </a:r>
          </a:p>
          <a:p>
            <a:pPr lvl="1"/>
            <a:r>
              <a:rPr lang="en-US" b="1" dirty="0" err="1"/>
              <a:t>Rosenau</a:t>
            </a:r>
            <a:r>
              <a:rPr lang="en-US" b="1" dirty="0"/>
              <a:t>, The Uses of Fear in Preventive Medicine, 1910.</a:t>
            </a:r>
          </a:p>
        </p:txBody>
      </p:sp>
      <p:sp>
        <p:nvSpPr>
          <p:cNvPr id="3" name="Slide Number Placeholder 2"/>
          <p:cNvSpPr>
            <a:spLocks noGrp="1"/>
          </p:cNvSpPr>
          <p:nvPr>
            <p:ph type="sldNum" sz="quarter" idx="12"/>
          </p:nvPr>
        </p:nvSpPr>
        <p:spPr/>
        <p:txBody>
          <a:bodyPr/>
          <a:lstStyle/>
          <a:p>
            <a:fld id="{7C4D43C6-8B40-494A-A68F-5CB302A47C54}" type="slidenum">
              <a:rPr lang="en-US" smtClean="0"/>
              <a:t>2</a:t>
            </a:fld>
            <a:endParaRPr lang="en-US"/>
          </a:p>
        </p:txBody>
      </p:sp>
      <p:pic>
        <p:nvPicPr>
          <p:cNvPr id="6" name="Audio 5">
            <a:hlinkClick r:id="" action="ppaction://media"/>
            <a:extLst>
              <a:ext uri="{FF2B5EF4-FFF2-40B4-BE49-F238E27FC236}">
                <a16:creationId xmlns:a16="http://schemas.microsoft.com/office/drawing/2014/main" id="{4D5463E2-423C-4584-B2F3-F49D8C578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080726828"/>
      </p:ext>
    </p:extLst>
  </p:cSld>
  <p:clrMapOvr>
    <a:masterClrMapping/>
  </p:clrMapOvr>
  <mc:AlternateContent xmlns:mc="http://schemas.openxmlformats.org/markup-compatibility/2006">
    <mc:Choice xmlns:p14="http://schemas.microsoft.com/office/powerpoint/2010/main" Requires="p14">
      <p:transition spd="slow" p14:dur="2000" advTm="95271"/>
    </mc:Choice>
    <mc:Fallback>
      <p:transition spd="slow" advTm="9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ED3F-645A-4C30-A265-BA3BD6E4E6B1}"/>
              </a:ext>
            </a:extLst>
          </p:cNvPr>
          <p:cNvSpPr>
            <a:spLocks noGrp="1"/>
          </p:cNvSpPr>
          <p:nvPr>
            <p:ph type="title"/>
          </p:nvPr>
        </p:nvSpPr>
        <p:spPr/>
        <p:txBody>
          <a:bodyPr/>
          <a:lstStyle/>
          <a:p>
            <a:r>
              <a:rPr lang="en-US" dirty="0"/>
              <a:t>Why was the Autism Scam so Effective?</a:t>
            </a:r>
          </a:p>
        </p:txBody>
      </p:sp>
      <p:sp>
        <p:nvSpPr>
          <p:cNvPr id="3" name="Content Placeholder 2">
            <a:extLst>
              <a:ext uri="{FF2B5EF4-FFF2-40B4-BE49-F238E27FC236}">
                <a16:creationId xmlns:a16="http://schemas.microsoft.com/office/drawing/2014/main" id="{5630DCBA-AF4D-4506-AF04-AAE7F967A6C1}"/>
              </a:ext>
            </a:extLst>
          </p:cNvPr>
          <p:cNvSpPr>
            <a:spLocks noGrp="1"/>
          </p:cNvSpPr>
          <p:nvPr>
            <p:ph idx="1"/>
          </p:nvPr>
        </p:nvSpPr>
        <p:spPr/>
        <p:txBody>
          <a:bodyPr>
            <a:normAutofit fontScale="92500" lnSpcReduction="20000"/>
          </a:bodyPr>
          <a:lstStyle/>
          <a:p>
            <a:r>
              <a:rPr lang="en-US" dirty="0"/>
              <a:t>The definition of autism has been broadened into a large umbrella that covers a number of disabling childhood neurological/behavioral syndromes.</a:t>
            </a:r>
          </a:p>
          <a:p>
            <a:r>
              <a:rPr lang="en-US" dirty="0"/>
              <a:t>There are no proven causes for these syndromes.</a:t>
            </a:r>
          </a:p>
          <a:p>
            <a:pPr lvl="1"/>
            <a:r>
              <a:rPr lang="en-US" dirty="0"/>
              <a:t>People want to have an explanation for misfortune to deflect their guilt. </a:t>
            </a:r>
          </a:p>
          <a:p>
            <a:pPr lvl="1"/>
            <a:r>
              <a:rPr lang="en-US" dirty="0"/>
              <a:t>Vaccines are close to magic and thus easy to fear. </a:t>
            </a:r>
          </a:p>
          <a:p>
            <a:pPr lvl="1"/>
            <a:r>
              <a:rPr lang="en-US" dirty="0"/>
              <a:t>There was already a long-standing antivaccine movement.</a:t>
            </a:r>
          </a:p>
          <a:p>
            <a:r>
              <a:rPr lang="en-US" dirty="0"/>
              <a:t>Bipartisan</a:t>
            </a:r>
          </a:p>
        </p:txBody>
      </p:sp>
      <p:sp>
        <p:nvSpPr>
          <p:cNvPr id="4" name="Slide Number Placeholder 3">
            <a:extLst>
              <a:ext uri="{FF2B5EF4-FFF2-40B4-BE49-F238E27FC236}">
                <a16:creationId xmlns:a16="http://schemas.microsoft.com/office/drawing/2014/main" id="{123BA526-E665-4807-8999-42F6ED02CD32}"/>
              </a:ext>
            </a:extLst>
          </p:cNvPr>
          <p:cNvSpPr>
            <a:spLocks noGrp="1"/>
          </p:cNvSpPr>
          <p:nvPr>
            <p:ph type="sldNum" sz="quarter" idx="12"/>
          </p:nvPr>
        </p:nvSpPr>
        <p:spPr/>
        <p:txBody>
          <a:bodyPr/>
          <a:lstStyle/>
          <a:p>
            <a:fld id="{65277C9C-394D-4AA2-89B6-8D630ADEB78A}" type="slidenum">
              <a:rPr lang="en-US" altLang="en-US" smtClean="0"/>
              <a:pPr/>
              <a:t>20</a:t>
            </a:fld>
            <a:endParaRPr lang="en-US" altLang="en-US"/>
          </a:p>
        </p:txBody>
      </p:sp>
      <p:pic>
        <p:nvPicPr>
          <p:cNvPr id="5" name="Audio 4">
            <a:hlinkClick r:id="" action="ppaction://media"/>
            <a:extLst>
              <a:ext uri="{FF2B5EF4-FFF2-40B4-BE49-F238E27FC236}">
                <a16:creationId xmlns:a16="http://schemas.microsoft.com/office/drawing/2014/main" id="{3EB9D653-3581-4CA1-A9E6-B8240C374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31730336"/>
      </p:ext>
    </p:extLst>
  </p:cSld>
  <p:clrMapOvr>
    <a:masterClrMapping/>
  </p:clrMapOvr>
  <mc:AlternateContent xmlns:mc="http://schemas.openxmlformats.org/markup-compatibility/2006">
    <mc:Choice xmlns:p14="http://schemas.microsoft.com/office/powerpoint/2010/main" Requires="p14">
      <p:transition spd="slow" p14:dur="2000" advTm="69433"/>
    </mc:Choice>
    <mc:Fallback>
      <p:transition spd="slow" advTm="6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F409-AC5A-40B3-BBB3-1D3785F2E0C0}"/>
              </a:ext>
            </a:extLst>
          </p:cNvPr>
          <p:cNvSpPr>
            <a:spLocks noGrp="1"/>
          </p:cNvSpPr>
          <p:nvPr>
            <p:ph type="title"/>
          </p:nvPr>
        </p:nvSpPr>
        <p:spPr/>
        <p:txBody>
          <a:bodyPr/>
          <a:lstStyle/>
          <a:p>
            <a:r>
              <a:rPr lang="en-US" dirty="0"/>
              <a:t>The Imperfect Vaccine Problem</a:t>
            </a:r>
          </a:p>
        </p:txBody>
      </p:sp>
      <p:sp>
        <p:nvSpPr>
          <p:cNvPr id="3" name="Content Placeholder 2">
            <a:extLst>
              <a:ext uri="{FF2B5EF4-FFF2-40B4-BE49-F238E27FC236}">
                <a16:creationId xmlns:a16="http://schemas.microsoft.com/office/drawing/2014/main" id="{8E910CEA-3470-4D48-889E-A32CE1178BA4}"/>
              </a:ext>
            </a:extLst>
          </p:cNvPr>
          <p:cNvSpPr>
            <a:spLocks noGrp="1"/>
          </p:cNvSpPr>
          <p:nvPr>
            <p:ph idx="1"/>
          </p:nvPr>
        </p:nvSpPr>
        <p:spPr/>
        <p:txBody>
          <a:bodyPr>
            <a:normAutofit fontScale="92500" lnSpcReduction="20000"/>
          </a:bodyPr>
          <a:lstStyle/>
          <a:p>
            <a:r>
              <a:rPr lang="en-US" dirty="0"/>
              <a:t>Some vaccines provide nearly perfect protection</a:t>
            </a:r>
          </a:p>
          <a:p>
            <a:pPr lvl="1"/>
            <a:r>
              <a:rPr lang="en-US" dirty="0"/>
              <a:t>Measles, polio, and smallpox</a:t>
            </a:r>
          </a:p>
          <a:p>
            <a:r>
              <a:rPr lang="en-US" dirty="0"/>
              <a:t>This creates the expectation of perfection.</a:t>
            </a:r>
          </a:p>
          <a:p>
            <a:r>
              <a:rPr lang="en-US" dirty="0"/>
              <a:t>The most common vaccination – flu – is an imperfect vaccine, providing only a reduction in cases and severity.</a:t>
            </a:r>
          </a:p>
          <a:p>
            <a:pPr lvl="1"/>
            <a:r>
              <a:rPr lang="en-US" dirty="0"/>
              <a:t>Some years are less effective than others.</a:t>
            </a:r>
          </a:p>
          <a:p>
            <a:r>
              <a:rPr lang="en-US" dirty="0"/>
              <a:t>The vaccine is not instantons. People get the flu right after taking the vaccine and blame the vaccine.</a:t>
            </a:r>
          </a:p>
          <a:p>
            <a:r>
              <a:rPr lang="en-US" dirty="0"/>
              <a:t>This further fuels the antivaccine movement.</a:t>
            </a:r>
          </a:p>
        </p:txBody>
      </p:sp>
      <p:sp>
        <p:nvSpPr>
          <p:cNvPr id="4" name="Slide Number Placeholder 3">
            <a:extLst>
              <a:ext uri="{FF2B5EF4-FFF2-40B4-BE49-F238E27FC236}">
                <a16:creationId xmlns:a16="http://schemas.microsoft.com/office/drawing/2014/main" id="{F5B00EC2-94C7-4BF3-81DF-36BB9BE0DB71}"/>
              </a:ext>
            </a:extLst>
          </p:cNvPr>
          <p:cNvSpPr>
            <a:spLocks noGrp="1"/>
          </p:cNvSpPr>
          <p:nvPr>
            <p:ph type="sldNum" sz="quarter" idx="12"/>
          </p:nvPr>
        </p:nvSpPr>
        <p:spPr/>
        <p:txBody>
          <a:bodyPr/>
          <a:lstStyle/>
          <a:p>
            <a:fld id="{65277C9C-394D-4AA2-89B6-8D630ADEB78A}" type="slidenum">
              <a:rPr lang="en-US" altLang="en-US" smtClean="0"/>
              <a:pPr/>
              <a:t>21</a:t>
            </a:fld>
            <a:endParaRPr lang="en-US" altLang="en-US"/>
          </a:p>
        </p:txBody>
      </p:sp>
      <p:pic>
        <p:nvPicPr>
          <p:cNvPr id="6" name="Audio 5">
            <a:hlinkClick r:id="" action="ppaction://media"/>
            <a:extLst>
              <a:ext uri="{FF2B5EF4-FFF2-40B4-BE49-F238E27FC236}">
                <a16:creationId xmlns:a16="http://schemas.microsoft.com/office/drawing/2014/main" id="{D172B18B-7448-448E-AEA9-09468AABED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069909364"/>
      </p:ext>
    </p:extLst>
  </p:cSld>
  <p:clrMapOvr>
    <a:masterClrMapping/>
  </p:clrMapOvr>
  <mc:AlternateContent xmlns:mc="http://schemas.openxmlformats.org/markup-compatibility/2006">
    <mc:Choice xmlns:p14="http://schemas.microsoft.com/office/powerpoint/2010/main" Requires="p14">
      <p:transition spd="slow" p14:dur="2000" advTm="79729"/>
    </mc:Choice>
    <mc:Fallback>
      <p:transition spd="slow" advTm="7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1D59-CB7C-4F0D-8851-962DD0C2902E}"/>
              </a:ext>
            </a:extLst>
          </p:cNvPr>
          <p:cNvSpPr>
            <a:spLocks noGrp="1"/>
          </p:cNvSpPr>
          <p:nvPr>
            <p:ph type="title"/>
          </p:nvPr>
        </p:nvSpPr>
        <p:spPr/>
        <p:txBody>
          <a:bodyPr/>
          <a:lstStyle/>
          <a:p>
            <a:r>
              <a:rPr lang="en-US" dirty="0"/>
              <a:t>Where are We Today in the US?</a:t>
            </a:r>
          </a:p>
        </p:txBody>
      </p:sp>
      <p:sp>
        <p:nvSpPr>
          <p:cNvPr id="3" name="Content Placeholder 2">
            <a:extLst>
              <a:ext uri="{FF2B5EF4-FFF2-40B4-BE49-F238E27FC236}">
                <a16:creationId xmlns:a16="http://schemas.microsoft.com/office/drawing/2014/main" id="{8983A2B1-989D-4E89-9C46-6BB1B52F952A}"/>
              </a:ext>
            </a:extLst>
          </p:cNvPr>
          <p:cNvSpPr>
            <a:spLocks noGrp="1"/>
          </p:cNvSpPr>
          <p:nvPr>
            <p:ph idx="1"/>
          </p:nvPr>
        </p:nvSpPr>
        <p:spPr/>
        <p:txBody>
          <a:bodyPr/>
          <a:lstStyle/>
          <a:p>
            <a:r>
              <a:rPr lang="en-US" dirty="0"/>
              <a:t>Historic antivaccine movement, plus autism fears.</a:t>
            </a:r>
          </a:p>
          <a:p>
            <a:r>
              <a:rPr lang="en-US" dirty="0"/>
              <a:t>The president’s pushing of quack remedies and pressure on the FDA to quickly approve a vaccine will undermine public confidence in the vaccine.</a:t>
            </a:r>
          </a:p>
          <a:p>
            <a:pPr lvl="1"/>
            <a:r>
              <a:rPr lang="en-US" dirty="0"/>
              <a:t>Approval of unproven plasma treatment</a:t>
            </a:r>
          </a:p>
          <a:p>
            <a:r>
              <a:rPr lang="en-US" dirty="0"/>
              <a:t>Potential political polarization if the vaccine is rolled out by a Biden administration after a bitter election.</a:t>
            </a:r>
          </a:p>
        </p:txBody>
      </p:sp>
      <p:sp>
        <p:nvSpPr>
          <p:cNvPr id="4" name="Slide Number Placeholder 3">
            <a:extLst>
              <a:ext uri="{FF2B5EF4-FFF2-40B4-BE49-F238E27FC236}">
                <a16:creationId xmlns:a16="http://schemas.microsoft.com/office/drawing/2014/main" id="{3E591470-C5EA-475B-8E18-8502A72D2F20}"/>
              </a:ext>
            </a:extLst>
          </p:cNvPr>
          <p:cNvSpPr>
            <a:spLocks noGrp="1"/>
          </p:cNvSpPr>
          <p:nvPr>
            <p:ph type="sldNum" sz="quarter" idx="12"/>
          </p:nvPr>
        </p:nvSpPr>
        <p:spPr/>
        <p:txBody>
          <a:bodyPr/>
          <a:lstStyle/>
          <a:p>
            <a:fld id="{65277C9C-394D-4AA2-89B6-8D630ADEB78A}" type="slidenum">
              <a:rPr lang="en-US" altLang="en-US" smtClean="0"/>
              <a:pPr/>
              <a:t>22</a:t>
            </a:fld>
            <a:endParaRPr lang="en-US" altLang="en-US"/>
          </a:p>
        </p:txBody>
      </p:sp>
      <p:pic>
        <p:nvPicPr>
          <p:cNvPr id="5" name="Audio 4">
            <a:hlinkClick r:id="" action="ppaction://media"/>
            <a:extLst>
              <a:ext uri="{FF2B5EF4-FFF2-40B4-BE49-F238E27FC236}">
                <a16:creationId xmlns:a16="http://schemas.microsoft.com/office/drawing/2014/main" id="{CCCBABFD-ACF8-4C75-9371-C1B52DE81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32447147"/>
      </p:ext>
    </p:extLst>
  </p:cSld>
  <p:clrMapOvr>
    <a:masterClrMapping/>
  </p:clrMapOvr>
  <mc:AlternateContent xmlns:mc="http://schemas.openxmlformats.org/markup-compatibility/2006">
    <mc:Choice xmlns:p14="http://schemas.microsoft.com/office/powerpoint/2010/main" Requires="p14">
      <p:transition spd="slow" p14:dur="2000" advTm="122694"/>
    </mc:Choice>
    <mc:Fallback>
      <p:transition spd="slow" advTm="12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554674"/>
            <a:ext cx="6515100" cy="1200329"/>
          </a:xfrm>
        </p:spPr>
        <p:txBody>
          <a:bodyPr wrap="square">
            <a:spAutoFit/>
          </a:bodyPr>
          <a:lstStyle/>
          <a:p>
            <a:r>
              <a:rPr lang="en-US" altLang="en-US" b="1" dirty="0"/>
              <a:t>Communicable Diseases Were Conquered by 1970 in the US</a:t>
            </a:r>
          </a:p>
        </p:txBody>
      </p:sp>
      <p:sp>
        <p:nvSpPr>
          <p:cNvPr id="15363" name="Rectangle 3"/>
          <p:cNvSpPr>
            <a:spLocks noGrp="1" noChangeArrowheads="1"/>
          </p:cNvSpPr>
          <p:nvPr>
            <p:ph idx="1"/>
          </p:nvPr>
        </p:nvSpPr>
        <p:spPr/>
        <p:txBody>
          <a:bodyPr/>
          <a:lstStyle/>
          <a:p>
            <a:pPr>
              <a:spcAft>
                <a:spcPts val="900"/>
              </a:spcAft>
            </a:pPr>
            <a:r>
              <a:rPr lang="en-US" altLang="en-US" b="1" dirty="0"/>
              <a:t>The success of public health allowed the public to quit worrying about communicable diseases.</a:t>
            </a:r>
          </a:p>
          <a:p>
            <a:pPr>
              <a:spcAft>
                <a:spcPts val="900"/>
              </a:spcAft>
            </a:pPr>
            <a:r>
              <a:rPr lang="en-US" altLang="en-US" b="1" dirty="0"/>
              <a:t>In 1969 U.S. Surgeon General William H. Stewart testified before Congress that it was time to close the book on infectious disease. </a:t>
            </a:r>
          </a:p>
          <a:p>
            <a:r>
              <a:rPr lang="en-US" altLang="en-US" b="1" dirty="0"/>
              <a:t>Political support and public trust start to turn from public health to personal health.</a:t>
            </a:r>
          </a:p>
        </p:txBody>
      </p:sp>
      <p:sp>
        <p:nvSpPr>
          <p:cNvPr id="2" name="Slide Number Placeholder 1"/>
          <p:cNvSpPr>
            <a:spLocks noGrp="1"/>
          </p:cNvSpPr>
          <p:nvPr>
            <p:ph type="sldNum" sz="quarter" idx="12"/>
          </p:nvPr>
        </p:nvSpPr>
        <p:spPr/>
        <p:txBody>
          <a:bodyPr/>
          <a:lstStyle/>
          <a:p>
            <a:fld id="{7C4D43C6-8B40-494A-A68F-5CB302A47C54}" type="slidenum">
              <a:rPr lang="en-US" smtClean="0"/>
              <a:t>3</a:t>
            </a:fld>
            <a:endParaRPr lang="en-US"/>
          </a:p>
        </p:txBody>
      </p:sp>
      <p:pic>
        <p:nvPicPr>
          <p:cNvPr id="4" name="Audio 3">
            <a:hlinkClick r:id="" action="ppaction://media"/>
            <a:extLst>
              <a:ext uri="{FF2B5EF4-FFF2-40B4-BE49-F238E27FC236}">
                <a16:creationId xmlns:a16="http://schemas.microsoft.com/office/drawing/2014/main" id="{79947AFE-495F-4AEE-A39B-4D721A0A22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865382454"/>
      </p:ext>
    </p:extLst>
  </p:cSld>
  <p:clrMapOvr>
    <a:masterClrMapping/>
  </p:clrMapOvr>
  <mc:AlternateContent xmlns:mc="http://schemas.openxmlformats.org/markup-compatibility/2006">
    <mc:Choice xmlns:p14="http://schemas.microsoft.com/office/powerpoint/2010/main" Requires="p14">
      <p:transition spd="slow" p14:dur="2000" advTm="67454"/>
    </mc:Choice>
    <mc:Fallback>
      <p:transition spd="slow" advTm="6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533400"/>
            <a:ext cx="7143750" cy="1200329"/>
          </a:xfrm>
        </p:spPr>
        <p:txBody>
          <a:bodyPr wrap="square">
            <a:spAutoFit/>
          </a:bodyPr>
          <a:lstStyle/>
          <a:p>
            <a:r>
              <a:rPr lang="en-US" altLang="en-US" b="1" dirty="0"/>
              <a:t>Medicaid, Medicare and the Great Society</a:t>
            </a:r>
          </a:p>
        </p:txBody>
      </p:sp>
      <p:sp>
        <p:nvSpPr>
          <p:cNvPr id="17411" name="Rectangle 3"/>
          <p:cNvSpPr>
            <a:spLocks noGrp="1" noChangeArrowheads="1"/>
          </p:cNvSpPr>
          <p:nvPr>
            <p:ph idx="1"/>
          </p:nvPr>
        </p:nvSpPr>
        <p:spPr/>
        <p:txBody>
          <a:bodyPr>
            <a:normAutofit/>
          </a:bodyPr>
          <a:lstStyle/>
          <a:p>
            <a:pPr>
              <a:spcAft>
                <a:spcPts val="900"/>
              </a:spcAft>
            </a:pPr>
            <a:r>
              <a:rPr lang="en-US" altLang="en-US" b="1" dirty="0"/>
              <a:t>Created a huge fund for indigent medical care</a:t>
            </a:r>
          </a:p>
          <a:p>
            <a:pPr>
              <a:spcAft>
                <a:spcPts val="900"/>
              </a:spcAft>
            </a:pPr>
            <a:r>
              <a:rPr lang="en-US" altLang="en-US" b="1" dirty="0"/>
              <a:t>Important focus on prenatal and pediatric care.</a:t>
            </a:r>
          </a:p>
          <a:p>
            <a:pPr>
              <a:spcAft>
                <a:spcPts val="900"/>
              </a:spcAft>
            </a:pPr>
            <a:r>
              <a:rPr lang="en-US" altLang="en-US" b="1" dirty="0"/>
              <a:t>Transformed many public health departments into medical care providers.</a:t>
            </a:r>
          </a:p>
          <a:p>
            <a:r>
              <a:rPr lang="en-US" altLang="en-US" b="1" dirty="0"/>
              <a:t>Personal medical care expertise displaced public health expertise in departmental leadership.</a:t>
            </a:r>
          </a:p>
          <a:p>
            <a:endParaRPr lang="en-US" altLang="en-US" b="1" dirty="0"/>
          </a:p>
        </p:txBody>
      </p:sp>
      <p:sp>
        <p:nvSpPr>
          <p:cNvPr id="2" name="Slide Number Placeholder 1"/>
          <p:cNvSpPr>
            <a:spLocks noGrp="1"/>
          </p:cNvSpPr>
          <p:nvPr>
            <p:ph type="sldNum" sz="quarter" idx="12"/>
          </p:nvPr>
        </p:nvSpPr>
        <p:spPr/>
        <p:txBody>
          <a:bodyPr/>
          <a:lstStyle/>
          <a:p>
            <a:fld id="{7C4D43C6-8B40-494A-A68F-5CB302A47C54}" type="slidenum">
              <a:rPr lang="en-US" smtClean="0"/>
              <a:t>4</a:t>
            </a:fld>
            <a:endParaRPr lang="en-US"/>
          </a:p>
        </p:txBody>
      </p:sp>
      <p:pic>
        <p:nvPicPr>
          <p:cNvPr id="3" name="Audio 2">
            <a:hlinkClick r:id="" action="ppaction://media"/>
            <a:extLst>
              <a:ext uri="{FF2B5EF4-FFF2-40B4-BE49-F238E27FC236}">
                <a16:creationId xmlns:a16="http://schemas.microsoft.com/office/drawing/2014/main" id="{4FA46256-A011-44DE-B060-056C8E56B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261795719"/>
      </p:ext>
    </p:extLst>
  </p:cSld>
  <p:clrMapOvr>
    <a:masterClrMapping/>
  </p:clrMapOvr>
  <mc:AlternateContent xmlns:mc="http://schemas.openxmlformats.org/markup-compatibility/2006">
    <mc:Choice xmlns:p14="http://schemas.microsoft.com/office/powerpoint/2010/main" Requires="p14">
      <p:transition spd="slow" p14:dur="2000" advTm="150737"/>
    </mc:Choice>
    <mc:Fallback>
      <p:transition spd="slow" advTm="15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43000" y="914400"/>
            <a:ext cx="5867400" cy="646331"/>
          </a:xfrm>
        </p:spPr>
        <p:txBody>
          <a:bodyPr wrap="square">
            <a:spAutoFit/>
          </a:bodyPr>
          <a:lstStyle/>
          <a:p>
            <a:r>
              <a:rPr lang="en-US" altLang="en-US" b="1" dirty="0"/>
              <a:t>Vaccine Fears</a:t>
            </a:r>
          </a:p>
        </p:txBody>
      </p:sp>
      <p:sp>
        <p:nvSpPr>
          <p:cNvPr id="18435" name="Rectangle 3"/>
          <p:cNvSpPr>
            <a:spLocks noGrp="1" noChangeArrowheads="1"/>
          </p:cNvSpPr>
          <p:nvPr>
            <p:ph idx="1"/>
          </p:nvPr>
        </p:nvSpPr>
        <p:spPr>
          <a:xfrm>
            <a:off x="304800" y="2205038"/>
            <a:ext cx="8534400" cy="4495800"/>
          </a:xfrm>
        </p:spPr>
        <p:txBody>
          <a:bodyPr>
            <a:normAutofit fontScale="92500" lnSpcReduction="20000"/>
          </a:bodyPr>
          <a:lstStyle/>
          <a:p>
            <a:pPr>
              <a:lnSpc>
                <a:spcPct val="90000"/>
              </a:lnSpc>
            </a:pPr>
            <a:r>
              <a:rPr lang="en-US" altLang="en-US" b="1" dirty="0"/>
              <a:t>Cutter Incident – 1955</a:t>
            </a:r>
          </a:p>
          <a:p>
            <a:pPr lvl="1">
              <a:lnSpc>
                <a:spcPct val="90000"/>
              </a:lnSpc>
            </a:pPr>
            <a:r>
              <a:rPr lang="en-US" altLang="en-US" b="1" dirty="0"/>
              <a:t>One batch of the first commercial polio vaccine caused polio.</a:t>
            </a:r>
          </a:p>
          <a:p>
            <a:pPr lvl="1">
              <a:spcAft>
                <a:spcPts val="900"/>
              </a:spcAft>
            </a:pPr>
            <a:r>
              <a:rPr lang="en-US" altLang="en-US" b="1" dirty="0"/>
              <a:t>While there have not been any other major incidents, lawyers took note.</a:t>
            </a:r>
          </a:p>
          <a:p>
            <a:pPr>
              <a:lnSpc>
                <a:spcPct val="90000"/>
              </a:lnSpc>
            </a:pPr>
            <a:r>
              <a:rPr lang="en-US" altLang="en-US" b="1" dirty="0"/>
              <a:t>Restatement of Torts 2nd - 1965</a:t>
            </a:r>
          </a:p>
          <a:p>
            <a:pPr lvl="1">
              <a:lnSpc>
                <a:spcPct val="90000"/>
              </a:lnSpc>
            </a:pPr>
            <a:r>
              <a:rPr lang="en-US" altLang="en-US" b="1" dirty="0"/>
              <a:t>Created strict liability</a:t>
            </a:r>
          </a:p>
          <a:p>
            <a:pPr lvl="1">
              <a:spcAft>
                <a:spcPts val="900"/>
              </a:spcAft>
            </a:pPr>
            <a:r>
              <a:rPr lang="en-US" altLang="en-US" b="1" dirty="0"/>
              <a:t>Set up the law for vaccine liability cases</a:t>
            </a:r>
          </a:p>
          <a:p>
            <a:pPr>
              <a:lnSpc>
                <a:spcPct val="90000"/>
              </a:lnSpc>
            </a:pPr>
            <a:r>
              <a:rPr lang="en-US" altLang="en-US" b="1" dirty="0"/>
              <a:t>This ripens with the Swine Flu Vaccine Campaign in 1976</a:t>
            </a:r>
          </a:p>
          <a:p>
            <a:pPr>
              <a:lnSpc>
                <a:spcPct val="90000"/>
              </a:lnSpc>
            </a:pPr>
            <a:endParaRPr lang="en-US" altLang="en-US" b="1" dirty="0"/>
          </a:p>
        </p:txBody>
      </p:sp>
      <p:sp>
        <p:nvSpPr>
          <p:cNvPr id="2" name="Slide Number Placeholder 1"/>
          <p:cNvSpPr>
            <a:spLocks noGrp="1"/>
          </p:cNvSpPr>
          <p:nvPr>
            <p:ph type="sldNum" sz="quarter" idx="12"/>
          </p:nvPr>
        </p:nvSpPr>
        <p:spPr/>
        <p:txBody>
          <a:bodyPr/>
          <a:lstStyle/>
          <a:p>
            <a:fld id="{7C4D43C6-8B40-494A-A68F-5CB302A47C54}" type="slidenum">
              <a:rPr lang="en-US" smtClean="0"/>
              <a:t>5</a:t>
            </a:fld>
            <a:endParaRPr lang="en-US"/>
          </a:p>
        </p:txBody>
      </p:sp>
      <p:pic>
        <p:nvPicPr>
          <p:cNvPr id="3" name="Audio 2">
            <a:hlinkClick r:id="" action="ppaction://media"/>
            <a:extLst>
              <a:ext uri="{FF2B5EF4-FFF2-40B4-BE49-F238E27FC236}">
                <a16:creationId xmlns:a16="http://schemas.microsoft.com/office/drawing/2014/main" id="{ED288E9A-63AC-44FE-A1EC-4D5DA719DE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600785506"/>
      </p:ext>
    </p:extLst>
  </p:cSld>
  <p:clrMapOvr>
    <a:masterClrMapping/>
  </p:clrMapOvr>
  <mc:AlternateContent xmlns:mc="http://schemas.openxmlformats.org/markup-compatibility/2006">
    <mc:Choice xmlns:p14="http://schemas.microsoft.com/office/powerpoint/2010/main" Requires="p14">
      <p:transition spd="slow" p14:dur="2000" advTm="139123"/>
    </mc:Choice>
    <mc:Fallback>
      <p:transition spd="slow" advTm="139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28750" y="988418"/>
            <a:ext cx="6172200" cy="646331"/>
          </a:xfrm>
        </p:spPr>
        <p:txBody>
          <a:bodyPr>
            <a:spAutoFit/>
          </a:bodyPr>
          <a:lstStyle/>
          <a:p>
            <a:r>
              <a:rPr lang="en-US" altLang="en-US" b="1" dirty="0"/>
              <a:t>Swine Flu - 1976</a:t>
            </a:r>
          </a:p>
        </p:txBody>
      </p:sp>
      <p:sp>
        <p:nvSpPr>
          <p:cNvPr id="20483" name="Rectangle 3"/>
          <p:cNvSpPr>
            <a:spLocks noGrp="1" noChangeArrowheads="1"/>
          </p:cNvSpPr>
          <p:nvPr>
            <p:ph idx="1"/>
          </p:nvPr>
        </p:nvSpPr>
        <p:spPr>
          <a:xfrm>
            <a:off x="609600" y="2209800"/>
            <a:ext cx="7848600" cy="4267200"/>
          </a:xfrm>
        </p:spPr>
        <p:txBody>
          <a:bodyPr>
            <a:normAutofit fontScale="92500" lnSpcReduction="20000"/>
          </a:bodyPr>
          <a:lstStyle/>
          <a:p>
            <a:r>
              <a:rPr lang="en-US" altLang="en-US" b="1" dirty="0"/>
              <a:t>Driven by the real fear of a global flu pandemic.</a:t>
            </a:r>
          </a:p>
          <a:p>
            <a:r>
              <a:rPr lang="en-US" altLang="en-US" b="1" dirty="0"/>
              <a:t>Vaccine was rushed into production.</a:t>
            </a:r>
          </a:p>
          <a:p>
            <a:r>
              <a:rPr lang="en-US" altLang="en-US" b="1" dirty="0"/>
              <a:t>A national compensation program was set up to protect the vaccine manufacturers.</a:t>
            </a:r>
          </a:p>
          <a:p>
            <a:r>
              <a:rPr lang="en-US" altLang="en-US" b="1" dirty="0"/>
              <a:t>There was a massive and fairly successful push to vaccine the public.</a:t>
            </a:r>
          </a:p>
          <a:p>
            <a:pPr lvl="0"/>
            <a:r>
              <a:rPr lang="en-US" altLang="en-US" b="1" dirty="0"/>
              <a:t>Swine Flu did not materialize.</a:t>
            </a:r>
          </a:p>
          <a:p>
            <a:pPr lvl="0"/>
            <a:r>
              <a:rPr lang="en-US" altLang="en-US" b="1" dirty="0"/>
              <a:t>Some cases of a rare neurologic disease - Guillain-Barre syndrome – were detected after immunization.</a:t>
            </a:r>
          </a:p>
          <a:p>
            <a:pPr lvl="0"/>
            <a:endParaRPr lang="en-US" altLang="en-US" b="1" dirty="0"/>
          </a:p>
          <a:p>
            <a:endParaRPr lang="en-US" altLang="en-US" b="1" dirty="0"/>
          </a:p>
        </p:txBody>
      </p:sp>
      <p:sp>
        <p:nvSpPr>
          <p:cNvPr id="2" name="Slide Number Placeholder 1"/>
          <p:cNvSpPr>
            <a:spLocks noGrp="1"/>
          </p:cNvSpPr>
          <p:nvPr>
            <p:ph type="sldNum" sz="quarter" idx="12"/>
          </p:nvPr>
        </p:nvSpPr>
        <p:spPr/>
        <p:txBody>
          <a:bodyPr/>
          <a:lstStyle/>
          <a:p>
            <a:fld id="{7C4D43C6-8B40-494A-A68F-5CB302A47C54}" type="slidenum">
              <a:rPr lang="en-US" smtClean="0"/>
              <a:t>6</a:t>
            </a:fld>
            <a:endParaRPr lang="en-US"/>
          </a:p>
        </p:txBody>
      </p:sp>
      <p:pic>
        <p:nvPicPr>
          <p:cNvPr id="5" name="Audio 4">
            <a:hlinkClick r:id="" action="ppaction://media"/>
            <a:extLst>
              <a:ext uri="{FF2B5EF4-FFF2-40B4-BE49-F238E27FC236}">
                <a16:creationId xmlns:a16="http://schemas.microsoft.com/office/drawing/2014/main" id="{99459896-9290-4148-8F5D-5E9B82108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17395318"/>
      </p:ext>
    </p:extLst>
  </p:cSld>
  <p:clrMapOvr>
    <a:masterClrMapping/>
  </p:clrMapOvr>
  <mc:AlternateContent xmlns:mc="http://schemas.openxmlformats.org/markup-compatibility/2006">
    <mc:Choice xmlns:p14="http://schemas.microsoft.com/office/powerpoint/2010/main" Requires="p14">
      <p:transition spd="slow" p14:dur="2000" advTm="107123"/>
    </mc:Choice>
    <mc:Fallback>
      <p:transition spd="slow" advTm="10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371600" y="457200"/>
            <a:ext cx="7029449" cy="1200329"/>
          </a:xfrm>
        </p:spPr>
        <p:txBody>
          <a:bodyPr wrap="square">
            <a:spAutoFit/>
          </a:bodyPr>
          <a:lstStyle/>
          <a:p>
            <a:r>
              <a:rPr lang="en-US" altLang="en-US" b="1" dirty="0"/>
              <a:t>Swine Flu - The Legal and Political Consequences</a:t>
            </a:r>
          </a:p>
        </p:txBody>
      </p:sp>
      <p:sp>
        <p:nvSpPr>
          <p:cNvPr id="21507" name="Rectangle 3"/>
          <p:cNvSpPr>
            <a:spLocks noGrp="1" noChangeArrowheads="1"/>
          </p:cNvSpPr>
          <p:nvPr>
            <p:ph idx="1"/>
          </p:nvPr>
        </p:nvSpPr>
        <p:spPr>
          <a:xfrm>
            <a:off x="609600" y="2194560"/>
            <a:ext cx="7838259" cy="4191000"/>
          </a:xfrm>
        </p:spPr>
        <p:txBody>
          <a:bodyPr>
            <a:normAutofit lnSpcReduction="10000"/>
          </a:bodyPr>
          <a:lstStyle/>
          <a:p>
            <a:pPr>
              <a:lnSpc>
                <a:spcPct val="90000"/>
              </a:lnSpc>
            </a:pPr>
            <a:r>
              <a:rPr lang="en-US" altLang="en-US" b="1" dirty="0"/>
              <a:t>Guillain-Barre syndrome was over diagnosed, resulting in huge compensation payouts by the government.</a:t>
            </a:r>
          </a:p>
          <a:p>
            <a:pPr lvl="1">
              <a:lnSpc>
                <a:spcPct val="90000"/>
              </a:lnSpc>
            </a:pPr>
            <a:r>
              <a:rPr lang="en-US" altLang="en-US" b="1" dirty="0"/>
              <a:t>Later research showed no causation.</a:t>
            </a:r>
          </a:p>
          <a:p>
            <a:pPr lvl="0">
              <a:lnSpc>
                <a:spcPct val="90000"/>
              </a:lnSpc>
            </a:pPr>
            <a:r>
              <a:rPr lang="en-US" altLang="en-US" b="1" dirty="0"/>
              <a:t>People became less trusting of public health authority and more frightened of vaccines.</a:t>
            </a:r>
          </a:p>
          <a:p>
            <a:pPr lvl="1">
              <a:lnSpc>
                <a:spcPct val="90000"/>
              </a:lnSpc>
            </a:pPr>
            <a:r>
              <a:rPr lang="en-US" altLang="en-US" b="1" dirty="0"/>
              <a:t>The Swine Flu Affair: Decision-Making on a Slippery Disease Richard E. Neustadt and Harvey V. </a:t>
            </a:r>
            <a:r>
              <a:rPr lang="en-US" altLang="en-US" b="1" dirty="0" err="1"/>
              <a:t>Fineberg</a:t>
            </a:r>
            <a:r>
              <a:rPr lang="en-US" altLang="en-US" b="1" dirty="0"/>
              <a:t>, DHEW, 1978.</a:t>
            </a:r>
          </a:p>
        </p:txBody>
      </p:sp>
      <p:pic>
        <p:nvPicPr>
          <p:cNvPr id="2" name="Audio 1">
            <a:hlinkClick r:id="" action="ppaction://media"/>
            <a:extLst>
              <a:ext uri="{FF2B5EF4-FFF2-40B4-BE49-F238E27FC236}">
                <a16:creationId xmlns:a16="http://schemas.microsoft.com/office/drawing/2014/main" id="{81260F80-145A-4136-BA7B-A94FEA909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209920230"/>
      </p:ext>
    </p:extLst>
  </p:cSld>
  <p:clrMapOvr>
    <a:masterClrMapping/>
  </p:clrMapOvr>
  <mc:AlternateContent xmlns:mc="http://schemas.openxmlformats.org/markup-compatibility/2006">
    <mc:Choice xmlns:p14="http://schemas.microsoft.com/office/powerpoint/2010/main" Requires="p14">
      <p:transition spd="slow" p14:dur="2000" advTm="188498"/>
    </mc:Choice>
    <mc:Fallback>
      <p:transition spd="slow" advTm="18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Political Climate in 1976</a:t>
            </a:r>
          </a:p>
        </p:txBody>
      </p:sp>
      <p:sp>
        <p:nvSpPr>
          <p:cNvPr id="4" name="Content Placeholder 3"/>
          <p:cNvSpPr>
            <a:spLocks noGrp="1"/>
          </p:cNvSpPr>
          <p:nvPr>
            <p:ph idx="1"/>
          </p:nvPr>
        </p:nvSpPr>
        <p:spPr/>
        <p:txBody>
          <a:bodyPr>
            <a:normAutofit fontScale="92500" lnSpcReduction="20000"/>
          </a:bodyPr>
          <a:lstStyle/>
          <a:p>
            <a:r>
              <a:rPr lang="en-US" b="1" dirty="0"/>
              <a:t>No more fear of communicable diseases</a:t>
            </a:r>
          </a:p>
          <a:p>
            <a:r>
              <a:rPr lang="en-US" b="1" dirty="0"/>
              <a:t>Personal medical care has become a huge industry, orders of magnitude bigger than public health.</a:t>
            </a:r>
          </a:p>
          <a:p>
            <a:pPr lvl="1"/>
            <a:r>
              <a:rPr lang="en-US" b="1" dirty="0"/>
              <a:t>The ocean of money in personal medical care marginalized public health in health departments.</a:t>
            </a:r>
          </a:p>
          <a:p>
            <a:r>
              <a:rPr lang="en-US" b="1" dirty="0"/>
              <a:t>Public health professionals were displaced by medical care professionals</a:t>
            </a:r>
          </a:p>
          <a:p>
            <a:pPr lvl="1"/>
            <a:r>
              <a:rPr lang="en-US" b="1" dirty="0"/>
              <a:t>Some health officers are not even Board Certified in public health.</a:t>
            </a:r>
          </a:p>
          <a:p>
            <a:r>
              <a:rPr lang="en-US" b="1" dirty="0"/>
              <a:t>The CDC did not want controversy after Swine Flu</a:t>
            </a:r>
          </a:p>
        </p:txBody>
      </p:sp>
      <p:sp>
        <p:nvSpPr>
          <p:cNvPr id="3" name="Slide Number Placeholder 2"/>
          <p:cNvSpPr>
            <a:spLocks noGrp="1"/>
          </p:cNvSpPr>
          <p:nvPr>
            <p:ph type="sldNum" sz="quarter" idx="12"/>
          </p:nvPr>
        </p:nvSpPr>
        <p:spPr/>
        <p:txBody>
          <a:bodyPr/>
          <a:lstStyle/>
          <a:p>
            <a:fld id="{7C4D43C6-8B40-494A-A68F-5CB302A47C54}" type="slidenum">
              <a:rPr lang="en-US" smtClean="0"/>
              <a:t>8</a:t>
            </a:fld>
            <a:endParaRPr lang="en-US"/>
          </a:p>
        </p:txBody>
      </p:sp>
      <p:pic>
        <p:nvPicPr>
          <p:cNvPr id="5" name="Audio 4">
            <a:hlinkClick r:id="" action="ppaction://media"/>
            <a:extLst>
              <a:ext uri="{FF2B5EF4-FFF2-40B4-BE49-F238E27FC236}">
                <a16:creationId xmlns:a16="http://schemas.microsoft.com/office/drawing/2014/main" id="{EB5ACCBD-1C08-4F6D-83AE-FB30E8FB8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759679407"/>
      </p:ext>
    </p:extLst>
  </p:cSld>
  <p:clrMapOvr>
    <a:masterClrMapping/>
  </p:clrMapOvr>
  <mc:AlternateContent xmlns:mc="http://schemas.openxmlformats.org/markup-compatibility/2006">
    <mc:Choice xmlns:p14="http://schemas.microsoft.com/office/powerpoint/2010/main" Requires="p14">
      <p:transition spd="slow" p14:dur="2000" advTm="54560"/>
    </mc:Choice>
    <mc:Fallback>
      <p:transition spd="slow" advTm="54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b="1" dirty="0"/>
              <a:t>The Unintended Consequences of Swine Flu on AIDS – 1977/1981</a:t>
            </a:r>
          </a:p>
        </p:txBody>
      </p:sp>
      <p:sp>
        <p:nvSpPr>
          <p:cNvPr id="4" name="Subtitle 3"/>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0E83C3-EE42-46D9-B4B2-EECDAA5BCCD3}" type="slidenum">
              <a:rPr lang="en-US" smtClean="0"/>
              <a:pPr/>
              <a:t>9</a:t>
            </a:fld>
            <a:endParaRPr lang="en-US"/>
          </a:p>
        </p:txBody>
      </p:sp>
      <p:pic>
        <p:nvPicPr>
          <p:cNvPr id="2" name="Audio 1">
            <a:hlinkClick r:id="" action="ppaction://media"/>
            <a:extLst>
              <a:ext uri="{FF2B5EF4-FFF2-40B4-BE49-F238E27FC236}">
                <a16:creationId xmlns:a16="http://schemas.microsoft.com/office/drawing/2014/main" id="{7687F57C-55FD-4B24-BD57-0FAF80B69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58558579"/>
      </p:ext>
    </p:extLst>
  </p:cSld>
  <p:clrMapOvr>
    <a:masterClrMapping/>
  </p:clrMapOvr>
  <mc:AlternateContent xmlns:mc="http://schemas.openxmlformats.org/markup-compatibility/2006">
    <mc:Choice xmlns:p14="http://schemas.microsoft.com/office/powerpoint/2010/main" Requires="p14">
      <p:transition spd="slow" p14:dur="2000" advTm="2563"/>
    </mc:Choice>
    <mc:Fallback>
      <p:transition spd="slow" advTm="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 - modified</Template>
  <TotalTime>950</TotalTime>
  <Words>1428</Words>
  <Application>Microsoft Office PowerPoint</Application>
  <PresentationFormat>On-screen Show (4:3)</PresentationFormat>
  <Paragraphs>131</Paragraphs>
  <Slides>22</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Tahoma</vt:lpstr>
      <vt:lpstr>Wingdings</vt:lpstr>
      <vt:lpstr>Blends</vt:lpstr>
      <vt:lpstr>Taking Public Health for Granted</vt:lpstr>
      <vt:lpstr>Political Support for Public Health Depends on Fear</vt:lpstr>
      <vt:lpstr>Communicable Diseases Were Conquered by 1970 in the US</vt:lpstr>
      <vt:lpstr>Medicaid, Medicare and the Great Society</vt:lpstr>
      <vt:lpstr>Vaccine Fears</vt:lpstr>
      <vt:lpstr>Swine Flu - 1976</vt:lpstr>
      <vt:lpstr>Swine Flu - The Legal and Political Consequences</vt:lpstr>
      <vt:lpstr>The Political Climate in 1976</vt:lpstr>
      <vt:lpstr>The Unintended Consequences of Swine Flu on AIDS – 1977/1981</vt:lpstr>
      <vt:lpstr>Hepatitis B in the Bathhouse</vt:lpstr>
      <vt:lpstr>Bathhouses and HIV</vt:lpstr>
      <vt:lpstr>The Lesson of Hepatitis B in Bathhouses in the 1970s</vt:lpstr>
      <vt:lpstr>National Childhood Vaccine Injury Compensation Fund</vt:lpstr>
      <vt:lpstr>Liability Issues with Vaccines in the early 1980s.</vt:lpstr>
      <vt:lpstr>Litigation Impact on Vaccine Availability and Cost in the Early 1980s</vt:lpstr>
      <vt:lpstr>National Childhood Vaccine Injury Act of 1986</vt:lpstr>
      <vt:lpstr>PowerPoint Presentation</vt:lpstr>
      <vt:lpstr>The NCVIA’s Impact on Litigation and the Autism Scam</vt:lpstr>
      <vt:lpstr>The Autism Scam</vt:lpstr>
      <vt:lpstr>Why was the Autism Scam so Effective?</vt:lpstr>
      <vt:lpstr>The Imperfect Vaccine Problem</vt:lpstr>
      <vt:lpstr>Where are We Today in the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Public Health for Granted</dc:title>
  <dc:creator>Edward P Richards</dc:creator>
  <cp:lastModifiedBy>Edward P Richards</cp:lastModifiedBy>
  <cp:revision>28</cp:revision>
  <dcterms:created xsi:type="dcterms:W3CDTF">2020-08-23T23:29:08Z</dcterms:created>
  <dcterms:modified xsi:type="dcterms:W3CDTF">2020-08-24T15:19:12Z</dcterms:modified>
</cp:coreProperties>
</file>