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9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FDD20-5F4C-4EBC-8843-8D1FDB25214C}" type="datetimeFigureOut">
              <a:rPr lang="en-US" smtClean="0"/>
              <a:t>6/7/2011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6C788-0CC5-479C-BB78-D61AE739C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1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6C788-0CC5-479C-BB78-D61AE739C0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7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BCC5-1B54-4842-9415-9F7BCE69C693}" type="datetime1">
              <a:rPr lang="en-US" smtClean="0"/>
              <a:t>6/7/2011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2FD17-2A69-4D72-BCFD-4E6A531309F6}" type="datetime1">
              <a:rPr lang="en-US" smtClean="0"/>
              <a:t>6/7/2011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26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9EA7-9C67-4E1B-80EE-E9A47E762A66}" type="datetime1">
              <a:rPr lang="en-US" smtClean="0"/>
              <a:t>6/7/2011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80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94AB-137A-43D4-9E86-9B09E6517F32}" type="datetime1">
              <a:rPr lang="en-US" smtClean="0"/>
              <a:t>6/7/2011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57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8E99-A810-418A-BAA7-D5CBE406FCB4}" type="datetime1">
              <a:rPr lang="en-US" smtClean="0"/>
              <a:t>6/7/2011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5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C0D9-B97C-4CBA-B42A-7D569A03A423}" type="datetime1">
              <a:rPr lang="en-US" smtClean="0"/>
              <a:t>6/7/2011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6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EA735-6E95-46BE-8654-0A23E7228F93}" type="datetime1">
              <a:rPr lang="en-US" smtClean="0"/>
              <a:t>6/7/2011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16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6159B-80F0-4EF4-B5DA-5E5BAA3C7BED}" type="datetime1">
              <a:rPr lang="en-US" smtClean="0"/>
              <a:t>6/7/2011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55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14E2-717E-4F2D-8549-ADCC1F42E04A}" type="datetime1">
              <a:rPr lang="en-US" smtClean="0"/>
              <a:t>6/7/2011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2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3B97-3BFE-47B5-847E-7BBB41613D0E}" type="datetime1">
              <a:rPr lang="en-US" smtClean="0"/>
              <a:t>6/7/2011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5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8B66B-C796-4DDD-BB3B-E5CBB7C6CD76}" type="datetime1">
              <a:rPr lang="en-US" smtClean="0"/>
              <a:t>6/7/2011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09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2DD3D-8648-473E-8B3C-52D904B7837B}" type="datetime1">
              <a:rPr lang="en-US" smtClean="0"/>
              <a:t>6/7/2011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ABDCB-F58F-47FA-B7CB-63B191957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6159" y="762000"/>
            <a:ext cx="566778" cy="341326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2873281">
            <a:off x="1456116" y="1347269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90800" y="1851174"/>
            <a:ext cx="1892762" cy="30777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Select storm composite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6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07543" y="3891392"/>
            <a:ext cx="3194732" cy="30777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Click OK once NAD 1983 is selected</a:t>
            </a:r>
          </a:p>
        </p:txBody>
      </p:sp>
      <p:sp>
        <p:nvSpPr>
          <p:cNvPr id="7" name="Rectangle 6"/>
          <p:cNvSpPr/>
          <p:nvPr/>
        </p:nvSpPr>
        <p:spPr>
          <a:xfrm>
            <a:off x="3287305" y="5123662"/>
            <a:ext cx="400523" cy="134137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8166657">
            <a:off x="3525813" y="4531856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0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47800" y="4541235"/>
            <a:ext cx="3194732" cy="95410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In order to symbolize the SLOSH composite shapefile, first right-click the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shapefile in the Table of Contents and navigate to Properties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30750" y="1526518"/>
            <a:ext cx="1337594" cy="2078183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3486137">
            <a:off x="1249605" y="3886280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1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83223" y="4038600"/>
            <a:ext cx="3194732" cy="1384995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Click the Symbology tab, choose “Graduated Colors” under “Quantities” on the left-most “Show” frame; select the appropriate SLOSH composite from the “Value” dropdown menu (e.g., c3_high for Cat 3 MOM at high tide)</a:t>
            </a:r>
          </a:p>
        </p:txBody>
      </p:sp>
      <p:sp>
        <p:nvSpPr>
          <p:cNvPr id="7" name="Rectangle 6"/>
          <p:cNvSpPr/>
          <p:nvPr/>
        </p:nvSpPr>
        <p:spPr>
          <a:xfrm>
            <a:off x="1413164" y="2728085"/>
            <a:ext cx="763259" cy="445865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3028394">
            <a:off x="1509665" y="3648964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7809" y="2812473"/>
            <a:ext cx="497503" cy="89425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3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05200" y="5079580"/>
            <a:ext cx="3194732" cy="73866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Click OK if you receive a warning indicating that not all records are being used; you will correct this in the next step</a:t>
            </a:r>
          </a:p>
        </p:txBody>
      </p:sp>
      <p:sp>
        <p:nvSpPr>
          <p:cNvPr id="8" name="Rectangle 7"/>
          <p:cNvSpPr/>
          <p:nvPr/>
        </p:nvSpPr>
        <p:spPr>
          <a:xfrm>
            <a:off x="3400659" y="3128608"/>
            <a:ext cx="2357793" cy="81616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7263118">
            <a:off x="4697862" y="4305462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5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33737" y="4293719"/>
            <a:ext cx="2299226" cy="523220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Click Classify… to open the classification dialog box</a:t>
            </a:r>
          </a:p>
        </p:txBody>
      </p:sp>
      <p:sp>
        <p:nvSpPr>
          <p:cNvPr id="7" name="Rectangle 6"/>
          <p:cNvSpPr/>
          <p:nvPr/>
        </p:nvSpPr>
        <p:spPr>
          <a:xfrm>
            <a:off x="4949849" y="2848998"/>
            <a:ext cx="302283" cy="143584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4604346">
            <a:off x="4870939" y="3522776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2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15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 rot="7813748">
            <a:off x="4181686" y="2519752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83807" y="1789869"/>
            <a:ext cx="1710725" cy="30777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Click Sampling…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3849018" y="3144982"/>
            <a:ext cx="458486" cy="142324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36357" y="4966861"/>
            <a:ext cx="2061593" cy="95410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sz="1400" dirty="0" smtClean="0">
                <a:solidFill>
                  <a:schemeClr val="bg1"/>
                </a:solidFill>
              </a:rPr>
              <a:t>Change the Maximum Sample Size to 500000 (500,000); click OK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4796" y="3750802"/>
            <a:ext cx="1031561" cy="125951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3702053">
            <a:off x="1601462" y="4210880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4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48400" y="2779895"/>
            <a:ext cx="2061593" cy="95410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Adjust classification according to customer requirements; once satisfied, click OK</a:t>
            </a:r>
          </a:p>
        </p:txBody>
      </p:sp>
      <p:sp>
        <p:nvSpPr>
          <p:cNvPr id="7" name="Rectangle 6"/>
          <p:cNvSpPr/>
          <p:nvPr/>
        </p:nvSpPr>
        <p:spPr>
          <a:xfrm>
            <a:off x="5437252" y="4602228"/>
            <a:ext cx="411885" cy="158697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8222881">
            <a:off x="5820476" y="4062015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6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19400" y="4827347"/>
            <a:ext cx="2061593" cy="73866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Click Query Builder… under the “Definition Query” tab</a:t>
            </a:r>
          </a:p>
        </p:txBody>
      </p:sp>
      <p:sp>
        <p:nvSpPr>
          <p:cNvPr id="7" name="Rectangle 6"/>
          <p:cNvSpPr/>
          <p:nvPr/>
        </p:nvSpPr>
        <p:spPr>
          <a:xfrm>
            <a:off x="2663824" y="3544245"/>
            <a:ext cx="774622" cy="143583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4611565">
            <a:off x="2761122" y="4079036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7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0711" y="5295882"/>
            <a:ext cx="2061593" cy="73866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Create the following query: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“c3_high” &lt; 99.9</a:t>
            </a:r>
          </a:p>
        </p:txBody>
      </p:sp>
      <p:sp>
        <p:nvSpPr>
          <p:cNvPr id="9" name="Rectangle 8"/>
          <p:cNvSpPr/>
          <p:nvPr/>
        </p:nvSpPr>
        <p:spPr>
          <a:xfrm>
            <a:off x="6019143" y="4239491"/>
            <a:ext cx="487455" cy="98241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8783481">
            <a:off x="5127003" y="4632922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7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62200" y="4049306"/>
            <a:ext cx="3218289" cy="1384995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This definition query will omit dry SLOSH cells from displaying in your map document. </a:t>
            </a:r>
            <a:r>
              <a:rPr lang="en-US" sz="1400" dirty="0">
                <a:solidFill>
                  <a:schemeClr val="bg1"/>
                </a:solidFill>
              </a:rPr>
              <a:t>T</a:t>
            </a:r>
            <a:r>
              <a:rPr lang="en-US" sz="1400" dirty="0" smtClean="0">
                <a:solidFill>
                  <a:schemeClr val="bg1"/>
                </a:solidFill>
              </a:rPr>
              <a:t>he query tells </a:t>
            </a:r>
            <a:r>
              <a:rPr lang="en-US" sz="1400" dirty="0" err="1" smtClean="0">
                <a:solidFill>
                  <a:schemeClr val="bg1"/>
                </a:solidFill>
              </a:rPr>
              <a:t>ArcMap</a:t>
            </a:r>
            <a:r>
              <a:rPr lang="en-US" sz="1400" dirty="0" smtClean="0">
                <a:solidFill>
                  <a:schemeClr val="bg1"/>
                </a:solidFill>
              </a:rPr>
              <a:t> to only show those cells with values less than 99.9. If you choose to see all SLOSH cells, leave this definition query empty.</a:t>
            </a:r>
          </a:p>
        </p:txBody>
      </p:sp>
    </p:spTree>
    <p:extLst>
      <p:ext uri="{BB962C8B-B14F-4D97-AF65-F5344CB8AC3E}">
        <p14:creationId xmlns:p14="http://schemas.microsoft.com/office/powerpoint/2010/main" val="47288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35312" y="3686570"/>
            <a:ext cx="1949714" cy="1746932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9996980">
            <a:off x="3220889" y="4170182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95800" y="3962400"/>
            <a:ext cx="2148345" cy="523220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Apply Historical, MEOW, or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MOM composite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0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0" y="4191000"/>
            <a:ext cx="3218289" cy="73866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Navigate to the “Symbology” tab and make any necessary changes to fill, color, classes, etc.</a:t>
            </a:r>
          </a:p>
        </p:txBody>
      </p:sp>
      <p:sp>
        <p:nvSpPr>
          <p:cNvPr id="7" name="Rectangle 6"/>
          <p:cNvSpPr/>
          <p:nvPr/>
        </p:nvSpPr>
        <p:spPr>
          <a:xfrm>
            <a:off x="4696664" y="2448477"/>
            <a:ext cx="298530" cy="90684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6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77510" y="2456033"/>
            <a:ext cx="215402" cy="105797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35222" y="3924509"/>
            <a:ext cx="2626979" cy="73866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Navigate to the “Display” tab and change transparency if desired</a:t>
            </a:r>
          </a:p>
        </p:txBody>
      </p:sp>
      <p:sp>
        <p:nvSpPr>
          <p:cNvPr id="9" name="Rectangle 8"/>
          <p:cNvSpPr/>
          <p:nvPr/>
        </p:nvSpPr>
        <p:spPr>
          <a:xfrm>
            <a:off x="4440984" y="2668889"/>
            <a:ext cx="282156" cy="104539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8392508">
            <a:off x="3656381" y="3146116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33502" y="5785684"/>
            <a:ext cx="2626979" cy="30777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sz="1400" dirty="0" smtClean="0">
                <a:solidFill>
                  <a:schemeClr val="bg1"/>
                </a:solidFill>
              </a:rPr>
              <a:t>Click OK upon completion</a:t>
            </a:r>
          </a:p>
        </p:txBody>
      </p:sp>
      <p:sp>
        <p:nvSpPr>
          <p:cNvPr id="12" name="Right Arrow 11"/>
          <p:cNvSpPr/>
          <p:nvPr/>
        </p:nvSpPr>
        <p:spPr>
          <a:xfrm rot="18253763">
            <a:off x="4975953" y="5087516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657665" y="4618601"/>
            <a:ext cx="380398" cy="104539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5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4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113" y="875357"/>
            <a:ext cx="952186" cy="1406864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1928364">
            <a:off x="1021795" y="1494994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09800" y="1828800"/>
            <a:ext cx="1879810" cy="523220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Save composite data to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shapefile format (SHP)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8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07888" y="2191537"/>
            <a:ext cx="4579557" cy="3234407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8324050">
            <a:off x="5690939" y="4434074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15415" y="3350315"/>
            <a:ext cx="2442592" cy="73866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Specify file name and directory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to which to save composite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shapefile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15313" y="3770957"/>
            <a:ext cx="2261442" cy="1065539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9611175">
            <a:off x="4167825" y="3680165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10200" y="3410388"/>
            <a:ext cx="2460161" cy="523220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Click ok to accept the default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grid definition when prompted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6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57484" y="875985"/>
            <a:ext cx="195223" cy="136656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2670317">
            <a:off x="1356470" y="1202907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48125" y="1517890"/>
            <a:ext cx="2698046" cy="523220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Open an instance of ArcGIS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and click the Add Data button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4572000"/>
            <a:ext cx="2840842" cy="95410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sz="1400" dirty="0" smtClean="0">
                <a:solidFill>
                  <a:schemeClr val="bg1"/>
                </a:solidFill>
              </a:rPr>
              <a:t>Navigate to directory to which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SLOSH composite shapefile was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saved and add shapefile to map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document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72951" y="2622916"/>
            <a:ext cx="2408173" cy="1609017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3246320">
            <a:off x="4739039" y="4512045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9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3039" y="2841443"/>
            <a:ext cx="1868475" cy="1171337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4678506">
            <a:off x="5090494" y="4282145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67400" y="5007058"/>
            <a:ext cx="2811539" cy="95410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You will encounter an “Unknown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Spatial Reference” warning;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spatial reference of SLOSH shapefile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will be defined in next step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74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338" y="1760789"/>
            <a:ext cx="1513295" cy="1995052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3445252">
            <a:off x="6053383" y="4471567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00800" y="5152824"/>
            <a:ext cx="2437719" cy="73866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SLOSH grid will appear without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symbology; first you will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define a spatial reference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1221" y="1066800"/>
            <a:ext cx="6558142" cy="523220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Open </a:t>
            </a:r>
            <a:r>
              <a:rPr lang="en-US" sz="1400" dirty="0" err="1" smtClean="0">
                <a:solidFill>
                  <a:schemeClr val="bg1"/>
                </a:solidFill>
              </a:rPr>
              <a:t>ArcToolbox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and navigate to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Data Management Tools &gt; Projections and Transformations &gt; Raster &gt; Define Projection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8548110">
            <a:off x="1522760" y="1897489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8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368"/>
            <a:ext cx="9144000" cy="5529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Adding SLOSH Shapefiles to ArcGIS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BDCB-F58F-47FA-B7CB-63B191957F12}" type="slidenum">
              <a:rPr lang="en-US" smtClean="0"/>
              <a:t>9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 rot="7813748">
            <a:off x="4718236" y="2119230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62181" y="1427132"/>
            <a:ext cx="3259418" cy="30777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Click to browse for coordinate system</a:t>
            </a:r>
          </a:p>
        </p:txBody>
      </p:sp>
      <p:sp>
        <p:nvSpPr>
          <p:cNvPr id="8" name="Rectangle 7"/>
          <p:cNvSpPr/>
          <p:nvPr/>
        </p:nvSpPr>
        <p:spPr>
          <a:xfrm>
            <a:off x="4740747" y="2706674"/>
            <a:ext cx="148648" cy="142324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77456" y="4611214"/>
            <a:ext cx="2061593" cy="73866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sz="1400" dirty="0" smtClean="0">
                <a:solidFill>
                  <a:schemeClr val="bg1"/>
                </a:solidFill>
              </a:rPr>
              <a:t>Click Select… to browse for a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coordinate system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25655" y="4173997"/>
            <a:ext cx="374099" cy="12595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2558930">
            <a:off x="5643590" y="4478002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5400" y="5638800"/>
            <a:ext cx="3194732" cy="95410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sz="1400" dirty="0" smtClean="0">
                <a:solidFill>
                  <a:schemeClr val="bg1"/>
                </a:solidFill>
              </a:rPr>
              <a:t>Choose NAD 1983 as the horizontal projection 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(under Geographic Coordinate Systems &gt; North America)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55246" y="3442226"/>
            <a:ext cx="2428351" cy="1628538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7950295">
            <a:off x="1407334" y="4929235"/>
            <a:ext cx="1087891" cy="317999"/>
          </a:xfrm>
          <a:prstGeom prst="rightArrow">
            <a:avLst>
              <a:gd name="adj1" fmla="val 50000"/>
              <a:gd name="adj2" fmla="val 95662"/>
            </a:avLst>
          </a:prstGeom>
          <a:solidFill>
            <a:srgbClr val="FFFF00"/>
          </a:solidFill>
          <a:ln>
            <a:solidFill>
              <a:srgbClr val="9E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8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462</Words>
  <Application>Microsoft Office PowerPoint</Application>
  <PresentationFormat>On-screen Show (4:3)</PresentationFormat>
  <Paragraphs>82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R. Lowry</dc:creator>
  <cp:lastModifiedBy>Michael R. Lowry</cp:lastModifiedBy>
  <cp:revision>28</cp:revision>
  <dcterms:created xsi:type="dcterms:W3CDTF">2011-06-07T14:37:26Z</dcterms:created>
  <dcterms:modified xsi:type="dcterms:W3CDTF">2011-06-07T18:18:43Z</dcterms:modified>
</cp:coreProperties>
</file>