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5"/>
  </p:notesMasterIdLst>
  <p:handoutMasterIdLst>
    <p:handoutMasterId r:id="rId106"/>
  </p:handoutMasterIdLst>
  <p:sldIdLst>
    <p:sldId id="341" r:id="rId2"/>
    <p:sldId id="342" r:id="rId3"/>
    <p:sldId id="343" r:id="rId4"/>
    <p:sldId id="344" r:id="rId5"/>
    <p:sldId id="355" r:id="rId6"/>
    <p:sldId id="356" r:id="rId7"/>
    <p:sldId id="357" r:id="rId8"/>
    <p:sldId id="358" r:id="rId9"/>
    <p:sldId id="359" r:id="rId10"/>
    <p:sldId id="360" r:id="rId11"/>
    <p:sldId id="258" r:id="rId12"/>
    <p:sldId id="259" r:id="rId13"/>
    <p:sldId id="261" r:id="rId14"/>
    <p:sldId id="274" r:id="rId15"/>
    <p:sldId id="260" r:id="rId16"/>
    <p:sldId id="263" r:id="rId17"/>
    <p:sldId id="264" r:id="rId18"/>
    <p:sldId id="353" r:id="rId19"/>
    <p:sldId id="354" r:id="rId20"/>
    <p:sldId id="278" r:id="rId21"/>
    <p:sldId id="279" r:id="rId22"/>
    <p:sldId id="280" r:id="rId23"/>
    <p:sldId id="346" r:id="rId24"/>
    <p:sldId id="281" r:id="rId25"/>
    <p:sldId id="352" r:id="rId26"/>
    <p:sldId id="266" r:id="rId27"/>
    <p:sldId id="267" r:id="rId28"/>
    <p:sldId id="350" r:id="rId29"/>
    <p:sldId id="351" r:id="rId30"/>
    <p:sldId id="277" r:id="rId31"/>
    <p:sldId id="369" r:id="rId32"/>
    <p:sldId id="270" r:id="rId33"/>
    <p:sldId id="271" r:id="rId34"/>
    <p:sldId id="272" r:id="rId35"/>
    <p:sldId id="370" r:id="rId36"/>
    <p:sldId id="371" r:id="rId37"/>
    <p:sldId id="285"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61" r:id="rId51"/>
    <p:sldId id="362" r:id="rId52"/>
    <p:sldId id="363" r:id="rId53"/>
    <p:sldId id="364" r:id="rId54"/>
    <p:sldId id="365" r:id="rId55"/>
    <p:sldId id="366" r:id="rId56"/>
    <p:sldId id="367" r:id="rId57"/>
    <p:sldId id="368" r:id="rId58"/>
    <p:sldId id="300" r:id="rId59"/>
    <p:sldId id="301" r:id="rId60"/>
    <p:sldId id="302" r:id="rId61"/>
    <p:sldId id="303" r:id="rId62"/>
    <p:sldId id="304" r:id="rId63"/>
    <p:sldId id="305" r:id="rId64"/>
    <p:sldId id="306" r:id="rId65"/>
    <p:sldId id="372" r:id="rId66"/>
    <p:sldId id="373" r:id="rId67"/>
    <p:sldId id="374" r:id="rId68"/>
    <p:sldId id="375" r:id="rId69"/>
    <p:sldId id="376" r:id="rId70"/>
    <p:sldId id="377" r:id="rId71"/>
    <p:sldId id="312" r:id="rId72"/>
    <p:sldId id="307" r:id="rId73"/>
    <p:sldId id="308" r:id="rId74"/>
    <p:sldId id="309" r:id="rId75"/>
    <p:sldId id="310" r:id="rId76"/>
    <p:sldId id="311" r:id="rId77"/>
    <p:sldId id="313" r:id="rId78"/>
    <p:sldId id="314" r:id="rId79"/>
    <p:sldId id="315" r:id="rId80"/>
    <p:sldId id="316" r:id="rId81"/>
    <p:sldId id="317" r:id="rId82"/>
    <p:sldId id="318"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 id="333" r:id="rId98"/>
    <p:sldId id="334" r:id="rId99"/>
    <p:sldId id="336" r:id="rId100"/>
    <p:sldId id="337" r:id="rId101"/>
    <p:sldId id="338" r:id="rId102"/>
    <p:sldId id="339" r:id="rId103"/>
    <p:sldId id="340" r:id="rId104"/>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0C0"/>
    <a:srgbClr val="0000FF"/>
    <a:srgbClr val="006600"/>
    <a:srgbClr val="000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9" autoAdjust="0"/>
    <p:restoredTop sz="86406" autoAdjust="0"/>
  </p:normalViewPr>
  <p:slideViewPr>
    <p:cSldViewPr>
      <p:cViewPr varScale="1">
        <p:scale>
          <a:sx n="67" d="100"/>
          <a:sy n="67" d="100"/>
        </p:scale>
        <p:origin x="59" y="117"/>
      </p:cViewPr>
      <p:guideLst>
        <p:guide orient="horz" pos="2160"/>
        <p:guide pos="2880"/>
      </p:guideLst>
    </p:cSldViewPr>
  </p:slideViewPr>
  <p:outlineViewPr>
    <p:cViewPr>
      <p:scale>
        <a:sx n="50" d="100"/>
        <a:sy n="50" d="100"/>
      </p:scale>
      <p:origin x="0" y="-82238"/>
    </p:cViewPr>
    <p:sldLst>
      <p:sld r:id="rId1" collapse="1"/>
    </p:sldLst>
  </p:outlineViewPr>
  <p:notesTextViewPr>
    <p:cViewPr>
      <p:scale>
        <a:sx n="100" d="100"/>
        <a:sy n="100" d="100"/>
      </p:scale>
      <p:origin x="0" y="0"/>
    </p:cViewPr>
  </p:notesTextViewPr>
  <p:sorterViewPr>
    <p:cViewPr>
      <p:scale>
        <a:sx n="160" d="100"/>
        <a:sy n="160" d="100"/>
      </p:scale>
      <p:origin x="0" y="-18160"/>
    </p:cViewPr>
  </p:sorterViewPr>
  <p:notesViewPr>
    <p:cSldViewPr>
      <p:cViewPr>
        <p:scale>
          <a:sx n="100" d="100"/>
          <a:sy n="100" d="100"/>
        </p:scale>
        <p:origin x="-2460" y="19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sz="quarter" idx="1"/>
          </p:nvPr>
        </p:nvSpPr>
        <p:spPr bwMode="auto">
          <a:xfrm>
            <a:off x="3979757"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ChangeArrowheads="1"/>
          </p:cNvSpPr>
          <p:nvPr>
            <p:ph type="ftr" sz="quarter" idx="2"/>
          </p:nvPr>
        </p:nvSpPr>
        <p:spPr bwMode="auto">
          <a:xfrm>
            <a:off x="0"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defRPr sz="1200"/>
            </a:lvl1pPr>
          </a:lstStyle>
          <a:p>
            <a:pPr>
              <a:defRPr/>
            </a:pPr>
            <a:endParaRPr lang="en-US"/>
          </a:p>
        </p:txBody>
      </p:sp>
      <p:sp>
        <p:nvSpPr>
          <p:cNvPr id="10245" name="Rectangle 5"/>
          <p:cNvSpPr>
            <a:spLocks noGrp="1" noChangeArrowheads="1"/>
          </p:cNvSpPr>
          <p:nvPr>
            <p:ph type="sldNum" sz="quarter" idx="3"/>
          </p:nvPr>
        </p:nvSpPr>
        <p:spPr bwMode="auto">
          <a:xfrm>
            <a:off x="3979757"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lgn="r">
              <a:defRPr sz="1200"/>
            </a:lvl1pPr>
          </a:lstStyle>
          <a:p>
            <a:pPr>
              <a:defRPr/>
            </a:pPr>
            <a:fld id="{030357C0-A7E4-4D6E-944E-BFF9BDE43C6C}" type="slidenum">
              <a:rPr lang="en-US"/>
              <a:pPr>
                <a:defRPr/>
              </a:pPr>
              <a:t>‹#›</a:t>
            </a:fld>
            <a:endParaRPr lang="en-US"/>
          </a:p>
        </p:txBody>
      </p:sp>
    </p:spTree>
    <p:extLst>
      <p:ext uri="{BB962C8B-B14F-4D97-AF65-F5344CB8AC3E}">
        <p14:creationId xmlns:p14="http://schemas.microsoft.com/office/powerpoint/2010/main" val="312821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lgn="r">
              <a:defRPr sz="1200"/>
            </a:lvl1pPr>
          </a:lstStyle>
          <a:p>
            <a:pPr>
              <a:defRPr/>
            </a:pPr>
            <a:fld id="{D57ACC9B-60D8-4AFB-92EB-57DBBF631C59}" type="slidenum">
              <a:rPr lang="en-US"/>
              <a:pPr>
                <a:defRPr/>
              </a:pPr>
              <a:t>‹#›</a:t>
            </a:fld>
            <a:endParaRPr lang="en-US"/>
          </a:p>
        </p:txBody>
      </p:sp>
    </p:spTree>
    <p:extLst>
      <p:ext uri="{BB962C8B-B14F-4D97-AF65-F5344CB8AC3E}">
        <p14:creationId xmlns:p14="http://schemas.microsoft.com/office/powerpoint/2010/main" val="1579918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en.wikipedia.org/wiki/Fire_insurance" TargetMode="External"/><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http://en.wikipedia.org/wiki/Town_hall"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en.wikipedia.org/wiki/Bond_credit_rating" TargetMode="External"/><Relationship Id="rId2" Type="http://schemas.openxmlformats.org/officeDocument/2006/relationships/slide" Target="../slides/slide97.xml"/><Relationship Id="rId1" Type="http://schemas.openxmlformats.org/officeDocument/2006/relationships/notesMaster" Target="../notesMasters/notesMaster1.xml"/><Relationship Id="rId5" Type="http://schemas.openxmlformats.org/officeDocument/2006/relationships/hyperlink" Target="http://en.wikipedia.org/wiki/Bond_(finance)" TargetMode="External"/><Relationship Id="rId4" Type="http://schemas.openxmlformats.org/officeDocument/2006/relationships/hyperlink" Target="http://en.wikipedia.org/wiki/Moody's_Corporation"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en.wikipedia.org/wiki/Computer-assisted_legal_research"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47585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81690" y="4421823"/>
            <a:ext cx="6183382"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p>
        </p:txBody>
      </p:sp>
    </p:spTree>
    <p:extLst>
      <p:ext uri="{BB962C8B-B14F-4D97-AF65-F5344CB8AC3E}">
        <p14:creationId xmlns:p14="http://schemas.microsoft.com/office/powerpoint/2010/main" val="323158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81690" y="4421823"/>
            <a:ext cx="6183382"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p>
        </p:txBody>
      </p:sp>
    </p:spTree>
    <p:extLst>
      <p:ext uri="{BB962C8B-B14F-4D97-AF65-F5344CB8AC3E}">
        <p14:creationId xmlns:p14="http://schemas.microsoft.com/office/powerpoint/2010/main" val="249178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81690" y="4421823"/>
            <a:ext cx="6183382"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p>
        </p:txBody>
      </p:sp>
    </p:spTree>
    <p:extLst>
      <p:ext uri="{BB962C8B-B14F-4D97-AF65-F5344CB8AC3E}">
        <p14:creationId xmlns:p14="http://schemas.microsoft.com/office/powerpoint/2010/main" val="51587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9058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27</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15262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30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17503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32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772" eaLnBrk="1" hangingPunct="1">
              <a:defRPr/>
            </a:pPr>
            <a:r>
              <a:rPr lang="en-US" dirty="0" smtClean="0"/>
              <a:t>Liability is strict, meaning parties are liable without regard to fault or motive.  “But I didn’t mean to send my drums of methyl-ethyl death to be buried in some guy’s backyard where they contaminated a town’s ground water.”  Oh well. </a:t>
            </a:r>
          </a:p>
          <a:p>
            <a:pPr defTabSz="915772" eaLnBrk="1" hangingPunct="1">
              <a:defRPr/>
            </a:pPr>
            <a:endParaRPr lang="en-US" dirty="0" smtClean="0"/>
          </a:p>
          <a:p>
            <a:pPr defTabSz="915772" eaLnBrk="1" hangingPunct="1">
              <a:defRPr/>
            </a:pPr>
            <a:r>
              <a:rPr lang="en-US" dirty="0" smtClean="0"/>
              <a:t>“But we were following the laws at the time when we emptied our solvent tanks on the ground out the back door…”  Tough luck.</a:t>
            </a:r>
          </a:p>
          <a:p>
            <a:pPr defTabSz="915772" eaLnBrk="1" hangingPunct="1">
              <a:defRPr/>
            </a:pPr>
            <a:endParaRPr lang="en-US" dirty="0" smtClean="0"/>
          </a:p>
          <a:p>
            <a:pPr defTabSz="915772" eaLnBrk="1" hangingPunct="1">
              <a:defRPr/>
            </a:pPr>
            <a:r>
              <a:rPr lang="en-US" dirty="0" smtClean="0"/>
              <a:t>“But we were doing</a:t>
            </a:r>
            <a:r>
              <a:rPr lang="en-US" baseline="0" dirty="0" smtClean="0"/>
              <a:t> what everyone else in the industry was doing.”  [Shrug]</a:t>
            </a:r>
          </a:p>
          <a:p>
            <a:pPr eaLnBrk="1" hangingPunct="1"/>
            <a:endParaRPr lang="en-US" dirty="0" smtClean="0"/>
          </a:p>
        </p:txBody>
      </p:sp>
    </p:spTree>
    <p:extLst>
      <p:ext uri="{BB962C8B-B14F-4D97-AF65-F5344CB8AC3E}">
        <p14:creationId xmlns:p14="http://schemas.microsoft.com/office/powerpoint/2010/main" val="387628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33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772" eaLnBrk="1" hangingPunct="1">
              <a:defRPr/>
            </a:pPr>
            <a:r>
              <a:rPr lang="en-US" dirty="0" smtClean="0"/>
              <a:t>Liability is retroactive.  So it doesn’t matter if</a:t>
            </a:r>
            <a:r>
              <a:rPr lang="en-US" baseline="0" dirty="0" smtClean="0"/>
              <a:t> the disposal took place in 1930 prior to the enactment of CERCLA.  CERCLA allows us to reach back to whenever the disposal took place and establish liability.</a:t>
            </a: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596482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34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772" eaLnBrk="1" hangingPunct="1">
              <a:defRPr/>
            </a:pPr>
            <a:r>
              <a:rPr lang="en-US" dirty="0" smtClean="0"/>
              <a:t>Liability is also joint and several.  Where the harm is not divisible – it cannot be divided – each party is responsible for everything and EPA can choose to collect the entire cost of cleaning up the Site from only one PRP.  This only works where the harm is not divisible – otherwise the harm must be apportioned with each party responsible for the harm it caused.  Apportioning harm can be really difficult.</a:t>
            </a:r>
          </a:p>
          <a:p>
            <a:pPr eaLnBrk="1" hangingPunct="1"/>
            <a:endParaRPr lang="en-US" dirty="0" smtClean="0"/>
          </a:p>
        </p:txBody>
      </p:sp>
    </p:spTree>
    <p:extLst>
      <p:ext uri="{BB962C8B-B14F-4D97-AF65-F5344CB8AC3E}">
        <p14:creationId xmlns:p14="http://schemas.microsoft.com/office/powerpoint/2010/main" val="305658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37</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5672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81690" y="4421823"/>
            <a:ext cx="6336058"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98112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38</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baseline="0" dirty="0" smtClean="0"/>
          </a:p>
        </p:txBody>
      </p:sp>
    </p:spTree>
    <p:extLst>
      <p:ext uri="{BB962C8B-B14F-4D97-AF65-F5344CB8AC3E}">
        <p14:creationId xmlns:p14="http://schemas.microsoft.com/office/powerpoint/2010/main" val="229725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39</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553941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40</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CERCLA also provides a exemption at Section 114(c) to owners of service stations that manage recycled oil.  They are exempt from liability so long as the oil is now mixed with other hazardous substances and</a:t>
            </a:r>
            <a:r>
              <a:rPr lang="en-US" baseline="0" dirty="0" smtClean="0"/>
              <a:t> they are in compliance with other laws and regulations.</a:t>
            </a:r>
          </a:p>
          <a:p>
            <a:pPr eaLnBrk="1" hangingPunct="1"/>
            <a:endParaRPr lang="en-US" baseline="0" dirty="0" smtClean="0"/>
          </a:p>
          <a:p>
            <a:pPr eaLnBrk="1" hangingPunct="1"/>
            <a:r>
              <a:rPr lang="en-US" baseline="0" dirty="0" smtClean="0"/>
              <a:t>According to Section 107(d), states and local governments are not liable for their actions taken during an emergency response at a facility owned by another person, unless there was negligence or misconduct.</a:t>
            </a:r>
            <a:endParaRPr lang="en-US" dirty="0" smtClean="0"/>
          </a:p>
        </p:txBody>
      </p:sp>
    </p:spTree>
    <p:extLst>
      <p:ext uri="{BB962C8B-B14F-4D97-AF65-F5344CB8AC3E}">
        <p14:creationId xmlns:p14="http://schemas.microsoft.com/office/powerpoint/2010/main" val="9311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41</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529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42</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a:p>
            <a:pPr eaLnBrk="1" hangingPunct="1"/>
            <a:r>
              <a:rPr lang="en-US" baseline="0" dirty="0" smtClean="0"/>
              <a:t> </a:t>
            </a:r>
            <a:endParaRPr lang="en-US" dirty="0" smtClean="0"/>
          </a:p>
        </p:txBody>
      </p:sp>
    </p:spTree>
    <p:extLst>
      <p:ext uri="{BB962C8B-B14F-4D97-AF65-F5344CB8AC3E}">
        <p14:creationId xmlns:p14="http://schemas.microsoft.com/office/powerpoint/2010/main" val="131771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43</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p:txBody>
      </p:sp>
    </p:spTree>
    <p:extLst>
      <p:ext uri="{BB962C8B-B14F-4D97-AF65-F5344CB8AC3E}">
        <p14:creationId xmlns:p14="http://schemas.microsoft.com/office/powerpoint/2010/main" val="2680025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44</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p:txBody>
      </p:sp>
    </p:spTree>
    <p:extLst>
      <p:ext uri="{BB962C8B-B14F-4D97-AF65-F5344CB8AC3E}">
        <p14:creationId xmlns:p14="http://schemas.microsoft.com/office/powerpoint/2010/main" val="2316180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45</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p:txBody>
      </p:sp>
    </p:spTree>
    <p:extLst>
      <p:ext uri="{BB962C8B-B14F-4D97-AF65-F5344CB8AC3E}">
        <p14:creationId xmlns:p14="http://schemas.microsoft.com/office/powerpoint/2010/main" val="2406617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46</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smtClean="0"/>
          </a:p>
        </p:txBody>
      </p:sp>
    </p:spTree>
    <p:extLst>
      <p:ext uri="{BB962C8B-B14F-4D97-AF65-F5344CB8AC3E}">
        <p14:creationId xmlns:p14="http://schemas.microsoft.com/office/powerpoint/2010/main" val="2346781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47</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50" dirty="0" smtClean="0"/>
          </a:p>
        </p:txBody>
      </p:sp>
    </p:spTree>
    <p:extLst>
      <p:ext uri="{BB962C8B-B14F-4D97-AF65-F5344CB8AC3E}">
        <p14:creationId xmlns:p14="http://schemas.microsoft.com/office/powerpoint/2010/main" val="107411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534367" y="4421823"/>
            <a:ext cx="5954367"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sz="800" dirty="0"/>
          </a:p>
          <a:p>
            <a:pPr eaLnBrk="1" hangingPunct="1">
              <a:buFontTx/>
              <a:buChar char="-"/>
            </a:pPr>
            <a:endParaRPr lang="en-US" sz="800" dirty="0"/>
          </a:p>
          <a:p>
            <a:pPr eaLnBrk="1" hangingPunct="1">
              <a:buFontTx/>
              <a:buChar char="-"/>
            </a:pPr>
            <a:endParaRPr lang="en-US" sz="800" dirty="0"/>
          </a:p>
          <a:p>
            <a:pPr eaLnBrk="1" hangingPunct="1">
              <a:buFontTx/>
              <a:buChar char="-"/>
            </a:pPr>
            <a:endParaRPr lang="en-US" sz="800" dirty="0"/>
          </a:p>
          <a:p>
            <a:pPr eaLnBrk="1" hangingPunct="1">
              <a:buFontTx/>
              <a:buChar char="-"/>
            </a:pPr>
            <a:endParaRPr lang="en-US" dirty="0" smtClean="0"/>
          </a:p>
        </p:txBody>
      </p:sp>
    </p:spTree>
    <p:extLst>
      <p:ext uri="{BB962C8B-B14F-4D97-AF65-F5344CB8AC3E}">
        <p14:creationId xmlns:p14="http://schemas.microsoft.com/office/powerpoint/2010/main" val="2416086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48</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200" kern="1200" baseline="0" dirty="0" smtClean="0">
              <a:solidFill>
                <a:schemeClr val="tx1"/>
              </a:solidFill>
              <a:latin typeface="Arial" charset="0"/>
              <a:ea typeface="ＭＳ Ｐゴシック" pitchFamily="84" charset="-128"/>
              <a:cs typeface="+mn-cs"/>
            </a:endParaRPr>
          </a:p>
        </p:txBody>
      </p:sp>
    </p:spTree>
    <p:extLst>
      <p:ext uri="{BB962C8B-B14F-4D97-AF65-F5344CB8AC3E}">
        <p14:creationId xmlns:p14="http://schemas.microsoft.com/office/powerpoint/2010/main" val="3029469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49</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u="none" dirty="0" smtClean="0"/>
          </a:p>
        </p:txBody>
      </p:sp>
    </p:spTree>
    <p:extLst>
      <p:ext uri="{BB962C8B-B14F-4D97-AF65-F5344CB8AC3E}">
        <p14:creationId xmlns:p14="http://schemas.microsoft.com/office/powerpoint/2010/main" val="2757930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58</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142134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61</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22339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62</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smtClean="0"/>
          </a:p>
        </p:txBody>
      </p:sp>
    </p:spTree>
    <p:extLst>
      <p:ext uri="{BB962C8B-B14F-4D97-AF65-F5344CB8AC3E}">
        <p14:creationId xmlns:p14="http://schemas.microsoft.com/office/powerpoint/2010/main" val="1819694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63</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21595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smtClean="0"/>
              <a:pPr/>
              <a:t>64</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01810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7066" indent="-291179">
              <a:defRPr sz="2400">
                <a:solidFill>
                  <a:schemeClr val="tx1"/>
                </a:solidFill>
                <a:latin typeface="Arial" charset="0"/>
                <a:ea typeface="ＭＳ Ｐゴシック" pitchFamily="84" charset="-128"/>
              </a:defRPr>
            </a:lvl2pPr>
            <a:lvl3pPr marL="1164717" indent="-232943">
              <a:defRPr sz="2400">
                <a:solidFill>
                  <a:schemeClr val="tx1"/>
                </a:solidFill>
                <a:latin typeface="Arial" charset="0"/>
                <a:ea typeface="ＭＳ Ｐゴシック" pitchFamily="84" charset="-128"/>
              </a:defRPr>
            </a:lvl3pPr>
            <a:lvl4pPr marL="1630604" indent="-232943">
              <a:defRPr sz="2400">
                <a:solidFill>
                  <a:schemeClr val="tx1"/>
                </a:solidFill>
                <a:latin typeface="Arial" charset="0"/>
                <a:ea typeface="ＭＳ Ｐゴシック" pitchFamily="84" charset="-128"/>
              </a:defRPr>
            </a:lvl4pPr>
            <a:lvl5pPr marL="2096491" indent="-232943">
              <a:defRPr sz="2400">
                <a:solidFill>
                  <a:schemeClr val="tx1"/>
                </a:solidFill>
                <a:latin typeface="Arial" charset="0"/>
                <a:ea typeface="ＭＳ Ｐゴシック" pitchFamily="8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8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8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8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84" charset="-128"/>
              </a:defRPr>
            </a:lvl9pPr>
          </a:lstStyle>
          <a:p>
            <a:fld id="{6121431A-9C30-4095-B683-97017267CB43}" type="slidenum">
              <a:rPr lang="en-US" sz="1200"/>
              <a:pPr/>
              <a:t>71</a:t>
            </a:fld>
            <a:endParaRPr lang="en-US" sz="12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485729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7066" indent="-291179">
              <a:defRPr sz="2400">
                <a:solidFill>
                  <a:schemeClr val="tx1"/>
                </a:solidFill>
                <a:latin typeface="Arial" charset="0"/>
                <a:ea typeface="ＭＳ Ｐゴシック" pitchFamily="84" charset="-128"/>
              </a:defRPr>
            </a:lvl2pPr>
            <a:lvl3pPr marL="1164717" indent="-232943">
              <a:defRPr sz="2400">
                <a:solidFill>
                  <a:schemeClr val="tx1"/>
                </a:solidFill>
                <a:latin typeface="Arial" charset="0"/>
                <a:ea typeface="ＭＳ Ｐゴシック" pitchFamily="84" charset="-128"/>
              </a:defRPr>
            </a:lvl3pPr>
            <a:lvl4pPr marL="1630604" indent="-232943">
              <a:defRPr sz="2400">
                <a:solidFill>
                  <a:schemeClr val="tx1"/>
                </a:solidFill>
                <a:latin typeface="Arial" charset="0"/>
                <a:ea typeface="ＭＳ Ｐゴシック" pitchFamily="84" charset="-128"/>
              </a:defRPr>
            </a:lvl4pPr>
            <a:lvl5pPr marL="2096491" indent="-232943">
              <a:defRPr sz="2400">
                <a:solidFill>
                  <a:schemeClr val="tx1"/>
                </a:solidFill>
                <a:latin typeface="Arial" charset="0"/>
                <a:ea typeface="ＭＳ Ｐゴシック" pitchFamily="8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8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8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8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72</a:t>
            </a:fld>
            <a:endParaRPr 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492630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7066" indent="-291179">
              <a:defRPr sz="2400">
                <a:solidFill>
                  <a:schemeClr val="tx1"/>
                </a:solidFill>
                <a:latin typeface="Arial" charset="0"/>
                <a:ea typeface="ＭＳ Ｐゴシック" pitchFamily="84" charset="-128"/>
              </a:defRPr>
            </a:lvl2pPr>
            <a:lvl3pPr marL="1164717" indent="-232943">
              <a:defRPr sz="2400">
                <a:solidFill>
                  <a:schemeClr val="tx1"/>
                </a:solidFill>
                <a:latin typeface="Arial" charset="0"/>
                <a:ea typeface="ＭＳ Ｐゴシック" pitchFamily="84" charset="-128"/>
              </a:defRPr>
            </a:lvl3pPr>
            <a:lvl4pPr marL="1630604" indent="-232943">
              <a:defRPr sz="2400">
                <a:solidFill>
                  <a:schemeClr val="tx1"/>
                </a:solidFill>
                <a:latin typeface="Arial" charset="0"/>
                <a:ea typeface="ＭＳ Ｐゴシック" pitchFamily="84" charset="-128"/>
              </a:defRPr>
            </a:lvl4pPr>
            <a:lvl5pPr marL="2096491" indent="-232943">
              <a:defRPr sz="2400">
                <a:solidFill>
                  <a:schemeClr val="tx1"/>
                </a:solidFill>
                <a:latin typeface="Arial" charset="0"/>
                <a:ea typeface="ＭＳ Ｐゴシック" pitchFamily="8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8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8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8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73</a:t>
            </a:fld>
            <a:endParaRPr 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1312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58028" y="4421823"/>
            <a:ext cx="5878029"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5028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7066" indent="-291179">
              <a:defRPr sz="2400">
                <a:solidFill>
                  <a:schemeClr val="tx1"/>
                </a:solidFill>
                <a:latin typeface="Arial" charset="0"/>
                <a:ea typeface="ＭＳ Ｐゴシック" pitchFamily="84" charset="-128"/>
              </a:defRPr>
            </a:lvl2pPr>
            <a:lvl3pPr marL="1164717" indent="-232943">
              <a:defRPr sz="2400">
                <a:solidFill>
                  <a:schemeClr val="tx1"/>
                </a:solidFill>
                <a:latin typeface="Arial" charset="0"/>
                <a:ea typeface="ＭＳ Ｐゴシック" pitchFamily="84" charset="-128"/>
              </a:defRPr>
            </a:lvl3pPr>
            <a:lvl4pPr marL="1630604" indent="-232943">
              <a:defRPr sz="2400">
                <a:solidFill>
                  <a:schemeClr val="tx1"/>
                </a:solidFill>
                <a:latin typeface="Arial" charset="0"/>
                <a:ea typeface="ＭＳ Ｐゴシック" pitchFamily="84" charset="-128"/>
              </a:defRPr>
            </a:lvl4pPr>
            <a:lvl5pPr marL="2096491" indent="-232943">
              <a:defRPr sz="2400">
                <a:solidFill>
                  <a:schemeClr val="tx1"/>
                </a:solidFill>
                <a:latin typeface="Arial" charset="0"/>
                <a:ea typeface="ＭＳ Ｐゴシック" pitchFamily="8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8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8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8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74</a:t>
            </a:fld>
            <a:endParaRPr 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39824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7066" indent="-291179">
              <a:defRPr sz="2400">
                <a:solidFill>
                  <a:schemeClr val="tx1"/>
                </a:solidFill>
                <a:latin typeface="Arial" charset="0"/>
                <a:ea typeface="ＭＳ Ｐゴシック" pitchFamily="84" charset="-128"/>
              </a:defRPr>
            </a:lvl2pPr>
            <a:lvl3pPr marL="1164717" indent="-232943">
              <a:defRPr sz="2400">
                <a:solidFill>
                  <a:schemeClr val="tx1"/>
                </a:solidFill>
                <a:latin typeface="Arial" charset="0"/>
                <a:ea typeface="ＭＳ Ｐゴシック" pitchFamily="84" charset="-128"/>
              </a:defRPr>
            </a:lvl3pPr>
            <a:lvl4pPr marL="1630604" indent="-232943">
              <a:defRPr sz="2400">
                <a:solidFill>
                  <a:schemeClr val="tx1"/>
                </a:solidFill>
                <a:latin typeface="Arial" charset="0"/>
                <a:ea typeface="ＭＳ Ｐゴシック" pitchFamily="84" charset="-128"/>
              </a:defRPr>
            </a:lvl4pPr>
            <a:lvl5pPr marL="2096491" indent="-232943">
              <a:defRPr sz="2400">
                <a:solidFill>
                  <a:schemeClr val="tx1"/>
                </a:solidFill>
                <a:latin typeface="Arial" charset="0"/>
                <a:ea typeface="ＭＳ Ｐゴシック" pitchFamily="8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8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8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8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75</a:t>
            </a:fld>
            <a:endParaRPr 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76914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6121431A-9C30-4095-B683-97017267CB43}" type="slidenum">
              <a:rPr lang="en-US" sz="1200"/>
              <a:pPr/>
              <a:t>77</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Hi, and welcome to PRP Search Basic Training, Session 3 – Gathering Information.</a:t>
            </a:r>
          </a:p>
          <a:p>
            <a:r>
              <a:rPr lang="en-US" dirty="0"/>
              <a:t> My name is Cindy Brown, and I have been an Enforcement Officer in Region 6 for more than 10 years.  In this session we are going to discuss the wide variety of resources that are available when gathering information about the Site and the potentially responsible parties who may be involved with the Site.  My contact information will be available as part of this presentation and I encourage you to call or e-mail me or another member of the National PRP Search Enhancement Team with any questions about this presentation or other Potentially Responsible Party (PRP) Search Activities.</a:t>
            </a:r>
          </a:p>
          <a:p>
            <a:pPr fontAlgn="base"/>
            <a:r>
              <a:rPr lang="en-US" dirty="0"/>
              <a:t>The objectives of information gathering and records management are to develop the site history, compile financial and corporate information, identify PRPs and document liability and viability. </a:t>
            </a:r>
          </a:p>
          <a:p>
            <a:pPr fontAlgn="base"/>
            <a:r>
              <a:rPr lang="en-US" dirty="0"/>
              <a:t> </a:t>
            </a:r>
          </a:p>
          <a:p>
            <a:pPr eaLnBrk="1" hangingPunct="1"/>
            <a:endParaRPr lang="en-US" dirty="0" smtClean="0"/>
          </a:p>
        </p:txBody>
      </p:sp>
    </p:spTree>
    <p:extLst>
      <p:ext uri="{BB962C8B-B14F-4D97-AF65-F5344CB8AC3E}">
        <p14:creationId xmlns:p14="http://schemas.microsoft.com/office/powerpoint/2010/main" val="3006225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linear in that,  the size of the site, the number of times it has changed hands, the information that is readily available (or not) will all contribute to the gathering process.</a:t>
            </a:r>
          </a:p>
          <a:p>
            <a:r>
              <a:rPr lang="en-US" dirty="0" smtClean="0"/>
              <a:t>The objective of this task is to locate and obtain copies of all records pertinent to the site and relevant to the PRP search.</a:t>
            </a:r>
          </a:p>
          <a:p>
            <a:r>
              <a:rPr lang="en-US" dirty="0" smtClean="0"/>
              <a:t>If a site has changed hands many times, its going to make your search more difficult. As it will if the site has had a variety of businesses on the property. Every site is different, that’s what makes this job so interesting.</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78</a:t>
            </a:fld>
            <a:endParaRPr lang="en-US"/>
          </a:p>
        </p:txBody>
      </p:sp>
    </p:spTree>
    <p:extLst>
      <p:ext uri="{BB962C8B-B14F-4D97-AF65-F5344CB8AC3E}">
        <p14:creationId xmlns:p14="http://schemas.microsoft.com/office/powerpoint/2010/main" val="2557355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79</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Set your</a:t>
            </a:r>
            <a:r>
              <a:rPr lang="en-US" baseline="0" dirty="0" smtClean="0"/>
              <a:t> priorities to get moving in the right direction. What’s the suspected time frame of when the pollution happened. </a:t>
            </a:r>
          </a:p>
          <a:p>
            <a:pPr eaLnBrk="1" hangingPunct="1"/>
            <a:r>
              <a:rPr lang="en-US" dirty="0" smtClean="0"/>
              <a:t>Other divisions of your regional office could already be building a file on this site. Possibly the State or Tribe, the Railroad Commission, Bureau of Land Management, ATSDR etc., could</a:t>
            </a:r>
            <a:r>
              <a:rPr lang="en-US" baseline="0" dirty="0" smtClean="0"/>
              <a:t> have information which could be helpful. </a:t>
            </a:r>
            <a:r>
              <a:rPr lang="en-US" dirty="0" smtClean="0"/>
              <a:t>  You just never know where the information trail is going to lead.</a:t>
            </a:r>
          </a:p>
          <a:p>
            <a:pPr eaLnBrk="1" hangingPunct="1"/>
            <a:r>
              <a:rPr lang="en-US" dirty="0" smtClean="0"/>
              <a:t>Maybe this is not the 1</a:t>
            </a:r>
            <a:r>
              <a:rPr lang="en-US" baseline="30000" dirty="0" smtClean="0"/>
              <a:t>st</a:t>
            </a:r>
            <a:r>
              <a:rPr lang="en-US" dirty="0" smtClean="0"/>
              <a:t> time this location has been on our radar. It’s very possible that RCRA already has information on the location.</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929443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be looking at one small piece of property with only a short length of time for it’s pollution history, or a larger site that has changed hands numerous times with a variety of pollutants attributed to various owners throughout the history of the site. I am currently working</a:t>
            </a:r>
            <a:r>
              <a:rPr lang="en-US" baseline="0" dirty="0" smtClean="0"/>
              <a:t> </a:t>
            </a:r>
            <a:r>
              <a:rPr lang="en-US" dirty="0" smtClean="0"/>
              <a:t>on a site where the farther down we sampled, the pollutants changed significantly.  I was also able to locate some old newspapers showing where a previous owner had been indicted in the 1940’s for dumping arsenic on the property.</a:t>
            </a:r>
          </a:p>
          <a:p>
            <a:r>
              <a:rPr lang="en-US" dirty="0" smtClean="0"/>
              <a:t> This was very different from the contaminant on the surface</a:t>
            </a:r>
            <a:r>
              <a:rPr lang="en-US" baseline="0" dirty="0" smtClean="0"/>
              <a:t> and it helped us pull in additional PRPs. </a:t>
            </a:r>
            <a:endParaRPr lang="en-US" dirty="0"/>
          </a:p>
          <a:p>
            <a:r>
              <a:rPr lang="en-US" dirty="0" smtClean="0"/>
              <a:t>Certainly the number of owners, and number of contaminants will effect your search criteria.</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80</a:t>
            </a:fld>
            <a:endParaRPr lang="en-US"/>
          </a:p>
        </p:txBody>
      </p:sp>
    </p:spTree>
    <p:extLst>
      <p:ext uri="{BB962C8B-B14F-4D97-AF65-F5344CB8AC3E}">
        <p14:creationId xmlns:p14="http://schemas.microsoft.com/office/powerpoint/2010/main" val="146705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7223" y="4430064"/>
            <a:ext cx="5150273" cy="4189095"/>
          </a:xfrm>
        </p:spPr>
        <p:txBody>
          <a:bodyPr/>
          <a:lstStyle/>
          <a:p>
            <a:r>
              <a:rPr lang="en-US" dirty="0" smtClean="0"/>
              <a:t>In this slide of the Portland Harbor Cleanup, it exemplifies pretty well how complicated one cleanup site can become, with numerous sources of contaminants, numerous owners (previous and current), covering a large geographical area. Plus in this site your cleaning up groundwater, a landfill area, a waste treatment area, so just to get your arms around this type of site will take some time and certainly some strong organizational skills. </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81</a:t>
            </a:fld>
            <a:endParaRPr lang="en-US"/>
          </a:p>
        </p:txBody>
      </p:sp>
    </p:spTree>
    <p:extLst>
      <p:ext uri="{BB962C8B-B14F-4D97-AF65-F5344CB8AC3E}">
        <p14:creationId xmlns:p14="http://schemas.microsoft.com/office/powerpoint/2010/main" val="4245750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82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7223" y="442166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It’s always good to have in mind what type of information you are looking for, and which databases may more readily provide such information. But keep your options open, and just do some good old research. And don’t forget the States often have their own data bases, either through the Environmental Quality Department of the State, or by their online property and assessment records.</a:t>
            </a:r>
          </a:p>
        </p:txBody>
      </p:sp>
    </p:spTree>
    <p:extLst>
      <p:ext uri="{BB962C8B-B14F-4D97-AF65-F5344CB8AC3E}">
        <p14:creationId xmlns:p14="http://schemas.microsoft.com/office/powerpoint/2010/main" val="323164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83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dirty="0"/>
              <a:t>There are numerous EPA data systems available that can really get you started on gathering information.</a:t>
            </a:r>
          </a:p>
          <a:p>
            <a:pPr fontAlgn="base"/>
            <a:r>
              <a:rPr lang="en-US" b="1" dirty="0"/>
              <a:t>Primavera </a:t>
            </a:r>
            <a:r>
              <a:rPr lang="en-US" dirty="0"/>
              <a:t>has data sharing capabilities that make it easy to find out if an individual or firm is already in the database, and maybe has been named a PRP at another site. In addition to basic information, of name, address, phone number, on all parties associated with a site, Primavera stores information on site enforcement history.  It contains what response actions PRPs have undertaken or committed themselves to perform. You’ll also find information about correspondence issued by the Superfund program, such as 104(e) Information Request letters, General Notice letters and Special Notice letters. </a:t>
            </a:r>
          </a:p>
          <a:p>
            <a:r>
              <a:rPr lang="en-US" dirty="0">
                <a:solidFill>
                  <a:srgbClr val="FF0000"/>
                </a:solidFill>
              </a:rPr>
              <a:t> Want to use the website here  NO</a:t>
            </a:r>
          </a:p>
          <a:p>
            <a:pPr defTabSz="923087" eaLnBrk="1" hangingPunct="1">
              <a:defRPr/>
            </a:pPr>
            <a:r>
              <a:rPr lang="en-US" dirty="0"/>
              <a:t>I would like to warn you though, garbage in/garbage out.  It’s up to all of us working in the Enforcement </a:t>
            </a:r>
            <a:r>
              <a:rPr lang="en-US" strike="sngStrike" dirty="0"/>
              <a:t>Officers</a:t>
            </a:r>
            <a:r>
              <a:rPr lang="en-US" dirty="0"/>
              <a:t> area</a:t>
            </a:r>
            <a:r>
              <a:rPr lang="en-US" strike="sngStrike" dirty="0"/>
              <a:t> </a:t>
            </a:r>
            <a:r>
              <a:rPr lang="en-US" dirty="0"/>
              <a:t>to put information into Primavera, and keep it up to date and </a:t>
            </a:r>
            <a:r>
              <a:rPr lang="en-US" dirty="0" err="1"/>
              <a:t>accurate.The</a:t>
            </a:r>
            <a:r>
              <a:rPr lang="en-US" dirty="0"/>
              <a:t> information you and your co-workers put into Primavera about PRPs and enforcement actions, will determine how useful the information is at a later date.</a:t>
            </a:r>
          </a:p>
          <a:p>
            <a:pPr eaLnBrk="1" hangingPunct="1"/>
            <a:endParaRPr lang="en-US" b="1" dirty="0" smtClean="0"/>
          </a:p>
        </p:txBody>
      </p:sp>
    </p:spTree>
    <p:extLst>
      <p:ext uri="{BB962C8B-B14F-4D97-AF65-F5344CB8AC3E}">
        <p14:creationId xmlns:p14="http://schemas.microsoft.com/office/powerpoint/2010/main" val="2914376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84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733902" y="4446411"/>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err="1" smtClean="0"/>
              <a:t>Envirofacts</a:t>
            </a:r>
            <a:r>
              <a:rPr lang="en-US" dirty="0" smtClean="0"/>
              <a:t> is </a:t>
            </a:r>
            <a:r>
              <a:rPr lang="en-US" dirty="0"/>
              <a:t>a single point of access to select U.S. EPA environmental data. This website provides access to several EPA databases to provide you with information about environmental activities that may affect air, water, and land anywhere in the United States. With </a:t>
            </a:r>
            <a:r>
              <a:rPr lang="en-US" dirty="0" err="1"/>
              <a:t>Envirofacts</a:t>
            </a:r>
            <a:r>
              <a:rPr lang="en-US" dirty="0"/>
              <a:t>, you can learn more about these environmental activities in </a:t>
            </a:r>
            <a:r>
              <a:rPr lang="en-US" dirty="0" smtClean="0"/>
              <a:t>a specific area.  You </a:t>
            </a:r>
            <a:r>
              <a:rPr lang="en-US" dirty="0"/>
              <a:t>can generate maps of environmental </a:t>
            </a:r>
            <a:r>
              <a:rPr lang="en-US" dirty="0" smtClean="0"/>
              <a:t>information </a:t>
            </a:r>
            <a:r>
              <a:rPr lang="en-US" dirty="0"/>
              <a:t>and </a:t>
            </a:r>
            <a:r>
              <a:rPr lang="en-US" dirty="0" smtClean="0"/>
              <a:t>obtain facility </a:t>
            </a:r>
            <a:r>
              <a:rPr lang="en-US" dirty="0"/>
              <a:t>information, including toxic chemical releases, water discharge permit compliance, hazardous waste handling processes, Superfund status, and air emission </a:t>
            </a:r>
            <a:r>
              <a:rPr lang="en-US" dirty="0" smtClean="0"/>
              <a:t>estimates.</a:t>
            </a:r>
          </a:p>
        </p:txBody>
      </p:sp>
    </p:spTree>
    <p:extLst>
      <p:ext uri="{BB962C8B-B14F-4D97-AF65-F5344CB8AC3E}">
        <p14:creationId xmlns:p14="http://schemas.microsoft.com/office/powerpoint/2010/main" val="160892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05352" y="4421823"/>
            <a:ext cx="6183382"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eaLnBrk="1" hangingPunct="1"/>
            <a:endParaRPr lang="en-US" sz="1100" dirty="0">
              <a:latin typeface="+mn-lt"/>
              <a:cs typeface="Calibri" pitchFamily="34" charset="0"/>
            </a:endParaRPr>
          </a:p>
          <a:p>
            <a:pPr eaLnBrk="1" hangingPunct="1"/>
            <a:endParaRPr lang="en-US" sz="1100" dirty="0">
              <a:latin typeface="+mn-lt"/>
            </a:endParaRPr>
          </a:p>
          <a:p>
            <a:pPr eaLnBrk="1" hangingPunct="1"/>
            <a:endParaRPr lang="en-US" sz="1100" dirty="0">
              <a:latin typeface="+mn-lt"/>
            </a:endParaRPr>
          </a:p>
        </p:txBody>
      </p:sp>
    </p:spTree>
    <p:extLst>
      <p:ext uri="{BB962C8B-B14F-4D97-AF65-F5344CB8AC3E}">
        <p14:creationId xmlns:p14="http://schemas.microsoft.com/office/powerpoint/2010/main" val="3450618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85</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mentioned earlier the</a:t>
            </a:r>
            <a:r>
              <a:rPr lang="en-US" baseline="0" dirty="0" smtClean="0"/>
              <a:t> ECHO</a:t>
            </a:r>
            <a:r>
              <a:rPr lang="en-US" dirty="0" smtClean="0"/>
              <a:t> system is used primarily by EPA Enforcement to gather information about a facilities compliance history for all programs, TRI, Air, Water, RCRA, etc. It has replaced the OTIS system, which is no longer functioning.</a:t>
            </a:r>
          </a:p>
          <a:p>
            <a:pPr eaLnBrk="1" hangingPunct="1"/>
            <a:endParaRPr lang="en-US" dirty="0" smtClean="0"/>
          </a:p>
          <a:p>
            <a:r>
              <a:rPr lang="en-US" dirty="0" smtClean="0"/>
              <a:t>It’s </a:t>
            </a:r>
            <a:r>
              <a:rPr lang="en-US" dirty="0"/>
              <a:t>where all of the combined data from EPA’s various databases is stored for the</a:t>
            </a:r>
            <a:r>
              <a:rPr lang="en-US" b="1" dirty="0"/>
              <a:t> public</a:t>
            </a:r>
            <a:r>
              <a:rPr lang="en-US" dirty="0"/>
              <a:t>.  You can look up a facility and find violations, see what permitted facilities </a:t>
            </a:r>
            <a:r>
              <a:rPr lang="en-US" dirty="0" smtClean="0"/>
              <a:t>are in </a:t>
            </a:r>
            <a:r>
              <a:rPr lang="en-US" dirty="0"/>
              <a:t>a certain location, find Superfund sites, etc.</a:t>
            </a:r>
          </a:p>
          <a:p>
            <a:r>
              <a:rPr lang="en-US" dirty="0"/>
              <a:t> </a:t>
            </a:r>
          </a:p>
          <a:p>
            <a:pPr eaLnBrk="1" hangingPunct="1"/>
            <a:endParaRPr lang="en-US" dirty="0" smtClean="0"/>
          </a:p>
        </p:txBody>
      </p:sp>
    </p:spTree>
    <p:extLst>
      <p:ext uri="{BB962C8B-B14F-4D97-AF65-F5344CB8AC3E}">
        <p14:creationId xmlns:p14="http://schemas.microsoft.com/office/powerpoint/2010/main" val="22842181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This is an example of a system used by the State of Texas called TRACS.  As you can </a:t>
            </a:r>
            <a:r>
              <a:rPr lang="en-US" b="1" dirty="0" smtClean="0"/>
              <a:t>hopefully</a:t>
            </a:r>
            <a:r>
              <a:rPr lang="en-US" dirty="0" smtClean="0"/>
              <a:t> see, it shows the entity that received the hazardous substances, and what it was that was received and the name of the company that sent the waste. </a:t>
            </a:r>
            <a:r>
              <a:rPr lang="en-US" dirty="0"/>
              <a:t>This database of receiving entities, also gives the transporter information, the date received and the quantity of the substance received. etc.</a:t>
            </a:r>
          </a:p>
          <a:p>
            <a:endParaRPr lang="en-US" dirty="0"/>
          </a:p>
          <a:p>
            <a:r>
              <a:rPr lang="en-US" dirty="0" smtClean="0"/>
              <a:t>I’m just bringing this up as an example. Many states have similar systems, which can provide you a lot of information especially on sites, where you are dealing with a lot of generators.</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86</a:t>
            </a:fld>
            <a:endParaRPr lang="en-US"/>
          </a:p>
        </p:txBody>
      </p:sp>
    </p:spTree>
    <p:extLst>
      <p:ext uri="{BB962C8B-B14F-4D97-AF65-F5344CB8AC3E}">
        <p14:creationId xmlns:p14="http://schemas.microsoft.com/office/powerpoint/2010/main" val="3438948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87</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are all good sources of information about a facility and the business that could very well be responsible for the pollution. I recently sent a 104(e) Information</a:t>
            </a:r>
            <a:r>
              <a:rPr lang="en-US" baseline="0" dirty="0" smtClean="0"/>
              <a:t> Request </a:t>
            </a:r>
            <a:r>
              <a:rPr lang="en-US" dirty="0" smtClean="0"/>
              <a:t>letter to an entity that I thought was a previous owner.  It turns out they were able to prove they were not the previous owner, but were kind enough to provide the contact information for one of the major contributors of a very large site in my region. It was like a gift fell out on the sky onto my desk.  All the information that was provided by the non-PRP proved to be exact and extremely</a:t>
            </a:r>
            <a:r>
              <a:rPr lang="en-US" baseline="0" dirty="0" smtClean="0"/>
              <a:t> helpful</a:t>
            </a:r>
            <a:r>
              <a:rPr lang="en-US" dirty="0" smtClean="0"/>
              <a:t>.  Of course they were very happy to get EPA to turn their focus</a:t>
            </a:r>
            <a:r>
              <a:rPr lang="en-US" baseline="0" dirty="0" smtClean="0"/>
              <a:t> in another direction.</a:t>
            </a:r>
            <a:r>
              <a:rPr lang="en-US" dirty="0" smtClean="0"/>
              <a:t>  </a:t>
            </a:r>
          </a:p>
        </p:txBody>
      </p:sp>
    </p:spTree>
    <p:extLst>
      <p:ext uri="{BB962C8B-B14F-4D97-AF65-F5344CB8AC3E}">
        <p14:creationId xmlns:p14="http://schemas.microsoft.com/office/powerpoint/2010/main" val="1211815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an invoice from a company (a country club) who shipped used motor oil to an oil recycler.  It gives details of what was shipped, from who, and to whom, give generator ID, and depending on the invoice design, it might also provide information on the transporter. </a:t>
            </a:r>
          </a:p>
          <a:p>
            <a:r>
              <a:rPr lang="en-US" dirty="0" smtClean="0"/>
              <a:t>This type of information can be obtained through the 104(e) Information Request letter, or possibly by doing a site visit to review records.</a:t>
            </a:r>
          </a:p>
          <a:p>
            <a:r>
              <a:rPr lang="en-US" dirty="0" smtClean="0"/>
              <a:t>This information can be useful to help build a waste in list for a specific facility.</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88</a:t>
            </a:fld>
            <a:endParaRPr lang="en-US"/>
          </a:p>
        </p:txBody>
      </p:sp>
    </p:spTree>
    <p:extLst>
      <p:ext uri="{BB962C8B-B14F-4D97-AF65-F5344CB8AC3E}">
        <p14:creationId xmlns:p14="http://schemas.microsoft.com/office/powerpoint/2010/main" val="39089434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7560" y="4501942"/>
            <a:ext cx="5150273" cy="4189095"/>
          </a:xfrm>
        </p:spPr>
        <p:txBody>
          <a:bodyPr/>
          <a:lstStyle/>
          <a:p>
            <a:r>
              <a:rPr lang="en-US" dirty="0" smtClean="0"/>
              <a:t>This is a copy of a Hazardous Waste Manifest, and provides much of the same information as an invoice, and even a little more. It usually gives more information about exactly what was being delivered, it may even have a waste code, depending on how the state has designed their document. </a:t>
            </a:r>
          </a:p>
          <a:p>
            <a:r>
              <a:rPr lang="en-US" dirty="0" smtClean="0"/>
              <a:t>Manifests are very useful to determine who sent what, and to where. They are very good for evidence when you are developing information for your General Notice and Special Notice letters.</a:t>
            </a:r>
          </a:p>
          <a:p>
            <a:r>
              <a:rPr lang="en-US" dirty="0" smtClean="0"/>
              <a:t>It also provides transporter information.</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89</a:t>
            </a:fld>
            <a:endParaRPr lang="en-US"/>
          </a:p>
        </p:txBody>
      </p:sp>
    </p:spTree>
    <p:extLst>
      <p:ext uri="{BB962C8B-B14F-4D97-AF65-F5344CB8AC3E}">
        <p14:creationId xmlns:p14="http://schemas.microsoft.com/office/powerpoint/2010/main" val="2636103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462" y="4421663"/>
            <a:ext cx="5150273" cy="4189095"/>
          </a:xfrm>
        </p:spPr>
        <p:txBody>
          <a:bodyPr/>
          <a:lstStyle/>
          <a:p>
            <a:r>
              <a:rPr lang="en-US" b="1" dirty="0" smtClean="0"/>
              <a:t>From the County Clerk’s Office</a:t>
            </a:r>
            <a:r>
              <a:rPr lang="en-US" b="0" baseline="0" dirty="0" smtClean="0"/>
              <a:t> you’ll be able to get </a:t>
            </a:r>
            <a:r>
              <a:rPr lang="en-US" dirty="0" smtClean="0"/>
              <a:t>Deed and Title documents,</a:t>
            </a:r>
            <a:r>
              <a:rPr lang="en-US" baseline="0" dirty="0" smtClean="0"/>
              <a:t> information on </a:t>
            </a:r>
            <a:r>
              <a:rPr lang="en-US" dirty="0" smtClean="0"/>
              <a:t>Oil and Gas Mineral Rights</a:t>
            </a:r>
          </a:p>
          <a:p>
            <a:r>
              <a:rPr lang="en-US" baseline="0" dirty="0" smtClean="0"/>
              <a:t>As well as information on o</a:t>
            </a:r>
            <a:r>
              <a:rPr lang="en-US" dirty="0" smtClean="0"/>
              <a:t>utstanding liens and mortgages on the property. </a:t>
            </a:r>
          </a:p>
          <a:p>
            <a:endParaRPr lang="en-US" b="1" dirty="0" smtClean="0"/>
          </a:p>
          <a:p>
            <a:r>
              <a:rPr lang="en-US" b="1" dirty="0" smtClean="0"/>
              <a:t>The County Assessor’s Office</a:t>
            </a:r>
            <a:r>
              <a:rPr lang="en-US" b="1" baseline="0" dirty="0" smtClean="0"/>
              <a:t> </a:t>
            </a:r>
            <a:r>
              <a:rPr lang="en-US" b="0" baseline="0" dirty="0" smtClean="0"/>
              <a:t>helps in</a:t>
            </a:r>
            <a:r>
              <a:rPr lang="en-US" b="1" dirty="0" smtClean="0"/>
              <a:t> </a:t>
            </a:r>
            <a:r>
              <a:rPr lang="en-US" b="0" dirty="0" smtClean="0"/>
              <a:t>identifying</a:t>
            </a:r>
            <a:r>
              <a:rPr lang="en-US" dirty="0" smtClean="0"/>
              <a:t> real estate tax amounts paid and unpaid, and by whom. Plus the  assessor’s office can help</a:t>
            </a:r>
            <a:r>
              <a:rPr lang="en-US" baseline="0" dirty="0" smtClean="0"/>
              <a:t> you </a:t>
            </a:r>
            <a:r>
              <a:rPr lang="en-US" dirty="0" smtClean="0"/>
              <a:t>Identify the owners of abutting property.  This may be a good source of information about</a:t>
            </a:r>
            <a:r>
              <a:rPr lang="en-US" baseline="0" dirty="0" smtClean="0"/>
              <a:t> the PRP, plus the OSC often needs to contact the adjoining property owners.</a:t>
            </a:r>
            <a:endParaRPr lang="en-US" dirty="0" smtClean="0"/>
          </a:p>
          <a:p>
            <a:r>
              <a:rPr lang="en-US" dirty="0" smtClean="0"/>
              <a:t>The County Assessor Office also can provide parcel maps, plat maps, and maps of sub-divisions.</a:t>
            </a:r>
          </a:p>
          <a:p>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90</a:t>
            </a:fld>
            <a:endParaRPr lang="en-US"/>
          </a:p>
        </p:txBody>
      </p:sp>
    </p:spTree>
    <p:extLst>
      <p:ext uri="{BB962C8B-B14F-4D97-AF65-F5344CB8AC3E}">
        <p14:creationId xmlns:p14="http://schemas.microsoft.com/office/powerpoint/2010/main" val="346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91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r>
              <a:rPr lang="en-US" dirty="0" smtClean="0"/>
              <a:t>There’s a lot of good corporate information available on State’s websites.  Much of it is free. Just as this slide explains you can find names and addresses of corporate officers, registered agents. It can point you to previous names the company used, which can lead to possible a bigger net to throw out for your PRP search in the form of a 104(e) Information Request letter.</a:t>
            </a:r>
          </a:p>
          <a:p>
            <a:pPr eaLnBrk="1" hangingPunct="1"/>
            <a:r>
              <a:rPr lang="en-US" dirty="0" smtClean="0"/>
              <a:t>Some Secretary of State (SOS) websites charge for detailed information by county.  So it’s always a good idea to find out if anyone else in your immediate office has accessed the website for the same county or parish. Perhaps the fee has already been paid for the year, and you can access the information under the</a:t>
            </a:r>
            <a:r>
              <a:rPr lang="en-US" baseline="0" dirty="0" smtClean="0"/>
              <a:t> ID established by the co-worker.</a:t>
            </a:r>
            <a:endParaRPr lang="en-US" dirty="0" smtClean="0"/>
          </a:p>
          <a:p>
            <a:pPr eaLnBrk="1" hangingPunct="1"/>
            <a:r>
              <a:rPr lang="en-US" dirty="0" smtClean="0"/>
              <a:t>Recently a co-worked had a phone conversation with a PRP who said the company was in dire financial condition. However, when the individual put the Enforcement Officer on hold, there was a recording in the background telling of the companies international holdings and financial strength.  </a:t>
            </a:r>
            <a:r>
              <a:rPr lang="en-US" smtClean="0"/>
              <a:t>After</a:t>
            </a:r>
            <a:r>
              <a:rPr lang="en-US" baseline="0" smtClean="0"/>
              <a:t> that the</a:t>
            </a:r>
            <a:r>
              <a:rPr lang="en-US" smtClean="0"/>
              <a:t> </a:t>
            </a:r>
            <a:r>
              <a:rPr lang="en-US" dirty="0" smtClean="0"/>
              <a:t>argument, didn’t hold water needless to say.</a:t>
            </a:r>
          </a:p>
        </p:txBody>
      </p:sp>
    </p:spTree>
    <p:extLst>
      <p:ext uri="{BB962C8B-B14F-4D97-AF65-F5344CB8AC3E}">
        <p14:creationId xmlns:p14="http://schemas.microsoft.com/office/powerpoint/2010/main" val="4069167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92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867560" y="442166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These are just some of the various resources that are readily available to EPA employees.  You may have a fairly robust library in your regional office, or you may want to resort to the City’s public library or university library. I guess the one take away I want to be sure and emphasis is “think outside the box”. Most likely information about your site is out there, you just might have to dig to find it.</a:t>
            </a:r>
          </a:p>
          <a:p>
            <a:pPr eaLnBrk="1" hangingPunct="1"/>
            <a:r>
              <a:rPr lang="en-US" dirty="0" smtClean="0"/>
              <a:t>Polk directories have been a business icon for over 140 years and gathers information by State, City, type of business, </a:t>
            </a:r>
            <a:r>
              <a:rPr lang="en-US" b="0" dirty="0" smtClean="0"/>
              <a:t>containing </a:t>
            </a:r>
            <a:r>
              <a:rPr lang="en-US" b="0" dirty="0"/>
              <a:t>an alphabetical list of </a:t>
            </a:r>
            <a:r>
              <a:rPr lang="en-US" b="0" dirty="0" smtClean="0"/>
              <a:t>business</a:t>
            </a:r>
            <a:r>
              <a:rPr lang="en-US" b="0" baseline="0" dirty="0" smtClean="0"/>
              <a:t> entities.</a:t>
            </a:r>
            <a:endParaRPr lang="en-US" b="0" dirty="0" smtClean="0"/>
          </a:p>
          <a:p>
            <a:pPr eaLnBrk="1" hangingPunct="1"/>
            <a:r>
              <a:rPr lang="en-US" b="0" dirty="0" smtClean="0"/>
              <a:t>City directories and manufacturing directories can also provide historical information about what business was</a:t>
            </a:r>
            <a:r>
              <a:rPr lang="en-US" b="0" baseline="0" dirty="0" smtClean="0"/>
              <a:t> in operation at what address</a:t>
            </a:r>
            <a:r>
              <a:rPr lang="en-US" b="0" dirty="0" smtClean="0"/>
              <a:t>.</a:t>
            </a:r>
          </a:p>
          <a:p>
            <a:r>
              <a:rPr lang="en-US" dirty="0" smtClean="0"/>
              <a:t>The Eckhart Survey is</a:t>
            </a:r>
            <a:r>
              <a:rPr lang="en-US" baseline="0" dirty="0" smtClean="0"/>
              <a:t> a compilation of waste site from the </a:t>
            </a:r>
            <a:r>
              <a:rPr lang="en-US" dirty="0" smtClean="0"/>
              <a:t>chemical </a:t>
            </a:r>
            <a:r>
              <a:rPr lang="en-US" dirty="0"/>
              <a:t>industry. </a:t>
            </a:r>
            <a:r>
              <a:rPr lang="en-US" dirty="0" smtClean="0"/>
              <a:t>As</a:t>
            </a:r>
            <a:r>
              <a:rPr lang="en-US" baseline="0" dirty="0" smtClean="0"/>
              <a:t> a result of this responses to this survey, Congress was motivated </a:t>
            </a:r>
            <a:r>
              <a:rPr lang="en-US" dirty="0" smtClean="0"/>
              <a:t>to </a:t>
            </a:r>
            <a:r>
              <a:rPr lang="en-US" dirty="0"/>
              <a:t>pass Superfund </a:t>
            </a:r>
            <a:r>
              <a:rPr lang="en-US" dirty="0" smtClean="0"/>
              <a:t>legislation</a:t>
            </a:r>
            <a:r>
              <a:rPr lang="en-US" baseline="0" dirty="0" smtClean="0"/>
              <a:t> </a:t>
            </a:r>
            <a:r>
              <a:rPr lang="en-US" dirty="0" smtClean="0"/>
              <a:t>(CERCLA</a:t>
            </a:r>
            <a:r>
              <a:rPr lang="en-US" dirty="0"/>
              <a:t>) in 1980.</a:t>
            </a:r>
            <a:endParaRPr lang="en-US" dirty="0" smtClean="0"/>
          </a:p>
        </p:txBody>
      </p:sp>
    </p:spTree>
    <p:extLst>
      <p:ext uri="{BB962C8B-B14F-4D97-AF65-F5344CB8AC3E}">
        <p14:creationId xmlns:p14="http://schemas.microsoft.com/office/powerpoint/2010/main" val="1297907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Polk Directory.  The are city specific and include information regarding listings of businesses that were or are doing business and have an address in that particular city.</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93</a:t>
            </a:fld>
            <a:endParaRPr lang="en-US"/>
          </a:p>
        </p:txBody>
      </p:sp>
    </p:spTree>
    <p:extLst>
      <p:ext uri="{BB962C8B-B14F-4D97-AF65-F5344CB8AC3E}">
        <p14:creationId xmlns:p14="http://schemas.microsoft.com/office/powerpoint/2010/main" val="4110713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a few examples of special collections. I’m sure your state and local society may be a good place to check. </a:t>
            </a:r>
          </a:p>
          <a:p>
            <a:r>
              <a:rPr lang="en-US" dirty="0" smtClean="0"/>
              <a:t>MOHAI</a:t>
            </a:r>
            <a:r>
              <a:rPr lang="en-US" baseline="0" dirty="0" smtClean="0"/>
              <a:t> is the m</a:t>
            </a:r>
            <a:r>
              <a:rPr lang="en-US" dirty="0" smtClean="0"/>
              <a:t>useum of History and Industry. The museum includes artifacts </a:t>
            </a:r>
            <a:r>
              <a:rPr lang="en-US" dirty="0"/>
              <a:t>related to local businesses and industries, locally designed and invented products, recreational equipment, </a:t>
            </a:r>
            <a:r>
              <a:rPr lang="en-US" dirty="0" smtClean="0"/>
              <a:t>maritime objects. Again, this is just one example of information that is readily available.</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94</a:t>
            </a:fld>
            <a:endParaRPr lang="en-US"/>
          </a:p>
        </p:txBody>
      </p:sp>
    </p:spTree>
    <p:extLst>
      <p:ext uri="{BB962C8B-B14F-4D97-AF65-F5344CB8AC3E}">
        <p14:creationId xmlns:p14="http://schemas.microsoft.com/office/powerpoint/2010/main" val="156012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15</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3913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Sanborn map. As you can see it provides details of fire hydrants, walls and other construction. </a:t>
            </a:r>
          </a:p>
          <a:p>
            <a:r>
              <a:rPr lang="en-US" dirty="0" smtClean="0"/>
              <a:t>It’s a publisher </a:t>
            </a:r>
            <a:r>
              <a:rPr lang="en-US" dirty="0"/>
              <a:t>of historical and current maps of US cities and towns. </a:t>
            </a:r>
            <a:r>
              <a:rPr lang="en-US" dirty="0" smtClean="0"/>
              <a:t>These </a:t>
            </a:r>
            <a:r>
              <a:rPr lang="en-US" dirty="0"/>
              <a:t>maps were initially created to estimate </a:t>
            </a:r>
            <a:r>
              <a:rPr lang="en-US" dirty="0">
                <a:solidFill>
                  <a:schemeClr val="tx1"/>
                </a:solidFill>
                <a:hlinkClick r:id="rId3" action="ppaction://hlinkfile" tooltip="Fire insurance"/>
              </a:rPr>
              <a:t>fire insurance</a:t>
            </a:r>
            <a:r>
              <a:rPr lang="en-US" dirty="0">
                <a:solidFill>
                  <a:schemeClr val="tx1"/>
                </a:solidFill>
              </a:rPr>
              <a:t> </a:t>
            </a:r>
            <a:r>
              <a:rPr lang="en-US" dirty="0" smtClean="0"/>
              <a:t>risks.</a:t>
            </a:r>
          </a:p>
          <a:p>
            <a:r>
              <a:rPr lang="en-US" dirty="0"/>
              <a:t>The maps include outlines of each building and outbuilding; the location of windows and doors; street names; </a:t>
            </a:r>
            <a:r>
              <a:rPr lang="en-US" dirty="0" smtClean="0"/>
              <a:t>etc. .</a:t>
            </a:r>
          </a:p>
          <a:p>
            <a:r>
              <a:rPr lang="en-US" dirty="0" smtClean="0"/>
              <a:t>Today</a:t>
            </a:r>
            <a:r>
              <a:rPr lang="en-US" dirty="0"/>
              <a:t>, Sanborn maps are found primarily in the archives and special collections of </a:t>
            </a:r>
            <a:r>
              <a:rPr lang="en-US" dirty="0">
                <a:hlinkClick r:id="rId4" action="ppaction://hlinkfile" tooltip="Town hall"/>
              </a:rPr>
              <a:t>town halls</a:t>
            </a:r>
            <a:r>
              <a:rPr lang="en-US" dirty="0"/>
              <a:t> and public and university libraries, and remain a vital resource for people in many different fields. </a:t>
            </a:r>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95</a:t>
            </a:fld>
            <a:endParaRPr lang="en-US"/>
          </a:p>
        </p:txBody>
      </p:sp>
    </p:spTree>
    <p:extLst>
      <p:ext uri="{BB962C8B-B14F-4D97-AF65-F5344CB8AC3E}">
        <p14:creationId xmlns:p14="http://schemas.microsoft.com/office/powerpoint/2010/main" val="3117649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96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a collection of websites that could greatly assist in your  PRP information gathering. It includes website</a:t>
            </a:r>
            <a:r>
              <a:rPr lang="en-US" baseline="0" dirty="0" smtClean="0"/>
              <a:t> listings </a:t>
            </a:r>
            <a:r>
              <a:rPr lang="en-US" dirty="0" smtClean="0"/>
              <a:t>to help you research</a:t>
            </a:r>
            <a:r>
              <a:rPr lang="en-US" baseline="0" dirty="0" smtClean="0"/>
              <a:t> topics </a:t>
            </a:r>
            <a:r>
              <a:rPr lang="en-US" dirty="0" smtClean="0"/>
              <a:t>such as security and exchange filings, bankruptcy information, company profiles, corporate financial information, an administrative record data base, a copy of the National Priority Listing, the PRP search manual, Superfund enforcement guidance documents, government agency website</a:t>
            </a:r>
            <a:r>
              <a:rPr lang="en-US" baseline="0" dirty="0" smtClean="0"/>
              <a:t> addresses</a:t>
            </a:r>
            <a:r>
              <a:rPr lang="en-US" dirty="0" smtClean="0"/>
              <a:t>, the national criminal justice reference service, etc.  It also includes a section on finding people,</a:t>
            </a:r>
            <a:r>
              <a:rPr lang="en-US" baseline="0" dirty="0" smtClean="0"/>
              <a:t> a</a:t>
            </a:r>
            <a:r>
              <a:rPr lang="en-US" dirty="0" smtClean="0"/>
              <a:t>nd the list goes on and on.  I strongly recommend that you check out this listing and just at least be familiar with what’s available that you might need for future use.</a:t>
            </a:r>
          </a:p>
        </p:txBody>
      </p:sp>
    </p:spTree>
    <p:extLst>
      <p:ext uri="{BB962C8B-B14F-4D97-AF65-F5344CB8AC3E}">
        <p14:creationId xmlns:p14="http://schemas.microsoft.com/office/powerpoint/2010/main" val="609078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Moody's Investors Service</a:t>
            </a:r>
            <a:r>
              <a:rPr lang="en-US" dirty="0" smtClean="0"/>
              <a:t>, often referred to as </a:t>
            </a:r>
            <a:r>
              <a:rPr lang="en-US" b="1" dirty="0" smtClean="0"/>
              <a:t>Moody's</a:t>
            </a:r>
            <a:r>
              <a:rPr lang="en-US" dirty="0" smtClean="0"/>
              <a:t>, is the </a:t>
            </a:r>
            <a:r>
              <a:rPr lang="en-US" dirty="0" smtClean="0">
                <a:hlinkClick r:id="rId3" action="ppaction://hlinkfile" tooltip="Bond credit rating"/>
              </a:rPr>
              <a:t>bond credit rating</a:t>
            </a:r>
            <a:r>
              <a:rPr lang="en-US" dirty="0" smtClean="0"/>
              <a:t> business of </a:t>
            </a:r>
            <a:r>
              <a:rPr lang="en-US" dirty="0" smtClean="0">
                <a:hlinkClick r:id="rId4" action="ppaction://hlinkfile" tooltip="Moody's Corporation"/>
              </a:rPr>
              <a:t>Moody's Corporation</a:t>
            </a:r>
            <a:r>
              <a:rPr lang="en-US" dirty="0" smtClean="0"/>
              <a:t>, representing the company's traditional line of business and its historical name. Moody's Investors Service provides international financial research on </a:t>
            </a:r>
            <a:r>
              <a:rPr lang="en-US" dirty="0" smtClean="0">
                <a:hlinkClick r:id="rId5" action="ppaction://hlinkfile" tooltip="Bond (finance)"/>
              </a:rPr>
              <a:t>bonds</a:t>
            </a:r>
            <a:r>
              <a:rPr lang="en-US" dirty="0" smtClean="0"/>
              <a:t> issued by commercial entities. It provides information about the company’s history, board members, stock issuances, etc.</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97</a:t>
            </a:fld>
            <a:endParaRPr lang="en-US"/>
          </a:p>
        </p:txBody>
      </p:sp>
    </p:spTree>
    <p:extLst>
      <p:ext uri="{BB962C8B-B14F-4D97-AF65-F5344CB8AC3E}">
        <p14:creationId xmlns:p14="http://schemas.microsoft.com/office/powerpoint/2010/main" val="41819030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58" indent="-291637">
              <a:defRPr sz="2400">
                <a:solidFill>
                  <a:schemeClr val="tx1"/>
                </a:solidFill>
                <a:latin typeface="Arial" charset="0"/>
                <a:ea typeface="ＭＳ Ｐゴシック" pitchFamily="84" charset="-128"/>
              </a:defRPr>
            </a:lvl2pPr>
            <a:lvl3pPr marL="1166551" indent="-233311">
              <a:defRPr sz="2400">
                <a:solidFill>
                  <a:schemeClr val="tx1"/>
                </a:solidFill>
                <a:latin typeface="Arial" charset="0"/>
                <a:ea typeface="ＭＳ Ｐゴシック" pitchFamily="84" charset="-128"/>
              </a:defRPr>
            </a:lvl3pPr>
            <a:lvl4pPr marL="1633171" indent="-233311">
              <a:defRPr sz="2400">
                <a:solidFill>
                  <a:schemeClr val="tx1"/>
                </a:solidFill>
                <a:latin typeface="Arial" charset="0"/>
                <a:ea typeface="ＭＳ Ｐゴシック" pitchFamily="84" charset="-128"/>
              </a:defRPr>
            </a:lvl4pPr>
            <a:lvl5pPr marL="2099791" indent="-233311">
              <a:defRPr sz="2400">
                <a:solidFill>
                  <a:schemeClr val="tx1"/>
                </a:solidFill>
                <a:latin typeface="Arial" charset="0"/>
                <a:ea typeface="ＭＳ Ｐゴシック" pitchFamily="84" charset="-128"/>
              </a:defRPr>
            </a:lvl5pPr>
            <a:lvl6pPr marL="2566412" indent="-233311" eaLnBrk="0" fontAlgn="base" hangingPunct="0">
              <a:spcBef>
                <a:spcPct val="0"/>
              </a:spcBef>
              <a:spcAft>
                <a:spcPct val="0"/>
              </a:spcAft>
              <a:defRPr sz="2400">
                <a:solidFill>
                  <a:schemeClr val="tx1"/>
                </a:solidFill>
                <a:latin typeface="Arial" charset="0"/>
                <a:ea typeface="ＭＳ Ｐゴシック" pitchFamily="84" charset="-128"/>
              </a:defRPr>
            </a:lvl6pPr>
            <a:lvl7pPr marL="3033033" indent="-233311" eaLnBrk="0" fontAlgn="base" hangingPunct="0">
              <a:spcBef>
                <a:spcPct val="0"/>
              </a:spcBef>
              <a:spcAft>
                <a:spcPct val="0"/>
              </a:spcAft>
              <a:defRPr sz="2400">
                <a:solidFill>
                  <a:schemeClr val="tx1"/>
                </a:solidFill>
                <a:latin typeface="Arial" charset="0"/>
                <a:ea typeface="ＭＳ Ｐゴシック" pitchFamily="84" charset="-128"/>
              </a:defRPr>
            </a:lvl7pPr>
            <a:lvl8pPr marL="3499653" indent="-233311" eaLnBrk="0" fontAlgn="base" hangingPunct="0">
              <a:spcBef>
                <a:spcPct val="0"/>
              </a:spcBef>
              <a:spcAft>
                <a:spcPct val="0"/>
              </a:spcAft>
              <a:defRPr sz="2400">
                <a:solidFill>
                  <a:schemeClr val="tx1"/>
                </a:solidFill>
                <a:latin typeface="Arial" charset="0"/>
                <a:ea typeface="ＭＳ Ｐゴシック" pitchFamily="84" charset="-128"/>
              </a:defRPr>
            </a:lvl8pPr>
            <a:lvl9pPr marL="3966273" indent="-233311"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98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7223" y="442166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a number of fee for service databases which can provide detailed information about a company.</a:t>
            </a:r>
          </a:p>
          <a:p>
            <a:pPr eaLnBrk="1" hangingPunct="1"/>
            <a:r>
              <a:rPr lang="en-US" b="1" dirty="0" smtClean="0"/>
              <a:t>CLEAR</a:t>
            </a:r>
            <a:r>
              <a:rPr lang="en-US" dirty="0" smtClean="0"/>
              <a:t> </a:t>
            </a:r>
            <a:r>
              <a:rPr lang="en-US" dirty="0"/>
              <a:t>is an investigative research system that provides information about a person or business from proprietary sources and public records</a:t>
            </a:r>
            <a:r>
              <a:rPr lang="en-US" dirty="0" smtClean="0"/>
              <a:t>.  Hopefully your region has a subscription to use this service.</a:t>
            </a:r>
          </a:p>
          <a:p>
            <a:pPr eaLnBrk="1" hangingPunct="1"/>
            <a:endParaRPr lang="en-US" dirty="0" smtClean="0"/>
          </a:p>
          <a:p>
            <a:pPr eaLnBrk="1" hangingPunct="1"/>
            <a:r>
              <a:rPr lang="en-US" b="1" dirty="0" smtClean="0"/>
              <a:t>PACER</a:t>
            </a:r>
            <a:r>
              <a:rPr lang="en-US" dirty="0" smtClean="0"/>
              <a:t> stands for Public Access to Court </a:t>
            </a:r>
            <a:r>
              <a:rPr lang="en-US" dirty="0"/>
              <a:t>Electronic </a:t>
            </a:r>
            <a:r>
              <a:rPr lang="en-US" dirty="0" smtClean="0"/>
              <a:t>Records, and this is </a:t>
            </a:r>
            <a:r>
              <a:rPr lang="en-US" dirty="0"/>
              <a:t>an electronic public access service that allows users to obtain case and docket information online from federal appellate, district, and bankruptcy courts, and the PACER Case Locator. PACER is provided by the Federal Judiciary in keeping with its commitment to providing public access to court information via a centralized service</a:t>
            </a:r>
            <a:r>
              <a:rPr lang="en-US" dirty="0" smtClean="0"/>
              <a:t>. This also is a Fee for Service database. </a:t>
            </a:r>
          </a:p>
          <a:p>
            <a:pPr eaLnBrk="1" hangingPunct="1"/>
            <a:endParaRPr lang="en-US" dirty="0"/>
          </a:p>
          <a:p>
            <a:pPr eaLnBrk="1" hangingPunct="1"/>
            <a:r>
              <a:rPr lang="en-US" b="1" dirty="0"/>
              <a:t>LexisNexis Group</a:t>
            </a:r>
            <a:r>
              <a:rPr lang="en-US" dirty="0"/>
              <a:t> is a corporation providing </a:t>
            </a:r>
            <a:r>
              <a:rPr lang="en-US" dirty="0">
                <a:hlinkClick r:id="rId3" action="ppaction://hlinkfile" tooltip="Computer-assisted legal research"/>
              </a:rPr>
              <a:t>computer-assisted legal research</a:t>
            </a:r>
            <a:r>
              <a:rPr lang="en-US" dirty="0"/>
              <a:t> as </a:t>
            </a:r>
            <a:r>
              <a:rPr lang="en-US" dirty="0" smtClean="0"/>
              <a:t>well </a:t>
            </a:r>
            <a:r>
              <a:rPr lang="en-US" dirty="0"/>
              <a:t>as business research and risk </a:t>
            </a:r>
            <a:r>
              <a:rPr lang="en-US" dirty="0" smtClean="0"/>
              <a:t>service solution.</a:t>
            </a:r>
          </a:p>
          <a:p>
            <a:pPr eaLnBrk="1" hangingPunct="1"/>
            <a:endParaRPr lang="en-US" dirty="0"/>
          </a:p>
        </p:txBody>
      </p:sp>
    </p:spTree>
    <p:extLst>
      <p:ext uri="{BB962C8B-B14F-4D97-AF65-F5344CB8AC3E}">
        <p14:creationId xmlns:p14="http://schemas.microsoft.com/office/powerpoint/2010/main" val="6183483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documents all represent great ways to obtain information about an entity, and should all be accessible in your office.</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99</a:t>
            </a:fld>
            <a:endParaRPr lang="en-US"/>
          </a:p>
        </p:txBody>
      </p:sp>
    </p:spTree>
    <p:extLst>
      <p:ext uri="{BB962C8B-B14F-4D97-AF65-F5344CB8AC3E}">
        <p14:creationId xmlns:p14="http://schemas.microsoft.com/office/powerpoint/2010/main" val="25518425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local organizations may all have information on an site, based on responses made to the location, or just general knowledge.   More than once I have been in local offices trying to obtain information about a specific Superfund Site, when someone working behind the counter says, “Oh my Dad worked there for years,” or something similar.  Often these people are more than willing to tell you what the company has left for the City to cleanup. </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100</a:t>
            </a:fld>
            <a:endParaRPr lang="en-US"/>
          </a:p>
        </p:txBody>
      </p:sp>
    </p:spTree>
    <p:extLst>
      <p:ext uri="{BB962C8B-B14F-4D97-AF65-F5344CB8AC3E}">
        <p14:creationId xmlns:p14="http://schemas.microsoft.com/office/powerpoint/2010/main" val="1713017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lot of information out there from other Federal Agencies.  Oftentimes, people in your office, other Enforcement Officers, On-scene Coordinators, or attorneys, have a contact to help get you started.</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101</a:t>
            </a:fld>
            <a:endParaRPr lang="en-US"/>
          </a:p>
        </p:txBody>
      </p:sp>
    </p:spTree>
    <p:extLst>
      <p:ext uri="{BB962C8B-B14F-4D97-AF65-F5344CB8AC3E}">
        <p14:creationId xmlns:p14="http://schemas.microsoft.com/office/powerpoint/2010/main" val="3935701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be surprised what you can find at the Site location or through a 104(e) Information Request letter. Manifests and customer listings are two of the most fruitful, in my opinion for getting information on additional PRPs. </a:t>
            </a:r>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102</a:t>
            </a:fld>
            <a:endParaRPr lang="en-US"/>
          </a:p>
        </p:txBody>
      </p:sp>
    </p:spTree>
    <p:extLst>
      <p:ext uri="{BB962C8B-B14F-4D97-AF65-F5344CB8AC3E}">
        <p14:creationId xmlns:p14="http://schemas.microsoft.com/office/powerpoint/2010/main" val="1374901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Organizing records</a:t>
            </a:r>
          </a:p>
          <a:p>
            <a:pPr lvl="0"/>
            <a:r>
              <a:rPr lang="en-US" dirty="0"/>
              <a:t>Does your region require specific file management procedures even on working documents? (filing </a:t>
            </a:r>
            <a:r>
              <a:rPr lang="en-US" dirty="0" smtClean="0"/>
              <a:t>information</a:t>
            </a:r>
            <a:r>
              <a:rPr lang="en-US" dirty="0"/>
              <a:t> using the same format the Records Center requires, for example)</a:t>
            </a:r>
          </a:p>
          <a:p>
            <a:pPr lvl="0"/>
            <a:r>
              <a:rPr lang="en-US" dirty="0"/>
              <a:t>If there are no regional restrictions on working files, organize your records in a way that makes sense to you (e.g., by the agency where you got the documents, document type, company names, individuals associated with site).  If you are really good on the computer, you can manage your electronic files the same way.</a:t>
            </a:r>
          </a:p>
          <a:p>
            <a:pPr lvl="0"/>
            <a:endParaRPr lang="en-US" dirty="0"/>
          </a:p>
          <a:p>
            <a:pPr lvl="0"/>
            <a:r>
              <a:rPr lang="en-US" dirty="0"/>
              <a:t>You need to know the agency record management system regardless and the definition of a record.</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D57ACC9B-60D8-4AFB-92EB-57DBBF631C59}" type="slidenum">
              <a:rPr lang="en-US" smtClean="0"/>
              <a:pPr>
                <a:defRPr/>
              </a:pPr>
              <a:t>103</a:t>
            </a:fld>
            <a:endParaRPr lang="en-US"/>
          </a:p>
        </p:txBody>
      </p:sp>
    </p:spTree>
    <p:extLst>
      <p:ext uri="{BB962C8B-B14F-4D97-AF65-F5344CB8AC3E}">
        <p14:creationId xmlns:p14="http://schemas.microsoft.com/office/powerpoint/2010/main" val="312147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58029" y="4349334"/>
            <a:ext cx="610704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mn-lt"/>
            </a:endParaRPr>
          </a:p>
          <a:p>
            <a:pPr eaLnBrk="1" hangingPunct="1"/>
            <a:endParaRPr lang="en-US" dirty="0" smtClean="0">
              <a:latin typeface="+mn-lt"/>
            </a:endParaRPr>
          </a:p>
          <a:p>
            <a:pPr lvl="1" eaLnBrk="1" hangingPunct="1">
              <a:buFontTx/>
              <a:buChar char="-"/>
            </a:pPr>
            <a:endParaRPr lang="en-US" dirty="0" smtClean="0">
              <a:latin typeface="+mn-lt"/>
            </a:endParaRPr>
          </a:p>
          <a:p>
            <a:pPr eaLnBrk="1" hangingPunct="1"/>
            <a:endParaRPr lang="en-US" dirty="0" smtClean="0">
              <a:latin typeface="+mn-lt"/>
            </a:endParaRPr>
          </a:p>
        </p:txBody>
      </p:sp>
    </p:spTree>
    <p:extLst>
      <p:ext uri="{BB962C8B-B14F-4D97-AF65-F5344CB8AC3E}">
        <p14:creationId xmlns:p14="http://schemas.microsoft.com/office/powerpoint/2010/main" val="151961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17</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13155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58202" indent="-291616">
              <a:defRPr sz="2400">
                <a:solidFill>
                  <a:schemeClr val="tx1"/>
                </a:solidFill>
                <a:latin typeface="Arial" charset="0"/>
                <a:ea typeface="ＭＳ Ｐゴシック" pitchFamily="84" charset="-128"/>
              </a:defRPr>
            </a:lvl2pPr>
            <a:lvl3pPr marL="1166464" indent="-233292">
              <a:defRPr sz="2400">
                <a:solidFill>
                  <a:schemeClr val="tx1"/>
                </a:solidFill>
                <a:latin typeface="Arial" charset="0"/>
                <a:ea typeface="ＭＳ Ｐゴシック" pitchFamily="84" charset="-128"/>
              </a:defRPr>
            </a:lvl3pPr>
            <a:lvl4pPr marL="1633050" indent="-233292">
              <a:defRPr sz="2400">
                <a:solidFill>
                  <a:schemeClr val="tx1"/>
                </a:solidFill>
                <a:latin typeface="Arial" charset="0"/>
                <a:ea typeface="ＭＳ Ｐゴシック" pitchFamily="84" charset="-128"/>
              </a:defRPr>
            </a:lvl4pPr>
            <a:lvl5pPr marL="2099636" indent="-233292">
              <a:defRPr sz="2400">
                <a:solidFill>
                  <a:schemeClr val="tx1"/>
                </a:solidFill>
                <a:latin typeface="Arial" charset="0"/>
                <a:ea typeface="ＭＳ Ｐゴシック" pitchFamily="84" charset="-128"/>
              </a:defRPr>
            </a:lvl5pPr>
            <a:lvl6pPr marL="2566221" indent="-233292" eaLnBrk="0" fontAlgn="base" hangingPunct="0">
              <a:spcBef>
                <a:spcPct val="0"/>
              </a:spcBef>
              <a:spcAft>
                <a:spcPct val="0"/>
              </a:spcAft>
              <a:defRPr sz="2400">
                <a:solidFill>
                  <a:schemeClr val="tx1"/>
                </a:solidFill>
                <a:latin typeface="Arial" charset="0"/>
                <a:ea typeface="ＭＳ Ｐゴシック" pitchFamily="84" charset="-128"/>
              </a:defRPr>
            </a:lvl6pPr>
            <a:lvl7pPr marL="3032806" indent="-233292" eaLnBrk="0" fontAlgn="base" hangingPunct="0">
              <a:spcBef>
                <a:spcPct val="0"/>
              </a:spcBef>
              <a:spcAft>
                <a:spcPct val="0"/>
              </a:spcAft>
              <a:defRPr sz="2400">
                <a:solidFill>
                  <a:schemeClr val="tx1"/>
                </a:solidFill>
                <a:latin typeface="Arial" charset="0"/>
                <a:ea typeface="ＭＳ Ｐゴシック" pitchFamily="84" charset="-128"/>
              </a:defRPr>
            </a:lvl7pPr>
            <a:lvl8pPr marL="3499392" indent="-233292" eaLnBrk="0" fontAlgn="base" hangingPunct="0">
              <a:spcBef>
                <a:spcPct val="0"/>
              </a:spcBef>
              <a:spcAft>
                <a:spcPct val="0"/>
              </a:spcAft>
              <a:defRPr sz="2400">
                <a:solidFill>
                  <a:schemeClr val="tx1"/>
                </a:solidFill>
                <a:latin typeface="Arial" charset="0"/>
                <a:ea typeface="ＭＳ Ｐゴシック" pitchFamily="84" charset="-128"/>
              </a:defRPr>
            </a:lvl8pPr>
            <a:lvl9pPr marL="3965978" indent="-233292" eaLnBrk="0" fontAlgn="base" hangingPunct="0">
              <a:spcBef>
                <a:spcPct val="0"/>
              </a:spcBef>
              <a:spcAft>
                <a:spcPct val="0"/>
              </a:spcAft>
              <a:defRPr sz="2400">
                <a:solidFill>
                  <a:schemeClr val="tx1"/>
                </a:solidFill>
                <a:latin typeface="Arial" charset="0"/>
                <a:ea typeface="ＭＳ Ｐゴシック" pitchFamily="84" charset="-128"/>
              </a:defRPr>
            </a:lvl9pPr>
          </a:lstStyle>
          <a:p>
            <a:fld id="{01C6182E-42C9-46B3-AECC-ABB1FF67194E}" type="slidenum">
              <a:rPr lang="en-US" sz="1200"/>
              <a:pPr/>
              <a:t>20</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81690" y="4421823"/>
            <a:ext cx="6183382"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smtClean="0"/>
          </a:p>
        </p:txBody>
      </p:sp>
    </p:spTree>
    <p:extLst>
      <p:ext uri="{BB962C8B-B14F-4D97-AF65-F5344CB8AC3E}">
        <p14:creationId xmlns:p14="http://schemas.microsoft.com/office/powerpoint/2010/main" val="337463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1676400"/>
            <a:ext cx="4876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Date Placeholder 5"/>
          <p:cNvSpPr>
            <a:spLocks noGrp="1" noChangeArrowheads="1"/>
          </p:cNvSpPr>
          <p:nvPr>
            <p:ph type="dt" sz="half" idx="10"/>
          </p:nvPr>
        </p:nvSpPr>
        <p:spPr>
          <a:xfrm>
            <a:off x="685800" y="6248400"/>
            <a:ext cx="1905000" cy="457200"/>
          </a:xfrm>
          <a:prstGeom prst="rect">
            <a:avLst/>
          </a:prstGeom>
        </p:spPr>
        <p:txBody>
          <a:bodyPr/>
          <a:lstStyle>
            <a:lvl1pPr>
              <a:defRPr>
                <a:latin typeface="Calibri" pitchFamily="34" charset="0"/>
                <a:cs typeface="Calibri" pitchFamily="34" charset="0"/>
              </a:defRPr>
            </a:lvl1pPr>
          </a:lstStyle>
          <a:p>
            <a:pPr>
              <a:defRPr/>
            </a:pPr>
            <a:fld id="{5F60148B-4170-4943-A998-440ABDE89C1D}" type="datetime1">
              <a:rPr lang="en-US" smtClean="0"/>
              <a:pPr>
                <a:defRPr/>
              </a:pPr>
              <a:t>11/7/2017</a:t>
            </a:fld>
            <a:endParaRPr lang="en-US" dirty="0"/>
          </a:p>
        </p:txBody>
      </p:sp>
      <p:sp>
        <p:nvSpPr>
          <p:cNvPr id="7" name="Footer Placeholder 6"/>
          <p:cNvSpPr>
            <a:spLocks noGrp="1" noChangeArrowheads="1"/>
          </p:cNvSpPr>
          <p:nvPr>
            <p:ph type="ftr" sz="quarter" idx="11"/>
          </p:nvPr>
        </p:nvSpPr>
        <p:spPr>
          <a:xfrm>
            <a:off x="2667000" y="6248400"/>
            <a:ext cx="3810000" cy="457200"/>
          </a:xfrm>
          <a:prstGeom prst="rect">
            <a:avLst/>
          </a:prstGeom>
        </p:spPr>
        <p:txBody>
          <a:bodyPr/>
          <a:lstStyle>
            <a:lvl1pPr>
              <a:defRPr sz="1400">
                <a:latin typeface="Calibri" pitchFamily="34" charset="0"/>
                <a:cs typeface="Calibri" pitchFamily="34" charset="0"/>
              </a:defRPr>
            </a:lvl1pPr>
          </a:lstStyle>
          <a:p>
            <a:pPr>
              <a:defRPr/>
            </a:pPr>
            <a:r>
              <a:rPr lang="en-US" dirty="0" smtClean="0"/>
              <a:t>U.S. Environmental Protection Agency</a:t>
            </a:r>
            <a:endParaRPr lang="en-US" dirty="0"/>
          </a:p>
        </p:txBody>
      </p:sp>
      <p:sp>
        <p:nvSpPr>
          <p:cNvPr id="8" name="Slide Number Placeholder 7"/>
          <p:cNvSpPr>
            <a:spLocks noGrp="1" noChangeArrowheads="1"/>
          </p:cNvSpPr>
          <p:nvPr>
            <p:ph type="sldNum" sz="quarter" idx="12"/>
          </p:nvPr>
        </p:nvSpPr>
        <p:spPr>
          <a:xfrm>
            <a:off x="6553200" y="6248400"/>
            <a:ext cx="1905000" cy="457200"/>
          </a:xfrm>
          <a:prstGeom prst="rect">
            <a:avLst/>
          </a:prstGeom>
        </p:spPr>
        <p:txBody>
          <a:bodyPr/>
          <a:lstStyle>
            <a:lvl1pPr>
              <a:defRPr>
                <a:latin typeface="Calibri" pitchFamily="34" charset="0"/>
                <a:cs typeface="Calibri" pitchFamily="34" charset="0"/>
              </a:defRPr>
            </a:lvl1pPr>
          </a:lstStyle>
          <a:p>
            <a:pPr>
              <a:defRPr/>
            </a:pPr>
            <a:fld id="{B6491938-BE6C-413A-BCA3-9B06F3B99B50}" type="slidenum">
              <a:rPr lang="en-US" smtClean="0"/>
              <a:pPr>
                <a:defRPr/>
              </a:pPr>
              <a:t>‹#›</a:t>
            </a:fld>
            <a:endParaRPr lang="en-US" dirty="0"/>
          </a:p>
        </p:txBody>
      </p:sp>
    </p:spTree>
    <p:extLst>
      <p:ext uri="{BB962C8B-B14F-4D97-AF65-F5344CB8AC3E}">
        <p14:creationId xmlns:p14="http://schemas.microsoft.com/office/powerpoint/2010/main" val="2939216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fld id="{2BDDD1AE-16C9-4309-B945-8C3A25628D0B}" type="datetime1">
              <a:rPr lang="en-US"/>
              <a:pPr>
                <a:defRPr/>
              </a:pPr>
              <a:t>11/7/2017</a:t>
            </a:fld>
            <a:endParaRPr lang="en-US"/>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48A0B53B-EFD8-483E-BB30-C458F8D0016C}" type="slidenum">
              <a:rPr lang="en-US"/>
              <a:pPr>
                <a:defRPr/>
              </a:pPr>
              <a:t>‹#›</a:t>
            </a:fld>
            <a:endParaRPr lang="en-US"/>
          </a:p>
        </p:txBody>
      </p:sp>
    </p:spTree>
    <p:extLst>
      <p:ext uri="{BB962C8B-B14F-4D97-AF65-F5344CB8AC3E}">
        <p14:creationId xmlns:p14="http://schemas.microsoft.com/office/powerpoint/2010/main" val="147403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fld id="{34D89F09-70DC-4E1E-BC25-953C7A706958}" type="datetime1">
              <a:rPr lang="en-US"/>
              <a:pPr>
                <a:defRPr/>
              </a:pPr>
              <a:t>11/7/2017</a:t>
            </a:fld>
            <a:endParaRPr lang="en-US"/>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3EB4D6D3-1E8D-416E-9A8E-1000042E056F}" type="slidenum">
              <a:rPr lang="en-US"/>
              <a:pPr>
                <a:defRPr/>
              </a:pPr>
              <a:t>‹#›</a:t>
            </a:fld>
            <a:endParaRPr lang="en-US"/>
          </a:p>
        </p:txBody>
      </p:sp>
    </p:spTree>
    <p:extLst>
      <p:ext uri="{BB962C8B-B14F-4D97-AF65-F5344CB8AC3E}">
        <p14:creationId xmlns:p14="http://schemas.microsoft.com/office/powerpoint/2010/main" val="272890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fld id="{E423109A-3CFF-40C2-A6E0-D081C33CD25B}" type="datetime1">
              <a:rPr lang="en-US"/>
              <a:pPr>
                <a:defRPr/>
              </a:pPr>
              <a:t>11/7/2017</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58846B58-F74C-4EC9-A6D2-1C0A0AFD639C}" type="slidenum">
              <a:rPr lang="en-US"/>
              <a:pPr>
                <a:defRPr/>
              </a:pPr>
              <a:t>‹#›</a:t>
            </a:fld>
            <a:endParaRPr lang="en-US"/>
          </a:p>
        </p:txBody>
      </p:sp>
    </p:spTree>
    <p:extLst>
      <p:ext uri="{BB962C8B-B14F-4D97-AF65-F5344CB8AC3E}">
        <p14:creationId xmlns:p14="http://schemas.microsoft.com/office/powerpoint/2010/main" val="1740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a:lvl1pPr>
          </a:lstStyle>
          <a:p>
            <a:pPr>
              <a:defRPr/>
            </a:pPr>
            <a:fld id="{23AE3CD4-D2CA-4BCE-9432-87DE761F42BE}" type="datetime1">
              <a:rPr lang="en-US"/>
              <a:pPr>
                <a:defRPr/>
              </a:pPr>
              <a:t>11/7/2017</a:t>
            </a:fld>
            <a:endParaRPr lang="en-US"/>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5E049E58-1544-4CB2-A99C-EC54C5756761}" type="slidenum">
              <a:rPr lang="en-US"/>
              <a:pPr>
                <a:defRPr/>
              </a:pPr>
              <a:t>‹#›</a:t>
            </a:fld>
            <a:endParaRPr lang="en-US"/>
          </a:p>
        </p:txBody>
      </p:sp>
    </p:spTree>
    <p:extLst>
      <p:ext uri="{BB962C8B-B14F-4D97-AF65-F5344CB8AC3E}">
        <p14:creationId xmlns:p14="http://schemas.microsoft.com/office/powerpoint/2010/main" val="2528668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fld id="{02994956-EB3F-409E-9881-5AB40FDA498D}" type="datetime1">
              <a:rPr lang="en-US"/>
              <a:pPr>
                <a:defRPr/>
              </a:pPr>
              <a:t>11/7/2017</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390F4447-5EC6-4D34-94A6-F91079B5E36F}" type="slidenum">
              <a:rPr lang="en-US"/>
              <a:pPr>
                <a:defRPr/>
              </a:pPr>
              <a:t>‹#›</a:t>
            </a:fld>
            <a:endParaRPr lang="en-US"/>
          </a:p>
        </p:txBody>
      </p:sp>
    </p:spTree>
    <p:extLst>
      <p:ext uri="{BB962C8B-B14F-4D97-AF65-F5344CB8AC3E}">
        <p14:creationId xmlns:p14="http://schemas.microsoft.com/office/powerpoint/2010/main" val="419355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a:xfrm>
            <a:off x="685800" y="6248400"/>
            <a:ext cx="1905000" cy="457200"/>
          </a:xfrm>
          <a:prstGeom prst="rect">
            <a:avLst/>
          </a:prstGeom>
        </p:spPr>
        <p:txBody>
          <a:bodyPr/>
          <a:lstStyle>
            <a:lvl1pPr>
              <a:defRPr/>
            </a:lvl1pPr>
          </a:lstStyle>
          <a:p>
            <a:pPr>
              <a:defRPr/>
            </a:pPr>
            <a:fld id="{2A5EB170-E594-4492-B026-D70C41D45FC6}" type="datetime1">
              <a:rPr lang="en-US"/>
              <a:pPr>
                <a:defRPr/>
              </a:pPr>
              <a:t>11/7/2017</a:t>
            </a:fld>
            <a:endParaRPr lang="en-US"/>
          </a:p>
        </p:txBody>
      </p:sp>
      <p:sp>
        <p:nvSpPr>
          <p:cNvPr id="5" name="Footer Placeholder 3"/>
          <p:cNvSpPr>
            <a:spLocks noGrp="1"/>
          </p:cNvSpPr>
          <p:nvPr>
            <p:ph type="ftr" sz="quarter" idx="11"/>
          </p:nvPr>
        </p:nvSpPr>
        <p:spPr>
          <a:xfrm>
            <a:off x="1905000" y="6248400"/>
            <a:ext cx="5486400" cy="457200"/>
          </a:xfrm>
          <a:prstGeom prst="rect">
            <a:avLst/>
          </a:prstGeom>
        </p:spPr>
        <p:txBody>
          <a:bodyPr/>
          <a:lstStyle>
            <a:lvl1pPr>
              <a:defRPr/>
            </a:lvl1pPr>
          </a:lstStyle>
          <a:p>
            <a:pPr>
              <a:defRPr/>
            </a:pPr>
            <a:r>
              <a:rPr lang="en-US"/>
              <a:t>U.S. Environmental Protection Agency</a:t>
            </a:r>
          </a:p>
        </p:txBody>
      </p:sp>
      <p:sp>
        <p:nvSpPr>
          <p:cNvPr id="6"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228702EA-B15F-43BB-9758-9BE363069A26}" type="slidenum">
              <a:rPr lang="en-US"/>
              <a:pPr>
                <a:defRPr/>
              </a:pPr>
              <a:t>‹#›</a:t>
            </a:fld>
            <a:endParaRPr lang="en-US"/>
          </a:p>
        </p:txBody>
      </p:sp>
    </p:spTree>
    <p:extLst>
      <p:ext uri="{BB962C8B-B14F-4D97-AF65-F5344CB8AC3E}">
        <p14:creationId xmlns:p14="http://schemas.microsoft.com/office/powerpoint/2010/main" val="132115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z="1400" i="0">
                <a:latin typeface="Calibri" pitchFamily="34" charset="0"/>
                <a:cs typeface="Calibri" pitchFamily="34" charset="0"/>
              </a:defRPr>
            </a:lvl1pPr>
          </a:lstStyle>
          <a:p>
            <a:pPr>
              <a:defRPr/>
            </a:pPr>
            <a:fld id="{B56894C0-8C8C-49BC-BFB0-D92E2F6E79DF}" type="datetime1">
              <a:rPr lang="en-US" smtClean="0"/>
              <a:pPr>
                <a:defRPr/>
              </a:pPr>
              <a:t>11/7/2017</a:t>
            </a:fld>
            <a:endParaRPr lang="en-US" dirty="0"/>
          </a:p>
        </p:txBody>
      </p:sp>
      <p:sp>
        <p:nvSpPr>
          <p:cNvPr id="6" name="Footer Placeholder 4"/>
          <p:cNvSpPr>
            <a:spLocks noGrp="1"/>
          </p:cNvSpPr>
          <p:nvPr>
            <p:ph type="ftr" sz="quarter" idx="11"/>
          </p:nvPr>
        </p:nvSpPr>
        <p:spPr/>
        <p:txBody>
          <a:bodyPr/>
          <a:lstStyle>
            <a:lvl1pPr>
              <a:defRPr sz="1400">
                <a:latin typeface="Calibri" pitchFamily="34" charset="0"/>
                <a:cs typeface="Calibri" pitchFamily="34" charset="0"/>
              </a:defRPr>
            </a:lvl1pPr>
          </a:lstStyle>
          <a:p>
            <a:pPr>
              <a:defRPr/>
            </a:pPr>
            <a:r>
              <a:rPr lang="en-US" dirty="0" smtClean="0"/>
              <a:t>U.S. Environmental Protection Agency</a:t>
            </a:r>
            <a:endParaRPr lang="en-US" dirty="0"/>
          </a:p>
        </p:txBody>
      </p:sp>
      <p:sp>
        <p:nvSpPr>
          <p:cNvPr id="7" name="Slide Number Placeholder 5"/>
          <p:cNvSpPr>
            <a:spLocks noGrp="1"/>
          </p:cNvSpPr>
          <p:nvPr>
            <p:ph type="sldNum" sz="quarter" idx="12"/>
          </p:nvPr>
        </p:nvSpPr>
        <p:spPr/>
        <p:txBody>
          <a:bodyPr/>
          <a:lstStyle>
            <a:lvl1pPr>
              <a:defRPr sz="1400">
                <a:latin typeface="Calibri" pitchFamily="34" charset="0"/>
                <a:cs typeface="Calibri" pitchFamily="34" charset="0"/>
              </a:defRPr>
            </a:lvl1pPr>
          </a:lstStyle>
          <a:p>
            <a:pPr>
              <a:defRPr/>
            </a:pPr>
            <a:fld id="{D1DBE383-7CE7-469D-9093-361D6EEF1117}" type="slidenum">
              <a:rPr lang="en-US" smtClean="0"/>
              <a:pPr>
                <a:defRPr/>
              </a:pPr>
              <a:t>‹#›</a:t>
            </a:fld>
            <a:endParaRPr lang="en-US" dirty="0"/>
          </a:p>
        </p:txBody>
      </p:sp>
    </p:spTree>
    <p:extLst>
      <p:ext uri="{BB962C8B-B14F-4D97-AF65-F5344CB8AC3E}">
        <p14:creationId xmlns:p14="http://schemas.microsoft.com/office/powerpoint/2010/main" val="39484095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475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9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02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a:latin typeface="Calibri" pitchFamily="34" charset="0"/>
                <a:cs typeface="Calibri" pitchFamily="34" charset="0"/>
              </a:defRPr>
            </a:lvl1pPr>
          </a:lstStyle>
          <a:p>
            <a:pPr>
              <a:defRPr/>
            </a:pPr>
            <a:fld id="{812541CD-AC97-41FF-833B-8381B2ED6161}" type="datetime1">
              <a:rPr lang="en-US" smtClean="0"/>
              <a:pPr>
                <a:defRPr/>
              </a:pPr>
              <a:t>11/7/2017</a:t>
            </a:fld>
            <a:endParaRPr lang="en-US" dirty="0"/>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a:latin typeface="Calibri" pitchFamily="34" charset="0"/>
                <a:cs typeface="Calibri" pitchFamily="34" charset="0"/>
              </a:defRPr>
            </a:lvl1pPr>
          </a:lstStyle>
          <a:p>
            <a:pPr>
              <a:defRPr/>
            </a:pPr>
            <a:r>
              <a:rPr lang="en-US" dirty="0" smtClean="0"/>
              <a:t>U.S. Environmental Protection Agency</a:t>
            </a:r>
            <a:endParaRPr lang="en-US" dirty="0"/>
          </a:p>
        </p:txBody>
      </p:sp>
      <p:sp>
        <p:nvSpPr>
          <p:cNvPr id="7" name="Slide Number Placeholder 5"/>
          <p:cNvSpPr>
            <a:spLocks noGrp="1"/>
          </p:cNvSpPr>
          <p:nvPr>
            <p:ph type="sldNum" sz="quarter" idx="12"/>
          </p:nvPr>
        </p:nvSpPr>
        <p:spPr>
          <a:xfrm>
            <a:off x="6553200" y="6248400"/>
            <a:ext cx="1905000" cy="457200"/>
          </a:xfrm>
          <a:prstGeom prst="rect">
            <a:avLst/>
          </a:prstGeom>
        </p:spPr>
        <p:txBody>
          <a:bodyPr/>
          <a:lstStyle>
            <a:lvl1pPr>
              <a:defRPr>
                <a:latin typeface="Calibri" pitchFamily="34" charset="0"/>
                <a:cs typeface="Calibri" pitchFamily="34" charset="0"/>
              </a:defRPr>
            </a:lvl1pPr>
          </a:lstStyle>
          <a:p>
            <a:pPr>
              <a:defRPr/>
            </a:pPr>
            <a:fld id="{2D57E2F0-18A8-440E-AE3A-E85D76FBD43E}" type="slidenum">
              <a:rPr lang="en-US" smtClean="0"/>
              <a:pPr>
                <a:defRPr/>
              </a:pPr>
              <a:t>‹#›</a:t>
            </a:fld>
            <a:endParaRPr lang="en-US" dirty="0"/>
          </a:p>
        </p:txBody>
      </p:sp>
    </p:spTree>
    <p:extLst>
      <p:ext uri="{BB962C8B-B14F-4D97-AF65-F5344CB8AC3E}">
        <p14:creationId xmlns:p14="http://schemas.microsoft.com/office/powerpoint/2010/main" val="1377756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a:latin typeface="Calibri" pitchFamily="34" charset="0"/>
                <a:cs typeface="Calibri" pitchFamily="34" charset="0"/>
              </a:defRPr>
            </a:lvl1pPr>
          </a:lstStyle>
          <a:p>
            <a:pPr>
              <a:defRPr/>
            </a:pPr>
            <a:fld id="{14ED753D-E1D7-4258-9428-A4CAD46204E7}" type="datetime1">
              <a:rPr lang="en-US" smtClean="0"/>
              <a:pPr>
                <a:defRPr/>
              </a:pPr>
              <a:t>11/7/2017</a:t>
            </a:fld>
            <a:endParaRPr lang="en-US" dirty="0"/>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400">
                <a:latin typeface="Calibri" pitchFamily="34" charset="0"/>
                <a:cs typeface="Calibri" pitchFamily="34" charset="0"/>
              </a:defRPr>
            </a:lvl1pPr>
          </a:lstStyle>
          <a:p>
            <a:pPr>
              <a:defRPr/>
            </a:pPr>
            <a:r>
              <a:rPr lang="en-US" dirty="0" smtClean="0"/>
              <a:t>U.S. Environmental Protection Agency</a:t>
            </a:r>
            <a:endParaRPr lang="en-US" dirty="0"/>
          </a:p>
        </p:txBody>
      </p:sp>
      <p:sp>
        <p:nvSpPr>
          <p:cNvPr id="8"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Calibri" pitchFamily="34" charset="0"/>
                <a:cs typeface="Calibri" pitchFamily="34" charset="0"/>
              </a:defRPr>
            </a:lvl1pPr>
          </a:lstStyle>
          <a:p>
            <a:pPr>
              <a:defRPr/>
            </a:pPr>
            <a:fld id="{9BE483B3-4F6E-460F-A26A-CDCD93980778}" type="slidenum">
              <a:rPr lang="en-US" smtClean="0"/>
              <a:pPr>
                <a:defRPr/>
              </a:pPr>
              <a:t>‹#›</a:t>
            </a:fld>
            <a:endParaRPr lang="en-US" dirty="0"/>
          </a:p>
        </p:txBody>
      </p:sp>
    </p:spTree>
    <p:extLst>
      <p:ext uri="{BB962C8B-B14F-4D97-AF65-F5344CB8AC3E}">
        <p14:creationId xmlns:p14="http://schemas.microsoft.com/office/powerpoint/2010/main" val="2409898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685800" y="6248400"/>
            <a:ext cx="1905000" cy="457200"/>
          </a:xfrm>
          <a:prstGeom prst="rect">
            <a:avLst/>
          </a:prstGeom>
        </p:spPr>
        <p:txBody>
          <a:bodyPr/>
          <a:lstStyle>
            <a:lvl1pPr>
              <a:defRPr/>
            </a:lvl1pPr>
          </a:lstStyle>
          <a:p>
            <a:pPr>
              <a:defRPr/>
            </a:pPr>
            <a:fld id="{358FA090-16CA-429D-A5D4-4D4D28F49C7A}" type="datetime1">
              <a:rPr lang="en-US"/>
              <a:pPr>
                <a:defRPr/>
              </a:pPr>
              <a:t>11/7/2017</a:t>
            </a:fld>
            <a:endParaRPr lang="en-US"/>
          </a:p>
        </p:txBody>
      </p:sp>
      <p:sp>
        <p:nvSpPr>
          <p:cNvPr id="9" name="Footer Placeholder 7"/>
          <p:cNvSpPr>
            <a:spLocks noGrp="1"/>
          </p:cNvSpPr>
          <p:nvPr>
            <p:ph type="ftr" sz="quarter" idx="11"/>
          </p:nvPr>
        </p:nvSpPr>
        <p:spPr>
          <a:xfrm>
            <a:off x="1905000" y="6248400"/>
            <a:ext cx="5486400" cy="457200"/>
          </a:xfrm>
          <a:prstGeom prst="rect">
            <a:avLst/>
          </a:prstGeom>
        </p:spPr>
        <p:txBody>
          <a:bodyPr/>
          <a:lstStyle>
            <a:lvl1pPr>
              <a:defRPr/>
            </a:lvl1pPr>
          </a:lstStyle>
          <a:p>
            <a:pPr>
              <a:defRPr/>
            </a:pPr>
            <a:r>
              <a:rPr lang="en-US"/>
              <a:t>U.S. Environmental Protection Agency</a:t>
            </a:r>
          </a:p>
        </p:txBody>
      </p:sp>
      <p:sp>
        <p:nvSpPr>
          <p:cNvPr id="10"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644CE596-B42D-42E1-95DD-F1E475FBD143}" type="slidenum">
              <a:rPr lang="en-US"/>
              <a:pPr>
                <a:defRPr/>
              </a:pPr>
              <a:t>‹#›</a:t>
            </a:fld>
            <a:endParaRPr lang="en-US"/>
          </a:p>
        </p:txBody>
      </p:sp>
    </p:spTree>
    <p:extLst>
      <p:ext uri="{BB962C8B-B14F-4D97-AF65-F5344CB8AC3E}">
        <p14:creationId xmlns:p14="http://schemas.microsoft.com/office/powerpoint/2010/main" val="3050260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685800" y="6248400"/>
            <a:ext cx="1905000" cy="457200"/>
          </a:xfrm>
          <a:prstGeom prst="rect">
            <a:avLst/>
          </a:prstGeom>
        </p:spPr>
        <p:txBody>
          <a:bodyPr/>
          <a:lstStyle>
            <a:lvl1pPr>
              <a:defRPr/>
            </a:lvl1pPr>
          </a:lstStyle>
          <a:p>
            <a:pPr>
              <a:defRPr/>
            </a:pPr>
            <a:fld id="{AA59E406-CB1F-498D-A820-3BDD637F48AE}" type="datetime1">
              <a:rPr lang="en-US"/>
              <a:pPr>
                <a:defRPr/>
              </a:pPr>
              <a:t>11/7/2017</a:t>
            </a:fld>
            <a:endParaRPr lang="en-US"/>
          </a:p>
        </p:txBody>
      </p:sp>
      <p:sp>
        <p:nvSpPr>
          <p:cNvPr id="5" name="Footer Placeholder 3"/>
          <p:cNvSpPr>
            <a:spLocks noGrp="1"/>
          </p:cNvSpPr>
          <p:nvPr>
            <p:ph type="ftr" sz="quarter" idx="11"/>
          </p:nvPr>
        </p:nvSpPr>
        <p:spPr>
          <a:xfrm>
            <a:off x="1905000" y="6248400"/>
            <a:ext cx="5486400" cy="457200"/>
          </a:xfrm>
          <a:prstGeom prst="rect">
            <a:avLst/>
          </a:prstGeom>
        </p:spPr>
        <p:txBody>
          <a:bodyPr/>
          <a:lstStyle>
            <a:lvl1pPr>
              <a:defRPr sz="1400"/>
            </a:lvl1pPr>
          </a:lstStyle>
          <a:p>
            <a:pPr>
              <a:defRPr/>
            </a:pPr>
            <a:r>
              <a:rPr lang="en-US"/>
              <a:t>U.S. Environmental Protection Agency</a:t>
            </a:r>
          </a:p>
        </p:txBody>
      </p:sp>
      <p:sp>
        <p:nvSpPr>
          <p:cNvPr id="6"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7E39DD9D-C75A-4209-B333-28595BE8F8BE}" type="slidenum">
              <a:rPr lang="en-US"/>
              <a:pPr>
                <a:defRPr/>
              </a:pPr>
              <a:t>‹#›</a:t>
            </a:fld>
            <a:endParaRPr lang="en-US"/>
          </a:p>
        </p:txBody>
      </p:sp>
    </p:spTree>
    <p:extLst>
      <p:ext uri="{BB962C8B-B14F-4D97-AF65-F5344CB8AC3E}">
        <p14:creationId xmlns:p14="http://schemas.microsoft.com/office/powerpoint/2010/main" val="115214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85800" y="6248400"/>
            <a:ext cx="1905000" cy="457200"/>
          </a:xfrm>
          <a:prstGeom prst="rect">
            <a:avLst/>
          </a:prstGeom>
        </p:spPr>
        <p:txBody>
          <a:bodyPr/>
          <a:lstStyle>
            <a:lvl1pPr>
              <a:defRPr/>
            </a:lvl1pPr>
          </a:lstStyle>
          <a:p>
            <a:pPr>
              <a:defRPr/>
            </a:pPr>
            <a:fld id="{79FFE4C0-9968-4454-AFD3-7670B3221A2D}" type="datetime1">
              <a:rPr lang="en-US"/>
              <a:pPr>
                <a:defRPr/>
              </a:pPr>
              <a:t>11/7/2017</a:t>
            </a:fld>
            <a:endParaRPr lang="en-US"/>
          </a:p>
        </p:txBody>
      </p:sp>
      <p:sp>
        <p:nvSpPr>
          <p:cNvPr id="4" name="Footer Placeholder 2"/>
          <p:cNvSpPr>
            <a:spLocks noGrp="1"/>
          </p:cNvSpPr>
          <p:nvPr>
            <p:ph type="ftr" sz="quarter" idx="11"/>
          </p:nvPr>
        </p:nvSpPr>
        <p:spPr>
          <a:xfrm>
            <a:off x="1905000" y="6248400"/>
            <a:ext cx="5486400" cy="457200"/>
          </a:xfrm>
          <a:prstGeom prst="rect">
            <a:avLst/>
          </a:prstGeom>
        </p:spPr>
        <p:txBody>
          <a:bodyPr/>
          <a:lstStyle>
            <a:lvl1pPr>
              <a:defRPr sz="1400"/>
            </a:lvl1pPr>
          </a:lstStyle>
          <a:p>
            <a:pPr>
              <a:defRPr/>
            </a:pPr>
            <a:r>
              <a:rPr lang="en-US"/>
              <a:t>U.S. Environmental Protection Agency</a:t>
            </a:r>
          </a:p>
        </p:txBody>
      </p:sp>
      <p:sp>
        <p:nvSpPr>
          <p:cNvPr id="5"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062FAE47-3AE8-4A31-B575-D793A56D26F9}" type="slidenum">
              <a:rPr lang="en-US"/>
              <a:pPr>
                <a:defRPr/>
              </a:pPr>
              <a:t>‹#›</a:t>
            </a:fld>
            <a:endParaRPr lang="en-US"/>
          </a:p>
        </p:txBody>
      </p:sp>
    </p:spTree>
    <p:extLst>
      <p:ext uri="{BB962C8B-B14F-4D97-AF65-F5344CB8AC3E}">
        <p14:creationId xmlns:p14="http://schemas.microsoft.com/office/powerpoint/2010/main" val="399050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fld id="{C07E1C52-491E-4EEC-8CE0-1566B9FAB49C}" type="datetime1">
              <a:rPr lang="en-US"/>
              <a:pPr>
                <a:defRPr/>
              </a:pPr>
              <a:t>11/7/2017</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2B047DE1-820F-4CC0-9B9A-F4568B283AE9}" type="slidenum">
              <a:rPr lang="en-US"/>
              <a:pPr>
                <a:defRPr/>
              </a:pPr>
              <a:t>‹#›</a:t>
            </a:fld>
            <a:endParaRPr lang="en-US"/>
          </a:p>
        </p:txBody>
      </p:sp>
    </p:spTree>
    <p:extLst>
      <p:ext uri="{BB962C8B-B14F-4D97-AF65-F5344CB8AC3E}">
        <p14:creationId xmlns:p14="http://schemas.microsoft.com/office/powerpoint/2010/main" val="50500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fld id="{3C3EC6A8-7116-412D-B13B-E0B3551952B3}" type="datetime1">
              <a:rPr lang="en-US"/>
              <a:pPr>
                <a:defRPr/>
              </a:pPr>
              <a:t>11/7/2017</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E294CAD8-57CA-4E31-8D4F-A1FAA216A029}" type="slidenum">
              <a:rPr lang="en-US"/>
              <a:pPr>
                <a:defRPr/>
              </a:pPr>
              <a:t>‹#›</a:t>
            </a:fld>
            <a:endParaRPr lang="en-US"/>
          </a:p>
        </p:txBody>
      </p:sp>
    </p:spTree>
    <p:extLst>
      <p:ext uri="{BB962C8B-B14F-4D97-AF65-F5344CB8AC3E}">
        <p14:creationId xmlns:p14="http://schemas.microsoft.com/office/powerpoint/2010/main" val="226137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62000" y="16002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iming>
    <p:tnLst>
      <p:par>
        <p:cTn id="1" dur="indefinite" restart="never" nodeType="tmRoot"/>
      </p:par>
    </p:tnLst>
  </p:timing>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hyperlink" Target="https://www.epa.gov/superfund/national-priorities-list-npl-sites-state#LA" TargetMode="Externa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6.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vmlDrawing" Target="../drawings/vmlDrawing9.v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6.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vmlDrawing" Target="../drawings/vmlDrawing12.v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vmlDrawing" Target="../drawings/vmlDrawing13.vml"/><Relationship Id="rId4" Type="http://schemas.openxmlformats.org/officeDocument/2006/relationships/image" Target="../media/image3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vmlDrawing" Target="../drawings/vmlDrawing14.vml"/><Relationship Id="rId4" Type="http://schemas.openxmlformats.org/officeDocument/2006/relationships/image" Target="../media/image31.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6.xml"/><Relationship Id="rId1" Type="http://schemas.openxmlformats.org/officeDocument/2006/relationships/vmlDrawing" Target="../drawings/vmlDrawing15.vml"/><Relationship Id="rId4" Type="http://schemas.openxmlformats.org/officeDocument/2006/relationships/image" Target="../media/image16.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6.xml"/><Relationship Id="rId1" Type="http://schemas.openxmlformats.org/officeDocument/2006/relationships/vmlDrawing" Target="../drawings/vmlDrawing16.vml"/><Relationship Id="rId4" Type="http://schemas.openxmlformats.org/officeDocument/2006/relationships/image" Target="../media/image39.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40.wmf"/></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6.xml"/><Relationship Id="rId1" Type="http://schemas.openxmlformats.org/officeDocument/2006/relationships/vmlDrawing" Target="../drawings/vmlDrawing18.vml"/><Relationship Id="rId5" Type="http://schemas.openxmlformats.org/officeDocument/2006/relationships/image" Target="../media/image41.wmf"/><Relationship Id="rId4" Type="http://schemas.openxmlformats.org/officeDocument/2006/relationships/oleObject" Target="../embeddings/oleObject18.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6.xml"/><Relationship Id="rId1" Type="http://schemas.openxmlformats.org/officeDocument/2006/relationships/vmlDrawing" Target="../drawings/vmlDrawing19.vml"/><Relationship Id="rId4" Type="http://schemas.openxmlformats.org/officeDocument/2006/relationships/image" Target="../media/image43.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8.xml"/><Relationship Id="rId1" Type="http://schemas.openxmlformats.org/officeDocument/2006/relationships/vmlDrawing" Target="../drawings/vmlDrawing20.vml"/><Relationship Id="rId5" Type="http://schemas.openxmlformats.org/officeDocument/2006/relationships/image" Target="../media/image46.png"/><Relationship Id="rId4" Type="http://schemas.openxmlformats.org/officeDocument/2006/relationships/oleObject" Target="../embeddings/oleObject20.bin"/></Relationships>
</file>

<file path=ppt/slides/_rels/slide8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vmlDrawing" Target="../drawings/vmlDrawing21.vml"/><Relationship Id="rId5" Type="http://schemas.openxmlformats.org/officeDocument/2006/relationships/image" Target="../media/image52.emf"/><Relationship Id="rId4" Type="http://schemas.openxmlformats.org/officeDocument/2006/relationships/oleObject" Target="../embeddings/oleObject2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vmlDrawing" Target="../drawings/vmlDrawing22.vml"/><Relationship Id="rId5" Type="http://schemas.openxmlformats.org/officeDocument/2006/relationships/image" Target="../media/image53.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hyperlink" Target="http://upload.wikimedia.org/wikipedia/commons/6/69/Aerial_view_of_barges_and_warehouses_on_Duwamish_Waterway.jpg" TargetMode="External"/><Relationship Id="rId2" Type="http://schemas.openxmlformats.org/officeDocument/2006/relationships/notesSlide" Target="../notesSlides/notesSlide60.xml"/><Relationship Id="rId1" Type="http://schemas.openxmlformats.org/officeDocument/2006/relationships/slideLayout" Target="../slideLayouts/slideLayout16.xml"/><Relationship Id="rId4" Type="http://schemas.openxmlformats.org/officeDocument/2006/relationships/image" Target="../media/image56.jpeg"/></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58.jpg"/></Relationships>
</file>

<file path=ppt/slides/_rels/slide9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609600"/>
            <a:ext cx="8458200" cy="2286000"/>
          </a:xfrm>
        </p:spPr>
        <p:txBody>
          <a:bodyPr anchor="t"/>
          <a:lstStyle/>
          <a:p>
            <a:r>
              <a:rPr lang="en-US" altLang="en-US" sz="4000" b="0" u="sng" dirty="0" smtClean="0">
                <a:solidFill>
                  <a:schemeClr val="tx1"/>
                </a:solidFill>
              </a:rPr>
              <a:t>C</a:t>
            </a:r>
            <a:r>
              <a:rPr lang="en-US" altLang="en-US" sz="4000" b="0" dirty="0" smtClean="0">
                <a:solidFill>
                  <a:schemeClr val="tx1"/>
                </a:solidFill>
              </a:rPr>
              <a:t>omprehensive </a:t>
            </a:r>
            <a:r>
              <a:rPr lang="en-US" altLang="en-US" sz="4000" b="0" u="sng" dirty="0" smtClean="0">
                <a:solidFill>
                  <a:schemeClr val="tx1"/>
                </a:solidFill>
              </a:rPr>
              <a:t>E</a:t>
            </a:r>
            <a:r>
              <a:rPr lang="en-US" altLang="en-US" sz="4000" b="0" dirty="0" smtClean="0">
                <a:solidFill>
                  <a:schemeClr val="tx1"/>
                </a:solidFill>
              </a:rPr>
              <a:t>nvironmental </a:t>
            </a:r>
            <a:r>
              <a:rPr lang="en-US" altLang="en-US" sz="4000" b="0" u="sng" dirty="0" smtClean="0"/>
              <a:t>R</a:t>
            </a:r>
            <a:r>
              <a:rPr lang="en-US" altLang="en-US" sz="4000" b="0" dirty="0" smtClean="0"/>
              <a:t>esponse</a:t>
            </a:r>
            <a:r>
              <a:rPr lang="en-US" altLang="en-US" sz="4000" b="0" dirty="0" smtClean="0">
                <a:solidFill>
                  <a:schemeClr val="tx1"/>
                </a:solidFill>
              </a:rPr>
              <a:t> </a:t>
            </a:r>
            <a:r>
              <a:rPr lang="en-US" altLang="en-US" sz="4000" b="0" u="sng" dirty="0" smtClean="0"/>
              <a:t>C</a:t>
            </a:r>
            <a:r>
              <a:rPr lang="en-US" altLang="en-US" sz="4000" b="0" dirty="0" smtClean="0"/>
              <a:t>ompensation</a:t>
            </a:r>
            <a:r>
              <a:rPr lang="en-US" altLang="en-US" sz="4000" b="0" dirty="0" smtClean="0">
                <a:solidFill>
                  <a:schemeClr val="tx1"/>
                </a:solidFill>
              </a:rPr>
              <a:t> and </a:t>
            </a:r>
            <a:r>
              <a:rPr lang="en-US" altLang="en-US" sz="4000" b="0" u="sng" dirty="0" smtClean="0"/>
              <a:t>L</a:t>
            </a:r>
            <a:r>
              <a:rPr lang="en-US" altLang="en-US" sz="4000" b="0" dirty="0" smtClean="0"/>
              <a:t>iability</a:t>
            </a:r>
            <a:r>
              <a:rPr lang="en-US" altLang="en-US" sz="4000" b="0" dirty="0" smtClean="0">
                <a:solidFill>
                  <a:schemeClr val="tx1"/>
                </a:solidFill>
              </a:rPr>
              <a:t> </a:t>
            </a:r>
            <a:r>
              <a:rPr lang="en-US" altLang="en-US" sz="4000" b="0" u="sng" dirty="0" smtClean="0">
                <a:solidFill>
                  <a:schemeClr val="tx1"/>
                </a:solidFill>
              </a:rPr>
              <a:t>A</a:t>
            </a:r>
            <a:r>
              <a:rPr lang="en-US" altLang="en-US" sz="4000" b="0" dirty="0" smtClean="0">
                <a:solidFill>
                  <a:schemeClr val="tx1"/>
                </a:solidFill>
              </a:rPr>
              <a:t>ct</a:t>
            </a:r>
            <a:r>
              <a:rPr lang="en-US" altLang="en-US" sz="4400" dirty="0" smtClean="0"/>
              <a:t> </a:t>
            </a:r>
            <a:br>
              <a:rPr lang="en-US" altLang="en-US" sz="4400" dirty="0" smtClean="0"/>
            </a:br>
            <a:r>
              <a:rPr lang="en-US" altLang="en-US" sz="4400" dirty="0" smtClean="0"/>
              <a:t/>
            </a:r>
            <a:br>
              <a:rPr lang="en-US" altLang="en-US" sz="4400" dirty="0" smtClean="0"/>
            </a:br>
            <a:endParaRPr lang="en-US" altLang="en-US" sz="4400" dirty="0" smtClean="0"/>
          </a:p>
        </p:txBody>
      </p:sp>
      <p:graphicFrame>
        <p:nvGraphicFramePr>
          <p:cNvPr id="4100" name="Object 9"/>
          <p:cNvGraphicFramePr>
            <a:graphicFrameLocks noChangeAspect="1"/>
          </p:cNvGraphicFramePr>
          <p:nvPr/>
        </p:nvGraphicFramePr>
        <p:xfrm>
          <a:off x="2895600" y="3276600"/>
          <a:ext cx="2911475" cy="3143250"/>
        </p:xfrm>
        <a:graphic>
          <a:graphicData uri="http://schemas.openxmlformats.org/presentationml/2006/ole">
            <mc:AlternateContent xmlns:mc="http://schemas.openxmlformats.org/markup-compatibility/2006">
              <mc:Choice xmlns:v="urn:schemas-microsoft-com:vml" Requires="v">
                <p:oleObj spid="_x0000_s4122" name="Clip" r:id="rId3" imgW="2274103" imgH="2462195" progId="MS_ClipArt_Gallery.2">
                  <p:embed/>
                </p:oleObj>
              </mc:Choice>
              <mc:Fallback>
                <p:oleObj name="Clip" r:id="rId3" imgW="2274103" imgH="2462195" progId="MS_ClipArt_Gallery.2">
                  <p:embed/>
                  <p:pic>
                    <p:nvPicPr>
                      <p:cNvPr id="410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76600"/>
                        <a:ext cx="2911475"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0874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4000" smtClean="0"/>
              <a:t>National Priorities List Sites in Louisiana</a:t>
            </a:r>
            <a:br>
              <a:rPr lang="en-US" altLang="en-US" sz="4000" smtClean="0"/>
            </a:br>
            <a:endParaRPr lang="en-US" altLang="en-US" sz="4000" smtClean="0"/>
          </a:p>
        </p:txBody>
      </p:sp>
      <p:sp>
        <p:nvSpPr>
          <p:cNvPr id="27651" name="Rectangle 3"/>
          <p:cNvSpPr>
            <a:spLocks noGrp="1" noChangeArrowheads="1"/>
          </p:cNvSpPr>
          <p:nvPr>
            <p:ph type="body" idx="1"/>
          </p:nvPr>
        </p:nvSpPr>
        <p:spPr>
          <a:xfrm>
            <a:off x="838200" y="2743200"/>
            <a:ext cx="8305800" cy="1219200"/>
          </a:xfrm>
        </p:spPr>
        <p:txBody>
          <a:bodyPr/>
          <a:lstStyle/>
          <a:p>
            <a:r>
              <a:rPr lang="en-US" altLang="en-US" sz="2800" dirty="0" smtClean="0">
                <a:hlinkClick r:id="rId2"/>
              </a:rPr>
              <a:t>https://www.epa.gov/superfund/national-priorities-list-npl-sites-state#LA</a:t>
            </a:r>
            <a:endParaRPr lang="en-US" altLang="en-US" sz="2800" dirty="0" smtClean="0"/>
          </a:p>
        </p:txBody>
      </p:sp>
    </p:spTree>
    <p:extLst>
      <p:ext uri="{BB962C8B-B14F-4D97-AF65-F5344CB8AC3E}">
        <p14:creationId xmlns:p14="http://schemas.microsoft.com/office/powerpoint/2010/main" val="402206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1600200"/>
          </a:xfrm>
        </p:spPr>
        <p:txBody>
          <a:bodyPr/>
          <a:lstStyle/>
          <a:p>
            <a:r>
              <a:rPr lang="en-US" b="1" cap="small" dirty="0" smtClean="0">
                <a:solidFill>
                  <a:srgbClr val="006600"/>
                </a:solidFill>
                <a:latin typeface="Calibri" pitchFamily="34" charset="0"/>
                <a:cs typeface="Calibri" pitchFamily="34" charset="0"/>
              </a:rPr>
              <a:t>Local </a:t>
            </a:r>
            <a:r>
              <a:rPr lang="en-US" b="1" cap="small" dirty="0">
                <a:solidFill>
                  <a:srgbClr val="006600"/>
                </a:solidFill>
                <a:latin typeface="Calibri" pitchFamily="34" charset="0"/>
                <a:cs typeface="Calibri" pitchFamily="34" charset="0"/>
              </a:rPr>
              <a:t>Government Resources</a:t>
            </a:r>
          </a:p>
        </p:txBody>
      </p:sp>
      <p:sp>
        <p:nvSpPr>
          <p:cNvPr id="3" name="Content Placeholder 2"/>
          <p:cNvSpPr>
            <a:spLocks noGrp="1"/>
          </p:cNvSpPr>
          <p:nvPr>
            <p:ph idx="1"/>
          </p:nvPr>
        </p:nvSpPr>
        <p:spPr>
          <a:xfrm>
            <a:off x="2095500" y="2209800"/>
            <a:ext cx="4800600" cy="2667000"/>
          </a:xfrm>
        </p:spPr>
        <p:txBody>
          <a:bodyPr/>
          <a:lstStyle/>
          <a:p>
            <a:pPr>
              <a:spcAft>
                <a:spcPts val="0"/>
              </a:spcAft>
              <a:buFont typeface="Arial" panose="020B0604020202020204" pitchFamily="34" charset="0"/>
              <a:buChar char="•"/>
            </a:pPr>
            <a:r>
              <a:rPr lang="en-US" dirty="0" smtClean="0">
                <a:latin typeface="Calibri" panose="020F0502020204030204" pitchFamily="34" charset="0"/>
              </a:rPr>
              <a:t>Fire Department</a:t>
            </a:r>
          </a:p>
          <a:p>
            <a:pPr marL="0" indent="0">
              <a:spcAft>
                <a:spcPts val="0"/>
              </a:spcAft>
              <a:buNone/>
            </a:pPr>
            <a:endParaRPr lang="en-US" dirty="0" smtClean="0">
              <a:latin typeface="Calibri" panose="020F0502020204030204" pitchFamily="34" charset="0"/>
            </a:endParaRPr>
          </a:p>
          <a:p>
            <a:pPr>
              <a:spcAft>
                <a:spcPts val="0"/>
              </a:spcAft>
              <a:buFont typeface="Arial" panose="020B0604020202020204" pitchFamily="34" charset="0"/>
              <a:buChar char="•"/>
            </a:pPr>
            <a:r>
              <a:rPr lang="en-US" dirty="0" smtClean="0">
                <a:latin typeface="Calibri" panose="020F0502020204030204" pitchFamily="34" charset="0"/>
              </a:rPr>
              <a:t>Police Department</a:t>
            </a:r>
          </a:p>
          <a:p>
            <a:pPr marL="0" indent="0">
              <a:spcAft>
                <a:spcPts val="0"/>
              </a:spcAft>
              <a:buNone/>
            </a:pPr>
            <a:endParaRPr lang="en-US" dirty="0" smtClean="0">
              <a:latin typeface="Calibri" panose="020F0502020204030204" pitchFamily="34" charset="0"/>
            </a:endParaRPr>
          </a:p>
          <a:p>
            <a:pPr>
              <a:spcAft>
                <a:spcPts val="0"/>
              </a:spcAft>
              <a:buFont typeface="Arial" panose="020B0604020202020204" pitchFamily="34" charset="0"/>
              <a:buChar char="•"/>
            </a:pPr>
            <a:r>
              <a:rPr lang="en-US" dirty="0" smtClean="0">
                <a:latin typeface="Calibri" panose="020F0502020204030204" pitchFamily="34" charset="0"/>
              </a:rPr>
              <a:t>City Hall</a:t>
            </a:r>
          </a:p>
          <a:p>
            <a:endParaRPr lang="en-US" dirty="0"/>
          </a:p>
        </p:txBody>
      </p:sp>
    </p:spTree>
    <p:extLst>
      <p:ext uri="{BB962C8B-B14F-4D97-AF65-F5344CB8AC3E}">
        <p14:creationId xmlns:p14="http://schemas.microsoft.com/office/powerpoint/2010/main" val="32797176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693765" y="266700"/>
            <a:ext cx="7772400" cy="838200"/>
          </a:xfrm>
        </p:spPr>
        <p:txBody>
          <a:bodyPr/>
          <a:lstStyle/>
          <a:p>
            <a:r>
              <a:rPr lang="en-US" sz="3200" b="1" cap="small" dirty="0">
                <a:solidFill>
                  <a:srgbClr val="006600"/>
                </a:solidFill>
                <a:latin typeface="Calibri" pitchFamily="34" charset="0"/>
                <a:cs typeface="Calibri" pitchFamily="34" charset="0"/>
              </a:rPr>
              <a:t>Potential Federal </a:t>
            </a:r>
            <a:r>
              <a:rPr lang="en-US" sz="3200" b="1" cap="small" dirty="0" smtClean="0">
                <a:solidFill>
                  <a:srgbClr val="006600"/>
                </a:solidFill>
                <a:latin typeface="Calibri" pitchFamily="34" charset="0"/>
                <a:cs typeface="Calibri" pitchFamily="34" charset="0"/>
              </a:rPr>
              <a:t>Sources</a:t>
            </a:r>
            <a:endParaRPr lang="en-US" dirty="0"/>
          </a:p>
        </p:txBody>
      </p:sp>
      <p:sp>
        <p:nvSpPr>
          <p:cNvPr id="6" name="Subtitle 5"/>
          <p:cNvSpPr>
            <a:spLocks noGrp="1"/>
          </p:cNvSpPr>
          <p:nvPr>
            <p:ph type="subTitle" idx="4294967295"/>
          </p:nvPr>
        </p:nvSpPr>
        <p:spPr>
          <a:xfrm>
            <a:off x="990600" y="1219200"/>
            <a:ext cx="7086600" cy="4800600"/>
          </a:xfrm>
        </p:spPr>
        <p:txBody>
          <a:bodyPr/>
          <a:lstStyle/>
          <a:p>
            <a:pPr algn="l">
              <a:spcBef>
                <a:spcPts val="900"/>
              </a:spcBef>
              <a:spcAft>
                <a:spcPts val="900"/>
              </a:spcAft>
              <a:buSzPct val="85000"/>
            </a:pPr>
            <a:r>
              <a:rPr lang="en-US" sz="2200" dirty="0" smtClean="0">
                <a:latin typeface="Calibri" panose="020F0502020204030204" pitchFamily="34" charset="0"/>
              </a:rPr>
              <a:t>Dept of Interior - Maps</a:t>
            </a:r>
          </a:p>
          <a:p>
            <a:pPr algn="l">
              <a:spcBef>
                <a:spcPts val="900"/>
              </a:spcBef>
              <a:spcAft>
                <a:spcPts val="0"/>
              </a:spcAft>
              <a:buSzPct val="85000"/>
            </a:pPr>
            <a:r>
              <a:rPr lang="en-US" sz="2200" dirty="0" smtClean="0">
                <a:latin typeface="Calibri" panose="020F0502020204030204" pitchFamily="34" charset="0"/>
              </a:rPr>
              <a:t>Environmental Photographic Interpretation Center - </a:t>
            </a:r>
          </a:p>
          <a:p>
            <a:pPr marL="346075" indent="0" algn="l">
              <a:spcBef>
                <a:spcPts val="0"/>
              </a:spcBef>
              <a:spcAft>
                <a:spcPts val="0"/>
              </a:spcAft>
              <a:buSzPct val="85000"/>
              <a:buNone/>
            </a:pPr>
            <a:r>
              <a:rPr lang="en-US" sz="2200" dirty="0" smtClean="0">
                <a:latin typeface="Calibri" panose="020F0502020204030204" pitchFamily="34" charset="0"/>
              </a:rPr>
              <a:t>Maps</a:t>
            </a:r>
          </a:p>
          <a:p>
            <a:pPr algn="l">
              <a:spcBef>
                <a:spcPts val="1200"/>
              </a:spcBef>
              <a:spcAft>
                <a:spcPts val="900"/>
              </a:spcAft>
              <a:buSzPct val="85000"/>
            </a:pPr>
            <a:r>
              <a:rPr lang="en-US" sz="2200" dirty="0" smtClean="0">
                <a:latin typeface="Calibri" panose="020F0502020204030204" pitchFamily="34" charset="0"/>
              </a:rPr>
              <a:t>Nuclear Regulatory Commission - licenses, permits</a:t>
            </a:r>
          </a:p>
          <a:p>
            <a:pPr algn="l">
              <a:spcBef>
                <a:spcPts val="900"/>
              </a:spcBef>
              <a:spcAft>
                <a:spcPts val="900"/>
              </a:spcAft>
              <a:buSzPct val="85000"/>
            </a:pPr>
            <a:r>
              <a:rPr lang="en-US" sz="2200" dirty="0" smtClean="0">
                <a:latin typeface="Calibri" panose="020F0502020204030204" pitchFamily="34" charset="0"/>
              </a:rPr>
              <a:t>U.S. Geological Survey - groundwater data</a:t>
            </a:r>
          </a:p>
          <a:p>
            <a:pPr algn="l">
              <a:spcBef>
                <a:spcPts val="900"/>
              </a:spcBef>
              <a:spcAft>
                <a:spcPts val="900"/>
              </a:spcAft>
              <a:buSzPct val="85000"/>
            </a:pPr>
            <a:r>
              <a:rPr lang="en-US" sz="2200" dirty="0" smtClean="0">
                <a:latin typeface="Calibri" panose="020F0502020204030204" pitchFamily="34" charset="0"/>
              </a:rPr>
              <a:t>U.S. Army Corps of Engineers - records at federally owned sites</a:t>
            </a:r>
          </a:p>
          <a:p>
            <a:pPr algn="l">
              <a:spcBef>
                <a:spcPts val="900"/>
              </a:spcBef>
              <a:spcAft>
                <a:spcPts val="900"/>
              </a:spcAft>
              <a:buSzPct val="85000"/>
            </a:pPr>
            <a:r>
              <a:rPr lang="en-US" sz="2200" dirty="0" smtClean="0">
                <a:latin typeface="Calibri" panose="020F0502020204030204" pitchFamily="34" charset="0"/>
              </a:rPr>
              <a:t>Occupational Safety and Health Administration - health and safety incident reports</a:t>
            </a:r>
          </a:p>
          <a:p>
            <a:pPr algn="l">
              <a:spcBef>
                <a:spcPts val="900"/>
              </a:spcBef>
              <a:spcAft>
                <a:spcPts val="900"/>
              </a:spcAft>
              <a:buSzPct val="85000"/>
            </a:pPr>
            <a:r>
              <a:rPr lang="en-US" sz="2200" dirty="0" smtClean="0">
                <a:latin typeface="Calibri" panose="020F0502020204030204" pitchFamily="34" charset="0"/>
              </a:rPr>
              <a:t>U.S. Coast Guard - incident response reports</a:t>
            </a:r>
          </a:p>
        </p:txBody>
      </p:sp>
    </p:spTree>
    <p:extLst>
      <p:ext uri="{BB962C8B-B14F-4D97-AF65-F5344CB8AC3E}">
        <p14:creationId xmlns:p14="http://schemas.microsoft.com/office/powerpoint/2010/main" val="3759874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
            <a:ext cx="7772400" cy="1524000"/>
          </a:xfrm>
        </p:spPr>
        <p:txBody>
          <a:bodyPr/>
          <a:lstStyle/>
          <a:p>
            <a:r>
              <a:rPr lang="en-US" sz="3200" b="1" cap="small" dirty="0">
                <a:solidFill>
                  <a:srgbClr val="006600"/>
                </a:solidFill>
                <a:latin typeface="Calibri" pitchFamily="34" charset="0"/>
                <a:cs typeface="Calibri" pitchFamily="34" charset="0"/>
              </a:rPr>
              <a:t>Sources of Information Commonly in PRP Possession</a:t>
            </a:r>
          </a:p>
        </p:txBody>
      </p:sp>
      <p:sp>
        <p:nvSpPr>
          <p:cNvPr id="3" name="Subtitle 2"/>
          <p:cNvSpPr>
            <a:spLocks noGrp="1"/>
          </p:cNvSpPr>
          <p:nvPr>
            <p:ph type="subTitle" idx="4294967295"/>
          </p:nvPr>
        </p:nvSpPr>
        <p:spPr>
          <a:xfrm>
            <a:off x="1066800" y="1981200"/>
            <a:ext cx="6858000" cy="4069080"/>
          </a:xfrm>
        </p:spPr>
        <p:txBody>
          <a:bodyPr/>
          <a:lstStyle/>
          <a:p>
            <a:pPr>
              <a:spcAft>
                <a:spcPts val="1200"/>
              </a:spcAft>
            </a:pPr>
            <a:r>
              <a:rPr lang="en-US" sz="2400" dirty="0" smtClean="0">
                <a:latin typeface="Calibri" panose="020F0502020204030204" pitchFamily="34" charset="0"/>
              </a:rPr>
              <a:t>Information on other PRPs</a:t>
            </a:r>
          </a:p>
          <a:p>
            <a:pPr>
              <a:spcAft>
                <a:spcPts val="1200"/>
              </a:spcAft>
            </a:pPr>
            <a:r>
              <a:rPr lang="en-US" sz="2400" dirty="0" smtClean="0">
                <a:latin typeface="Calibri" panose="020F0502020204030204" pitchFamily="34" charset="0"/>
              </a:rPr>
              <a:t>Hazardous material </a:t>
            </a:r>
            <a:r>
              <a:rPr lang="en-US" sz="2400" dirty="0">
                <a:latin typeface="Calibri" panose="020F0502020204030204" pitchFamily="34" charset="0"/>
              </a:rPr>
              <a:t>l</a:t>
            </a:r>
            <a:r>
              <a:rPr lang="en-US" sz="2400" dirty="0" smtClean="0">
                <a:latin typeface="Calibri" panose="020F0502020204030204" pitchFamily="34" charset="0"/>
              </a:rPr>
              <a:t>istings</a:t>
            </a:r>
          </a:p>
          <a:p>
            <a:pPr>
              <a:spcAft>
                <a:spcPts val="1200"/>
              </a:spcAft>
            </a:pPr>
            <a:r>
              <a:rPr lang="en-US" sz="2400" dirty="0" smtClean="0">
                <a:latin typeface="Calibri" panose="020F0502020204030204" pitchFamily="34" charset="0"/>
              </a:rPr>
              <a:t>Shipment manifests</a:t>
            </a:r>
          </a:p>
          <a:p>
            <a:pPr>
              <a:spcAft>
                <a:spcPts val="1200"/>
              </a:spcAft>
            </a:pPr>
            <a:r>
              <a:rPr lang="en-US" sz="2400" dirty="0" smtClean="0">
                <a:latin typeface="Calibri" panose="020F0502020204030204" pitchFamily="34" charset="0"/>
              </a:rPr>
              <a:t>Transporter records</a:t>
            </a:r>
          </a:p>
          <a:p>
            <a:pPr>
              <a:spcAft>
                <a:spcPts val="1200"/>
              </a:spcAft>
            </a:pPr>
            <a:r>
              <a:rPr lang="en-US" sz="2400" dirty="0" smtClean="0">
                <a:latin typeface="Calibri" panose="020F0502020204030204" pitchFamily="34" charset="0"/>
              </a:rPr>
              <a:t>Material Safety Data Sheets (MSDS)</a:t>
            </a:r>
          </a:p>
          <a:p>
            <a:pPr>
              <a:spcAft>
                <a:spcPts val="1200"/>
              </a:spcAft>
            </a:pPr>
            <a:r>
              <a:rPr lang="en-US" sz="2400" dirty="0" smtClean="0">
                <a:latin typeface="Calibri" panose="020F0502020204030204" pitchFamily="34" charset="0"/>
              </a:rPr>
              <a:t>Correspondence</a:t>
            </a:r>
          </a:p>
          <a:p>
            <a:pPr>
              <a:spcAft>
                <a:spcPts val="1200"/>
              </a:spcAft>
            </a:pPr>
            <a:r>
              <a:rPr lang="en-US" sz="2400" dirty="0" smtClean="0">
                <a:latin typeface="Calibri" panose="020F0502020204030204" pitchFamily="34" charset="0"/>
              </a:rPr>
              <a:t>Corporate records</a:t>
            </a:r>
          </a:p>
          <a:p>
            <a:endParaRPr lang="en-US" dirty="0"/>
          </a:p>
        </p:txBody>
      </p:sp>
    </p:spTree>
    <p:extLst>
      <p:ext uri="{BB962C8B-B14F-4D97-AF65-F5344CB8AC3E}">
        <p14:creationId xmlns:p14="http://schemas.microsoft.com/office/powerpoint/2010/main" val="1815277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20000" cy="762000"/>
          </a:xfrm>
        </p:spPr>
        <p:txBody>
          <a:bodyPr/>
          <a:lstStyle/>
          <a:p>
            <a:r>
              <a:rPr lang="en-US" b="1" cap="small" dirty="0">
                <a:solidFill>
                  <a:srgbClr val="006600"/>
                </a:solidFill>
                <a:latin typeface="Calibri" pitchFamily="34" charset="0"/>
                <a:cs typeface="Calibri" pitchFamily="34" charset="0"/>
              </a:rPr>
              <a:t>Organization</a:t>
            </a:r>
            <a:r>
              <a:rPr lang="en-US" dirty="0" smtClean="0"/>
              <a:t> </a:t>
            </a:r>
            <a:endParaRPr lang="en-US" dirty="0"/>
          </a:p>
        </p:txBody>
      </p:sp>
      <p:sp>
        <p:nvSpPr>
          <p:cNvPr id="3" name="Content Placeholder 2"/>
          <p:cNvSpPr>
            <a:spLocks noGrp="1"/>
          </p:cNvSpPr>
          <p:nvPr>
            <p:ph idx="1"/>
          </p:nvPr>
        </p:nvSpPr>
        <p:spPr>
          <a:xfrm>
            <a:off x="419100" y="838200"/>
            <a:ext cx="8153400" cy="5410200"/>
          </a:xfrm>
        </p:spPr>
        <p:txBody>
          <a:bodyPr>
            <a:normAutofit fontScale="47500" lnSpcReduction="20000"/>
          </a:bodyPr>
          <a:lstStyle/>
          <a:p>
            <a:pPr marL="0" indent="0">
              <a:lnSpc>
                <a:spcPts val="2400"/>
              </a:lnSpc>
              <a:buNone/>
            </a:pPr>
            <a:r>
              <a:rPr lang="en-US" sz="4400" dirty="0" smtClean="0">
                <a:latin typeface="Calibri" panose="020F0502020204030204" pitchFamily="34" charset="0"/>
              </a:rPr>
              <a:t>Large sites with many PRPs and a large volume of records spanning a number of years may require complex file organization.   To choose the best method of organizing documents, the following factors should be considered: </a:t>
            </a:r>
          </a:p>
          <a:p>
            <a:endParaRPr lang="en-US" sz="4400" dirty="0" smtClean="0">
              <a:latin typeface="Calibri" panose="020F0502020204030204" pitchFamily="34" charset="0"/>
            </a:endParaRPr>
          </a:p>
          <a:p>
            <a:pPr>
              <a:lnSpc>
                <a:spcPct val="120000"/>
              </a:lnSpc>
              <a:spcBef>
                <a:spcPts val="0"/>
              </a:spcBef>
              <a:spcAft>
                <a:spcPts val="600"/>
              </a:spcAft>
              <a:buSzPct val="85000"/>
            </a:pPr>
            <a:r>
              <a:rPr lang="en-US" sz="4200" dirty="0">
                <a:latin typeface="Calibri" panose="020F0502020204030204" pitchFamily="34" charset="0"/>
              </a:rPr>
              <a:t>T</a:t>
            </a:r>
            <a:r>
              <a:rPr lang="en-US" sz="4200" dirty="0" smtClean="0">
                <a:latin typeface="Calibri" panose="020F0502020204030204" pitchFamily="34" charset="0"/>
              </a:rPr>
              <a:t>ypes of information needed from the documents</a:t>
            </a:r>
          </a:p>
          <a:p>
            <a:pPr>
              <a:spcAft>
                <a:spcPts val="600"/>
              </a:spcAft>
              <a:buSzPct val="85000"/>
            </a:pPr>
            <a:r>
              <a:rPr lang="en-US" sz="4200" dirty="0">
                <a:latin typeface="Calibri" panose="020F0502020204030204" pitchFamily="34" charset="0"/>
              </a:rPr>
              <a:t>V</a:t>
            </a:r>
            <a:r>
              <a:rPr lang="en-US" sz="4200" dirty="0" smtClean="0">
                <a:latin typeface="Calibri" panose="020F0502020204030204" pitchFamily="34" charset="0"/>
              </a:rPr>
              <a:t>olume of documents</a:t>
            </a:r>
          </a:p>
          <a:p>
            <a:pPr>
              <a:spcAft>
                <a:spcPts val="600"/>
              </a:spcAft>
              <a:buSzPct val="85000"/>
            </a:pPr>
            <a:r>
              <a:rPr lang="en-US" sz="4200" dirty="0">
                <a:latin typeface="Calibri" panose="020F0502020204030204" pitchFamily="34" charset="0"/>
              </a:rPr>
              <a:t>R</a:t>
            </a:r>
            <a:r>
              <a:rPr lang="en-US" sz="4200" dirty="0" smtClean="0">
                <a:latin typeface="Calibri" panose="020F0502020204030204" pitchFamily="34" charset="0"/>
              </a:rPr>
              <a:t>egional file structure</a:t>
            </a:r>
          </a:p>
          <a:p>
            <a:pPr>
              <a:spcAft>
                <a:spcPts val="600"/>
              </a:spcAft>
              <a:buSzPct val="85000"/>
            </a:pPr>
            <a:r>
              <a:rPr lang="en-US" sz="4200" dirty="0">
                <a:latin typeface="Calibri" panose="020F0502020204030204" pitchFamily="34" charset="0"/>
              </a:rPr>
              <a:t>C</a:t>
            </a:r>
            <a:r>
              <a:rPr lang="en-US" sz="4200" dirty="0" smtClean="0">
                <a:latin typeface="Calibri" panose="020F0502020204030204" pitchFamily="34" charset="0"/>
              </a:rPr>
              <a:t>apabilities of the organizer</a:t>
            </a:r>
          </a:p>
          <a:p>
            <a:pPr>
              <a:spcAft>
                <a:spcPts val="600"/>
              </a:spcAft>
              <a:buSzPct val="85000"/>
            </a:pPr>
            <a:r>
              <a:rPr lang="en-US" sz="4200" dirty="0">
                <a:latin typeface="Calibri" panose="020F0502020204030204" pitchFamily="34" charset="0"/>
              </a:rPr>
              <a:t>E</a:t>
            </a:r>
            <a:r>
              <a:rPr lang="en-US" sz="4200" dirty="0" smtClean="0">
                <a:latin typeface="Calibri" panose="020F0502020204030204" pitchFamily="34" charset="0"/>
              </a:rPr>
              <a:t>ase of document retrieval</a:t>
            </a:r>
          </a:p>
          <a:p>
            <a:pPr>
              <a:spcAft>
                <a:spcPts val="600"/>
              </a:spcAft>
              <a:buSzPct val="85000"/>
            </a:pPr>
            <a:r>
              <a:rPr lang="en-US" sz="4200" dirty="0">
                <a:latin typeface="Calibri" panose="020F0502020204030204" pitchFamily="34" charset="0"/>
              </a:rPr>
              <a:t>L</a:t>
            </a:r>
            <a:r>
              <a:rPr lang="en-US" sz="4200" dirty="0" smtClean="0">
                <a:latin typeface="Calibri" panose="020F0502020204030204" pitchFamily="34" charset="0"/>
              </a:rPr>
              <a:t>ong-term tracking needs and capabilities </a:t>
            </a:r>
          </a:p>
          <a:p>
            <a:pPr>
              <a:spcAft>
                <a:spcPts val="600"/>
              </a:spcAft>
              <a:buSzPct val="85000"/>
            </a:pPr>
            <a:r>
              <a:rPr lang="en-US" sz="4200" dirty="0">
                <a:latin typeface="Calibri" panose="020F0502020204030204" pitchFamily="34" charset="0"/>
              </a:rPr>
              <a:t>P</a:t>
            </a:r>
            <a:r>
              <a:rPr lang="en-US" sz="4200" dirty="0" smtClean="0">
                <a:latin typeface="Calibri" panose="020F0502020204030204" pitchFamily="34" charset="0"/>
              </a:rPr>
              <a:t>otential document security issues</a:t>
            </a:r>
          </a:p>
          <a:p>
            <a:pPr>
              <a:spcAft>
                <a:spcPts val="600"/>
              </a:spcAft>
              <a:buSzPct val="85000"/>
            </a:pPr>
            <a:r>
              <a:rPr lang="en-US" sz="4200" dirty="0">
                <a:latin typeface="Calibri" panose="020F0502020204030204" pitchFamily="34" charset="0"/>
              </a:rPr>
              <a:t>U</a:t>
            </a:r>
            <a:r>
              <a:rPr lang="en-US" sz="4200" dirty="0" smtClean="0">
                <a:latin typeface="Calibri" panose="020F0502020204030204" pitchFamily="34" charset="0"/>
              </a:rPr>
              <a:t>nique site-specific needs</a:t>
            </a:r>
          </a:p>
          <a:p>
            <a:pPr>
              <a:spcAft>
                <a:spcPts val="600"/>
              </a:spcAft>
              <a:buSzPct val="85000"/>
            </a:pPr>
            <a:r>
              <a:rPr lang="en-US" sz="4200" dirty="0">
                <a:latin typeface="Calibri" panose="020F0502020204030204" pitchFamily="34" charset="0"/>
              </a:rPr>
              <a:t>N</a:t>
            </a:r>
            <a:r>
              <a:rPr lang="en-US" sz="4200" dirty="0" smtClean="0">
                <a:latin typeface="Calibri" panose="020F0502020204030204" pitchFamily="34" charset="0"/>
              </a:rPr>
              <a:t>ature and number of potential users </a:t>
            </a:r>
          </a:p>
          <a:p>
            <a:pPr>
              <a:spcAft>
                <a:spcPts val="600"/>
              </a:spcAft>
              <a:buSzPct val="85000"/>
            </a:pPr>
            <a:r>
              <a:rPr lang="en-US" sz="4200" dirty="0" smtClean="0">
                <a:latin typeface="Calibri" panose="020F0502020204030204" pitchFamily="34" charset="0"/>
              </a:rPr>
              <a:t>Time required to organize documents</a:t>
            </a:r>
          </a:p>
        </p:txBody>
      </p:sp>
    </p:spTree>
    <p:extLst>
      <p:ext uri="{BB962C8B-B14F-4D97-AF65-F5344CB8AC3E}">
        <p14:creationId xmlns:p14="http://schemas.microsoft.com/office/powerpoint/2010/main" val="256473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511521" y="457200"/>
            <a:ext cx="8229600" cy="1143000"/>
          </a:xfrm>
        </p:spPr>
        <p:txBody>
          <a:bodyPr/>
          <a:lstStyle/>
          <a:p>
            <a:pPr eaLnBrk="1" hangingPunct="1"/>
            <a:r>
              <a:rPr lang="en-US" b="1" cap="small" dirty="0" smtClean="0">
                <a:solidFill>
                  <a:srgbClr val="006600"/>
                </a:solidFill>
                <a:latin typeface="Calibri" pitchFamily="34" charset="0"/>
                <a:cs typeface="Calibri" pitchFamily="34" charset="0"/>
              </a:rPr>
              <a:t>Objective of CERCLA</a:t>
            </a:r>
          </a:p>
        </p:txBody>
      </p:sp>
      <p:sp>
        <p:nvSpPr>
          <p:cNvPr id="8" name="Rectangle 3"/>
          <p:cNvSpPr txBox="1">
            <a:spLocks noChangeArrowheads="1"/>
          </p:cNvSpPr>
          <p:nvPr/>
        </p:nvSpPr>
        <p:spPr bwMode="auto">
          <a:xfrm>
            <a:off x="990600" y="1828800"/>
            <a:ext cx="5486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nSpc>
                <a:spcPct val="115000"/>
              </a:lnSpc>
              <a:spcBef>
                <a:spcPts val="0"/>
              </a:spcBef>
              <a:spcAft>
                <a:spcPts val="3000"/>
              </a:spcAft>
              <a:buFont typeface="Arial" pitchFamily="34" charset="0"/>
              <a:buChar char="•"/>
            </a:pPr>
            <a:r>
              <a:rPr lang="en-US" sz="2400" dirty="0" smtClean="0">
                <a:latin typeface="Calibri" pitchFamily="34" charset="0"/>
                <a:ea typeface="Calibri"/>
                <a:cs typeface="Calibri" pitchFamily="34" charset="0"/>
              </a:rPr>
              <a:t>Reduce and eliminate threats to human health and the environment posed by uncontrolled hazardous waste sites;  and</a:t>
            </a:r>
          </a:p>
          <a:p>
            <a:pPr>
              <a:lnSpc>
                <a:spcPct val="115000"/>
              </a:lnSpc>
              <a:spcBef>
                <a:spcPts val="0"/>
              </a:spcBef>
              <a:spcAft>
                <a:spcPts val="1000"/>
              </a:spcAft>
              <a:buFont typeface="Arial" pitchFamily="34" charset="0"/>
              <a:buChar char="•"/>
            </a:pPr>
            <a:r>
              <a:rPr lang="en-US" sz="2400" dirty="0" smtClean="0">
                <a:latin typeface="Calibri" pitchFamily="34" charset="0"/>
                <a:ea typeface="Calibri"/>
                <a:cs typeface="Calibri" pitchFamily="34" charset="0"/>
              </a:rPr>
              <a:t>Respond to releases or threatened releases of hazardous substances.  </a:t>
            </a:r>
          </a:p>
          <a:p>
            <a:pPr eaLnBrk="1" hangingPunct="1"/>
            <a:endParaRPr lang="en-US" sz="2400"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22"/>
          <a:stretch/>
        </p:blipFill>
        <p:spPr bwMode="auto">
          <a:xfrm>
            <a:off x="6477000" y="2057400"/>
            <a:ext cx="2197583" cy="27286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bwMode="auto">
          <a:xfrm>
            <a:off x="381000" y="6096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baseline="0" noProof="0" dirty="0" smtClean="0">
                <a:ln>
                  <a:noFill/>
                </a:ln>
                <a:solidFill>
                  <a:srgbClr val="006600"/>
                </a:solidFill>
                <a:effectLst/>
                <a:uLnTx/>
                <a:uFillTx/>
                <a:latin typeface="Calibri" pitchFamily="34" charset="0"/>
                <a:cs typeface="Calibri" pitchFamily="34" charset="0"/>
              </a:rPr>
              <a:t>Legal Foundation</a:t>
            </a:r>
          </a:p>
        </p:txBody>
      </p:sp>
      <p:sp>
        <p:nvSpPr>
          <p:cNvPr id="6" name="Rectangle 3"/>
          <p:cNvSpPr txBox="1">
            <a:spLocks noChangeArrowheads="1"/>
          </p:cNvSpPr>
          <p:nvPr/>
        </p:nvSpPr>
        <p:spPr bwMode="auto">
          <a:xfrm>
            <a:off x="609600" y="1840307"/>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eaLnBrk="1" hangingPunct="1">
              <a:buFontTx/>
              <a:buNone/>
            </a:pPr>
            <a:r>
              <a:rPr lang="en-US" sz="2400" dirty="0" smtClean="0">
                <a:latin typeface="Calibri" pitchFamily="34" charset="0"/>
                <a:cs typeface="Calibri" pitchFamily="34" charset="0"/>
              </a:rPr>
              <a:t>Legal foundation for conducting response actions:</a:t>
            </a:r>
          </a:p>
          <a:p>
            <a:pPr lvl="1">
              <a:spcBef>
                <a:spcPts val="1200"/>
              </a:spcBef>
              <a:buFont typeface="Arial" pitchFamily="34" charset="0"/>
              <a:buChar char="•"/>
            </a:pPr>
            <a:r>
              <a:rPr lang="en-US" dirty="0" smtClean="0">
                <a:latin typeface="Calibri" pitchFamily="34" charset="0"/>
                <a:cs typeface="Calibri" pitchFamily="34" charset="0"/>
              </a:rPr>
              <a:t>Statutes </a:t>
            </a:r>
          </a:p>
          <a:p>
            <a:pPr lvl="1">
              <a:buFont typeface="Arial" pitchFamily="34" charset="0"/>
              <a:buChar char="•"/>
            </a:pPr>
            <a:r>
              <a:rPr lang="en-US" dirty="0" smtClean="0">
                <a:latin typeface="Calibri" pitchFamily="34" charset="0"/>
                <a:cs typeface="Calibri" pitchFamily="34" charset="0"/>
              </a:rPr>
              <a:t>Executive orders and delegations</a:t>
            </a:r>
          </a:p>
          <a:p>
            <a:pPr lvl="1">
              <a:buFont typeface="Arial" pitchFamily="34" charset="0"/>
              <a:buChar char="•"/>
            </a:pPr>
            <a:r>
              <a:rPr lang="en-US" dirty="0" smtClean="0">
                <a:latin typeface="Calibri" pitchFamily="34" charset="0"/>
                <a:cs typeface="Calibri" pitchFamily="34" charset="0"/>
              </a:rPr>
              <a:t>Regulations</a:t>
            </a:r>
          </a:p>
          <a:p>
            <a:pPr lvl="1">
              <a:buFont typeface="Arial" pitchFamily="34" charset="0"/>
              <a:buChar char="•"/>
            </a:pPr>
            <a:r>
              <a:rPr lang="en-US" dirty="0" smtClean="0">
                <a:latin typeface="Calibri" pitchFamily="34" charset="0"/>
                <a:cs typeface="Calibri" pitchFamily="34" charset="0"/>
              </a:rPr>
              <a:t>Policy and guidance</a:t>
            </a:r>
          </a:p>
          <a:p>
            <a:pPr lvl="1">
              <a:buFont typeface="Arial" pitchFamily="34" charset="0"/>
              <a:buChar char="•"/>
            </a:pPr>
            <a:r>
              <a:rPr lang="en-US" dirty="0" smtClean="0">
                <a:latin typeface="Calibri" pitchFamily="34" charset="0"/>
                <a:cs typeface="Calibri" pitchFamily="34" charset="0"/>
              </a:rPr>
              <a:t>Case law</a:t>
            </a:r>
          </a:p>
          <a:p>
            <a:pPr lvl="1">
              <a:buFont typeface="Arial" pitchFamily="34" charset="0"/>
              <a:buChar char="•"/>
            </a:pPr>
            <a:r>
              <a:rPr lang="en-US" dirty="0" smtClean="0">
                <a:latin typeface="Calibri" pitchFamily="34" charset="0"/>
                <a:cs typeface="Calibri" pitchFamily="34" charset="0"/>
              </a:rPr>
              <a:t>Site-specific documents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276600"/>
            <a:ext cx="3276600" cy="21573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413780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bwMode="auto">
          <a:xfrm>
            <a:off x="381000" y="231183"/>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Statutory and Regulatory Framework</a:t>
            </a:r>
          </a:p>
        </p:txBody>
      </p:sp>
      <p:sp>
        <p:nvSpPr>
          <p:cNvPr id="6" name="Rectangle 3"/>
          <p:cNvSpPr txBox="1">
            <a:spLocks noChangeArrowheads="1"/>
          </p:cNvSpPr>
          <p:nvPr/>
        </p:nvSpPr>
        <p:spPr bwMode="auto">
          <a:xfrm>
            <a:off x="685800" y="1219200"/>
            <a:ext cx="769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eaLnBrk="1" hangingPunct="1">
              <a:buFontTx/>
              <a:buNone/>
            </a:pPr>
            <a:r>
              <a:rPr lang="en-US" sz="2400" b="1" cap="small" dirty="0" smtClean="0">
                <a:latin typeface="Calibri" pitchFamily="34" charset="0"/>
                <a:cs typeface="Calibri" pitchFamily="34" charset="0"/>
              </a:rPr>
              <a:t>Statutes</a:t>
            </a:r>
          </a:p>
          <a:p>
            <a:pPr lvl="1" eaLnBrk="1" hangingPunct="1">
              <a:buFont typeface="Arial" pitchFamily="34" charset="0"/>
              <a:buChar char="•"/>
            </a:pPr>
            <a:r>
              <a:rPr lang="en-US" dirty="0" smtClean="0">
                <a:latin typeface="Calibri" pitchFamily="34" charset="0"/>
                <a:cs typeface="Calibri" pitchFamily="34" charset="0"/>
              </a:rPr>
              <a:t>CERCLA, as amended by:</a:t>
            </a:r>
          </a:p>
          <a:p>
            <a:pPr marL="1030288" lvl="1" eaLnBrk="1" hangingPunct="1">
              <a:buFont typeface="Arial" pitchFamily="34" charset="0"/>
              <a:buChar char="•"/>
            </a:pPr>
            <a:r>
              <a:rPr lang="en-US" sz="2200" dirty="0" smtClean="0">
                <a:latin typeface="Calibri" pitchFamily="34" charset="0"/>
                <a:cs typeface="Calibri" pitchFamily="34" charset="0"/>
              </a:rPr>
              <a:t>Superfund Amendments and Reauthorization Act (SARA), 1986</a:t>
            </a:r>
          </a:p>
          <a:p>
            <a:pPr marL="1030288" lvl="1" eaLnBrk="1" hangingPunct="1">
              <a:buFont typeface="Arial" pitchFamily="34" charset="0"/>
              <a:buChar char="•"/>
            </a:pPr>
            <a:r>
              <a:rPr lang="en-US" sz="2200" dirty="0" smtClean="0">
                <a:latin typeface="Calibri" pitchFamily="34" charset="0"/>
                <a:cs typeface="Calibri" pitchFamily="34" charset="0"/>
              </a:rPr>
              <a:t>Asset Conservation, Lender Liability, and Deposit Insurance Protection Act (Lender Liability Act), 1996</a:t>
            </a:r>
          </a:p>
          <a:p>
            <a:pPr marL="1030288" lvl="1" eaLnBrk="1" hangingPunct="1">
              <a:buFont typeface="Arial" pitchFamily="34" charset="0"/>
              <a:buChar char="•"/>
            </a:pPr>
            <a:r>
              <a:rPr lang="en-US" sz="2200" dirty="0" smtClean="0">
                <a:latin typeface="Calibri" pitchFamily="34" charset="0"/>
                <a:cs typeface="Calibri" pitchFamily="34" charset="0"/>
              </a:rPr>
              <a:t>Superfund Recycling Equity Act of 1999 (SREA or Recycling Amendments)</a:t>
            </a:r>
          </a:p>
          <a:p>
            <a:pPr marL="1030288" lvl="1" eaLnBrk="1" hangingPunct="1">
              <a:buFont typeface="Arial" pitchFamily="34" charset="0"/>
              <a:buChar char="•"/>
            </a:pPr>
            <a:r>
              <a:rPr lang="en-US" sz="2200" dirty="0" smtClean="0">
                <a:latin typeface="Calibri" pitchFamily="34" charset="0"/>
                <a:cs typeface="Calibri" pitchFamily="34" charset="0"/>
              </a:rPr>
              <a:t>Small Business Liability Relief and Brownfields Revitalization Act (Brownfields Amendments), 2002</a:t>
            </a:r>
          </a:p>
          <a:p>
            <a:pPr marL="0" indent="0" eaLnBrk="1" hangingPunct="1">
              <a:spcBef>
                <a:spcPts val="1800"/>
              </a:spcBef>
              <a:buFontTx/>
              <a:buNone/>
            </a:pPr>
            <a:r>
              <a:rPr lang="en-US" sz="2400" b="1" cap="small" dirty="0" smtClean="0">
                <a:latin typeface="Calibri" pitchFamily="34" charset="0"/>
                <a:cs typeface="Calibri" pitchFamily="34" charset="0"/>
              </a:rPr>
              <a:t>Executive Orders</a:t>
            </a:r>
            <a:r>
              <a:rPr lang="en-US" sz="2400" b="1" dirty="0" smtClean="0">
                <a:latin typeface="Calibri" pitchFamily="34" charset="0"/>
                <a:cs typeface="Calibri" pitchFamily="34" charset="0"/>
              </a:rPr>
              <a:t> </a:t>
            </a:r>
          </a:p>
          <a:p>
            <a:pPr lvl="1" eaLnBrk="1" hangingPunct="1">
              <a:buFont typeface="Arial" pitchFamily="34" charset="0"/>
              <a:buChar char="•"/>
            </a:pPr>
            <a:r>
              <a:rPr lang="en-US" dirty="0" smtClean="0">
                <a:latin typeface="Calibri" pitchFamily="34" charset="0"/>
                <a:cs typeface="Calibri" pitchFamily="34" charset="0"/>
              </a:rPr>
              <a:t>E.O. 12580 and 13016</a:t>
            </a:r>
          </a:p>
        </p:txBody>
      </p:sp>
    </p:spTree>
    <p:extLst>
      <p:ext uri="{BB962C8B-B14F-4D97-AF65-F5344CB8AC3E}">
        <p14:creationId xmlns:p14="http://schemas.microsoft.com/office/powerpoint/2010/main" val="1127363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bwMode="auto">
          <a:xfrm>
            <a:off x="381000" y="7620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Statutory and Regulatory Framework</a:t>
            </a:r>
          </a:p>
        </p:txBody>
      </p:sp>
      <p:sp>
        <p:nvSpPr>
          <p:cNvPr id="6" name="Rectangle 3"/>
          <p:cNvSpPr txBox="1">
            <a:spLocks noChangeArrowheads="1"/>
          </p:cNvSpPr>
          <p:nvPr/>
        </p:nvSpPr>
        <p:spPr bwMode="auto">
          <a:xfrm>
            <a:off x="1905000" y="2286000"/>
            <a:ext cx="5410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eaLnBrk="1" hangingPunct="1">
              <a:buFontTx/>
              <a:buNone/>
            </a:pPr>
            <a:r>
              <a:rPr lang="en-US" sz="2400" b="1" cap="small" dirty="0" smtClean="0">
                <a:latin typeface="Calibri" pitchFamily="34" charset="0"/>
                <a:cs typeface="Calibri" pitchFamily="34" charset="0"/>
              </a:rPr>
              <a:t>Regulations</a:t>
            </a:r>
          </a:p>
          <a:p>
            <a:pPr marL="744538" indent="-287338" eaLnBrk="1" hangingPunct="1">
              <a:buFont typeface="Arial" panose="020B0604020202020204" pitchFamily="34" charset="0"/>
              <a:buChar char="•"/>
            </a:pPr>
            <a:r>
              <a:rPr lang="en-US" sz="2400" dirty="0" smtClean="0">
                <a:latin typeface="Calibri" pitchFamily="34" charset="0"/>
                <a:cs typeface="Calibri" pitchFamily="34" charset="0"/>
              </a:rPr>
              <a:t>National Oil and Hazardous Substances Pollution Contingency Plan (NCP)</a:t>
            </a:r>
            <a:endParaRPr lang="en-US" sz="2400" b="1" cap="small" dirty="0" smtClean="0">
              <a:latin typeface="Calibri" pitchFamily="34" charset="0"/>
              <a:cs typeface="Calibri" pitchFamily="34" charset="0"/>
            </a:endParaRPr>
          </a:p>
          <a:p>
            <a:pPr marL="0" indent="0" eaLnBrk="1" hangingPunct="1">
              <a:spcBef>
                <a:spcPts val="1800"/>
              </a:spcBef>
              <a:buFontTx/>
              <a:buNone/>
            </a:pPr>
            <a:r>
              <a:rPr lang="en-US" sz="2400" b="1" cap="small" dirty="0" smtClean="0">
                <a:latin typeface="Calibri" pitchFamily="34" charset="0"/>
                <a:cs typeface="Calibri" pitchFamily="34" charset="0"/>
              </a:rPr>
              <a:t>Policy and Guidance</a:t>
            </a:r>
          </a:p>
          <a:p>
            <a:pPr lvl="1" eaLnBrk="1" hangingPunct="1">
              <a:buFont typeface="Arial" pitchFamily="34" charset="0"/>
              <a:buChar char="•"/>
            </a:pPr>
            <a:r>
              <a:rPr lang="en-US" dirty="0" smtClean="0">
                <a:latin typeface="Calibri" pitchFamily="34" charset="0"/>
                <a:cs typeface="Calibri" pitchFamily="34" charset="0"/>
              </a:rPr>
              <a:t>Available on EPA’s website</a:t>
            </a:r>
          </a:p>
        </p:txBody>
      </p:sp>
    </p:spTree>
    <p:extLst>
      <p:ext uri="{BB962C8B-B14F-4D97-AF65-F5344CB8AC3E}">
        <p14:creationId xmlns:p14="http://schemas.microsoft.com/office/powerpoint/2010/main" val="1127363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533400" y="533400"/>
            <a:ext cx="8229600" cy="1143000"/>
          </a:xfrm>
        </p:spPr>
        <p:txBody>
          <a:bodyPr/>
          <a:lstStyle/>
          <a:p>
            <a:r>
              <a:rPr lang="en-US" b="1" cap="small" dirty="0" smtClean="0">
                <a:solidFill>
                  <a:srgbClr val="006600"/>
                </a:solidFill>
                <a:latin typeface="Calibri" pitchFamily="34" charset="0"/>
                <a:cs typeface="Calibri" pitchFamily="34" charset="0"/>
              </a:rPr>
              <a:t>How </a:t>
            </a:r>
            <a:r>
              <a:rPr lang="en-US" b="1" cap="small" dirty="0">
                <a:solidFill>
                  <a:srgbClr val="006600"/>
                </a:solidFill>
                <a:latin typeface="Calibri" pitchFamily="34" charset="0"/>
                <a:cs typeface="Calibri" pitchFamily="34" charset="0"/>
              </a:rPr>
              <a:t>D</a:t>
            </a:r>
            <a:r>
              <a:rPr lang="en-US" b="1" cap="small" dirty="0" smtClean="0">
                <a:solidFill>
                  <a:srgbClr val="006600"/>
                </a:solidFill>
                <a:latin typeface="Calibri" pitchFamily="34" charset="0"/>
                <a:cs typeface="Calibri" pitchFamily="34" charset="0"/>
              </a:rPr>
              <a:t>oes CERCLA Work?</a:t>
            </a:r>
            <a:endParaRPr lang="en-US" b="1" cap="small" dirty="0">
              <a:solidFill>
                <a:srgbClr val="006600"/>
              </a:solidFill>
              <a:latin typeface="Calibri" pitchFamily="34" charset="0"/>
              <a:cs typeface="Calibri" pitchFamily="34" charset="0"/>
            </a:endParaRPr>
          </a:p>
        </p:txBody>
      </p:sp>
      <p:sp>
        <p:nvSpPr>
          <p:cNvPr id="6" name="Content Placeholder 3"/>
          <p:cNvSpPr>
            <a:spLocks noGrp="1"/>
          </p:cNvSpPr>
          <p:nvPr>
            <p:ph idx="4294967295"/>
          </p:nvPr>
        </p:nvSpPr>
        <p:spPr>
          <a:xfrm>
            <a:off x="838200" y="1752600"/>
            <a:ext cx="7086600" cy="1124563"/>
          </a:xfrm>
        </p:spPr>
        <p:txBody>
          <a:bodyPr>
            <a:normAutofit/>
          </a:bodyPr>
          <a:lstStyle/>
          <a:p>
            <a:pPr>
              <a:spcAft>
                <a:spcPts val="600"/>
              </a:spcAft>
              <a:buFont typeface="Arial" pitchFamily="34" charset="0"/>
              <a:buChar char="•"/>
            </a:pPr>
            <a:r>
              <a:rPr lang="en-US" sz="2400" b="1" dirty="0">
                <a:latin typeface="Calibri" pitchFamily="34" charset="0"/>
                <a:cs typeface="Calibri" pitchFamily="34" charset="0"/>
              </a:rPr>
              <a:t>S</a:t>
            </a:r>
            <a:r>
              <a:rPr lang="en-US" sz="2400" b="1" dirty="0" smtClean="0">
                <a:latin typeface="Calibri" pitchFamily="34" charset="0"/>
                <a:cs typeface="Calibri" pitchFamily="34" charset="0"/>
              </a:rPr>
              <a:t>ection 104(a)</a:t>
            </a:r>
            <a:r>
              <a:rPr lang="en-US" sz="2400" dirty="0" smtClean="0">
                <a:latin typeface="Calibri" pitchFamily="34" charset="0"/>
                <a:cs typeface="Calibri" pitchFamily="34" charset="0"/>
              </a:rPr>
              <a:t>  - President is authorized to respond to release or threatened release.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026455"/>
            <a:ext cx="2590800" cy="171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bwMode="auto">
          <a:xfrm>
            <a:off x="838200" y="2953363"/>
            <a:ext cx="480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3000"/>
              </a:spcBef>
              <a:buFont typeface="Arial" pitchFamily="34" charset="0"/>
              <a:buChar char="•"/>
            </a:pPr>
            <a:r>
              <a:rPr lang="en-US" sz="2400" b="1" kern="0" dirty="0" smtClean="0">
                <a:latin typeface="Calibri" pitchFamily="34" charset="0"/>
                <a:cs typeface="Calibri" pitchFamily="34" charset="0"/>
              </a:rPr>
              <a:t>Executive orders</a:t>
            </a:r>
            <a:r>
              <a:rPr lang="en-US" sz="2400" kern="0" dirty="0" smtClean="0">
                <a:latin typeface="Calibri" pitchFamily="34" charset="0"/>
                <a:cs typeface="Calibri" pitchFamily="34" charset="0"/>
              </a:rPr>
              <a:t> – President delegates authority to EPA and other federal agencies.</a:t>
            </a:r>
            <a:endParaRPr lang="en-US" sz="2400" kern="0" dirty="0">
              <a:latin typeface="Calibri" pitchFamily="34" charset="0"/>
              <a:cs typeface="Calibri" pitchFamily="34" charset="0"/>
            </a:endParaRPr>
          </a:p>
        </p:txBody>
      </p:sp>
    </p:spTree>
    <p:extLst>
      <p:ext uri="{BB962C8B-B14F-4D97-AF65-F5344CB8AC3E}">
        <p14:creationId xmlns:p14="http://schemas.microsoft.com/office/powerpoint/2010/main" val="593346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533400" y="533400"/>
            <a:ext cx="8229600" cy="1143000"/>
          </a:xfrm>
        </p:spPr>
        <p:txBody>
          <a:bodyPr/>
          <a:lstStyle/>
          <a:p>
            <a:r>
              <a:rPr lang="en-US" b="1" cap="small" dirty="0" smtClean="0">
                <a:solidFill>
                  <a:srgbClr val="006600"/>
                </a:solidFill>
                <a:latin typeface="Calibri" pitchFamily="34" charset="0"/>
                <a:cs typeface="Calibri" pitchFamily="34" charset="0"/>
              </a:rPr>
              <a:t>Response Actions </a:t>
            </a:r>
            <a:endParaRPr lang="en-US" b="1" cap="small" dirty="0">
              <a:solidFill>
                <a:srgbClr val="006600"/>
              </a:solidFill>
              <a:latin typeface="Calibri" pitchFamily="34" charset="0"/>
              <a:cs typeface="Calibri" pitchFamily="34" charset="0"/>
            </a:endParaRPr>
          </a:p>
        </p:txBody>
      </p:sp>
      <p:sp>
        <p:nvSpPr>
          <p:cNvPr id="10" name="Content Placeholder 2"/>
          <p:cNvSpPr>
            <a:spLocks noGrp="1"/>
          </p:cNvSpPr>
          <p:nvPr>
            <p:ph idx="4294967295"/>
          </p:nvPr>
        </p:nvSpPr>
        <p:spPr>
          <a:xfrm>
            <a:off x="990600" y="1905000"/>
            <a:ext cx="6324600" cy="2514600"/>
          </a:xfrm>
        </p:spPr>
        <p:txBody>
          <a:bodyPr>
            <a:normAutofit/>
          </a:bodyPr>
          <a:lstStyle/>
          <a:p>
            <a:pPr marL="0" indent="0">
              <a:spcAft>
                <a:spcPts val="1200"/>
              </a:spcAft>
              <a:buNone/>
            </a:pPr>
            <a:r>
              <a:rPr lang="en-US" sz="2400" dirty="0" smtClean="0">
                <a:latin typeface="Calibri" pitchFamily="34" charset="0"/>
                <a:cs typeface="Calibri" pitchFamily="34" charset="0"/>
              </a:rPr>
              <a:t>CERCLA defines three kinds of response action: </a:t>
            </a:r>
          </a:p>
          <a:p>
            <a:pPr marL="682625" indent="-276225">
              <a:spcBef>
                <a:spcPts val="1800"/>
              </a:spcBef>
              <a:buFont typeface="Arial" pitchFamily="34" charset="0"/>
              <a:buChar char="•"/>
            </a:pPr>
            <a:r>
              <a:rPr lang="en-US" sz="2400" dirty="0" smtClean="0">
                <a:latin typeface="Calibri" pitchFamily="34" charset="0"/>
                <a:cs typeface="Calibri" pitchFamily="34" charset="0"/>
              </a:rPr>
              <a:t>Removal </a:t>
            </a:r>
          </a:p>
          <a:p>
            <a:pPr marL="682625" indent="-276225">
              <a:spcBef>
                <a:spcPts val="1800"/>
              </a:spcBef>
              <a:buFont typeface="Arial" pitchFamily="34" charset="0"/>
              <a:buChar char="•"/>
            </a:pPr>
            <a:r>
              <a:rPr lang="en-US" sz="2400" dirty="0" smtClean="0">
                <a:latin typeface="Calibri" pitchFamily="34" charset="0"/>
                <a:cs typeface="Calibri" pitchFamily="34" charset="0"/>
              </a:rPr>
              <a:t>Remedial </a:t>
            </a:r>
          </a:p>
          <a:p>
            <a:pPr marL="682625" indent="-276225">
              <a:spcBef>
                <a:spcPts val="1800"/>
              </a:spcBef>
              <a:buFont typeface="Arial" pitchFamily="34" charset="0"/>
              <a:buChar char="•"/>
            </a:pPr>
            <a:r>
              <a:rPr lang="en-US" sz="2400" dirty="0" smtClean="0">
                <a:latin typeface="Calibri" pitchFamily="34" charset="0"/>
                <a:cs typeface="Calibri" pitchFamily="34" charset="0"/>
              </a:rPr>
              <a:t>Enforcement</a:t>
            </a:r>
          </a:p>
          <a:p>
            <a:pPr marL="0" indent="0">
              <a:buNone/>
            </a:pPr>
            <a:endParaRPr lang="en-US" sz="2400" dirty="0" smtClean="0">
              <a:latin typeface="Calibri" pitchFamily="34" charset="0"/>
              <a:cs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438400"/>
            <a:ext cx="4470400" cy="3352800"/>
          </a:xfrm>
          <a:prstGeom prst="rect">
            <a:avLst/>
          </a:prstGeom>
        </p:spPr>
      </p:pic>
    </p:spTree>
    <p:extLst>
      <p:ext uri="{BB962C8B-B14F-4D97-AF65-F5344CB8AC3E}">
        <p14:creationId xmlns:p14="http://schemas.microsoft.com/office/powerpoint/2010/main" val="3662340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idx="4294967295"/>
          </p:nvPr>
        </p:nvSpPr>
        <p:spPr>
          <a:xfrm>
            <a:off x="342900" y="533400"/>
            <a:ext cx="8305800" cy="1143000"/>
          </a:xfrm>
        </p:spPr>
        <p:txBody>
          <a:bodyPr/>
          <a:lstStyle/>
          <a:p>
            <a:pPr eaLnBrk="1" hangingPunct="1"/>
            <a:r>
              <a:rPr lang="en-US" b="1" cap="small" dirty="0" smtClean="0">
                <a:solidFill>
                  <a:srgbClr val="006600"/>
                </a:solidFill>
                <a:latin typeface="Calibri" pitchFamily="34" charset="0"/>
                <a:cs typeface="Calibri" pitchFamily="34" charset="0"/>
              </a:rPr>
              <a:t>Overview of CERCLA Enforcement</a:t>
            </a:r>
          </a:p>
        </p:txBody>
      </p:sp>
      <p:sp>
        <p:nvSpPr>
          <p:cNvPr id="12" name="Rectangle 3"/>
          <p:cNvSpPr txBox="1">
            <a:spLocks noChangeArrowheads="1"/>
          </p:cNvSpPr>
          <p:nvPr/>
        </p:nvSpPr>
        <p:spPr bwMode="auto">
          <a:xfrm>
            <a:off x="609600" y="1981200"/>
            <a:ext cx="510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457200" lvl="1" indent="0">
              <a:buFontTx/>
              <a:buNone/>
            </a:pPr>
            <a:r>
              <a:rPr lang="en-US" b="1" cap="small" dirty="0" smtClean="0">
                <a:solidFill>
                  <a:prstClr val="black"/>
                </a:solidFill>
                <a:latin typeface="Calibri" pitchFamily="34" charset="0"/>
                <a:cs typeface="Calibri" pitchFamily="34" charset="0"/>
              </a:rPr>
              <a:t>Objective:</a:t>
            </a:r>
            <a:r>
              <a:rPr lang="en-US" dirty="0" smtClean="0">
                <a:solidFill>
                  <a:prstClr val="black"/>
                </a:solidFill>
                <a:latin typeface="Calibri" pitchFamily="34" charset="0"/>
                <a:cs typeface="Calibri" pitchFamily="34" charset="0"/>
              </a:rPr>
              <a:t>  Encourage or compel responsible parties to perform removal or remedial work or reimburse EPA for performing it.</a:t>
            </a:r>
          </a:p>
          <a:p>
            <a:pPr marL="457200" lvl="1" indent="0">
              <a:buFontTx/>
              <a:buNone/>
            </a:pPr>
            <a:endParaRPr lang="en-US" dirty="0" smtClean="0">
              <a:solidFill>
                <a:prstClr val="black"/>
              </a:solidFill>
              <a:latin typeface="Calibri" pitchFamily="34" charset="0"/>
              <a:cs typeface="Calibri" pitchFamily="34" charset="0"/>
            </a:endParaRPr>
          </a:p>
          <a:p>
            <a:pPr marL="457200" lvl="1" indent="0">
              <a:buFontTx/>
              <a:buNone/>
            </a:pPr>
            <a:r>
              <a:rPr lang="en-US" dirty="0" smtClean="0">
                <a:solidFill>
                  <a:prstClr val="black"/>
                </a:solidFill>
                <a:latin typeface="Calibri" pitchFamily="34" charset="0"/>
                <a:cs typeface="Calibri" pitchFamily="34" charset="0"/>
              </a:rPr>
              <a:t>Enforcement includes EPA oversight of work performed by responsible parties.</a:t>
            </a:r>
          </a:p>
          <a:p>
            <a:pPr lvl="1">
              <a:buFont typeface="Arial" pitchFamily="34" charset="0"/>
              <a:buChar char="•"/>
            </a:pPr>
            <a:endParaRPr lang="en-US" sz="900" dirty="0">
              <a:solidFill>
                <a:prstClr val="black"/>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05000"/>
            <a:ext cx="2386161"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314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2900" y="609600"/>
            <a:ext cx="7620000" cy="990600"/>
          </a:xfrm>
        </p:spPr>
        <p:txBody>
          <a:bodyPr/>
          <a:lstStyle/>
          <a:p>
            <a:r>
              <a:rPr lang="en-US" altLang="en-US" dirty="0" smtClean="0"/>
              <a:t>CERCLA Cleanup</a:t>
            </a:r>
            <a:br>
              <a:rPr lang="en-US" altLang="en-US" dirty="0" smtClean="0"/>
            </a:br>
            <a:r>
              <a:rPr lang="en-US" altLang="en-US" sz="3200" b="0" dirty="0" smtClean="0"/>
              <a:t>Triggers For Action</a:t>
            </a:r>
            <a:endParaRPr lang="en-US" altLang="en-US" dirty="0" smtClean="0"/>
          </a:p>
        </p:txBody>
      </p:sp>
      <p:sp>
        <p:nvSpPr>
          <p:cNvPr id="29699" name="Rectangle 3"/>
          <p:cNvSpPr>
            <a:spLocks noGrp="1" noChangeArrowheads="1"/>
          </p:cNvSpPr>
          <p:nvPr>
            <p:ph type="body" idx="1"/>
          </p:nvPr>
        </p:nvSpPr>
        <p:spPr>
          <a:xfrm>
            <a:off x="609600" y="1905000"/>
            <a:ext cx="7772400" cy="4114800"/>
          </a:xfrm>
        </p:spPr>
        <p:txBody>
          <a:bodyPr/>
          <a:lstStyle/>
          <a:p>
            <a:r>
              <a:rPr lang="en-US" altLang="en-US" sz="2800" dirty="0" smtClean="0"/>
              <a:t>The </a:t>
            </a:r>
            <a:r>
              <a:rPr lang="en-US" altLang="en-US" sz="2800" u="sng" dirty="0" smtClean="0"/>
              <a:t>release</a:t>
            </a:r>
            <a:r>
              <a:rPr lang="en-US" altLang="en-US" sz="2800" dirty="0" smtClean="0"/>
              <a:t> or substantial threat of a release of a “</a:t>
            </a:r>
            <a:r>
              <a:rPr lang="en-US" altLang="en-US" sz="2800" u="sng" dirty="0" smtClean="0"/>
              <a:t>hazardous substance</a:t>
            </a:r>
            <a:r>
              <a:rPr lang="en-US" altLang="en-US" sz="2800" dirty="0" smtClean="0"/>
              <a:t>”  from a </a:t>
            </a:r>
            <a:r>
              <a:rPr lang="en-US" altLang="en-US" sz="2800" u="sng" dirty="0" smtClean="0"/>
              <a:t>facility</a:t>
            </a:r>
            <a:r>
              <a:rPr lang="en-US" altLang="en-US" sz="2800" dirty="0" smtClean="0"/>
              <a:t> into the </a:t>
            </a:r>
            <a:r>
              <a:rPr lang="en-US" altLang="en-US" sz="2800" u="sng" dirty="0" smtClean="0"/>
              <a:t>environment</a:t>
            </a:r>
          </a:p>
          <a:p>
            <a:r>
              <a:rPr lang="en-US" altLang="en-US" sz="2800" dirty="0" smtClean="0"/>
              <a:t>The release or substantial threat of a release of </a:t>
            </a:r>
            <a:r>
              <a:rPr lang="en-US" altLang="en-US" sz="2800" u="sng" dirty="0" smtClean="0"/>
              <a:t>any pollutant or contaminant</a:t>
            </a:r>
            <a:r>
              <a:rPr lang="en-US" altLang="en-US" sz="2800" dirty="0" smtClean="0"/>
              <a:t> from a facility into the environment which may present an imminent and substantial danger to the public health or welfare</a:t>
            </a:r>
            <a:endParaRPr lang="en-US" altLang="en-US" dirty="0" smtClean="0"/>
          </a:p>
        </p:txBody>
      </p:sp>
      <p:sp>
        <p:nvSpPr>
          <p:cNvPr id="29700" name="Text Box 4"/>
          <p:cNvSpPr txBox="1">
            <a:spLocks noChangeArrowheads="1"/>
          </p:cNvSpPr>
          <p:nvPr/>
        </p:nvSpPr>
        <p:spPr bwMode="auto">
          <a:xfrm>
            <a:off x="2971800" y="5867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dirty="0"/>
              <a:t>CERCLA Section 104(a)(1)</a:t>
            </a:r>
          </a:p>
        </p:txBody>
      </p:sp>
      <p:graphicFrame>
        <p:nvGraphicFramePr>
          <p:cNvPr id="29701" name="Object 5"/>
          <p:cNvGraphicFramePr>
            <a:graphicFrameLocks noChangeAspect="1"/>
          </p:cNvGraphicFramePr>
          <p:nvPr/>
        </p:nvGraphicFramePr>
        <p:xfrm>
          <a:off x="6781800" y="381000"/>
          <a:ext cx="2362200" cy="1685925"/>
        </p:xfrm>
        <a:graphic>
          <a:graphicData uri="http://schemas.openxmlformats.org/presentationml/2006/ole">
            <mc:AlternateContent xmlns:mc="http://schemas.openxmlformats.org/markup-compatibility/2006">
              <mc:Choice xmlns:v="urn:schemas-microsoft-com:vml" Requires="v">
                <p:oleObj spid="_x0000_s7191" name="Clip" r:id="rId3" imgW="3432673" imgH="2443675" progId="MS_ClipArt_Gallery.2">
                  <p:embed/>
                </p:oleObj>
              </mc:Choice>
              <mc:Fallback>
                <p:oleObj name="Clip" r:id="rId3" imgW="3432673" imgH="2443675" progId="MS_ClipArt_Gallery.2">
                  <p:embed/>
                  <p:pic>
                    <p:nvPicPr>
                      <p:cNvPr id="2970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81000"/>
                        <a:ext cx="236220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0203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01040" y="990600"/>
            <a:ext cx="7620000" cy="990600"/>
          </a:xfrm>
        </p:spPr>
        <p:txBody>
          <a:bodyPr/>
          <a:lstStyle/>
          <a:p>
            <a:r>
              <a:rPr lang="en-US" altLang="en-US" dirty="0" smtClean="0"/>
              <a:t>CERCLA Trigger</a:t>
            </a:r>
            <a:br>
              <a:rPr lang="en-US" altLang="en-US" dirty="0" smtClean="0"/>
            </a:br>
            <a:r>
              <a:rPr lang="en-US" altLang="en-US" sz="2800" b="0" dirty="0" smtClean="0">
                <a:solidFill>
                  <a:schemeClr val="tx1"/>
                </a:solidFill>
              </a:rPr>
              <a:t>Retrospective &amp; Retroactive</a:t>
            </a:r>
            <a:endParaRPr lang="en-US" altLang="en-US" dirty="0" smtClean="0"/>
          </a:p>
        </p:txBody>
      </p:sp>
      <p:sp>
        <p:nvSpPr>
          <p:cNvPr id="30723" name="Rectangle 3"/>
          <p:cNvSpPr>
            <a:spLocks noGrp="1" noChangeArrowheads="1"/>
          </p:cNvSpPr>
          <p:nvPr>
            <p:ph type="body" idx="1"/>
          </p:nvPr>
        </p:nvSpPr>
        <p:spPr/>
        <p:txBody>
          <a:bodyPr/>
          <a:lstStyle/>
          <a:p>
            <a:r>
              <a:rPr lang="en-US" altLang="en-US" dirty="0" smtClean="0"/>
              <a:t>Addresses environmental releases from </a:t>
            </a:r>
            <a:r>
              <a:rPr lang="en-US" altLang="en-US" u="sng" dirty="0" smtClean="0">
                <a:solidFill>
                  <a:schemeClr val="tx2"/>
                </a:solidFill>
              </a:rPr>
              <a:t>past practices</a:t>
            </a:r>
          </a:p>
          <a:p>
            <a:pPr lvl="1"/>
            <a:r>
              <a:rPr lang="en-US" altLang="en-US" dirty="0" smtClean="0">
                <a:solidFill>
                  <a:schemeClr val="tx2"/>
                </a:solidFill>
              </a:rPr>
              <a:t>CAA, CWA &amp; SDWA regulate pollutants </a:t>
            </a:r>
            <a:r>
              <a:rPr lang="en-US" altLang="en-US" u="sng" dirty="0" smtClean="0">
                <a:solidFill>
                  <a:schemeClr val="tx2"/>
                </a:solidFill>
              </a:rPr>
              <a:t>before</a:t>
            </a:r>
            <a:r>
              <a:rPr lang="en-US" altLang="en-US" dirty="0" smtClean="0">
                <a:solidFill>
                  <a:schemeClr val="tx2"/>
                </a:solidFill>
              </a:rPr>
              <a:t> they are released to the environment</a:t>
            </a:r>
            <a:endParaRPr lang="en-US" altLang="en-US" dirty="0" smtClean="0"/>
          </a:p>
          <a:p>
            <a:r>
              <a:rPr lang="en-US" altLang="en-US" dirty="0" smtClean="0"/>
              <a:t>Those past practices may have been legal at the time and may have occurred before CERCLA was enacted in 1980</a:t>
            </a:r>
          </a:p>
          <a:p>
            <a:pPr lvl="1"/>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35659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Rectangle 1028"/>
          <p:cNvGraphicFramePr>
            <a:graphicFrameLocks/>
          </p:cNvGraphicFramePr>
          <p:nvPr>
            <p:extLst>
              <p:ext uri="{D42A27DB-BD31-4B8C-83A1-F6EECF244321}">
                <p14:modId xmlns:p14="http://schemas.microsoft.com/office/powerpoint/2010/main" val="2403729761"/>
              </p:ext>
            </p:extLst>
          </p:nvPr>
        </p:nvGraphicFramePr>
        <p:xfrm>
          <a:off x="1371600" y="762000"/>
          <a:ext cx="6096000" cy="4064000"/>
        </p:xfrm>
        <a:graphic>
          <a:graphicData uri="http://schemas.openxmlformats.org/presentationml/2006/ole">
            <mc:AlternateContent xmlns:mc="http://schemas.openxmlformats.org/markup-compatibility/2006">
              <mc:Choice xmlns:v="urn:schemas-microsoft-com:vml" Requires="v">
                <p:oleObj spid="_x0000_s5145" name="Clip" r:id="rId3" imgW="0" imgH="0" progId="MS_ClipArt_Gallery.2">
                  <p:embed/>
                </p:oleObj>
              </mc:Choice>
              <mc:Fallback>
                <p:oleObj name="Clip" r:id="rId3" imgW="0" imgH="0" progId="MS_ClipArt_Gallery.2">
                  <p:embed/>
                  <p:pic>
                    <p:nvPicPr>
                      <p:cNvPr id="5122" name="Rectangle 102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371600" y="762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3" name="Picture 1035" descr="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37338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37"/>
          <p:cNvSpPr>
            <a:spLocks noGrp="1" noChangeArrowheads="1"/>
          </p:cNvSpPr>
          <p:nvPr>
            <p:ph type="title"/>
          </p:nvPr>
        </p:nvSpPr>
        <p:spPr>
          <a:xfrm>
            <a:off x="1066800" y="423314"/>
            <a:ext cx="7620000" cy="990600"/>
          </a:xfrm>
        </p:spPr>
        <p:txBody>
          <a:bodyPr/>
          <a:lstStyle/>
          <a:p>
            <a:r>
              <a:rPr lang="en-US" altLang="en-US" dirty="0" smtClean="0"/>
              <a:t>“Superfund”</a:t>
            </a:r>
            <a:br>
              <a:rPr lang="en-US" altLang="en-US" dirty="0" smtClean="0"/>
            </a:br>
            <a:r>
              <a:rPr lang="en-US" altLang="en-US" sz="2800" b="0" dirty="0" smtClean="0">
                <a:solidFill>
                  <a:schemeClr val="tx1"/>
                </a:solidFill>
              </a:rPr>
              <a:t>Popular Name for CERCLA</a:t>
            </a:r>
            <a:endParaRPr lang="en-US" altLang="en-US" dirty="0" smtClean="0"/>
          </a:p>
        </p:txBody>
      </p:sp>
      <p:pic>
        <p:nvPicPr>
          <p:cNvPr id="5125" name="Picture 1039" descr="super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00200"/>
            <a:ext cx="2971800" cy="442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18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381000" y="533400"/>
            <a:ext cx="8534400" cy="1143000"/>
          </a:xfrm>
        </p:spPr>
        <p:txBody>
          <a:bodyPr>
            <a:normAutofit/>
          </a:bodyPr>
          <a:lstStyle/>
          <a:p>
            <a:pPr eaLnBrk="1" hangingPunct="1"/>
            <a:r>
              <a:rPr lang="en-US" b="1" cap="small" dirty="0" smtClean="0">
                <a:solidFill>
                  <a:srgbClr val="006600"/>
                </a:solidFill>
                <a:latin typeface="Calibri" pitchFamily="34" charset="0"/>
                <a:cs typeface="Calibri" pitchFamily="34" charset="0"/>
              </a:rPr>
              <a:t>Definition of A Release </a:t>
            </a:r>
          </a:p>
        </p:txBody>
      </p:sp>
      <p:sp>
        <p:nvSpPr>
          <p:cNvPr id="9" name="Rectangle 3"/>
          <p:cNvSpPr txBox="1">
            <a:spLocks noChangeArrowheads="1"/>
          </p:cNvSpPr>
          <p:nvPr/>
        </p:nvSpPr>
        <p:spPr bwMode="auto">
          <a:xfrm>
            <a:off x="685800" y="19812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buFont typeface="Arial" panose="020B0604020202020204" pitchFamily="34" charset="0"/>
              <a:buChar char="•"/>
            </a:pPr>
            <a:r>
              <a:rPr lang="en-US" sz="2400" b="1" dirty="0" smtClean="0">
                <a:latin typeface="Calibri" panose="020F0502020204030204" pitchFamily="34" charset="0"/>
              </a:rPr>
              <a:t>CERCLA 101(22)</a:t>
            </a:r>
          </a:p>
          <a:p>
            <a:pPr lvl="1" eaLnBrk="1" hangingPunct="1">
              <a:buFont typeface="Wingdings" panose="05000000000000000000" pitchFamily="2" charset="2"/>
              <a:buChar char="§"/>
            </a:pPr>
            <a:r>
              <a:rPr lang="en-US" dirty="0" smtClean="0">
                <a:latin typeface="Calibri" panose="020F0502020204030204" pitchFamily="34" charset="0"/>
              </a:rPr>
              <a:t>“any </a:t>
            </a:r>
            <a:r>
              <a:rPr lang="en-US" dirty="0">
                <a:latin typeface="Calibri" panose="020F0502020204030204" pitchFamily="34" charset="0"/>
              </a:rPr>
              <a:t>spilling, leaking, pumping, pouring, emitting, emptying, discharging, injecting, escaping, leaching, dumping, or disposing into the environment (including the abandonment or discarding of barrels, containers, and other closed receptacles containing any hazardous substance or pollutant or contaminant</a:t>
            </a:r>
            <a:r>
              <a:rPr lang="en-US" dirty="0" smtClean="0">
                <a:latin typeface="Calibri" panose="020F0502020204030204" pitchFamily="34" charset="0"/>
              </a:rPr>
              <a:t>)…”</a:t>
            </a: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4245686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381000" y="533400"/>
            <a:ext cx="8534400" cy="1143000"/>
          </a:xfrm>
        </p:spPr>
        <p:txBody>
          <a:bodyPr>
            <a:normAutofit/>
          </a:bodyPr>
          <a:lstStyle/>
          <a:p>
            <a:pPr eaLnBrk="1" hangingPunct="1"/>
            <a:r>
              <a:rPr lang="en-US" b="1" cap="small" dirty="0" smtClean="0">
                <a:solidFill>
                  <a:srgbClr val="006600"/>
                </a:solidFill>
                <a:latin typeface="Calibri" pitchFamily="34" charset="0"/>
                <a:cs typeface="Calibri" pitchFamily="34" charset="0"/>
              </a:rPr>
              <a:t>Threatened Release </a:t>
            </a:r>
          </a:p>
        </p:txBody>
      </p:sp>
      <p:sp>
        <p:nvSpPr>
          <p:cNvPr id="9" name="Rectangle 3"/>
          <p:cNvSpPr txBox="1">
            <a:spLocks noChangeArrowheads="1"/>
          </p:cNvSpPr>
          <p:nvPr/>
        </p:nvSpPr>
        <p:spPr bwMode="auto">
          <a:xfrm>
            <a:off x="685800" y="19812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buFont typeface="Arial" panose="020B0604020202020204" pitchFamily="34" charset="0"/>
              <a:buChar char="•"/>
            </a:pPr>
            <a:r>
              <a:rPr lang="en-US" sz="2400" b="1" dirty="0" smtClean="0">
                <a:latin typeface="Calibri" panose="020F0502020204030204" pitchFamily="34" charset="0"/>
              </a:rPr>
              <a:t>Not defined in CERLCA</a:t>
            </a:r>
          </a:p>
          <a:p>
            <a:pPr lvl="1" eaLnBrk="1" hangingPunct="1">
              <a:buFont typeface="Wingdings" panose="05000000000000000000" pitchFamily="2" charset="2"/>
              <a:buChar char="§"/>
            </a:pPr>
            <a:r>
              <a:rPr lang="en-US" dirty="0" smtClean="0">
                <a:latin typeface="Calibri" panose="020F0502020204030204" pitchFamily="34" charset="0"/>
              </a:rPr>
              <a:t>Authority to respond to threatened release contained in National Contingency Plan.</a:t>
            </a: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4024044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381000" y="533400"/>
            <a:ext cx="8534400" cy="1143000"/>
          </a:xfrm>
        </p:spPr>
        <p:txBody>
          <a:bodyPr>
            <a:normAutofit/>
          </a:bodyPr>
          <a:lstStyle/>
          <a:p>
            <a:pPr eaLnBrk="1" hangingPunct="1"/>
            <a:r>
              <a:rPr lang="en-US" b="1" cap="small" dirty="0" smtClean="0">
                <a:solidFill>
                  <a:srgbClr val="006600"/>
                </a:solidFill>
                <a:latin typeface="Calibri" pitchFamily="34" charset="0"/>
                <a:cs typeface="Calibri" pitchFamily="34" charset="0"/>
              </a:rPr>
              <a:t>Hazardous Substance</a:t>
            </a:r>
          </a:p>
        </p:txBody>
      </p:sp>
      <p:sp>
        <p:nvSpPr>
          <p:cNvPr id="9" name="Rectangle 3"/>
          <p:cNvSpPr txBox="1">
            <a:spLocks noChangeArrowheads="1"/>
          </p:cNvSpPr>
          <p:nvPr/>
        </p:nvSpPr>
        <p:spPr bwMode="auto">
          <a:xfrm>
            <a:off x="685800" y="2209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buFont typeface="Arial" panose="020B0604020202020204" pitchFamily="34" charset="0"/>
              <a:buChar char="•"/>
            </a:pPr>
            <a:r>
              <a:rPr lang="en-US" sz="2400" b="1" dirty="0" smtClean="0">
                <a:latin typeface="Calibri" panose="020F0502020204030204" pitchFamily="34" charset="0"/>
              </a:rPr>
              <a:t>CERCLA 101(14)</a:t>
            </a:r>
          </a:p>
          <a:p>
            <a:pPr lvl="1">
              <a:buFont typeface="Wingdings" panose="05000000000000000000" pitchFamily="2" charset="2"/>
              <a:buChar char="§"/>
            </a:pPr>
            <a:r>
              <a:rPr lang="en-US" dirty="0" smtClean="0">
                <a:latin typeface="Calibri" panose="020F0502020204030204" pitchFamily="34" charset="0"/>
              </a:rPr>
              <a:t>Toxic or hazardous substance designated by the </a:t>
            </a:r>
            <a:r>
              <a:rPr lang="en-US" dirty="0">
                <a:latin typeface="Calibri" panose="020F0502020204030204" pitchFamily="34" charset="0"/>
              </a:rPr>
              <a:t>Federal Water Pollution Control </a:t>
            </a:r>
            <a:r>
              <a:rPr lang="en-US" dirty="0" smtClean="0">
                <a:latin typeface="Calibri" panose="020F0502020204030204" pitchFamily="34" charset="0"/>
              </a:rPr>
              <a:t>Act, TSCA, CAA, Sold Waste Disposal Act;</a:t>
            </a:r>
            <a:endParaRPr lang="en-US" dirty="0">
              <a:latin typeface="Calibri" panose="020F0502020204030204" pitchFamily="34" charset="0"/>
            </a:endParaRPr>
          </a:p>
          <a:p>
            <a:pPr lvl="1">
              <a:buFont typeface="Wingdings" panose="05000000000000000000" pitchFamily="2" charset="2"/>
              <a:buChar char="§"/>
            </a:pPr>
            <a:r>
              <a:rPr lang="en-US" dirty="0" smtClean="0">
                <a:latin typeface="Calibri" panose="020F0502020204030204" pitchFamily="34" charset="0"/>
              </a:rPr>
              <a:t>any </a:t>
            </a:r>
            <a:r>
              <a:rPr lang="en-US" dirty="0">
                <a:latin typeface="Calibri" panose="020F0502020204030204" pitchFamily="34" charset="0"/>
              </a:rPr>
              <a:t>element, compound, mixture, solution, or substance designated pursuant to section </a:t>
            </a:r>
            <a:r>
              <a:rPr lang="en-US" dirty="0" smtClean="0">
                <a:latin typeface="Calibri" panose="020F0502020204030204" pitchFamily="34" charset="0"/>
              </a:rPr>
              <a:t>102 of CERCLA.</a:t>
            </a:r>
          </a:p>
          <a:p>
            <a:pPr lvl="1">
              <a:buFont typeface="Wingdings" panose="05000000000000000000" pitchFamily="2" charset="2"/>
              <a:buChar char="§"/>
            </a:pPr>
            <a:r>
              <a:rPr lang="en-US" altLang="en-US" dirty="0"/>
              <a:t>About 1200 named substances</a:t>
            </a:r>
          </a:p>
          <a:p>
            <a:pPr lvl="1">
              <a:buFont typeface="Wingdings" panose="05000000000000000000" pitchFamily="2" charset="2"/>
              <a:buChar char="§"/>
            </a:pPr>
            <a:r>
              <a:rPr lang="en-US" altLang="en-US" dirty="0"/>
              <a:t>Each with a Reportable Quantity (RQ)</a:t>
            </a:r>
            <a:endParaRPr lang="en-US" altLang="en-US" b="1" dirty="0"/>
          </a:p>
          <a:p>
            <a:pPr lvl="1">
              <a:buFont typeface="Wingdings" panose="05000000000000000000" pitchFamily="2" charset="2"/>
              <a:buChar char="§"/>
            </a:pPr>
            <a:endParaRPr lang="en-US" dirty="0">
              <a:latin typeface="Calibri" panose="020F0502020204030204" pitchFamily="34" charset="0"/>
            </a:endParaRPr>
          </a:p>
          <a:p>
            <a:pPr lvl="1"/>
            <a:endParaRPr lang="en-US" dirty="0">
              <a:latin typeface="Calibri" panose="020F0502020204030204" pitchFamily="34" charset="0"/>
            </a:endParaRPr>
          </a:p>
        </p:txBody>
      </p:sp>
    </p:spTree>
    <p:extLst>
      <p:ext uri="{BB962C8B-B14F-4D97-AF65-F5344CB8AC3E}">
        <p14:creationId xmlns:p14="http://schemas.microsoft.com/office/powerpoint/2010/main" val="3378373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914400"/>
            <a:ext cx="7620000" cy="990600"/>
          </a:xfrm>
        </p:spPr>
        <p:txBody>
          <a:bodyPr/>
          <a:lstStyle/>
          <a:p>
            <a:r>
              <a:rPr lang="en-US" altLang="en-US" dirty="0" smtClean="0"/>
              <a:t>Petroleum Exclusion</a:t>
            </a:r>
            <a:br>
              <a:rPr lang="en-US" altLang="en-US" dirty="0" smtClean="0"/>
            </a:br>
            <a:r>
              <a:rPr lang="en-US" altLang="en-US" sz="2800" b="0" dirty="0" smtClean="0">
                <a:solidFill>
                  <a:schemeClr val="tx1"/>
                </a:solidFill>
              </a:rPr>
              <a:t>Not a CERCLA Hazardous Substance</a:t>
            </a:r>
            <a:endParaRPr lang="en-US" altLang="en-US" dirty="0" smtClean="0"/>
          </a:p>
        </p:txBody>
      </p:sp>
      <p:sp>
        <p:nvSpPr>
          <p:cNvPr id="16387" name="Rectangle 3"/>
          <p:cNvSpPr>
            <a:spLocks noGrp="1" noChangeArrowheads="1"/>
          </p:cNvSpPr>
          <p:nvPr>
            <p:ph type="body" idx="1"/>
          </p:nvPr>
        </p:nvSpPr>
        <p:spPr>
          <a:xfrm>
            <a:off x="685800" y="2667000"/>
            <a:ext cx="7696200" cy="3810000"/>
          </a:xfrm>
        </p:spPr>
        <p:txBody>
          <a:bodyPr/>
          <a:lstStyle/>
          <a:p>
            <a:r>
              <a:rPr lang="en-US" altLang="en-US" dirty="0" smtClean="0"/>
              <a:t>Petroleum, including crude oil or any fraction thereof</a:t>
            </a:r>
          </a:p>
          <a:p>
            <a:r>
              <a:rPr lang="en-US" altLang="en-US" dirty="0" smtClean="0"/>
              <a:t>Excluded from definition of “hazardous substance”</a:t>
            </a:r>
          </a:p>
          <a:p>
            <a:r>
              <a:rPr lang="en-US" altLang="en-US" dirty="0" smtClean="0"/>
              <a:t>Normal  BTX components in gasoline also excluded</a:t>
            </a:r>
          </a:p>
          <a:p>
            <a:r>
              <a:rPr lang="en-US" altLang="en-US" dirty="0" smtClean="0"/>
              <a:t>Reason why underground storage tanks (UST) are RCRA not CERCLA</a:t>
            </a:r>
          </a:p>
        </p:txBody>
      </p:sp>
      <p:graphicFrame>
        <p:nvGraphicFramePr>
          <p:cNvPr id="16388" name="Object 4"/>
          <p:cNvGraphicFramePr>
            <a:graphicFrameLocks noChangeAspect="1"/>
          </p:cNvGraphicFramePr>
          <p:nvPr/>
        </p:nvGraphicFramePr>
        <p:xfrm>
          <a:off x="0" y="685800"/>
          <a:ext cx="1905000" cy="1855788"/>
        </p:xfrm>
        <a:graphic>
          <a:graphicData uri="http://schemas.openxmlformats.org/presentationml/2006/ole">
            <mc:AlternateContent xmlns:mc="http://schemas.openxmlformats.org/markup-compatibility/2006">
              <mc:Choice xmlns:v="urn:schemas-microsoft-com:vml" Requires="v">
                <p:oleObj spid="_x0000_s6168" name="Clip" r:id="rId3" imgW="1478314" imgH="1455812" progId="MS_ClipArt_Gallery.2">
                  <p:embed/>
                </p:oleObj>
              </mc:Choice>
              <mc:Fallback>
                <p:oleObj name="Clip" r:id="rId3" imgW="1478314" imgH="1455812" progId="MS_ClipArt_Gallery.2">
                  <p:embed/>
                  <p:pic>
                    <p:nvPicPr>
                      <p:cNvPr id="16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1905000"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3068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381000" y="381000"/>
            <a:ext cx="8534400" cy="1143000"/>
          </a:xfrm>
        </p:spPr>
        <p:txBody>
          <a:bodyPr>
            <a:normAutofit/>
          </a:bodyPr>
          <a:lstStyle/>
          <a:p>
            <a:pPr eaLnBrk="1" hangingPunct="1"/>
            <a:r>
              <a:rPr lang="en-US" b="1" cap="small" dirty="0" smtClean="0">
                <a:solidFill>
                  <a:srgbClr val="006600"/>
                </a:solidFill>
                <a:latin typeface="Calibri" pitchFamily="34" charset="0"/>
                <a:cs typeface="Calibri" pitchFamily="34" charset="0"/>
              </a:rPr>
              <a:t>Facility</a:t>
            </a:r>
          </a:p>
        </p:txBody>
      </p:sp>
      <p:sp>
        <p:nvSpPr>
          <p:cNvPr id="9" name="Rectangle 3"/>
          <p:cNvSpPr txBox="1">
            <a:spLocks noChangeArrowheads="1"/>
          </p:cNvSpPr>
          <p:nvPr/>
        </p:nvSpPr>
        <p:spPr bwMode="auto">
          <a:xfrm>
            <a:off x="649357" y="15240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buFont typeface="Arial" panose="020B0604020202020204" pitchFamily="34" charset="0"/>
              <a:buChar char="•"/>
            </a:pPr>
            <a:r>
              <a:rPr lang="en-US" sz="2400" b="1" dirty="0" smtClean="0">
                <a:latin typeface="Calibri" panose="020F0502020204030204" pitchFamily="34" charset="0"/>
              </a:rPr>
              <a:t>CERCLA 101(9)</a:t>
            </a:r>
          </a:p>
          <a:p>
            <a:pPr lvl="1">
              <a:buFont typeface="Wingdings" panose="05000000000000000000" pitchFamily="2" charset="2"/>
              <a:buChar char="§"/>
            </a:pPr>
            <a:r>
              <a:rPr lang="en-US" dirty="0">
                <a:latin typeface="Calibri" panose="020F0502020204030204" pitchFamily="34" charset="0"/>
              </a:rPr>
              <a:t>The term “facility” means (A) any building, structure, installation, equipment, pipe or pipeline (including any pipe into a sewer or publicly owned treatment works), well, pit, pond, lagoon, impoundment, ditch, landfill, storage container, motor vehicle, rolling stock, or aircraft, or </a:t>
            </a:r>
          </a:p>
          <a:p>
            <a:pPr lvl="1">
              <a:buFont typeface="Wingdings" panose="05000000000000000000" pitchFamily="2" charset="2"/>
              <a:buChar char="§"/>
            </a:pPr>
            <a:r>
              <a:rPr lang="en-US" dirty="0">
                <a:latin typeface="Calibri" panose="020F0502020204030204" pitchFamily="34" charset="0"/>
              </a:rPr>
              <a:t>(B) any site or area where a hazardous substance has been deposited, stored, disposed of, or placed, or otherwise come to be </a:t>
            </a:r>
            <a:r>
              <a:rPr lang="en-US" dirty="0" smtClean="0">
                <a:latin typeface="Calibri" panose="020F0502020204030204" pitchFamily="34" charset="0"/>
              </a:rPr>
              <a:t>located…</a:t>
            </a:r>
            <a:endParaRPr lang="en-US" dirty="0">
              <a:latin typeface="Calibri" panose="020F0502020204030204" pitchFamily="34" charset="0"/>
            </a:endParaRPr>
          </a:p>
        </p:txBody>
      </p:sp>
    </p:spTree>
    <p:extLst>
      <p:ext uri="{BB962C8B-B14F-4D97-AF65-F5344CB8AC3E}">
        <p14:creationId xmlns:p14="http://schemas.microsoft.com/office/powerpoint/2010/main" val="4277934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Liability</a:t>
            </a:r>
            <a:br>
              <a:rPr lang="en-US" altLang="en-US" dirty="0" smtClean="0"/>
            </a:br>
            <a:endParaRPr lang="en-US" altLang="en-US" dirty="0" smtClean="0"/>
          </a:p>
        </p:txBody>
      </p:sp>
      <p:pic>
        <p:nvPicPr>
          <p:cNvPr id="21507" name="Picture 4" descr="law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762000" y="4800600"/>
            <a:ext cx="8077200" cy="178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a:latin typeface="Arial" panose="020B0604020202020204" pitchFamily="34" charset="0"/>
              </a:rPr>
              <a:t>More environmental lawyers and consultants are probably  involved in Superfund cases than any other single environmental statute.</a:t>
            </a:r>
            <a:endParaRPr lang="en-US" altLang="en-US" sz="2800" b="1"/>
          </a:p>
          <a:p>
            <a:pPr>
              <a:spcBef>
                <a:spcPct val="50000"/>
              </a:spcBef>
            </a:pPr>
            <a:endParaRPr lang="en-US" altLang="en-US"/>
          </a:p>
        </p:txBody>
      </p:sp>
      <p:sp>
        <p:nvSpPr>
          <p:cNvPr id="2" name="TextBox 1"/>
          <p:cNvSpPr txBox="1"/>
          <p:nvPr/>
        </p:nvSpPr>
        <p:spPr>
          <a:xfrm>
            <a:off x="1676400" y="381000"/>
            <a:ext cx="6705600" cy="707886"/>
          </a:xfrm>
          <a:prstGeom prst="rect">
            <a:avLst/>
          </a:prstGeom>
          <a:noFill/>
        </p:spPr>
        <p:txBody>
          <a:bodyPr wrap="square" rtlCol="0">
            <a:spAutoFit/>
          </a:bodyPr>
          <a:lstStyle/>
          <a:p>
            <a:r>
              <a:rPr lang="en-US" sz="4000" dirty="0" smtClean="0">
                <a:ln w="0"/>
                <a:effectLst>
                  <a:outerShdw blurRad="38100" dist="19050" dir="2700000" algn="tl" rotWithShape="0">
                    <a:schemeClr val="dk1">
                      <a:alpha val="40000"/>
                    </a:schemeClr>
                  </a:outerShdw>
                </a:effectLst>
              </a:rPr>
              <a:t>Liability under CERCLA</a:t>
            </a:r>
            <a:endParaRPr lang="en-US" sz="4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9580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idx="4294967295"/>
          </p:nvPr>
        </p:nvSpPr>
        <p:spPr>
          <a:xfrm>
            <a:off x="388257" y="381000"/>
            <a:ext cx="8305800" cy="1143000"/>
          </a:xfrm>
        </p:spPr>
        <p:txBody>
          <a:bodyPr/>
          <a:lstStyle/>
          <a:p>
            <a:pPr eaLnBrk="1" hangingPunct="1"/>
            <a:r>
              <a:rPr lang="en-US" b="1" cap="small" dirty="0" smtClean="0">
                <a:solidFill>
                  <a:srgbClr val="006600"/>
                </a:solidFill>
                <a:latin typeface="Calibri" pitchFamily="34" charset="0"/>
                <a:cs typeface="Calibri" pitchFamily="34" charset="0"/>
              </a:rPr>
              <a:t>Liability Under CERCLA</a:t>
            </a:r>
          </a:p>
        </p:txBody>
      </p:sp>
      <p:sp>
        <p:nvSpPr>
          <p:cNvPr id="11" name="Rectangle 3"/>
          <p:cNvSpPr txBox="1">
            <a:spLocks noChangeArrowheads="1"/>
          </p:cNvSpPr>
          <p:nvPr/>
        </p:nvSpPr>
        <p:spPr bwMode="auto">
          <a:xfrm>
            <a:off x="344714" y="1600200"/>
            <a:ext cx="853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lnSpc>
                <a:spcPct val="84000"/>
              </a:lnSpc>
              <a:spcAft>
                <a:spcPts val="1200"/>
              </a:spcAft>
              <a:buFont typeface="Arial" pitchFamily="34" charset="0"/>
              <a:buChar char="•"/>
            </a:pPr>
            <a:r>
              <a:rPr lang="en-US" sz="2400" dirty="0" smtClean="0">
                <a:latin typeface="Calibri" pitchFamily="34" charset="0"/>
                <a:cs typeface="Calibri" pitchFamily="34" charset="0"/>
              </a:rPr>
              <a:t>Liability is defined in CERCLA Section 107(a).  </a:t>
            </a:r>
          </a:p>
          <a:p>
            <a:pPr eaLnBrk="1" hangingPunct="1">
              <a:lnSpc>
                <a:spcPct val="84000"/>
              </a:lnSpc>
              <a:spcBef>
                <a:spcPts val="2400"/>
              </a:spcBef>
              <a:spcAft>
                <a:spcPts val="600"/>
              </a:spcAft>
              <a:buFont typeface="Arial" pitchFamily="34" charset="0"/>
              <a:buChar char="•"/>
            </a:pPr>
            <a:r>
              <a:rPr lang="en-US" sz="2400" dirty="0" smtClean="0">
                <a:latin typeface="Calibri" pitchFamily="34" charset="0"/>
                <a:cs typeface="Calibri" pitchFamily="34" charset="0"/>
              </a:rPr>
              <a:t>A party is liable for response costs when:</a:t>
            </a:r>
          </a:p>
          <a:p>
            <a:pPr marL="1262063" lvl="2" indent="-347663" eaLnBrk="1" hangingPunct="1">
              <a:lnSpc>
                <a:spcPct val="84000"/>
              </a:lnSpc>
              <a:spcBef>
                <a:spcPts val="1200"/>
              </a:spcBef>
              <a:buFont typeface="Wingdings" pitchFamily="2" charset="2"/>
              <a:buChar char="§"/>
            </a:pPr>
            <a:r>
              <a:rPr lang="en-US" sz="2400" dirty="0" smtClean="0">
                <a:latin typeface="Calibri" pitchFamily="34" charset="0"/>
                <a:cs typeface="Calibri" pitchFamily="34" charset="0"/>
              </a:rPr>
              <a:t>There is a release or a threatened release;</a:t>
            </a:r>
          </a:p>
          <a:p>
            <a:pPr marL="1262063" lvl="2" indent="-347663" eaLnBrk="1" hangingPunct="1">
              <a:lnSpc>
                <a:spcPct val="84000"/>
              </a:lnSpc>
              <a:spcBef>
                <a:spcPts val="1200"/>
              </a:spcBef>
              <a:buFont typeface="Wingdings" pitchFamily="2" charset="2"/>
              <a:buChar char="§"/>
            </a:pPr>
            <a:r>
              <a:rPr lang="en-US" sz="2400" dirty="0">
                <a:latin typeface="Calibri" pitchFamily="34" charset="0"/>
                <a:cs typeface="Calibri" pitchFamily="34" charset="0"/>
              </a:rPr>
              <a:t>O</a:t>
            </a:r>
            <a:r>
              <a:rPr lang="en-US" sz="2400" dirty="0" smtClean="0">
                <a:latin typeface="Calibri" pitchFamily="34" charset="0"/>
                <a:cs typeface="Calibri" pitchFamily="34" charset="0"/>
              </a:rPr>
              <a:t>f a hazardous substance;</a:t>
            </a:r>
          </a:p>
          <a:p>
            <a:pPr marL="1262063" lvl="2" indent="-347663" eaLnBrk="1" hangingPunct="1">
              <a:lnSpc>
                <a:spcPct val="84000"/>
              </a:lnSpc>
              <a:spcBef>
                <a:spcPts val="1200"/>
              </a:spcBef>
              <a:buFont typeface="Wingdings" pitchFamily="2" charset="2"/>
              <a:buChar char="§"/>
            </a:pPr>
            <a:r>
              <a:rPr lang="en-US" sz="2400" dirty="0" smtClean="0">
                <a:latin typeface="Calibri" pitchFamily="34" charset="0"/>
                <a:cs typeface="Calibri" pitchFamily="34" charset="0"/>
              </a:rPr>
              <a:t>From a facility into the environment;</a:t>
            </a:r>
          </a:p>
          <a:p>
            <a:pPr marL="1262063" lvl="2" indent="-347663" eaLnBrk="1" hangingPunct="1">
              <a:lnSpc>
                <a:spcPct val="84000"/>
              </a:lnSpc>
              <a:spcBef>
                <a:spcPts val="1200"/>
              </a:spcBef>
              <a:buFont typeface="Wingdings" pitchFamily="2" charset="2"/>
              <a:buChar char="§"/>
            </a:pPr>
            <a:r>
              <a:rPr lang="en-US" sz="2400" dirty="0" smtClean="0">
                <a:latin typeface="Calibri" pitchFamily="34" charset="0"/>
                <a:cs typeface="Calibri" pitchFamily="34" charset="0"/>
              </a:rPr>
              <a:t>Which causes response costs to be incurred; and</a:t>
            </a:r>
          </a:p>
          <a:p>
            <a:pPr marL="1262063" lvl="2" indent="-347663" eaLnBrk="1" hangingPunct="1">
              <a:lnSpc>
                <a:spcPct val="84000"/>
              </a:lnSpc>
              <a:spcBef>
                <a:spcPts val="1200"/>
              </a:spcBef>
              <a:buFont typeface="Wingdings" pitchFamily="2" charset="2"/>
              <a:buChar char="§"/>
            </a:pPr>
            <a:r>
              <a:rPr lang="en-US" sz="2400" dirty="0" smtClean="0">
                <a:latin typeface="Calibri" pitchFamily="34" charset="0"/>
                <a:cs typeface="Calibri" pitchFamily="34" charset="0"/>
              </a:rPr>
              <a:t>The party is included in at least one class of persons described in CERCLA Section 107(a). </a:t>
            </a:r>
          </a:p>
        </p:txBody>
      </p:sp>
    </p:spTree>
    <p:extLst>
      <p:ext uri="{BB962C8B-B14F-4D97-AF65-F5344CB8AC3E}">
        <p14:creationId xmlns:p14="http://schemas.microsoft.com/office/powerpoint/2010/main" val="2073693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381000" y="381000"/>
            <a:ext cx="8305800" cy="1143000"/>
          </a:xfrm>
        </p:spPr>
        <p:txBody>
          <a:bodyPr/>
          <a:lstStyle/>
          <a:p>
            <a:pPr eaLnBrk="1" hangingPunct="1"/>
            <a:r>
              <a:rPr lang="en-US" b="1" cap="small" dirty="0" smtClean="0">
                <a:solidFill>
                  <a:srgbClr val="006600"/>
                </a:solidFill>
                <a:latin typeface="Calibri" pitchFamily="34" charset="0"/>
                <a:cs typeface="Calibri" pitchFamily="34" charset="0"/>
              </a:rPr>
              <a:t>Liability Under CERCLA </a:t>
            </a:r>
            <a:r>
              <a:rPr lang="en-US" sz="2800" b="1" cap="small" dirty="0" smtClean="0">
                <a:solidFill>
                  <a:srgbClr val="006600"/>
                </a:solidFill>
                <a:latin typeface="Calibri" pitchFamily="34" charset="0"/>
                <a:cs typeface="Calibri" pitchFamily="34" charset="0"/>
              </a:rPr>
              <a:t>(cont’d)</a:t>
            </a:r>
          </a:p>
        </p:txBody>
      </p:sp>
      <p:sp>
        <p:nvSpPr>
          <p:cNvPr id="9" name="Rectangle 3"/>
          <p:cNvSpPr txBox="1">
            <a:spLocks noChangeArrowheads="1"/>
          </p:cNvSpPr>
          <p:nvPr/>
        </p:nvSpPr>
        <p:spPr bwMode="auto">
          <a:xfrm>
            <a:off x="304800" y="1578601"/>
            <a:ext cx="8534400" cy="352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lnSpc>
                <a:spcPct val="84000"/>
              </a:lnSpc>
              <a:spcAft>
                <a:spcPts val="1200"/>
              </a:spcAft>
              <a:buFontTx/>
              <a:buNone/>
            </a:pPr>
            <a:r>
              <a:rPr lang="en-US" sz="2400" b="1" cap="small" dirty="0" smtClean="0">
                <a:latin typeface="Calibri" pitchFamily="34" charset="0"/>
                <a:cs typeface="Calibri" pitchFamily="34" charset="0"/>
              </a:rPr>
              <a:t>Four kinds of response cost</a:t>
            </a:r>
            <a:r>
              <a:rPr lang="en-US" sz="2400" b="1" dirty="0" smtClean="0">
                <a:latin typeface="Calibri" pitchFamily="34" charset="0"/>
                <a:cs typeface="Calibri" pitchFamily="34" charset="0"/>
              </a:rPr>
              <a:t>:</a:t>
            </a:r>
          </a:p>
          <a:p>
            <a:pPr>
              <a:lnSpc>
                <a:spcPct val="84000"/>
              </a:lnSpc>
              <a:spcBef>
                <a:spcPts val="1800"/>
              </a:spcBef>
              <a:spcAft>
                <a:spcPts val="600"/>
              </a:spcAft>
              <a:buFont typeface="Arial" pitchFamily="34" charset="0"/>
              <a:buChar char="•"/>
            </a:pPr>
            <a:r>
              <a:rPr lang="en-US" sz="2400" dirty="0" smtClean="0">
                <a:latin typeface="Calibri" pitchFamily="34" charset="0"/>
                <a:cs typeface="Calibri" pitchFamily="34" charset="0"/>
              </a:rPr>
              <a:t>Cost of actions taken by the United States, States, or tribes that are </a:t>
            </a:r>
            <a:r>
              <a:rPr lang="en-US" sz="2400" u="sng" dirty="0" smtClean="0">
                <a:latin typeface="Calibri" pitchFamily="34" charset="0"/>
                <a:cs typeface="Calibri" pitchFamily="34" charset="0"/>
              </a:rPr>
              <a:t>not inconsistent</a:t>
            </a:r>
            <a:r>
              <a:rPr lang="en-US" sz="2400" dirty="0" smtClean="0">
                <a:latin typeface="Calibri" pitchFamily="34" charset="0"/>
                <a:cs typeface="Calibri" pitchFamily="34" charset="0"/>
              </a:rPr>
              <a:t> with the NCP;</a:t>
            </a:r>
          </a:p>
          <a:p>
            <a:pPr>
              <a:lnSpc>
                <a:spcPct val="84000"/>
              </a:lnSpc>
              <a:spcBef>
                <a:spcPts val="1800"/>
              </a:spcBef>
              <a:spcAft>
                <a:spcPts val="600"/>
              </a:spcAft>
              <a:buFont typeface="Arial" pitchFamily="34" charset="0"/>
              <a:buChar char="•"/>
            </a:pPr>
            <a:r>
              <a:rPr lang="en-US" sz="2400" dirty="0" smtClean="0">
                <a:latin typeface="Calibri" pitchFamily="34" charset="0"/>
                <a:cs typeface="Calibri" pitchFamily="34" charset="0"/>
              </a:rPr>
              <a:t>Cost of actions taken by other parties that are </a:t>
            </a:r>
            <a:r>
              <a:rPr lang="en-US" sz="2400" u="sng" dirty="0" smtClean="0">
                <a:latin typeface="Calibri" pitchFamily="34" charset="0"/>
                <a:cs typeface="Calibri" pitchFamily="34" charset="0"/>
              </a:rPr>
              <a:t>consistent</a:t>
            </a:r>
            <a:r>
              <a:rPr lang="en-US" sz="2400" dirty="0" smtClean="0">
                <a:latin typeface="Calibri" pitchFamily="34" charset="0"/>
                <a:cs typeface="Calibri" pitchFamily="34" charset="0"/>
              </a:rPr>
              <a:t> with the NCP</a:t>
            </a:r>
            <a:r>
              <a:rPr lang="en-US" sz="2400" dirty="0">
                <a:latin typeface="Calibri" pitchFamily="34" charset="0"/>
                <a:cs typeface="Calibri" pitchFamily="34" charset="0"/>
              </a:rPr>
              <a:t>;</a:t>
            </a:r>
            <a:endParaRPr lang="en-US" sz="2400" dirty="0" smtClean="0">
              <a:latin typeface="Calibri" pitchFamily="34" charset="0"/>
              <a:cs typeface="Calibri" pitchFamily="34" charset="0"/>
            </a:endParaRPr>
          </a:p>
          <a:p>
            <a:pPr>
              <a:lnSpc>
                <a:spcPct val="84000"/>
              </a:lnSpc>
              <a:spcBef>
                <a:spcPts val="1800"/>
              </a:spcBef>
              <a:spcAft>
                <a:spcPts val="600"/>
              </a:spcAft>
              <a:buFont typeface="Arial" pitchFamily="34" charset="0"/>
              <a:buChar char="•"/>
            </a:pPr>
            <a:r>
              <a:rPr lang="en-US" sz="2400" dirty="0" smtClean="0">
                <a:latin typeface="Calibri" pitchFamily="34" charset="0"/>
                <a:cs typeface="Calibri" pitchFamily="34" charset="0"/>
              </a:rPr>
              <a:t>Cost of natural resource damage restoration; and</a:t>
            </a:r>
          </a:p>
          <a:p>
            <a:pPr>
              <a:lnSpc>
                <a:spcPct val="84000"/>
              </a:lnSpc>
              <a:spcBef>
                <a:spcPts val="1800"/>
              </a:spcBef>
              <a:spcAft>
                <a:spcPts val="600"/>
              </a:spcAft>
              <a:buFont typeface="Arial" pitchFamily="34" charset="0"/>
              <a:buChar char="•"/>
            </a:pPr>
            <a:r>
              <a:rPr lang="en-US" sz="2400" dirty="0" smtClean="0">
                <a:latin typeface="Calibri" pitchFamily="34" charset="0"/>
                <a:cs typeface="Calibri" pitchFamily="34" charset="0"/>
              </a:rPr>
              <a:t>Cost of health assessments performed by ATSDR.</a:t>
            </a:r>
            <a:endParaRPr lang="en-US" sz="2400" dirty="0">
              <a:latin typeface="Calibri" pitchFamily="34" charset="0"/>
              <a:cs typeface="Calibri" pitchFamily="34" charset="0"/>
            </a:endParaRPr>
          </a:p>
        </p:txBody>
      </p:sp>
      <p:grpSp>
        <p:nvGrpSpPr>
          <p:cNvPr id="3" name="Group 2"/>
          <p:cNvGrpSpPr/>
          <p:nvPr/>
        </p:nvGrpSpPr>
        <p:grpSpPr>
          <a:xfrm>
            <a:off x="6934200" y="3886200"/>
            <a:ext cx="1828800" cy="761656"/>
            <a:chOff x="3505544" y="5050799"/>
            <a:chExt cx="2437712" cy="925114"/>
          </a:xfrm>
        </p:grpSpPr>
        <p:pic>
          <p:nvPicPr>
            <p:cNvPr id="3074" name="Picture 2" descr="C:\Documents and Settings\mary.spencer\Local Settings\Temporary Internet Files\Content.IE5\AEHQXL0V\MC9004421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544" y="5050799"/>
              <a:ext cx="914056" cy="914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mary.spencer\Local Settings\Temporary Internet Files\Content.IE5\AEHQXL0V\MC9004421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828" y="5061857"/>
              <a:ext cx="914056" cy="914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ary.spencer\Local Settings\Temporary Internet Files\Content.IE5\AEHQXL0V\MC9004421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061857"/>
              <a:ext cx="914056" cy="9140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4841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228601"/>
            <a:ext cx="7620000" cy="990600"/>
          </a:xfrm>
        </p:spPr>
        <p:txBody>
          <a:bodyPr/>
          <a:lstStyle/>
          <a:p>
            <a:r>
              <a:rPr lang="en-US" altLang="en-US" dirty="0" smtClean="0"/>
              <a:t>Where Is The Compensation ?</a:t>
            </a:r>
          </a:p>
        </p:txBody>
      </p:sp>
      <p:pic>
        <p:nvPicPr>
          <p:cNvPr id="19460" name="Picture 7" descr="valley of dru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42745"/>
            <a:ext cx="70231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1" name="Object 8"/>
          <p:cNvGraphicFramePr>
            <a:graphicFrameLocks noChangeAspect="1"/>
          </p:cNvGraphicFramePr>
          <p:nvPr/>
        </p:nvGraphicFramePr>
        <p:xfrm>
          <a:off x="3200400" y="4484688"/>
          <a:ext cx="3114675" cy="2373312"/>
        </p:xfrm>
        <a:graphic>
          <a:graphicData uri="http://schemas.openxmlformats.org/presentationml/2006/ole">
            <mc:AlternateContent xmlns:mc="http://schemas.openxmlformats.org/markup-compatibility/2006">
              <mc:Choice xmlns:v="urn:schemas-microsoft-com:vml" Requires="v">
                <p:oleObj spid="_x0000_s9239" name="Clip" r:id="rId4" imgW="1435554" imgH="1098096" progId="MS_ClipArt_Gallery.2">
                  <p:embed/>
                </p:oleObj>
              </mc:Choice>
              <mc:Fallback>
                <p:oleObj name="Clip" r:id="rId4" imgW="1435554" imgH="1098096" progId="MS_ClipArt_Gallery.2">
                  <p:embed/>
                  <p:pic>
                    <p:nvPicPr>
                      <p:cNvPr id="1946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484688"/>
                        <a:ext cx="3114675"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5"/>
          <p:cNvSpPr>
            <a:spLocks noGrp="1" noChangeArrowheads="1"/>
          </p:cNvSpPr>
          <p:nvPr>
            <p:ph type="body" idx="1"/>
          </p:nvPr>
        </p:nvSpPr>
        <p:spPr>
          <a:xfrm>
            <a:off x="1295400" y="1185673"/>
            <a:ext cx="7162800" cy="676275"/>
          </a:xfrm>
        </p:spPr>
        <p:txBody>
          <a:bodyPr/>
          <a:lstStyle/>
          <a:p>
            <a:r>
              <a:rPr lang="en-US" altLang="en-US" dirty="0" smtClean="0"/>
              <a:t>Property Damage </a:t>
            </a:r>
            <a:r>
              <a:rPr lang="en-US" altLang="en-US" sz="2400" dirty="0" smtClean="0"/>
              <a:t>(By private lawsuit)</a:t>
            </a:r>
            <a:endParaRPr lang="en-US" altLang="en-US" dirty="0" smtClean="0"/>
          </a:p>
        </p:txBody>
      </p:sp>
    </p:spTree>
    <p:extLst>
      <p:ext uri="{BB962C8B-B14F-4D97-AF65-F5344CB8AC3E}">
        <p14:creationId xmlns:p14="http://schemas.microsoft.com/office/powerpoint/2010/main" val="272225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4600" y="1600200"/>
            <a:ext cx="5867400" cy="990600"/>
          </a:xfrm>
        </p:spPr>
        <p:txBody>
          <a:bodyPr/>
          <a:lstStyle/>
          <a:p>
            <a:r>
              <a:rPr lang="en-US" altLang="en-US" dirty="0" smtClean="0"/>
              <a:t>Personal Injury ?</a:t>
            </a:r>
          </a:p>
        </p:txBody>
      </p:sp>
      <p:graphicFrame>
        <p:nvGraphicFramePr>
          <p:cNvPr id="20483" name="Object 3"/>
          <p:cNvGraphicFramePr>
            <a:graphicFrameLocks noChangeAspect="1"/>
          </p:cNvGraphicFramePr>
          <p:nvPr>
            <p:extLst>
              <p:ext uri="{D42A27DB-BD31-4B8C-83A1-F6EECF244321}">
                <p14:modId xmlns:p14="http://schemas.microsoft.com/office/powerpoint/2010/main" val="3719105811"/>
              </p:ext>
            </p:extLst>
          </p:nvPr>
        </p:nvGraphicFramePr>
        <p:xfrm>
          <a:off x="973930" y="359919"/>
          <a:ext cx="3445669" cy="5964681"/>
        </p:xfrm>
        <a:graphic>
          <a:graphicData uri="http://schemas.openxmlformats.org/presentationml/2006/ole">
            <mc:AlternateContent xmlns:mc="http://schemas.openxmlformats.org/markup-compatibility/2006">
              <mc:Choice xmlns:v="urn:schemas-microsoft-com:vml" Requires="v">
                <p:oleObj spid="_x0000_s10263" name="Clip" r:id="rId3" imgW="3430413" imgH="5928341" progId="MS_ClipArt_Gallery.2">
                  <p:embed/>
                </p:oleObj>
              </mc:Choice>
              <mc:Fallback>
                <p:oleObj name="Clip" r:id="rId3" imgW="3430413" imgH="5928341" progId="MS_ClipArt_Gallery.2">
                  <p:embed/>
                  <p:pic>
                    <p:nvPicPr>
                      <p:cNvPr id="204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930" y="359919"/>
                        <a:ext cx="3445669" cy="596468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3121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lean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24200"/>
            <a:ext cx="49530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Grp="1" noChangeArrowheads="1"/>
          </p:cNvSpPr>
          <p:nvPr>
            <p:ph type="body" idx="1"/>
          </p:nvPr>
        </p:nvSpPr>
        <p:spPr>
          <a:xfrm>
            <a:off x="495300" y="838200"/>
            <a:ext cx="8534400" cy="904875"/>
          </a:xfrm>
        </p:spPr>
        <p:txBody>
          <a:bodyPr/>
          <a:lstStyle/>
          <a:p>
            <a:pPr>
              <a:buFont typeface="Monotype Sorts" pitchFamily="2" charset="2"/>
              <a:buNone/>
            </a:pPr>
            <a:r>
              <a:rPr lang="en-US" altLang="en-US" sz="3600" dirty="0" smtClean="0"/>
              <a:t>The federal statute for the </a:t>
            </a:r>
            <a:r>
              <a:rPr lang="en-US" altLang="en-US" sz="3600" u="sng" dirty="0" smtClean="0">
                <a:solidFill>
                  <a:schemeClr val="tx2"/>
                </a:solidFill>
              </a:rPr>
              <a:t>remediation</a:t>
            </a:r>
            <a:r>
              <a:rPr lang="en-US" altLang="en-US" sz="3600" dirty="0" smtClean="0"/>
              <a:t> of </a:t>
            </a:r>
            <a:r>
              <a:rPr lang="en-US" altLang="en-US" sz="3600" u="sng" dirty="0" smtClean="0"/>
              <a:t>past waste</a:t>
            </a:r>
            <a:r>
              <a:rPr lang="en-US" altLang="en-US" sz="3600" dirty="0" smtClean="0"/>
              <a:t> disposal practices</a:t>
            </a:r>
            <a:endParaRPr lang="en-US" altLang="en-US" dirty="0" smtClean="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24217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828800"/>
            <a:ext cx="7848600" cy="3884140"/>
          </a:xfrm>
          <a:prstGeom prst="rect">
            <a:avLst/>
          </a:prstGeom>
        </p:spPr>
        <p:txBody>
          <a:bodyPr wrap="square">
            <a:spAutoFit/>
          </a:bodyPr>
          <a:lstStyle/>
          <a:p>
            <a:pPr marL="400050" lvl="1">
              <a:lnSpc>
                <a:spcPct val="115000"/>
              </a:lnSpc>
              <a:spcBef>
                <a:spcPts val="1200"/>
              </a:spcBef>
              <a:spcAft>
                <a:spcPts val="0"/>
              </a:spcAft>
            </a:pPr>
            <a:r>
              <a:rPr lang="en-US" b="1" cap="small" dirty="0" smtClean="0">
                <a:latin typeface="Calibri" pitchFamily="34" charset="0"/>
                <a:cs typeface="Calibri" pitchFamily="34" charset="0"/>
              </a:rPr>
              <a:t>Section 107(a) defines liable parties as:</a:t>
            </a:r>
          </a:p>
          <a:p>
            <a:pPr marL="857250" lvl="1" indent="-457200">
              <a:lnSpc>
                <a:spcPct val="115000"/>
              </a:lnSpc>
              <a:spcBef>
                <a:spcPts val="1200"/>
              </a:spcBef>
              <a:spcAft>
                <a:spcPts val="0"/>
              </a:spcAft>
              <a:buFont typeface="Arial" pitchFamily="34" charset="0"/>
              <a:buChar char="•"/>
            </a:pPr>
            <a:r>
              <a:rPr lang="en-US" dirty="0" smtClean="0">
                <a:latin typeface="Calibri" pitchFamily="34" charset="0"/>
                <a:cs typeface="Calibri" pitchFamily="34" charset="0"/>
              </a:rPr>
              <a:t>The current owner and operator of a facility;</a:t>
            </a:r>
          </a:p>
          <a:p>
            <a:pPr marL="857250" lvl="1" indent="-457200">
              <a:lnSpc>
                <a:spcPct val="115000"/>
              </a:lnSpc>
              <a:spcBef>
                <a:spcPts val="1200"/>
              </a:spcBef>
              <a:spcAft>
                <a:spcPts val="0"/>
              </a:spcAft>
              <a:buFont typeface="Arial" pitchFamily="34" charset="0"/>
              <a:buChar char="•"/>
            </a:pPr>
            <a:r>
              <a:rPr lang="en-US" dirty="0" smtClean="0">
                <a:latin typeface="Calibri" pitchFamily="34" charset="0"/>
                <a:cs typeface="Calibri" pitchFamily="34" charset="0"/>
              </a:rPr>
              <a:t>Owner or operator of a facility at the time hazardous substances were disposed of; </a:t>
            </a:r>
          </a:p>
          <a:p>
            <a:pPr marL="857250" lvl="1" indent="-457200">
              <a:spcBef>
                <a:spcPts val="1200"/>
              </a:spcBef>
              <a:spcAft>
                <a:spcPts val="0"/>
              </a:spcAft>
              <a:buFont typeface="Arial" pitchFamily="34" charset="0"/>
              <a:buChar char="•"/>
            </a:pPr>
            <a:r>
              <a:rPr lang="en-US" dirty="0" smtClean="0">
                <a:latin typeface="Calibri" pitchFamily="34" charset="0"/>
                <a:cs typeface="Calibri" pitchFamily="34" charset="0"/>
              </a:rPr>
              <a:t>Person who arranged for disposal or treatment of hazardous substances; and</a:t>
            </a:r>
          </a:p>
          <a:p>
            <a:pPr marL="857250" lvl="1" indent="-457200">
              <a:spcBef>
                <a:spcPts val="1200"/>
              </a:spcBef>
              <a:spcAft>
                <a:spcPts val="0"/>
              </a:spcAft>
              <a:buFont typeface="Arial" pitchFamily="34" charset="0"/>
              <a:buChar char="•"/>
            </a:pPr>
            <a:r>
              <a:rPr lang="en-US" dirty="0" smtClean="0">
                <a:latin typeface="Calibri" pitchFamily="34" charset="0"/>
                <a:cs typeface="Calibri" pitchFamily="34" charset="0"/>
              </a:rPr>
              <a:t>Person who transported and chose the disposal location of hazardous substances.</a:t>
            </a:r>
            <a:endParaRPr lang="en-US" dirty="0">
              <a:latin typeface="Calibri" pitchFamily="34" charset="0"/>
              <a:cs typeface="Calibri" pitchFamily="34" charset="0"/>
            </a:endParaRPr>
          </a:p>
        </p:txBody>
      </p:sp>
      <p:sp>
        <p:nvSpPr>
          <p:cNvPr id="2" name="TextBox 1"/>
          <p:cNvSpPr txBox="1"/>
          <p:nvPr/>
        </p:nvSpPr>
        <p:spPr>
          <a:xfrm>
            <a:off x="990600" y="457200"/>
            <a:ext cx="7315200" cy="707886"/>
          </a:xfrm>
          <a:prstGeom prst="rect">
            <a:avLst/>
          </a:prstGeom>
          <a:noFill/>
        </p:spPr>
        <p:txBody>
          <a:bodyPr wrap="square" rtlCol="0">
            <a:spAutoFit/>
          </a:bodyPr>
          <a:lstStyle/>
          <a:p>
            <a:r>
              <a:rPr lang="en-US" sz="4000" dirty="0" smtClean="0"/>
              <a:t>Who is Liable Under CERCLA?</a:t>
            </a:r>
            <a:endParaRPr lang="en-US" sz="4000" dirty="0"/>
          </a:p>
        </p:txBody>
      </p:sp>
    </p:spTree>
    <p:extLst>
      <p:ext uri="{BB962C8B-B14F-4D97-AF65-F5344CB8AC3E}">
        <p14:creationId xmlns:p14="http://schemas.microsoft.com/office/powerpoint/2010/main" val="2045801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28244"/>
            <a:ext cx="7620000" cy="990600"/>
          </a:xfrm>
        </p:spPr>
        <p:txBody>
          <a:bodyPr/>
          <a:lstStyle/>
          <a:p>
            <a:r>
              <a:rPr lang="en-US" altLang="en-US" dirty="0" smtClean="0"/>
              <a:t>CERCLA Liability</a:t>
            </a:r>
            <a:br>
              <a:rPr lang="en-US" altLang="en-US" dirty="0" smtClean="0"/>
            </a:br>
            <a:r>
              <a:rPr lang="en-US" altLang="en-US" dirty="0" smtClean="0"/>
              <a:t>Retroactive, </a:t>
            </a:r>
            <a:r>
              <a:rPr lang="en-US" altLang="en-US" sz="2800" b="0" dirty="0" smtClean="0">
                <a:solidFill>
                  <a:schemeClr val="tx1"/>
                </a:solidFill>
              </a:rPr>
              <a:t>Strict, Joint and Several</a:t>
            </a:r>
            <a:endParaRPr lang="en-US" altLang="en-US" dirty="0" smtClean="0"/>
          </a:p>
        </p:txBody>
      </p:sp>
      <p:graphicFrame>
        <p:nvGraphicFramePr>
          <p:cNvPr id="47109" name="Object 5"/>
          <p:cNvGraphicFramePr>
            <a:graphicFrameLocks noChangeAspect="1"/>
          </p:cNvGraphicFramePr>
          <p:nvPr>
            <p:extLst>
              <p:ext uri="{D42A27DB-BD31-4B8C-83A1-F6EECF244321}">
                <p14:modId xmlns:p14="http://schemas.microsoft.com/office/powerpoint/2010/main" val="1357194049"/>
              </p:ext>
            </p:extLst>
          </p:nvPr>
        </p:nvGraphicFramePr>
        <p:xfrm>
          <a:off x="2133600" y="1600200"/>
          <a:ext cx="4324350" cy="4419600"/>
        </p:xfrm>
        <a:graphic>
          <a:graphicData uri="http://schemas.openxmlformats.org/presentationml/2006/ole">
            <mc:AlternateContent xmlns:mc="http://schemas.openxmlformats.org/markup-compatibility/2006">
              <mc:Choice xmlns:v="urn:schemas-microsoft-com:vml" Requires="v">
                <p:oleObj spid="_x0000_s17426" name="Clip" r:id="rId3" imgW="1296252" imgH="1322846" progId="MS_ClipArt_Gallery.2">
                  <p:embed/>
                </p:oleObj>
              </mc:Choice>
              <mc:Fallback>
                <p:oleObj name="Clip" r:id="rId3" imgW="1296252" imgH="1322846" progId="MS_ClipArt_Gallery.2">
                  <p:embed/>
                  <p:pic>
                    <p:nvPicPr>
                      <p:cNvPr id="471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600200"/>
                        <a:ext cx="432435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Rectangle 6"/>
          <p:cNvSpPr>
            <a:spLocks noChangeArrowheads="1"/>
          </p:cNvSpPr>
          <p:nvPr/>
        </p:nvSpPr>
        <p:spPr bwMode="auto">
          <a:xfrm>
            <a:off x="2209800" y="2133600"/>
            <a:ext cx="1371600" cy="533400"/>
          </a:xfrm>
          <a:prstGeom prst="rect">
            <a:avLst/>
          </a:prstGeom>
          <a:solidFill>
            <a:srgbClr val="00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000" b="1">
                <a:solidFill>
                  <a:schemeClr val="bg2"/>
                </a:solidFill>
                <a:latin typeface="Tahoma" panose="020B0604030504040204" pitchFamily="34" charset="0"/>
              </a:rPr>
              <a:t>Censored</a:t>
            </a:r>
            <a:endParaRPr lang="en-US" altLang="en-US"/>
          </a:p>
        </p:txBody>
      </p:sp>
      <p:sp>
        <p:nvSpPr>
          <p:cNvPr id="47111" name="Rectangle 7"/>
          <p:cNvSpPr>
            <a:spLocks noChangeArrowheads="1"/>
          </p:cNvSpPr>
          <p:nvPr/>
        </p:nvSpPr>
        <p:spPr bwMode="auto">
          <a:xfrm>
            <a:off x="5257800" y="2209800"/>
            <a:ext cx="990600" cy="53340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000" b="1">
                <a:latin typeface="Bookman Old Style" panose="02050604050505020204" pitchFamily="18" charset="0"/>
              </a:rPr>
              <a:t>illegal</a:t>
            </a:r>
            <a:endParaRPr lang="en-US" altLang="en-US"/>
          </a:p>
        </p:txBody>
      </p:sp>
    </p:spTree>
    <p:extLst>
      <p:ext uri="{BB962C8B-B14F-4D97-AF65-F5344CB8AC3E}">
        <p14:creationId xmlns:p14="http://schemas.microsoft.com/office/powerpoint/2010/main" val="329978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a:xfrm>
            <a:off x="457200" y="457200"/>
            <a:ext cx="8305800" cy="1143000"/>
          </a:xfrm>
        </p:spPr>
        <p:txBody>
          <a:bodyPr/>
          <a:lstStyle/>
          <a:p>
            <a:pPr eaLnBrk="1" hangingPunct="1"/>
            <a:r>
              <a:rPr lang="en-US" b="1" cap="small" dirty="0" smtClean="0">
                <a:solidFill>
                  <a:srgbClr val="006600"/>
                </a:solidFill>
                <a:latin typeface="Calibri" pitchFamily="34" charset="0"/>
                <a:cs typeface="Calibri" pitchFamily="34" charset="0"/>
              </a:rPr>
              <a:t>Strict Liability</a:t>
            </a:r>
          </a:p>
        </p:txBody>
      </p:sp>
      <p:sp>
        <p:nvSpPr>
          <p:cNvPr id="8" name="Rectangle 3"/>
          <p:cNvSpPr txBox="1">
            <a:spLocks noChangeArrowheads="1"/>
          </p:cNvSpPr>
          <p:nvPr/>
        </p:nvSpPr>
        <p:spPr bwMode="auto">
          <a:xfrm>
            <a:off x="381000" y="17526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457200" lvl="1" indent="0">
              <a:buNone/>
            </a:pPr>
            <a:r>
              <a:rPr lang="en-US" b="1" cap="small" dirty="0" smtClean="0">
                <a:latin typeface="Calibri" pitchFamily="34" charset="0"/>
                <a:cs typeface="Calibri" pitchFamily="34" charset="0"/>
              </a:rPr>
              <a:t>A party is liable even if</a:t>
            </a:r>
            <a:r>
              <a:rPr lang="en-US" dirty="0" smtClean="0">
                <a:latin typeface="Calibri" pitchFamily="34" charset="0"/>
                <a:cs typeface="Calibri" pitchFamily="34" charset="0"/>
              </a:rPr>
              <a:t>:</a:t>
            </a:r>
          </a:p>
          <a:p>
            <a:pPr lvl="1">
              <a:spcBef>
                <a:spcPts val="1800"/>
              </a:spcBef>
              <a:buFont typeface="Arial" pitchFamily="34" charset="0"/>
              <a:buChar char="•"/>
            </a:pPr>
            <a:r>
              <a:rPr lang="en-US" dirty="0" smtClean="0">
                <a:latin typeface="Calibri" pitchFamily="34" charset="0"/>
                <a:cs typeface="Calibri" pitchFamily="34" charset="0"/>
              </a:rPr>
              <a:t>The problems caused by the release of hazardous substances were unforeseeable;</a:t>
            </a:r>
          </a:p>
          <a:p>
            <a:pPr lvl="1">
              <a:spcBef>
                <a:spcPts val="1200"/>
              </a:spcBef>
              <a:buFont typeface="Arial" pitchFamily="34" charset="0"/>
              <a:buChar char="•"/>
            </a:pPr>
            <a:r>
              <a:rPr lang="en-US" dirty="0" smtClean="0">
                <a:latin typeface="Calibri" pitchFamily="34" charset="0"/>
                <a:cs typeface="Calibri" pitchFamily="34" charset="0"/>
              </a:rPr>
              <a:t>The party’s actions were legal at the time they occurred; and </a:t>
            </a:r>
          </a:p>
          <a:p>
            <a:pPr lvl="1">
              <a:spcBef>
                <a:spcPts val="1200"/>
              </a:spcBef>
              <a:buFont typeface="Arial" pitchFamily="34" charset="0"/>
              <a:buChar char="•"/>
            </a:pPr>
            <a:r>
              <a:rPr lang="en-US" dirty="0" smtClean="0">
                <a:latin typeface="Calibri" pitchFamily="34" charset="0"/>
                <a:cs typeface="Calibri" pitchFamily="34" charset="0"/>
              </a:rPr>
              <a:t>State-of-the-art waste management practices were used when the materials were disposed of. </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366308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bwMode="auto">
          <a:xfrm>
            <a:off x="3810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Retroactive Liability</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0" name="Content Placeholder 2"/>
          <p:cNvSpPr>
            <a:spLocks noGrp="1"/>
          </p:cNvSpPr>
          <p:nvPr>
            <p:ph sz="half" idx="4294967295"/>
          </p:nvPr>
        </p:nvSpPr>
        <p:spPr bwMode="auto">
          <a:xfrm>
            <a:off x="1219200" y="19431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50000"/>
              </a:lnSpc>
              <a:spcBef>
                <a:spcPts val="0"/>
              </a:spcBef>
              <a:spcAft>
                <a:spcPts val="0"/>
              </a:spcAft>
              <a:buClrTx/>
              <a:buSzTx/>
              <a:buNone/>
              <a:tabLst/>
              <a:defRPr/>
            </a:pPr>
            <a:r>
              <a:rPr kumimoji="0" lang="en-US" sz="2400" b="1" i="0" u="none" strike="noStrike" kern="0" cap="small" spc="0" normalizeH="0" noProof="0" dirty="0" smtClean="0">
                <a:ln>
                  <a:noFill/>
                </a:ln>
                <a:solidFill>
                  <a:sysClr val="windowText" lastClr="000000"/>
                </a:solidFill>
                <a:effectLst/>
                <a:uLnTx/>
                <a:uFillTx/>
                <a:latin typeface="Calibri" pitchFamily="34" charset="0"/>
                <a:cs typeface="Calibri" pitchFamily="34" charset="0"/>
              </a:rPr>
              <a:t>A party may be liable for actions that took place prior to enactment </a:t>
            </a:r>
            <a:r>
              <a:rPr lang="en-US" sz="2400" b="1" cap="small" dirty="0" smtClean="0">
                <a:solidFill>
                  <a:sysClr val="windowText" lastClr="000000"/>
                </a:solidFill>
                <a:latin typeface="Calibri" pitchFamily="34" charset="0"/>
                <a:cs typeface="Calibri" pitchFamily="34" charset="0"/>
              </a:rPr>
              <a:t>of </a:t>
            </a:r>
            <a:r>
              <a:rPr kumimoji="0" lang="en-US" sz="2400" b="1" i="0" u="none" strike="noStrike" kern="0" cap="small" spc="0" normalizeH="0" noProof="0" dirty="0" smtClean="0">
                <a:ln>
                  <a:noFill/>
                </a:ln>
                <a:solidFill>
                  <a:sysClr val="windowText" lastClr="000000"/>
                </a:solidFill>
                <a:effectLst/>
                <a:uLnTx/>
                <a:uFillTx/>
                <a:latin typeface="Calibri" pitchFamily="34" charset="0"/>
                <a:cs typeface="Calibri" pitchFamily="34" charset="0"/>
              </a:rPr>
              <a:t>CERCLA.</a:t>
            </a:r>
            <a:endParaRPr kumimoji="0" lang="en-US" sz="2400" b="1" i="0" u="none" strike="noStrike" kern="0" cap="small" spc="0" normalizeH="0" noProof="0" dirty="0">
              <a:ln>
                <a:noFill/>
              </a:ln>
              <a:solidFill>
                <a:sysClr val="windowText" lastClr="000000"/>
              </a:solidFill>
              <a:effectLst/>
              <a:uLnTx/>
              <a:uFillTx/>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956" y="2266950"/>
            <a:ext cx="3123644" cy="22288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810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bwMode="auto">
          <a:xfrm>
            <a:off x="457200" y="5334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Joint and Several Liability</a:t>
            </a:r>
          </a:p>
        </p:txBody>
      </p:sp>
      <p:sp>
        <p:nvSpPr>
          <p:cNvPr id="2" name="Rectangle 1"/>
          <p:cNvSpPr/>
          <p:nvPr/>
        </p:nvSpPr>
        <p:spPr>
          <a:xfrm>
            <a:off x="624114" y="2076271"/>
            <a:ext cx="7757886" cy="1200329"/>
          </a:xfrm>
          <a:prstGeom prst="rect">
            <a:avLst/>
          </a:prstGeom>
        </p:spPr>
        <p:txBody>
          <a:bodyPr wrap="square">
            <a:spAutoFit/>
          </a:bodyPr>
          <a:lstStyle/>
          <a:p>
            <a:pPr lvl="0" eaLnBrk="1" fontAlgn="auto" hangingPunct="1">
              <a:lnSpc>
                <a:spcPct val="150000"/>
              </a:lnSpc>
              <a:spcBef>
                <a:spcPts val="1800"/>
              </a:spcBef>
              <a:spcAft>
                <a:spcPts val="0"/>
              </a:spcAft>
            </a:pPr>
            <a:r>
              <a:rPr lang="en-US" b="1" cap="small" dirty="0" smtClean="0">
                <a:solidFill>
                  <a:prstClr val="black"/>
                </a:solidFill>
                <a:latin typeface="Calibri"/>
                <a:ea typeface="+mn-ea"/>
              </a:rPr>
              <a:t>Any liable party or group of parties may be held liable for all response costs at a site.</a:t>
            </a:r>
            <a:endParaRPr lang="en-US" b="1" cap="small" dirty="0">
              <a:solidFill>
                <a:prstClr val="black"/>
              </a:solidFill>
              <a:latin typeface="Calibri"/>
              <a:ea typeface="+mn-ea"/>
            </a:endParaRPr>
          </a:p>
        </p:txBody>
      </p:sp>
      <p:pic>
        <p:nvPicPr>
          <p:cNvPr id="4099" name="Picture 3" descr="C:\Documents and Settings\mary.spencer\Local Settings\Temporary Internet Files\Content.IE5\7C38RJ67\MC91022100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950" b="7732"/>
          <a:stretch/>
        </p:blipFill>
        <p:spPr bwMode="auto">
          <a:xfrm>
            <a:off x="4038600" y="2723138"/>
            <a:ext cx="295921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49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Liable For What ?</a:t>
            </a:r>
          </a:p>
        </p:txBody>
      </p:sp>
      <p:sp>
        <p:nvSpPr>
          <p:cNvPr id="48131" name="Rectangle 3"/>
          <p:cNvSpPr>
            <a:spLocks noGrp="1" noChangeArrowheads="1"/>
          </p:cNvSpPr>
          <p:nvPr>
            <p:ph type="body" idx="1"/>
          </p:nvPr>
        </p:nvSpPr>
        <p:spPr/>
        <p:txBody>
          <a:bodyPr/>
          <a:lstStyle/>
          <a:p>
            <a:r>
              <a:rPr lang="en-US" altLang="en-US" smtClean="0"/>
              <a:t>Response Costs</a:t>
            </a:r>
          </a:p>
          <a:p>
            <a:r>
              <a:rPr lang="en-US" altLang="en-US" smtClean="0"/>
              <a:t>Incurred by</a:t>
            </a:r>
          </a:p>
          <a:p>
            <a:pPr lvl="1"/>
            <a:r>
              <a:rPr lang="en-US" altLang="en-US" smtClean="0"/>
              <a:t>EPA or Private Party</a:t>
            </a:r>
          </a:p>
          <a:p>
            <a:r>
              <a:rPr lang="en-US" altLang="en-US" smtClean="0"/>
              <a:t>Consistent with the NCP</a:t>
            </a:r>
          </a:p>
          <a:p>
            <a:r>
              <a:rPr lang="en-US" altLang="en-US" smtClean="0"/>
              <a:t>In responding to a release or a threatened release of a</a:t>
            </a:r>
          </a:p>
          <a:p>
            <a:r>
              <a:rPr lang="en-US" altLang="en-US" smtClean="0"/>
              <a:t>Hazardous substance</a:t>
            </a:r>
          </a:p>
          <a:p>
            <a:endParaRPr lang="en-US" altLang="en-US" smtClean="0"/>
          </a:p>
        </p:txBody>
      </p:sp>
    </p:spTree>
    <p:extLst>
      <p:ext uri="{BB962C8B-B14F-4D97-AF65-F5344CB8AC3E}">
        <p14:creationId xmlns:p14="http://schemas.microsoft.com/office/powerpoint/2010/main" val="428432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313944"/>
            <a:ext cx="7620000" cy="990600"/>
          </a:xfrm>
        </p:spPr>
        <p:txBody>
          <a:bodyPr/>
          <a:lstStyle/>
          <a:p>
            <a:r>
              <a:rPr lang="en-US" altLang="en-US" dirty="0" smtClean="0"/>
              <a:t>Liable To Whom?</a:t>
            </a:r>
          </a:p>
        </p:txBody>
      </p:sp>
      <p:sp>
        <p:nvSpPr>
          <p:cNvPr id="49155" name="Rectangle 3"/>
          <p:cNvSpPr>
            <a:spLocks noGrp="1" noChangeArrowheads="1"/>
          </p:cNvSpPr>
          <p:nvPr>
            <p:ph type="body" idx="1"/>
          </p:nvPr>
        </p:nvSpPr>
        <p:spPr>
          <a:xfrm>
            <a:off x="762000" y="1447800"/>
            <a:ext cx="7772400" cy="3429000"/>
          </a:xfrm>
        </p:spPr>
        <p:txBody>
          <a:bodyPr/>
          <a:lstStyle/>
          <a:p>
            <a:r>
              <a:rPr lang="en-US" altLang="en-US" dirty="0" smtClean="0"/>
              <a:t>Federal Government</a:t>
            </a:r>
          </a:p>
          <a:p>
            <a:pPr lvl="1"/>
            <a:r>
              <a:rPr lang="en-US" altLang="en-US" dirty="0" smtClean="0"/>
              <a:t>For EPA led cleanup of the site</a:t>
            </a:r>
          </a:p>
          <a:p>
            <a:endParaRPr lang="en-US" altLang="en-US" dirty="0" smtClean="0"/>
          </a:p>
          <a:p>
            <a:r>
              <a:rPr lang="en-US" altLang="en-US" dirty="0" smtClean="0"/>
              <a:t>Private  Parties</a:t>
            </a:r>
          </a:p>
          <a:p>
            <a:pPr lvl="1"/>
            <a:r>
              <a:rPr lang="en-US" altLang="en-US" dirty="0" smtClean="0"/>
              <a:t>Other PRPs that cleaned up the site</a:t>
            </a:r>
          </a:p>
          <a:p>
            <a:pPr lvl="1"/>
            <a:endParaRPr lang="en-US" altLang="en-US" dirty="0" smtClean="0"/>
          </a:p>
        </p:txBody>
      </p:sp>
      <p:graphicFrame>
        <p:nvGraphicFramePr>
          <p:cNvPr id="49156" name="Object 4"/>
          <p:cNvGraphicFramePr>
            <a:graphicFrameLocks noChangeAspect="1"/>
          </p:cNvGraphicFramePr>
          <p:nvPr/>
        </p:nvGraphicFramePr>
        <p:xfrm>
          <a:off x="3581400" y="4419600"/>
          <a:ext cx="3114675" cy="2373313"/>
        </p:xfrm>
        <a:graphic>
          <a:graphicData uri="http://schemas.openxmlformats.org/presentationml/2006/ole">
            <mc:AlternateContent xmlns:mc="http://schemas.openxmlformats.org/markup-compatibility/2006">
              <mc:Choice xmlns:v="urn:schemas-microsoft-com:vml" Requires="v">
                <p:oleObj spid="_x0000_s18450" name="Clip" r:id="rId3" imgW="1435554" imgH="1098096" progId="MS_ClipArt_Gallery.2">
                  <p:embed/>
                </p:oleObj>
              </mc:Choice>
              <mc:Fallback>
                <p:oleObj name="Clip" r:id="rId3" imgW="1435554" imgH="1098096" progId="MS_ClipArt_Gallery.2">
                  <p:embed/>
                  <p:pic>
                    <p:nvPicPr>
                      <p:cNvPr id="491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419600"/>
                        <a:ext cx="3114675" cy="237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2249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8600" y="3810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noProof="0" dirty="0" smtClean="0">
                <a:ln>
                  <a:noFill/>
                </a:ln>
                <a:solidFill>
                  <a:srgbClr val="006600"/>
                </a:solidFill>
                <a:effectLst/>
                <a:uLnTx/>
                <a:uFillTx/>
                <a:latin typeface="Calibri"/>
                <a:ea typeface="+mj-ea"/>
                <a:cs typeface="+mj-cs"/>
              </a:rPr>
              <a:t>What is a Potentially Responsible Party (PRP)?</a:t>
            </a:r>
            <a:endParaRPr kumimoji="0" lang="en-US" sz="3200" b="1" i="0" u="none" strike="noStrike" kern="1200" cap="small" spc="0" normalizeH="0" noProof="0" dirty="0">
              <a:ln>
                <a:noFill/>
              </a:ln>
              <a:solidFill>
                <a:srgbClr val="006600"/>
              </a:solidFill>
              <a:effectLst/>
              <a:uLnTx/>
              <a:uFillTx/>
              <a:latin typeface="Calibri"/>
              <a:ea typeface="+mj-ea"/>
              <a:cs typeface="+mj-cs"/>
            </a:endParaRPr>
          </a:p>
        </p:txBody>
      </p:sp>
      <p:sp>
        <p:nvSpPr>
          <p:cNvPr id="10" name="Content Placeholder 2"/>
          <p:cNvSpPr>
            <a:spLocks noGrp="1"/>
          </p:cNvSpPr>
          <p:nvPr>
            <p:ph idx="1"/>
          </p:nvPr>
        </p:nvSpPr>
        <p:spPr bwMode="auto">
          <a:xfrm>
            <a:off x="457201" y="1828800"/>
            <a:ext cx="510539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R="0" lvl="0" defTabSz="914400" eaLnBrk="1" fontAlgn="auto" latinLnBrk="0" hangingPunct="1">
              <a:lnSpc>
                <a:spcPct val="100000"/>
              </a:lnSpc>
              <a:spcBef>
                <a:spcPts val="0"/>
              </a:spcBef>
              <a:spcAft>
                <a:spcPts val="120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“PRP” is often used interchangeably with “liable party” or “responsible party.”</a:t>
            </a:r>
          </a:p>
          <a:p>
            <a:pPr marR="0" lvl="0" defTabSz="914400" eaLnBrk="1" fontAlgn="auto" latinLnBrk="0" hangingPunct="1">
              <a:lnSpc>
                <a:spcPct val="100000"/>
              </a:lnSpc>
              <a:spcBef>
                <a:spcPts val="1200"/>
              </a:spcBef>
              <a:spcAft>
                <a:spcPts val="120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PRP must satisfy criteria in CERCLA Section 107(a).</a:t>
            </a:r>
          </a:p>
          <a:p>
            <a:pPr marR="0" lvl="0" defTabSz="914400" eaLnBrk="1" fontAlgn="auto" latinLnBrk="0" hangingPunct="1">
              <a:lnSpc>
                <a:spcPct val="100000"/>
              </a:lnSpc>
              <a:spcBef>
                <a:spcPts val="1200"/>
              </a:spcBef>
              <a:spcAft>
                <a:spcPts val="120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Statutory defenses and exemptions to CERCLA liability.  </a:t>
            </a: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598" y="1981200"/>
            <a:ext cx="2990445" cy="213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643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76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a:ln>
                  <a:noFill/>
                </a:ln>
                <a:solidFill>
                  <a:srgbClr val="006600"/>
                </a:solidFill>
                <a:effectLst/>
                <a:uLnTx/>
                <a:uFillTx/>
                <a:latin typeface="Calibri" pitchFamily="34" charset="0"/>
                <a:cs typeface="Calibri" pitchFamily="34" charset="0"/>
              </a:rPr>
              <a:t>S</a:t>
            </a: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tatutory Defenses to CERCLA Liability</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484337"/>
            <a:ext cx="2514600" cy="223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bwMode="auto">
          <a:xfrm>
            <a:off x="990104" y="2003374"/>
            <a:ext cx="626536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6350" marR="0" lvl="1"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Section 107(b) provides that a party is not liable if a release was caused solely by an: </a:t>
            </a:r>
          </a:p>
          <a:p>
            <a:pPr marL="457200" marR="0" lvl="1"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endParaRPr>
          </a:p>
          <a:p>
            <a:pPr marL="623888" marR="0" lvl="2" indent="3492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Act of God;</a:t>
            </a: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623888" marR="0" lvl="1" indent="3492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endParaRPr>
          </a:p>
          <a:p>
            <a:pPr marL="623888" marR="0" lvl="2" indent="3492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Act of war; or</a:t>
            </a: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623888" marR="0" lvl="1" indent="3492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endParaRPr>
          </a:p>
          <a:p>
            <a:pPr marL="973138" marR="0" lvl="2" indent="-3492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Act or omission of a third party </a:t>
            </a:r>
          </a:p>
          <a:p>
            <a:pPr marL="623888" marR="0" lvl="2" indent="0" defTabSz="914400" eaLnBrk="1" fontAlgn="auto" latinLnBrk="0" hangingPunct="1">
              <a:lnSpc>
                <a:spcPct val="100000"/>
              </a:lnSpc>
              <a:spcBef>
                <a:spcPts val="0"/>
              </a:spcBef>
              <a:spcAft>
                <a:spcPts val="0"/>
              </a:spcAft>
              <a:buClrTx/>
              <a:buSzTx/>
              <a:buNone/>
              <a:tabLst/>
              <a:defRPr/>
            </a:pPr>
            <a:r>
              <a:rPr lang="en-US" sz="2400" dirty="0">
                <a:solidFill>
                  <a:sysClr val="windowText" lastClr="000000"/>
                </a:solidFill>
                <a:latin typeface="Calibri" pitchFamily="34" charset="0"/>
                <a:ea typeface="Calibri"/>
                <a:cs typeface="Calibri" pitchFamily="34" charset="0"/>
              </a:rPr>
              <a:t>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a:t>
            </a:r>
            <a:r>
              <a:rPr kumimoji="0" lang="en-US" sz="2400" b="0" i="0" u="none" strike="noStrike" kern="0" cap="none" spc="0" normalizeH="0" baseline="0" noProof="0" dirty="0">
                <a:ln>
                  <a:noFill/>
                </a:ln>
                <a:solidFill>
                  <a:sysClr val="windowText" lastClr="000000"/>
                </a:solidFill>
                <a:effectLst/>
                <a:uLnTx/>
                <a:uFillTx/>
                <a:latin typeface="Calibri" pitchFamily="34" charset="0"/>
                <a:ea typeface="Calibri"/>
                <a:cs typeface="Calibri" pitchFamily="34" charset="0"/>
              </a:rPr>
              <a:t>third party defense</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a:t>
            </a: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353749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a:ln>
                  <a:noFill/>
                </a:ln>
                <a:solidFill>
                  <a:srgbClr val="006600"/>
                </a:solidFill>
                <a:effectLst/>
                <a:uLnTx/>
                <a:uFillTx/>
                <a:latin typeface="Calibri" pitchFamily="34" charset="0"/>
                <a:cs typeface="Calibri" pitchFamily="34" charset="0"/>
              </a:rPr>
              <a:t>Third Party Defense</a:t>
            </a:r>
          </a:p>
        </p:txBody>
      </p:sp>
      <p:sp>
        <p:nvSpPr>
          <p:cNvPr id="22" name="Content Placeholder 2"/>
          <p:cNvSpPr>
            <a:spLocks noGrp="1"/>
          </p:cNvSpPr>
          <p:nvPr>
            <p:ph idx="1"/>
          </p:nvPr>
        </p:nvSpPr>
        <p:spPr bwMode="auto">
          <a:xfrm>
            <a:off x="3810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marR="0" lvl="0" indent="0" defTabSz="914400" eaLnBrk="0" fontAlgn="base" latinLnBrk="0" hangingPunct="0">
              <a:lnSpc>
                <a:spcPct val="100000"/>
              </a:lnSpc>
              <a:spcBef>
                <a:spcPts val="0"/>
              </a:spcBef>
              <a:spcAft>
                <a:spcPct val="20000"/>
              </a:spcAft>
              <a:buClrTx/>
              <a:buSzTx/>
              <a:buFontTx/>
              <a:buNone/>
              <a:tabLst/>
              <a:defRPr/>
            </a:pPr>
            <a:r>
              <a:rPr kumimoji="0" lang="en-US" sz="2600" b="1" i="0" u="none" strike="noStrike" kern="0" cap="none" spc="0" normalizeH="0" baseline="0" noProof="0" dirty="0" smtClean="0">
                <a:ln>
                  <a:noFill/>
                </a:ln>
                <a:solidFill>
                  <a:srgbClr val="000000"/>
                </a:solidFill>
                <a:effectLst/>
                <a:uLnTx/>
                <a:uFillTx/>
              </a:rPr>
              <a:t>  </a:t>
            </a:r>
            <a:r>
              <a:rPr kumimoji="0" lang="en-US" sz="2400" b="1" i="0" u="none" strike="noStrike" kern="0" cap="small" spc="0" normalizeH="0" noProof="0" dirty="0" smtClean="0">
                <a:ln>
                  <a:noFill/>
                </a:ln>
                <a:solidFill>
                  <a:srgbClr val="000000"/>
                </a:solidFill>
                <a:effectLst/>
                <a:uLnTx/>
                <a:uFillTx/>
                <a:latin typeface="Calibri" pitchFamily="34" charset="0"/>
                <a:cs typeface="Calibri" pitchFamily="34" charset="0"/>
              </a:rPr>
              <a:t>Defined in Section 107(b)(3):</a:t>
            </a:r>
          </a:p>
          <a:p>
            <a:pPr marL="566738" marR="0" lvl="1" indent="-334963" defTabSz="914400" eaLnBrk="0" fontAlgn="base" latinLnBrk="0" hangingPunct="0">
              <a:lnSpc>
                <a:spcPct val="100000"/>
              </a:lnSpc>
              <a:spcBef>
                <a:spcPts val="1200"/>
              </a:spcBef>
              <a:spcAft>
                <a:spcPct val="20000"/>
              </a:spcAft>
              <a:buClrTx/>
              <a:buSzTx/>
              <a:buFont typeface="Arial" pitchFamily="34" charset="0"/>
              <a:buChar char="•"/>
              <a:tabLst/>
              <a:defRPr/>
            </a:pPr>
            <a:r>
              <a:rPr kumimoji="0" lang="en-US" b="0" i="0" u="none" strike="noStrike" kern="0" cap="none" spc="0" normalizeH="0" baseline="0" noProof="0" dirty="0" smtClean="0">
                <a:ln>
                  <a:noFill/>
                </a:ln>
                <a:solidFill>
                  <a:srgbClr val="000000"/>
                </a:solidFill>
                <a:effectLst/>
                <a:uLnTx/>
                <a:uFillTx/>
                <a:latin typeface="Calibri" pitchFamily="34" charset="0"/>
                <a:cs typeface="Calibri" pitchFamily="34" charset="0"/>
              </a:rPr>
              <a:t>Act or omission performed by someone other than the PRP;</a:t>
            </a:r>
          </a:p>
          <a:p>
            <a:pPr marL="566738" marR="0" lvl="0" indent="-334963" defTabSz="914400" eaLnBrk="0" fontAlgn="base" latinLnBrk="0" hangingPunct="0">
              <a:lnSpc>
                <a:spcPct val="100000"/>
              </a:lnSpc>
              <a:spcBef>
                <a:spcPts val="600"/>
              </a:spcBef>
              <a:spcAft>
                <a:spcPct val="20000"/>
              </a:spcAft>
              <a:buClrTx/>
              <a:buSzTx/>
              <a:buFont typeface="Arial"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Burden is on PRP to prove it;</a:t>
            </a:r>
          </a:p>
          <a:p>
            <a:pPr marL="566738" marR="0" lvl="1" indent="-334963" defTabSz="914400" eaLnBrk="0" fontAlgn="base" latinLnBrk="0" hangingPunct="0">
              <a:lnSpc>
                <a:spcPct val="100000"/>
              </a:lnSpc>
              <a:spcBef>
                <a:spcPts val="600"/>
              </a:spcBef>
              <a:spcAft>
                <a:spcPct val="20000"/>
              </a:spcAft>
              <a:buClrTx/>
              <a:buSzTx/>
              <a:buFont typeface="Arial" pitchFamily="34" charset="0"/>
              <a:buChar char="•"/>
              <a:tabLst/>
              <a:defRPr/>
            </a:pPr>
            <a:r>
              <a:rPr kumimoji="0" lang="en-US" b="0" i="0" u="none" strike="noStrike" kern="0" cap="none" spc="0" normalizeH="0" baseline="0" noProof="0" dirty="0" smtClean="0">
                <a:ln>
                  <a:noFill/>
                </a:ln>
                <a:solidFill>
                  <a:srgbClr val="000000"/>
                </a:solidFill>
                <a:effectLst/>
                <a:uLnTx/>
                <a:uFillTx/>
                <a:latin typeface="Calibri" pitchFamily="34" charset="0"/>
                <a:cs typeface="Calibri" pitchFamily="34" charset="0"/>
              </a:rPr>
              <a:t>PRP had no </a:t>
            </a:r>
            <a:r>
              <a:rPr kumimoji="0" lang="en-US" b="0" i="0" u="none" strike="noStrike" kern="0" cap="none" spc="0" normalizeH="0" baseline="0" noProof="0" dirty="0">
                <a:ln>
                  <a:noFill/>
                </a:ln>
                <a:solidFill>
                  <a:srgbClr val="000000"/>
                </a:solidFill>
                <a:effectLst/>
                <a:uLnTx/>
                <a:uFillTx/>
                <a:latin typeface="Calibri" pitchFamily="34" charset="0"/>
                <a:cs typeface="Calibri" pitchFamily="34" charset="0"/>
              </a:rPr>
              <a:t>direct or indirect contractual relationship (defined in Section 101(35)) with the third </a:t>
            </a:r>
            <a:r>
              <a:rPr kumimoji="0" lang="en-US" b="0" i="0" u="none" strike="noStrike" kern="0" cap="none" spc="0" normalizeH="0" baseline="0" noProof="0" dirty="0" smtClean="0">
                <a:ln>
                  <a:noFill/>
                </a:ln>
                <a:solidFill>
                  <a:srgbClr val="000000"/>
                </a:solidFill>
                <a:effectLst/>
                <a:uLnTx/>
                <a:uFillTx/>
                <a:latin typeface="Calibri" pitchFamily="34" charset="0"/>
                <a:cs typeface="Calibri" pitchFamily="34" charset="0"/>
              </a:rPr>
              <a:t>party;</a:t>
            </a:r>
            <a:endParaRPr kumimoji="0" lang="en-US" b="0" i="0" u="none" strike="noStrike" kern="0" cap="none" spc="0" normalizeH="0" baseline="0" noProof="0" dirty="0">
              <a:ln>
                <a:noFill/>
              </a:ln>
              <a:solidFill>
                <a:srgbClr val="000000"/>
              </a:solidFill>
              <a:effectLst/>
              <a:uLnTx/>
              <a:uFillTx/>
              <a:latin typeface="Calibri" pitchFamily="34" charset="0"/>
              <a:cs typeface="Calibri" pitchFamily="34" charset="0"/>
            </a:endParaRPr>
          </a:p>
          <a:p>
            <a:pPr marL="566738" marR="0" lvl="1" indent="-334963" defTabSz="914400" eaLnBrk="0" fontAlgn="base" latinLnBrk="0" hangingPunct="0">
              <a:lnSpc>
                <a:spcPct val="100000"/>
              </a:lnSpc>
              <a:spcBef>
                <a:spcPts val="600"/>
              </a:spcBef>
              <a:spcAft>
                <a:spcPct val="20000"/>
              </a:spcAft>
              <a:buClrTx/>
              <a:buSzTx/>
              <a:buFont typeface="Arial" pitchFamily="34" charset="0"/>
              <a:buChar char="•"/>
              <a:tabLst/>
              <a:defRPr/>
            </a:pPr>
            <a:r>
              <a:rPr kumimoji="0" lang="en-US" b="0" i="0" u="none" strike="noStrike" kern="0" cap="none" spc="0" normalizeH="0" baseline="0" noProof="0" dirty="0" smtClean="0">
                <a:ln>
                  <a:noFill/>
                </a:ln>
                <a:solidFill>
                  <a:srgbClr val="000000"/>
                </a:solidFill>
                <a:effectLst/>
                <a:uLnTx/>
                <a:uFillTx/>
                <a:latin typeface="Calibri" pitchFamily="34" charset="0"/>
                <a:cs typeface="Calibri" pitchFamily="34" charset="0"/>
              </a:rPr>
              <a:t>PRP exercised </a:t>
            </a:r>
            <a:r>
              <a:rPr kumimoji="0" lang="en-US" b="0" i="0" u="none" strike="noStrike" kern="0" cap="none" spc="0" normalizeH="0" baseline="0" noProof="0" dirty="0">
                <a:ln>
                  <a:noFill/>
                </a:ln>
                <a:solidFill>
                  <a:srgbClr val="000000"/>
                </a:solidFill>
                <a:effectLst/>
                <a:uLnTx/>
                <a:uFillTx/>
                <a:latin typeface="Calibri" pitchFamily="34" charset="0"/>
                <a:cs typeface="Calibri" pitchFamily="34" charset="0"/>
              </a:rPr>
              <a:t>due care with respect to the hazardous </a:t>
            </a:r>
            <a:r>
              <a:rPr kumimoji="0" lang="en-US" b="0" i="0" u="none" strike="noStrike" kern="0" cap="none" spc="0" normalizeH="0" baseline="0" noProof="0" dirty="0" smtClean="0">
                <a:ln>
                  <a:noFill/>
                </a:ln>
                <a:solidFill>
                  <a:srgbClr val="000000"/>
                </a:solidFill>
                <a:effectLst/>
                <a:uLnTx/>
                <a:uFillTx/>
                <a:latin typeface="Calibri" pitchFamily="34" charset="0"/>
                <a:cs typeface="Calibri" pitchFamily="34" charset="0"/>
              </a:rPr>
              <a:t>substances; and</a:t>
            </a:r>
            <a:endParaRPr kumimoji="0" lang="en-US" b="0" i="0" u="none" strike="noStrike" kern="0" cap="none" spc="0" normalizeH="0" baseline="0" noProof="0" dirty="0">
              <a:ln>
                <a:noFill/>
              </a:ln>
              <a:solidFill>
                <a:srgbClr val="000000"/>
              </a:solidFill>
              <a:effectLst/>
              <a:uLnTx/>
              <a:uFillTx/>
              <a:latin typeface="Calibri" pitchFamily="34" charset="0"/>
              <a:cs typeface="Calibri" pitchFamily="34" charset="0"/>
            </a:endParaRPr>
          </a:p>
          <a:p>
            <a:pPr marL="566738" marR="0" lvl="1" indent="-334963" defTabSz="914400" eaLnBrk="0" fontAlgn="base" latinLnBrk="0" hangingPunct="0">
              <a:lnSpc>
                <a:spcPct val="100000"/>
              </a:lnSpc>
              <a:spcBef>
                <a:spcPts val="600"/>
              </a:spcBef>
              <a:spcAft>
                <a:spcPct val="20000"/>
              </a:spcAft>
              <a:buClrTx/>
              <a:buSzTx/>
              <a:buFont typeface="Arial" pitchFamily="34" charset="0"/>
              <a:buChar char="•"/>
              <a:tabLst/>
              <a:defRPr/>
            </a:pPr>
            <a:r>
              <a:rPr kumimoji="0" lang="en-US" b="0" i="0" u="none" strike="noStrike" kern="0" cap="none" spc="0" normalizeH="0" baseline="0" noProof="0" dirty="0" smtClean="0">
                <a:ln>
                  <a:noFill/>
                </a:ln>
                <a:solidFill>
                  <a:srgbClr val="000000"/>
                </a:solidFill>
                <a:effectLst/>
                <a:uLnTx/>
                <a:uFillTx/>
                <a:latin typeface="Calibri" pitchFamily="34" charset="0"/>
                <a:cs typeface="Calibri" pitchFamily="34" charset="0"/>
              </a:rPr>
              <a:t>PRP took </a:t>
            </a:r>
            <a:r>
              <a:rPr kumimoji="0" lang="en-US" b="0" i="0" u="none" strike="noStrike" kern="0" cap="none" spc="0" normalizeH="0" baseline="0" noProof="0" dirty="0">
                <a:ln>
                  <a:noFill/>
                </a:ln>
                <a:solidFill>
                  <a:srgbClr val="000000"/>
                </a:solidFill>
                <a:effectLst/>
                <a:uLnTx/>
                <a:uFillTx/>
                <a:latin typeface="Calibri" pitchFamily="34" charset="0"/>
                <a:cs typeface="Calibri" pitchFamily="34" charset="0"/>
              </a:rPr>
              <a:t>precautions against foreseeable acts or omissions of any such third </a:t>
            </a:r>
            <a:r>
              <a:rPr kumimoji="0" lang="en-US" b="0" i="0" u="none" strike="noStrike" kern="0" cap="none" spc="0" normalizeH="0" baseline="0" noProof="0" dirty="0" smtClean="0">
                <a:ln>
                  <a:noFill/>
                </a:ln>
                <a:solidFill>
                  <a:srgbClr val="000000"/>
                </a:solidFill>
                <a:effectLst/>
                <a:uLnTx/>
                <a:uFillTx/>
                <a:latin typeface="Calibri" pitchFamily="34" charset="0"/>
                <a:cs typeface="Calibri" pitchFamily="34" charset="0"/>
              </a:rPr>
              <a:t>party.</a:t>
            </a:r>
          </a:p>
          <a:p>
            <a:pPr marL="457200" marR="0" lvl="1" indent="0" defTabSz="914400" eaLnBrk="0" fontAlgn="base" latinLnBrk="0" hangingPunct="0">
              <a:lnSpc>
                <a:spcPct val="100000"/>
              </a:lnSpc>
              <a:spcBef>
                <a:spcPts val="0"/>
              </a:spcBef>
              <a:spcAft>
                <a:spcPct val="2000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67223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304800" y="381000"/>
            <a:ext cx="7620000" cy="990600"/>
          </a:xfrm>
        </p:spPr>
        <p:txBody>
          <a:bodyPr/>
          <a:lstStyle/>
          <a:p>
            <a:r>
              <a:rPr lang="en-US" altLang="en-US" dirty="0" smtClean="0"/>
              <a:t>Tragedy of Love Canal</a:t>
            </a:r>
          </a:p>
        </p:txBody>
      </p:sp>
      <p:pic>
        <p:nvPicPr>
          <p:cNvPr id="10243" name="Picture 4" descr="love_ca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730875"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45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447800"/>
            <a:ext cx="8229600" cy="4724400"/>
          </a:xfrm>
        </p:spPr>
        <p:txBody>
          <a:bodyPr>
            <a:noAutofit/>
          </a:bodyPr>
          <a:lstStyle/>
          <a:p>
            <a:pPr>
              <a:buFont typeface="Arial" panose="020B0604020202020204" pitchFamily="34" charset="0"/>
              <a:buChar char="•"/>
            </a:pPr>
            <a:r>
              <a:rPr lang="en-US" sz="2200" b="1" cap="small" dirty="0" smtClean="0">
                <a:latin typeface="Calibri" pitchFamily="34" charset="0"/>
                <a:cs typeface="Calibri" pitchFamily="34" charset="0"/>
              </a:rPr>
              <a:t>Service Station Dealers</a:t>
            </a:r>
          </a:p>
          <a:p>
            <a:pPr lvl="1">
              <a:spcBef>
                <a:spcPts val="600"/>
              </a:spcBef>
              <a:buFont typeface="Wingdings" pitchFamily="2" charset="2"/>
              <a:buChar char="§"/>
            </a:pPr>
            <a:r>
              <a:rPr lang="en-US" sz="2200" dirty="0" smtClean="0">
                <a:latin typeface="Calibri" pitchFamily="34" charset="0"/>
                <a:cs typeface="Calibri" pitchFamily="34" charset="0"/>
              </a:rPr>
              <a:t>CERCLA Section 114(c);</a:t>
            </a:r>
          </a:p>
          <a:p>
            <a:pPr lvl="1">
              <a:spcBef>
                <a:spcPts val="600"/>
              </a:spcBef>
              <a:buFont typeface="Wingdings" pitchFamily="2" charset="2"/>
              <a:buChar char="§"/>
            </a:pPr>
            <a:r>
              <a:rPr lang="en-US" sz="2200" dirty="0" smtClean="0">
                <a:latin typeface="Calibri" pitchFamily="34" charset="0"/>
                <a:cs typeface="Calibri" pitchFamily="34" charset="0"/>
              </a:rPr>
              <a:t>Service </a:t>
            </a:r>
            <a:r>
              <a:rPr lang="en-US" sz="2200" dirty="0">
                <a:latin typeface="Calibri" pitchFamily="34" charset="0"/>
                <a:cs typeface="Calibri" pitchFamily="34" charset="0"/>
              </a:rPr>
              <a:t>station dealers that manage recycled </a:t>
            </a:r>
            <a:r>
              <a:rPr lang="en-US" sz="2200" dirty="0" smtClean="0">
                <a:latin typeface="Calibri" pitchFamily="34" charset="0"/>
                <a:cs typeface="Calibri" pitchFamily="34" charset="0"/>
              </a:rPr>
              <a:t>oil;</a:t>
            </a:r>
          </a:p>
          <a:p>
            <a:pPr lvl="1">
              <a:spcBef>
                <a:spcPts val="600"/>
              </a:spcBef>
              <a:buFont typeface="Wingdings" pitchFamily="2" charset="2"/>
              <a:buChar char="§"/>
            </a:pPr>
            <a:r>
              <a:rPr lang="en-US" sz="2200" dirty="0" smtClean="0">
                <a:latin typeface="Calibri" pitchFamily="34" charset="0"/>
                <a:cs typeface="Calibri" pitchFamily="34" charset="0"/>
              </a:rPr>
              <a:t>Cannot be mixed with any other </a:t>
            </a:r>
            <a:r>
              <a:rPr lang="en-US" sz="2200" dirty="0">
                <a:latin typeface="Calibri" pitchFamily="34" charset="0"/>
                <a:cs typeface="Calibri" pitchFamily="34" charset="0"/>
              </a:rPr>
              <a:t>hazardous </a:t>
            </a:r>
            <a:r>
              <a:rPr lang="en-US" sz="2200" dirty="0" smtClean="0">
                <a:latin typeface="Calibri" pitchFamily="34" charset="0"/>
                <a:cs typeface="Calibri" pitchFamily="34" charset="0"/>
              </a:rPr>
              <a:t>substances;</a:t>
            </a:r>
          </a:p>
          <a:p>
            <a:pPr lvl="1">
              <a:spcBef>
                <a:spcPts val="600"/>
              </a:spcBef>
              <a:buFont typeface="Wingdings" pitchFamily="2" charset="2"/>
              <a:buChar char="§"/>
            </a:pPr>
            <a:r>
              <a:rPr lang="en-US" sz="2200" dirty="0" smtClean="0">
                <a:latin typeface="Calibri" pitchFamily="34" charset="0"/>
                <a:cs typeface="Calibri" pitchFamily="34" charset="0"/>
              </a:rPr>
              <a:t>Managed </a:t>
            </a:r>
            <a:r>
              <a:rPr lang="en-US" sz="2200" dirty="0">
                <a:latin typeface="Calibri" pitchFamily="34" charset="0"/>
                <a:cs typeface="Calibri" pitchFamily="34" charset="0"/>
              </a:rPr>
              <a:t>in compliance with appropriate regulations or </a:t>
            </a:r>
            <a:r>
              <a:rPr lang="en-US" sz="2200" dirty="0" smtClean="0">
                <a:latin typeface="Calibri" pitchFamily="34" charset="0"/>
                <a:cs typeface="Calibri" pitchFamily="34" charset="0"/>
              </a:rPr>
              <a:t>standards. </a:t>
            </a:r>
            <a:endParaRPr lang="en-US" sz="2200" dirty="0">
              <a:latin typeface="Calibri" pitchFamily="34" charset="0"/>
              <a:cs typeface="Calibri" pitchFamily="34" charset="0"/>
            </a:endParaRPr>
          </a:p>
          <a:p>
            <a:pPr>
              <a:spcBef>
                <a:spcPts val="1200"/>
              </a:spcBef>
              <a:buFont typeface="Arial" panose="020B0604020202020204" pitchFamily="34" charset="0"/>
              <a:buChar char="•"/>
            </a:pPr>
            <a:r>
              <a:rPr lang="en-US" sz="2200" b="1" cap="small" dirty="0" smtClean="0">
                <a:latin typeface="Calibri" pitchFamily="34" charset="0"/>
                <a:cs typeface="Calibri" pitchFamily="34" charset="0"/>
              </a:rPr>
              <a:t>State and Local Governments</a:t>
            </a:r>
          </a:p>
          <a:p>
            <a:pPr lvl="1">
              <a:spcBef>
                <a:spcPts val="600"/>
              </a:spcBef>
              <a:buFont typeface="Wingdings" pitchFamily="2" charset="2"/>
              <a:buChar char="§"/>
            </a:pPr>
            <a:r>
              <a:rPr lang="en-US" sz="2200" dirty="0" smtClean="0">
                <a:latin typeface="Calibri" pitchFamily="34" charset="0"/>
                <a:cs typeface="Calibri" pitchFamily="34" charset="0"/>
              </a:rPr>
              <a:t>CERCLA Section 107(d);</a:t>
            </a:r>
          </a:p>
          <a:p>
            <a:pPr lvl="1">
              <a:spcBef>
                <a:spcPts val="600"/>
              </a:spcBef>
              <a:buFont typeface="Wingdings" pitchFamily="2" charset="2"/>
              <a:buChar char="§"/>
            </a:pPr>
            <a:r>
              <a:rPr lang="en-US" sz="2200" dirty="0" smtClean="0">
                <a:latin typeface="Calibri" pitchFamily="34" charset="0"/>
                <a:cs typeface="Calibri" pitchFamily="34" charset="0"/>
              </a:rPr>
              <a:t>State and local governments are not liable for costs or damages resulting from an emergency response;</a:t>
            </a:r>
          </a:p>
          <a:p>
            <a:pPr lvl="1">
              <a:spcBef>
                <a:spcPts val="600"/>
              </a:spcBef>
              <a:buFont typeface="Wingdings" pitchFamily="2" charset="2"/>
              <a:buChar char="§"/>
            </a:pPr>
            <a:r>
              <a:rPr lang="en-US" sz="2200" dirty="0" smtClean="0">
                <a:latin typeface="Calibri" pitchFamily="34" charset="0"/>
                <a:cs typeface="Calibri" pitchFamily="34" charset="0"/>
              </a:rPr>
              <a:t>Exception for negligence or misconduct.</a:t>
            </a:r>
            <a:endParaRPr lang="en-US" sz="2200" dirty="0">
              <a:latin typeface="Calibri" pitchFamily="34" charset="0"/>
              <a:cs typeface="Calibri" pitchFamily="34" charset="0"/>
            </a:endParaRPr>
          </a:p>
        </p:txBody>
      </p:sp>
      <p:sp>
        <p:nvSpPr>
          <p:cNvPr id="6" name="Title 1"/>
          <p:cNvSpPr>
            <a:spLocks noGrp="1"/>
          </p:cNvSpPr>
          <p:nvPr>
            <p:ph type="title"/>
          </p:nvPr>
        </p:nvSpPr>
        <p:spPr bwMode="auto">
          <a:xfrm>
            <a:off x="914400" y="228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u="none" strike="noStrike" kern="0" cap="small" spc="0" normalizeH="0" noProof="0" dirty="0" smtClean="0">
                <a:ln>
                  <a:noFill/>
                </a:ln>
                <a:solidFill>
                  <a:srgbClr val="006600"/>
                </a:solidFill>
                <a:effectLst/>
                <a:uLnTx/>
                <a:uFillTx/>
                <a:latin typeface="Calibri" pitchFamily="34" charset="0"/>
                <a:cs typeface="Calibri" pitchFamily="34" charset="0"/>
              </a:rPr>
              <a:t>Statutory Exemptions from CERCLA Liability  </a:t>
            </a:r>
            <a:endParaRPr kumimoji="0" lang="en-US" b="1" u="none" strike="noStrike" kern="0" cap="small" spc="0" normalizeH="0" noProof="0" dirty="0">
              <a:ln>
                <a:noFill/>
              </a:ln>
              <a:solidFill>
                <a:srgbClr val="0066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158879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bwMode="auto">
          <a:xfrm>
            <a:off x="457200" y="1524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Font typeface="Arial" panose="020B0604020202020204" pitchFamily="34" charset="0"/>
              <a:buChar char="•"/>
            </a:pPr>
            <a:r>
              <a:rPr lang="en-US" sz="2400" b="1" cap="small" dirty="0" smtClean="0">
                <a:latin typeface="Calibri" pitchFamily="34" charset="0"/>
                <a:cs typeface="Calibri" pitchFamily="34" charset="0"/>
              </a:rPr>
              <a:t>Secured Creditors </a:t>
            </a:r>
          </a:p>
          <a:p>
            <a:pPr lvl="1">
              <a:spcAft>
                <a:spcPts val="1200"/>
              </a:spcAft>
              <a:buFont typeface="Wingdings" pitchFamily="2" charset="2"/>
              <a:buChar char="§"/>
              <a:tabLst>
                <a:tab pos="347663" algn="l"/>
              </a:tabLst>
            </a:pPr>
            <a:r>
              <a:rPr lang="en-US" dirty="0" smtClean="0">
                <a:latin typeface="Calibri" pitchFamily="34" charset="0"/>
                <a:cs typeface="Calibri" pitchFamily="34" charset="0"/>
              </a:rPr>
              <a:t>CERCLA Section 101(20)(A) and (E);</a:t>
            </a:r>
          </a:p>
          <a:p>
            <a:pPr lvl="1">
              <a:spcAft>
                <a:spcPts val="1200"/>
              </a:spcAft>
              <a:buFont typeface="Wingdings" pitchFamily="2" charset="2"/>
              <a:buChar char="§"/>
              <a:tabLst>
                <a:tab pos="914400" algn="l"/>
              </a:tabLst>
            </a:pPr>
            <a:r>
              <a:rPr lang="en-US" dirty="0" smtClean="0">
                <a:latin typeface="Calibri" pitchFamily="34" charset="0"/>
                <a:cs typeface="Calibri" pitchFamily="34" charset="0"/>
              </a:rPr>
              <a:t>Without participating in the management of a facility, holds “indicia of ownership” primarily to protect that person’s security interest in the facility. </a:t>
            </a:r>
            <a:r>
              <a:rPr lang="en-US" dirty="0" smtClean="0">
                <a:solidFill>
                  <a:sysClr val="windowText" lastClr="000000"/>
                </a:solidFill>
                <a:latin typeface="Calibri" pitchFamily="34" charset="0"/>
                <a:cs typeface="Calibri" pitchFamily="34" charset="0"/>
              </a:rPr>
              <a:t>  </a:t>
            </a:r>
          </a:p>
          <a:p>
            <a:pPr marR="0" lvl="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1" strike="noStrike" kern="0" cap="small" spc="0" normalizeH="0" noProof="0" dirty="0" smtClean="0">
                <a:ln>
                  <a:noFill/>
                </a:ln>
                <a:solidFill>
                  <a:sysClr val="windowText" lastClr="000000"/>
                </a:solidFill>
                <a:effectLst/>
                <a:uLnTx/>
                <a:uFillTx/>
                <a:latin typeface="Calibri" pitchFamily="34" charset="0"/>
                <a:cs typeface="Calibri" pitchFamily="34" charset="0"/>
              </a:rPr>
              <a:t>Recyclers </a:t>
            </a:r>
          </a:p>
          <a:p>
            <a:pPr marL="739775" lvl="1" indent="-392113" eaLnBrk="1" fontAlgn="auto" hangingPunct="1">
              <a:spcBef>
                <a:spcPts val="600"/>
              </a:spcBef>
              <a:spcAft>
                <a:spcPts val="600"/>
              </a:spcAft>
              <a:buFont typeface="Wingdings" pitchFamily="2" charset="2"/>
              <a:buChar char="§"/>
              <a:tabLst>
                <a:tab pos="914400" algn="l"/>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Superfund Recycling Equity Act of 1999 (SREA);</a:t>
            </a:r>
          </a:p>
          <a:p>
            <a:pPr marL="739775" marR="0" lvl="1" indent="-392113" defTabSz="914400" eaLnBrk="1" fontAlgn="auto" latinLnBrk="0" hangingPunct="1">
              <a:lnSpc>
                <a:spcPct val="100000"/>
              </a:lnSpc>
              <a:spcBef>
                <a:spcPts val="0"/>
              </a:spcBef>
              <a:spcAft>
                <a:spcPts val="600"/>
              </a:spcAft>
              <a:buClrTx/>
              <a:buSzTx/>
              <a:buFont typeface="Wingdings" pitchFamily="2" charset="2"/>
              <a:buChar char="§"/>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CERCLA Section 127;</a:t>
            </a:r>
          </a:p>
          <a:p>
            <a:pPr marL="739775" marR="0" lvl="1" indent="-392113" defTabSz="914400" eaLnBrk="1" fontAlgn="auto" latinLnBrk="0" hangingPunct="1">
              <a:lnSpc>
                <a:spcPct val="100000"/>
              </a:lnSpc>
              <a:spcBef>
                <a:spcPts val="0"/>
              </a:spcBef>
              <a:spcAft>
                <a:spcPts val="0"/>
              </a:spcAft>
              <a:buClrTx/>
              <a:buSzTx/>
              <a:buFont typeface="Wingdings" pitchFamily="2" charset="2"/>
              <a:buChar char="§"/>
              <a:tabLst/>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Exempt certain arrangers and transporters who “arrange for recycling of recyclable materials.”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p:txBody>
      </p:sp>
      <p:sp>
        <p:nvSpPr>
          <p:cNvPr id="6" name="Title 1"/>
          <p:cNvSpPr>
            <a:spLocks noGrp="1"/>
          </p:cNvSpPr>
          <p:nvPr>
            <p:ph type="title"/>
          </p:nvPr>
        </p:nvSpPr>
        <p:spPr bwMode="auto">
          <a:xfrm>
            <a:off x="914400" y="228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u="none" strike="noStrike" kern="0" cap="small" spc="0" normalizeH="0" noProof="0" dirty="0" smtClean="0">
                <a:ln>
                  <a:noFill/>
                </a:ln>
                <a:solidFill>
                  <a:srgbClr val="006600"/>
                </a:solidFill>
                <a:effectLst/>
                <a:uLnTx/>
                <a:uFillTx/>
                <a:latin typeface="Calibri" pitchFamily="34" charset="0"/>
                <a:cs typeface="Calibri" pitchFamily="34" charset="0"/>
              </a:rPr>
              <a:t>Statutory Exemptions from CERCLA Liability </a:t>
            </a:r>
            <a:r>
              <a:rPr kumimoji="0" lang="en-US" b="1" u="none" strike="noStrike" kern="0" cap="small" spc="0" normalizeH="0" noProof="0" smtClean="0">
                <a:ln>
                  <a:noFill/>
                </a:ln>
                <a:solidFill>
                  <a:srgbClr val="006600"/>
                </a:solidFill>
                <a:effectLst/>
                <a:uLnTx/>
                <a:uFillTx/>
                <a:latin typeface="Calibri" pitchFamily="34" charset="0"/>
                <a:cs typeface="Calibri" pitchFamily="34" charset="0"/>
              </a:rPr>
              <a:t>(cont’d</a:t>
            </a:r>
            <a:r>
              <a:rPr kumimoji="0" lang="en-US" b="1" u="none" strike="noStrike" kern="0" cap="small" spc="0" normalizeH="0" noProof="0" dirty="0" smtClean="0">
                <a:ln>
                  <a:noFill/>
                </a:ln>
                <a:solidFill>
                  <a:srgbClr val="006600"/>
                </a:solidFill>
                <a:effectLst/>
                <a:uLnTx/>
                <a:uFillTx/>
                <a:latin typeface="Calibri" pitchFamily="34" charset="0"/>
                <a:cs typeface="Calibri" pitchFamily="34" charset="0"/>
              </a:rPr>
              <a:t>)</a:t>
            </a:r>
            <a:endParaRPr kumimoji="0" lang="en-US" b="1" u="none" strike="noStrike" kern="0" cap="small" spc="0" normalizeH="0" noProof="0" dirty="0">
              <a:ln>
                <a:noFill/>
              </a:ln>
              <a:solidFill>
                <a:srgbClr val="0066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940998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a:ln>
                  <a:noFill/>
                </a:ln>
                <a:solidFill>
                  <a:srgbClr val="006600"/>
                </a:solidFill>
                <a:effectLst/>
                <a:uLnTx/>
                <a:uFillTx/>
                <a:latin typeface="Calibri" pitchFamily="34" charset="0"/>
                <a:cs typeface="Calibri" pitchFamily="34" charset="0"/>
              </a:rPr>
              <a:t>2002 Brownfield </a:t>
            </a: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Amendments</a:t>
            </a:r>
            <a:r>
              <a:rPr kumimoji="0" lang="en-US" b="1" i="0" u="none" strike="noStrike" kern="0" cap="small" spc="0" normalizeH="0" noProof="0" dirty="0">
                <a:ln>
                  <a:noFill/>
                </a:ln>
                <a:solidFill>
                  <a:srgbClr val="006600"/>
                </a:solidFill>
                <a:effectLst/>
                <a:uLnTx/>
                <a:uFillTx/>
                <a:latin typeface="Calibri" pitchFamily="34" charset="0"/>
                <a:cs typeface="Calibri" pitchFamily="34" charset="0"/>
              </a:rPr>
              <a:t/>
            </a:r>
            <a:br>
              <a:rPr kumimoji="0" lang="en-US" b="1" i="0" u="none" strike="noStrike" kern="0" cap="small" spc="0" normalizeH="0" noProof="0" dirty="0">
                <a:ln>
                  <a:noFill/>
                </a:ln>
                <a:solidFill>
                  <a:srgbClr val="006600"/>
                </a:solidFill>
                <a:effectLst/>
                <a:uLnTx/>
                <a:uFillTx/>
                <a:latin typeface="Calibri" pitchFamily="34" charset="0"/>
                <a:cs typeface="Calibri" pitchFamily="34" charset="0"/>
              </a:rPr>
            </a:br>
            <a:r>
              <a:rPr kumimoji="0" lang="en-US" b="1" i="0" u="none" strike="noStrike" kern="0" cap="small" spc="0" normalizeH="0" noProof="0" dirty="0">
                <a:ln>
                  <a:noFill/>
                </a:ln>
                <a:solidFill>
                  <a:srgbClr val="006600"/>
                </a:solidFill>
                <a:effectLst/>
                <a:uLnTx/>
                <a:uFillTx/>
                <a:latin typeface="Calibri" pitchFamily="34" charset="0"/>
                <a:cs typeface="Calibri" pitchFamily="34" charset="0"/>
              </a:rPr>
              <a:t>Landowner Liability Protections</a:t>
            </a:r>
          </a:p>
        </p:txBody>
      </p:sp>
      <p:sp>
        <p:nvSpPr>
          <p:cNvPr id="14" name="Content Placeholder 2"/>
          <p:cNvSpPr>
            <a:spLocks noGrp="1"/>
          </p:cNvSpPr>
          <p:nvPr>
            <p:ph idx="1"/>
          </p:nvPr>
        </p:nvSpPr>
        <p:spPr bwMode="auto">
          <a:xfrm>
            <a:off x="838200" y="1752600"/>
            <a:ext cx="67056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0" lvl="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R="0" lvl="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CERCLA Section 101(35)(a)(</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1) clarified </a:t>
            </a: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“Innocent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Landowner.”</a:t>
            </a:r>
          </a:p>
          <a:p>
            <a:pPr marR="0" lvl="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R="0" lvl="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CERCLA Section 107(q) added </a:t>
            </a: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Contiguous Property Owner (CPO</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R="0" lvl="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R="0" lvl="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CERCLA Sections 101(40) and 107(r) added </a:t>
            </a: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Bona Fide Prospective Purchaser (BFPP</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70498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Innocent Landowner </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0" name="Content Placeholder 2"/>
          <p:cNvSpPr>
            <a:spLocks noGrp="1"/>
          </p:cNvSpPr>
          <p:nvPr>
            <p:ph idx="1"/>
          </p:nvPr>
        </p:nvSpPr>
        <p:spPr bwMode="auto">
          <a:xfrm>
            <a:off x="762000" y="1752600"/>
            <a:ext cx="723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400" dirty="0" smtClean="0"/>
              <a:t>Section 101(35)  Contractual Relationship</a:t>
            </a:r>
          </a:p>
          <a:p>
            <a:pPr lvl="1">
              <a:buFont typeface="Wingdings" panose="05000000000000000000" pitchFamily="2" charset="2"/>
              <a:buChar char="§"/>
            </a:pPr>
            <a:r>
              <a:rPr lang="en-US" sz="2000" dirty="0" smtClean="0"/>
              <a:t>“includes</a:t>
            </a:r>
            <a:r>
              <a:rPr lang="en-US" sz="2000" dirty="0"/>
              <a:t>, but is not limited to, land contracts, deeds, easements, leases, or other instruments transferring title or possession, unless the real property on which the facility concerned is located was acquired by the defendant after the disposal or placement of the hazardous substance on, in, or at the facility, and one or more of the circumstances described in clause (</a:t>
            </a:r>
            <a:r>
              <a:rPr lang="en-US" sz="2000" dirty="0" err="1"/>
              <a:t>i</a:t>
            </a:r>
            <a:r>
              <a:rPr lang="en-US" sz="2000" dirty="0"/>
              <a:t>), (ii), or (iii) is also established by the defendant by a preponderance of the </a:t>
            </a:r>
            <a:r>
              <a:rPr lang="en-US" sz="2000" dirty="0" smtClean="0"/>
              <a:t>evidence…”</a:t>
            </a: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664787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Innocent Landowner </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0" name="Content Placeholder 2"/>
          <p:cNvSpPr>
            <a:spLocks noGrp="1"/>
          </p:cNvSpPr>
          <p:nvPr>
            <p:ph idx="1"/>
          </p:nvPr>
        </p:nvSpPr>
        <p:spPr bwMode="auto">
          <a:xfrm>
            <a:off x="762000" y="1752600"/>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R="0" lvl="0" defTabSz="914400" eaLnBrk="1" fontAlgn="auto" latinLnBrk="0" hangingPunct="1">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At </a:t>
            </a: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the time the party acquired the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facility, </a:t>
            </a: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the party did not know and had no reason to know of hazardous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substances.</a:t>
            </a:r>
          </a:p>
          <a:p>
            <a:pPr marR="0" lvl="0" defTabSz="914400" eaLnBrk="1" fontAlgn="auto" latinLnBrk="0" hangingPunct="1">
              <a:spcBef>
                <a:spcPts val="0"/>
              </a:spcBef>
              <a:spcAft>
                <a:spcPts val="600"/>
              </a:spcAft>
              <a:buClrTx/>
              <a:buSzTx/>
              <a:buFont typeface="Arial"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R="0" lvl="0" defTabSz="914400" eaLnBrk="1" fontAlgn="auto" latinLnBrk="0" hangingPunct="1">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Government </a:t>
            </a: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acquired facility through “involuntary”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transfer or acquisition.</a:t>
            </a:r>
          </a:p>
          <a:p>
            <a:pPr marR="0" lvl="0" defTabSz="914400" eaLnBrk="1" fontAlgn="auto" latinLnBrk="0" hangingPunct="1">
              <a:spcBef>
                <a:spcPts val="0"/>
              </a:spcBef>
              <a:spcAft>
                <a:spcPts val="600"/>
              </a:spcAft>
              <a:buClrTx/>
              <a:buSzTx/>
              <a:buFont typeface="Arial"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R="0" lvl="0" defTabSz="914400" eaLnBrk="1" fontAlgn="auto" latinLnBrk="0" hangingPunct="1">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Party </a:t>
            </a:r>
            <a:r>
              <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rPr>
              <a:t>acquired the facility by inheritance or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bequest.</a:t>
            </a: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867"/>
          <a:stretch/>
        </p:blipFill>
        <p:spPr bwMode="auto">
          <a:xfrm>
            <a:off x="6248400" y="2667000"/>
            <a:ext cx="2375126" cy="25437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925092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Innocent Landowner </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0" name="Content Placeholder 2"/>
          <p:cNvSpPr>
            <a:spLocks noGrp="1"/>
          </p:cNvSpPr>
          <p:nvPr>
            <p:ph idx="1"/>
          </p:nvPr>
        </p:nvSpPr>
        <p:spPr bwMode="auto">
          <a:xfrm>
            <a:off x="762000" y="1752600"/>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Bef>
                <a:spcPts val="0"/>
              </a:spcBef>
              <a:spcAft>
                <a:spcPts val="0"/>
              </a:spcAft>
              <a:buFont typeface="Arial" panose="020B0604020202020204" pitchFamily="34" charset="0"/>
              <a:buChar char="•"/>
              <a:defRPr/>
            </a:pPr>
            <a:r>
              <a:rPr lang="en-US" sz="2400" dirty="0" smtClean="0">
                <a:solidFill>
                  <a:sysClr val="windowText" lastClr="000000"/>
                </a:solidFill>
                <a:latin typeface="Calibri" panose="020F0502020204030204" pitchFamily="34" charset="0"/>
                <a:cs typeface="Calibri" pitchFamily="34" charset="0"/>
              </a:rPr>
              <a:t>PLUS</a:t>
            </a:r>
          </a:p>
          <a:p>
            <a:pPr lvl="1" eaLnBrk="1" fontAlgn="auto" hangingPunct="1">
              <a:spcBef>
                <a:spcPts val="0"/>
              </a:spcBef>
              <a:spcAft>
                <a:spcPts val="0"/>
              </a:spcAft>
              <a:buFont typeface="Wingdings" panose="05000000000000000000" pitchFamily="2" charset="2"/>
              <a:buChar char="§"/>
              <a:defRPr/>
            </a:pPr>
            <a:r>
              <a:rPr kumimoji="0" lang="en-US"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Section</a:t>
            </a:r>
            <a:r>
              <a:rPr kumimoji="0" lang="en-US"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107(b)(3) – Third Party Defense;</a:t>
            </a:r>
          </a:p>
          <a:p>
            <a:pPr lvl="1" eaLnBrk="1" fontAlgn="auto" hangingPunct="1">
              <a:spcBef>
                <a:spcPts val="0"/>
              </a:spcBef>
              <a:spcAft>
                <a:spcPts val="0"/>
              </a:spcAft>
              <a:buFont typeface="Wingdings" panose="05000000000000000000" pitchFamily="2" charset="2"/>
              <a:buChar char="§"/>
              <a:defRPr/>
            </a:pPr>
            <a:r>
              <a:rPr lang="en-US" dirty="0" smtClean="0">
                <a:latin typeface="Calibri" panose="020F0502020204030204" pitchFamily="34" charset="0"/>
              </a:rPr>
              <a:t>Provide full </a:t>
            </a:r>
            <a:r>
              <a:rPr lang="en-US" dirty="0">
                <a:latin typeface="Calibri" panose="020F0502020204030204" pitchFamily="34" charset="0"/>
              </a:rPr>
              <a:t>cooperation, assistance, and facility </a:t>
            </a:r>
            <a:r>
              <a:rPr lang="en-US" dirty="0" smtClean="0">
                <a:latin typeface="Calibri" panose="020F0502020204030204" pitchFamily="34" charset="0"/>
              </a:rPr>
              <a:t>access;</a:t>
            </a:r>
          </a:p>
          <a:p>
            <a:pPr lvl="1" eaLnBrk="1" fontAlgn="auto" hangingPunct="1">
              <a:spcBef>
                <a:spcPts val="0"/>
              </a:spcBef>
              <a:spcAft>
                <a:spcPts val="0"/>
              </a:spcAft>
              <a:buFont typeface="Wingdings" panose="05000000000000000000" pitchFamily="2" charset="2"/>
              <a:buChar char="§"/>
              <a:defRPr/>
            </a:pPr>
            <a:r>
              <a:rPr lang="en-US" dirty="0" smtClean="0">
                <a:latin typeface="Calibri" panose="020F0502020204030204" pitchFamily="34" charset="0"/>
              </a:rPr>
              <a:t>Be </a:t>
            </a:r>
            <a:r>
              <a:rPr lang="en-US" dirty="0">
                <a:latin typeface="Calibri" panose="020F0502020204030204" pitchFamily="34" charset="0"/>
              </a:rPr>
              <a:t>in compliance with any land use </a:t>
            </a:r>
            <a:r>
              <a:rPr lang="en-US" dirty="0" smtClean="0">
                <a:latin typeface="Calibri" panose="020F0502020204030204" pitchFamily="34" charset="0"/>
              </a:rPr>
              <a:t>restrictions;</a:t>
            </a:r>
          </a:p>
          <a:p>
            <a:pPr lvl="1" eaLnBrk="1" fontAlgn="auto" hangingPunct="1">
              <a:spcBef>
                <a:spcPts val="0"/>
              </a:spcBef>
              <a:spcAft>
                <a:spcPts val="0"/>
              </a:spcAft>
              <a:buFont typeface="Wingdings" panose="05000000000000000000" pitchFamily="2" charset="2"/>
              <a:buChar char="§"/>
              <a:defRPr/>
            </a:pPr>
            <a:r>
              <a:rPr lang="en-US" dirty="0" smtClean="0">
                <a:latin typeface="Calibri" panose="020F0502020204030204" pitchFamily="34" charset="0"/>
              </a:rPr>
              <a:t>Not </a:t>
            </a:r>
            <a:r>
              <a:rPr lang="en-US" dirty="0">
                <a:latin typeface="Calibri" panose="020F0502020204030204" pitchFamily="34" charset="0"/>
              </a:rPr>
              <a:t>impede the effectiveness or integrity of any institutional </a:t>
            </a:r>
            <a:r>
              <a:rPr lang="en-US" dirty="0" smtClean="0">
                <a:latin typeface="Calibri" panose="020F0502020204030204" pitchFamily="34" charset="0"/>
              </a:rPr>
              <a:t>controls.</a:t>
            </a:r>
            <a:endParaRPr kumimoji="0" lang="en-US"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1805316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Innocent Landowner </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0" name="Content Placeholder 2"/>
          <p:cNvSpPr>
            <a:spLocks noGrp="1"/>
          </p:cNvSpPr>
          <p:nvPr>
            <p:ph idx="1"/>
          </p:nvPr>
        </p:nvSpPr>
        <p:spPr bwMode="auto">
          <a:xfrm>
            <a:off x="762000" y="1752600"/>
            <a:ext cx="746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Bef>
                <a:spcPts val="0"/>
              </a:spcBef>
              <a:spcAft>
                <a:spcPts val="0"/>
              </a:spcAft>
              <a:buFont typeface="Arial" panose="020B0604020202020204" pitchFamily="34" charset="0"/>
              <a:buChar char="•"/>
              <a:defRPr/>
            </a:pPr>
            <a:r>
              <a:rPr lang="en-US" sz="2400" dirty="0" smtClean="0">
                <a:solidFill>
                  <a:sysClr val="windowText" lastClr="000000"/>
                </a:solidFill>
                <a:latin typeface="Calibri" panose="020F0502020204030204" pitchFamily="34" charset="0"/>
                <a:cs typeface="Calibri" pitchFamily="34" charset="0"/>
              </a:rPr>
              <a:t>101(35)(A)(</a:t>
            </a:r>
            <a:r>
              <a:rPr lang="en-US" sz="2400" dirty="0" err="1" smtClean="0">
                <a:solidFill>
                  <a:sysClr val="windowText" lastClr="000000"/>
                </a:solidFill>
                <a:latin typeface="Calibri" panose="020F0502020204030204" pitchFamily="34" charset="0"/>
                <a:cs typeface="Calibri" pitchFamily="34" charset="0"/>
              </a:rPr>
              <a:t>i</a:t>
            </a:r>
            <a:r>
              <a:rPr lang="en-US" sz="2400" dirty="0" smtClean="0">
                <a:solidFill>
                  <a:sysClr val="windowText" lastClr="000000"/>
                </a:solidFill>
                <a:latin typeface="Calibri" panose="020F0502020204030204" pitchFamily="34" charset="0"/>
                <a:cs typeface="Calibri" pitchFamily="34" charset="0"/>
              </a:rPr>
              <a:t>) - Did not know and had no reason to know</a:t>
            </a:r>
          </a:p>
          <a:p>
            <a:pPr lvl="1">
              <a:buFont typeface="Wingdings" panose="05000000000000000000" pitchFamily="2" charset="2"/>
              <a:buChar char="§"/>
            </a:pPr>
            <a:r>
              <a:rPr lang="en-US" dirty="0" smtClean="0">
                <a:latin typeface="Calibri" panose="020F0502020204030204" pitchFamily="34" charset="0"/>
              </a:rPr>
              <a:t>carry </a:t>
            </a:r>
            <a:r>
              <a:rPr lang="en-US" dirty="0">
                <a:latin typeface="Calibri" panose="020F0502020204030204" pitchFamily="34" charset="0"/>
              </a:rPr>
              <a:t>out all appropriate </a:t>
            </a:r>
            <a:r>
              <a:rPr lang="en-US" dirty="0" smtClean="0">
                <a:latin typeface="Calibri" panose="020F0502020204030204" pitchFamily="34" charset="0"/>
              </a:rPr>
              <a:t>inquiries….into previous </a:t>
            </a:r>
            <a:r>
              <a:rPr lang="en-US" dirty="0">
                <a:latin typeface="Calibri" panose="020F0502020204030204" pitchFamily="34" charset="0"/>
              </a:rPr>
              <a:t>ownership and uses of the facility </a:t>
            </a:r>
            <a:endParaRPr lang="en-US" dirty="0" smtClean="0">
              <a:latin typeface="Calibri" panose="020F0502020204030204" pitchFamily="34" charset="0"/>
            </a:endParaRPr>
          </a:p>
          <a:p>
            <a:pPr lvl="1">
              <a:buFont typeface="Wingdings" panose="05000000000000000000" pitchFamily="2" charset="2"/>
              <a:buChar char="§"/>
            </a:pPr>
            <a:r>
              <a:rPr lang="en-US" dirty="0" smtClean="0">
                <a:latin typeface="Calibri" panose="020F0502020204030204" pitchFamily="34" charset="0"/>
              </a:rPr>
              <a:t>take </a:t>
            </a:r>
            <a:r>
              <a:rPr lang="en-US" dirty="0">
                <a:latin typeface="Calibri" panose="020F0502020204030204" pitchFamily="34" charset="0"/>
              </a:rPr>
              <a:t>reasonable steps </a:t>
            </a:r>
            <a:r>
              <a:rPr lang="en-US" dirty="0" smtClean="0">
                <a:latin typeface="Calibri" panose="020F0502020204030204" pitchFamily="34" charset="0"/>
              </a:rPr>
              <a:t>to:</a:t>
            </a:r>
          </a:p>
          <a:p>
            <a:pPr lvl="2"/>
            <a:r>
              <a:rPr lang="en-US" sz="2400" dirty="0" smtClean="0">
                <a:latin typeface="Calibri" panose="020F0502020204030204" pitchFamily="34" charset="0"/>
              </a:rPr>
              <a:t>stop </a:t>
            </a:r>
            <a:r>
              <a:rPr lang="en-US" sz="2400" dirty="0">
                <a:latin typeface="Calibri" panose="020F0502020204030204" pitchFamily="34" charset="0"/>
              </a:rPr>
              <a:t>any continuing release;</a:t>
            </a:r>
          </a:p>
          <a:p>
            <a:pPr lvl="2"/>
            <a:r>
              <a:rPr lang="en-US" sz="2400" dirty="0" smtClean="0">
                <a:latin typeface="Calibri" panose="020F0502020204030204" pitchFamily="34" charset="0"/>
              </a:rPr>
              <a:t>prevent </a:t>
            </a:r>
            <a:r>
              <a:rPr lang="en-US" sz="2400" dirty="0">
                <a:latin typeface="Calibri" panose="020F0502020204030204" pitchFamily="34" charset="0"/>
              </a:rPr>
              <a:t>any threatened future release; and</a:t>
            </a:r>
          </a:p>
          <a:p>
            <a:pPr lvl="2"/>
            <a:r>
              <a:rPr lang="en-US" sz="2400" dirty="0" smtClean="0">
                <a:latin typeface="Calibri" panose="020F0502020204030204" pitchFamily="34" charset="0"/>
              </a:rPr>
              <a:t>prevent </a:t>
            </a:r>
            <a:r>
              <a:rPr lang="en-US" sz="2400" dirty="0">
                <a:latin typeface="Calibri" panose="020F0502020204030204" pitchFamily="34" charset="0"/>
              </a:rPr>
              <a:t>or limit any human, environmental, or natural resource exposure to any previously released hazardous substance.</a:t>
            </a:r>
          </a:p>
          <a:p>
            <a:pPr eaLnBrk="1" fontAlgn="auto" hangingPunct="1">
              <a:spcBef>
                <a:spcPts val="0"/>
              </a:spcBef>
              <a:spcAft>
                <a:spcPts val="0"/>
              </a:spcAf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257652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Contiguous Property Owner</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54" name="Content Placeholder 2"/>
          <p:cNvSpPr>
            <a:spLocks noGrp="1"/>
          </p:cNvSpPr>
          <p:nvPr>
            <p:ph idx="1"/>
          </p:nvPr>
        </p:nvSpPr>
        <p:spPr bwMode="auto">
          <a:xfrm>
            <a:off x="457200" y="14478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R="0" lvl="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CERCLA </a:t>
            </a:r>
            <a:r>
              <a:rPr kumimoji="0" lang="en-US" sz="2400" b="0" i="0" u="none" strike="noStrike" kern="0" cap="none" spc="0" normalizeH="0" baseline="0" noProof="0" dirty="0">
                <a:ln>
                  <a:noFill/>
                </a:ln>
                <a:solidFill>
                  <a:sysClr val="windowText" lastClr="000000"/>
                </a:solidFill>
                <a:effectLst/>
                <a:uLnTx/>
                <a:uFillTx/>
                <a:latin typeface="Calibri" pitchFamily="34" charset="0"/>
                <a:ea typeface="Calibri"/>
                <a:cs typeface="Calibri" pitchFamily="34" charset="0"/>
              </a:rPr>
              <a:t>Section </a:t>
            </a: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107(q);</a:t>
            </a:r>
          </a:p>
          <a:p>
            <a:pPr marR="0" lvl="0" defTabSz="914400" eaLnBrk="1" fontAlgn="auto" latinLnBrk="0" hangingPunct="1">
              <a:lnSpc>
                <a:spcPct val="100000"/>
              </a:lnSpc>
              <a:spcBef>
                <a:spcPts val="120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Owner of property contaminated solely by a release from a  contiguous property or similarly situated property owned by someone else is not liable if it:</a:t>
            </a: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1089025" marR="0" lvl="2" indent="-465138" defTabSz="914400" eaLnBrk="1" fontAlgn="auto" latinLnBrk="0" hangingPunct="1">
              <a:lnSpc>
                <a:spcPct val="100000"/>
              </a:lnSpc>
              <a:spcBef>
                <a:spcPts val="900"/>
              </a:spcBef>
              <a:spcAft>
                <a:spcPts val="0"/>
              </a:spcAft>
              <a:buClrTx/>
              <a:buSzTx/>
              <a:buFont typeface="Wingdings" pitchFamily="2" charset="2"/>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Is not a PRP or affiliated with a PRP;</a:t>
            </a: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1089025" marR="0" lvl="2" indent="-465138" defTabSz="914400" eaLnBrk="1" fontAlgn="auto" latinLnBrk="0" hangingPunct="1">
              <a:lnSpc>
                <a:spcPct val="100000"/>
              </a:lnSpc>
              <a:spcBef>
                <a:spcPts val="600"/>
              </a:spcBef>
              <a:spcAft>
                <a:spcPts val="0"/>
              </a:spcAft>
              <a:buClrTx/>
              <a:buSzTx/>
              <a:buFont typeface="Wingdings" pitchFamily="2" charset="2"/>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Did not cause, contribute, or consent to the release of hazardous substances; and </a:t>
            </a: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1089025" marR="0" lvl="2" indent="-465138" defTabSz="914400" eaLnBrk="1" fontAlgn="auto" latinLnBrk="0" hangingPunct="1">
              <a:lnSpc>
                <a:spcPct val="100000"/>
              </a:lnSpc>
              <a:spcBef>
                <a:spcPts val="600"/>
              </a:spcBef>
              <a:spcAft>
                <a:spcPts val="0"/>
              </a:spcAft>
              <a:buClrTx/>
              <a:buSzTx/>
              <a:buFont typeface="Wingdings" pitchFamily="2" charset="2"/>
              <a:buChar char="§"/>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ea typeface="Calibri"/>
                <a:cs typeface="Calibri" pitchFamily="34" charset="0"/>
              </a:rPr>
              <a:t>Conducts “all appropriate inquiries” prior to purchase and demonstrates that it did not know or have reason to know of contamination. </a:t>
            </a:r>
            <a:endPar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438837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6858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smtClean="0">
                <a:ln>
                  <a:noFill/>
                </a:ln>
                <a:solidFill>
                  <a:srgbClr val="006600"/>
                </a:solidFill>
                <a:effectLst/>
                <a:uLnTx/>
                <a:uFillTx/>
                <a:latin typeface="Calibri" pitchFamily="34" charset="0"/>
                <a:cs typeface="Calibri" pitchFamily="34" charset="0"/>
              </a:rPr>
              <a:t>Bona Fide Prospective Purchaser</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3" name="Content Placeholder 2"/>
          <p:cNvSpPr>
            <a:spLocks noGrp="1"/>
          </p:cNvSpPr>
          <p:nvPr>
            <p:ph idx="1"/>
          </p:nvPr>
        </p:nvSpPr>
        <p:spPr>
          <a:xfrm>
            <a:off x="457200" y="1524000"/>
            <a:ext cx="8229600" cy="4343400"/>
          </a:xfrm>
        </p:spPr>
        <p:txBody>
          <a:bodyPr>
            <a:normAutofit lnSpcReduction="10000"/>
          </a:bodyPr>
          <a:lstStyle/>
          <a:p>
            <a:pPr>
              <a:buFont typeface="Arial" pitchFamily="34" charset="0"/>
              <a:buChar char="•"/>
            </a:pPr>
            <a:r>
              <a:rPr lang="en-US" sz="2200" dirty="0" smtClean="0">
                <a:latin typeface="Calibri" pitchFamily="34" charset="0"/>
                <a:cs typeface="Calibri" pitchFamily="34" charset="0"/>
              </a:rPr>
              <a:t>CERCLA Section 101(40);</a:t>
            </a:r>
          </a:p>
          <a:p>
            <a:pPr>
              <a:spcBef>
                <a:spcPts val="1200"/>
              </a:spcBef>
              <a:buFont typeface="Arial" pitchFamily="34" charset="0"/>
              <a:buChar char="•"/>
            </a:pPr>
            <a:r>
              <a:rPr lang="en-US" sz="2200" dirty="0" smtClean="0">
                <a:latin typeface="Calibri" pitchFamily="34" charset="0"/>
                <a:cs typeface="Calibri" pitchFamily="34" charset="0"/>
              </a:rPr>
              <a:t>Current owner is exempt from liability </a:t>
            </a:r>
            <a:r>
              <a:rPr lang="en-US" sz="2200" dirty="0">
                <a:latin typeface="Calibri" pitchFamily="34" charset="0"/>
                <a:cs typeface="Calibri" pitchFamily="34" charset="0"/>
              </a:rPr>
              <a:t>if </a:t>
            </a:r>
            <a:r>
              <a:rPr lang="en-US" sz="2200" dirty="0" smtClean="0">
                <a:latin typeface="Calibri" pitchFamily="34" charset="0"/>
                <a:cs typeface="Calibri" pitchFamily="34" charset="0"/>
              </a:rPr>
              <a:t>disposal </a:t>
            </a:r>
            <a:r>
              <a:rPr lang="en-US" sz="2200" dirty="0">
                <a:latin typeface="Calibri" pitchFamily="34" charset="0"/>
                <a:cs typeface="Calibri" pitchFamily="34" charset="0"/>
              </a:rPr>
              <a:t>at the facility occurred prior to </a:t>
            </a:r>
            <a:r>
              <a:rPr lang="en-US" sz="2200" dirty="0" smtClean="0">
                <a:latin typeface="Calibri" pitchFamily="34" charset="0"/>
                <a:cs typeface="Calibri" pitchFamily="34" charset="0"/>
              </a:rPr>
              <a:t>purchase, and the current owner:</a:t>
            </a:r>
          </a:p>
          <a:p>
            <a:pPr marL="1030288" lvl="1" indent="-347663">
              <a:spcBef>
                <a:spcPts val="1200"/>
              </a:spcBef>
              <a:buFont typeface="Wingdings" pitchFamily="2" charset="2"/>
              <a:buChar char="§"/>
            </a:pPr>
            <a:r>
              <a:rPr lang="en-US" sz="2000" dirty="0" smtClean="0">
                <a:latin typeface="Calibri" pitchFamily="34" charset="0"/>
                <a:cs typeface="Calibri" pitchFamily="34" charset="0"/>
              </a:rPr>
              <a:t>Purchased the facility after January 11, 2002;</a:t>
            </a:r>
            <a:endParaRPr lang="en-US" sz="2000" dirty="0">
              <a:latin typeface="Calibri" pitchFamily="34" charset="0"/>
              <a:cs typeface="Calibri" pitchFamily="34" charset="0"/>
            </a:endParaRPr>
          </a:p>
          <a:p>
            <a:pPr marL="1030288" lvl="1" indent="-347663">
              <a:spcBef>
                <a:spcPts val="600"/>
              </a:spcBef>
              <a:buFont typeface="Wingdings" pitchFamily="2" charset="2"/>
              <a:buChar char="§"/>
            </a:pPr>
            <a:r>
              <a:rPr lang="en-US" sz="2000" dirty="0" smtClean="0">
                <a:latin typeface="Calibri" pitchFamily="34" charset="0"/>
                <a:cs typeface="Calibri" pitchFamily="34" charset="0"/>
              </a:rPr>
              <a:t>Is not </a:t>
            </a:r>
            <a:r>
              <a:rPr lang="en-US" sz="2000" dirty="0">
                <a:latin typeface="Calibri" pitchFamily="34" charset="0"/>
                <a:cs typeface="Calibri" pitchFamily="34" charset="0"/>
              </a:rPr>
              <a:t>a PRP or affiliated with a </a:t>
            </a:r>
            <a:r>
              <a:rPr lang="en-US" sz="2000" dirty="0" smtClean="0">
                <a:latin typeface="Calibri" pitchFamily="34" charset="0"/>
                <a:cs typeface="Calibri" pitchFamily="34" charset="0"/>
              </a:rPr>
              <a:t>PRP;</a:t>
            </a:r>
            <a:endParaRPr lang="en-US" sz="2000" dirty="0">
              <a:latin typeface="Calibri" pitchFamily="34" charset="0"/>
              <a:cs typeface="Calibri" pitchFamily="34" charset="0"/>
            </a:endParaRPr>
          </a:p>
          <a:p>
            <a:pPr marL="1030288" lvl="1" indent="-347663">
              <a:spcBef>
                <a:spcPts val="600"/>
              </a:spcBef>
              <a:buFont typeface="Wingdings" pitchFamily="2" charset="2"/>
              <a:buChar char="§"/>
            </a:pPr>
            <a:r>
              <a:rPr lang="en-US" sz="2000" dirty="0" smtClean="0">
                <a:latin typeface="Calibri" pitchFamily="34" charset="0"/>
                <a:cs typeface="Calibri" pitchFamily="34" charset="0"/>
              </a:rPr>
              <a:t>Conducted all </a:t>
            </a:r>
            <a:r>
              <a:rPr lang="en-US" sz="2000" dirty="0">
                <a:latin typeface="Calibri" pitchFamily="34" charset="0"/>
                <a:cs typeface="Calibri" pitchFamily="34" charset="0"/>
              </a:rPr>
              <a:t>a</a:t>
            </a:r>
            <a:r>
              <a:rPr lang="en-US" sz="2000" dirty="0" smtClean="0">
                <a:latin typeface="Calibri" pitchFamily="34" charset="0"/>
                <a:cs typeface="Calibri" pitchFamily="34" charset="0"/>
              </a:rPr>
              <a:t>ppropriate inquires into previous ownership and uses of the facility;   </a:t>
            </a:r>
          </a:p>
          <a:p>
            <a:pPr marL="1030288" lvl="1" indent="-347663">
              <a:spcBef>
                <a:spcPts val="600"/>
              </a:spcBef>
              <a:buFont typeface="Wingdings" pitchFamily="2" charset="2"/>
              <a:buChar char="§"/>
            </a:pPr>
            <a:r>
              <a:rPr lang="en-US" sz="2000" dirty="0" smtClean="0">
                <a:latin typeface="Calibri" pitchFamily="34" charset="0"/>
                <a:cs typeface="Calibri" pitchFamily="34" charset="0"/>
              </a:rPr>
              <a:t>Took reasonable steps to stop continuing releases and threatened future releases;  </a:t>
            </a:r>
          </a:p>
          <a:p>
            <a:pPr marL="1030288" lvl="1" indent="-347663">
              <a:spcBef>
                <a:spcPts val="600"/>
              </a:spcBef>
              <a:buFont typeface="Wingdings" pitchFamily="2" charset="2"/>
              <a:buChar char="§"/>
            </a:pPr>
            <a:r>
              <a:rPr lang="en-US" sz="2000" dirty="0" smtClean="0">
                <a:latin typeface="Calibri" pitchFamily="34" charset="0"/>
                <a:cs typeface="Calibri" pitchFamily="34" charset="0"/>
              </a:rPr>
              <a:t>Provides cooperation, </a:t>
            </a:r>
            <a:r>
              <a:rPr lang="en-US" sz="2000" dirty="0">
                <a:latin typeface="Calibri" pitchFamily="34" charset="0"/>
                <a:cs typeface="Calibri" pitchFamily="34" charset="0"/>
              </a:rPr>
              <a:t>assistance, </a:t>
            </a:r>
            <a:r>
              <a:rPr lang="en-US" sz="2000" dirty="0" smtClean="0">
                <a:latin typeface="Calibri" pitchFamily="34" charset="0"/>
                <a:cs typeface="Calibri" pitchFamily="34" charset="0"/>
              </a:rPr>
              <a:t>and access to EPA; and</a:t>
            </a:r>
          </a:p>
          <a:p>
            <a:pPr marL="1030288" lvl="1" indent="-347663">
              <a:spcBef>
                <a:spcPts val="600"/>
              </a:spcBef>
              <a:buFont typeface="Wingdings" pitchFamily="2" charset="2"/>
              <a:buChar char="§"/>
            </a:pPr>
            <a:r>
              <a:rPr lang="en-US" sz="2000" dirty="0" smtClean="0">
                <a:latin typeface="Calibri" pitchFamily="34" charset="0"/>
                <a:cs typeface="Calibri" pitchFamily="34" charset="0"/>
              </a:rPr>
              <a:t>Complies with all land use restrictions and institutional controls affecting the property</a:t>
            </a:r>
            <a:r>
              <a:rPr lang="en-US" sz="2200" dirty="0" smtClean="0"/>
              <a:t>. </a:t>
            </a:r>
            <a:endParaRPr lang="en-US" sz="2200" dirty="0"/>
          </a:p>
          <a:p>
            <a:pPr lvl="1">
              <a:buFont typeface="Arial" pitchFamily="34" charset="0"/>
              <a:buChar char="•"/>
            </a:pPr>
            <a:endParaRPr lang="en-US" sz="2200" dirty="0"/>
          </a:p>
        </p:txBody>
      </p:sp>
    </p:spTree>
    <p:extLst>
      <p:ext uri="{BB962C8B-B14F-4D97-AF65-F5344CB8AC3E}">
        <p14:creationId xmlns:p14="http://schemas.microsoft.com/office/powerpoint/2010/main" val="38897145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u="none" strike="noStrike" kern="0" cap="small" spc="0" normalizeH="0" noProof="0" dirty="0" smtClean="0">
                <a:ln>
                  <a:noFill/>
                </a:ln>
                <a:solidFill>
                  <a:srgbClr val="006600"/>
                </a:solidFill>
                <a:effectLst/>
                <a:uLnTx/>
                <a:uFillTx/>
                <a:latin typeface="Calibri" pitchFamily="34" charset="0"/>
                <a:cs typeface="Calibri" pitchFamily="34" charset="0"/>
              </a:rPr>
              <a:t>Other Statutory Exemptions from CERCLA Liability </a:t>
            </a:r>
            <a:endParaRPr kumimoji="0" lang="en-US" b="1"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6" name="Content Placeholder 2"/>
          <p:cNvSpPr>
            <a:spLocks noGrp="1"/>
          </p:cNvSpPr>
          <p:nvPr>
            <p:ph idx="1"/>
          </p:nvPr>
        </p:nvSpPr>
        <p:spPr>
          <a:xfrm>
            <a:off x="457200" y="1570037"/>
            <a:ext cx="8229600" cy="4525963"/>
          </a:xfrm>
        </p:spPr>
        <p:txBody>
          <a:bodyPr>
            <a:normAutofit/>
          </a:bodyPr>
          <a:lstStyle/>
          <a:p>
            <a:pPr>
              <a:buFont typeface="Arial" panose="020B0604020202020204" pitchFamily="34" charset="0"/>
              <a:buChar char="•"/>
            </a:pPr>
            <a:r>
              <a:rPr lang="en-US" sz="2400" b="1" cap="small" dirty="0" smtClean="0">
                <a:effectLst/>
                <a:latin typeface="Calibri" pitchFamily="34" charset="0"/>
                <a:ea typeface="Calibri"/>
                <a:cs typeface="Calibri" pitchFamily="34" charset="0"/>
              </a:rPr>
              <a:t>Municipal Solid Waste  (MSW)</a:t>
            </a:r>
          </a:p>
          <a:p>
            <a:pPr lvl="1">
              <a:spcAft>
                <a:spcPts val="1200"/>
              </a:spcAft>
              <a:buFont typeface="Wingdings" pitchFamily="2" charset="2"/>
              <a:buChar char="§"/>
            </a:pPr>
            <a:r>
              <a:rPr lang="en-US" dirty="0" smtClean="0">
                <a:effectLst/>
                <a:latin typeface="Calibri" pitchFamily="34" charset="0"/>
                <a:ea typeface="Calibri"/>
                <a:cs typeface="Calibri" pitchFamily="34" charset="0"/>
              </a:rPr>
              <a:t>CERCLA Section 107(p);</a:t>
            </a:r>
          </a:p>
          <a:p>
            <a:pPr lvl="1">
              <a:buFont typeface="Wingdings" pitchFamily="2" charset="2"/>
              <a:buChar char="§"/>
            </a:pPr>
            <a:r>
              <a:rPr lang="en-US" dirty="0" smtClean="0">
                <a:effectLst/>
                <a:latin typeface="Calibri" pitchFamily="34" charset="0"/>
                <a:ea typeface="Calibri"/>
                <a:cs typeface="Calibri" pitchFamily="34" charset="0"/>
              </a:rPr>
              <a:t>Conditional exemption for response costs incurred with respect to </a:t>
            </a:r>
            <a:r>
              <a:rPr lang="en-US" dirty="0" smtClean="0">
                <a:latin typeface="Calibri" pitchFamily="34" charset="0"/>
                <a:ea typeface="Calibri"/>
                <a:cs typeface="Calibri" pitchFamily="34" charset="0"/>
              </a:rPr>
              <a:t>MSW</a:t>
            </a:r>
            <a:r>
              <a:rPr lang="en-US" dirty="0" smtClean="0">
                <a:effectLst/>
                <a:latin typeface="Calibri" pitchFamily="34" charset="0"/>
                <a:ea typeface="Calibri"/>
                <a:cs typeface="Calibri" pitchFamily="34" charset="0"/>
              </a:rPr>
              <a:t> disposed of at a facility on the NPL. </a:t>
            </a:r>
          </a:p>
          <a:p>
            <a:pPr lvl="1">
              <a:buFont typeface="Wingdings" pitchFamily="2" charset="2"/>
              <a:buChar char="§"/>
            </a:pPr>
            <a:endParaRPr lang="en-US" dirty="0" smtClean="0">
              <a:effectLst/>
              <a:latin typeface="Calibri" pitchFamily="34" charset="0"/>
              <a:cs typeface="Calibri" pitchFamily="34" charset="0"/>
            </a:endParaRPr>
          </a:p>
          <a:p>
            <a:pPr lvl="0" eaLnBrk="1" fontAlgn="auto" hangingPunct="1">
              <a:spcBef>
                <a:spcPts val="0"/>
              </a:spcBef>
              <a:spcAft>
                <a:spcPts val="0"/>
              </a:spcAft>
              <a:buFont typeface="Arial" pitchFamily="34" charset="0"/>
              <a:buChar char="•"/>
              <a:defRPr/>
            </a:pPr>
            <a:r>
              <a:rPr lang="en-US" sz="2400" b="1" cap="small" dirty="0" smtClean="0">
                <a:solidFill>
                  <a:sysClr val="windowText" lastClr="000000"/>
                </a:solidFill>
                <a:latin typeface="Calibri" pitchFamily="34" charset="0"/>
                <a:cs typeface="Calibri" pitchFamily="34" charset="0"/>
              </a:rPr>
              <a:t>De </a:t>
            </a:r>
            <a:r>
              <a:rPr lang="en-US" sz="2400" b="1" cap="small" dirty="0" err="1" smtClean="0">
                <a:solidFill>
                  <a:sysClr val="windowText" lastClr="000000"/>
                </a:solidFill>
                <a:latin typeface="Calibri" pitchFamily="34" charset="0"/>
                <a:cs typeface="Calibri" pitchFamily="34" charset="0"/>
              </a:rPr>
              <a:t>Minimus</a:t>
            </a:r>
            <a:r>
              <a:rPr lang="en-US" sz="2400" b="1" cap="small" dirty="0" smtClean="0">
                <a:solidFill>
                  <a:sysClr val="windowText" lastClr="000000"/>
                </a:solidFill>
                <a:latin typeface="Calibri" pitchFamily="34" charset="0"/>
                <a:cs typeface="Calibri" pitchFamily="34" charset="0"/>
              </a:rPr>
              <a:t> </a:t>
            </a:r>
            <a:r>
              <a:rPr lang="en-US" sz="2400" b="1" cap="small" dirty="0" smtClean="0">
                <a:solidFill>
                  <a:sysClr val="windowText" lastClr="000000"/>
                </a:solidFill>
                <a:latin typeface="Calibri" pitchFamily="34" charset="0"/>
                <a:cs typeface="Calibri" pitchFamily="34" charset="0"/>
              </a:rPr>
              <a:t>Contributors</a:t>
            </a:r>
          </a:p>
          <a:p>
            <a:pPr marL="682625" marR="0" lvl="1" indent="-334963" defTabSz="914400" eaLnBrk="1" fontAlgn="auto" latinLnBrk="0" hangingPunct="1">
              <a:lnSpc>
                <a:spcPct val="100000"/>
              </a:lnSpc>
              <a:spcBef>
                <a:spcPts val="600"/>
              </a:spcBef>
              <a:spcAft>
                <a:spcPts val="600"/>
              </a:spcAft>
              <a:buClrTx/>
              <a:buSzTx/>
              <a:buFont typeface="Wingdings" pitchFamily="2" charset="2"/>
              <a:buChar char="§"/>
              <a:tabLst/>
              <a:defRPr/>
            </a:pPr>
            <a:r>
              <a:rPr lang="en-US" dirty="0" smtClean="0">
                <a:solidFill>
                  <a:sysClr val="windowText" lastClr="000000"/>
                </a:solidFill>
                <a:latin typeface="Calibri" pitchFamily="34" charset="0"/>
                <a:cs typeface="Calibri" pitchFamily="34" charset="0"/>
              </a:rPr>
              <a:t>CERCLA Section 107(o);</a:t>
            </a:r>
          </a:p>
          <a:p>
            <a:pPr marL="682625" marR="0" lvl="1" indent="-334963" defTabSz="914400" eaLnBrk="1" fontAlgn="auto" latinLnBrk="0" hangingPunct="1">
              <a:lnSpc>
                <a:spcPct val="100000"/>
              </a:lnSpc>
              <a:spcBef>
                <a:spcPts val="0"/>
              </a:spcBef>
              <a:spcAft>
                <a:spcPts val="0"/>
              </a:spcAft>
              <a:buClrTx/>
              <a:buSzTx/>
              <a:buFont typeface="Wingdings" pitchFamily="2" charset="2"/>
              <a:buChar char="§"/>
              <a:tabLst/>
              <a:defRPr/>
            </a:pPr>
            <a:r>
              <a:rPr lang="en-US" dirty="0" smtClean="0">
                <a:solidFill>
                  <a:sysClr val="windowText" lastClr="000000"/>
                </a:solidFill>
                <a:latin typeface="Calibri" pitchFamily="34" charset="0"/>
                <a:cs typeface="Calibri" pitchFamily="34" charset="0"/>
              </a:rPr>
              <a:t>Party contributed &lt; 100 gallons of liquid materials or 200 pounds of solid materials containing hazardous substances.</a:t>
            </a:r>
          </a:p>
          <a:p>
            <a:endParaRPr lang="en-US" sz="2800" dirty="0"/>
          </a:p>
        </p:txBody>
      </p:sp>
    </p:spTree>
    <p:extLst>
      <p:ext uri="{BB962C8B-B14F-4D97-AF65-F5344CB8AC3E}">
        <p14:creationId xmlns:p14="http://schemas.microsoft.com/office/powerpoint/2010/main" val="65226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56488" y="838200"/>
            <a:ext cx="7620000" cy="1143000"/>
          </a:xfrm>
        </p:spPr>
        <p:txBody>
          <a:bodyPr/>
          <a:lstStyle/>
          <a:p>
            <a:r>
              <a:rPr lang="en-US" altLang="en-US" sz="3800" dirty="0" smtClean="0"/>
              <a:t>How Many More Love Canals ?</a:t>
            </a:r>
            <a:r>
              <a:rPr lang="en-US" altLang="en-US" sz="4000" dirty="0" smtClean="0"/>
              <a:t/>
            </a:r>
            <a:br>
              <a:rPr lang="en-US" altLang="en-US" sz="4000" dirty="0" smtClean="0"/>
            </a:br>
            <a:r>
              <a:rPr lang="en-US" altLang="en-US" sz="2800" b="0" dirty="0" smtClean="0">
                <a:solidFill>
                  <a:schemeClr val="tx1"/>
                </a:solidFill>
              </a:rPr>
              <a:t>The Challenges of Drafting CERCLA</a:t>
            </a:r>
            <a:r>
              <a:rPr lang="en-US" altLang="en-US" dirty="0" smtClean="0"/>
              <a:t/>
            </a:r>
            <a:br>
              <a:rPr lang="en-US" altLang="en-US" dirty="0" smtClean="0"/>
            </a:br>
            <a:endParaRPr lang="en-US" altLang="en-US" dirty="0" smtClean="0"/>
          </a:p>
        </p:txBody>
      </p:sp>
      <p:sp>
        <p:nvSpPr>
          <p:cNvPr id="22531" name="Rectangle 3"/>
          <p:cNvSpPr>
            <a:spLocks noGrp="1" noChangeArrowheads="1"/>
          </p:cNvSpPr>
          <p:nvPr>
            <p:ph type="body" idx="1"/>
          </p:nvPr>
        </p:nvSpPr>
        <p:spPr/>
        <p:txBody>
          <a:bodyPr/>
          <a:lstStyle/>
          <a:p>
            <a:pPr>
              <a:lnSpc>
                <a:spcPct val="80000"/>
              </a:lnSpc>
            </a:pPr>
            <a:r>
              <a:rPr lang="en-US" altLang="en-US" smtClean="0"/>
              <a:t>Identifying and prioritizing sites </a:t>
            </a:r>
            <a:r>
              <a:rPr lang="en-US" altLang="en-US" sz="2400" smtClean="0">
                <a:solidFill>
                  <a:schemeClr val="tx2"/>
                </a:solidFill>
              </a:rPr>
              <a:t>[Response]</a:t>
            </a:r>
            <a:endParaRPr lang="en-US" altLang="en-US" smtClean="0"/>
          </a:p>
          <a:p>
            <a:pPr>
              <a:lnSpc>
                <a:spcPct val="80000"/>
              </a:lnSpc>
            </a:pPr>
            <a:endParaRPr lang="en-US" altLang="en-US" smtClean="0"/>
          </a:p>
          <a:p>
            <a:pPr>
              <a:lnSpc>
                <a:spcPct val="80000"/>
              </a:lnSpc>
            </a:pPr>
            <a:r>
              <a:rPr lang="en-US" altLang="en-US" smtClean="0"/>
              <a:t>Who should perform cleanup </a:t>
            </a:r>
            <a:r>
              <a:rPr lang="en-US" altLang="en-US" sz="2400" smtClean="0">
                <a:solidFill>
                  <a:schemeClr val="tx2"/>
                </a:solidFill>
              </a:rPr>
              <a:t>[Response]</a:t>
            </a:r>
            <a:endParaRPr lang="en-US" altLang="en-US" smtClean="0"/>
          </a:p>
          <a:p>
            <a:pPr>
              <a:lnSpc>
                <a:spcPct val="80000"/>
              </a:lnSpc>
            </a:pPr>
            <a:endParaRPr lang="en-US" altLang="en-US" smtClean="0"/>
          </a:p>
          <a:p>
            <a:pPr>
              <a:lnSpc>
                <a:spcPct val="80000"/>
              </a:lnSpc>
            </a:pPr>
            <a:r>
              <a:rPr lang="en-US" altLang="en-US" smtClean="0"/>
              <a:t>How clean is clean </a:t>
            </a:r>
            <a:r>
              <a:rPr lang="en-US" altLang="en-US" sz="2400" smtClean="0">
                <a:solidFill>
                  <a:schemeClr val="tx2"/>
                </a:solidFill>
              </a:rPr>
              <a:t>[Response]</a:t>
            </a:r>
            <a:endParaRPr lang="en-US" altLang="en-US" smtClean="0"/>
          </a:p>
          <a:p>
            <a:pPr>
              <a:lnSpc>
                <a:spcPct val="80000"/>
              </a:lnSpc>
            </a:pPr>
            <a:endParaRPr lang="en-US" altLang="en-US" smtClean="0"/>
          </a:p>
          <a:p>
            <a:pPr>
              <a:lnSpc>
                <a:spcPct val="80000"/>
              </a:lnSpc>
            </a:pPr>
            <a:r>
              <a:rPr lang="en-US" altLang="en-US" smtClean="0"/>
              <a:t>Who should pay </a:t>
            </a:r>
            <a:r>
              <a:rPr lang="en-US" altLang="en-US" sz="2400" smtClean="0">
                <a:solidFill>
                  <a:schemeClr val="tx2"/>
                </a:solidFill>
              </a:rPr>
              <a:t>[Liability]</a:t>
            </a:r>
            <a:endParaRPr lang="en-US" altLang="en-US" smtClean="0"/>
          </a:p>
          <a:p>
            <a:endParaRPr lang="en-US" altLang="en-US" smtClean="0"/>
          </a:p>
        </p:txBody>
      </p:sp>
    </p:spTree>
    <p:extLst>
      <p:ext uri="{BB962C8B-B14F-4D97-AF65-F5344CB8AC3E}">
        <p14:creationId xmlns:p14="http://schemas.microsoft.com/office/powerpoint/2010/main" val="314638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3. How Clean Is Clean</a:t>
            </a:r>
          </a:p>
        </p:txBody>
      </p:sp>
      <p:pic>
        <p:nvPicPr>
          <p:cNvPr id="35843" name="Picture 4" descr="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57673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p:cNvSpPr txBox="1">
            <a:spLocks noChangeArrowheads="1"/>
          </p:cNvSpPr>
          <p:nvPr/>
        </p:nvSpPr>
        <p:spPr bwMode="auto">
          <a:xfrm>
            <a:off x="2590800" y="5638800"/>
            <a:ext cx="5410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latin typeface="Arial" panose="020B0604020202020204" pitchFamily="34" charset="0"/>
              </a:rPr>
              <a:t>Clean To Baby-Eating Dirt Level?</a:t>
            </a:r>
            <a:endParaRPr lang="en-US" altLang="en-US"/>
          </a:p>
        </p:txBody>
      </p:sp>
    </p:spTree>
    <p:extLst>
      <p:ext uri="{BB962C8B-B14F-4D97-AF65-F5344CB8AC3E}">
        <p14:creationId xmlns:p14="http://schemas.microsoft.com/office/powerpoint/2010/main" val="347313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How Clean Is Clean</a:t>
            </a:r>
          </a:p>
        </p:txBody>
      </p:sp>
      <p:sp>
        <p:nvSpPr>
          <p:cNvPr id="36867" name="Rectangle 3"/>
          <p:cNvSpPr>
            <a:spLocks noGrp="1" noChangeArrowheads="1"/>
          </p:cNvSpPr>
          <p:nvPr>
            <p:ph type="body" idx="1"/>
          </p:nvPr>
        </p:nvSpPr>
        <p:spPr/>
        <p:txBody>
          <a:bodyPr/>
          <a:lstStyle/>
          <a:p>
            <a:r>
              <a:rPr lang="en-US" altLang="en-US" smtClean="0"/>
              <a:t>Site by site determination</a:t>
            </a:r>
          </a:p>
          <a:p>
            <a:endParaRPr lang="en-US" altLang="en-US" smtClean="0"/>
          </a:p>
          <a:p>
            <a:r>
              <a:rPr lang="en-US" altLang="en-US" smtClean="0"/>
              <a:t>Guided by ARARs</a:t>
            </a:r>
          </a:p>
          <a:p>
            <a:pPr lvl="1"/>
            <a:r>
              <a:rPr lang="en-US" altLang="en-US" smtClean="0"/>
              <a:t>Applicable, Relevant and Appropriate Requirements</a:t>
            </a:r>
          </a:p>
          <a:p>
            <a:pPr lvl="1"/>
            <a:endParaRPr lang="en-US" altLang="en-US" smtClean="0"/>
          </a:p>
          <a:p>
            <a:r>
              <a:rPr lang="en-US" altLang="en-US" smtClean="0"/>
              <a:t>Does every site need to be “baby-dirt eating” clean?</a:t>
            </a:r>
          </a:p>
        </p:txBody>
      </p:sp>
    </p:spTree>
    <p:extLst>
      <p:ext uri="{BB962C8B-B14F-4D97-AF65-F5344CB8AC3E}">
        <p14:creationId xmlns:p14="http://schemas.microsoft.com/office/powerpoint/2010/main" val="343963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00200" y="304800"/>
            <a:ext cx="8077200" cy="1143000"/>
          </a:xfrm>
        </p:spPr>
        <p:txBody>
          <a:bodyPr/>
          <a:lstStyle/>
          <a:p>
            <a:r>
              <a:rPr lang="en-US" altLang="en-US" smtClean="0"/>
              <a:t>Blueprint For CERCLA Cleanups</a:t>
            </a:r>
          </a:p>
        </p:txBody>
      </p:sp>
      <p:sp>
        <p:nvSpPr>
          <p:cNvPr id="37891" name="Rectangle 3"/>
          <p:cNvSpPr>
            <a:spLocks noGrp="1" noChangeArrowheads="1"/>
          </p:cNvSpPr>
          <p:nvPr>
            <p:ph type="body" idx="1"/>
          </p:nvPr>
        </p:nvSpPr>
        <p:spPr>
          <a:xfrm>
            <a:off x="533400" y="2057400"/>
            <a:ext cx="8229600" cy="762000"/>
          </a:xfrm>
        </p:spPr>
        <p:txBody>
          <a:bodyPr/>
          <a:lstStyle/>
          <a:p>
            <a:pPr algn="ctr"/>
            <a:r>
              <a:rPr lang="en-US" altLang="en-US" sz="3600" smtClean="0"/>
              <a:t>National Contingency Plan (“NCP”)</a:t>
            </a:r>
            <a:endParaRPr lang="en-US" altLang="en-US" smtClean="0"/>
          </a:p>
        </p:txBody>
      </p:sp>
      <p:graphicFrame>
        <p:nvGraphicFramePr>
          <p:cNvPr id="37892" name="Object 4"/>
          <p:cNvGraphicFramePr>
            <a:graphicFrameLocks noChangeAspect="1"/>
          </p:cNvGraphicFramePr>
          <p:nvPr/>
        </p:nvGraphicFramePr>
        <p:xfrm>
          <a:off x="3200400" y="2819400"/>
          <a:ext cx="3065463" cy="3429000"/>
        </p:xfrm>
        <a:graphic>
          <a:graphicData uri="http://schemas.openxmlformats.org/presentationml/2006/ole">
            <mc:AlternateContent xmlns:mc="http://schemas.openxmlformats.org/markup-compatibility/2006">
              <mc:Choice xmlns:v="urn:schemas-microsoft-com:vml" Requires="v">
                <p:oleObj spid="_x0000_s12308" name="Clip" r:id="rId3" imgW="1287945" imgH="1436134" progId="MS_ClipArt_Gallery.2">
                  <p:embed/>
                </p:oleObj>
              </mc:Choice>
              <mc:Fallback>
                <p:oleObj name="Clip" r:id="rId3" imgW="1287945" imgH="1436134" progId="MS_ClipArt_Gallery.2">
                  <p:embed/>
                  <p:pic>
                    <p:nvPicPr>
                      <p:cNvPr id="378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19400"/>
                        <a:ext cx="3065463"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449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5105400" cy="990600"/>
          </a:xfrm>
        </p:spPr>
        <p:txBody>
          <a:bodyPr/>
          <a:lstStyle/>
          <a:p>
            <a:r>
              <a:rPr lang="en-US" altLang="en-US" dirty="0" smtClean="0"/>
              <a:t>Who Pays</a:t>
            </a:r>
          </a:p>
        </p:txBody>
      </p:sp>
      <p:graphicFrame>
        <p:nvGraphicFramePr>
          <p:cNvPr id="38915" name="Object 3"/>
          <p:cNvGraphicFramePr>
            <a:graphicFrameLocks noChangeAspect="1"/>
          </p:cNvGraphicFramePr>
          <p:nvPr>
            <p:extLst>
              <p:ext uri="{D42A27DB-BD31-4B8C-83A1-F6EECF244321}">
                <p14:modId xmlns:p14="http://schemas.microsoft.com/office/powerpoint/2010/main" val="2765882231"/>
              </p:ext>
            </p:extLst>
          </p:nvPr>
        </p:nvGraphicFramePr>
        <p:xfrm>
          <a:off x="2286000" y="1752600"/>
          <a:ext cx="4191000" cy="3863975"/>
        </p:xfrm>
        <a:graphic>
          <a:graphicData uri="http://schemas.openxmlformats.org/presentationml/2006/ole">
            <mc:AlternateContent xmlns:mc="http://schemas.openxmlformats.org/markup-compatibility/2006">
              <mc:Choice xmlns:v="urn:schemas-microsoft-com:vml" Requires="v">
                <p:oleObj spid="_x0000_s13331" name="Clip" r:id="rId3" imgW="1338627" imgH="1243448" progId="MS_ClipArt_Gallery.2">
                  <p:embed/>
                </p:oleObj>
              </mc:Choice>
              <mc:Fallback>
                <p:oleObj name="Clip" r:id="rId3" imgW="1338627" imgH="1243448" progId="MS_ClipArt_Gallery.2">
                  <p:embed/>
                  <p:pic>
                    <p:nvPicPr>
                      <p:cNvPr id="389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52600"/>
                        <a:ext cx="4191000" cy="386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248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81000"/>
            <a:ext cx="7620000" cy="990600"/>
          </a:xfrm>
        </p:spPr>
        <p:txBody>
          <a:bodyPr/>
          <a:lstStyle/>
          <a:p>
            <a:r>
              <a:rPr lang="en-US" altLang="en-US" dirty="0" smtClean="0"/>
              <a:t>Not The Taxpayer</a:t>
            </a:r>
            <a:br>
              <a:rPr lang="en-US" altLang="en-US" dirty="0" smtClean="0"/>
            </a:br>
            <a:r>
              <a:rPr lang="en-US" altLang="en-US" sz="2800" dirty="0" smtClean="0">
                <a:solidFill>
                  <a:schemeClr val="tx1"/>
                </a:solidFill>
              </a:rPr>
              <a:t>In Theory</a:t>
            </a:r>
            <a:endParaRPr lang="en-US" altLang="en-US" dirty="0" smtClean="0"/>
          </a:p>
        </p:txBody>
      </p:sp>
      <p:graphicFrame>
        <p:nvGraphicFramePr>
          <p:cNvPr id="39940" name="Object 4"/>
          <p:cNvGraphicFramePr>
            <a:graphicFrameLocks noChangeAspect="1"/>
          </p:cNvGraphicFramePr>
          <p:nvPr>
            <p:extLst>
              <p:ext uri="{D42A27DB-BD31-4B8C-83A1-F6EECF244321}">
                <p14:modId xmlns:p14="http://schemas.microsoft.com/office/powerpoint/2010/main" val="1506478981"/>
              </p:ext>
            </p:extLst>
          </p:nvPr>
        </p:nvGraphicFramePr>
        <p:xfrm>
          <a:off x="1219200" y="1676400"/>
          <a:ext cx="6858000" cy="4897437"/>
        </p:xfrm>
        <a:graphic>
          <a:graphicData uri="http://schemas.openxmlformats.org/presentationml/2006/ole">
            <mc:AlternateContent xmlns:mc="http://schemas.openxmlformats.org/markup-compatibility/2006">
              <mc:Choice xmlns:v="urn:schemas-microsoft-com:vml" Requires="v">
                <p:oleObj spid="_x0000_s14355" name="Clip" r:id="rId3" imgW="7495538" imgH="5352895" progId="MS_ClipArt_Gallery.2">
                  <p:embed/>
                </p:oleObj>
              </mc:Choice>
              <mc:Fallback>
                <p:oleObj name="Clip" r:id="rId3" imgW="7495538" imgH="5352895" progId="MS_ClipArt_Gallery.2">
                  <p:embed/>
                  <p:pic>
                    <p:nvPicPr>
                      <p:cNvPr id="39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6858000" cy="489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42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04800"/>
            <a:ext cx="7620000" cy="990600"/>
          </a:xfrm>
        </p:spPr>
        <p:txBody>
          <a:bodyPr/>
          <a:lstStyle/>
          <a:p>
            <a:r>
              <a:rPr lang="en-US" altLang="en-US" dirty="0" smtClean="0"/>
              <a:t>Who Pays For Clean Up?</a:t>
            </a:r>
          </a:p>
        </p:txBody>
      </p:sp>
      <p:sp>
        <p:nvSpPr>
          <p:cNvPr id="40963" name="Rectangle 3"/>
          <p:cNvSpPr>
            <a:spLocks noGrp="1" noChangeArrowheads="1"/>
          </p:cNvSpPr>
          <p:nvPr>
            <p:ph type="body" idx="1"/>
          </p:nvPr>
        </p:nvSpPr>
        <p:spPr>
          <a:xfrm>
            <a:off x="838200" y="1600200"/>
            <a:ext cx="7848600" cy="2962275"/>
          </a:xfrm>
        </p:spPr>
        <p:txBody>
          <a:bodyPr/>
          <a:lstStyle/>
          <a:p>
            <a:r>
              <a:rPr lang="en-US" altLang="en-US" dirty="0" smtClean="0"/>
              <a:t>Parties Responsible For the Release</a:t>
            </a:r>
          </a:p>
          <a:p>
            <a:pPr lvl="1"/>
            <a:r>
              <a:rPr lang="en-US" altLang="en-US" dirty="0" smtClean="0">
                <a:solidFill>
                  <a:schemeClr val="tx2"/>
                </a:solidFill>
              </a:rPr>
              <a:t>If they Can Be Found</a:t>
            </a:r>
          </a:p>
          <a:p>
            <a:pPr lvl="1"/>
            <a:r>
              <a:rPr lang="en-US" altLang="en-US" dirty="0" smtClean="0">
                <a:solidFill>
                  <a:schemeClr val="tx2"/>
                </a:solidFill>
              </a:rPr>
              <a:t>Called </a:t>
            </a:r>
            <a:r>
              <a:rPr lang="en-US" altLang="en-US" b="1" u="sng" dirty="0" smtClean="0">
                <a:solidFill>
                  <a:schemeClr val="tx2"/>
                </a:solidFill>
              </a:rPr>
              <a:t>P</a:t>
            </a:r>
            <a:r>
              <a:rPr lang="en-US" altLang="en-US" b="1" dirty="0" smtClean="0">
                <a:solidFill>
                  <a:schemeClr val="tx2"/>
                </a:solidFill>
              </a:rPr>
              <a:t>otentially </a:t>
            </a:r>
            <a:r>
              <a:rPr lang="en-US" altLang="en-US" b="1" u="sng" dirty="0" smtClean="0">
                <a:solidFill>
                  <a:schemeClr val="tx2"/>
                </a:solidFill>
              </a:rPr>
              <a:t>R</a:t>
            </a:r>
            <a:r>
              <a:rPr lang="en-US" altLang="en-US" b="1" dirty="0" smtClean="0">
                <a:solidFill>
                  <a:schemeClr val="tx2"/>
                </a:solidFill>
              </a:rPr>
              <a:t>esponsible </a:t>
            </a:r>
            <a:r>
              <a:rPr lang="en-US" altLang="en-US" b="1" u="sng" dirty="0" smtClean="0">
                <a:solidFill>
                  <a:schemeClr val="tx2"/>
                </a:solidFill>
              </a:rPr>
              <a:t>P</a:t>
            </a:r>
            <a:r>
              <a:rPr lang="en-US" altLang="en-US" b="1" dirty="0" smtClean="0">
                <a:solidFill>
                  <a:schemeClr val="tx2"/>
                </a:solidFill>
              </a:rPr>
              <a:t>arty (“PRP”)</a:t>
            </a:r>
            <a:endParaRPr lang="en-US" altLang="en-US" dirty="0" smtClean="0"/>
          </a:p>
          <a:p>
            <a:pPr lvl="1"/>
            <a:endParaRPr lang="en-US" altLang="en-US" dirty="0" smtClean="0"/>
          </a:p>
        </p:txBody>
      </p:sp>
      <p:graphicFrame>
        <p:nvGraphicFramePr>
          <p:cNvPr id="40964" name="Object 4"/>
          <p:cNvGraphicFramePr>
            <a:graphicFrameLocks noChangeAspect="1"/>
          </p:cNvGraphicFramePr>
          <p:nvPr/>
        </p:nvGraphicFramePr>
        <p:xfrm>
          <a:off x="2590800" y="3395663"/>
          <a:ext cx="3810000" cy="2740025"/>
        </p:xfrm>
        <a:graphic>
          <a:graphicData uri="http://schemas.openxmlformats.org/presentationml/2006/ole">
            <mc:AlternateContent xmlns:mc="http://schemas.openxmlformats.org/markup-compatibility/2006">
              <mc:Choice xmlns:v="urn:schemas-microsoft-com:vml" Requires="v">
                <p:oleObj spid="_x0000_s15379" name="Clip" r:id="rId3" imgW="1349989" imgH="974505" progId="MS_ClipArt_Gallery.2">
                  <p:embed/>
                </p:oleObj>
              </mc:Choice>
              <mc:Fallback>
                <p:oleObj name="Clip" r:id="rId3" imgW="1349989" imgH="974505" progId="MS_ClipArt_Gallery.2">
                  <p:embed/>
                  <p:pic>
                    <p:nvPicPr>
                      <p:cNvPr id="409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395663"/>
                        <a:ext cx="3810000" cy="274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5018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445293"/>
            <a:ext cx="7620000" cy="990600"/>
          </a:xfrm>
        </p:spPr>
        <p:txBody>
          <a:bodyPr/>
          <a:lstStyle/>
          <a:p>
            <a:r>
              <a:rPr lang="en-US" altLang="en-US" dirty="0" smtClean="0"/>
              <a:t>If PRP Cannot Be Found</a:t>
            </a:r>
            <a:br>
              <a:rPr lang="en-US" altLang="en-US" dirty="0" smtClean="0"/>
            </a:br>
            <a:r>
              <a:rPr lang="en-US" altLang="en-US" sz="2800" dirty="0" smtClean="0">
                <a:solidFill>
                  <a:schemeClr val="tx1"/>
                </a:solidFill>
              </a:rPr>
              <a:t>So Called</a:t>
            </a:r>
            <a:r>
              <a:rPr lang="en-US" altLang="en-US" sz="2800" dirty="0" smtClean="0"/>
              <a:t> </a:t>
            </a:r>
            <a:r>
              <a:rPr lang="en-US" altLang="en-US" sz="2800" dirty="0" smtClean="0">
                <a:solidFill>
                  <a:schemeClr val="tx1"/>
                </a:solidFill>
              </a:rPr>
              <a:t>“Orphan Sites”</a:t>
            </a:r>
            <a:endParaRPr lang="en-US" altLang="en-US" dirty="0" smtClean="0"/>
          </a:p>
        </p:txBody>
      </p:sp>
      <p:sp>
        <p:nvSpPr>
          <p:cNvPr id="41987" name="Rectangle 3"/>
          <p:cNvSpPr>
            <a:spLocks noGrp="1" noChangeArrowheads="1"/>
          </p:cNvSpPr>
          <p:nvPr>
            <p:ph type="body" idx="1"/>
          </p:nvPr>
        </p:nvSpPr>
        <p:spPr>
          <a:xfrm>
            <a:off x="1066800" y="1524000"/>
            <a:ext cx="7848600" cy="2962275"/>
          </a:xfrm>
        </p:spPr>
        <p:txBody>
          <a:bodyPr/>
          <a:lstStyle/>
          <a:p>
            <a:r>
              <a:rPr lang="en-US" altLang="en-US" dirty="0" smtClean="0"/>
              <a:t>Federal Government Pays For Cleanup</a:t>
            </a:r>
          </a:p>
          <a:p>
            <a:pPr lvl="1"/>
            <a:r>
              <a:rPr lang="en-US" altLang="en-US" dirty="0" smtClean="0"/>
              <a:t>Using a </a:t>
            </a:r>
            <a:r>
              <a:rPr lang="en-US" altLang="en-US" b="1" u="sng" dirty="0" smtClean="0">
                <a:solidFill>
                  <a:schemeClr val="tx2"/>
                </a:solidFill>
              </a:rPr>
              <a:t>special fund of money</a:t>
            </a:r>
            <a:endParaRPr lang="en-US" altLang="en-US" dirty="0" smtClean="0"/>
          </a:p>
          <a:p>
            <a:pPr lvl="1"/>
            <a:r>
              <a:rPr lang="en-US" altLang="en-US" dirty="0" smtClean="0"/>
              <a:t>Raised by a  tax on chemicals &amp; oil industry</a:t>
            </a:r>
          </a:p>
        </p:txBody>
      </p:sp>
      <p:graphicFrame>
        <p:nvGraphicFramePr>
          <p:cNvPr id="41988" name="Object 4"/>
          <p:cNvGraphicFramePr>
            <a:graphicFrameLocks noChangeAspect="1"/>
          </p:cNvGraphicFramePr>
          <p:nvPr/>
        </p:nvGraphicFramePr>
        <p:xfrm>
          <a:off x="1538288" y="3276600"/>
          <a:ext cx="3109912" cy="2868613"/>
        </p:xfrm>
        <a:graphic>
          <a:graphicData uri="http://schemas.openxmlformats.org/presentationml/2006/ole">
            <mc:AlternateContent xmlns:mc="http://schemas.openxmlformats.org/markup-compatibility/2006">
              <mc:Choice xmlns:v="urn:schemas-microsoft-com:vml" Requires="v">
                <p:oleObj spid="_x0000_s16403" name="Clip" r:id="rId3" imgW="1338627" imgH="1243448" progId="MS_ClipArt_Gallery.2">
                  <p:embed/>
                </p:oleObj>
              </mc:Choice>
              <mc:Fallback>
                <p:oleObj name="Clip" r:id="rId3" imgW="1338627" imgH="1243448" progId="MS_ClipArt_Gallery.2">
                  <p:embed/>
                  <p:pic>
                    <p:nvPicPr>
                      <p:cNvPr id="419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3276600"/>
                        <a:ext cx="3109912" cy="286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9" name="WordArt 5"/>
          <p:cNvSpPr>
            <a:spLocks noChangeArrowheads="1" noChangeShapeType="1" noTextEdit="1"/>
          </p:cNvSpPr>
          <p:nvPr/>
        </p:nvSpPr>
        <p:spPr bwMode="auto">
          <a:xfrm>
            <a:off x="5105400" y="3657600"/>
            <a:ext cx="3276600" cy="1357313"/>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contourClr>
                <a:srgbClr val="707070"/>
              </a:contourClr>
            </a:sp3d>
          </a:bodyPr>
          <a:lstStyle/>
          <a:p>
            <a:pPr algn="ctr"/>
            <a:r>
              <a:rPr lang="en-US" sz="60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Superfund</a:t>
            </a:r>
          </a:p>
        </p:txBody>
      </p:sp>
    </p:spTree>
    <p:extLst>
      <p:ext uri="{BB962C8B-B14F-4D97-AF65-F5344CB8AC3E}">
        <p14:creationId xmlns:p14="http://schemas.microsoft.com/office/powerpoint/2010/main" val="230779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609600"/>
            <a:ext cx="7620000" cy="990600"/>
          </a:xfrm>
        </p:spPr>
        <p:txBody>
          <a:bodyPr/>
          <a:lstStyle/>
          <a:p>
            <a:r>
              <a:rPr lang="en-US" altLang="en-US" dirty="0" smtClean="0"/>
              <a:t>Superfund Tax</a:t>
            </a:r>
          </a:p>
        </p:txBody>
      </p:sp>
      <p:sp>
        <p:nvSpPr>
          <p:cNvPr id="43011" name="Rectangle 3"/>
          <p:cNvSpPr>
            <a:spLocks noGrp="1" noChangeArrowheads="1"/>
          </p:cNvSpPr>
          <p:nvPr>
            <p:ph type="body" idx="1"/>
          </p:nvPr>
        </p:nvSpPr>
        <p:spPr>
          <a:xfrm>
            <a:off x="1143000" y="2438400"/>
            <a:ext cx="7162800" cy="4114800"/>
          </a:xfrm>
        </p:spPr>
        <p:txBody>
          <a:bodyPr/>
          <a:lstStyle/>
          <a:p>
            <a:r>
              <a:rPr lang="en-US" altLang="en-US" dirty="0" smtClean="0"/>
              <a:t>Tax was ended in 1995, leaving federal cleanup costs to general tax revenue and what can be collected from RPRs.</a:t>
            </a:r>
          </a:p>
          <a:p>
            <a:r>
              <a:rPr lang="en-US" altLang="en-US" dirty="0" smtClean="0"/>
              <a:t>The proposed Trump budget would further cut taxpayer funds for cleanups. </a:t>
            </a:r>
          </a:p>
        </p:txBody>
      </p:sp>
    </p:spTree>
    <p:extLst>
      <p:ext uri="{BB962C8B-B14F-4D97-AF65-F5344CB8AC3E}">
        <p14:creationId xmlns:p14="http://schemas.microsoft.com/office/powerpoint/2010/main" val="340219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143000"/>
          </a:xfrm>
        </p:spPr>
        <p:txBody>
          <a:bodyPr>
            <a:normAutofit/>
          </a:bodyPr>
          <a:lstStyle/>
          <a:p>
            <a:r>
              <a:rPr lang="en-US" b="1" cap="small" dirty="0" smtClean="0">
                <a:solidFill>
                  <a:srgbClr val="006600"/>
                </a:solidFill>
                <a:latin typeface="Calibri" pitchFamily="34" charset="0"/>
                <a:cs typeface="Calibri" pitchFamily="34" charset="0"/>
              </a:rPr>
              <a:t>EPA Enforcement Discretion </a:t>
            </a:r>
            <a:endParaRPr lang="en-US" b="1" cap="small" dirty="0">
              <a:solidFill>
                <a:srgbClr val="006600"/>
              </a:solidFill>
              <a:latin typeface="Calibri" pitchFamily="34" charset="0"/>
              <a:cs typeface="Calibri" pitchFamily="34" charset="0"/>
            </a:endParaRPr>
          </a:p>
        </p:txBody>
      </p:sp>
      <p:sp>
        <p:nvSpPr>
          <p:cNvPr id="6" name="Content Placeholder 2"/>
          <p:cNvSpPr>
            <a:spLocks noGrp="1"/>
          </p:cNvSpPr>
          <p:nvPr>
            <p:ph idx="1"/>
          </p:nvPr>
        </p:nvSpPr>
        <p:spPr>
          <a:xfrm>
            <a:off x="2667000" y="2133600"/>
            <a:ext cx="3581400" cy="2057400"/>
          </a:xfrm>
        </p:spPr>
        <p:txBody>
          <a:bodyPr/>
          <a:lstStyle/>
          <a:p>
            <a:pPr>
              <a:spcAft>
                <a:spcPts val="1800"/>
              </a:spcAft>
            </a:pPr>
            <a:r>
              <a:rPr lang="en-US" sz="2400" dirty="0" smtClean="0">
                <a:latin typeface="Calibri" pitchFamily="34" charset="0"/>
                <a:cs typeface="Calibri" pitchFamily="34" charset="0"/>
              </a:rPr>
              <a:t>Orphan Share</a:t>
            </a:r>
            <a:endParaRPr lang="en-US" sz="2400" i="1" dirty="0" smtClean="0">
              <a:latin typeface="Calibri" pitchFamily="34" charset="0"/>
              <a:cs typeface="Calibri" pitchFamily="34" charset="0"/>
            </a:endParaRPr>
          </a:p>
          <a:p>
            <a:pPr>
              <a:spcAft>
                <a:spcPts val="1800"/>
              </a:spcAft>
            </a:pPr>
            <a:r>
              <a:rPr lang="en-US" sz="2400" dirty="0" smtClean="0">
                <a:latin typeface="Calibri" pitchFamily="34" charset="0"/>
                <a:cs typeface="Calibri" pitchFamily="34" charset="0"/>
              </a:rPr>
              <a:t>De </a:t>
            </a:r>
            <a:r>
              <a:rPr lang="en-US" sz="2400" dirty="0" err="1">
                <a:latin typeface="Calibri" pitchFamily="34" charset="0"/>
                <a:cs typeface="Calibri" pitchFamily="34" charset="0"/>
              </a:rPr>
              <a:t>M</a:t>
            </a:r>
            <a:r>
              <a:rPr lang="en-US" sz="2400" dirty="0" err="1" smtClean="0">
                <a:latin typeface="Calibri" pitchFamily="34" charset="0"/>
                <a:cs typeface="Calibri" pitchFamily="34" charset="0"/>
              </a:rPr>
              <a:t>inimis</a:t>
            </a:r>
            <a:r>
              <a:rPr lang="en-US" sz="2400" dirty="0" smtClean="0">
                <a:latin typeface="Calibri" pitchFamily="34" charset="0"/>
                <a:cs typeface="Calibri" pitchFamily="34" charset="0"/>
              </a:rPr>
              <a:t> Settlements</a:t>
            </a:r>
          </a:p>
          <a:p>
            <a:pPr>
              <a:spcAft>
                <a:spcPts val="1800"/>
              </a:spcAft>
            </a:pPr>
            <a:r>
              <a:rPr lang="en-US" sz="2400" dirty="0" smtClean="0">
                <a:latin typeface="Calibri" pitchFamily="34" charset="0"/>
                <a:cs typeface="Calibri" pitchFamily="34" charset="0"/>
              </a:rPr>
              <a:t>Ability to Pay</a:t>
            </a:r>
          </a:p>
          <a:p>
            <a:endParaRPr lang="en-US" sz="1000" dirty="0" smtClean="0"/>
          </a:p>
        </p:txBody>
      </p:sp>
    </p:spTree>
    <p:extLst>
      <p:ext uri="{BB962C8B-B14F-4D97-AF65-F5344CB8AC3E}">
        <p14:creationId xmlns:p14="http://schemas.microsoft.com/office/powerpoint/2010/main" val="11577418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563562"/>
          </a:xfrm>
        </p:spPr>
        <p:txBody>
          <a:bodyPr>
            <a:normAutofit fontScale="90000"/>
          </a:bodyPr>
          <a:lstStyle/>
          <a:p>
            <a:r>
              <a:rPr lang="en-US" b="1" cap="small" dirty="0" smtClean="0">
                <a:solidFill>
                  <a:srgbClr val="006600"/>
                </a:solidFill>
                <a:latin typeface="Calibri" pitchFamily="34" charset="0"/>
                <a:cs typeface="Calibri" pitchFamily="34" charset="0"/>
              </a:rPr>
              <a:t>Orphan Share Policy</a:t>
            </a:r>
            <a:endParaRPr lang="en-US" b="1" cap="small" dirty="0">
              <a:solidFill>
                <a:srgbClr val="006600"/>
              </a:solidFill>
              <a:latin typeface="Calibri" pitchFamily="34" charset="0"/>
              <a:cs typeface="Calibri" pitchFamily="34" charset="0"/>
            </a:endParaRPr>
          </a:p>
        </p:txBody>
      </p:sp>
      <p:pic>
        <p:nvPicPr>
          <p:cNvPr id="8" name="Picture 7"/>
          <p:cNvPicPr>
            <a:picLocks noChangeAspect="1"/>
          </p:cNvPicPr>
          <p:nvPr/>
        </p:nvPicPr>
        <p:blipFill>
          <a:blip r:embed="rId2"/>
          <a:stretch>
            <a:fillRect/>
          </a:stretch>
        </p:blipFill>
        <p:spPr>
          <a:xfrm>
            <a:off x="1905000" y="990600"/>
            <a:ext cx="5637628" cy="5471478"/>
          </a:xfrm>
          <a:prstGeom prst="rect">
            <a:avLst/>
          </a:prstGeom>
        </p:spPr>
      </p:pic>
    </p:spTree>
    <p:extLst>
      <p:ext uri="{BB962C8B-B14F-4D97-AF65-F5344CB8AC3E}">
        <p14:creationId xmlns:p14="http://schemas.microsoft.com/office/powerpoint/2010/main" val="108216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5" descr="love_ca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54102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533400" y="304800"/>
            <a:ext cx="8077200" cy="1143000"/>
          </a:xfrm>
        </p:spPr>
        <p:txBody>
          <a:bodyPr/>
          <a:lstStyle/>
          <a:p>
            <a:r>
              <a:rPr lang="en-US" altLang="en-US" sz="4000" b="0" dirty="0" smtClean="0"/>
              <a:t>Identification &amp; Prioritization </a:t>
            </a:r>
            <a:br>
              <a:rPr lang="en-US" altLang="en-US" sz="4000" b="0" dirty="0" smtClean="0"/>
            </a:br>
            <a:r>
              <a:rPr lang="en-US" altLang="en-US" sz="4000" b="0" dirty="0" smtClean="0"/>
              <a:t>of CERCLA Sites</a:t>
            </a:r>
            <a:endParaRPr lang="en-US" altLang="en-US" b="0" dirty="0" smtClean="0"/>
          </a:p>
        </p:txBody>
      </p:sp>
    </p:spTree>
    <p:extLst>
      <p:ext uri="{BB962C8B-B14F-4D97-AF65-F5344CB8AC3E}">
        <p14:creationId xmlns:p14="http://schemas.microsoft.com/office/powerpoint/2010/main" val="24945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17781" y="152400"/>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b="1" kern="0" cap="small" dirty="0" smtClean="0">
                <a:solidFill>
                  <a:srgbClr val="006600"/>
                </a:solidFill>
                <a:latin typeface="Calibri" pitchFamily="34" charset="0"/>
                <a:cs typeface="Calibri" pitchFamily="34" charset="0"/>
              </a:rPr>
              <a:t>De Minimis Policy</a:t>
            </a:r>
            <a:endParaRPr lang="en-US" b="1" kern="0" cap="small" dirty="0">
              <a:solidFill>
                <a:srgbClr val="006600"/>
              </a:solidFill>
              <a:latin typeface="Calibri" pitchFamily="34" charset="0"/>
              <a:cs typeface="Calibri" pitchFamily="34" charset="0"/>
            </a:endParaRPr>
          </a:p>
        </p:txBody>
      </p:sp>
      <p:pic>
        <p:nvPicPr>
          <p:cNvPr id="10" name="Picture 9"/>
          <p:cNvPicPr>
            <a:picLocks noChangeAspect="1"/>
          </p:cNvPicPr>
          <p:nvPr/>
        </p:nvPicPr>
        <p:blipFill>
          <a:blip r:embed="rId2"/>
          <a:stretch>
            <a:fillRect/>
          </a:stretch>
        </p:blipFill>
        <p:spPr>
          <a:xfrm>
            <a:off x="2438399" y="838200"/>
            <a:ext cx="4388363" cy="5791200"/>
          </a:xfrm>
          <a:prstGeom prst="rect">
            <a:avLst/>
          </a:prstGeom>
        </p:spPr>
      </p:pic>
    </p:spTree>
    <p:extLst>
      <p:ext uri="{BB962C8B-B14F-4D97-AF65-F5344CB8AC3E}">
        <p14:creationId xmlns:p14="http://schemas.microsoft.com/office/powerpoint/2010/main" val="2490469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1143000"/>
          </a:xfrm>
        </p:spPr>
        <p:txBody>
          <a:bodyPr>
            <a:normAutofit/>
          </a:bodyPr>
          <a:lstStyle/>
          <a:p>
            <a:r>
              <a:rPr lang="en-US" b="1" cap="small" dirty="0" smtClean="0">
                <a:solidFill>
                  <a:srgbClr val="006600"/>
                </a:solidFill>
                <a:latin typeface="Calibri" pitchFamily="34" charset="0"/>
                <a:cs typeface="Calibri" pitchFamily="34" charset="0"/>
              </a:rPr>
              <a:t>EPA Enforcement Discretion (cont’d)</a:t>
            </a:r>
            <a:endParaRPr lang="en-US" b="1" cap="small" dirty="0">
              <a:solidFill>
                <a:srgbClr val="006600"/>
              </a:solidFill>
              <a:latin typeface="Calibri" pitchFamily="34" charset="0"/>
              <a:cs typeface="Calibri" pitchFamily="34" charset="0"/>
            </a:endParaRPr>
          </a:p>
        </p:txBody>
      </p:sp>
      <p:sp>
        <p:nvSpPr>
          <p:cNvPr id="6" name="Content Placeholder 2"/>
          <p:cNvSpPr>
            <a:spLocks noGrp="1"/>
          </p:cNvSpPr>
          <p:nvPr>
            <p:ph idx="1"/>
          </p:nvPr>
        </p:nvSpPr>
        <p:spPr>
          <a:xfrm>
            <a:off x="457200" y="1524000"/>
            <a:ext cx="8229600" cy="3733800"/>
          </a:xfrm>
        </p:spPr>
        <p:txBody>
          <a:bodyPr>
            <a:normAutofit/>
          </a:bodyPr>
          <a:lstStyle/>
          <a:p>
            <a:endParaRPr lang="en-US" sz="600" dirty="0" smtClean="0"/>
          </a:p>
          <a:p>
            <a:pPr>
              <a:buFont typeface="Arial" pitchFamily="34" charset="0"/>
              <a:buChar char="•"/>
            </a:pPr>
            <a:r>
              <a:rPr lang="en-US" sz="2400" dirty="0" smtClean="0">
                <a:latin typeface="Calibri" pitchFamily="34" charset="0"/>
                <a:cs typeface="Calibri" pitchFamily="34" charset="0"/>
              </a:rPr>
              <a:t>Owners </a:t>
            </a:r>
            <a:r>
              <a:rPr lang="en-US" sz="2400" dirty="0">
                <a:latin typeface="Calibri" pitchFamily="34" charset="0"/>
                <a:cs typeface="Calibri" pitchFamily="34" charset="0"/>
              </a:rPr>
              <a:t>of residential properties</a:t>
            </a:r>
          </a:p>
          <a:p>
            <a:pPr lvl="1">
              <a:spcBef>
                <a:spcPts val="1200"/>
              </a:spcBef>
              <a:buFont typeface="Wingdings" pitchFamily="2" charset="2"/>
              <a:buChar char="§"/>
            </a:pPr>
            <a:r>
              <a:rPr lang="en-US" dirty="0" smtClean="0">
                <a:latin typeface="Calibri" pitchFamily="34" charset="0"/>
                <a:cs typeface="Calibri" pitchFamily="34" charset="0"/>
              </a:rPr>
              <a:t>Unless the residential homeowner’s activities led to a release or threatened release.</a:t>
            </a:r>
            <a:endParaRPr lang="en-US" dirty="0">
              <a:latin typeface="Calibri" pitchFamily="34" charset="0"/>
              <a:cs typeface="Calibri" pitchFamily="34" charset="0"/>
            </a:endParaRPr>
          </a:p>
          <a:p>
            <a:endParaRPr lang="en-US" sz="2400" dirty="0" smtClean="0">
              <a:latin typeface="Calibri" pitchFamily="34" charset="0"/>
              <a:cs typeface="Calibri" pitchFamily="34" charset="0"/>
            </a:endParaRPr>
          </a:p>
          <a:p>
            <a:pPr>
              <a:buFont typeface="Arial" pitchFamily="34" charset="0"/>
              <a:buChar char="•"/>
            </a:pPr>
            <a:r>
              <a:rPr lang="en-US" sz="2400" dirty="0" smtClean="0">
                <a:latin typeface="Calibri" pitchFamily="34" charset="0"/>
                <a:cs typeface="Calibri" pitchFamily="34" charset="0"/>
              </a:rPr>
              <a:t>Owners </a:t>
            </a:r>
            <a:r>
              <a:rPr lang="en-US" sz="2400" dirty="0">
                <a:latin typeface="Calibri" pitchFamily="34" charset="0"/>
                <a:cs typeface="Calibri" pitchFamily="34" charset="0"/>
              </a:rPr>
              <a:t>of contaminated aquifers</a:t>
            </a:r>
          </a:p>
          <a:p>
            <a:pPr lvl="1">
              <a:spcBef>
                <a:spcPts val="1200"/>
              </a:spcBef>
              <a:buFont typeface="Wingdings" pitchFamily="2" charset="2"/>
              <a:buChar char="§"/>
            </a:pPr>
            <a:r>
              <a:rPr lang="en-US" dirty="0" smtClean="0">
                <a:latin typeface="Calibri" pitchFamily="34" charset="0"/>
                <a:cs typeface="Calibri" pitchFamily="34" charset="0"/>
              </a:rPr>
              <a:t>Contamination of property solely </a:t>
            </a:r>
            <a:r>
              <a:rPr lang="en-US" dirty="0">
                <a:latin typeface="Calibri" pitchFamily="34" charset="0"/>
                <a:cs typeface="Calibri" pitchFamily="34" charset="0"/>
              </a:rPr>
              <a:t>as the result of </a:t>
            </a:r>
            <a:r>
              <a:rPr lang="en-US" dirty="0" smtClean="0">
                <a:latin typeface="Calibri" pitchFamily="34" charset="0"/>
                <a:cs typeface="Calibri" pitchFamily="34" charset="0"/>
              </a:rPr>
              <a:t>subsurface migration </a:t>
            </a:r>
            <a:r>
              <a:rPr lang="en-US" dirty="0">
                <a:latin typeface="Calibri" pitchFamily="34" charset="0"/>
                <a:cs typeface="Calibri" pitchFamily="34" charset="0"/>
              </a:rPr>
              <a:t>in an aquifer from a source or sources outside </a:t>
            </a:r>
            <a:r>
              <a:rPr lang="en-US" dirty="0" smtClean="0">
                <a:latin typeface="Calibri" pitchFamily="34" charset="0"/>
                <a:cs typeface="Calibri" pitchFamily="34" charset="0"/>
              </a:rPr>
              <a:t>the property. </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969030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1143000"/>
          </a:xfrm>
        </p:spPr>
        <p:txBody>
          <a:bodyPr>
            <a:normAutofit/>
          </a:bodyPr>
          <a:lstStyle/>
          <a:p>
            <a:r>
              <a:rPr lang="en-US" b="1" cap="small" dirty="0" smtClean="0">
                <a:solidFill>
                  <a:srgbClr val="006600"/>
                </a:solidFill>
                <a:latin typeface="Calibri" pitchFamily="34" charset="0"/>
                <a:cs typeface="Calibri" pitchFamily="34" charset="0"/>
              </a:rPr>
              <a:t>CERCLA Enforcement Process</a:t>
            </a:r>
            <a:endParaRPr lang="en-US" b="1" cap="small" dirty="0">
              <a:solidFill>
                <a:srgbClr val="006600"/>
              </a:solidFill>
              <a:latin typeface="Calibri" pitchFamily="34" charset="0"/>
              <a:cs typeface="Calibri" pitchFamily="34" charset="0"/>
            </a:endParaRPr>
          </a:p>
        </p:txBody>
      </p:sp>
      <p:sp>
        <p:nvSpPr>
          <p:cNvPr id="6" name="Content Placeholder 2"/>
          <p:cNvSpPr>
            <a:spLocks noGrp="1"/>
          </p:cNvSpPr>
          <p:nvPr>
            <p:ph idx="1"/>
          </p:nvPr>
        </p:nvSpPr>
        <p:spPr>
          <a:xfrm>
            <a:off x="1219200" y="1981200"/>
            <a:ext cx="4952999" cy="2133600"/>
          </a:xfrm>
        </p:spPr>
        <p:txBody>
          <a:bodyPr/>
          <a:lstStyle/>
          <a:p>
            <a:pPr marL="0" indent="0">
              <a:buNone/>
            </a:pPr>
            <a:endParaRPr lang="en-US" sz="800" dirty="0" smtClean="0"/>
          </a:p>
          <a:p>
            <a:pPr>
              <a:spcAft>
                <a:spcPts val="1200"/>
              </a:spcAft>
            </a:pPr>
            <a:r>
              <a:rPr lang="en-US" sz="2400" dirty="0" smtClean="0">
                <a:latin typeface="Calibri" pitchFamily="34" charset="0"/>
                <a:cs typeface="Calibri" pitchFamily="34" charset="0"/>
              </a:rPr>
              <a:t>Where PRP search fits in;</a:t>
            </a:r>
            <a:endParaRPr lang="en-US" sz="2400" dirty="0">
              <a:latin typeface="Calibri" pitchFamily="34" charset="0"/>
              <a:cs typeface="Calibri" pitchFamily="34" charset="0"/>
            </a:endParaRPr>
          </a:p>
          <a:p>
            <a:pPr>
              <a:spcAft>
                <a:spcPts val="1200"/>
              </a:spcAft>
            </a:pPr>
            <a:r>
              <a:rPr lang="en-US" sz="2400" dirty="0" smtClean="0">
                <a:latin typeface="Calibri" pitchFamily="34" charset="0"/>
                <a:cs typeface="Calibri" pitchFamily="34" charset="0"/>
              </a:rPr>
              <a:t>“Enforcement First” policy;</a:t>
            </a:r>
          </a:p>
          <a:p>
            <a:pPr>
              <a:spcAft>
                <a:spcPts val="1200"/>
              </a:spcAft>
            </a:pPr>
            <a:r>
              <a:rPr lang="en-US" sz="2400" dirty="0" smtClean="0">
                <a:latin typeface="Calibri" pitchFamily="34" charset="0"/>
                <a:cs typeface="Calibri" pitchFamily="34" charset="0"/>
              </a:rPr>
              <a:t>Remedial and removal process timelines.</a:t>
            </a:r>
          </a:p>
          <a:p>
            <a:endParaRPr lang="en-US" sz="2400"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971800"/>
            <a:ext cx="251459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997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US" b="1" cap="small" dirty="0" smtClean="0">
                <a:solidFill>
                  <a:srgbClr val="006600"/>
                </a:solidFill>
                <a:latin typeface="Calibri" pitchFamily="34" charset="0"/>
                <a:cs typeface="Calibri" pitchFamily="34" charset="0"/>
              </a:rPr>
              <a:t>Settlement and Settlement Tools</a:t>
            </a:r>
            <a:endParaRPr lang="en-US" b="1" cap="small" dirty="0">
              <a:solidFill>
                <a:srgbClr val="006600"/>
              </a:solidFill>
              <a:latin typeface="Calibri" pitchFamily="34" charset="0"/>
              <a:cs typeface="Calibri" pitchFamily="34" charset="0"/>
            </a:endParaRPr>
          </a:p>
        </p:txBody>
      </p:sp>
      <p:sp>
        <p:nvSpPr>
          <p:cNvPr id="6" name="Content Placeholder 2"/>
          <p:cNvSpPr>
            <a:spLocks noGrp="1"/>
          </p:cNvSpPr>
          <p:nvPr>
            <p:ph idx="1"/>
          </p:nvPr>
        </p:nvSpPr>
        <p:spPr>
          <a:xfrm>
            <a:off x="1066800" y="1447800"/>
            <a:ext cx="6781800" cy="3962400"/>
          </a:xfrm>
        </p:spPr>
        <p:txBody>
          <a:bodyPr>
            <a:normAutofit lnSpcReduction="10000"/>
          </a:bodyPr>
          <a:lstStyle/>
          <a:p>
            <a:pPr>
              <a:buFont typeface="Arial" pitchFamily="34" charset="0"/>
              <a:buChar char="•"/>
            </a:pPr>
            <a:r>
              <a:rPr lang="en-US" sz="2400" b="1" cap="small" dirty="0" smtClean="0">
                <a:effectLst/>
                <a:latin typeface="Calibri" pitchFamily="34" charset="0"/>
                <a:ea typeface="Calibri"/>
                <a:cs typeface="Calibri" pitchFamily="34" charset="0"/>
              </a:rPr>
              <a:t>Administrative settlements</a:t>
            </a:r>
          </a:p>
          <a:p>
            <a:pPr lvl="1">
              <a:spcBef>
                <a:spcPts val="1200"/>
              </a:spcBef>
              <a:buFont typeface="Wingdings" pitchFamily="2" charset="2"/>
              <a:buChar char="§"/>
            </a:pPr>
            <a:r>
              <a:rPr lang="en-US" dirty="0" smtClean="0">
                <a:effectLst/>
                <a:latin typeface="Calibri" pitchFamily="34" charset="0"/>
                <a:ea typeface="Calibri"/>
                <a:cs typeface="Calibri" pitchFamily="34" charset="0"/>
              </a:rPr>
              <a:t>Orders on consent;</a:t>
            </a:r>
          </a:p>
          <a:p>
            <a:pPr lvl="1">
              <a:buFont typeface="Wingdings" pitchFamily="2" charset="2"/>
              <a:buChar char="§"/>
            </a:pPr>
            <a:r>
              <a:rPr lang="en-US" dirty="0" smtClean="0">
                <a:effectLst/>
                <a:latin typeface="Calibri" pitchFamily="34" charset="0"/>
                <a:ea typeface="Calibri"/>
                <a:cs typeface="Calibri" pitchFamily="34" charset="0"/>
              </a:rPr>
              <a:t>Do not involve courts (except to enforce);</a:t>
            </a:r>
          </a:p>
          <a:p>
            <a:pPr lvl="1">
              <a:spcAft>
                <a:spcPts val="1200"/>
              </a:spcAft>
              <a:buFont typeface="Wingdings" pitchFamily="2" charset="2"/>
              <a:buChar char="§"/>
            </a:pPr>
            <a:r>
              <a:rPr lang="en-US" dirty="0" smtClean="0">
                <a:effectLst/>
                <a:latin typeface="Calibri" pitchFamily="34" charset="0"/>
                <a:ea typeface="Calibri"/>
                <a:cs typeface="Calibri" pitchFamily="34" charset="0"/>
              </a:rPr>
              <a:t>Typically used for removal and </a:t>
            </a:r>
            <a:r>
              <a:rPr lang="en-US" dirty="0" smtClean="0">
                <a:latin typeface="Calibri" pitchFamily="34" charset="0"/>
                <a:ea typeface="Calibri"/>
                <a:cs typeface="Calibri" pitchFamily="34" charset="0"/>
              </a:rPr>
              <a:t>Good Samaritans</a:t>
            </a:r>
            <a:endParaRPr lang="en-US" dirty="0" smtClean="0">
              <a:effectLst/>
              <a:latin typeface="Calibri" pitchFamily="34" charset="0"/>
              <a:ea typeface="Calibri"/>
              <a:cs typeface="Calibri" pitchFamily="34" charset="0"/>
            </a:endParaRPr>
          </a:p>
          <a:p>
            <a:pPr marL="0" lvl="0" indent="0">
              <a:buNone/>
            </a:pPr>
            <a:endParaRPr lang="en-US" sz="2400" dirty="0" smtClean="0">
              <a:effectLst/>
              <a:latin typeface="Calibri" pitchFamily="34" charset="0"/>
              <a:ea typeface="Calibri"/>
              <a:cs typeface="Calibri" pitchFamily="34" charset="0"/>
            </a:endParaRPr>
          </a:p>
          <a:p>
            <a:pPr>
              <a:buFont typeface="Arial" pitchFamily="34" charset="0"/>
              <a:buChar char="•"/>
            </a:pPr>
            <a:r>
              <a:rPr lang="en-US" sz="2400" b="1" cap="small" dirty="0" smtClean="0">
                <a:effectLst/>
                <a:latin typeface="Calibri" pitchFamily="34" charset="0"/>
                <a:ea typeface="Calibri"/>
                <a:cs typeface="Calibri" pitchFamily="34" charset="0"/>
              </a:rPr>
              <a:t>Judicial settlements</a:t>
            </a:r>
            <a:endParaRPr lang="en-US" sz="2400" b="1" cap="small" dirty="0" smtClean="0">
              <a:effectLst/>
              <a:latin typeface="Calibri" pitchFamily="34" charset="0"/>
              <a:cs typeface="Calibri" pitchFamily="34" charset="0"/>
            </a:endParaRPr>
          </a:p>
          <a:p>
            <a:pPr lvl="1">
              <a:spcBef>
                <a:spcPts val="1200"/>
              </a:spcBef>
              <a:buFont typeface="Wingdings" pitchFamily="2" charset="2"/>
              <a:buChar char="§"/>
            </a:pPr>
            <a:r>
              <a:rPr lang="en-US" dirty="0" smtClean="0">
                <a:effectLst/>
                <a:latin typeface="Calibri" pitchFamily="34" charset="0"/>
                <a:ea typeface="Calibri"/>
                <a:cs typeface="Calibri" pitchFamily="34" charset="0"/>
              </a:rPr>
              <a:t>Consent </a:t>
            </a:r>
            <a:r>
              <a:rPr lang="en-US" dirty="0">
                <a:latin typeface="Calibri" pitchFamily="34" charset="0"/>
                <a:ea typeface="Calibri"/>
                <a:cs typeface="Calibri" pitchFamily="34" charset="0"/>
              </a:rPr>
              <a:t>d</a:t>
            </a:r>
            <a:r>
              <a:rPr lang="en-US" dirty="0" smtClean="0">
                <a:effectLst/>
                <a:latin typeface="Calibri" pitchFamily="34" charset="0"/>
                <a:ea typeface="Calibri"/>
                <a:cs typeface="Calibri" pitchFamily="34" charset="0"/>
              </a:rPr>
              <a:t>ecrees.</a:t>
            </a:r>
            <a:endParaRPr lang="en-US" dirty="0" smtClean="0">
              <a:effectLst/>
              <a:latin typeface="Calibri" pitchFamily="34" charset="0"/>
              <a:cs typeface="Calibri" pitchFamily="34" charset="0"/>
            </a:endParaRPr>
          </a:p>
          <a:p>
            <a:pPr lvl="1">
              <a:buFont typeface="Wingdings" pitchFamily="2" charset="2"/>
              <a:buChar char="§"/>
            </a:pPr>
            <a:r>
              <a:rPr lang="en-US" dirty="0" smtClean="0">
                <a:effectLst/>
                <a:latin typeface="Calibri" pitchFamily="34" charset="0"/>
                <a:ea typeface="Calibri"/>
                <a:cs typeface="Calibri" pitchFamily="34" charset="0"/>
              </a:rPr>
              <a:t>Court-approved.</a:t>
            </a:r>
            <a:endParaRPr lang="en-US" dirty="0">
              <a:latin typeface="Calibri" pitchFamily="34" charset="0"/>
              <a:cs typeface="Calibri"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27"/>
          <a:stretch/>
        </p:blipFill>
        <p:spPr bwMode="auto">
          <a:xfrm>
            <a:off x="4724400" y="3581400"/>
            <a:ext cx="2825799" cy="198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929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US" b="1" cap="small" dirty="0" smtClean="0">
                <a:solidFill>
                  <a:srgbClr val="006600"/>
                </a:solidFill>
                <a:latin typeface="Calibri" pitchFamily="34" charset="0"/>
                <a:cs typeface="Calibri" pitchFamily="34" charset="0"/>
              </a:rPr>
              <a:t>Cost Recovery</a:t>
            </a:r>
            <a:endParaRPr lang="en-US" b="1" cap="small" dirty="0">
              <a:solidFill>
                <a:srgbClr val="006600"/>
              </a:solidFill>
              <a:latin typeface="Calibri" pitchFamily="34" charset="0"/>
              <a:cs typeface="Calibri" pitchFamily="34" charset="0"/>
            </a:endParaRPr>
          </a:p>
        </p:txBody>
      </p:sp>
      <p:sp>
        <p:nvSpPr>
          <p:cNvPr id="6" name="Content Placeholder 2"/>
          <p:cNvSpPr>
            <a:spLocks noGrp="1"/>
          </p:cNvSpPr>
          <p:nvPr>
            <p:ph idx="1"/>
          </p:nvPr>
        </p:nvSpPr>
        <p:spPr>
          <a:xfrm>
            <a:off x="1497806" y="1524000"/>
            <a:ext cx="5410200" cy="3505201"/>
          </a:xfrm>
        </p:spPr>
        <p:txBody>
          <a:bodyPr/>
          <a:lstStyle/>
          <a:p>
            <a:endParaRPr lang="en-US" sz="2400" dirty="0" smtClean="0">
              <a:latin typeface="Calibri" pitchFamily="34" charset="0"/>
              <a:cs typeface="Calibri" pitchFamily="34" charset="0"/>
            </a:endParaRPr>
          </a:p>
          <a:p>
            <a:pPr>
              <a:buFont typeface="Arial" pitchFamily="34" charset="0"/>
              <a:buChar char="•"/>
            </a:pPr>
            <a:r>
              <a:rPr lang="en-US" sz="2400" dirty="0" smtClean="0">
                <a:latin typeface="Calibri" pitchFamily="34" charset="0"/>
                <a:cs typeface="Calibri" pitchFamily="34" charset="0"/>
              </a:rPr>
              <a:t>Statutory authorities. </a:t>
            </a:r>
          </a:p>
          <a:p>
            <a:endParaRPr lang="en-US" sz="2400" dirty="0" smtClean="0">
              <a:latin typeface="Calibri" pitchFamily="34" charset="0"/>
              <a:cs typeface="Calibri" pitchFamily="34" charset="0"/>
            </a:endParaRPr>
          </a:p>
          <a:p>
            <a:pPr>
              <a:buFont typeface="Arial" pitchFamily="34" charset="0"/>
              <a:buChar char="•"/>
            </a:pPr>
            <a:r>
              <a:rPr lang="en-US" sz="2400" dirty="0" smtClean="0">
                <a:latin typeface="Calibri" pitchFamily="34" charset="0"/>
                <a:cs typeface="Calibri" pitchFamily="34" charset="0"/>
              </a:rPr>
              <a:t>Demand letters.</a:t>
            </a:r>
          </a:p>
          <a:p>
            <a:endParaRPr lang="en-US" sz="2400" dirty="0" smtClean="0">
              <a:latin typeface="Calibri" pitchFamily="34" charset="0"/>
              <a:cs typeface="Calibri" pitchFamily="34" charset="0"/>
            </a:endParaRPr>
          </a:p>
          <a:p>
            <a:pPr>
              <a:buFont typeface="Arial" pitchFamily="34" charset="0"/>
              <a:buChar char="•"/>
            </a:pPr>
            <a:r>
              <a:rPr lang="en-US" sz="2400" dirty="0" smtClean="0">
                <a:latin typeface="Calibri" pitchFamily="34" charset="0"/>
                <a:cs typeface="Calibri" pitchFamily="34" charset="0"/>
              </a:rPr>
              <a:t>Referrals to DOJ.</a:t>
            </a:r>
          </a:p>
          <a:p>
            <a:endParaRPr lang="en-US" sz="2400" dirty="0" smtClean="0">
              <a:latin typeface="Calibri" pitchFamily="34" charset="0"/>
              <a:cs typeface="Calibri" pitchFamily="34" charset="0"/>
            </a:endParaRPr>
          </a:p>
          <a:p>
            <a:pPr>
              <a:buFont typeface="Arial" pitchFamily="34" charset="0"/>
              <a:buChar char="•"/>
            </a:pPr>
            <a:r>
              <a:rPr lang="en-US" sz="2400" dirty="0" smtClean="0">
                <a:latin typeface="Calibri" pitchFamily="34" charset="0"/>
                <a:cs typeface="Calibri" pitchFamily="34" charset="0"/>
              </a:rPr>
              <a:t>Cost documentation.</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362200"/>
            <a:ext cx="208121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3254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381000"/>
            <a:ext cx="7620000" cy="990600"/>
          </a:xfrm>
        </p:spPr>
        <p:txBody>
          <a:bodyPr/>
          <a:lstStyle/>
          <a:p>
            <a:r>
              <a:rPr lang="en-US" altLang="en-US" dirty="0" smtClean="0"/>
              <a:t>How About New Sites?</a:t>
            </a:r>
          </a:p>
        </p:txBody>
      </p:sp>
      <p:graphicFrame>
        <p:nvGraphicFramePr>
          <p:cNvPr id="54275" name="Object 4"/>
          <p:cNvGraphicFramePr>
            <a:graphicFrameLocks noGrp="1" noChangeAspect="1"/>
          </p:cNvGraphicFramePr>
          <p:nvPr>
            <p:ph type="body" idx="1"/>
            <p:extLst>
              <p:ext uri="{D42A27DB-BD31-4B8C-83A1-F6EECF244321}">
                <p14:modId xmlns:p14="http://schemas.microsoft.com/office/powerpoint/2010/main" val="3669294530"/>
              </p:ext>
            </p:extLst>
          </p:nvPr>
        </p:nvGraphicFramePr>
        <p:xfrm>
          <a:off x="2057400" y="1752600"/>
          <a:ext cx="5764213" cy="4114800"/>
        </p:xfrm>
        <a:graphic>
          <a:graphicData uri="http://schemas.openxmlformats.org/presentationml/2006/ole">
            <mc:AlternateContent xmlns:mc="http://schemas.openxmlformats.org/markup-compatibility/2006">
              <mc:Choice xmlns:v="urn:schemas-microsoft-com:vml" Requires="v">
                <p:oleObj spid="_x0000_s19473" name="Clip" r:id="rId3" imgW="3432673" imgH="2443675" progId="MS_ClipArt_Gallery.2">
                  <p:embed/>
                </p:oleObj>
              </mc:Choice>
              <mc:Fallback>
                <p:oleObj name="Clip" r:id="rId3" imgW="3432673" imgH="2443675" progId="MS_ClipArt_Gallery.2">
                  <p:embed/>
                  <p:pic>
                    <p:nvPicPr>
                      <p:cNvPr id="5427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0"/>
                        <a:ext cx="5764213"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4926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63499" y="685800"/>
            <a:ext cx="7620000" cy="990600"/>
          </a:xfrm>
        </p:spPr>
        <p:txBody>
          <a:bodyPr/>
          <a:lstStyle/>
          <a:p>
            <a:r>
              <a:rPr lang="en-US" altLang="en-US" sz="3600" dirty="0" smtClean="0"/>
              <a:t>Release Reporting Trigger</a:t>
            </a:r>
            <a:br>
              <a:rPr lang="en-US" altLang="en-US" sz="3600" dirty="0" smtClean="0"/>
            </a:br>
            <a:r>
              <a:rPr lang="en-US" altLang="en-US" sz="2800" b="0" dirty="0" smtClean="0">
                <a:solidFill>
                  <a:schemeClr val="tx1"/>
                </a:solidFill>
              </a:rPr>
              <a:t>CERCLA Section 103(a)</a:t>
            </a:r>
            <a:endParaRPr lang="en-US" altLang="en-US" dirty="0" smtClean="0"/>
          </a:p>
        </p:txBody>
      </p:sp>
      <p:sp>
        <p:nvSpPr>
          <p:cNvPr id="55299" name="Rectangle 3"/>
          <p:cNvSpPr>
            <a:spLocks noGrp="1" noChangeArrowheads="1"/>
          </p:cNvSpPr>
          <p:nvPr>
            <p:ph type="body" idx="1"/>
          </p:nvPr>
        </p:nvSpPr>
        <p:spPr>
          <a:xfrm>
            <a:off x="1371600" y="2667000"/>
            <a:ext cx="7162800" cy="3048000"/>
          </a:xfrm>
        </p:spPr>
        <p:txBody>
          <a:bodyPr/>
          <a:lstStyle/>
          <a:p>
            <a:r>
              <a:rPr lang="en-US" altLang="en-US" dirty="0" smtClean="0"/>
              <a:t>Release</a:t>
            </a:r>
          </a:p>
          <a:p>
            <a:r>
              <a:rPr lang="en-US" altLang="en-US" dirty="0" smtClean="0"/>
              <a:t>Of a Hazardous Substance</a:t>
            </a:r>
          </a:p>
          <a:p>
            <a:r>
              <a:rPr lang="en-US" altLang="en-US" dirty="0" smtClean="0"/>
              <a:t>Equal to greater than reportable quantity (RQ)</a:t>
            </a:r>
          </a:p>
          <a:p>
            <a:r>
              <a:rPr lang="en-US" altLang="en-US" dirty="0" smtClean="0"/>
              <a:t>From a vessel or facility</a:t>
            </a:r>
          </a:p>
          <a:p>
            <a:r>
              <a:rPr lang="en-US" altLang="en-US" dirty="0" smtClean="0"/>
              <a:t>Within a 24-hour period</a:t>
            </a:r>
          </a:p>
          <a:p>
            <a:r>
              <a:rPr lang="en-US" altLang="en-US" dirty="0" smtClean="0">
                <a:solidFill>
                  <a:schemeClr val="tx2"/>
                </a:solidFill>
              </a:rPr>
              <a:t>Into the environment</a:t>
            </a:r>
            <a:endParaRPr lang="en-US" altLang="en-US" dirty="0" smtClean="0"/>
          </a:p>
        </p:txBody>
      </p:sp>
      <p:graphicFrame>
        <p:nvGraphicFramePr>
          <p:cNvPr id="55300" name="Object 6"/>
          <p:cNvGraphicFramePr>
            <a:graphicFrameLocks noChangeAspect="1"/>
          </p:cNvGraphicFramePr>
          <p:nvPr>
            <p:extLst>
              <p:ext uri="{D42A27DB-BD31-4B8C-83A1-F6EECF244321}">
                <p14:modId xmlns:p14="http://schemas.microsoft.com/office/powerpoint/2010/main" val="2007058674"/>
              </p:ext>
            </p:extLst>
          </p:nvPr>
        </p:nvGraphicFramePr>
        <p:xfrm>
          <a:off x="6400800" y="1524000"/>
          <a:ext cx="1695450" cy="1552575"/>
        </p:xfrm>
        <a:graphic>
          <a:graphicData uri="http://schemas.openxmlformats.org/presentationml/2006/ole">
            <mc:AlternateContent xmlns:mc="http://schemas.openxmlformats.org/markup-compatibility/2006">
              <mc:Choice xmlns:v="urn:schemas-microsoft-com:vml" Requires="v">
                <p:oleObj spid="_x0000_s20497" name="Clip" r:id="rId3" imgW="2837014" imgH="2598524" progId="MS_ClipArt_Gallery.2">
                  <p:embed/>
                </p:oleObj>
              </mc:Choice>
              <mc:Fallback>
                <p:oleObj name="Clip" r:id="rId3" imgW="2837014" imgH="2598524" progId="MS_ClipArt_Gallery.2">
                  <p:embed/>
                  <p:pic>
                    <p:nvPicPr>
                      <p:cNvPr id="5530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0"/>
                        <a:ext cx="169545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650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19200" y="838200"/>
            <a:ext cx="7620000" cy="990600"/>
          </a:xfrm>
        </p:spPr>
        <p:txBody>
          <a:bodyPr/>
          <a:lstStyle/>
          <a:p>
            <a:r>
              <a:rPr lang="en-US" altLang="en-US" dirty="0" smtClean="0"/>
              <a:t>Report To ?</a:t>
            </a:r>
          </a:p>
        </p:txBody>
      </p:sp>
      <p:graphicFrame>
        <p:nvGraphicFramePr>
          <p:cNvPr id="56323" name="Object 4"/>
          <p:cNvGraphicFramePr>
            <a:graphicFrameLocks noGrp="1" noChangeAspect="1"/>
          </p:cNvGraphicFramePr>
          <p:nvPr>
            <p:ph type="body" sz="half" idx="1"/>
          </p:nvPr>
        </p:nvGraphicFramePr>
        <p:xfrm>
          <a:off x="838200" y="1600200"/>
          <a:ext cx="3027363" cy="4114800"/>
        </p:xfrm>
        <a:graphic>
          <a:graphicData uri="http://schemas.openxmlformats.org/presentationml/2006/ole">
            <mc:AlternateContent xmlns:mc="http://schemas.openxmlformats.org/markup-compatibility/2006">
              <mc:Choice xmlns:v="urn:schemas-microsoft-com:vml" Requires="v">
                <p:oleObj spid="_x0000_s21521" name="Clip" r:id="rId3" imgW="982385" imgH="1332509" progId="MS_ClipArt_Gallery.2">
                  <p:embed/>
                </p:oleObj>
              </mc:Choice>
              <mc:Fallback>
                <p:oleObj name="Clip" r:id="rId3" imgW="982385" imgH="1332509" progId="MS_ClipArt_Gallery.2">
                  <p:embed/>
                  <p:pic>
                    <p:nvPicPr>
                      <p:cNvPr id="5632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3027363"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Rectangle 5"/>
          <p:cNvSpPr>
            <a:spLocks noGrp="1" noChangeArrowheads="1"/>
          </p:cNvSpPr>
          <p:nvPr>
            <p:ph type="body" sz="half" idx="2"/>
          </p:nvPr>
        </p:nvSpPr>
        <p:spPr>
          <a:xfrm>
            <a:off x="3865563" y="2749296"/>
            <a:ext cx="5105400" cy="2356104"/>
          </a:xfrm>
        </p:spPr>
        <p:txBody>
          <a:bodyPr/>
          <a:lstStyle/>
          <a:p>
            <a:r>
              <a:rPr lang="en-US" altLang="en-US" sz="2800" dirty="0" smtClean="0"/>
              <a:t>National Response Center (NRC)</a:t>
            </a:r>
          </a:p>
          <a:p>
            <a:endParaRPr lang="en-US" altLang="en-US" sz="2800" dirty="0" smtClean="0"/>
          </a:p>
          <a:p>
            <a:pPr marL="0" indent="0">
              <a:buNone/>
            </a:pPr>
            <a:endParaRPr lang="en-US" altLang="en-US" sz="2800" b="1" dirty="0" smtClean="0"/>
          </a:p>
          <a:p>
            <a:endParaRPr lang="en-US" altLang="en-US" sz="2800" b="1" dirty="0" smtClean="0"/>
          </a:p>
        </p:txBody>
      </p:sp>
    </p:spTree>
    <p:extLst>
      <p:ext uri="{BB962C8B-B14F-4D97-AF65-F5344CB8AC3E}">
        <p14:creationId xmlns:p14="http://schemas.microsoft.com/office/powerpoint/2010/main" val="25190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19200" y="304800"/>
            <a:ext cx="7620000" cy="990600"/>
          </a:xfrm>
        </p:spPr>
        <p:txBody>
          <a:bodyPr/>
          <a:lstStyle/>
          <a:p>
            <a:r>
              <a:rPr lang="en-US" altLang="en-US" dirty="0" smtClean="0"/>
              <a:t>Failure To Report Release</a:t>
            </a:r>
          </a:p>
        </p:txBody>
      </p:sp>
      <p:sp>
        <p:nvSpPr>
          <p:cNvPr id="57347" name="Rectangle 3"/>
          <p:cNvSpPr>
            <a:spLocks noGrp="1" noChangeArrowheads="1"/>
          </p:cNvSpPr>
          <p:nvPr>
            <p:ph type="body" idx="1"/>
          </p:nvPr>
        </p:nvSpPr>
        <p:spPr>
          <a:xfrm>
            <a:off x="1257300" y="1960563"/>
            <a:ext cx="3962400" cy="3429000"/>
          </a:xfrm>
        </p:spPr>
        <p:txBody>
          <a:bodyPr/>
          <a:lstStyle/>
          <a:p>
            <a:r>
              <a:rPr lang="en-US" altLang="en-US" dirty="0" smtClean="0"/>
              <a:t>Criminal:</a:t>
            </a:r>
          </a:p>
          <a:p>
            <a:pPr lvl="1"/>
            <a:r>
              <a:rPr lang="en-US" altLang="en-US" dirty="0" smtClean="0"/>
              <a:t>3 years in prison</a:t>
            </a:r>
          </a:p>
          <a:p>
            <a:pPr lvl="1"/>
            <a:r>
              <a:rPr lang="en-US" altLang="en-US" dirty="0" smtClean="0"/>
              <a:t>Fines</a:t>
            </a:r>
          </a:p>
          <a:p>
            <a:pPr lvl="1"/>
            <a:endParaRPr lang="en-US" altLang="en-US" dirty="0" smtClean="0"/>
          </a:p>
          <a:p>
            <a:endParaRPr lang="en-US" altLang="en-US" sz="2400" dirty="0" smtClean="0"/>
          </a:p>
          <a:p>
            <a:r>
              <a:rPr lang="en-US" altLang="en-US" dirty="0" smtClean="0"/>
              <a:t>Civil</a:t>
            </a:r>
          </a:p>
          <a:p>
            <a:pPr lvl="1"/>
            <a:r>
              <a:rPr lang="en-US" altLang="en-US" dirty="0" smtClean="0"/>
              <a:t>$32,500 per day</a:t>
            </a:r>
          </a:p>
        </p:txBody>
      </p:sp>
      <p:pic>
        <p:nvPicPr>
          <p:cNvPr id="57349" name="Picture 5" descr="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19200"/>
            <a:ext cx="37338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351" name="Object 8"/>
          <p:cNvGraphicFramePr>
            <a:graphicFrameLocks noChangeAspect="1"/>
          </p:cNvGraphicFramePr>
          <p:nvPr/>
        </p:nvGraphicFramePr>
        <p:xfrm>
          <a:off x="5562600" y="3810000"/>
          <a:ext cx="3048000" cy="3048000"/>
        </p:xfrm>
        <a:graphic>
          <a:graphicData uri="http://schemas.openxmlformats.org/presentationml/2006/ole">
            <mc:AlternateContent xmlns:mc="http://schemas.openxmlformats.org/markup-compatibility/2006">
              <mc:Choice xmlns:v="urn:schemas-microsoft-com:vml" Requires="v">
                <p:oleObj spid="_x0000_s22547" name="Clip" r:id="rId4" imgW="1335648" imgH="1330900" progId="MS_ClipArt_Gallery.2">
                  <p:embed/>
                </p:oleObj>
              </mc:Choice>
              <mc:Fallback>
                <p:oleObj name="Clip" r:id="rId4" imgW="1335648" imgH="1330900" progId="MS_ClipArt_Gallery.2">
                  <p:embed/>
                  <p:pic>
                    <p:nvPicPr>
                      <p:cNvPr id="5735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10000"/>
                        <a:ext cx="3048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692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762000"/>
            <a:ext cx="7620000" cy="990600"/>
          </a:xfrm>
        </p:spPr>
        <p:txBody>
          <a:bodyPr/>
          <a:lstStyle/>
          <a:p>
            <a:r>
              <a:rPr lang="en-US" altLang="en-US" dirty="0" smtClean="0"/>
              <a:t>Why CERCLA Reporting ?</a:t>
            </a:r>
          </a:p>
        </p:txBody>
      </p:sp>
      <p:sp>
        <p:nvSpPr>
          <p:cNvPr id="58371" name="Rectangle 3"/>
          <p:cNvSpPr>
            <a:spLocks noGrp="1" noChangeArrowheads="1"/>
          </p:cNvSpPr>
          <p:nvPr>
            <p:ph type="body" idx="1"/>
          </p:nvPr>
        </p:nvSpPr>
        <p:spPr>
          <a:xfrm>
            <a:off x="1676400" y="2667000"/>
            <a:ext cx="6781800" cy="3429000"/>
          </a:xfrm>
        </p:spPr>
        <p:txBody>
          <a:bodyPr/>
          <a:lstStyle/>
          <a:p>
            <a:r>
              <a:rPr lang="en-US" altLang="en-US" dirty="0" smtClean="0"/>
              <a:t>Identifies</a:t>
            </a:r>
          </a:p>
          <a:p>
            <a:r>
              <a:rPr lang="en-US" altLang="en-US" dirty="0" smtClean="0"/>
              <a:t>New sites</a:t>
            </a:r>
          </a:p>
          <a:p>
            <a:r>
              <a:rPr lang="en-US" altLang="en-US" dirty="0" smtClean="0"/>
              <a:t>That </a:t>
            </a:r>
            <a:r>
              <a:rPr lang="en-US" altLang="en-US" u="sng" dirty="0" smtClean="0"/>
              <a:t>potentially</a:t>
            </a:r>
            <a:r>
              <a:rPr lang="en-US" altLang="en-US" dirty="0" smtClean="0"/>
              <a:t> warrant</a:t>
            </a:r>
          </a:p>
          <a:p>
            <a:r>
              <a:rPr lang="en-US" altLang="en-US" dirty="0" smtClean="0"/>
              <a:t>CERCLA</a:t>
            </a:r>
          </a:p>
          <a:p>
            <a:r>
              <a:rPr lang="en-US" altLang="en-US" dirty="0" smtClean="0"/>
              <a:t>Cleanup </a:t>
            </a:r>
          </a:p>
          <a:p>
            <a:pPr lvl="1"/>
            <a:r>
              <a:rPr lang="en-US" altLang="en-US" dirty="0" smtClean="0"/>
              <a:t>Response or Remediation</a:t>
            </a:r>
          </a:p>
        </p:txBody>
      </p:sp>
    </p:spTree>
    <p:extLst>
      <p:ext uri="{BB962C8B-B14F-4D97-AF65-F5344CB8AC3E}">
        <p14:creationId xmlns:p14="http://schemas.microsoft.com/office/powerpoint/2010/main" val="132744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304800"/>
            <a:ext cx="7620000" cy="990600"/>
          </a:xfrm>
        </p:spPr>
        <p:txBody>
          <a:bodyPr/>
          <a:lstStyle/>
          <a:p>
            <a:r>
              <a:rPr lang="en-US" altLang="en-US" dirty="0" smtClean="0"/>
              <a:t>Identifying Old Sites</a:t>
            </a:r>
          </a:p>
        </p:txBody>
      </p:sp>
      <p:sp>
        <p:nvSpPr>
          <p:cNvPr id="24579" name="Rectangle 4"/>
          <p:cNvSpPr>
            <a:spLocks noGrp="1" noChangeArrowheads="1"/>
          </p:cNvSpPr>
          <p:nvPr>
            <p:ph type="body" idx="1"/>
          </p:nvPr>
        </p:nvSpPr>
        <p:spPr>
          <a:xfrm>
            <a:off x="914400" y="1371600"/>
            <a:ext cx="7696200" cy="5029200"/>
          </a:xfrm>
          <a:noFill/>
        </p:spPr>
        <p:txBody>
          <a:bodyPr/>
          <a:lstStyle/>
          <a:p>
            <a:r>
              <a:rPr lang="en-US" altLang="en-US" dirty="0" smtClean="0"/>
              <a:t>WHO: </a:t>
            </a:r>
          </a:p>
          <a:p>
            <a:pPr lvl="1"/>
            <a:r>
              <a:rPr lang="en-US" altLang="en-US" dirty="0" smtClean="0"/>
              <a:t>Present owner</a:t>
            </a:r>
          </a:p>
          <a:p>
            <a:pPr lvl="1"/>
            <a:r>
              <a:rPr lang="en-US" altLang="en-US" dirty="0" smtClean="0"/>
              <a:t>Prior owner/operator</a:t>
            </a:r>
          </a:p>
          <a:p>
            <a:pPr lvl="1"/>
            <a:r>
              <a:rPr lang="en-US" altLang="en-US" dirty="0" smtClean="0"/>
              <a:t>Transporter who selected the site</a:t>
            </a:r>
          </a:p>
          <a:p>
            <a:r>
              <a:rPr lang="en-US" altLang="en-US" dirty="0" smtClean="0"/>
              <a:t>WHAT:</a:t>
            </a:r>
          </a:p>
          <a:p>
            <a:pPr lvl="1"/>
            <a:r>
              <a:rPr lang="en-US" altLang="en-US" dirty="0" smtClean="0"/>
              <a:t>Any </a:t>
            </a:r>
            <a:r>
              <a:rPr lang="en-US" altLang="en-US" dirty="0" smtClean="0">
                <a:solidFill>
                  <a:srgbClr val="FF0000"/>
                </a:solidFill>
              </a:rPr>
              <a:t>unpermitted</a:t>
            </a:r>
            <a:r>
              <a:rPr lang="en-US" altLang="en-US" dirty="0" smtClean="0"/>
              <a:t> facility where </a:t>
            </a:r>
            <a:r>
              <a:rPr lang="en-US" altLang="en-US" dirty="0" smtClean="0">
                <a:solidFill>
                  <a:srgbClr val="FF0000"/>
                </a:solidFill>
              </a:rPr>
              <a:t>hazardous waste </a:t>
            </a:r>
            <a:r>
              <a:rPr lang="en-US" altLang="en-US" dirty="0" smtClean="0"/>
              <a:t>is or has been treated stored or disposed </a:t>
            </a:r>
            <a:r>
              <a:rPr lang="en-US" altLang="en-US" u="sng" dirty="0" smtClean="0"/>
              <a:t>at any time in the past</a:t>
            </a:r>
            <a:endParaRPr lang="en-US" altLang="en-US" sz="3600" u="sng" dirty="0" smtClean="0"/>
          </a:p>
          <a:p>
            <a:r>
              <a:rPr lang="en-US" altLang="en-US" dirty="0" smtClean="0"/>
              <a:t>ACTION</a:t>
            </a:r>
          </a:p>
          <a:p>
            <a:pPr lvl="1"/>
            <a:r>
              <a:rPr lang="en-US" altLang="en-US" dirty="0" smtClean="0"/>
              <a:t>Notify EPA (starting  in 1981) of existence, location, amount &amp; type of waste</a:t>
            </a:r>
            <a:endParaRPr lang="en-US" altLang="en-US" sz="1800" dirty="0" smtClean="0"/>
          </a:p>
          <a:p>
            <a:endParaRPr lang="en-US" altLang="en-US" sz="2400" dirty="0" smtClean="0"/>
          </a:p>
          <a:p>
            <a:endParaRPr lang="en-US" altLang="en-US" dirty="0" smtClean="0"/>
          </a:p>
        </p:txBody>
      </p:sp>
    </p:spTree>
    <p:extLst>
      <p:ext uri="{BB962C8B-B14F-4D97-AF65-F5344CB8AC3E}">
        <p14:creationId xmlns:p14="http://schemas.microsoft.com/office/powerpoint/2010/main" val="286134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9200" y="381000"/>
            <a:ext cx="7620000" cy="990600"/>
          </a:xfrm>
        </p:spPr>
        <p:txBody>
          <a:bodyPr/>
          <a:lstStyle/>
          <a:p>
            <a:r>
              <a:rPr lang="en-US" altLang="en-US" dirty="0" smtClean="0"/>
              <a:t>Release Reporting</a:t>
            </a:r>
          </a:p>
        </p:txBody>
      </p:sp>
      <p:sp>
        <p:nvSpPr>
          <p:cNvPr id="59395" name="Rectangle 3"/>
          <p:cNvSpPr>
            <a:spLocks noGrp="1" noChangeArrowheads="1"/>
          </p:cNvSpPr>
          <p:nvPr>
            <p:ph type="body" idx="1"/>
          </p:nvPr>
        </p:nvSpPr>
        <p:spPr>
          <a:xfrm>
            <a:off x="2743200" y="1371600"/>
            <a:ext cx="6254496" cy="1219200"/>
          </a:xfrm>
        </p:spPr>
        <p:txBody>
          <a:bodyPr/>
          <a:lstStyle/>
          <a:p>
            <a:r>
              <a:rPr lang="en-US" altLang="en-US" dirty="0" smtClean="0"/>
              <a:t>The only “command and control” regulatory provision in CERCLA</a:t>
            </a:r>
          </a:p>
        </p:txBody>
      </p:sp>
      <p:graphicFrame>
        <p:nvGraphicFramePr>
          <p:cNvPr id="59397" name="Object 5"/>
          <p:cNvGraphicFramePr>
            <a:graphicFrameLocks noChangeAspect="1"/>
          </p:cNvGraphicFramePr>
          <p:nvPr>
            <p:extLst>
              <p:ext uri="{D42A27DB-BD31-4B8C-83A1-F6EECF244321}">
                <p14:modId xmlns:p14="http://schemas.microsoft.com/office/powerpoint/2010/main" val="27609979"/>
              </p:ext>
            </p:extLst>
          </p:nvPr>
        </p:nvGraphicFramePr>
        <p:xfrm>
          <a:off x="990600" y="1676400"/>
          <a:ext cx="6667500" cy="5089525"/>
        </p:xfrm>
        <a:graphic>
          <a:graphicData uri="http://schemas.openxmlformats.org/presentationml/2006/ole">
            <mc:AlternateContent xmlns:mc="http://schemas.openxmlformats.org/markup-compatibility/2006">
              <mc:Choice xmlns:v="urn:schemas-microsoft-com:vml" Requires="v">
                <p:oleObj spid="_x0000_s23572" name="Clip" r:id="rId3" imgW="3548347" imgH="2702824" progId="MS_ClipArt_Gallery.2">
                  <p:embed/>
                </p:oleObj>
              </mc:Choice>
              <mc:Fallback>
                <p:oleObj name="Clip" r:id="rId3" imgW="3548347" imgH="2702824" progId="MS_ClipArt_Gallery.2">
                  <p:embed/>
                  <p:pic>
                    <p:nvPicPr>
                      <p:cNvPr id="59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76400"/>
                        <a:ext cx="6667500" cy="508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3427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1797427"/>
            <a:ext cx="9144000" cy="1754326"/>
          </a:xfrm>
          <a:prstGeom prst="rect">
            <a:avLst/>
          </a:prstGeom>
          <a:noFill/>
          <a:effectLst>
            <a:glow rad="63500">
              <a:schemeClr val="accent5">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1">
                  <a:lumMod val="5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ln w="11430">
                  <a:solidFill>
                    <a:srgbClr val="1A0B8D"/>
                  </a:solidFill>
                </a:ln>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8100" dir="2700000" algn="tl" rotWithShape="0">
                    <a:prstClr val="black">
                      <a:alpha val="40000"/>
                    </a:prstClr>
                  </a:outerShdw>
                </a:effectLst>
              </a:rPr>
              <a:t>Business Entities</a:t>
            </a:r>
          </a:p>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ln w="11430">
                  <a:solidFill>
                    <a:srgbClr val="1A0B8D"/>
                  </a:solidFill>
                </a:ln>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8100" dir="2700000" algn="tl" rotWithShape="0">
                    <a:prstClr val="black">
                      <a:alpha val="40000"/>
                    </a:prstClr>
                  </a:outerShdw>
                </a:effectLst>
              </a:rPr>
              <a:t>as PRPs</a:t>
            </a:r>
          </a:p>
        </p:txBody>
      </p:sp>
    </p:spTree>
    <p:extLst>
      <p:ext uri="{BB962C8B-B14F-4D97-AF65-F5344CB8AC3E}">
        <p14:creationId xmlns:p14="http://schemas.microsoft.com/office/powerpoint/2010/main" val="25506182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ctr" eaLnBrk="0" fontAlgn="base" hangingPunct="0">
              <a:spcAft>
                <a:spcPct val="0"/>
              </a:spcAft>
              <a:buClrTx/>
              <a:buSzTx/>
              <a:tabLst/>
              <a:defRPr/>
            </a:pPr>
            <a:r>
              <a:rPr lang="en-US" sz="3200" b="1" cap="small" dirty="0">
                <a:solidFill>
                  <a:srgbClr val="006600"/>
                </a:solidFill>
                <a:latin typeface="Calibri" pitchFamily="34" charset="0"/>
                <a:cs typeface="Calibri" pitchFamily="34" charset="0"/>
              </a:rPr>
              <a:t>Introduction</a:t>
            </a:r>
          </a:p>
        </p:txBody>
      </p:sp>
      <p:sp>
        <p:nvSpPr>
          <p:cNvPr id="10" name="Content Placeholder 2"/>
          <p:cNvSpPr>
            <a:spLocks noGrp="1"/>
          </p:cNvSpPr>
          <p:nvPr>
            <p:ph idx="1"/>
          </p:nvPr>
        </p:nvSpPr>
        <p:spPr bwMode="auto">
          <a:xfrm>
            <a:off x="723900" y="1524000"/>
            <a:ext cx="7696200" cy="4038600"/>
          </a:xfrm>
          <a:prstGeom prst="rect">
            <a:avLst/>
          </a:prstGeom>
          <a:noFill/>
          <a:ln>
            <a:noFill/>
            <a:headEnd/>
            <a:tailEnd/>
          </a:ln>
          <a:effectLst>
            <a:glow rad="63500">
              <a:srgbClr val="006600">
                <a:alpha val="40000"/>
              </a:srgbClr>
            </a:glow>
          </a:effectLst>
          <a:extLst/>
        </p:spPr>
        <p:style>
          <a:lnRef idx="2">
            <a:schemeClr val="accent3"/>
          </a:lnRef>
          <a:fillRef idx="1">
            <a:schemeClr val="lt1"/>
          </a:fillRef>
          <a:effectRef idx="0">
            <a:schemeClr val="accent3"/>
          </a:effectRef>
          <a:fontRef idx="minor">
            <a:schemeClr val="dk1"/>
          </a:fontRef>
        </p:style>
        <p:txBody>
          <a:bodyPr>
            <a:normAutofit/>
          </a:bodyPr>
          <a:lstStyle/>
          <a:p>
            <a:pPr marL="406400" marR="0" lvl="1" indent="0" defTabSz="914400" eaLnBrk="1" fontAlgn="auto" latinLnBrk="0" hangingPunct="1">
              <a:lnSpc>
                <a:spcPct val="100000"/>
              </a:lnSpc>
              <a:spcBef>
                <a:spcPts val="1200"/>
              </a:spcBef>
              <a:spcAft>
                <a:spcPts val="0"/>
              </a:spcAft>
              <a:buClrTx/>
              <a:buSzTx/>
              <a:buNone/>
              <a:tabLst/>
              <a:defRPr/>
            </a:pPr>
            <a:endParaRPr lang="en-US" dirty="0" smtClean="0">
              <a:solidFill>
                <a:sysClr val="windowText" lastClr="000000"/>
              </a:solidFill>
              <a:latin typeface="Calibri" pitchFamily="34" charset="0"/>
              <a:ea typeface="Calibri"/>
              <a:cs typeface="Calibri" pitchFamily="34" charset="0"/>
            </a:endParaRPr>
          </a:p>
          <a:p>
            <a:pPr marL="627063" marR="0" lvl="1" indent="-339725" defTabSz="914400" eaLnBrk="1" fontAlgn="auto" latinLnBrk="0" hangingPunct="1">
              <a:lnSpc>
                <a:spcPct val="100000"/>
              </a:lnSpc>
              <a:spcBef>
                <a:spcPts val="0"/>
              </a:spcBef>
              <a:spcAft>
                <a:spcPts val="0"/>
              </a:spcAft>
              <a:buClrTx/>
              <a:buSzTx/>
              <a:buFont typeface="Arial" pitchFamily="34" charset="0"/>
              <a:buChar char="•"/>
              <a:tabLst/>
              <a:defRPr/>
            </a:pPr>
            <a:r>
              <a:rPr lang="en-US" sz="2600" dirty="0">
                <a:solidFill>
                  <a:sysClr val="windowText" lastClr="000000"/>
                </a:solidFill>
                <a:ea typeface="Tahoma" panose="020B0604030504040204" pitchFamily="34" charset="0"/>
                <a:cs typeface="Tahoma" panose="020B0604030504040204" pitchFamily="34" charset="0"/>
              </a:rPr>
              <a:t>CERCLA Section 107(a) identifies four classes of liable </a:t>
            </a:r>
            <a:r>
              <a:rPr lang="en-US" sz="2600" dirty="0" smtClean="0">
                <a:solidFill>
                  <a:sysClr val="windowText" lastClr="000000"/>
                </a:solidFill>
                <a:ea typeface="Tahoma" panose="020B0604030504040204" pitchFamily="34" charset="0"/>
                <a:cs typeface="Tahoma" panose="020B0604030504040204" pitchFamily="34" charset="0"/>
              </a:rPr>
              <a:t>persons.</a:t>
            </a:r>
            <a:endParaRPr lang="en-US" sz="2600" dirty="0">
              <a:solidFill>
                <a:sysClr val="windowText" lastClr="000000"/>
              </a:solidFill>
              <a:ea typeface="Tahoma" panose="020B0604030504040204" pitchFamily="34" charset="0"/>
              <a:cs typeface="Tahoma" panose="020B0604030504040204" pitchFamily="34" charset="0"/>
            </a:endParaRPr>
          </a:p>
          <a:p>
            <a:pPr marL="627063" marR="0" lvl="1" indent="-339725" defTabSz="914400" eaLnBrk="1" fontAlgn="auto" latinLnBrk="0" hangingPunct="1">
              <a:lnSpc>
                <a:spcPct val="100000"/>
              </a:lnSpc>
              <a:spcBef>
                <a:spcPts val="0"/>
              </a:spcBef>
              <a:spcAft>
                <a:spcPts val="0"/>
              </a:spcAft>
              <a:buClrTx/>
              <a:buSzTx/>
              <a:buFont typeface="Arial" pitchFamily="34" charset="0"/>
              <a:buChar char="•"/>
              <a:tabLst/>
              <a:defRPr/>
            </a:pPr>
            <a:endParaRPr lang="en-US" sz="2600" dirty="0">
              <a:solidFill>
                <a:sysClr val="windowText" lastClr="000000"/>
              </a:solidFill>
              <a:ea typeface="Tahoma" panose="020B0604030504040204" pitchFamily="34" charset="0"/>
              <a:cs typeface="Tahoma" panose="020B0604030504040204" pitchFamily="34" charset="0"/>
            </a:endParaRPr>
          </a:p>
          <a:p>
            <a:pPr marL="627063" marR="0" lvl="1" indent="-339725" defTabSz="914400" eaLnBrk="1" fontAlgn="auto" latinLnBrk="0" hangingPunct="1">
              <a:lnSpc>
                <a:spcPct val="100000"/>
              </a:lnSpc>
              <a:spcBef>
                <a:spcPts val="0"/>
              </a:spcBef>
              <a:spcAft>
                <a:spcPts val="0"/>
              </a:spcAft>
              <a:buClrTx/>
              <a:buSzTx/>
              <a:buFont typeface="Arial" pitchFamily="34" charset="0"/>
              <a:buChar char="•"/>
              <a:tabLst/>
              <a:defRPr/>
            </a:pPr>
            <a:r>
              <a:rPr lang="en-US" sz="2600" dirty="0">
                <a:solidFill>
                  <a:sysClr val="windowText" lastClr="000000"/>
                </a:solidFill>
                <a:ea typeface="Tahoma" panose="020B0604030504040204" pitchFamily="34" charset="0"/>
                <a:cs typeface="Tahoma" panose="020B0604030504040204" pitchFamily="34" charset="0"/>
              </a:rPr>
              <a:t>Section </a:t>
            </a:r>
            <a:r>
              <a:rPr lang="en-US" sz="2600" dirty="0" smtClean="0">
                <a:solidFill>
                  <a:sysClr val="windowText" lastClr="000000"/>
                </a:solidFill>
                <a:ea typeface="Tahoma" panose="020B0604030504040204" pitchFamily="34" charset="0"/>
                <a:cs typeface="Tahoma" panose="020B0604030504040204" pitchFamily="34" charset="0"/>
              </a:rPr>
              <a:t>101(21) </a:t>
            </a:r>
            <a:r>
              <a:rPr lang="en-US" sz="2600" dirty="0">
                <a:solidFill>
                  <a:sysClr val="windowText" lastClr="000000"/>
                </a:solidFill>
                <a:ea typeface="Tahoma" panose="020B0604030504040204" pitchFamily="34" charset="0"/>
                <a:cs typeface="Tahoma" panose="020B0604030504040204" pitchFamily="34" charset="0"/>
              </a:rPr>
              <a:t>defines a “person” as “an individual, firm, corporation, association, partnership, consortium, joint venture, commercial entity, United States Government, state, municipality, commission, political subdivision of a state, or any interstate body.”</a:t>
            </a:r>
          </a:p>
        </p:txBody>
      </p:sp>
    </p:spTree>
    <p:extLst>
      <p:ext uri="{BB962C8B-B14F-4D97-AF65-F5344CB8AC3E}">
        <p14:creationId xmlns:p14="http://schemas.microsoft.com/office/powerpoint/2010/main" val="35255544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algn="ctr" eaLnBrk="0" fontAlgn="base" hangingPunct="0">
              <a:spcAft>
                <a:spcPct val="0"/>
              </a:spcAft>
              <a:buClrTx/>
              <a:buSzTx/>
              <a:tabLst/>
              <a:defRPr/>
            </a:pPr>
            <a:r>
              <a:rPr lang="en-US" sz="3200" b="1" cap="small" dirty="0">
                <a:solidFill>
                  <a:srgbClr val="006600"/>
                </a:solidFill>
                <a:latin typeface="Calibri" pitchFamily="34" charset="0"/>
                <a:cs typeface="Calibri" pitchFamily="34" charset="0"/>
              </a:rPr>
              <a:t>Liability Protections</a:t>
            </a:r>
          </a:p>
        </p:txBody>
      </p:sp>
      <p:sp>
        <p:nvSpPr>
          <p:cNvPr id="6" name="Content Placeholder 2"/>
          <p:cNvSpPr>
            <a:spLocks noGrp="1"/>
          </p:cNvSpPr>
          <p:nvPr>
            <p:ph idx="1"/>
          </p:nvPr>
        </p:nvSpPr>
        <p:spPr>
          <a:xfrm>
            <a:off x="381000" y="2057400"/>
            <a:ext cx="6248401" cy="3429000"/>
          </a:xfrm>
        </p:spPr>
        <p:txBody>
          <a:bodyPr>
            <a:noAutofit/>
          </a:bodyPr>
          <a:lstStyle/>
          <a:p>
            <a:pPr marL="685800" lvl="1" indent="-342900">
              <a:spcAft>
                <a:spcPts val="1800"/>
              </a:spcAft>
              <a:buFont typeface="Arial" pitchFamily="34" charset="0"/>
              <a:buChar char="•"/>
              <a:tabLst>
                <a:tab pos="347663" algn="l"/>
              </a:tabLst>
            </a:pPr>
            <a:r>
              <a:rPr lang="en-US" sz="2600" dirty="0">
                <a:ea typeface="Tahoma" panose="020B0604030504040204" pitchFamily="34" charset="0"/>
                <a:cs typeface="Tahoma" panose="020B0604030504040204" pitchFamily="34" charset="0"/>
              </a:rPr>
              <a:t>Shareholders not liable for corporation’s </a:t>
            </a:r>
            <a:r>
              <a:rPr lang="en-US" sz="2600" dirty="0" smtClean="0">
                <a:ea typeface="Tahoma" panose="020B0604030504040204" pitchFamily="34" charset="0"/>
                <a:cs typeface="Tahoma" panose="020B0604030504040204" pitchFamily="34" charset="0"/>
              </a:rPr>
              <a:t>debts.</a:t>
            </a:r>
            <a:endParaRPr lang="en-US" sz="2600" dirty="0">
              <a:ea typeface="Tahoma" panose="020B0604030504040204" pitchFamily="34" charset="0"/>
              <a:cs typeface="Tahoma" panose="020B0604030504040204" pitchFamily="34" charset="0"/>
            </a:endParaRPr>
          </a:p>
          <a:p>
            <a:pPr marL="685800" lvl="1" indent="-342900">
              <a:spcAft>
                <a:spcPts val="1800"/>
              </a:spcAft>
              <a:buFont typeface="Arial" pitchFamily="34" charset="0"/>
              <a:buChar char="•"/>
              <a:tabLst>
                <a:tab pos="347663" algn="l"/>
              </a:tabLst>
            </a:pPr>
            <a:r>
              <a:rPr lang="en-US" sz="2600" dirty="0" smtClean="0">
                <a:ea typeface="Tahoma" panose="020B0604030504040204" pitchFamily="34" charset="0"/>
                <a:cs typeface="Tahoma" panose="020B0604030504040204" pitchFamily="34" charset="0"/>
              </a:rPr>
              <a:t>Shareholders </a:t>
            </a:r>
            <a:r>
              <a:rPr lang="en-US" sz="2600" dirty="0">
                <a:ea typeface="Tahoma" panose="020B0604030504040204" pitchFamily="34" charset="0"/>
                <a:cs typeface="Tahoma" panose="020B0604030504040204" pitchFamily="34" charset="0"/>
              </a:rPr>
              <a:t>risk only the amount of their investment in the </a:t>
            </a:r>
            <a:r>
              <a:rPr lang="en-US" sz="2600" dirty="0" smtClean="0">
                <a:ea typeface="Tahoma" panose="020B0604030504040204" pitchFamily="34" charset="0"/>
                <a:cs typeface="Tahoma" panose="020B0604030504040204" pitchFamily="34" charset="0"/>
              </a:rPr>
              <a:t>corporation.</a:t>
            </a:r>
            <a:endParaRPr lang="en-US" sz="2600" dirty="0">
              <a:ea typeface="Tahoma" panose="020B0604030504040204" pitchFamily="34" charset="0"/>
              <a:cs typeface="Tahoma" panose="020B0604030504040204" pitchFamily="34" charset="0"/>
            </a:endParaRPr>
          </a:p>
          <a:p>
            <a:pPr marL="685800" lvl="1" indent="-342900">
              <a:spcAft>
                <a:spcPts val="1800"/>
              </a:spcAft>
              <a:buFont typeface="Arial" pitchFamily="34" charset="0"/>
              <a:buChar char="•"/>
              <a:tabLst>
                <a:tab pos="347663" algn="l"/>
              </a:tabLst>
            </a:pPr>
            <a:r>
              <a:rPr lang="en-US" sz="2600" dirty="0" smtClean="0">
                <a:ea typeface="Tahoma" panose="020B0604030504040204" pitchFamily="34" charset="0"/>
                <a:cs typeface="Tahoma" panose="020B0604030504040204" pitchFamily="34" charset="0"/>
              </a:rPr>
              <a:t>Shareholders </a:t>
            </a:r>
            <a:r>
              <a:rPr lang="en-US" sz="2600" dirty="0">
                <a:ea typeface="Tahoma" panose="020B0604030504040204" pitchFamily="34" charset="0"/>
                <a:cs typeface="Tahoma" panose="020B0604030504040204" pitchFamily="34" charset="0"/>
              </a:rPr>
              <a:t>insulated from liabilities of the corporate enterprise.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09800"/>
            <a:ext cx="1676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967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0" fontAlgn="base" hangingPunct="0">
              <a:spcAft>
                <a:spcPct val="0"/>
              </a:spcAft>
              <a:defRPr/>
            </a:pPr>
            <a:r>
              <a:rPr lang="en-US" sz="3200" b="1" cap="small" dirty="0">
                <a:solidFill>
                  <a:srgbClr val="006600"/>
                </a:solidFill>
                <a:latin typeface="Calibri" pitchFamily="34" charset="0"/>
                <a:cs typeface="Calibri" pitchFamily="34" charset="0"/>
              </a:rPr>
              <a:t>Exceptions to Limits on Corporate Liability</a:t>
            </a:r>
          </a:p>
        </p:txBody>
      </p:sp>
      <p:sp>
        <p:nvSpPr>
          <p:cNvPr id="5" name="Content Placeholder 2"/>
          <p:cNvSpPr>
            <a:spLocks noGrp="1"/>
          </p:cNvSpPr>
          <p:nvPr>
            <p:ph idx="1"/>
          </p:nvPr>
        </p:nvSpPr>
        <p:spPr bwMode="auto">
          <a:xfrm>
            <a:off x="457200" y="1600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739775" marR="0" lvl="1" indent="-392113" defTabSz="914400" eaLnBrk="1" fontAlgn="auto" latinLnBrk="0" hangingPunct="1">
              <a:lnSpc>
                <a:spcPct val="100000"/>
              </a:lnSpc>
              <a:spcBef>
                <a:spcPts val="0"/>
              </a:spcBef>
              <a:spcAft>
                <a:spcPts val="1200"/>
              </a:spcAft>
              <a:buClrTx/>
              <a:buSzTx/>
              <a:buFont typeface="Arial" pitchFamily="34" charset="0"/>
              <a:buChar char="•"/>
              <a:tabLst>
                <a:tab pos="739775" algn="l"/>
              </a:tabLst>
              <a:defRPr/>
            </a:pPr>
            <a:r>
              <a:rPr lang="en-US" sz="2600" b="1" dirty="0">
                <a:solidFill>
                  <a:sysClr val="windowText" lastClr="000000"/>
                </a:solidFill>
                <a:ea typeface="Tahoma" panose="020B0604030504040204" pitchFamily="34" charset="0"/>
                <a:cs typeface="Tahoma" panose="020B0604030504040204" pitchFamily="34" charset="0"/>
              </a:rPr>
              <a:t>Piercing the Corporate Veil</a:t>
            </a:r>
            <a:r>
              <a:rPr lang="en-US" sz="2600" dirty="0">
                <a:solidFill>
                  <a:sysClr val="windowText" lastClr="000000"/>
                </a:solidFill>
                <a:ea typeface="Tahoma" panose="020B0604030504040204" pitchFamily="34" charset="0"/>
                <a:cs typeface="Tahoma" panose="020B0604030504040204" pitchFamily="34" charset="0"/>
              </a:rPr>
              <a:t>  </a:t>
            </a:r>
          </a:p>
          <a:p>
            <a:pPr marL="798513" marR="0" lvl="1" indent="0" defTabSz="914400" eaLnBrk="1" fontAlgn="auto" latinLnBrk="0" hangingPunct="1">
              <a:lnSpc>
                <a:spcPct val="100000"/>
              </a:lnSpc>
              <a:spcBef>
                <a:spcPts val="0"/>
              </a:spcBef>
              <a:spcAft>
                <a:spcPts val="1800"/>
              </a:spcAft>
              <a:buClrTx/>
              <a:buSzTx/>
              <a:buNone/>
              <a:tabLst>
                <a:tab pos="739775" algn="l"/>
              </a:tabLst>
              <a:defRPr/>
            </a:pPr>
            <a:r>
              <a:rPr lang="en-US" sz="2600" dirty="0" smtClean="0">
                <a:solidFill>
                  <a:sysClr val="windowText" lastClr="000000"/>
                </a:solidFill>
                <a:ea typeface="Tahoma" panose="020B0604030504040204" pitchFamily="34" charset="0"/>
                <a:cs typeface="Tahoma" panose="020B0604030504040204" pitchFamily="34" charset="0"/>
              </a:rPr>
              <a:t>Legal </a:t>
            </a:r>
            <a:r>
              <a:rPr lang="en-US" sz="2600" dirty="0">
                <a:solidFill>
                  <a:sysClr val="windowText" lastClr="000000"/>
                </a:solidFill>
                <a:ea typeface="Tahoma" panose="020B0604030504040204" pitchFamily="34" charset="0"/>
                <a:cs typeface="Tahoma" panose="020B0604030504040204" pitchFamily="34" charset="0"/>
              </a:rPr>
              <a:t>theory used to ignore the separate entity of the corporation and hold individual shareholders individually liable.  </a:t>
            </a:r>
          </a:p>
          <a:p>
            <a:pPr marL="1089025" marR="0" lvl="1" indent="-290513" defTabSz="914400" eaLnBrk="1" fontAlgn="auto" latinLnBrk="0" hangingPunct="1">
              <a:lnSpc>
                <a:spcPct val="100000"/>
              </a:lnSpc>
              <a:spcBef>
                <a:spcPts val="0"/>
              </a:spcBef>
              <a:spcAft>
                <a:spcPts val="1200"/>
              </a:spcAft>
              <a:buClrTx/>
              <a:buSzTx/>
              <a:buFont typeface="Wingdings" pitchFamily="2" charset="2"/>
              <a:buChar char="§"/>
              <a:tabLst>
                <a:tab pos="798513" algn="l"/>
                <a:tab pos="1089025" algn="l"/>
              </a:tabLst>
              <a:defRPr/>
            </a:pPr>
            <a:r>
              <a:rPr lang="en-US" sz="2600" dirty="0" smtClean="0">
                <a:solidFill>
                  <a:sysClr val="windowText" lastClr="000000"/>
                </a:solidFill>
                <a:ea typeface="Tahoma" panose="020B0604030504040204" pitchFamily="34" charset="0"/>
                <a:cs typeface="Tahoma" panose="020B0604030504040204" pitchFamily="34" charset="0"/>
              </a:rPr>
              <a:t>Failure </a:t>
            </a:r>
            <a:r>
              <a:rPr lang="en-US" sz="2600" dirty="0">
                <a:solidFill>
                  <a:sysClr val="windowText" lastClr="000000"/>
                </a:solidFill>
                <a:ea typeface="Tahoma" panose="020B0604030504040204" pitchFamily="34" charset="0"/>
                <a:cs typeface="Tahoma" panose="020B0604030504040204" pitchFamily="34" charset="0"/>
              </a:rPr>
              <a:t>to comply with corporate </a:t>
            </a:r>
            <a:r>
              <a:rPr lang="en-US" sz="2600" dirty="0" smtClean="0">
                <a:solidFill>
                  <a:sysClr val="windowText" lastClr="000000"/>
                </a:solidFill>
                <a:ea typeface="Tahoma" panose="020B0604030504040204" pitchFamily="34" charset="0"/>
                <a:cs typeface="Tahoma" panose="020B0604030504040204" pitchFamily="34" charset="0"/>
              </a:rPr>
              <a:t>formalities</a:t>
            </a:r>
            <a:endParaRPr lang="en-US" sz="2600" dirty="0">
              <a:solidFill>
                <a:sysClr val="windowText" lastClr="000000"/>
              </a:solidFill>
              <a:ea typeface="Tahoma" panose="020B0604030504040204" pitchFamily="34" charset="0"/>
              <a:cs typeface="Tahoma" panose="020B0604030504040204" pitchFamily="34" charset="0"/>
            </a:endParaRPr>
          </a:p>
          <a:p>
            <a:pPr marL="1089025" marR="0" lvl="1" indent="-290513" defTabSz="914400" eaLnBrk="1" fontAlgn="auto" latinLnBrk="0" hangingPunct="1">
              <a:lnSpc>
                <a:spcPct val="100000"/>
              </a:lnSpc>
              <a:spcBef>
                <a:spcPts val="0"/>
              </a:spcBef>
              <a:spcAft>
                <a:spcPts val="1200"/>
              </a:spcAft>
              <a:buClrTx/>
              <a:buSzTx/>
              <a:buFont typeface="Wingdings" pitchFamily="2" charset="2"/>
              <a:buChar char="§"/>
              <a:tabLst>
                <a:tab pos="798513" algn="l"/>
                <a:tab pos="1089025" algn="l"/>
              </a:tabLst>
              <a:defRPr/>
            </a:pPr>
            <a:r>
              <a:rPr lang="en-US" sz="2600" dirty="0" smtClean="0">
                <a:solidFill>
                  <a:sysClr val="windowText" lastClr="000000"/>
                </a:solidFill>
                <a:ea typeface="Tahoma" panose="020B0604030504040204" pitchFamily="34" charset="0"/>
                <a:cs typeface="Tahoma" panose="020B0604030504040204" pitchFamily="34" charset="0"/>
              </a:rPr>
              <a:t>Co-mingling </a:t>
            </a:r>
            <a:r>
              <a:rPr lang="en-US" sz="2600" dirty="0">
                <a:solidFill>
                  <a:sysClr val="windowText" lastClr="000000"/>
                </a:solidFill>
                <a:ea typeface="Tahoma" panose="020B0604030504040204" pitchFamily="34" charset="0"/>
                <a:cs typeface="Tahoma" panose="020B0604030504040204" pitchFamily="34" charset="0"/>
              </a:rPr>
              <a:t>of corporate </a:t>
            </a:r>
            <a:r>
              <a:rPr lang="en-US" sz="2600" dirty="0" smtClean="0">
                <a:solidFill>
                  <a:sysClr val="windowText" lastClr="000000"/>
                </a:solidFill>
                <a:ea typeface="Tahoma" panose="020B0604030504040204" pitchFamily="34" charset="0"/>
                <a:cs typeface="Tahoma" panose="020B0604030504040204" pitchFamily="34" charset="0"/>
              </a:rPr>
              <a:t>assets</a:t>
            </a:r>
            <a:endParaRPr lang="en-US" sz="2600" dirty="0">
              <a:solidFill>
                <a:sysClr val="windowText" lastClr="000000"/>
              </a:solidFill>
              <a:ea typeface="Tahoma" panose="020B0604030504040204" pitchFamily="34" charset="0"/>
              <a:cs typeface="Tahoma" panose="020B0604030504040204" pitchFamily="34" charset="0"/>
            </a:endParaRPr>
          </a:p>
          <a:p>
            <a:pPr marL="1089025" marR="0" lvl="1" indent="-290513" defTabSz="914400" eaLnBrk="1" fontAlgn="auto" latinLnBrk="0" hangingPunct="1">
              <a:lnSpc>
                <a:spcPct val="100000"/>
              </a:lnSpc>
              <a:spcBef>
                <a:spcPts val="0"/>
              </a:spcBef>
              <a:spcAft>
                <a:spcPts val="1200"/>
              </a:spcAft>
              <a:buClrTx/>
              <a:buSzTx/>
              <a:buFont typeface="Wingdings" pitchFamily="2" charset="2"/>
              <a:buChar char="§"/>
              <a:tabLst>
                <a:tab pos="798513" algn="l"/>
                <a:tab pos="1089025" algn="l"/>
              </a:tabLst>
              <a:defRPr/>
            </a:pPr>
            <a:r>
              <a:rPr lang="en-US" sz="2600" dirty="0" smtClean="0">
                <a:solidFill>
                  <a:sysClr val="windowText" lastClr="000000"/>
                </a:solidFill>
                <a:ea typeface="Tahoma" panose="020B0604030504040204" pitchFamily="34" charset="0"/>
                <a:cs typeface="Tahoma" panose="020B0604030504040204" pitchFamily="34" charset="0"/>
              </a:rPr>
              <a:t>Under-capitalized</a:t>
            </a:r>
            <a:endParaRPr lang="en-US" sz="2600" dirty="0">
              <a:solidFill>
                <a:sysClr val="windowText" lastClr="000000"/>
              </a:solidFill>
              <a:ea typeface="Tahoma" panose="020B0604030504040204" pitchFamily="34" charset="0"/>
              <a:cs typeface="Tahoma" panose="020B0604030504040204" pitchFamily="34" charset="0"/>
            </a:endParaRPr>
          </a:p>
          <a:p>
            <a:pPr marL="1089025" marR="0" lvl="1" indent="-290513" defTabSz="914400" eaLnBrk="1" fontAlgn="auto" latinLnBrk="0" hangingPunct="1">
              <a:lnSpc>
                <a:spcPct val="100000"/>
              </a:lnSpc>
              <a:spcBef>
                <a:spcPts val="0"/>
              </a:spcBef>
              <a:spcAft>
                <a:spcPts val="1200"/>
              </a:spcAft>
              <a:buClrTx/>
              <a:buSzTx/>
              <a:buFont typeface="Wingdings" pitchFamily="2" charset="2"/>
              <a:buChar char="§"/>
              <a:tabLst>
                <a:tab pos="798513" algn="l"/>
                <a:tab pos="1089025" algn="l"/>
              </a:tabLst>
              <a:defRPr/>
            </a:pPr>
            <a:r>
              <a:rPr lang="en-US" sz="2600" dirty="0" smtClean="0">
                <a:solidFill>
                  <a:sysClr val="windowText" lastClr="000000"/>
                </a:solidFill>
                <a:ea typeface="Tahoma" panose="020B0604030504040204" pitchFamily="34" charset="0"/>
                <a:cs typeface="Tahoma" panose="020B0604030504040204" pitchFamily="34" charset="0"/>
              </a:rPr>
              <a:t>Used </a:t>
            </a:r>
            <a:r>
              <a:rPr lang="en-US" sz="2600" dirty="0">
                <a:solidFill>
                  <a:sysClr val="windowText" lastClr="000000"/>
                </a:solidFill>
                <a:ea typeface="Tahoma" panose="020B0604030504040204" pitchFamily="34" charset="0"/>
                <a:cs typeface="Tahoma" panose="020B0604030504040204" pitchFamily="34" charset="0"/>
              </a:rPr>
              <a:t>to commit fraudulent or illegal </a:t>
            </a:r>
            <a:r>
              <a:rPr lang="en-US" sz="2600" dirty="0" smtClean="0">
                <a:solidFill>
                  <a:sysClr val="windowText" lastClr="000000"/>
                </a:solidFill>
                <a:ea typeface="Tahoma" panose="020B0604030504040204" pitchFamily="34" charset="0"/>
                <a:cs typeface="Tahoma" panose="020B0604030504040204" pitchFamily="34" charset="0"/>
              </a:rPr>
              <a:t>acts</a:t>
            </a:r>
            <a:endParaRPr lang="en-US" sz="2600" dirty="0">
              <a:solidFill>
                <a:sysClr val="windowText" lastClr="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68686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0" y="22489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algn="ctr" eaLnBrk="0" fontAlgn="base" hangingPunct="0">
              <a:spcAft>
                <a:spcPct val="0"/>
              </a:spcAft>
              <a:buClrTx/>
              <a:buSzTx/>
              <a:tabLst/>
              <a:defRPr/>
            </a:pPr>
            <a:r>
              <a:rPr lang="en-US" sz="3200" b="1" cap="small" dirty="0">
                <a:solidFill>
                  <a:srgbClr val="006600"/>
                </a:solidFill>
                <a:latin typeface="Calibri" pitchFamily="34" charset="0"/>
                <a:cs typeface="Calibri" pitchFamily="34" charset="0"/>
              </a:rPr>
              <a:t>Direct Liability </a:t>
            </a:r>
          </a:p>
        </p:txBody>
      </p:sp>
      <p:sp>
        <p:nvSpPr>
          <p:cNvPr id="5" name="Content Placeholder 2"/>
          <p:cNvSpPr>
            <a:spLocks noGrp="1"/>
          </p:cNvSpPr>
          <p:nvPr>
            <p:ph idx="1"/>
          </p:nvPr>
        </p:nvSpPr>
        <p:spPr>
          <a:xfrm>
            <a:off x="609600" y="1505857"/>
            <a:ext cx="8153400" cy="4666343"/>
          </a:xfrm>
        </p:spPr>
        <p:txBody>
          <a:bodyPr>
            <a:noAutofit/>
          </a:bodyPr>
          <a:lstStyle/>
          <a:p>
            <a:pPr marL="347663" lvl="1" indent="-288925">
              <a:spcBef>
                <a:spcPts val="600"/>
              </a:spcBef>
              <a:spcAft>
                <a:spcPts val="1200"/>
              </a:spcAft>
              <a:buFont typeface="Arial" pitchFamily="34" charset="0"/>
              <a:buChar char="•"/>
            </a:pPr>
            <a:r>
              <a:rPr lang="en-US" sz="2400" dirty="0">
                <a:ea typeface="Tahoma" panose="020B0604030504040204" pitchFamily="34" charset="0"/>
                <a:cs typeface="Tahoma" panose="020B0604030504040204" pitchFamily="34" charset="0"/>
              </a:rPr>
              <a:t>Direct officer/shareholder liability under certain federal statutes (e.g., operator liability under CERCLA) </a:t>
            </a:r>
          </a:p>
          <a:p>
            <a:pPr marL="347663" lvl="1" indent="-288925">
              <a:spcBef>
                <a:spcPts val="600"/>
              </a:spcBef>
              <a:spcAft>
                <a:spcPts val="600"/>
              </a:spcAft>
              <a:buFont typeface="Arial" pitchFamily="34" charset="0"/>
              <a:buChar char="•"/>
            </a:pPr>
            <a:r>
              <a:rPr lang="en-US" sz="2400" dirty="0" smtClean="0">
                <a:ea typeface="Tahoma" panose="020B0604030504040204" pitchFamily="34" charset="0"/>
                <a:cs typeface="Tahoma" panose="020B0604030504040204" pitchFamily="34" charset="0"/>
              </a:rPr>
              <a:t>Liability </a:t>
            </a:r>
            <a:r>
              <a:rPr lang="en-US" sz="2400" dirty="0">
                <a:ea typeface="Tahoma" panose="020B0604030504040204" pitchFamily="34" charset="0"/>
                <a:cs typeface="Tahoma" panose="020B0604030504040204" pitchFamily="34" charset="0"/>
              </a:rPr>
              <a:t>of parent for subsidiary - United States v. Best Foods, 524 U.S. 51 (1998) </a:t>
            </a:r>
          </a:p>
          <a:p>
            <a:pPr marL="690562" lvl="1" indent="-342900">
              <a:spcBef>
                <a:spcPts val="600"/>
              </a:spcBef>
              <a:spcAft>
                <a:spcPts val="600"/>
              </a:spcAft>
              <a:buFont typeface="Wingdings" pitchFamily="2" charset="2"/>
              <a:buChar char="§"/>
            </a:pPr>
            <a:r>
              <a:rPr lang="en-US" sz="2400" dirty="0" smtClean="0">
                <a:ea typeface="Tahoma" panose="020B0604030504040204" pitchFamily="34" charset="0"/>
                <a:cs typeface="Tahoma" panose="020B0604030504040204" pitchFamily="34" charset="0"/>
              </a:rPr>
              <a:t>Parent </a:t>
            </a:r>
            <a:r>
              <a:rPr lang="en-US" sz="2400" dirty="0">
                <a:ea typeface="Tahoma" panose="020B0604030504040204" pitchFamily="34" charset="0"/>
                <a:cs typeface="Tahoma" panose="020B0604030504040204" pitchFamily="34" charset="0"/>
              </a:rPr>
              <a:t>corporation may have direct liability under CERCLA if it managed, directed, or conducted operations related to </a:t>
            </a:r>
            <a:r>
              <a:rPr lang="en-US" sz="2400" dirty="0" smtClean="0">
                <a:ea typeface="Tahoma" panose="020B0604030504040204" pitchFamily="34" charset="0"/>
                <a:cs typeface="Tahoma" panose="020B0604030504040204" pitchFamily="34" charset="0"/>
              </a:rPr>
              <a:t>pollution.</a:t>
            </a:r>
            <a:endParaRPr lang="en-US" sz="2400" dirty="0">
              <a:ea typeface="Tahoma" panose="020B0604030504040204" pitchFamily="34" charset="0"/>
              <a:cs typeface="Tahoma" panose="020B0604030504040204" pitchFamily="34" charset="0"/>
            </a:endParaRPr>
          </a:p>
          <a:p>
            <a:pPr marL="690562" lvl="1" indent="-342900">
              <a:spcBef>
                <a:spcPts val="600"/>
              </a:spcBef>
              <a:spcAft>
                <a:spcPts val="600"/>
              </a:spcAft>
              <a:buFont typeface="Wingdings" pitchFamily="2" charset="2"/>
              <a:buChar char="§"/>
            </a:pPr>
            <a:r>
              <a:rPr lang="en-US" sz="2400" dirty="0" smtClean="0">
                <a:ea typeface="Tahoma" panose="020B0604030504040204" pitchFamily="34" charset="0"/>
                <a:cs typeface="Tahoma" panose="020B0604030504040204" pitchFamily="34" charset="0"/>
              </a:rPr>
              <a:t>Involvement </a:t>
            </a:r>
            <a:r>
              <a:rPr lang="en-US" sz="2400" dirty="0">
                <a:ea typeface="Tahoma" panose="020B0604030504040204" pitchFamily="34" charset="0"/>
                <a:cs typeface="Tahoma" panose="020B0604030504040204" pitchFamily="34" charset="0"/>
              </a:rPr>
              <a:t>must exceed corporate </a:t>
            </a:r>
            <a:r>
              <a:rPr lang="en-US" sz="2400" dirty="0" smtClean="0">
                <a:ea typeface="Tahoma" panose="020B0604030504040204" pitchFamily="34" charset="0"/>
                <a:cs typeface="Tahoma" panose="020B0604030504040204" pitchFamily="34" charset="0"/>
              </a:rPr>
              <a:t>norms.</a:t>
            </a:r>
            <a:endParaRPr lang="en-US" sz="2400" dirty="0">
              <a:ea typeface="Tahoma" panose="020B0604030504040204" pitchFamily="34" charset="0"/>
              <a:cs typeface="Tahoma" panose="020B0604030504040204" pitchFamily="34" charset="0"/>
            </a:endParaRPr>
          </a:p>
          <a:p>
            <a:pPr marL="690562" lvl="1" indent="-342900">
              <a:spcBef>
                <a:spcPts val="600"/>
              </a:spcBef>
              <a:spcAft>
                <a:spcPts val="600"/>
              </a:spcAft>
              <a:buFont typeface="Wingdings" pitchFamily="2" charset="2"/>
              <a:buChar char="§"/>
            </a:pPr>
            <a:r>
              <a:rPr lang="en-US" sz="2400" dirty="0" smtClean="0">
                <a:ea typeface="Tahoma" panose="020B0604030504040204" pitchFamily="34" charset="0"/>
                <a:cs typeface="Tahoma" panose="020B0604030504040204" pitchFamily="34" charset="0"/>
              </a:rPr>
              <a:t>Presumption </a:t>
            </a:r>
            <a:r>
              <a:rPr lang="en-US" sz="2400" dirty="0">
                <a:ea typeface="Tahoma" panose="020B0604030504040204" pitchFamily="34" charset="0"/>
                <a:cs typeface="Tahoma" panose="020B0604030504040204" pitchFamily="34" charset="0"/>
              </a:rPr>
              <a:t>that employee of both parent and the subsidiary is acting on behalf of the subsidiary.</a:t>
            </a:r>
          </a:p>
        </p:txBody>
      </p:sp>
    </p:spTree>
    <p:extLst>
      <p:ext uri="{BB962C8B-B14F-4D97-AF65-F5344CB8AC3E}">
        <p14:creationId xmlns:p14="http://schemas.microsoft.com/office/powerpoint/2010/main" val="11368829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620000" cy="990600"/>
          </a:xfrm>
        </p:spPr>
        <p:txBody>
          <a:bodyPr>
            <a:normAutofit/>
          </a:bodyPr>
          <a:lstStyle/>
          <a:p>
            <a:pPr algn="ctr" eaLnBrk="0" fontAlgn="base" hangingPunct="0">
              <a:spcAft>
                <a:spcPct val="0"/>
              </a:spcAft>
              <a:defRPr/>
            </a:pPr>
            <a:r>
              <a:rPr lang="en-US" sz="3200" b="1" cap="small" dirty="0">
                <a:solidFill>
                  <a:srgbClr val="006600"/>
                </a:solidFill>
                <a:latin typeface="Calibri" pitchFamily="34" charset="0"/>
                <a:cs typeface="Calibri" pitchFamily="34" charset="0"/>
              </a:rPr>
              <a:t>Conclusion</a:t>
            </a:r>
          </a:p>
        </p:txBody>
      </p:sp>
      <p:sp>
        <p:nvSpPr>
          <p:cNvPr id="3" name="Content Placeholder 2"/>
          <p:cNvSpPr>
            <a:spLocks noGrp="1"/>
          </p:cNvSpPr>
          <p:nvPr>
            <p:ph idx="1"/>
          </p:nvPr>
        </p:nvSpPr>
        <p:spPr>
          <a:xfrm>
            <a:off x="762000" y="1752600"/>
            <a:ext cx="7886700" cy="4351338"/>
          </a:xfrm>
        </p:spPr>
        <p:txBody>
          <a:bodyPr>
            <a:normAutofit/>
          </a:bodyPr>
          <a:lstStyle/>
          <a:p>
            <a:pPr marL="287338" indent="-287338"/>
            <a:r>
              <a:rPr lang="en-US" sz="2600" dirty="0" smtClean="0">
                <a:ea typeface="Tahoma" panose="020B0604030504040204" pitchFamily="34" charset="0"/>
                <a:cs typeface="Tahoma" panose="020B0604030504040204" pitchFamily="34" charset="0"/>
              </a:rPr>
              <a:t>Do not assume there is no way around a dead end to corporate liability.</a:t>
            </a:r>
          </a:p>
          <a:p>
            <a:pPr marL="287338" indent="-287338"/>
            <a:endParaRPr lang="en-US" sz="2600" dirty="0" smtClean="0">
              <a:ea typeface="Tahoma" panose="020B0604030504040204" pitchFamily="34" charset="0"/>
              <a:cs typeface="Tahoma" panose="020B0604030504040204" pitchFamily="34" charset="0"/>
            </a:endParaRPr>
          </a:p>
          <a:p>
            <a:pPr marL="287338" indent="-287338"/>
            <a:r>
              <a:rPr lang="en-US" sz="2600" dirty="0" smtClean="0">
                <a:ea typeface="Tahoma" panose="020B0604030504040204" pitchFamily="34" charset="0"/>
                <a:cs typeface="Tahoma" panose="020B0604030504040204" pitchFamily="34" charset="0"/>
              </a:rPr>
              <a:t>Investigate facts to determine if there is successor liability.</a:t>
            </a:r>
          </a:p>
          <a:p>
            <a:pPr marL="287338" indent="-287338"/>
            <a:endParaRPr lang="en-US" sz="2600" dirty="0" smtClean="0">
              <a:ea typeface="Tahoma" panose="020B0604030504040204" pitchFamily="34" charset="0"/>
              <a:cs typeface="Tahoma" panose="020B0604030504040204" pitchFamily="34" charset="0"/>
            </a:endParaRPr>
          </a:p>
          <a:p>
            <a:pPr marL="287338" indent="-287338"/>
            <a:r>
              <a:rPr lang="en-US" sz="2600" dirty="0" smtClean="0">
                <a:ea typeface="Tahoma" panose="020B0604030504040204" pitchFamily="34" charset="0"/>
                <a:cs typeface="Tahoma" panose="020B0604030504040204" pitchFamily="34" charset="0"/>
              </a:rPr>
              <a:t>Do not overlook liability of general partners or joint venture partners.</a:t>
            </a:r>
            <a:endParaRPr lang="en-US" sz="26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98537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886" y="2209800"/>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Gathering Information</a:t>
            </a: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239460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20000" cy="990600"/>
          </a:xfrm>
        </p:spPr>
        <p:txBody>
          <a:bodyPr/>
          <a:lstStyle/>
          <a:p>
            <a:r>
              <a:rPr lang="en-US" b="1" cap="small" dirty="0" smtClean="0">
                <a:solidFill>
                  <a:srgbClr val="006600"/>
                </a:solidFill>
                <a:latin typeface="Calibri" pitchFamily="34" charset="0"/>
                <a:cs typeface="Calibri" pitchFamily="34" charset="0"/>
              </a:rPr>
              <a:t>What you Will Learn this Module</a:t>
            </a:r>
            <a:endParaRPr lang="en-US" b="1" dirty="0">
              <a:solidFill>
                <a:srgbClr val="006600"/>
              </a:solidFill>
              <a:latin typeface="Calibri" pitchFamily="34" charset="0"/>
              <a:cs typeface="Calibri" pitchFamily="34" charset="0"/>
            </a:endParaRPr>
          </a:p>
        </p:txBody>
      </p:sp>
      <p:sp>
        <p:nvSpPr>
          <p:cNvPr id="3" name="Content Placeholder 2"/>
          <p:cNvSpPr>
            <a:spLocks noGrp="1"/>
          </p:cNvSpPr>
          <p:nvPr>
            <p:ph idx="1"/>
          </p:nvPr>
        </p:nvSpPr>
        <p:spPr>
          <a:xfrm>
            <a:off x="914400" y="1676400"/>
            <a:ext cx="7772400" cy="4419600"/>
          </a:xfrm>
        </p:spPr>
        <p:txBody>
          <a:bodyPr/>
          <a:lstStyle/>
          <a:p>
            <a:pPr>
              <a:buSzPct val="75000"/>
            </a:pPr>
            <a:r>
              <a:rPr lang="en-US" dirty="0" smtClean="0">
                <a:latin typeface="Calibri" pitchFamily="34" charset="0"/>
              </a:rPr>
              <a:t>Information</a:t>
            </a:r>
            <a:r>
              <a:rPr lang="en-US" dirty="0" smtClean="0"/>
              <a:t> </a:t>
            </a:r>
            <a:r>
              <a:rPr lang="en-US" dirty="0" smtClean="0">
                <a:latin typeface="Calibri" pitchFamily="34" charset="0"/>
              </a:rPr>
              <a:t>gathering is not a linear process</a:t>
            </a:r>
          </a:p>
          <a:p>
            <a:pPr>
              <a:buSzPct val="75000"/>
            </a:pPr>
            <a:endParaRPr lang="en-US" sz="800" dirty="0" smtClean="0">
              <a:latin typeface="Calibri" pitchFamily="34" charset="0"/>
            </a:endParaRPr>
          </a:p>
          <a:p>
            <a:pPr>
              <a:buSzPct val="75000"/>
            </a:pPr>
            <a:r>
              <a:rPr lang="en-US" dirty="0" smtClean="0">
                <a:latin typeface="Calibri" pitchFamily="34" charset="0"/>
              </a:rPr>
              <a:t>Type and size of site may affect your research</a:t>
            </a:r>
          </a:p>
          <a:p>
            <a:pPr>
              <a:buSzPct val="75000"/>
            </a:pPr>
            <a:endParaRPr lang="en-US" sz="800" dirty="0" smtClean="0">
              <a:latin typeface="Calibri" pitchFamily="34" charset="0"/>
            </a:endParaRPr>
          </a:p>
          <a:p>
            <a:pPr>
              <a:buSzPct val="75000"/>
            </a:pPr>
            <a:r>
              <a:rPr lang="en-US" dirty="0" smtClean="0">
                <a:latin typeface="Calibri" pitchFamily="34" charset="0"/>
              </a:rPr>
              <a:t>Sources of information</a:t>
            </a:r>
          </a:p>
          <a:p>
            <a:pPr>
              <a:buSzPct val="75000"/>
            </a:pPr>
            <a:endParaRPr lang="en-US" sz="800" dirty="0" smtClean="0">
              <a:latin typeface="Calibri" pitchFamily="34" charset="0"/>
            </a:endParaRPr>
          </a:p>
          <a:p>
            <a:pPr>
              <a:buSzPct val="75000"/>
            </a:pPr>
            <a:r>
              <a:rPr lang="en-US" dirty="0" smtClean="0">
                <a:latin typeface="Calibri" pitchFamily="34" charset="0"/>
              </a:rPr>
              <a:t>Types of information needed</a:t>
            </a:r>
          </a:p>
          <a:p>
            <a:pPr>
              <a:buSzPct val="75000"/>
            </a:pPr>
            <a:endParaRPr lang="en-US" sz="800" dirty="0" smtClean="0">
              <a:latin typeface="Calibri" pitchFamily="34" charset="0"/>
            </a:endParaRPr>
          </a:p>
          <a:p>
            <a:pPr>
              <a:buSzPct val="75000"/>
            </a:pPr>
            <a:r>
              <a:rPr lang="en-US" dirty="0" smtClean="0">
                <a:latin typeface="Calibri" pitchFamily="34" charset="0"/>
              </a:rPr>
              <a:t>History can play a big role </a:t>
            </a:r>
          </a:p>
          <a:p>
            <a:pPr marL="0" indent="0" algn="ctr">
              <a:spcBef>
                <a:spcPts val="1800"/>
              </a:spcBef>
              <a:buSzPct val="75000"/>
              <a:buNone/>
            </a:pPr>
            <a:r>
              <a:rPr lang="en-US" sz="3200" b="1" dirty="0" smtClean="0">
                <a:solidFill>
                  <a:srgbClr val="0000FF"/>
                </a:solidFill>
                <a:latin typeface="Calibri" pitchFamily="34" charset="0"/>
              </a:rPr>
              <a:t>No 2 Sites are EVER the same</a:t>
            </a:r>
            <a:endParaRPr lang="en-US" sz="3200" b="1" dirty="0">
              <a:solidFill>
                <a:srgbClr val="0000FF"/>
              </a:solidFill>
              <a:latin typeface="Calibri" pitchFamily="34" charset="0"/>
            </a:endParaRPr>
          </a:p>
        </p:txBody>
      </p:sp>
    </p:spTree>
    <p:extLst>
      <p:ext uri="{BB962C8B-B14F-4D97-AF65-F5344CB8AC3E}">
        <p14:creationId xmlns:p14="http://schemas.microsoft.com/office/powerpoint/2010/main" val="7944208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Questions </a:t>
            </a:r>
            <a:r>
              <a:rPr lang="en-US" b="1" cap="small" dirty="0" smtClean="0">
                <a:solidFill>
                  <a:srgbClr val="006600"/>
                </a:solidFill>
                <a:latin typeface="Calibri" pitchFamily="34" charset="0"/>
                <a:cs typeface="Calibri" pitchFamily="34" charset="0"/>
              </a:rPr>
              <a:t>To </a:t>
            </a:r>
            <a:r>
              <a:rPr lang="en-US" b="1" cap="small" dirty="0">
                <a:solidFill>
                  <a:srgbClr val="006600"/>
                </a:solidFill>
                <a:latin typeface="Calibri" pitchFamily="34" charset="0"/>
                <a:cs typeface="Calibri" pitchFamily="34" charset="0"/>
              </a:rPr>
              <a:t>Ask before Starting</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4" name="Content Placeholder 2"/>
          <p:cNvSpPr txBox="1">
            <a:spLocks/>
          </p:cNvSpPr>
          <p:nvPr/>
        </p:nvSpPr>
        <p:spPr bwMode="auto">
          <a:xfrm>
            <a:off x="685800" y="1752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What information is needed now and what can wait until later? </a:t>
            </a:r>
          </a:p>
          <a:p>
            <a:pPr marL="623888" lvl="1" indent="-217488" eaLnBrk="1" fontAlgn="auto" hangingPunct="1">
              <a:spcBef>
                <a:spcPts val="0"/>
              </a:spcBef>
              <a:spcAft>
                <a:spcPts val="0"/>
              </a:spcAft>
              <a:buFont typeface="Arial" pitchFamily="34" charset="0"/>
              <a:buChar char="•"/>
              <a:defRPr/>
            </a:pPr>
            <a:endParaRPr lang="en-US" kern="0" dirty="0">
              <a:solidFill>
                <a:srgbClr val="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How far back in time should you search?</a:t>
            </a:r>
          </a:p>
          <a:p>
            <a:pPr marL="623888" lvl="1" indent="-217488" eaLnBrk="1" fontAlgn="auto" hangingPunct="1">
              <a:spcBef>
                <a:spcPts val="0"/>
              </a:spcBef>
              <a:spcAft>
                <a:spcPts val="0"/>
              </a:spcAft>
              <a:buFont typeface="Arial" pitchFamily="34" charset="0"/>
              <a:buChar char="•"/>
              <a:defRPr/>
            </a:pPr>
            <a:endParaRPr lang="en-US" kern="0" dirty="0">
              <a:solidFill>
                <a:srgbClr val="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What information do you or other EPA employees already have?</a:t>
            </a:r>
          </a:p>
          <a:p>
            <a:pPr marL="623888" lvl="1" indent="-217488" eaLnBrk="1" fontAlgn="auto" hangingPunct="1">
              <a:spcBef>
                <a:spcPts val="0"/>
              </a:spcBef>
              <a:spcAft>
                <a:spcPts val="0"/>
              </a:spcAft>
              <a:buFont typeface="Arial" pitchFamily="34" charset="0"/>
              <a:buChar char="•"/>
              <a:defRPr/>
            </a:pPr>
            <a:endParaRPr lang="en-US" kern="0" dirty="0">
              <a:solidFill>
                <a:srgbClr val="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kern="0" dirty="0">
                <a:solidFill>
                  <a:srgbClr val="000000"/>
                </a:solidFill>
                <a:latin typeface="Calibri" pitchFamily="34" charset="0"/>
                <a:ea typeface="Calibri"/>
                <a:cs typeface="Calibri" pitchFamily="34" charset="0"/>
              </a:rPr>
              <a:t>What information do other agencies have?</a:t>
            </a:r>
            <a:endParaRPr lang="en-US" sz="3200" b="1" kern="0" dirty="0">
              <a:solidFill>
                <a:srgbClr val="0000FF"/>
              </a:solidFill>
              <a:latin typeface="Calibri" pitchFamily="34" charset="0"/>
            </a:endParaRPr>
          </a:p>
        </p:txBody>
      </p:sp>
    </p:spTree>
    <p:extLst>
      <p:ext uri="{BB962C8B-B14F-4D97-AF65-F5344CB8AC3E}">
        <p14:creationId xmlns:p14="http://schemas.microsoft.com/office/powerpoint/2010/main" val="7732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04800"/>
            <a:ext cx="7620000" cy="990600"/>
          </a:xfrm>
        </p:spPr>
        <p:txBody>
          <a:bodyPr/>
          <a:lstStyle/>
          <a:p>
            <a:r>
              <a:rPr lang="en-US" altLang="en-US" dirty="0" smtClean="0"/>
              <a:t>How Many Old Sites ?</a:t>
            </a:r>
          </a:p>
        </p:txBody>
      </p:sp>
      <p:sp>
        <p:nvSpPr>
          <p:cNvPr id="25603" name="Rectangle 3"/>
          <p:cNvSpPr>
            <a:spLocks noGrp="1" noChangeArrowheads="1"/>
          </p:cNvSpPr>
          <p:nvPr>
            <p:ph type="body" idx="1"/>
          </p:nvPr>
        </p:nvSpPr>
        <p:spPr>
          <a:xfrm>
            <a:off x="1371600" y="1376362"/>
            <a:ext cx="7162800" cy="1285875"/>
          </a:xfrm>
        </p:spPr>
        <p:txBody>
          <a:bodyPr/>
          <a:lstStyle/>
          <a:p>
            <a:r>
              <a:rPr lang="en-US" altLang="en-US" dirty="0" smtClean="0"/>
              <a:t>EPA has </a:t>
            </a:r>
            <a:r>
              <a:rPr lang="en-US" altLang="en-US" dirty="0" smtClean="0">
                <a:solidFill>
                  <a:schemeClr val="tx2"/>
                </a:solidFill>
              </a:rPr>
              <a:t>41,000</a:t>
            </a:r>
            <a:r>
              <a:rPr lang="en-US" altLang="en-US" dirty="0" smtClean="0"/>
              <a:t> reported sites in their inventory (2006)</a:t>
            </a:r>
          </a:p>
          <a:p>
            <a:endParaRPr lang="en-US" altLang="en-US" dirty="0" smtClean="0"/>
          </a:p>
          <a:p>
            <a:endParaRPr lang="en-US" altLang="en-US" dirty="0" smtClean="0"/>
          </a:p>
        </p:txBody>
      </p:sp>
      <p:pic>
        <p:nvPicPr>
          <p:cNvPr id="25604" name="Picture 5"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5410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1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685800" y="533400"/>
            <a:ext cx="5029200" cy="5494994"/>
          </a:xfrm>
          <a:prstGeom prst="rect">
            <a:avLst/>
          </a:prstGeom>
          <a:noFill/>
          <a:ln w="9525">
            <a:noFill/>
            <a:miter lim="800000"/>
            <a:headEnd/>
            <a:tailEnd/>
          </a:ln>
        </p:spPr>
      </p:pic>
      <p:sp>
        <p:nvSpPr>
          <p:cNvPr id="10" name="Title 9"/>
          <p:cNvSpPr>
            <a:spLocks noGrp="1"/>
          </p:cNvSpPr>
          <p:nvPr>
            <p:ph type="title"/>
          </p:nvPr>
        </p:nvSpPr>
        <p:spPr>
          <a:xfrm>
            <a:off x="5722257" y="533400"/>
            <a:ext cx="2895600" cy="2057400"/>
          </a:xfrm>
        </p:spPr>
        <p:txBody>
          <a:bodyPr/>
          <a:lstStyle/>
          <a:p>
            <a:r>
              <a:rPr lang="en-US" b="1" cap="small" dirty="0" smtClean="0">
                <a:solidFill>
                  <a:srgbClr val="006600"/>
                </a:solidFill>
                <a:latin typeface="Calibri" pitchFamily="34" charset="0"/>
                <a:cs typeface="Calibri" pitchFamily="34" charset="0"/>
              </a:rPr>
              <a:t>Site Size and Complexity </a:t>
            </a:r>
            <a:br>
              <a:rPr lang="en-US" b="1" cap="small" dirty="0" smtClean="0">
                <a:solidFill>
                  <a:srgbClr val="006600"/>
                </a:solidFill>
                <a:latin typeface="Calibri" pitchFamily="34" charset="0"/>
                <a:cs typeface="Calibri" pitchFamily="34" charset="0"/>
              </a:rPr>
            </a:br>
            <a:r>
              <a:rPr lang="en-US" b="1" cap="small" dirty="0" smtClean="0">
                <a:solidFill>
                  <a:srgbClr val="006600"/>
                </a:solidFill>
                <a:latin typeface="Calibri" pitchFamily="34" charset="0"/>
                <a:cs typeface="Calibri" pitchFamily="34" charset="0"/>
              </a:rPr>
              <a:t>Impact the Search</a:t>
            </a:r>
            <a:endParaRPr lang="en-US" dirty="0"/>
          </a:p>
        </p:txBody>
      </p:sp>
      <p:sp>
        <p:nvSpPr>
          <p:cNvPr id="12" name="Rectangle 11"/>
          <p:cNvSpPr/>
          <p:nvPr/>
        </p:nvSpPr>
        <p:spPr>
          <a:xfrm>
            <a:off x="5943600" y="2743200"/>
            <a:ext cx="2902857" cy="2923877"/>
          </a:xfrm>
          <a:prstGeom prst="rect">
            <a:avLst/>
          </a:prstGeom>
        </p:spPr>
        <p:txBody>
          <a:bodyPr wrap="square">
            <a:spAutoFit/>
          </a:bodyPr>
          <a:lstStyle/>
          <a:p>
            <a:pPr marL="573088" lvl="0" indent="-290513">
              <a:spcBef>
                <a:spcPts val="1200"/>
              </a:spcBef>
              <a:spcAft>
                <a:spcPts val="1200"/>
              </a:spcAft>
              <a:tabLst>
                <a:tab pos="515938" algn="l"/>
              </a:tabLst>
              <a:defRPr/>
            </a:pPr>
            <a:r>
              <a:rPr lang="en-US" u="sng" dirty="0" smtClean="0">
                <a:solidFill>
                  <a:srgbClr val="000000"/>
                </a:solidFill>
                <a:latin typeface="Calibri" pitchFamily="34" charset="0"/>
                <a:cs typeface="Calibri" pitchFamily="34" charset="0"/>
              </a:rPr>
              <a:t>Small Sites</a:t>
            </a:r>
          </a:p>
          <a:p>
            <a:pPr marL="573088" lvl="0" indent="-290513">
              <a:spcBef>
                <a:spcPts val="1200"/>
              </a:spcBef>
              <a:spcAft>
                <a:spcPts val="1200"/>
              </a:spcAft>
              <a:buFont typeface="Arial" panose="020B0604020202020204" pitchFamily="34" charset="0"/>
              <a:buChar char="•"/>
              <a:tabLst>
                <a:tab pos="515938" algn="l"/>
              </a:tabLst>
              <a:defRPr/>
            </a:pPr>
            <a:r>
              <a:rPr lang="en-US" sz="2000" dirty="0" smtClean="0">
                <a:solidFill>
                  <a:srgbClr val="000000"/>
                </a:solidFill>
                <a:latin typeface="Calibri" pitchFamily="34" charset="0"/>
                <a:cs typeface="Calibri" pitchFamily="34" charset="0"/>
              </a:rPr>
              <a:t>Limited number of properties </a:t>
            </a:r>
          </a:p>
          <a:p>
            <a:pPr marL="573088" lvl="0" indent="-290513">
              <a:spcBef>
                <a:spcPts val="0"/>
              </a:spcBef>
              <a:spcAft>
                <a:spcPts val="1200"/>
              </a:spcAft>
              <a:buFont typeface="Arial" panose="020B0604020202020204" pitchFamily="34" charset="0"/>
              <a:buChar char="•"/>
              <a:tabLst>
                <a:tab pos="515938" algn="l"/>
              </a:tabLst>
              <a:defRPr/>
            </a:pPr>
            <a:r>
              <a:rPr lang="en-US" sz="2000" dirty="0" smtClean="0">
                <a:solidFill>
                  <a:srgbClr val="000000"/>
                </a:solidFill>
                <a:latin typeface="Calibri" pitchFamily="34" charset="0"/>
                <a:cs typeface="Calibri" pitchFamily="34" charset="0"/>
              </a:rPr>
              <a:t>Limited number of owners</a:t>
            </a:r>
          </a:p>
          <a:p>
            <a:pPr marL="573088" lvl="0" indent="-290513">
              <a:spcBef>
                <a:spcPts val="0"/>
              </a:spcBef>
              <a:spcAft>
                <a:spcPts val="1200"/>
              </a:spcAft>
              <a:buFont typeface="Arial" panose="020B0604020202020204" pitchFamily="34" charset="0"/>
              <a:buChar char="•"/>
              <a:tabLst>
                <a:tab pos="515938" algn="l"/>
              </a:tabLst>
              <a:defRPr/>
            </a:pPr>
            <a:r>
              <a:rPr lang="en-US" sz="2000" dirty="0" smtClean="0">
                <a:solidFill>
                  <a:srgbClr val="000000"/>
                </a:solidFill>
                <a:latin typeface="Calibri" pitchFamily="34" charset="0"/>
                <a:cs typeface="Calibri" pitchFamily="34" charset="0"/>
              </a:rPr>
              <a:t>Limited contamination</a:t>
            </a:r>
            <a:endParaRPr lang="en-US"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6147985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p:cNvGraphicFramePr>
            <a:graphicFrameLocks noGrp="1" noChangeAspect="1"/>
          </p:cNvGraphicFramePr>
          <p:nvPr>
            <p:ph idx="4294967295"/>
          </p:nvPr>
        </p:nvGraphicFramePr>
        <p:xfrm>
          <a:off x="533400" y="304800"/>
          <a:ext cx="4578723" cy="5780808"/>
        </p:xfrm>
        <a:graphic>
          <a:graphicData uri="http://schemas.openxmlformats.org/presentationml/2006/ole">
            <mc:AlternateContent xmlns:mc="http://schemas.openxmlformats.org/markup-compatibility/2006">
              <mc:Choice xmlns:v="urn:schemas-microsoft-com:vml" Requires="v">
                <p:oleObj spid="_x0000_s1053" name="Acrobat Document" r:id="rId4" imgW="7542857" imgH="11657143" progId="AcroExch.Document.7">
                  <p:embed/>
                </p:oleObj>
              </mc:Choice>
              <mc:Fallback>
                <p:oleObj name="Acrobat Document" r:id="rId4" imgW="7542857" imgH="11657143" progId="AcroExch.Document.7">
                  <p:embed/>
                  <p:pic>
                    <p:nvPicPr>
                      <p:cNvPr id="419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
                        <a:ext cx="4578723" cy="57808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5029200" y="381000"/>
            <a:ext cx="3886200" cy="5273238"/>
          </a:xfrm>
          <a:prstGeom prst="rect">
            <a:avLst/>
          </a:prstGeom>
        </p:spPr>
        <p:txBody>
          <a:bodyPr wrap="square">
            <a:spAutoFit/>
          </a:bodyPr>
          <a:lstStyle/>
          <a:p>
            <a:pPr marL="573088" indent="-290513">
              <a:spcBef>
                <a:spcPts val="1200"/>
              </a:spcBef>
              <a:spcAft>
                <a:spcPts val="1200"/>
              </a:spcAft>
              <a:tabLst>
                <a:tab pos="515938" algn="l"/>
              </a:tabLst>
              <a:defRPr/>
            </a:pPr>
            <a:r>
              <a:rPr lang="en-US" u="sng" dirty="0" smtClean="0">
                <a:solidFill>
                  <a:srgbClr val="000000"/>
                </a:solidFill>
                <a:latin typeface="Calibri" pitchFamily="34" charset="0"/>
                <a:cs typeface="Calibri" pitchFamily="34" charset="0"/>
              </a:rPr>
              <a:t>Large </a:t>
            </a:r>
            <a:r>
              <a:rPr lang="en-US" u="sng" dirty="0">
                <a:solidFill>
                  <a:srgbClr val="000000"/>
                </a:solidFill>
                <a:latin typeface="Calibri" pitchFamily="34" charset="0"/>
                <a:cs typeface="Calibri" pitchFamily="34" charset="0"/>
              </a:rPr>
              <a:t>sites</a:t>
            </a:r>
          </a:p>
          <a:p>
            <a:pPr marL="1030288" lvl="0" indent="-347663">
              <a:spcBef>
                <a:spcPts val="1200"/>
              </a:spcBef>
              <a:spcAft>
                <a:spcPts val="1600"/>
              </a:spcAft>
              <a:buFont typeface="Wingdings" pitchFamily="2" charset="2"/>
              <a:buChar char="§"/>
              <a:tabLst>
                <a:tab pos="465138" algn="l"/>
              </a:tabLst>
              <a:defRPr/>
            </a:pPr>
            <a:r>
              <a:rPr lang="en-US" sz="1900" dirty="0" smtClean="0">
                <a:solidFill>
                  <a:srgbClr val="000000"/>
                </a:solidFill>
                <a:latin typeface="Calibri" pitchFamily="34" charset="0"/>
                <a:cs typeface="Calibri" pitchFamily="34" charset="0"/>
              </a:rPr>
              <a:t>Large geographic area (mining, sediment, or ground water contamination sites)</a:t>
            </a:r>
          </a:p>
          <a:p>
            <a:pPr marL="1030288" lvl="0" indent="-347663">
              <a:spcBef>
                <a:spcPts val="0"/>
              </a:spcBef>
              <a:spcAft>
                <a:spcPts val="1600"/>
              </a:spcAft>
              <a:buFont typeface="Wingdings" pitchFamily="2" charset="2"/>
              <a:buChar char="§"/>
              <a:tabLst>
                <a:tab pos="465138" algn="l"/>
              </a:tabLst>
              <a:defRPr/>
            </a:pPr>
            <a:r>
              <a:rPr lang="en-US" sz="1900" dirty="0" smtClean="0">
                <a:solidFill>
                  <a:srgbClr val="000000"/>
                </a:solidFill>
                <a:latin typeface="Calibri" pitchFamily="34" charset="0"/>
                <a:cs typeface="Calibri" pitchFamily="34" charset="0"/>
              </a:rPr>
              <a:t>Many owners, operators, possibly generators and transporters (sediment, ground water, mining, landfill, waste treatment, or recyclers)</a:t>
            </a:r>
          </a:p>
          <a:p>
            <a:pPr marL="1030288" lvl="0" indent="-347663">
              <a:spcBef>
                <a:spcPts val="0"/>
              </a:spcBef>
              <a:spcAft>
                <a:spcPts val="1600"/>
              </a:spcAft>
              <a:buFont typeface="Wingdings" pitchFamily="2" charset="2"/>
              <a:buChar char="§"/>
              <a:tabLst>
                <a:tab pos="465138" algn="l"/>
              </a:tabLst>
              <a:defRPr/>
            </a:pPr>
            <a:r>
              <a:rPr lang="en-US" sz="1900" dirty="0" smtClean="0">
                <a:solidFill>
                  <a:srgbClr val="000000"/>
                </a:solidFill>
                <a:latin typeface="Calibri" pitchFamily="34" charset="0"/>
                <a:cs typeface="Calibri" pitchFamily="34" charset="0"/>
              </a:rPr>
              <a:t>Multiple sources of contamination (sediment, ground water, landfill, or recyclers)</a:t>
            </a:r>
            <a:endParaRPr lang="en-US" sz="19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1579393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a:spLocks noGrp="1"/>
          </p:cNvSpPr>
          <p:nvPr>
            <p:ph type="title"/>
          </p:nvPr>
        </p:nvSpPr>
        <p:spPr bwMode="auto">
          <a:xfrm>
            <a:off x="3810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What </a:t>
            </a:r>
            <a:r>
              <a:rPr lang="en-US" b="1" cap="small" dirty="0" smtClean="0">
                <a:solidFill>
                  <a:srgbClr val="006600"/>
                </a:solidFill>
                <a:latin typeface="Calibri" pitchFamily="34" charset="0"/>
                <a:cs typeface="Calibri" pitchFamily="34" charset="0"/>
              </a:rPr>
              <a:t>Are </a:t>
            </a:r>
            <a:r>
              <a:rPr lang="en-US" b="1" cap="small" dirty="0">
                <a:solidFill>
                  <a:srgbClr val="006600"/>
                </a:solidFill>
                <a:latin typeface="Calibri" pitchFamily="34" charset="0"/>
                <a:cs typeface="Calibri" pitchFamily="34" charset="0"/>
              </a:rPr>
              <a:t>Y</a:t>
            </a:r>
            <a:r>
              <a:rPr lang="en-US" b="1" cap="small" dirty="0" smtClean="0">
                <a:solidFill>
                  <a:srgbClr val="006600"/>
                </a:solidFill>
                <a:latin typeface="Calibri" pitchFamily="34" charset="0"/>
                <a:cs typeface="Calibri" pitchFamily="34" charset="0"/>
              </a:rPr>
              <a:t>ou </a:t>
            </a:r>
            <a:r>
              <a:rPr lang="en-US" b="1" cap="small" dirty="0">
                <a:solidFill>
                  <a:srgbClr val="006600"/>
                </a:solidFill>
                <a:latin typeface="Calibri" pitchFamily="34" charset="0"/>
                <a:cs typeface="Calibri" pitchFamily="34" charset="0"/>
              </a:rPr>
              <a:t>Looking </a:t>
            </a:r>
            <a:r>
              <a:rPr lang="en-US" b="1" cap="small" dirty="0" smtClean="0">
                <a:solidFill>
                  <a:srgbClr val="006600"/>
                </a:solidFill>
                <a:latin typeface="Calibri" pitchFamily="34" charset="0"/>
                <a:cs typeface="Calibri" pitchFamily="34" charset="0"/>
              </a:rPr>
              <a:t>for</a:t>
            </a:r>
            <a:r>
              <a:rPr lang="en-US" b="1" cap="small" dirty="0">
                <a:solidFill>
                  <a:srgbClr val="006600"/>
                </a:solidFill>
                <a:latin typeface="Calibri" pitchFamily="34" charset="0"/>
                <a:cs typeface="Calibri" pitchFamily="34" charset="0"/>
              </a:rPr>
              <a:t>?</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54" name="Content Placeholder 2"/>
          <p:cNvSpPr>
            <a:spLocks noGrp="1"/>
          </p:cNvSpPr>
          <p:nvPr>
            <p:ph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lvl="0" eaLnBrk="1" fontAlgn="auto" hangingPunct="1">
              <a:spcBef>
                <a:spcPts val="0"/>
              </a:spcBef>
              <a:spcAft>
                <a:spcPts val="0"/>
              </a:spcAft>
              <a:buFont typeface="Arial" pitchFamily="34" charset="0"/>
              <a:buChar char="•"/>
              <a:defRPr/>
            </a:pPr>
            <a:r>
              <a:rPr lang="en-US" sz="2400" dirty="0">
                <a:solidFill>
                  <a:sysClr val="windowText" lastClr="000000"/>
                </a:solidFill>
                <a:latin typeface="Calibri" pitchFamily="34" charset="0"/>
                <a:ea typeface="Calibri"/>
                <a:cs typeface="Calibri" pitchFamily="34" charset="0"/>
              </a:rPr>
              <a:t>Names associated with site/facility (contact names, former employees</a:t>
            </a:r>
            <a:r>
              <a:rPr lang="en-US" sz="2400" dirty="0" smtClean="0">
                <a:solidFill>
                  <a:sysClr val="windowText" lastClr="000000"/>
                </a:solidFill>
                <a:latin typeface="Calibri" pitchFamily="34" charset="0"/>
                <a:ea typeface="Calibri"/>
                <a:cs typeface="Calibri" pitchFamily="34" charset="0"/>
              </a:rPr>
              <a:t>)</a:t>
            </a: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Current and former owners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Violations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a:solidFill>
                  <a:sysClr val="windowText" lastClr="000000"/>
                </a:solidFill>
                <a:latin typeface="Calibri" pitchFamily="34" charset="0"/>
                <a:ea typeface="Calibri"/>
                <a:cs typeface="Calibri" pitchFamily="34" charset="0"/>
              </a:rPr>
              <a:t>Descriptions of site </a:t>
            </a:r>
            <a:r>
              <a:rPr lang="en-US" sz="2400" dirty="0" smtClean="0">
                <a:solidFill>
                  <a:sysClr val="windowText" lastClr="000000"/>
                </a:solidFill>
                <a:latin typeface="Calibri" pitchFamily="34" charset="0"/>
                <a:ea typeface="Calibri"/>
                <a:cs typeface="Calibri" pitchFamily="34" charset="0"/>
              </a:rPr>
              <a:t>operations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Mortgages and leases</a:t>
            </a:r>
          </a:p>
          <a:p>
            <a:pPr lvl="0" eaLnBrk="1" fontAlgn="auto" hangingPunct="1">
              <a:spcBef>
                <a:spcPts val="0"/>
              </a:spcBef>
              <a:spcAft>
                <a:spcPts val="0"/>
              </a:spcAft>
              <a:buFont typeface="Arial" pitchFamily="34" charset="0"/>
              <a:buChar char="•"/>
              <a:defRPr/>
            </a:pPr>
            <a:endParaRPr lang="en-US" sz="2400" dirty="0" smtClean="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smtClean="0">
                <a:solidFill>
                  <a:sysClr val="windowText" lastClr="000000"/>
                </a:solidFill>
                <a:latin typeface="Calibri" pitchFamily="34" charset="0"/>
                <a:ea typeface="Calibri"/>
                <a:cs typeface="Calibri" pitchFamily="34" charset="0"/>
              </a:rPr>
              <a:t>Customers</a:t>
            </a: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endParaRPr lang="en-US" sz="2400" dirty="0">
              <a:solidFill>
                <a:sysClr val="windowText" lastClr="000000"/>
              </a:solidFill>
              <a:latin typeface="Calibri" pitchFamily="34" charset="0"/>
              <a:ea typeface="Calibri"/>
              <a:cs typeface="Calibri" pitchFamily="34" charset="0"/>
            </a:endParaRPr>
          </a:p>
          <a:p>
            <a:pPr lvl="0" eaLnBrk="1" fontAlgn="auto" hangingPunct="1">
              <a:spcBef>
                <a:spcPts val="0"/>
              </a:spcBef>
              <a:spcAft>
                <a:spcPts val="0"/>
              </a:spcAft>
              <a:buFont typeface="Arial" pitchFamily="34" charset="0"/>
              <a:buChar char="•"/>
              <a:defRPr/>
            </a:pPr>
            <a:r>
              <a:rPr lang="en-US" sz="2400" dirty="0">
                <a:solidFill>
                  <a:sysClr val="windowText" lastClr="000000"/>
                </a:solidFill>
                <a:latin typeface="Calibri" pitchFamily="34" charset="0"/>
                <a:ea typeface="Calibri"/>
                <a:cs typeface="Calibri" pitchFamily="34" charset="0"/>
              </a:rPr>
              <a:t>Photographs and </a:t>
            </a:r>
            <a:r>
              <a:rPr lang="en-US" sz="2400" dirty="0" smtClean="0">
                <a:solidFill>
                  <a:sysClr val="windowText" lastClr="000000"/>
                </a:solidFill>
                <a:latin typeface="Calibri" pitchFamily="34" charset="0"/>
                <a:ea typeface="Calibri"/>
                <a:cs typeface="Calibri" pitchFamily="34" charset="0"/>
              </a:rPr>
              <a:t>maps</a:t>
            </a:r>
            <a:endParaRPr lang="en-US" sz="2400" dirty="0">
              <a:solidFill>
                <a:sysClr val="windowText" lastClr="000000"/>
              </a:solidFill>
              <a:latin typeface="Calibri" pitchFamily="34" charset="0"/>
              <a:ea typeface="Calibri"/>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457" y="3505200"/>
            <a:ext cx="3017613"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4268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smtClean="0">
                <a:solidFill>
                  <a:srgbClr val="006600"/>
                </a:solidFill>
                <a:latin typeface="Calibri" pitchFamily="34" charset="0"/>
                <a:cs typeface="Calibri" pitchFamily="34" charset="0"/>
              </a:rPr>
              <a:t>Internal Records </a:t>
            </a:r>
            <a:r>
              <a:rPr lang="en-US" b="1" cap="small" dirty="0">
                <a:solidFill>
                  <a:srgbClr val="006600"/>
                </a:solidFill>
                <a:latin typeface="Calibri" pitchFamily="34" charset="0"/>
                <a:cs typeface="Calibri" pitchFamily="34" charset="0"/>
              </a:rPr>
              <a:t>Review</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22" name="Content Placeholder 2"/>
          <p:cNvSpPr>
            <a:spLocks noGrp="1"/>
          </p:cNvSpPr>
          <p:nvPr>
            <p:ph idx="1"/>
          </p:nvPr>
        </p:nvSpPr>
        <p:spPr bwMode="auto">
          <a:xfrm>
            <a:off x="3048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623888" lvl="1" indent="-217488" eaLnBrk="1" fontAlgn="auto" hangingPunct="1">
              <a:spcBef>
                <a:spcPts val="0"/>
              </a:spcBef>
              <a:spcAft>
                <a:spcPts val="0"/>
              </a:spcAft>
              <a:buFont typeface="Arial" pitchFamily="34" charset="0"/>
              <a:buChar char="•"/>
              <a:defRPr/>
            </a:pPr>
            <a:r>
              <a:rPr lang="en-US" dirty="0" smtClean="0">
                <a:solidFill>
                  <a:sysClr val="windowText" lastClr="000000"/>
                </a:solidFill>
                <a:latin typeface="Calibri" pitchFamily="34" charset="0"/>
                <a:ea typeface="Calibri"/>
                <a:cs typeface="Calibri" pitchFamily="34" charset="0"/>
              </a:rPr>
              <a:t>Search databases for the facility name, street address, or known corporate operator</a:t>
            </a:r>
          </a:p>
          <a:p>
            <a:pPr marL="623888" lvl="1" indent="-217488" eaLnBrk="1" fontAlgn="auto" hangingPunct="1">
              <a:spcBef>
                <a:spcPts val="0"/>
              </a:spcBef>
              <a:spcAft>
                <a:spcPts val="0"/>
              </a:spcAft>
              <a:buNone/>
              <a:defRPr/>
            </a:pPr>
            <a:endParaRPr lang="en-US" dirty="0" smtClean="0">
              <a:solidFill>
                <a:sysClr val="windowText" lastClr="000000"/>
              </a:solidFill>
              <a:latin typeface="Calibri" pitchFamily="34" charset="0"/>
              <a:cs typeface="Calibri" pitchFamily="34" charset="0"/>
            </a:endParaRPr>
          </a:p>
          <a:p>
            <a:pPr marL="1030288" lvl="2" indent="-398463" eaLnBrk="1" fontAlgn="auto" hangingPunct="1">
              <a:spcBef>
                <a:spcPts val="0"/>
              </a:spcBef>
              <a:spcAft>
                <a:spcPts val="0"/>
              </a:spcAft>
              <a:buFont typeface="Wingdings" pitchFamily="2" charset="2"/>
              <a:buChar char="§"/>
              <a:defRPr/>
            </a:pPr>
            <a:r>
              <a:rPr lang="en-US" sz="2400" dirty="0" smtClean="0">
                <a:solidFill>
                  <a:sysClr val="windowText" lastClr="000000"/>
                </a:solidFill>
                <a:latin typeface="Calibri" pitchFamily="34" charset="0"/>
                <a:ea typeface="Calibri"/>
                <a:cs typeface="Calibri" pitchFamily="34" charset="0"/>
              </a:rPr>
              <a:t>EPA </a:t>
            </a:r>
            <a:r>
              <a:rPr lang="en-US" sz="2400" dirty="0">
                <a:solidFill>
                  <a:sysClr val="windowText" lastClr="000000"/>
                </a:solidFill>
                <a:latin typeface="Calibri" pitchFamily="34" charset="0"/>
                <a:ea typeface="Calibri"/>
                <a:cs typeface="Calibri" pitchFamily="34" charset="0"/>
              </a:rPr>
              <a:t>databases </a:t>
            </a:r>
            <a:r>
              <a:rPr lang="en-US" sz="2400" dirty="0" smtClean="0">
                <a:solidFill>
                  <a:sysClr val="windowText" lastClr="000000"/>
                </a:solidFill>
                <a:latin typeface="Calibri" pitchFamily="34" charset="0"/>
                <a:ea typeface="Calibri"/>
                <a:cs typeface="Calibri" pitchFamily="34" charset="0"/>
              </a:rPr>
              <a:t>(Primavera, </a:t>
            </a:r>
            <a:r>
              <a:rPr lang="en-US" sz="2400" dirty="0" err="1">
                <a:solidFill>
                  <a:sysClr val="windowText" lastClr="000000"/>
                </a:solidFill>
                <a:latin typeface="Calibri" pitchFamily="34" charset="0"/>
                <a:ea typeface="Calibri"/>
                <a:cs typeface="Calibri" pitchFamily="34" charset="0"/>
              </a:rPr>
              <a:t>RCRAInfo</a:t>
            </a:r>
            <a:r>
              <a:rPr lang="en-US" sz="2400" dirty="0" smtClean="0">
                <a:solidFill>
                  <a:sysClr val="windowText" lastClr="000000"/>
                </a:solidFill>
                <a:latin typeface="Calibri" pitchFamily="34" charset="0"/>
                <a:ea typeface="Calibri"/>
                <a:cs typeface="Calibri" pitchFamily="34" charset="0"/>
              </a:rPr>
              <a:t>, </a:t>
            </a:r>
            <a:r>
              <a:rPr lang="en-US" sz="2400" dirty="0">
                <a:solidFill>
                  <a:sysClr val="windowText" lastClr="000000"/>
                </a:solidFill>
                <a:latin typeface="Calibri" pitchFamily="34" charset="0"/>
                <a:ea typeface="Calibri"/>
                <a:cs typeface="Calibri" pitchFamily="34" charset="0"/>
              </a:rPr>
              <a:t>ECHO, and </a:t>
            </a:r>
            <a:r>
              <a:rPr lang="en-US" sz="2400" dirty="0" smtClean="0">
                <a:solidFill>
                  <a:sysClr val="windowText" lastClr="000000"/>
                </a:solidFill>
                <a:latin typeface="Calibri" pitchFamily="34" charset="0"/>
                <a:ea typeface="Calibri"/>
                <a:cs typeface="Calibri" pitchFamily="34" charset="0"/>
              </a:rPr>
              <a:t>SEMS)  </a:t>
            </a:r>
            <a:endParaRPr lang="en-US" sz="2400" dirty="0">
              <a:solidFill>
                <a:sysClr val="windowText" lastClr="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endParaRPr lang="en-US" dirty="0">
              <a:solidFill>
                <a:sysClr val="windowText" lastClr="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r>
              <a:rPr lang="en-US" dirty="0">
                <a:solidFill>
                  <a:sysClr val="windowText" lastClr="000000"/>
                </a:solidFill>
                <a:latin typeface="Calibri" pitchFamily="34" charset="0"/>
                <a:ea typeface="Calibri"/>
                <a:cs typeface="Calibri" pitchFamily="34" charset="0"/>
              </a:rPr>
              <a:t>Many Superfund sites may have started out in the RCRA corrective action, air, or water </a:t>
            </a:r>
            <a:r>
              <a:rPr lang="en-US" dirty="0" smtClean="0">
                <a:solidFill>
                  <a:sysClr val="windowText" lastClr="000000"/>
                </a:solidFill>
                <a:latin typeface="Calibri" pitchFamily="34" charset="0"/>
                <a:ea typeface="Calibri"/>
                <a:cs typeface="Calibri" pitchFamily="34" charset="0"/>
              </a:rPr>
              <a:t>programs  </a:t>
            </a:r>
            <a:endParaRPr lang="en-US" dirty="0">
              <a:solidFill>
                <a:sysClr val="windowText" lastClr="000000"/>
              </a:solidFill>
              <a:latin typeface="Calibri" pitchFamily="34" charset="0"/>
              <a:ea typeface="Calibri"/>
              <a:cs typeface="Calibri" pitchFamily="34" charset="0"/>
            </a:endParaRPr>
          </a:p>
          <a:p>
            <a:pPr marL="623888" lvl="1" indent="-217488" eaLnBrk="1" fontAlgn="auto" hangingPunct="1">
              <a:spcBef>
                <a:spcPts val="0"/>
              </a:spcBef>
              <a:spcAft>
                <a:spcPts val="0"/>
              </a:spcAft>
              <a:buFont typeface="Arial" pitchFamily="34" charset="0"/>
              <a:buChar char="•"/>
              <a:defRPr/>
            </a:pPr>
            <a:endParaRPr lang="en-US" dirty="0">
              <a:solidFill>
                <a:sysClr val="windowText" lastClr="000000"/>
              </a:solidFill>
              <a:latin typeface="Calibri" pitchFamily="34" charset="0"/>
              <a:ea typeface="Calibri"/>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419600"/>
            <a:ext cx="264426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3203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bwMode="auto">
          <a:xfrm>
            <a:off x="381000" y="0"/>
            <a:ext cx="8229600" cy="91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small" spc="0" normalizeH="0" noProof="0" dirty="0" err="1" smtClean="0">
                <a:ln>
                  <a:noFill/>
                </a:ln>
                <a:solidFill>
                  <a:srgbClr val="006600"/>
                </a:solidFill>
                <a:effectLst/>
                <a:uLnTx/>
                <a:uFillTx/>
                <a:latin typeface="Calibri" pitchFamily="34" charset="0"/>
                <a:cs typeface="Calibri" pitchFamily="34" charset="0"/>
              </a:rPr>
              <a:t>envirofacts</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838200"/>
            <a:ext cx="6870830" cy="549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1948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bwMode="auto">
          <a:xfrm>
            <a:off x="6096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ECHO</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514" y="703943"/>
            <a:ext cx="6589486" cy="527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6161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18" t="8205" r="3637" b="12097"/>
          <a:stretch/>
        </p:blipFill>
        <p:spPr>
          <a:xfrm>
            <a:off x="401893" y="914400"/>
            <a:ext cx="8340213" cy="5453216"/>
          </a:xfrm>
        </p:spPr>
      </p:pic>
      <p:sp>
        <p:nvSpPr>
          <p:cNvPr id="4" name="Title 1"/>
          <p:cNvSpPr>
            <a:spLocks noGrp="1"/>
          </p:cNvSpPr>
          <p:nvPr>
            <p:ph type="title"/>
          </p:nvPr>
        </p:nvSpPr>
        <p:spPr>
          <a:xfrm>
            <a:off x="762000" y="152400"/>
            <a:ext cx="7620000" cy="685800"/>
          </a:xfrm>
        </p:spPr>
        <p:txBody>
          <a:bodyPr/>
          <a:lstStyle/>
          <a:p>
            <a:r>
              <a:rPr lang="en-US" b="1" cap="small" dirty="0" smtClean="0">
                <a:solidFill>
                  <a:srgbClr val="006600"/>
                </a:solidFill>
                <a:latin typeface="Calibri" pitchFamily="34" charset="0"/>
                <a:cs typeface="Calibri" pitchFamily="34" charset="0"/>
              </a:rPr>
              <a:t>TRACS – State of Texas</a:t>
            </a:r>
            <a:endParaRPr lang="en-US" dirty="0"/>
          </a:p>
        </p:txBody>
      </p:sp>
    </p:spTree>
    <p:extLst>
      <p:ext uri="{BB962C8B-B14F-4D97-AF65-F5344CB8AC3E}">
        <p14:creationId xmlns:p14="http://schemas.microsoft.com/office/powerpoint/2010/main" val="27453221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bwMode="auto">
          <a:xfrm>
            <a:off x="990600" y="5334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Local, State, and Other Federal </a:t>
            </a:r>
            <a:r>
              <a:rPr lang="en-US" b="1" cap="small" dirty="0" smtClean="0">
                <a:solidFill>
                  <a:srgbClr val="006600"/>
                </a:solidFill>
                <a:latin typeface="Calibri" pitchFamily="34" charset="0"/>
                <a:cs typeface="Calibri" pitchFamily="34" charset="0"/>
              </a:rPr>
              <a:t>Agencies as Sources</a:t>
            </a:r>
            <a:endParaRPr kumimoji="0" lang="en-US" b="1" i="0"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13" name="Content Placeholder 2"/>
          <p:cNvSpPr>
            <a:spLocks noGrp="1"/>
          </p:cNvSpPr>
          <p:nvPr>
            <p:ph idx="1"/>
          </p:nvPr>
        </p:nvSpPr>
        <p:spPr>
          <a:xfrm>
            <a:off x="457200" y="1981200"/>
            <a:ext cx="8229600" cy="3810000"/>
          </a:xfrm>
        </p:spPr>
        <p:txBody>
          <a:bodyPr>
            <a:normAutofit/>
          </a:bodyPr>
          <a:lstStyle/>
          <a:p>
            <a:pPr>
              <a:buFont typeface="Arial" panose="020B0604020202020204" pitchFamily="34" charset="0"/>
              <a:buChar char="•"/>
            </a:pPr>
            <a:r>
              <a:rPr lang="en-US" sz="2400" dirty="0" smtClean="0">
                <a:latin typeface="Calibri" pitchFamily="34" charset="0"/>
                <a:cs typeface="Calibri" pitchFamily="34" charset="0"/>
              </a:rPr>
              <a:t>State enforcement actions, sister federal agency actions, health and fire department reports, local air and water authorities</a:t>
            </a:r>
          </a:p>
          <a:p>
            <a:pPr lvl="1">
              <a:buFont typeface="Arial" pitchFamily="34" charset="0"/>
              <a:buChar char="•"/>
            </a:pPr>
            <a:r>
              <a:rPr lang="en-US" dirty="0" smtClean="0">
                <a:latin typeface="Calibri" pitchFamily="34" charset="0"/>
                <a:cs typeface="Calibri" pitchFamily="34" charset="0"/>
              </a:rPr>
              <a:t>Environmental investigations and/or permits</a:t>
            </a:r>
          </a:p>
          <a:p>
            <a:pPr lvl="1">
              <a:buFont typeface="Arial" pitchFamily="34" charset="0"/>
              <a:buChar char="•"/>
            </a:pPr>
            <a:r>
              <a:rPr lang="en-US" dirty="0" smtClean="0">
                <a:latin typeface="Calibri" pitchFamily="34" charset="0"/>
                <a:cs typeface="Calibri" pitchFamily="34" charset="0"/>
              </a:rPr>
              <a:t>Notices of Violation</a:t>
            </a:r>
          </a:p>
          <a:p>
            <a:pPr lvl="1">
              <a:buFont typeface="Arial" pitchFamily="34" charset="0"/>
              <a:buChar char="•"/>
            </a:pPr>
            <a:r>
              <a:rPr lang="en-US" dirty="0" smtClean="0">
                <a:latin typeface="Calibri" pitchFamily="34" charset="0"/>
                <a:cs typeface="Calibri" pitchFamily="34" charset="0"/>
              </a:rPr>
              <a:t>Complaints</a:t>
            </a:r>
            <a:endParaRPr lang="en-US" sz="2400" dirty="0">
              <a:latin typeface="Calibri" pitchFamily="34" charset="0"/>
              <a:cs typeface="Calibri" pitchFamily="34" charset="0"/>
            </a:endParaRPr>
          </a:p>
          <a:p>
            <a:pPr>
              <a:spcBef>
                <a:spcPts val="1600"/>
              </a:spcBef>
              <a:buFont typeface="Arial" pitchFamily="34" charset="0"/>
              <a:buChar char="•"/>
            </a:pPr>
            <a:r>
              <a:rPr lang="en-US" sz="2400" dirty="0" smtClean="0">
                <a:latin typeface="Calibri" pitchFamily="34" charset="0"/>
                <a:cs typeface="Calibri" pitchFamily="34" charset="0"/>
              </a:rPr>
              <a:t>Identify </a:t>
            </a:r>
            <a:r>
              <a:rPr lang="en-US" sz="2400" dirty="0">
                <a:latin typeface="Calibri" pitchFamily="34" charset="0"/>
                <a:cs typeface="Calibri" pitchFamily="34" charset="0"/>
              </a:rPr>
              <a:t>a pattern of non-compliance and hazardous </a:t>
            </a:r>
            <a:r>
              <a:rPr lang="en-US" sz="2400" dirty="0" smtClean="0">
                <a:latin typeface="Calibri" pitchFamily="34" charset="0"/>
                <a:cs typeface="Calibri" pitchFamily="34" charset="0"/>
              </a:rPr>
              <a:t>practices</a:t>
            </a:r>
          </a:p>
          <a:p>
            <a:pPr>
              <a:spcBef>
                <a:spcPts val="1200"/>
              </a:spcBef>
              <a:buFont typeface="Arial" pitchFamily="34" charset="0"/>
              <a:buChar char="•"/>
            </a:pPr>
            <a:r>
              <a:rPr lang="en-US" sz="2400" dirty="0" smtClean="0">
                <a:latin typeface="Calibri" pitchFamily="34" charset="0"/>
                <a:cs typeface="Calibri" pitchFamily="34" charset="0"/>
              </a:rPr>
              <a:t>Helps build complete picture of environmental problems </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0528121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685800"/>
          </a:xfrm>
        </p:spPr>
        <p:txBody>
          <a:bodyPr/>
          <a:lstStyle/>
          <a:p>
            <a:r>
              <a:rPr lang="en-US" b="1" cap="small" dirty="0" smtClean="0">
                <a:solidFill>
                  <a:srgbClr val="006600"/>
                </a:solidFill>
                <a:latin typeface="Calibri" pitchFamily="34" charset="0"/>
                <a:cs typeface="Calibri" pitchFamily="34" charset="0"/>
              </a:rPr>
              <a:t>Invoices</a:t>
            </a:r>
            <a:endParaRPr lang="en-US" dirty="0"/>
          </a:p>
        </p:txBody>
      </p:sp>
      <p:graphicFrame>
        <p:nvGraphicFramePr>
          <p:cNvPr id="1026" name="Object 2"/>
          <p:cNvGraphicFramePr>
            <a:graphicFrameLocks noGrp="1" noChangeAspect="1"/>
          </p:cNvGraphicFramePr>
          <p:nvPr>
            <p:ph idx="1"/>
            <p:extLst/>
          </p:nvPr>
        </p:nvGraphicFramePr>
        <p:xfrm>
          <a:off x="1981200" y="838200"/>
          <a:ext cx="5181600" cy="5257800"/>
        </p:xfrm>
        <a:graphic>
          <a:graphicData uri="http://schemas.openxmlformats.org/presentationml/2006/ole">
            <mc:AlternateContent xmlns:mc="http://schemas.openxmlformats.org/markup-compatibility/2006">
              <mc:Choice xmlns:v="urn:schemas-microsoft-com:vml" Requires="v">
                <p:oleObj spid="_x0000_s2077" name="Acrobat Document" r:id="rId4" imgW="5571000" imgH="7119000" progId="AcroExch.Document.7">
                  <p:embed/>
                </p:oleObj>
              </mc:Choice>
              <mc:Fallback>
                <p:oleObj name="Acrobat Document" r:id="rId4" imgW="5571000" imgH="7119000" progId="AcroExch.Document.7">
                  <p:embed/>
                  <p:pic>
                    <p:nvPicPr>
                      <p:cNvPr id="1026"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38200"/>
                        <a:ext cx="5181600" cy="525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96861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20000" cy="990600"/>
          </a:xfrm>
        </p:spPr>
        <p:txBody>
          <a:bodyPr/>
          <a:lstStyle/>
          <a:p>
            <a:r>
              <a:rPr lang="en-US" b="1" cap="small" dirty="0" smtClean="0">
                <a:solidFill>
                  <a:srgbClr val="006600"/>
                </a:solidFill>
                <a:latin typeface="Calibri" pitchFamily="34" charset="0"/>
                <a:cs typeface="Calibri" pitchFamily="34" charset="0"/>
              </a:rPr>
              <a:t>Hazardous Waste Manifests</a:t>
            </a:r>
            <a:endParaRPr lang="en-US" dirty="0"/>
          </a:p>
        </p:txBody>
      </p:sp>
      <p:graphicFrame>
        <p:nvGraphicFramePr>
          <p:cNvPr id="2050" name="Object 2"/>
          <p:cNvGraphicFramePr>
            <a:graphicFrameLocks noGrp="1" noChangeAspect="1"/>
          </p:cNvGraphicFramePr>
          <p:nvPr>
            <p:ph idx="1"/>
            <p:extLst/>
          </p:nvPr>
        </p:nvGraphicFramePr>
        <p:xfrm>
          <a:off x="1790700" y="1066800"/>
          <a:ext cx="5562600" cy="5105400"/>
        </p:xfrm>
        <a:graphic>
          <a:graphicData uri="http://schemas.openxmlformats.org/presentationml/2006/ole">
            <mc:AlternateContent xmlns:mc="http://schemas.openxmlformats.org/markup-compatibility/2006">
              <mc:Choice xmlns:v="urn:schemas-microsoft-com:vml" Requires="v">
                <p:oleObj spid="_x0000_s3101" name="Acrobat Document" r:id="rId4" imgW="5841000" imgH="7317000" progId="AcroExch.Document.7">
                  <p:embed/>
                </p:oleObj>
              </mc:Choice>
              <mc:Fallback>
                <p:oleObj name="Acrobat Document" r:id="rId4" imgW="5841000" imgH="7317000" progId="AcroExch.Document.7">
                  <p:embed/>
                  <p:pic>
                    <p:nvPicPr>
                      <p:cNvPr id="205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1066800"/>
                        <a:ext cx="5562600" cy="510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911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Prioritization of Old Sites</a:t>
            </a:r>
          </a:p>
        </p:txBody>
      </p:sp>
      <p:sp>
        <p:nvSpPr>
          <p:cNvPr id="26627" name="Rectangle 3"/>
          <p:cNvSpPr>
            <a:spLocks noGrp="1" noChangeArrowheads="1"/>
          </p:cNvSpPr>
          <p:nvPr>
            <p:ph type="body" idx="1"/>
          </p:nvPr>
        </p:nvSpPr>
        <p:spPr/>
        <p:txBody>
          <a:bodyPr/>
          <a:lstStyle/>
          <a:p>
            <a:r>
              <a:rPr lang="en-US" altLang="en-US" smtClean="0"/>
              <a:t>National Priority List (NPL)</a:t>
            </a:r>
          </a:p>
          <a:p>
            <a:endParaRPr lang="en-US" altLang="en-US" smtClean="0"/>
          </a:p>
          <a:p>
            <a:r>
              <a:rPr lang="en-US" altLang="en-US" smtClean="0"/>
              <a:t>EPA ranks sites</a:t>
            </a:r>
          </a:p>
          <a:p>
            <a:endParaRPr lang="en-US" altLang="en-US" smtClean="0"/>
          </a:p>
          <a:p>
            <a:r>
              <a:rPr lang="en-US" altLang="en-US" smtClean="0"/>
              <a:t>By Hazard</a:t>
            </a:r>
          </a:p>
          <a:p>
            <a:pPr lvl="1"/>
            <a:r>
              <a:rPr lang="en-US" altLang="en-US" smtClean="0"/>
              <a:t>Groundwater</a:t>
            </a:r>
          </a:p>
          <a:p>
            <a:pPr lvl="1"/>
            <a:r>
              <a:rPr lang="en-US" altLang="en-US" smtClean="0"/>
              <a:t>Surface Water</a:t>
            </a:r>
          </a:p>
          <a:p>
            <a:pPr lvl="1"/>
            <a:r>
              <a:rPr lang="en-US" altLang="en-US" smtClean="0"/>
              <a:t>Air</a:t>
            </a:r>
          </a:p>
        </p:txBody>
      </p:sp>
      <p:graphicFrame>
        <p:nvGraphicFramePr>
          <p:cNvPr id="26628" name="Object 4"/>
          <p:cNvGraphicFramePr>
            <a:graphicFrameLocks noChangeAspect="1"/>
          </p:cNvGraphicFramePr>
          <p:nvPr/>
        </p:nvGraphicFramePr>
        <p:xfrm>
          <a:off x="5029200" y="2819400"/>
          <a:ext cx="3552825" cy="3074988"/>
        </p:xfrm>
        <a:graphic>
          <a:graphicData uri="http://schemas.openxmlformats.org/presentationml/2006/ole">
            <mc:AlternateContent xmlns:mc="http://schemas.openxmlformats.org/markup-compatibility/2006">
              <mc:Choice xmlns:v="urn:schemas-microsoft-com:vml" Requires="v">
                <p:oleObj spid="_x0000_s11286" name="Clip" r:id="rId3" imgW="1343260" imgH="1161609" progId="MS_ClipArt_Gallery.2">
                  <p:embed/>
                </p:oleObj>
              </mc:Choice>
              <mc:Fallback>
                <p:oleObj name="Clip" r:id="rId3" imgW="1343260" imgH="1161609" progId="MS_ClipArt_Gallery.2">
                  <p:embed/>
                  <p:pic>
                    <p:nvPicPr>
                      <p:cNvPr id="266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19400"/>
                        <a:ext cx="3552825" cy="307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9922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609600"/>
          </a:xfrm>
        </p:spPr>
        <p:txBody>
          <a:bodyPr/>
          <a:lstStyle/>
          <a:p>
            <a:pPr eaLnBrk="1" fontAlgn="auto" hangingPunct="1">
              <a:spcBef>
                <a:spcPts val="0"/>
              </a:spcBef>
              <a:spcAft>
                <a:spcPts val="0"/>
              </a:spcAft>
              <a:defRPr/>
            </a:pPr>
            <a:r>
              <a:rPr lang="en-US" b="1" cap="small" dirty="0">
                <a:solidFill>
                  <a:srgbClr val="006600"/>
                </a:solidFill>
                <a:latin typeface="Calibri" pitchFamily="34" charset="0"/>
                <a:cs typeface="Calibri" pitchFamily="34" charset="0"/>
              </a:rPr>
              <a:t>County Records</a:t>
            </a:r>
          </a:p>
        </p:txBody>
      </p:sp>
      <p:sp>
        <p:nvSpPr>
          <p:cNvPr id="3" name="Content Placeholder 2"/>
          <p:cNvSpPr>
            <a:spLocks noGrp="1"/>
          </p:cNvSpPr>
          <p:nvPr>
            <p:ph idx="1"/>
          </p:nvPr>
        </p:nvSpPr>
        <p:spPr>
          <a:xfrm>
            <a:off x="685800" y="1295400"/>
            <a:ext cx="7772400" cy="4419600"/>
          </a:xfrm>
        </p:spPr>
        <p:txBody>
          <a:bodyPr/>
          <a:lstStyle/>
          <a:p>
            <a:pPr>
              <a:buFont typeface="Arial" panose="020B0604020202020204" pitchFamily="34" charset="0"/>
              <a:buChar char="•"/>
            </a:pPr>
            <a:r>
              <a:rPr lang="en-US" b="1" dirty="0" smtClean="0">
                <a:latin typeface="Calibri" panose="020F0502020204030204" pitchFamily="34" charset="0"/>
              </a:rPr>
              <a:t>County Clerk’s Office</a:t>
            </a:r>
            <a:r>
              <a:rPr lang="en-US" dirty="0" smtClean="0">
                <a:latin typeface="Calibri" panose="020F0502020204030204" pitchFamily="34" charset="0"/>
              </a:rPr>
              <a:t>:</a:t>
            </a:r>
          </a:p>
          <a:p>
            <a:pPr marL="798513" indent="-400050">
              <a:buFont typeface="Wingdings" panose="05000000000000000000" pitchFamily="2" charset="2"/>
              <a:buChar char="§"/>
            </a:pPr>
            <a:r>
              <a:rPr lang="en-US" dirty="0">
                <a:latin typeface="Calibri" panose="020F0502020204030204" pitchFamily="34" charset="0"/>
              </a:rPr>
              <a:t>D</a:t>
            </a:r>
            <a:r>
              <a:rPr lang="en-US" dirty="0" smtClean="0">
                <a:latin typeface="Calibri" panose="020F0502020204030204" pitchFamily="34" charset="0"/>
              </a:rPr>
              <a:t>eeds</a:t>
            </a:r>
          </a:p>
          <a:p>
            <a:pPr marL="798513" indent="-400050">
              <a:buFont typeface="Wingdings" panose="05000000000000000000" pitchFamily="2" charset="2"/>
              <a:buChar char="§"/>
            </a:pPr>
            <a:r>
              <a:rPr lang="en-US" dirty="0" smtClean="0">
                <a:latin typeface="Calibri" panose="020F0502020204030204" pitchFamily="34" charset="0"/>
              </a:rPr>
              <a:t>Mineral Rights</a:t>
            </a:r>
          </a:p>
          <a:p>
            <a:pPr marL="798513" indent="-400050">
              <a:buFont typeface="Wingdings" panose="05000000000000000000" pitchFamily="2" charset="2"/>
              <a:buChar char="§"/>
            </a:pPr>
            <a:r>
              <a:rPr lang="en-US" dirty="0" smtClean="0">
                <a:latin typeface="Calibri" panose="020F0502020204030204" pitchFamily="34" charset="0"/>
              </a:rPr>
              <a:t>Outstanding liens and mortgages </a:t>
            </a:r>
            <a:endParaRPr lang="en-US" b="1" dirty="0">
              <a:latin typeface="Calibri" panose="020F0502020204030204" pitchFamily="34" charset="0"/>
            </a:endParaRPr>
          </a:p>
          <a:p>
            <a:pPr>
              <a:spcBef>
                <a:spcPts val="2400"/>
              </a:spcBef>
              <a:buFont typeface="Arial" panose="020B0604020202020204" pitchFamily="34" charset="0"/>
              <a:buChar char="•"/>
            </a:pPr>
            <a:r>
              <a:rPr lang="en-US" b="1" dirty="0" smtClean="0">
                <a:latin typeface="Calibri" panose="020F0502020204030204" pitchFamily="34" charset="0"/>
              </a:rPr>
              <a:t>County Assessor’s Office: </a:t>
            </a:r>
          </a:p>
          <a:p>
            <a:pPr marL="798513" indent="-400050">
              <a:spcBef>
                <a:spcPts val="700"/>
              </a:spcBef>
              <a:buFont typeface="Wingdings" panose="05000000000000000000" pitchFamily="2" charset="2"/>
              <a:buChar char="§"/>
            </a:pPr>
            <a:r>
              <a:rPr lang="en-US" dirty="0" smtClean="0">
                <a:latin typeface="Calibri" panose="020F0502020204030204" pitchFamily="34" charset="0"/>
              </a:rPr>
              <a:t>Real estate </a:t>
            </a:r>
            <a:r>
              <a:rPr lang="en-US" dirty="0">
                <a:latin typeface="Calibri" panose="020F0502020204030204" pitchFamily="34" charset="0"/>
              </a:rPr>
              <a:t>t</a:t>
            </a:r>
            <a:r>
              <a:rPr lang="en-US" dirty="0" smtClean="0">
                <a:latin typeface="Calibri" panose="020F0502020204030204" pitchFamily="34" charset="0"/>
              </a:rPr>
              <a:t>ax amounts paid and unpaid</a:t>
            </a:r>
          </a:p>
          <a:p>
            <a:pPr marL="798513" indent="-400050">
              <a:buFont typeface="Wingdings" panose="05000000000000000000" pitchFamily="2" charset="2"/>
              <a:buChar char="§"/>
            </a:pPr>
            <a:r>
              <a:rPr lang="en-US" dirty="0" smtClean="0">
                <a:latin typeface="Calibri" panose="020F0502020204030204" pitchFamily="34" charset="0"/>
              </a:rPr>
              <a:t>Identify abutting property owners</a:t>
            </a:r>
          </a:p>
          <a:p>
            <a:pPr marL="798513" indent="-400050">
              <a:buFont typeface="Wingdings" panose="05000000000000000000" pitchFamily="2" charset="2"/>
              <a:buChar char="§"/>
            </a:pPr>
            <a:r>
              <a:rPr lang="en-US" dirty="0" smtClean="0">
                <a:latin typeface="Calibri" panose="020F0502020204030204" pitchFamily="34" charset="0"/>
              </a:rPr>
              <a:t>Provide parcel maps, plat maps</a:t>
            </a:r>
          </a:p>
        </p:txBody>
      </p:sp>
    </p:spTree>
    <p:extLst>
      <p:ext uri="{BB962C8B-B14F-4D97-AF65-F5344CB8AC3E}">
        <p14:creationId xmlns:p14="http://schemas.microsoft.com/office/powerpoint/2010/main" val="28066945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smtClean="0">
                <a:solidFill>
                  <a:srgbClr val="006600"/>
                </a:solidFill>
                <a:latin typeface="Calibri" pitchFamily="34" charset="0"/>
                <a:cs typeface="Calibri" pitchFamily="34" charset="0"/>
              </a:rPr>
              <a:t>Corporate Information</a:t>
            </a:r>
            <a:endParaRPr kumimoji="0" lang="en-US" b="1" u="none" strike="noStrike" kern="0" cap="small" spc="0" normalizeH="0" noProof="0" dirty="0">
              <a:ln>
                <a:noFill/>
              </a:ln>
              <a:solidFill>
                <a:srgbClr val="006600"/>
              </a:solidFill>
              <a:effectLst/>
              <a:uLnTx/>
              <a:uFillTx/>
              <a:latin typeface="Calibri" pitchFamily="34" charset="0"/>
              <a:cs typeface="Calibri" pitchFamily="34" charset="0"/>
            </a:endParaRPr>
          </a:p>
        </p:txBody>
      </p:sp>
      <p:sp>
        <p:nvSpPr>
          <p:cNvPr id="6" name="Content Placeholder 2"/>
          <p:cNvSpPr>
            <a:spLocks noGrp="1"/>
          </p:cNvSpPr>
          <p:nvPr>
            <p:ph idx="1"/>
          </p:nvPr>
        </p:nvSpPr>
        <p:spPr>
          <a:xfrm>
            <a:off x="457200" y="1639206"/>
            <a:ext cx="8229600" cy="3124200"/>
          </a:xfrm>
        </p:spPr>
        <p:txBody>
          <a:bodyPr>
            <a:normAutofit/>
          </a:bodyPr>
          <a:lstStyle/>
          <a:p>
            <a:pPr lvl="1">
              <a:spcAft>
                <a:spcPts val="1200"/>
              </a:spcAft>
              <a:buFont typeface="Arial" pitchFamily="34" charset="0"/>
              <a:buChar char="•"/>
              <a:tabLst>
                <a:tab pos="347663" algn="l"/>
              </a:tabLst>
            </a:pPr>
            <a:r>
              <a:rPr lang="en-US" dirty="0" smtClean="0">
                <a:latin typeface="Calibri" pitchFamily="34" charset="0"/>
                <a:cs typeface="Calibri" pitchFamily="34" charset="0"/>
              </a:rPr>
              <a:t>Sources </a:t>
            </a:r>
            <a:r>
              <a:rPr lang="en-US" dirty="0">
                <a:latin typeface="Calibri" pitchFamily="34" charset="0"/>
                <a:cs typeface="Calibri" pitchFamily="34" charset="0"/>
              </a:rPr>
              <a:t>include the Secretary of State, Department of Revenue, and similar state </a:t>
            </a:r>
            <a:r>
              <a:rPr lang="en-US" dirty="0" smtClean="0">
                <a:latin typeface="Calibri" pitchFamily="34" charset="0"/>
                <a:cs typeface="Calibri" pitchFamily="34" charset="0"/>
              </a:rPr>
              <a:t>agencies</a:t>
            </a:r>
          </a:p>
          <a:p>
            <a:pPr lvl="1">
              <a:spcAft>
                <a:spcPts val="1200"/>
              </a:spcAft>
              <a:buFont typeface="Arial" pitchFamily="34" charset="0"/>
              <a:buChar char="•"/>
              <a:tabLst>
                <a:tab pos="347663" algn="l"/>
              </a:tabLst>
            </a:pPr>
            <a:r>
              <a:rPr lang="en-US" dirty="0" smtClean="0">
                <a:latin typeface="Calibri" pitchFamily="34" charset="0"/>
                <a:cs typeface="Calibri" pitchFamily="34" charset="0"/>
              </a:rPr>
              <a:t>Available Information may </a:t>
            </a:r>
            <a:r>
              <a:rPr lang="en-US" dirty="0">
                <a:latin typeface="Calibri" pitchFamily="34" charset="0"/>
                <a:cs typeface="Calibri" pitchFamily="34" charset="0"/>
              </a:rPr>
              <a:t>include corporate officers, </a:t>
            </a:r>
            <a:r>
              <a:rPr lang="en-US" dirty="0" smtClean="0">
                <a:latin typeface="Calibri" pitchFamily="34" charset="0"/>
                <a:cs typeface="Calibri" pitchFamily="34" charset="0"/>
              </a:rPr>
              <a:t>percentages </a:t>
            </a:r>
            <a:r>
              <a:rPr lang="en-US" dirty="0">
                <a:latin typeface="Calibri" pitchFamily="34" charset="0"/>
                <a:cs typeface="Calibri" pitchFamily="34" charset="0"/>
              </a:rPr>
              <a:t>of ownership, registered </a:t>
            </a:r>
            <a:r>
              <a:rPr lang="en-US" dirty="0" smtClean="0">
                <a:latin typeface="Calibri" pitchFamily="34" charset="0"/>
                <a:cs typeface="Calibri" pitchFamily="34" charset="0"/>
              </a:rPr>
              <a:t>agents, </a:t>
            </a:r>
            <a:r>
              <a:rPr lang="en-US" dirty="0">
                <a:latin typeface="Calibri" pitchFamily="34" charset="0"/>
                <a:cs typeface="Calibri" pitchFamily="34" charset="0"/>
              </a:rPr>
              <a:t>former names, </a:t>
            </a:r>
            <a:r>
              <a:rPr lang="en-US" dirty="0" smtClean="0">
                <a:latin typeface="Calibri" pitchFamily="34" charset="0"/>
                <a:cs typeface="Calibri" pitchFamily="34" charset="0"/>
              </a:rPr>
              <a:t>etc.</a:t>
            </a:r>
          </a:p>
          <a:p>
            <a:pPr lvl="1">
              <a:spcAft>
                <a:spcPts val="1200"/>
              </a:spcAft>
              <a:buFont typeface="Arial" pitchFamily="34" charset="0"/>
              <a:buChar char="•"/>
              <a:tabLst>
                <a:tab pos="347663" algn="l"/>
              </a:tabLst>
            </a:pPr>
            <a:r>
              <a:rPr lang="en-US" dirty="0" smtClean="0">
                <a:latin typeface="Calibri" pitchFamily="34" charset="0"/>
                <a:cs typeface="Calibri" pitchFamily="34" charset="0"/>
              </a:rPr>
              <a:t>Company websites</a:t>
            </a:r>
            <a:endParaRPr lang="en-US" dirty="0">
              <a:latin typeface="Calibri" pitchFamily="34" charset="0"/>
              <a:cs typeface="Calibri" pitchFamily="34" charset="0"/>
            </a:endParaRPr>
          </a:p>
          <a:p>
            <a:endParaRPr lang="en-US"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811813"/>
            <a:ext cx="2896646" cy="19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4679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10589"/>
            <a:ext cx="8229600" cy="1143000"/>
          </a:xfrm>
        </p:spPr>
        <p:txBody>
          <a:bodyPr>
            <a:normAutofit/>
          </a:bodyPr>
          <a:lstStyle/>
          <a:p>
            <a:r>
              <a:rPr lang="en-US" b="1" cap="small" dirty="0">
                <a:solidFill>
                  <a:srgbClr val="006600"/>
                </a:solidFill>
                <a:latin typeface="Calibri" pitchFamily="34" charset="0"/>
                <a:cs typeface="Calibri" pitchFamily="34" charset="0"/>
              </a:rPr>
              <a:t>Historical Resources</a:t>
            </a:r>
            <a:endParaRPr lang="en-US" b="1" i="1" cap="small" dirty="0">
              <a:solidFill>
                <a:srgbClr val="006600"/>
              </a:solidFill>
              <a:latin typeface="Calibri" pitchFamily="34" charset="0"/>
              <a:cs typeface="Calibri" pitchFamily="34" charset="0"/>
            </a:endParaRPr>
          </a:p>
        </p:txBody>
      </p:sp>
      <p:sp>
        <p:nvSpPr>
          <p:cNvPr id="6" name="Content Placeholder 2"/>
          <p:cNvSpPr>
            <a:spLocks noGrp="1"/>
          </p:cNvSpPr>
          <p:nvPr>
            <p:ph idx="1"/>
          </p:nvPr>
        </p:nvSpPr>
        <p:spPr>
          <a:xfrm>
            <a:off x="762000" y="1295400"/>
            <a:ext cx="7162800" cy="4953000"/>
          </a:xfrm>
        </p:spPr>
        <p:txBody>
          <a:bodyPr>
            <a:normAutofit fontScale="62500" lnSpcReduction="20000"/>
          </a:bodyPr>
          <a:lstStyle/>
          <a:p>
            <a:endParaRPr lang="en-US" sz="600" dirty="0" smtClean="0"/>
          </a:p>
          <a:p>
            <a:pPr>
              <a:buFont typeface="Arial" pitchFamily="34" charset="0"/>
              <a:buChar char="•"/>
            </a:pPr>
            <a:r>
              <a:rPr lang="en-US" sz="3200" dirty="0">
                <a:latin typeface="Calibri" pitchFamily="34" charset="0"/>
                <a:cs typeface="Calibri" pitchFamily="34" charset="0"/>
              </a:rPr>
              <a:t>Polk </a:t>
            </a:r>
            <a:r>
              <a:rPr lang="en-US" sz="3200" dirty="0" smtClean="0">
                <a:latin typeface="Calibri" pitchFamily="34" charset="0"/>
                <a:cs typeface="Calibri" pitchFamily="34" charset="0"/>
              </a:rPr>
              <a:t>Directories</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Sanborn </a:t>
            </a:r>
            <a:r>
              <a:rPr lang="en-US" sz="3200" dirty="0" smtClean="0">
                <a:latin typeface="Calibri" pitchFamily="34" charset="0"/>
                <a:cs typeface="Calibri" pitchFamily="34" charset="0"/>
              </a:rPr>
              <a:t>Maps</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Special collections at universities and </a:t>
            </a:r>
            <a:r>
              <a:rPr lang="en-US" sz="3200" dirty="0" smtClean="0">
                <a:latin typeface="Calibri" pitchFamily="34" charset="0"/>
                <a:cs typeface="Calibri" pitchFamily="34" charset="0"/>
              </a:rPr>
              <a:t>colleges</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Books on subject (use EPA’s library for inter-library loans</a:t>
            </a:r>
            <a:r>
              <a:rPr lang="en-US" sz="3200" dirty="0" smtClean="0">
                <a:latin typeface="Calibri" pitchFamily="34" charset="0"/>
                <a:cs typeface="Calibri" pitchFamily="34" charset="0"/>
              </a:rPr>
              <a:t>)</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Technical manuals (e.g., Army </a:t>
            </a:r>
            <a:r>
              <a:rPr lang="en-US" sz="3200" dirty="0" smtClean="0">
                <a:latin typeface="Calibri" pitchFamily="34" charset="0"/>
                <a:cs typeface="Calibri" pitchFamily="34" charset="0"/>
              </a:rPr>
              <a:t>manuals </a:t>
            </a:r>
            <a:r>
              <a:rPr lang="en-US" sz="3200" dirty="0">
                <a:latin typeface="Calibri" pitchFamily="34" charset="0"/>
                <a:cs typeface="Calibri" pitchFamily="34" charset="0"/>
              </a:rPr>
              <a:t>on NIKE missiles</a:t>
            </a:r>
            <a:r>
              <a:rPr lang="en-US" sz="3200" dirty="0" smtClean="0">
                <a:latin typeface="Calibri" pitchFamily="34" charset="0"/>
                <a:cs typeface="Calibri" pitchFamily="34" charset="0"/>
              </a:rPr>
              <a:t>)</a:t>
            </a:r>
            <a:endParaRPr lang="en-US" sz="3200" dirty="0">
              <a:latin typeface="Calibri" pitchFamily="34" charset="0"/>
              <a:cs typeface="Calibri" pitchFamily="34" charset="0"/>
            </a:endParaRPr>
          </a:p>
          <a:p>
            <a:pPr>
              <a:buFont typeface="Arial" pitchFamily="34" charset="0"/>
              <a:buChar char="•"/>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Eckhart survey of chemical </a:t>
            </a:r>
            <a:r>
              <a:rPr lang="en-US" sz="3200" dirty="0" smtClean="0">
                <a:latin typeface="Calibri" pitchFamily="34" charset="0"/>
                <a:cs typeface="Calibri" pitchFamily="34" charset="0"/>
              </a:rPr>
              <a:t>industry</a:t>
            </a:r>
            <a:endParaRPr lang="en-US" sz="3200" dirty="0">
              <a:latin typeface="Calibri" pitchFamily="34" charset="0"/>
              <a:cs typeface="Calibri" pitchFamily="34" charset="0"/>
            </a:endParaRPr>
          </a:p>
          <a:p>
            <a:pPr marL="0" indent="0">
              <a:buNone/>
            </a:pPr>
            <a:endParaRPr lang="en-US" sz="3200" dirty="0">
              <a:latin typeface="Calibri" pitchFamily="34" charset="0"/>
              <a:cs typeface="Calibri" pitchFamily="34" charset="0"/>
            </a:endParaRPr>
          </a:p>
          <a:p>
            <a:pPr>
              <a:buFont typeface="Arial" pitchFamily="34" charset="0"/>
              <a:buChar char="•"/>
            </a:pPr>
            <a:r>
              <a:rPr lang="en-US" sz="3200" dirty="0">
                <a:latin typeface="Calibri" pitchFamily="34" charset="0"/>
                <a:cs typeface="Calibri" pitchFamily="34" charset="0"/>
              </a:rPr>
              <a:t>Historical </a:t>
            </a:r>
            <a:r>
              <a:rPr lang="en-US" sz="3200" dirty="0" smtClean="0">
                <a:latin typeface="Calibri" pitchFamily="34" charset="0"/>
                <a:cs typeface="Calibri" pitchFamily="34" charset="0"/>
              </a:rPr>
              <a:t>societies</a:t>
            </a:r>
          </a:p>
          <a:p>
            <a:pPr>
              <a:buFont typeface="Arial" pitchFamily="34" charset="0"/>
              <a:buChar char="•"/>
            </a:pPr>
            <a:endParaRPr lang="en-US" sz="3200" dirty="0" smtClean="0">
              <a:latin typeface="Calibri" pitchFamily="34" charset="0"/>
              <a:cs typeface="Calibri" pitchFamily="34" charset="0"/>
            </a:endParaRPr>
          </a:p>
          <a:p>
            <a:pPr>
              <a:buFont typeface="Arial" pitchFamily="34" charset="0"/>
              <a:buChar char="•"/>
            </a:pPr>
            <a:r>
              <a:rPr lang="en-US" sz="3200" dirty="0" smtClean="0">
                <a:latin typeface="Calibri" pitchFamily="34" charset="0"/>
                <a:cs typeface="Calibri" pitchFamily="34" charset="0"/>
              </a:rPr>
              <a:t>State manufacturing </a:t>
            </a:r>
            <a:r>
              <a:rPr lang="en-US" sz="3200" dirty="0">
                <a:latin typeface="Calibri" pitchFamily="34" charset="0"/>
                <a:cs typeface="Calibri" pitchFamily="34" charset="0"/>
              </a:rPr>
              <a:t>r</a:t>
            </a:r>
            <a:r>
              <a:rPr lang="en-US" sz="3200" dirty="0" smtClean="0">
                <a:latin typeface="Calibri" pitchFamily="34" charset="0"/>
                <a:cs typeface="Calibri" pitchFamily="34" charset="0"/>
              </a:rPr>
              <a:t>egister</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9745993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81000"/>
            <a:ext cx="4114800" cy="990600"/>
          </a:xfrm>
        </p:spPr>
        <p:txBody>
          <a:bodyPr/>
          <a:lstStyle/>
          <a:p>
            <a:r>
              <a:rPr lang="en-US" b="1" cap="small" dirty="0" smtClean="0">
                <a:solidFill>
                  <a:srgbClr val="006600"/>
                </a:solidFill>
                <a:latin typeface="Calibri" pitchFamily="34" charset="0"/>
                <a:cs typeface="Calibri" pitchFamily="34" charset="0"/>
              </a:rPr>
              <a:t>Polk Directories</a:t>
            </a:r>
            <a:endParaRPr lang="en-US" b="1" dirty="0">
              <a:solidFill>
                <a:srgbClr val="006600"/>
              </a:solidFill>
              <a:latin typeface="Calibri" pitchFamily="34" charset="0"/>
              <a:cs typeface="Calibri" pitchFamily="34" charset="0"/>
            </a:endParaRPr>
          </a:p>
        </p:txBody>
      </p:sp>
      <p:pic>
        <p:nvPicPr>
          <p:cNvPr id="7" name="Picture 5" descr="rlpolksdirector00unkngoog_0005"/>
          <p:cNvPicPr>
            <a:picLocks noGrp="1" noChangeAspect="1" noChangeArrowheads="1"/>
          </p:cNvPicPr>
          <p:nvPr>
            <p:ph idx="1"/>
          </p:nvPr>
        </p:nvPicPr>
        <p:blipFill>
          <a:blip r:embed="rId3" cstate="print"/>
          <a:srcRect/>
          <a:stretch>
            <a:fillRect/>
          </a:stretch>
        </p:blipFill>
        <p:spPr bwMode="auto">
          <a:xfrm>
            <a:off x="685800" y="609600"/>
            <a:ext cx="3581400" cy="5334000"/>
          </a:xfrm>
          <a:prstGeom prst="rect">
            <a:avLst/>
          </a:prstGeom>
          <a:noFill/>
        </p:spPr>
      </p:pic>
      <p:sp>
        <p:nvSpPr>
          <p:cNvPr id="8" name="TextBox 7"/>
          <p:cNvSpPr txBox="1"/>
          <p:nvPr/>
        </p:nvSpPr>
        <p:spPr>
          <a:xfrm>
            <a:off x="4572000" y="1676400"/>
            <a:ext cx="3657600" cy="1200329"/>
          </a:xfrm>
          <a:prstGeom prst="rect">
            <a:avLst/>
          </a:prstGeom>
          <a:noFill/>
        </p:spPr>
        <p:txBody>
          <a:bodyPr wrap="square" rtlCol="0">
            <a:spAutoFit/>
          </a:bodyPr>
          <a:lstStyle/>
          <a:p>
            <a:r>
              <a:rPr lang="en-US" dirty="0" smtClean="0">
                <a:latin typeface="Calibri" panose="020F0502020204030204" pitchFamily="34" charset="0"/>
              </a:rPr>
              <a:t>City Directories where you can search by street name, type of business, and …..</a:t>
            </a:r>
            <a:endParaRPr lang="en-US" dirty="0">
              <a:latin typeface="Calibri" panose="020F0502020204030204" pitchFamily="34" charset="0"/>
            </a:endParaRPr>
          </a:p>
        </p:txBody>
      </p:sp>
    </p:spTree>
    <p:extLst>
      <p:ext uri="{BB962C8B-B14F-4D97-AF65-F5344CB8AC3E}">
        <p14:creationId xmlns:p14="http://schemas.microsoft.com/office/powerpoint/2010/main" val="28742201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990600"/>
          </a:xfrm>
        </p:spPr>
        <p:txBody>
          <a:bodyPr/>
          <a:lstStyle/>
          <a:p>
            <a:r>
              <a:rPr lang="en-US" b="1" cap="small" dirty="0" smtClean="0">
                <a:solidFill>
                  <a:srgbClr val="006600"/>
                </a:solidFill>
                <a:latin typeface="Calibri" pitchFamily="34" charset="0"/>
                <a:cs typeface="Calibri" pitchFamily="34" charset="0"/>
              </a:rPr>
              <a:t>Examples of Research Websites</a:t>
            </a:r>
            <a:endParaRPr lang="en-US" b="1" dirty="0">
              <a:solidFill>
                <a:srgbClr val="006600"/>
              </a:solidFill>
              <a:latin typeface="Calibri" pitchFamily="34" charset="0"/>
              <a:cs typeface="Calibri" pitchFamily="34" charset="0"/>
            </a:endParaRPr>
          </a:p>
        </p:txBody>
      </p:sp>
      <p:sp>
        <p:nvSpPr>
          <p:cNvPr id="3" name="Content Placeholder 2"/>
          <p:cNvSpPr>
            <a:spLocks noGrp="1"/>
          </p:cNvSpPr>
          <p:nvPr>
            <p:ph idx="1"/>
          </p:nvPr>
        </p:nvSpPr>
        <p:spPr>
          <a:xfrm>
            <a:off x="609600" y="1676400"/>
            <a:ext cx="7772400" cy="3962400"/>
          </a:xfrm>
        </p:spPr>
        <p:txBody>
          <a:bodyPr/>
          <a:lstStyle/>
          <a:p>
            <a:pPr>
              <a:buSzPct val="75000"/>
              <a:buFont typeface="Arial" pitchFamily="34" charset="0"/>
              <a:buChar char="•"/>
            </a:pPr>
            <a:r>
              <a:rPr lang="en-US" dirty="0" smtClean="0">
                <a:latin typeface="Calibri" pitchFamily="34" charset="0"/>
                <a:cs typeface="Calibri" pitchFamily="34" charset="0"/>
              </a:rPr>
              <a:t>Local historical societies:</a:t>
            </a:r>
          </a:p>
          <a:p>
            <a:pPr marL="457200" lvl="1" indent="0">
              <a:buSzPct val="75000"/>
              <a:buNone/>
            </a:pPr>
            <a:endParaRPr lang="en-US" dirty="0" smtClean="0">
              <a:latin typeface="Calibri" pitchFamily="34" charset="0"/>
              <a:cs typeface="Calibri" pitchFamily="34" charset="0"/>
            </a:endParaRPr>
          </a:p>
          <a:p>
            <a:pPr lvl="2">
              <a:buSzPct val="75000"/>
              <a:buFont typeface="Wingdings" panose="05000000000000000000" pitchFamily="2" charset="2"/>
              <a:buChar char="§"/>
            </a:pPr>
            <a:r>
              <a:rPr lang="en-US" sz="2400" dirty="0" smtClean="0">
                <a:latin typeface="Calibri" pitchFamily="34" charset="0"/>
                <a:cs typeface="Calibri" pitchFamily="34" charset="0"/>
              </a:rPr>
              <a:t>Museum of History and Industry in Seattle has nearly 4 million artifacts, photos, and archived files covering the Pacific Northwest</a:t>
            </a:r>
          </a:p>
          <a:p>
            <a:pPr lvl="2">
              <a:buSzPct val="75000"/>
              <a:buFont typeface="Wingdings" panose="05000000000000000000" pitchFamily="2" charset="2"/>
              <a:buChar char="§"/>
            </a:pPr>
            <a:endParaRPr lang="en-US" sz="2400" dirty="0">
              <a:latin typeface="Calibri" pitchFamily="34" charset="0"/>
              <a:cs typeface="Calibri" pitchFamily="34" charset="0"/>
            </a:endParaRPr>
          </a:p>
          <a:p>
            <a:pPr lvl="2">
              <a:buSzPct val="75000"/>
              <a:buFont typeface="Wingdings" panose="05000000000000000000" pitchFamily="2" charset="2"/>
              <a:buChar char="§"/>
            </a:pPr>
            <a:r>
              <a:rPr lang="en-US" sz="2400" dirty="0" smtClean="0">
                <a:latin typeface="Calibri" pitchFamily="34" charset="0"/>
                <a:cs typeface="Calibri" pitchFamily="34" charset="0"/>
              </a:rPr>
              <a:t>University of Idaho library also has a great website</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4544963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838200"/>
          </a:xfrm>
        </p:spPr>
        <p:txBody>
          <a:bodyPr/>
          <a:lstStyle/>
          <a:p>
            <a:r>
              <a:rPr lang="en-US" b="1" cap="small" dirty="0" smtClean="0">
                <a:solidFill>
                  <a:srgbClr val="006600"/>
                </a:solidFill>
                <a:latin typeface="Calibri" pitchFamily="34" charset="0"/>
                <a:cs typeface="Calibri" pitchFamily="34" charset="0"/>
              </a:rPr>
              <a:t>Sanborn Maps</a:t>
            </a:r>
            <a:endParaRPr lang="en-US" b="1" dirty="0">
              <a:solidFill>
                <a:srgbClr val="006600"/>
              </a:solidFill>
              <a:latin typeface="Calibri" pitchFamily="34" charset="0"/>
              <a:cs typeface="Calibri" pitchFamily="34" charset="0"/>
            </a:endParaRPr>
          </a:p>
        </p:txBody>
      </p:sp>
      <p:pic>
        <p:nvPicPr>
          <p:cNvPr id="7" name="Content Placeholder 6" descr="TH_fim1_">
            <a:hlinkClick r:id="rId3"/>
          </p:cNvPr>
          <p:cNvPicPr>
            <a:picLocks noGrp="1" noChangeAspect="1" noChangeArrowheads="1"/>
          </p:cNvPicPr>
          <p:nvPr>
            <p:ph idx="1"/>
          </p:nvPr>
        </p:nvPicPr>
        <p:blipFill>
          <a:blip r:embed="rId4" cstate="print"/>
          <a:srcRect/>
          <a:stretch>
            <a:fillRect/>
          </a:stretch>
        </p:blipFill>
        <p:spPr bwMode="auto">
          <a:xfrm>
            <a:off x="685800" y="1330841"/>
            <a:ext cx="4343400" cy="4343400"/>
          </a:xfrm>
          <a:prstGeom prst="rect">
            <a:avLst/>
          </a:prstGeom>
          <a:noFill/>
        </p:spPr>
      </p:pic>
      <p:sp>
        <p:nvSpPr>
          <p:cNvPr id="9" name="TextBox 8"/>
          <p:cNvSpPr txBox="1"/>
          <p:nvPr/>
        </p:nvSpPr>
        <p:spPr>
          <a:xfrm>
            <a:off x="5257800" y="1219200"/>
            <a:ext cx="3200400"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Calibri" pitchFamily="34" charset="0"/>
                <a:cs typeface="Calibri" pitchFamily="34" charset="0"/>
              </a:rPr>
              <a:t>Fire insurance maps showing structures, fire hydrants, wells, construction date, etc.</a:t>
            </a:r>
          </a:p>
          <a:p>
            <a:endParaRPr lang="en-US" dirty="0" smtClean="0">
              <a:latin typeface="Calibri" pitchFamily="34" charset="0"/>
              <a:cs typeface="Calibri" pitchFamily="34" charset="0"/>
            </a:endParaRPr>
          </a:p>
          <a:p>
            <a:pPr marL="342900" indent="-342900">
              <a:buFont typeface="Arial" panose="020B0604020202020204" pitchFamily="34" charset="0"/>
              <a:buChar char="•"/>
            </a:pPr>
            <a:r>
              <a:rPr lang="en-US" dirty="0" smtClean="0">
                <a:latin typeface="Calibri" pitchFamily="34" charset="0"/>
                <a:cs typeface="Calibri" pitchFamily="34" charset="0"/>
              </a:rPr>
              <a:t>Started in 1866 and updated about every 10 years</a:t>
            </a:r>
          </a:p>
          <a:p>
            <a:endParaRPr lang="en-US" dirty="0" smtClean="0">
              <a:latin typeface="Calibri" pitchFamily="34" charset="0"/>
              <a:cs typeface="Calibri" pitchFamily="34" charset="0"/>
            </a:endParaRPr>
          </a:p>
          <a:p>
            <a:pPr marL="342900" indent="-342900">
              <a:buFont typeface="Arial" panose="020B0604020202020204" pitchFamily="34" charset="0"/>
              <a:buChar char="•"/>
            </a:pPr>
            <a:r>
              <a:rPr lang="en-US" dirty="0" smtClean="0">
                <a:latin typeface="Calibri" pitchFamily="34" charset="0"/>
                <a:cs typeface="Calibri" pitchFamily="34" charset="0"/>
              </a:rPr>
              <a:t>Now provides other digital services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3811639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Other Sources</a:t>
            </a:r>
            <a:endParaRPr kumimoji="0" lang="en-US" b="1" i="1" u="none" strike="noStrike" kern="0" cap="small" spc="0" normalizeH="0" noProof="0" dirty="0">
              <a:ln>
                <a:noFill/>
              </a:ln>
              <a:solidFill>
                <a:srgbClr val="006600"/>
              </a:solidFill>
              <a:effectLst/>
              <a:uLnTx/>
              <a:uFillTx/>
              <a:latin typeface="Calibri" pitchFamily="34" charset="0"/>
              <a:cs typeface="Calibri" pitchFamily="34" charset="0"/>
            </a:endParaRPr>
          </a:p>
        </p:txBody>
      </p:sp>
      <p:grpSp>
        <p:nvGrpSpPr>
          <p:cNvPr id="4" name="Group 3"/>
          <p:cNvGrpSpPr/>
          <p:nvPr/>
        </p:nvGrpSpPr>
        <p:grpSpPr>
          <a:xfrm>
            <a:off x="1219200" y="838200"/>
            <a:ext cx="6934200" cy="5715000"/>
            <a:chOff x="1143000" y="734786"/>
            <a:chExt cx="7263539" cy="6115594"/>
          </a:xfrm>
        </p:grpSpPr>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1308"/>
            <a:stretch/>
          </p:blipFill>
          <p:spPr bwMode="auto">
            <a:xfrm>
              <a:off x="1143000" y="734786"/>
              <a:ext cx="7263539" cy="51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662" t="4662" r="6747" b="6034"/>
            <a:stretch/>
          </p:blipFill>
          <p:spPr>
            <a:xfrm>
              <a:off x="1143000" y="1211580"/>
              <a:ext cx="7239000" cy="5638800"/>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3913125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9428"/>
          <a:stretch/>
        </p:blipFill>
        <p:spPr>
          <a:xfrm>
            <a:off x="304800" y="0"/>
            <a:ext cx="4800600" cy="6858000"/>
          </a:xfrm>
          <a:prstGeom prst="rect">
            <a:avLst/>
          </a:prstGeom>
        </p:spPr>
      </p:pic>
      <p:sp>
        <p:nvSpPr>
          <p:cNvPr id="3" name="Title 1"/>
          <p:cNvSpPr txBox="1">
            <a:spLocks/>
          </p:cNvSpPr>
          <p:nvPr/>
        </p:nvSpPr>
        <p:spPr bwMode="auto">
          <a:xfrm>
            <a:off x="5181600" y="914400"/>
            <a:ext cx="3505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fontAlgn="auto" hangingPunct="1">
              <a:spcBef>
                <a:spcPts val="0"/>
              </a:spcBef>
              <a:spcAft>
                <a:spcPts val="0"/>
              </a:spcAft>
              <a:defRPr/>
            </a:pPr>
            <a:r>
              <a:rPr lang="en-US" b="1" kern="0" cap="small" dirty="0" smtClean="0">
                <a:solidFill>
                  <a:srgbClr val="006600"/>
                </a:solidFill>
                <a:latin typeface="Calibri" pitchFamily="34" charset="0"/>
                <a:cs typeface="Calibri" pitchFamily="34" charset="0"/>
              </a:rPr>
              <a:t>Moody’s Analyses</a:t>
            </a:r>
          </a:p>
          <a:p>
            <a:pPr eaLnBrk="1" fontAlgn="auto" hangingPunct="1">
              <a:spcBef>
                <a:spcPts val="0"/>
              </a:spcBef>
              <a:spcAft>
                <a:spcPts val="0"/>
              </a:spcAft>
              <a:defRPr/>
            </a:pPr>
            <a:r>
              <a:rPr lang="en-US" b="1" kern="0" cap="small" dirty="0">
                <a:solidFill>
                  <a:srgbClr val="006600"/>
                </a:solidFill>
                <a:latin typeface="Calibri" pitchFamily="34" charset="0"/>
                <a:cs typeface="Calibri" pitchFamily="34" charset="0"/>
              </a:rPr>
              <a:t>o</a:t>
            </a:r>
            <a:r>
              <a:rPr lang="en-US" b="1" kern="0" cap="small" dirty="0" smtClean="0">
                <a:solidFill>
                  <a:srgbClr val="006600"/>
                </a:solidFill>
                <a:latin typeface="Calibri" pitchFamily="34" charset="0"/>
                <a:cs typeface="Calibri" pitchFamily="34" charset="0"/>
              </a:rPr>
              <a:t>f</a:t>
            </a:r>
          </a:p>
          <a:p>
            <a:pPr eaLnBrk="1" fontAlgn="auto" hangingPunct="1">
              <a:spcBef>
                <a:spcPts val="0"/>
              </a:spcBef>
              <a:spcAft>
                <a:spcPts val="0"/>
              </a:spcAft>
              <a:defRPr/>
            </a:pPr>
            <a:r>
              <a:rPr lang="en-US" b="1" kern="0" cap="small" dirty="0" smtClean="0">
                <a:solidFill>
                  <a:srgbClr val="006600"/>
                </a:solidFill>
                <a:latin typeface="Calibri" pitchFamily="34" charset="0"/>
                <a:cs typeface="Calibri" pitchFamily="34" charset="0"/>
              </a:rPr>
              <a:t>Investments</a:t>
            </a:r>
            <a:endParaRPr lang="en-US" b="1" i="1" kern="0" cap="small" dirty="0">
              <a:solidFill>
                <a:srgbClr val="006600"/>
              </a:solidFill>
              <a:latin typeface="Calibri" pitchFamily="34" charset="0"/>
              <a:cs typeface="Calibri" pitchFamily="34" charset="0"/>
            </a:endParaRPr>
          </a:p>
        </p:txBody>
      </p:sp>
    </p:spTree>
    <p:extLst>
      <p:ext uri="{BB962C8B-B14F-4D97-AF65-F5344CB8AC3E}">
        <p14:creationId xmlns:p14="http://schemas.microsoft.com/office/powerpoint/2010/main" val="13218276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714500"/>
            <a:ext cx="8153400" cy="4038600"/>
          </a:xfrm>
        </p:spPr>
        <p:txBody>
          <a:bodyPr>
            <a:noAutofit/>
          </a:bodyPr>
          <a:lstStyle/>
          <a:p>
            <a:pPr lvl="1">
              <a:spcBef>
                <a:spcPts val="2400"/>
              </a:spcBef>
              <a:buFont typeface="Arial" pitchFamily="34" charset="0"/>
              <a:buChar char="•"/>
            </a:pPr>
            <a:r>
              <a:rPr lang="en-US" dirty="0" smtClean="0">
                <a:latin typeface="Calibri" pitchFamily="34" charset="0"/>
                <a:cs typeface="Calibri" pitchFamily="34" charset="0"/>
              </a:rPr>
              <a:t>CLEAR</a:t>
            </a:r>
          </a:p>
          <a:p>
            <a:pPr marL="457200" lvl="1" indent="0">
              <a:spcBef>
                <a:spcPts val="600"/>
              </a:spcBef>
              <a:buNone/>
            </a:pPr>
            <a:endParaRPr lang="en-US" dirty="0" smtClean="0">
              <a:latin typeface="Calibri" pitchFamily="34" charset="0"/>
              <a:cs typeface="Calibri" pitchFamily="34" charset="0"/>
            </a:endParaRPr>
          </a:p>
          <a:p>
            <a:pPr lvl="1">
              <a:spcBef>
                <a:spcPts val="600"/>
              </a:spcBef>
              <a:buFont typeface="Arial" pitchFamily="34" charset="0"/>
              <a:buChar char="•"/>
            </a:pPr>
            <a:r>
              <a:rPr lang="en-US" dirty="0" smtClean="0">
                <a:latin typeface="Calibri" pitchFamily="34" charset="0"/>
                <a:cs typeface="Calibri" pitchFamily="34" charset="0"/>
              </a:rPr>
              <a:t>PACER</a:t>
            </a:r>
            <a:endParaRPr lang="en-US" dirty="0">
              <a:latin typeface="Calibri" pitchFamily="34" charset="0"/>
              <a:cs typeface="Calibri" pitchFamily="34" charset="0"/>
            </a:endParaRPr>
          </a:p>
          <a:p>
            <a:pPr marL="457200" lvl="1" indent="0">
              <a:spcBef>
                <a:spcPts val="600"/>
              </a:spcBef>
              <a:buNone/>
            </a:pPr>
            <a:endParaRPr lang="en-US" dirty="0">
              <a:latin typeface="Calibri" pitchFamily="34" charset="0"/>
              <a:cs typeface="Calibri" pitchFamily="34" charset="0"/>
            </a:endParaRPr>
          </a:p>
          <a:p>
            <a:pPr lvl="1">
              <a:spcBef>
                <a:spcPts val="600"/>
              </a:spcBef>
              <a:buFont typeface="Arial" pitchFamily="34" charset="0"/>
              <a:buChar char="•"/>
            </a:pPr>
            <a:r>
              <a:rPr lang="en-US" dirty="0" smtClean="0">
                <a:latin typeface="Calibri" pitchFamily="34" charset="0"/>
                <a:cs typeface="Calibri" pitchFamily="34" charset="0"/>
              </a:rPr>
              <a:t>LexisNexis</a:t>
            </a:r>
            <a:endParaRPr lang="en-US" dirty="0">
              <a:latin typeface="Calibri" pitchFamily="34" charset="0"/>
              <a:cs typeface="Calibri" pitchFamily="34" charset="0"/>
            </a:endParaRPr>
          </a:p>
          <a:p>
            <a:pPr marL="457200" lvl="1" indent="0">
              <a:spcBef>
                <a:spcPts val="600"/>
              </a:spcBef>
              <a:buNone/>
            </a:pPr>
            <a:endParaRPr lang="en-US" dirty="0">
              <a:latin typeface="Calibri" pitchFamily="34" charset="0"/>
              <a:cs typeface="Calibri" pitchFamily="34" charset="0"/>
            </a:endParaRPr>
          </a:p>
          <a:p>
            <a:pPr marL="457200" lvl="1" indent="0">
              <a:spcBef>
                <a:spcPts val="600"/>
              </a:spcBef>
              <a:buNone/>
            </a:pPr>
            <a:r>
              <a:rPr lang="en-US" dirty="0" smtClean="0">
                <a:latin typeface="Calibri" pitchFamily="34" charset="0"/>
                <a:cs typeface="Calibri" pitchFamily="34" charset="0"/>
              </a:rPr>
              <a:t>These databases </a:t>
            </a:r>
            <a:r>
              <a:rPr lang="en-US" dirty="0">
                <a:latin typeface="Calibri" pitchFamily="34" charset="0"/>
                <a:cs typeface="Calibri" pitchFamily="34" charset="0"/>
              </a:rPr>
              <a:t>allow for “global</a:t>
            </a:r>
            <a:r>
              <a:rPr lang="en-US" dirty="0" smtClean="0">
                <a:latin typeface="Calibri" pitchFamily="34" charset="0"/>
                <a:cs typeface="Calibri" pitchFamily="34" charset="0"/>
              </a:rPr>
              <a:t>” searching across the nation</a:t>
            </a:r>
            <a:endParaRPr lang="en-US" dirty="0">
              <a:latin typeface="Calibri" pitchFamily="34" charset="0"/>
              <a:cs typeface="Calibri" pitchFamily="34" charset="0"/>
            </a:endParaRPr>
          </a:p>
        </p:txBody>
      </p:sp>
      <p:sp>
        <p:nvSpPr>
          <p:cNvPr id="6" name="Title 1"/>
          <p:cNvSpPr>
            <a:spLocks noGrp="1"/>
          </p:cNvSpPr>
          <p:nvPr>
            <p:ph type="title"/>
          </p:nvPr>
        </p:nvSpPr>
        <p:spPr bwMode="auto">
          <a:xfrm>
            <a:off x="457200" y="400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cap="small" dirty="0">
                <a:solidFill>
                  <a:srgbClr val="006600"/>
                </a:solidFill>
                <a:latin typeface="Calibri" pitchFamily="34" charset="0"/>
                <a:cs typeface="Calibri" pitchFamily="34" charset="0"/>
              </a:rPr>
              <a:t>Fee-for-Service Databases</a:t>
            </a:r>
            <a:endParaRPr kumimoji="0" lang="en-US" b="1" i="1" u="none" strike="noStrike" kern="0" cap="small" spc="0" normalizeH="0" noProof="0" dirty="0">
              <a:ln>
                <a:noFill/>
              </a:ln>
              <a:solidFill>
                <a:srgbClr val="0066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25105930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990600"/>
          </a:xfrm>
        </p:spPr>
        <p:txBody>
          <a:bodyPr/>
          <a:lstStyle/>
          <a:p>
            <a:r>
              <a:rPr lang="en-US" b="1" cap="small" dirty="0">
                <a:solidFill>
                  <a:srgbClr val="006600"/>
                </a:solidFill>
                <a:latin typeface="Calibri" pitchFamily="34" charset="0"/>
                <a:cs typeface="Calibri" pitchFamily="34" charset="0"/>
              </a:rPr>
              <a:t>Examples of EPA Source Documents</a:t>
            </a:r>
          </a:p>
        </p:txBody>
      </p:sp>
      <p:sp>
        <p:nvSpPr>
          <p:cNvPr id="3" name="Content Placeholder 2"/>
          <p:cNvSpPr>
            <a:spLocks noGrp="1"/>
          </p:cNvSpPr>
          <p:nvPr>
            <p:ph idx="1"/>
          </p:nvPr>
        </p:nvSpPr>
        <p:spPr>
          <a:xfrm>
            <a:off x="685800" y="1717964"/>
            <a:ext cx="7772400" cy="4267200"/>
          </a:xfrm>
        </p:spPr>
        <p:txBody>
          <a:bodyPr/>
          <a:lstStyle/>
          <a:p>
            <a:pPr>
              <a:spcAft>
                <a:spcPts val="1200"/>
              </a:spcAft>
              <a:buSzPct val="85000"/>
            </a:pPr>
            <a:r>
              <a:rPr lang="en-US" sz="2400" dirty="0" smtClean="0">
                <a:latin typeface="Calibri" panose="020F0502020204030204" pitchFamily="34" charset="0"/>
              </a:rPr>
              <a:t>CERCLA 104(e) Information Request letters</a:t>
            </a:r>
          </a:p>
          <a:p>
            <a:pPr>
              <a:spcAft>
                <a:spcPts val="1200"/>
              </a:spcAft>
              <a:buSzPct val="85000"/>
            </a:pPr>
            <a:r>
              <a:rPr lang="en-US" sz="2400" dirty="0" smtClean="0">
                <a:latin typeface="Calibri" panose="020F0502020204030204" pitchFamily="34" charset="0"/>
              </a:rPr>
              <a:t>RCRA 3007 Information Request letters</a:t>
            </a:r>
          </a:p>
          <a:p>
            <a:pPr>
              <a:spcAft>
                <a:spcPts val="1200"/>
              </a:spcAft>
              <a:buSzPct val="85000"/>
            </a:pPr>
            <a:r>
              <a:rPr lang="en-US" sz="2400" dirty="0" smtClean="0">
                <a:latin typeface="Calibri" panose="020F0502020204030204" pitchFamily="34" charset="0"/>
              </a:rPr>
              <a:t>Orders issued to PRPs</a:t>
            </a:r>
          </a:p>
          <a:p>
            <a:pPr>
              <a:spcAft>
                <a:spcPts val="1200"/>
              </a:spcAft>
              <a:buSzPct val="85000"/>
            </a:pPr>
            <a:r>
              <a:rPr lang="en-US" sz="2400" dirty="0" smtClean="0">
                <a:latin typeface="Calibri" panose="020F0502020204030204" pitchFamily="34" charset="0"/>
              </a:rPr>
              <a:t>Permits issued to PRPs</a:t>
            </a:r>
          </a:p>
          <a:p>
            <a:pPr>
              <a:spcAft>
                <a:spcPts val="1200"/>
              </a:spcAft>
              <a:buSzPct val="85000"/>
            </a:pPr>
            <a:r>
              <a:rPr lang="en-US" sz="2400" dirty="0" smtClean="0">
                <a:latin typeface="Calibri" panose="020F0502020204030204" pitchFamily="34" charset="0"/>
              </a:rPr>
              <a:t>Confidential Criminal Investigation Division Reports</a:t>
            </a:r>
          </a:p>
          <a:p>
            <a:pPr>
              <a:spcAft>
                <a:spcPts val="1200"/>
              </a:spcAft>
              <a:buSzPct val="85000"/>
            </a:pPr>
            <a:r>
              <a:rPr lang="en-US" sz="2400" dirty="0" smtClean="0">
                <a:latin typeface="Calibri" panose="020F0502020204030204" pitchFamily="34" charset="0"/>
              </a:rPr>
              <a:t>Inspection reports, sampling </a:t>
            </a:r>
            <a:r>
              <a:rPr lang="en-US" sz="2400" dirty="0">
                <a:latin typeface="Calibri" panose="020F0502020204030204" pitchFamily="34" charset="0"/>
              </a:rPr>
              <a:t>d</a:t>
            </a:r>
            <a:r>
              <a:rPr lang="en-US" sz="2400" dirty="0" smtClean="0">
                <a:latin typeface="Calibri" panose="020F0502020204030204" pitchFamily="34" charset="0"/>
              </a:rPr>
              <a:t>ata, enforcement </a:t>
            </a:r>
            <a:r>
              <a:rPr lang="en-US" sz="2400" dirty="0">
                <a:latin typeface="Calibri" panose="020F0502020204030204" pitchFamily="34" charset="0"/>
              </a:rPr>
              <a:t>a</a:t>
            </a:r>
            <a:r>
              <a:rPr lang="en-US" sz="2400" dirty="0" smtClean="0">
                <a:latin typeface="Calibri" panose="020F0502020204030204" pitchFamily="34" charset="0"/>
              </a:rPr>
              <a:t>ctions</a:t>
            </a:r>
            <a:endParaRPr lang="en-US" sz="2400" dirty="0">
              <a:latin typeface="Calibri" panose="020F0502020204030204" pitchFamily="34" charset="0"/>
            </a:endParaRPr>
          </a:p>
        </p:txBody>
      </p:sp>
    </p:spTree>
    <p:extLst>
      <p:ext uri="{BB962C8B-B14F-4D97-AF65-F5344CB8AC3E}">
        <p14:creationId xmlns:p14="http://schemas.microsoft.com/office/powerpoint/2010/main" val="299308088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TotalTime>
  <Words>6387</Words>
  <Application>Microsoft Office PowerPoint</Application>
  <PresentationFormat>On-screen Show (4:3)</PresentationFormat>
  <Paragraphs>680</Paragraphs>
  <Slides>103</Slides>
  <Notes>68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103</vt:i4>
      </vt:variant>
    </vt:vector>
  </HeadingPairs>
  <TitlesOfParts>
    <vt:vector size="115" baseType="lpstr">
      <vt:lpstr>ＭＳ Ｐゴシック</vt:lpstr>
      <vt:lpstr>Arial</vt:lpstr>
      <vt:lpstr>Bookman Old Style</vt:lpstr>
      <vt:lpstr>Calibri</vt:lpstr>
      <vt:lpstr>Impact</vt:lpstr>
      <vt:lpstr>Monotype Sorts</vt:lpstr>
      <vt:lpstr>Tahoma</vt:lpstr>
      <vt:lpstr>Times New Roman</vt:lpstr>
      <vt:lpstr>Wingdings</vt:lpstr>
      <vt:lpstr>Blank Presentation</vt:lpstr>
      <vt:lpstr>Clip</vt:lpstr>
      <vt:lpstr>Acrobat Document</vt:lpstr>
      <vt:lpstr>Comprehensive Environmental Response Compensation and Liability Act   </vt:lpstr>
      <vt:lpstr>“Superfund” Popular Name for CERCLA</vt:lpstr>
      <vt:lpstr>PowerPoint Presentation</vt:lpstr>
      <vt:lpstr>Tragedy of Love Canal</vt:lpstr>
      <vt:lpstr>How Many More Love Canals ? The Challenges of Drafting CERCLA </vt:lpstr>
      <vt:lpstr>Identification &amp; Prioritization  of CERCLA Sites</vt:lpstr>
      <vt:lpstr>Identifying Old Sites</vt:lpstr>
      <vt:lpstr>How Many Old Sites ?</vt:lpstr>
      <vt:lpstr>Prioritization of Old Sites</vt:lpstr>
      <vt:lpstr>National Priorities List Sites in Louisiana </vt:lpstr>
      <vt:lpstr>Objective of CERCLA</vt:lpstr>
      <vt:lpstr>Legal Foundation</vt:lpstr>
      <vt:lpstr>Statutory and Regulatory Framework</vt:lpstr>
      <vt:lpstr>Statutory and Regulatory Framework</vt:lpstr>
      <vt:lpstr>How Does CERCLA Work?</vt:lpstr>
      <vt:lpstr>Response Actions </vt:lpstr>
      <vt:lpstr>Overview of CERCLA Enforcement</vt:lpstr>
      <vt:lpstr>CERCLA Cleanup Triggers For Action</vt:lpstr>
      <vt:lpstr>CERCLA Trigger Retrospective &amp; Retroactive</vt:lpstr>
      <vt:lpstr>Definition of A Release </vt:lpstr>
      <vt:lpstr>Threatened Release </vt:lpstr>
      <vt:lpstr>Hazardous Substance</vt:lpstr>
      <vt:lpstr>Petroleum Exclusion Not a CERCLA Hazardous Substance</vt:lpstr>
      <vt:lpstr>Facility</vt:lpstr>
      <vt:lpstr>Liability </vt:lpstr>
      <vt:lpstr>Liability Under CERCLA</vt:lpstr>
      <vt:lpstr>Liability Under CERCLA (cont’d)</vt:lpstr>
      <vt:lpstr>Where Is The Compensation ?</vt:lpstr>
      <vt:lpstr>Personal Injury ?</vt:lpstr>
      <vt:lpstr>PowerPoint Presentation</vt:lpstr>
      <vt:lpstr>CERCLA Liability Retroactive, Strict, Joint and Several</vt:lpstr>
      <vt:lpstr>Strict Liability</vt:lpstr>
      <vt:lpstr>Retroactive Liability</vt:lpstr>
      <vt:lpstr>Joint and Several Liability</vt:lpstr>
      <vt:lpstr>Liable For What ?</vt:lpstr>
      <vt:lpstr>Liable To Whom?</vt:lpstr>
      <vt:lpstr>PowerPoint Presentation</vt:lpstr>
      <vt:lpstr>Statutory Defenses to CERCLA Liability</vt:lpstr>
      <vt:lpstr>Third Party Defense</vt:lpstr>
      <vt:lpstr>Statutory Exemptions from CERCLA Liability  </vt:lpstr>
      <vt:lpstr>Statutory Exemptions from CERCLA Liability (cont’d)</vt:lpstr>
      <vt:lpstr>2002 Brownfield Amendments Landowner Liability Protections</vt:lpstr>
      <vt:lpstr>Innocent Landowner </vt:lpstr>
      <vt:lpstr>Innocent Landowner </vt:lpstr>
      <vt:lpstr>Innocent Landowner </vt:lpstr>
      <vt:lpstr>Innocent Landowner </vt:lpstr>
      <vt:lpstr>Contiguous Property Owner</vt:lpstr>
      <vt:lpstr>Bona Fide Prospective Purchaser</vt:lpstr>
      <vt:lpstr>Other Statutory Exemptions from CERCLA Liability </vt:lpstr>
      <vt:lpstr>3. How Clean Is Clean</vt:lpstr>
      <vt:lpstr>How Clean Is Clean</vt:lpstr>
      <vt:lpstr>Blueprint For CERCLA Cleanups</vt:lpstr>
      <vt:lpstr>Who Pays</vt:lpstr>
      <vt:lpstr>Not The Taxpayer In Theory</vt:lpstr>
      <vt:lpstr>Who Pays For Clean Up?</vt:lpstr>
      <vt:lpstr>If PRP Cannot Be Found So Called “Orphan Sites”</vt:lpstr>
      <vt:lpstr>Superfund Tax</vt:lpstr>
      <vt:lpstr>EPA Enforcement Discretion </vt:lpstr>
      <vt:lpstr>Orphan Share Policy</vt:lpstr>
      <vt:lpstr>PowerPoint Presentation</vt:lpstr>
      <vt:lpstr>EPA Enforcement Discretion (cont’d)</vt:lpstr>
      <vt:lpstr>CERCLA Enforcement Process</vt:lpstr>
      <vt:lpstr>Settlement and Settlement Tools</vt:lpstr>
      <vt:lpstr>Cost Recovery</vt:lpstr>
      <vt:lpstr>How About New Sites?</vt:lpstr>
      <vt:lpstr>Release Reporting Trigger CERCLA Section 103(a)</vt:lpstr>
      <vt:lpstr>Report To ?</vt:lpstr>
      <vt:lpstr>Failure To Report Release</vt:lpstr>
      <vt:lpstr>Why CERCLA Reporting ?</vt:lpstr>
      <vt:lpstr>Release Reporting</vt:lpstr>
      <vt:lpstr>PowerPoint Presentation</vt:lpstr>
      <vt:lpstr>Introduction</vt:lpstr>
      <vt:lpstr>Liability Protections</vt:lpstr>
      <vt:lpstr>Exceptions to Limits on Corporate Liability</vt:lpstr>
      <vt:lpstr>Direct Liability </vt:lpstr>
      <vt:lpstr>Conclusion</vt:lpstr>
      <vt:lpstr>PowerPoint Presentation</vt:lpstr>
      <vt:lpstr>What you Will Learn this Module</vt:lpstr>
      <vt:lpstr>Questions To Ask before Starting</vt:lpstr>
      <vt:lpstr>Site Size and Complexity  Impact the Search</vt:lpstr>
      <vt:lpstr>PowerPoint Presentation</vt:lpstr>
      <vt:lpstr>What Are You Looking for?</vt:lpstr>
      <vt:lpstr>Internal Records Review</vt:lpstr>
      <vt:lpstr>envirofacts</vt:lpstr>
      <vt:lpstr>ECHO</vt:lpstr>
      <vt:lpstr>TRACS – State of Texas</vt:lpstr>
      <vt:lpstr>Local, State, and Other Federal Agencies as Sources</vt:lpstr>
      <vt:lpstr>Invoices</vt:lpstr>
      <vt:lpstr>Hazardous Waste Manifests</vt:lpstr>
      <vt:lpstr>County Records</vt:lpstr>
      <vt:lpstr>Corporate Information</vt:lpstr>
      <vt:lpstr>Historical Resources</vt:lpstr>
      <vt:lpstr>Polk Directories</vt:lpstr>
      <vt:lpstr>Examples of Research Websites</vt:lpstr>
      <vt:lpstr>Sanborn Maps</vt:lpstr>
      <vt:lpstr>Other Sources</vt:lpstr>
      <vt:lpstr>PowerPoint Presentation</vt:lpstr>
      <vt:lpstr>Fee-for-Service Databases</vt:lpstr>
      <vt:lpstr>Examples of EPA Source Documents</vt:lpstr>
      <vt:lpstr>Local Government Resources</vt:lpstr>
      <vt:lpstr>Potential Federal Sources</vt:lpstr>
      <vt:lpstr>Sources of Information Commonly in PRP Possession</vt:lpstr>
      <vt:lpstr>Organization </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Edward P Richards</cp:lastModifiedBy>
  <cp:revision>145</cp:revision>
  <cp:lastPrinted>2015-05-05T18:41:40Z</cp:lastPrinted>
  <dcterms:created xsi:type="dcterms:W3CDTF">2011-02-09T16:00:48Z</dcterms:created>
  <dcterms:modified xsi:type="dcterms:W3CDTF">2017-11-07T19:22:15Z</dcterms:modified>
</cp:coreProperties>
</file>