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07" r:id="rId3"/>
    <p:sldId id="308" r:id="rId4"/>
    <p:sldId id="259" r:id="rId5"/>
    <p:sldId id="260" r:id="rId6"/>
    <p:sldId id="263" r:id="rId7"/>
    <p:sldId id="264" r:id="rId8"/>
    <p:sldId id="284" r:id="rId9"/>
    <p:sldId id="288" r:id="rId10"/>
    <p:sldId id="286" r:id="rId11"/>
    <p:sldId id="309" r:id="rId12"/>
    <p:sldId id="310" r:id="rId13"/>
    <p:sldId id="311" r:id="rId14"/>
    <p:sldId id="267" r:id="rId15"/>
    <p:sldId id="280" r:id="rId16"/>
    <p:sldId id="268" r:id="rId17"/>
    <p:sldId id="269" r:id="rId18"/>
    <p:sldId id="289" r:id="rId19"/>
    <p:sldId id="281" r:id="rId20"/>
    <p:sldId id="282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271" r:id="rId31"/>
    <p:sldId id="318" r:id="rId32"/>
    <p:sldId id="273" r:id="rId33"/>
    <p:sldId id="312" r:id="rId34"/>
    <p:sldId id="278" r:id="rId35"/>
    <p:sldId id="319" r:id="rId36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ce Ign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4E8"/>
    <a:srgbClr val="4E93E7"/>
    <a:srgbClr val="539CF5"/>
    <a:srgbClr val="4C8FE1"/>
    <a:srgbClr val="505050"/>
    <a:srgbClr val="457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3" autoAdjust="0"/>
    <p:restoredTop sz="93588" autoAdjust="0"/>
  </p:normalViewPr>
  <p:slideViewPr>
    <p:cSldViewPr snapToGrid="0" snapToObjects="1">
      <p:cViewPr>
        <p:scale>
          <a:sx n="60" d="100"/>
          <a:sy n="60" d="100"/>
        </p:scale>
        <p:origin x="-822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531B4-9BFE-A34A-BAF5-8882735F555E}" type="datetimeFigureOut">
              <a:rPr lang="en-US" smtClean="0"/>
              <a:t>11/28/2014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9A613-E61D-2F40-8808-2CABF8F8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60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84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5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37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20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735F8D-0420-4D7D-8668-5EB35A4918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8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735F8D-0420-4D7D-8668-5EB35A49189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8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483F-A97F-4A18-84EE-F4B4044EC8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29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2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5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45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2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8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4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4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35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1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6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2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slide_syr_image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43564" r="30654" b="33022"/>
          <a:stretch/>
        </p:blipFill>
        <p:spPr bwMode="auto">
          <a:xfrm>
            <a:off x="0" y="0"/>
            <a:ext cx="9144002" cy="382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3"/>
          <p:cNvSpPr/>
          <p:nvPr userDrawn="1"/>
        </p:nvSpPr>
        <p:spPr>
          <a:xfrm>
            <a:off x="-1" y="3524665"/>
            <a:ext cx="9144002" cy="3333334"/>
          </a:xfrm>
          <a:prstGeom prst="rect">
            <a:avLst/>
          </a:prstGeom>
          <a:solidFill>
            <a:srgbClr val="558ED5"/>
          </a:solidFill>
          <a:ln>
            <a:solidFill>
              <a:srgbClr val="4A7EBB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5121" y="4017823"/>
            <a:ext cx="7651106" cy="2015511"/>
          </a:xfrm>
        </p:spPr>
        <p:txBody>
          <a:bodyPr anchor="t"/>
          <a:lstStyle>
            <a:lvl1pPr algn="l">
              <a:lnSpc>
                <a:spcPct val="80000"/>
              </a:lnSpc>
              <a:defRPr sz="4400" b="1" cap="all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  <p:pic>
        <p:nvPicPr>
          <p:cNvPr id="8" name="Picture 7" descr="Screen Shot 2014-10-31 at 17.49.4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24556" r="7529" b="14136"/>
          <a:stretch/>
        </p:blipFill>
        <p:spPr>
          <a:xfrm>
            <a:off x="5326423" y="5786755"/>
            <a:ext cx="3587937" cy="801385"/>
          </a:xfrm>
          <a:prstGeom prst="rect">
            <a:avLst/>
          </a:prstGeom>
        </p:spPr>
      </p:pic>
      <p:sp>
        <p:nvSpPr>
          <p:cNvPr id="6" name="Round Single Corner Rectangle 5"/>
          <p:cNvSpPr/>
          <p:nvPr userDrawn="1"/>
        </p:nvSpPr>
        <p:spPr>
          <a:xfrm>
            <a:off x="309243" y="6143112"/>
            <a:ext cx="1960419" cy="260690"/>
          </a:xfrm>
          <a:prstGeom prst="round1Rect">
            <a:avLst/>
          </a:prstGeom>
          <a:solidFill>
            <a:srgbClr val="4E94E8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3172330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"/>
          <p:cNvSpPr/>
          <p:nvPr userDrawn="1"/>
        </p:nvSpPr>
        <p:spPr>
          <a:xfrm>
            <a:off x="-1" y="0"/>
            <a:ext cx="9144002" cy="5461742"/>
          </a:xfrm>
          <a:prstGeom prst="rect">
            <a:avLst/>
          </a:prstGeom>
          <a:solidFill>
            <a:srgbClr val="558ED5"/>
          </a:solidFill>
          <a:ln>
            <a:solidFill>
              <a:srgbClr val="4A7EBB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0" y="-30794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134552" y="1719726"/>
            <a:ext cx="6650879" cy="2015511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t"/>
          <a:lstStyle>
            <a:lvl1pPr algn="l">
              <a:lnSpc>
                <a:spcPct val="80000"/>
              </a:lnSpc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DRAFT TEXT </a:t>
            </a:r>
            <a:br>
              <a:rPr lang="en-GB" dirty="0" smtClean="0"/>
            </a:br>
            <a:r>
              <a:rPr lang="en-GB" dirty="0" smtClean="0"/>
              <a:t>HERE</a:t>
            </a:r>
            <a:endParaRPr lang="fr-FR" dirty="0"/>
          </a:p>
        </p:txBody>
      </p:sp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320594385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7858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GB" dirty="0" smtClean="0"/>
              <a:t>Key Messages</a:t>
            </a:r>
            <a:endParaRPr lang="en-US" dirty="0"/>
          </a:p>
        </p:txBody>
      </p:sp>
      <p:pic>
        <p:nvPicPr>
          <p:cNvPr id="3" name="Picture 4" descr="slide_syr_image.psd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-1" y="1385902"/>
            <a:ext cx="9158943" cy="550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199" y="1790700"/>
            <a:ext cx="8229599" cy="4117226"/>
          </a:xfrm>
        </p:spPr>
        <p:txBody>
          <a:bodyPr/>
          <a:lstStyle>
            <a:lvl1pPr>
              <a:defRPr lang="nl-BE" dirty="0" smtClean="0">
                <a:solidFill>
                  <a:srgbClr val="4577CE"/>
                </a:solidFill>
              </a:defRPr>
            </a:lvl1pPr>
            <a:lvl2pPr>
              <a:defRPr lang="nl-BE" dirty="0" smtClean="0">
                <a:solidFill>
                  <a:srgbClr val="505050"/>
                </a:solidFill>
              </a:defRPr>
            </a:lvl2pPr>
            <a:lvl3pPr>
              <a:defRPr lang="nl-BE" dirty="0" smtClean="0">
                <a:solidFill>
                  <a:srgbClr val="505050"/>
                </a:solidFill>
              </a:defRPr>
            </a:lvl3pPr>
            <a:lvl4pPr>
              <a:defRPr lang="nl-BE" dirty="0" smtClean="0">
                <a:solidFill>
                  <a:srgbClr val="505050"/>
                </a:solidFill>
              </a:defRPr>
            </a:lvl4pPr>
            <a:lvl5pPr>
              <a:defRPr lang="fr-FR" dirty="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752588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15299" y="0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81583"/>
            <a:ext cx="8384183" cy="785091"/>
          </a:xfrm>
          <a:prstGeom prst="rect">
            <a:avLst/>
          </a:prstGeom>
          <a:solidFill>
            <a:srgbClr val="4C8C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427079"/>
            <a:ext cx="8229600" cy="51045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48404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lide_syr_image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59274" r="30654" b="32257"/>
          <a:stretch/>
        </p:blipFill>
        <p:spPr bwMode="auto">
          <a:xfrm>
            <a:off x="-2" y="0"/>
            <a:ext cx="9144002" cy="138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81583"/>
            <a:ext cx="8384183" cy="785091"/>
          </a:xfrm>
          <a:prstGeom prst="rect">
            <a:avLst/>
          </a:prstGeom>
          <a:solidFill>
            <a:srgbClr val="4C8C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427079"/>
            <a:ext cx="8229600" cy="51045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790700"/>
            <a:ext cx="8229599" cy="4117226"/>
          </a:xfrm>
        </p:spPr>
        <p:txBody>
          <a:bodyPr/>
          <a:lstStyle>
            <a:lvl1pPr>
              <a:defRPr lang="nl-BE" dirty="0" smtClean="0">
                <a:solidFill>
                  <a:srgbClr val="4577CE"/>
                </a:solidFill>
              </a:defRPr>
            </a:lvl1pPr>
            <a:lvl2pPr>
              <a:defRPr lang="nl-BE" dirty="0" smtClean="0">
                <a:solidFill>
                  <a:srgbClr val="505050"/>
                </a:solidFill>
              </a:defRPr>
            </a:lvl2pPr>
            <a:lvl3pPr>
              <a:defRPr lang="nl-BE" dirty="0" smtClean="0">
                <a:solidFill>
                  <a:srgbClr val="505050"/>
                </a:solidFill>
              </a:defRPr>
            </a:lvl3pPr>
            <a:lvl4pPr>
              <a:defRPr lang="nl-BE" dirty="0" smtClean="0">
                <a:solidFill>
                  <a:srgbClr val="505050"/>
                </a:solidFill>
              </a:defRPr>
            </a:lvl4pPr>
            <a:lvl5pPr>
              <a:defRPr lang="fr-FR" dirty="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fr-FR" dirty="0"/>
          </a:p>
        </p:txBody>
      </p:sp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46" y="6051308"/>
            <a:ext cx="3201581" cy="497166"/>
          </a:xfrm>
          <a:prstGeom prst="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>
            <a:off x="309243" y="631244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209100079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15299" y="0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119318825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D825CF-7CAB-4B1E-95DB-6BAF3707A49C}" type="datetimeFigureOut">
              <a:rPr lang="en-US" smtClean="0"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F4DCBC-AA51-4C33-95AE-92170C34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8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 smtClean="0"/>
              <a:t>CLIQUEZ ET MODIFIEZ LE TITRE</a:t>
            </a:r>
            <a:endParaRPr lang="fr-FR" dirty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982496"/>
            <a:ext cx="8229600" cy="542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 dirty="0"/>
              <a:t>Cliquez pour modifier les styles du texte du masque</a:t>
            </a:r>
          </a:p>
          <a:p>
            <a:pPr lvl="1"/>
            <a:r>
              <a:rPr lang="nl-BE" dirty="0"/>
              <a:t>Deuxième niveau</a:t>
            </a:r>
          </a:p>
          <a:p>
            <a:pPr lvl="2"/>
            <a:r>
              <a:rPr lang="nl-BE" dirty="0"/>
              <a:t>Troisième niveau</a:t>
            </a:r>
          </a:p>
          <a:p>
            <a:pPr lvl="3"/>
            <a:r>
              <a:rPr lang="nl-BE" dirty="0"/>
              <a:t>Quatrième niveau</a:t>
            </a:r>
          </a:p>
          <a:p>
            <a:pPr lvl="4"/>
            <a:r>
              <a:rPr lang="nl-BE" dirty="0"/>
              <a:t>Cinquième niveau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0" r:id="rId2"/>
    <p:sldLayoutId id="2147483892" r:id="rId3"/>
    <p:sldLayoutId id="2147483891" r:id="rId4"/>
    <p:sldLayoutId id="2147483889" r:id="rId5"/>
    <p:sldLayoutId id="2147483893" r:id="rId6"/>
    <p:sldLayoutId id="2147483894" r:id="rId7"/>
  </p:sldLayoutIdLst>
  <p:transition spd="slow"/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4577CE"/>
          </a:solidFill>
          <a:latin typeface="Calibri"/>
          <a:ea typeface="ＭＳ Ｐゴシック" charset="0"/>
          <a:cs typeface="Calibri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SzPct val="100000"/>
        <a:buFont typeface="Arial"/>
        <a:buNone/>
        <a:defRPr lang="nl-BE" sz="3200" kern="1200" dirty="0">
          <a:solidFill>
            <a:srgbClr val="4577CE"/>
          </a:solidFill>
          <a:latin typeface="+mn-lt"/>
          <a:ea typeface="ＭＳ Ｐゴシック" charset="0"/>
          <a:cs typeface="Calibri"/>
        </a:defRPr>
      </a:lvl1pPr>
      <a:lvl2pPr marL="813600" indent="-4284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Lucida Grande"/>
        <a:buChar char="➜"/>
        <a:defRPr lang="nl-BE" sz="28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nl-BE" sz="24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SzPct val="70000"/>
        <a:buFont typeface="Arial"/>
        <a:buChar char="♦"/>
        <a:defRPr lang="nl-BE" sz="20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fr-FR" sz="20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"/>
          <p:cNvSpPr txBox="1">
            <a:spLocks/>
          </p:cNvSpPr>
          <p:nvPr/>
        </p:nvSpPr>
        <p:spPr bwMode="auto">
          <a:xfrm>
            <a:off x="508000" y="3727204"/>
            <a:ext cx="8229600" cy="15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4577CE"/>
                </a:solidFill>
                <a:latin typeface="Calibri"/>
                <a:ea typeface="ＭＳ Ｐゴシック" charset="0"/>
                <a:cs typeface="Calibri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 sz="1800"/>
            </a:pPr>
            <a:r>
              <a:rPr lang="en-US" sz="3400" dirty="0" smtClean="0">
                <a:solidFill>
                  <a:srgbClr val="FFFFFF"/>
                </a:solidFill>
                <a:latin typeface="Arial"/>
                <a:cs typeface="Arial"/>
              </a:rPr>
              <a:t>IPCC Fifth Assessment Report</a:t>
            </a:r>
            <a:br>
              <a:rPr lang="en-US" sz="3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400" dirty="0" smtClean="0">
                <a:solidFill>
                  <a:srgbClr val="FFFFFF"/>
                </a:solidFill>
                <a:latin typeface="Arial"/>
                <a:cs typeface="Arial"/>
              </a:rPr>
              <a:t>Synthesis Report</a:t>
            </a:r>
            <a:endParaRPr lang="en-US" sz="3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666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1 at 23.01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9"/>
          <a:stretch/>
        </p:blipFill>
        <p:spPr>
          <a:xfrm>
            <a:off x="993048" y="1698453"/>
            <a:ext cx="7086436" cy="3560792"/>
          </a:xfrm>
          <a:prstGeom prst="rect">
            <a:avLst/>
          </a:prstGeom>
        </p:spPr>
      </p:pic>
      <p:pic>
        <p:nvPicPr>
          <p:cNvPr id="3" name="Picture 2" descr="Screen Shot 2014-11-01 at 23.01.21.png"/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/>
          <a:stretch/>
        </p:blipFill>
        <p:spPr>
          <a:xfrm>
            <a:off x="6071096" y="176051"/>
            <a:ext cx="2724425" cy="1172749"/>
          </a:xfrm>
          <a:prstGeom prst="rect">
            <a:avLst/>
          </a:prstGeom>
        </p:spPr>
      </p:pic>
      <p:pic>
        <p:nvPicPr>
          <p:cNvPr id="4" name="Picture 3" descr="Screen Shot 2014-11-01 at 23.00.42.png"/>
          <p:cNvPicPr>
            <a:picLocks noChangeAspect="1"/>
          </p:cNvPicPr>
          <p:nvPr/>
        </p:nvPicPr>
        <p:blipFill rotWithShape="1"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"/>
          <a:stretch/>
        </p:blipFill>
        <p:spPr>
          <a:xfrm>
            <a:off x="3256147" y="176051"/>
            <a:ext cx="2507438" cy="1172749"/>
          </a:xfrm>
          <a:prstGeom prst="rect">
            <a:avLst/>
          </a:prstGeom>
        </p:spPr>
      </p:pic>
      <p:pic>
        <p:nvPicPr>
          <p:cNvPr id="5" name="Picture 4" descr="Screen Shot 2014-11-01 at 23.00.16.png"/>
          <p:cNvPicPr>
            <a:picLocks noChangeAspect="1"/>
          </p:cNvPicPr>
          <p:nvPr/>
        </p:nvPicPr>
        <p:blipFill rotWithShape="1">
          <a:blip r:embed="rId5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>
          <a:xfrm>
            <a:off x="390636" y="176051"/>
            <a:ext cx="2564422" cy="1229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3718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GHG emissions growth between 2000 and 2010 has been larger than in the previous three </a:t>
            </a:r>
            <a:r>
              <a:rPr lang="en-US" sz="2200" dirty="0" smtClean="0">
                <a:solidFill>
                  <a:srgbClr val="FFFFFF"/>
                </a:solidFill>
                <a:latin typeface="Arial"/>
                <a:cs typeface="Arial"/>
              </a:rPr>
              <a:t>decades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8" name="Shape 65"/>
          <p:cNvSpPr/>
          <p:nvPr/>
        </p:nvSpPr>
        <p:spPr>
          <a:xfrm rot="16211825">
            <a:off x="-1204239" y="3086966"/>
            <a:ext cx="323795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1700" dirty="0">
                <a:latin typeface="Arial Bold"/>
                <a:ea typeface="Arial Bold"/>
                <a:cs typeface="Arial Bold"/>
                <a:sym typeface="Arial Bold"/>
              </a:rPr>
              <a:t>GHG Emissions [GtCO</a:t>
            </a:r>
            <a:r>
              <a:rPr sz="1100" dirty="0"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sz="1700" dirty="0">
                <a:latin typeface="Arial Bold"/>
                <a:ea typeface="Arial Bold"/>
                <a:cs typeface="Arial Bold"/>
                <a:sym typeface="Arial Bold"/>
              </a:rPr>
              <a:t> eq/yr]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 descr="Char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4" y="1386472"/>
            <a:ext cx="7529503" cy="37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94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762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Sources of emissions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698" y="1061135"/>
            <a:ext cx="8013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Energy production remains the primary driver of GHG emissions</a:t>
            </a:r>
          </a:p>
        </p:txBody>
      </p:sp>
      <p:pic>
        <p:nvPicPr>
          <p:cNvPr id="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8972" y="1953272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74" y="2669384"/>
            <a:ext cx="1066800" cy="1003300"/>
          </a:xfrm>
          <a:prstGeom prst="rect">
            <a:avLst/>
          </a:prstGeom>
        </p:spPr>
      </p:pic>
      <p:pic>
        <p:nvPicPr>
          <p:cNvPr id="2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6631" y="1979302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882" y="2718775"/>
            <a:ext cx="1282700" cy="1206500"/>
          </a:xfrm>
          <a:prstGeom prst="rect">
            <a:avLst/>
          </a:prstGeom>
        </p:spPr>
      </p:pic>
      <p:pic>
        <p:nvPicPr>
          <p:cNvPr id="2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6756" y="1976818"/>
            <a:ext cx="424518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693041"/>
            <a:ext cx="1447800" cy="1371600"/>
          </a:xfrm>
          <a:prstGeom prst="rect">
            <a:avLst/>
          </a:prstGeom>
        </p:spPr>
      </p:pic>
      <p:pic>
        <p:nvPicPr>
          <p:cNvPr id="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8313" y="1976818"/>
            <a:ext cx="424518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18" y="2675542"/>
            <a:ext cx="1790700" cy="1689100"/>
          </a:xfrm>
          <a:prstGeom prst="rect">
            <a:avLst/>
          </a:prstGeom>
        </p:spPr>
      </p:pic>
      <p:pic>
        <p:nvPicPr>
          <p:cNvPr id="3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1145" y="1976818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80" y="2633979"/>
            <a:ext cx="2032000" cy="1917700"/>
          </a:xfrm>
          <a:prstGeom prst="rect">
            <a:avLst/>
          </a:prstGeom>
        </p:spPr>
      </p:pic>
      <p:sp>
        <p:nvSpPr>
          <p:cNvPr id="34" name="Shape 83"/>
          <p:cNvSpPr/>
          <p:nvPr/>
        </p:nvSpPr>
        <p:spPr>
          <a:xfrm>
            <a:off x="657342" y="3136961"/>
            <a:ext cx="1630710" cy="119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5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35%</a:t>
            </a:r>
          </a:p>
        </p:txBody>
      </p:sp>
      <p:sp>
        <p:nvSpPr>
          <p:cNvPr id="35" name="Shape 84"/>
          <p:cNvSpPr/>
          <p:nvPr/>
        </p:nvSpPr>
        <p:spPr>
          <a:xfrm>
            <a:off x="2931534" y="2888863"/>
            <a:ext cx="127863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7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24%</a:t>
            </a:r>
          </a:p>
        </p:txBody>
      </p:sp>
      <p:sp>
        <p:nvSpPr>
          <p:cNvPr id="36" name="Shape 85"/>
          <p:cNvSpPr/>
          <p:nvPr/>
        </p:nvSpPr>
        <p:spPr>
          <a:xfrm>
            <a:off x="4656420" y="2949261"/>
            <a:ext cx="127863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5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21%</a:t>
            </a:r>
          </a:p>
        </p:txBody>
      </p:sp>
      <p:sp>
        <p:nvSpPr>
          <p:cNvPr id="37" name="Shape 86"/>
          <p:cNvSpPr/>
          <p:nvPr/>
        </p:nvSpPr>
        <p:spPr>
          <a:xfrm>
            <a:off x="6227882" y="2922073"/>
            <a:ext cx="1278632" cy="100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14%</a:t>
            </a:r>
          </a:p>
        </p:txBody>
      </p:sp>
      <p:sp>
        <p:nvSpPr>
          <p:cNvPr id="38" name="Shape 87"/>
          <p:cNvSpPr/>
          <p:nvPr/>
        </p:nvSpPr>
        <p:spPr>
          <a:xfrm>
            <a:off x="7599715" y="2786035"/>
            <a:ext cx="127863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25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FFFFFF"/>
                </a:solidFill>
              </a:rPr>
              <a:t>6.4%</a:t>
            </a:r>
          </a:p>
        </p:txBody>
      </p:sp>
      <p:sp>
        <p:nvSpPr>
          <p:cNvPr id="39" name="Shape 88"/>
          <p:cNvSpPr/>
          <p:nvPr/>
        </p:nvSpPr>
        <p:spPr>
          <a:xfrm>
            <a:off x="1704404" y="4745126"/>
            <a:ext cx="5887592" cy="48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26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335C8A"/>
                </a:solidFill>
              </a:rPr>
              <a:t>2010 GHG emissions</a:t>
            </a:r>
          </a:p>
        </p:txBody>
      </p:sp>
      <p:sp>
        <p:nvSpPr>
          <p:cNvPr id="40" name="Shape 89"/>
          <p:cNvSpPr/>
          <p:nvPr/>
        </p:nvSpPr>
        <p:spPr>
          <a:xfrm>
            <a:off x="512779" y="3862088"/>
            <a:ext cx="1929507" cy="2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Energy Sector</a:t>
            </a:r>
          </a:p>
        </p:txBody>
      </p:sp>
      <p:sp>
        <p:nvSpPr>
          <p:cNvPr id="41" name="Shape 90"/>
          <p:cNvSpPr/>
          <p:nvPr/>
        </p:nvSpPr>
        <p:spPr>
          <a:xfrm>
            <a:off x="2204042" y="3378841"/>
            <a:ext cx="2558906" cy="88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Agriculture, </a:t>
            </a:r>
            <a:b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forests and </a:t>
            </a:r>
            <a:b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other land uses</a:t>
            </a:r>
          </a:p>
        </p:txBody>
      </p:sp>
      <p:sp>
        <p:nvSpPr>
          <p:cNvPr id="42" name="Shape 91"/>
          <p:cNvSpPr/>
          <p:nvPr/>
        </p:nvSpPr>
        <p:spPr>
          <a:xfrm>
            <a:off x="4300407" y="3447605"/>
            <a:ext cx="1929507" cy="291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43" name="Shape 92"/>
          <p:cNvSpPr/>
          <p:nvPr/>
        </p:nvSpPr>
        <p:spPr>
          <a:xfrm>
            <a:off x="5888366" y="3378841"/>
            <a:ext cx="1929507" cy="291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Transport</a:t>
            </a:r>
          </a:p>
        </p:txBody>
      </p:sp>
      <p:sp>
        <p:nvSpPr>
          <p:cNvPr id="44" name="Shape 93"/>
          <p:cNvSpPr/>
          <p:nvPr/>
        </p:nvSpPr>
        <p:spPr>
          <a:xfrm>
            <a:off x="7236178" y="3110884"/>
            <a:ext cx="1929507" cy="56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sz="14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Building </a:t>
            </a:r>
            <a:br>
              <a:rPr sz="14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Sector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0424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r>
              <a:rPr lang="nl-NL" dirty="0" err="1" smtClean="0"/>
              <a:t>Antropogenic</a:t>
            </a:r>
            <a:r>
              <a:rPr lang="nl-NL" dirty="0" smtClean="0"/>
              <a:t> </a:t>
            </a:r>
            <a:r>
              <a:rPr lang="nl-NL" dirty="0" err="1" smtClean="0"/>
              <a:t>forcings</a:t>
            </a:r>
            <a:r>
              <a:rPr lang="nl-NL" dirty="0" smtClean="0"/>
              <a:t> are </a:t>
            </a:r>
            <a:r>
              <a:rPr lang="nl-NL" i="1" dirty="0" err="1" smtClean="0"/>
              <a:t>extremely</a:t>
            </a:r>
            <a:r>
              <a:rPr lang="nl-NL" i="1" dirty="0" smtClean="0"/>
              <a:t> </a:t>
            </a:r>
            <a:r>
              <a:rPr lang="nl-NL" i="1" dirty="0" err="1" smtClean="0"/>
              <a:t>likely</a:t>
            </a:r>
            <a:r>
              <a:rPr lang="nl-NL" i="1" dirty="0" smtClean="0"/>
              <a:t> </a:t>
            </a:r>
            <a:r>
              <a:rPr lang="nl-NL" dirty="0" smtClean="0"/>
              <a:t>the </a:t>
            </a:r>
            <a:r>
              <a:rPr lang="nl-NL" dirty="0" err="1" smtClean="0"/>
              <a:t>cause</a:t>
            </a:r>
            <a:r>
              <a:rPr lang="nl-NL" dirty="0" smtClean="0"/>
              <a:t> of warming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76350"/>
            <a:ext cx="8058150" cy="457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281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Some of the changes in extreme weather and climate events observed since about 1950 have been linked to human influence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0700" y="54737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 descr="iStock_000014187730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/>
          <a:stretch/>
        </p:blipFill>
        <p:spPr>
          <a:xfrm>
            <a:off x="-130520" y="1429781"/>
            <a:ext cx="3554934" cy="2216123"/>
          </a:xfrm>
          <a:prstGeom prst="rect">
            <a:avLst/>
          </a:prstGeom>
        </p:spPr>
      </p:pic>
      <p:pic>
        <p:nvPicPr>
          <p:cNvPr id="3" name="Picture 2" descr="iStock_000012480332Lar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3"/>
          <a:stretch/>
        </p:blipFill>
        <p:spPr>
          <a:xfrm>
            <a:off x="3416273" y="1429781"/>
            <a:ext cx="2356923" cy="2226779"/>
          </a:xfrm>
          <a:prstGeom prst="rect">
            <a:avLst/>
          </a:prstGeom>
        </p:spPr>
      </p:pic>
      <p:pic>
        <p:nvPicPr>
          <p:cNvPr id="12" name="Picture 11" descr="iStock_000010149937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65" y="1429780"/>
            <a:ext cx="3380086" cy="2232252"/>
          </a:xfrm>
          <a:prstGeom prst="rect">
            <a:avLst/>
          </a:prstGeom>
        </p:spPr>
      </p:pic>
      <p:pic>
        <p:nvPicPr>
          <p:cNvPr id="13" name="Picture 12" descr="iStock_000043705814Lar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30" y="3656561"/>
            <a:ext cx="2503760" cy="1825034"/>
          </a:xfrm>
          <a:prstGeom prst="rect">
            <a:avLst/>
          </a:prstGeom>
        </p:spPr>
      </p:pic>
      <p:pic>
        <p:nvPicPr>
          <p:cNvPr id="14" name="Picture 13" descr="iStock_000011865915Larg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8"/>
          <a:stretch/>
        </p:blipFill>
        <p:spPr>
          <a:xfrm>
            <a:off x="3075662" y="3656560"/>
            <a:ext cx="3635810" cy="1825035"/>
          </a:xfrm>
          <a:prstGeom prst="rect">
            <a:avLst/>
          </a:prstGeom>
        </p:spPr>
      </p:pic>
      <p:pic>
        <p:nvPicPr>
          <p:cNvPr id="15" name="Picture 14" descr="iStock_000013748443Larg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9"/>
          <a:stretch/>
        </p:blipFill>
        <p:spPr>
          <a:xfrm>
            <a:off x="0" y="3648420"/>
            <a:ext cx="3327014" cy="18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58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Impacts are already underway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374649" y="1392114"/>
            <a:ext cx="79121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Tropics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to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the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poles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On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all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continents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and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in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the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ocean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Affecting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rich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and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poor</a:t>
            </a: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505050"/>
                </a:solidFill>
                <a:latin typeface="+mn-lt"/>
                <a:cs typeface="Calibri"/>
              </a:rPr>
              <a:t>countries</a:t>
            </a:r>
          </a:p>
          <a:p>
            <a:pPr marL="914400" lvl="1" indent="-457200">
              <a:buFont typeface="Arial"/>
              <a:buChar char="•"/>
            </a:pPr>
            <a:endParaRPr lang="en-US" sz="2600" b="1" dirty="0">
              <a:solidFill>
                <a:srgbClr val="505050"/>
              </a:solidFill>
              <a:latin typeface="+mn-lt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endParaRPr lang="en-US" sz="2600" b="1" dirty="0">
              <a:solidFill>
                <a:srgbClr val="505050"/>
              </a:solidFill>
              <a:latin typeface="+mn-lt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 descr="iStock_000017260294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2876128"/>
            <a:ext cx="2173557" cy="1455026"/>
          </a:xfrm>
          <a:prstGeom prst="rect">
            <a:avLst/>
          </a:prstGeom>
        </p:spPr>
      </p:pic>
      <p:pic>
        <p:nvPicPr>
          <p:cNvPr id="6" name="Picture 5" descr="iStock_000013748443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58" y="2876127"/>
            <a:ext cx="2185463" cy="1456439"/>
          </a:xfrm>
          <a:prstGeom prst="rect">
            <a:avLst/>
          </a:prstGeom>
        </p:spPr>
      </p:pic>
      <p:pic>
        <p:nvPicPr>
          <p:cNvPr id="7" name="Picture 6" descr="iStock_000011865915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80" y="2876127"/>
            <a:ext cx="2318151" cy="1455027"/>
          </a:xfrm>
          <a:prstGeom prst="rect">
            <a:avLst/>
          </a:prstGeom>
        </p:spPr>
      </p:pic>
      <p:pic>
        <p:nvPicPr>
          <p:cNvPr id="8" name="Picture 7" descr="iStock_000018334363Lar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16" y="2876129"/>
            <a:ext cx="2190550" cy="14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46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Projected climate changes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898" y="1036935"/>
            <a:ext cx="7848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Continued emissions of greenhouse gases will cause further warming and changes in the climate system</a:t>
            </a:r>
          </a:p>
        </p:txBody>
      </p:sp>
      <p:sp>
        <p:nvSpPr>
          <p:cNvPr id="6" name="Shape 123"/>
          <p:cNvSpPr/>
          <p:nvPr/>
        </p:nvSpPr>
        <p:spPr>
          <a:xfrm>
            <a:off x="5127569" y="4321297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8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" name="Shape 124"/>
          <p:cNvSpPr/>
          <p:nvPr/>
        </p:nvSpPr>
        <p:spPr>
          <a:xfrm>
            <a:off x="6343143" y="4348384"/>
            <a:ext cx="275719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Global glacier volume will further decrease</a:t>
            </a:r>
          </a:p>
        </p:txBody>
      </p:sp>
      <p:sp>
        <p:nvSpPr>
          <p:cNvPr id="8" name="Shape 125"/>
          <p:cNvSpPr/>
          <p:nvPr/>
        </p:nvSpPr>
        <p:spPr>
          <a:xfrm>
            <a:off x="5038669" y="2292114"/>
            <a:ext cx="3882800" cy="884635"/>
          </a:xfrm>
          <a:prstGeom prst="roundRect">
            <a:avLst>
              <a:gd name="adj" fmla="val 11485"/>
            </a:avLst>
          </a:prstGeom>
          <a:solidFill>
            <a:srgbClr val="284A70">
              <a:alpha val="8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" name="Shape 126"/>
          <p:cNvSpPr/>
          <p:nvPr/>
        </p:nvSpPr>
        <p:spPr>
          <a:xfrm>
            <a:off x="6228843" y="2346337"/>
            <a:ext cx="250319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</a:rPr>
              <a:t>Global mean sea level will continue to rise during the 21st century</a:t>
            </a:r>
          </a:p>
        </p:txBody>
      </p:sp>
      <p:sp>
        <p:nvSpPr>
          <p:cNvPr id="10" name="Shape 127"/>
          <p:cNvSpPr/>
          <p:nvPr/>
        </p:nvSpPr>
        <p:spPr>
          <a:xfrm>
            <a:off x="682569" y="4021220"/>
            <a:ext cx="3882800" cy="1183151"/>
          </a:xfrm>
          <a:prstGeom prst="roundRect">
            <a:avLst>
              <a:gd name="adj" fmla="val 8587"/>
            </a:avLst>
          </a:prstGeom>
          <a:solidFill>
            <a:srgbClr val="284A70">
              <a:alpha val="84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" name="Shape 128"/>
          <p:cNvSpPr/>
          <p:nvPr/>
        </p:nvSpPr>
        <p:spPr>
          <a:xfrm>
            <a:off x="1656843" y="4092386"/>
            <a:ext cx="2910912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</a:rPr>
              <a:t>It is very likely that the Arctic sea ice cover will continue to shrink and thin as global mean surface temperature rises</a:t>
            </a:r>
          </a:p>
        </p:txBody>
      </p:sp>
      <p:sp>
        <p:nvSpPr>
          <p:cNvPr id="12" name="Shape 129"/>
          <p:cNvSpPr/>
          <p:nvPr/>
        </p:nvSpPr>
        <p:spPr>
          <a:xfrm>
            <a:off x="606369" y="2370220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84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3" name="Shape 134"/>
          <p:cNvSpPr/>
          <p:nvPr/>
        </p:nvSpPr>
        <p:spPr>
          <a:xfrm>
            <a:off x="1580643" y="2385129"/>
            <a:ext cx="2813557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</a:rPr>
              <a:t>Oceans will continue to warm during the 21st century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5417" y="1736800"/>
            <a:ext cx="2424352" cy="1616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4128" y="1675884"/>
            <a:ext cx="2622031" cy="1747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67955" y="3636661"/>
            <a:ext cx="2621571" cy="1747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12030" y="3734305"/>
            <a:ext cx="2995914" cy="16935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56575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4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Potential Impacts </a:t>
            </a:r>
            <a:r>
              <a:rPr lang="en-US" sz="3000" dirty="0">
                <a:latin typeface="Arial"/>
                <a:cs typeface="Arial"/>
              </a:rPr>
              <a:t>of Climate </a:t>
            </a:r>
            <a:r>
              <a:rPr lang="en-US" sz="3000" dirty="0" smtClean="0">
                <a:latin typeface="Arial"/>
                <a:cs typeface="Arial"/>
              </a:rPr>
              <a:t>Change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Shape 142"/>
          <p:cNvSpPr/>
          <p:nvPr/>
        </p:nvSpPr>
        <p:spPr>
          <a:xfrm>
            <a:off x="390469" y="2033667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6" name="Shape 143"/>
          <p:cNvSpPr/>
          <p:nvPr/>
        </p:nvSpPr>
        <p:spPr>
          <a:xfrm>
            <a:off x="1720343" y="2201360"/>
            <a:ext cx="323657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Food and water shortages</a:t>
            </a:r>
          </a:p>
        </p:txBody>
      </p:sp>
      <p:sp>
        <p:nvSpPr>
          <p:cNvPr id="7" name="Shape 144"/>
          <p:cNvSpPr/>
          <p:nvPr/>
        </p:nvSpPr>
        <p:spPr>
          <a:xfrm>
            <a:off x="242035" y="1733380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8" name="Shape 147"/>
          <p:cNvSpPr/>
          <p:nvPr/>
        </p:nvSpPr>
        <p:spPr>
          <a:xfrm>
            <a:off x="377769" y="3608379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7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" name="Shape 148"/>
          <p:cNvSpPr/>
          <p:nvPr/>
        </p:nvSpPr>
        <p:spPr>
          <a:xfrm>
            <a:off x="1707643" y="3776072"/>
            <a:ext cx="323657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Increased poverty</a:t>
            </a:r>
          </a:p>
        </p:txBody>
      </p:sp>
      <p:sp>
        <p:nvSpPr>
          <p:cNvPr id="10" name="Shape 151"/>
          <p:cNvSpPr/>
          <p:nvPr/>
        </p:nvSpPr>
        <p:spPr>
          <a:xfrm>
            <a:off x="5000569" y="2078011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77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" name="Shape 152"/>
          <p:cNvSpPr/>
          <p:nvPr/>
        </p:nvSpPr>
        <p:spPr>
          <a:xfrm>
            <a:off x="6000243" y="2133394"/>
            <a:ext cx="2816187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600" dirty="0" err="1" smtClean="0">
                <a:solidFill>
                  <a:srgbClr val="FFFFFF"/>
                </a:solidFill>
              </a:rPr>
              <a:t>Increased</a:t>
            </a:r>
            <a:r>
              <a:rPr lang="nl-NL" sz="1600" dirty="0" smtClean="0">
                <a:solidFill>
                  <a:srgbClr val="FFFFFF"/>
                </a:solidFill>
              </a:rPr>
              <a:t> displacement of </a:t>
            </a:r>
            <a:r>
              <a:rPr lang="nl-NL" sz="1600" dirty="0" err="1" smtClean="0">
                <a:solidFill>
                  <a:srgbClr val="FFFFFF"/>
                </a:solidFill>
              </a:rPr>
              <a:t>people</a:t>
            </a: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12" name="Shape 153"/>
          <p:cNvSpPr/>
          <p:nvPr/>
        </p:nvSpPr>
        <p:spPr>
          <a:xfrm>
            <a:off x="4987869" y="3652723"/>
            <a:ext cx="3882800" cy="648780"/>
          </a:xfrm>
          <a:prstGeom prst="roundRect">
            <a:avLst>
              <a:gd name="adj" fmla="val 15660"/>
            </a:avLst>
          </a:prstGeom>
          <a:solidFill>
            <a:srgbClr val="284A70">
              <a:alpha val="7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3" name="Shape 154"/>
          <p:cNvSpPr/>
          <p:nvPr/>
        </p:nvSpPr>
        <p:spPr>
          <a:xfrm>
            <a:off x="6063743" y="3820416"/>
            <a:ext cx="323657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Coastal flooding</a:t>
            </a:r>
          </a:p>
        </p:txBody>
      </p:sp>
      <p:sp>
        <p:nvSpPr>
          <p:cNvPr id="14" name="Shape 157"/>
          <p:cNvSpPr/>
          <p:nvPr/>
        </p:nvSpPr>
        <p:spPr>
          <a:xfrm>
            <a:off x="242035" y="3209691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5" name="Shape 160"/>
          <p:cNvSpPr/>
          <p:nvPr/>
        </p:nvSpPr>
        <p:spPr>
          <a:xfrm>
            <a:off x="4504518" y="3285169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6" name="Shape 161"/>
          <p:cNvSpPr/>
          <p:nvPr/>
        </p:nvSpPr>
        <p:spPr>
          <a:xfrm>
            <a:off x="4504518" y="1721862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1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411" y="3652723"/>
            <a:ext cx="884524" cy="444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3774" y="3618186"/>
            <a:ext cx="716765" cy="498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2754" y="2162462"/>
            <a:ext cx="301174" cy="433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7923" y="1990968"/>
            <a:ext cx="233668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3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45020" y="2056053"/>
            <a:ext cx="899936" cy="6263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50286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Climate Change Poses Risk for Food Production</a:t>
            </a:r>
            <a:endParaRPr lang="en-US" sz="2400" dirty="0"/>
          </a:p>
        </p:txBody>
      </p:sp>
      <p:sp>
        <p:nvSpPr>
          <p:cNvPr id="3" name="Shape 65"/>
          <p:cNvSpPr/>
          <p:nvPr/>
        </p:nvSpPr>
        <p:spPr>
          <a:xfrm rot="16211825">
            <a:off x="-1083815" y="3096356"/>
            <a:ext cx="323795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lang="en-US" sz="1700" dirty="0" smtClean="0">
                <a:latin typeface="Arial Bold"/>
                <a:ea typeface="Arial Bold"/>
                <a:cs typeface="Arial Bold"/>
                <a:sym typeface="Arial Bold"/>
              </a:rPr>
              <a:t>Percentage of yield projections</a:t>
            </a:r>
            <a:endParaRPr sz="1700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44" y="1535341"/>
            <a:ext cx="7610455" cy="364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580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401679"/>
            <a:ext cx="8229600" cy="510453"/>
          </a:xfrm>
        </p:spPr>
        <p:txBody>
          <a:bodyPr/>
          <a:lstStyle/>
          <a:p>
            <a:r>
              <a:rPr lang="de-DE" dirty="0" smtClean="0"/>
              <a:t>Stabilization of atmospheric concentrations requires moving away from the baseline – regardless of the mitigation goal.</a:t>
            </a:r>
            <a:endParaRPr lang="en-GB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5" y="1391230"/>
            <a:ext cx="8404920" cy="4336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748" y="5859578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Figure 6.7</a:t>
            </a:r>
            <a:endParaRPr lang="en-GB" sz="1200" baseline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85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8176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76279"/>
            <a:ext cx="8229600" cy="510453"/>
          </a:xfrm>
        </p:spPr>
        <p:txBody>
          <a:bodyPr/>
          <a:lstStyle/>
          <a:p>
            <a:r>
              <a:rPr lang="en-US" sz="3400" dirty="0" smtClean="0">
                <a:latin typeface="Arial"/>
                <a:cs typeface="Arial"/>
              </a:rPr>
              <a:t>The IPCC Synthesis Report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41300" y="1066800"/>
            <a:ext cx="8521700" cy="4810125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r>
              <a:rPr lang="en-US" sz="2600" b="1" dirty="0" smtClean="0"/>
              <a:t>Integration of three Working Group Reports of the 5</a:t>
            </a:r>
            <a:r>
              <a:rPr lang="en-US" sz="2600" b="1" baseline="30000" dirty="0" smtClean="0"/>
              <a:t>th</a:t>
            </a:r>
            <a:r>
              <a:rPr lang="en-US" sz="2600" b="1" dirty="0" smtClean="0"/>
              <a:t> Assessment, 2013-2014</a:t>
            </a:r>
            <a:br>
              <a:rPr lang="en-US" sz="2600" b="1" dirty="0" smtClean="0"/>
            </a:br>
            <a:endParaRPr lang="en-US" sz="2600" b="1" dirty="0"/>
          </a:p>
          <a:p>
            <a:pPr lvl="2"/>
            <a:r>
              <a:rPr lang="en-US" sz="2200" b="1" dirty="0" smtClean="0"/>
              <a:t>WG I : 	The Physical Science Basis</a:t>
            </a:r>
          </a:p>
          <a:p>
            <a:pPr lvl="2"/>
            <a:endParaRPr lang="en-US" sz="2200" b="1" dirty="0" smtClean="0"/>
          </a:p>
          <a:p>
            <a:pPr lvl="2"/>
            <a:r>
              <a:rPr lang="en-US" sz="2200" b="1" dirty="0" smtClean="0"/>
              <a:t>WGII: 	Impacts, Adaptation and Vulnerability</a:t>
            </a:r>
          </a:p>
          <a:p>
            <a:pPr lvl="2"/>
            <a:endParaRPr lang="en-US" sz="2200" b="1" dirty="0" smtClean="0"/>
          </a:p>
          <a:p>
            <a:pPr lvl="2"/>
            <a:r>
              <a:rPr lang="en-US" sz="2200" b="1" dirty="0" smtClean="0"/>
              <a:t>WG III: 	Mitigation of Climate Change</a:t>
            </a:r>
            <a:br>
              <a:rPr lang="en-US" sz="2200" b="1" dirty="0" smtClean="0"/>
            </a:br>
            <a:endParaRPr lang="en-US" sz="2200" b="1" dirty="0"/>
          </a:p>
          <a:p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20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521289" y="4105229"/>
            <a:ext cx="504056" cy="5040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427079"/>
            <a:ext cx="8229600" cy="510453"/>
          </a:xfrm>
        </p:spPr>
        <p:txBody>
          <a:bodyPr/>
          <a:lstStyle/>
          <a:p>
            <a:r>
              <a:rPr lang="de-DE" dirty="0" smtClean="0"/>
              <a:t>Stabilization of atmospheric concentrations requires moving away from the baseline – regardless of the mitigation goal.</a:t>
            </a:r>
            <a:endParaRPr lang="en-GB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5" y="1362355"/>
            <a:ext cx="8688278" cy="4482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32440" y="4188388"/>
            <a:ext cx="408248" cy="282573"/>
          </a:xfrm>
          <a:prstGeom prst="rect">
            <a:avLst/>
          </a:prstGeom>
          <a:noFill/>
        </p:spPr>
        <p:txBody>
          <a:bodyPr wrap="none" lIns="18000" tIns="18000" rIns="18000" bIns="18000" rtlCol="0">
            <a:spAutoFit/>
          </a:bodyPr>
          <a:lstStyle/>
          <a:p>
            <a:r>
              <a:rPr lang="de-DE" sz="1200" baseline="0" dirty="0" smtClean="0">
                <a:latin typeface="Calibri" panose="020F0502020204030204" pitchFamily="34" charset="0"/>
              </a:rPr>
              <a:t>~</a:t>
            </a:r>
            <a:r>
              <a:rPr lang="de-DE" sz="1600" baseline="0" dirty="0" smtClean="0">
                <a:latin typeface="Calibri" panose="020F0502020204030204" pitchFamily="34" charset="0"/>
              </a:rPr>
              <a:t>3°C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648" y="584851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Figure 6.7</a:t>
            </a:r>
            <a:endParaRPr lang="en-GB" sz="1200" baseline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4700" y="58547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50317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40" y="-179731"/>
            <a:ext cx="7439321" cy="71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39" y="1219200"/>
            <a:ext cx="2916219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Figure SPM.10, </a:t>
            </a:r>
          </a:p>
          <a:p>
            <a:pPr algn="ctr"/>
            <a:r>
              <a:rPr lang="en-US" sz="2800" b="1" dirty="0" smtClean="0"/>
              <a:t>A reader’s guide</a:t>
            </a:r>
          </a:p>
          <a:p>
            <a:pPr algn="ctr"/>
            <a:endParaRPr lang="en-US" sz="1050" b="1" dirty="0"/>
          </a:p>
          <a:p>
            <a:pPr algn="ctr"/>
            <a:r>
              <a:rPr lang="en-US" sz="2000" b="1" dirty="0" smtClean="0"/>
              <a:t>From climate change risks to GHG emissions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89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1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20970" y="82952"/>
            <a:ext cx="4532630" cy="662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38282" y="4383741"/>
            <a:ext cx="2357718" cy="2321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97070" y="2195996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86400" y="548640"/>
            <a:ext cx="3388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risks from climate change, assessed by the WGII of the IPCC AR5, and aggregated in five “Reasons for Concerns”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638650" y="3129280"/>
            <a:ext cx="1024915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4038600"/>
            <a:ext cx="1066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38700" y="3505200"/>
            <a:ext cx="1905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99647" y="4196080"/>
            <a:ext cx="1281953" cy="174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87570" y="3962400"/>
            <a:ext cx="1066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53000" y="-35560"/>
            <a:ext cx="9144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5791200"/>
            <a:ext cx="1066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0460" y="2743200"/>
            <a:ext cx="27051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815548" y="2380745"/>
            <a:ext cx="282310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442719" y="4966447"/>
            <a:ext cx="2098339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912220" y="3300680"/>
            <a:ext cx="392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Levels of risk across the Reasons for Concern can be associated with a level of global temperature change.</a:t>
            </a:r>
          </a:p>
          <a:p>
            <a:pPr algn="ctr"/>
            <a:endParaRPr lang="en-US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Here shown for a warming by 2</a:t>
            </a:r>
            <a:r>
              <a:rPr lang="en-US" sz="2000" b="1" i="1" baseline="30000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1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93459" y="4414561"/>
            <a:ext cx="2402541" cy="2784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8480" y="3908612"/>
            <a:ext cx="488950" cy="1445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3000" y="4191000"/>
            <a:ext cx="4238921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62400" y="578358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62400" y="4191000"/>
            <a:ext cx="1027430" cy="131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8375" y="4513176"/>
            <a:ext cx="573087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link between cumulative CO</a:t>
            </a:r>
            <a:r>
              <a:rPr lang="en-US" b="1" baseline="-25000" dirty="0" smtClean="0"/>
              <a:t>2</a:t>
            </a:r>
            <a:r>
              <a:rPr lang="en-US" b="1" dirty="0" smtClean="0"/>
              <a:t> emissions</a:t>
            </a:r>
          </a:p>
          <a:p>
            <a:pPr algn="ctr"/>
            <a:r>
              <a:rPr lang="en-US" b="1" dirty="0" smtClean="0"/>
              <a:t>and global mean temperature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The pink plume is from WGI complex models.</a:t>
            </a:r>
          </a:p>
          <a:p>
            <a:pPr algn="ctr"/>
            <a:r>
              <a:rPr lang="en-US" b="1" dirty="0" smtClean="0"/>
              <a:t>It includes the uncertainty from non-CO</a:t>
            </a:r>
            <a:r>
              <a:rPr lang="en-US" b="1" baseline="-25000" dirty="0" smtClean="0"/>
              <a:t>2</a:t>
            </a:r>
            <a:r>
              <a:rPr lang="en-US" b="1" dirty="0" smtClean="0"/>
              <a:t> gases and climate and carbon cycle uncertainty, using the likely range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815548" y="2380745"/>
            <a:ext cx="282310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42719" y="4966447"/>
            <a:ext cx="2098339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1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4141" y="4414561"/>
            <a:ext cx="2321859" cy="2435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8480" y="3944470"/>
            <a:ext cx="488950" cy="1409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3000" y="4191000"/>
            <a:ext cx="4238921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62400" y="578358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62400" y="4191000"/>
            <a:ext cx="1027430" cy="131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15548" y="2380745"/>
            <a:ext cx="282310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35375" y="4513176"/>
            <a:ext cx="550862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link between cumulative CO</a:t>
            </a:r>
            <a:r>
              <a:rPr lang="en-US" b="1" baseline="-25000" dirty="0" smtClean="0"/>
              <a:t>2</a:t>
            </a:r>
            <a:r>
              <a:rPr lang="en-US" b="1" dirty="0" smtClean="0"/>
              <a:t> emissions </a:t>
            </a:r>
          </a:p>
          <a:p>
            <a:pPr algn="ctr"/>
            <a:r>
              <a:rPr lang="en-US" b="1" dirty="0" smtClean="0"/>
              <a:t>and global mean temperature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The ellipses show results from the WGIII models, using a simple climate model. It does not include climate </a:t>
            </a:r>
            <a:r>
              <a:rPr lang="en-US" b="1" dirty="0" smtClean="0"/>
              <a:t>and carbon cycle uncertainty</a:t>
            </a:r>
            <a:r>
              <a:rPr lang="en-US" b="1" dirty="0"/>
              <a:t>, but </a:t>
            </a:r>
            <a:r>
              <a:rPr lang="en-US" b="1" dirty="0" smtClean="0"/>
              <a:t>explores </a:t>
            </a:r>
            <a:r>
              <a:rPr lang="en-US" b="1" dirty="0"/>
              <a:t>more comprehensively the </a:t>
            </a:r>
            <a:r>
              <a:rPr lang="en-US" b="1" dirty="0" smtClean="0"/>
              <a:t>scenario uncertainty </a:t>
            </a:r>
            <a:r>
              <a:rPr lang="en-US" b="1" dirty="0"/>
              <a:t>from a range of CO2 and non-CO</a:t>
            </a:r>
            <a:r>
              <a:rPr lang="en-US" b="1" baseline="-25000" dirty="0"/>
              <a:t>2</a:t>
            </a:r>
            <a:r>
              <a:rPr lang="en-US" b="1" dirty="0"/>
              <a:t> pathways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42719" y="4966447"/>
            <a:ext cx="2098339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1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32984" y="4191000"/>
            <a:ext cx="4458937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74141" y="4383741"/>
            <a:ext cx="2321859" cy="2321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781423" y="2380746"/>
            <a:ext cx="0" cy="123875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596674" y="3436908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5851" y="3452004"/>
            <a:ext cx="375832" cy="3659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7200" y="3881718"/>
            <a:ext cx="548640" cy="1452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377030" y="2380746"/>
            <a:ext cx="0" cy="123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188111" y="3431684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016191" y="2380746"/>
            <a:ext cx="0" cy="124666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962400" y="578612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815548" y="2380745"/>
            <a:ext cx="5200643" cy="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033520" y="4191000"/>
            <a:ext cx="62992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442719" y="4966447"/>
            <a:ext cx="7701281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969559" y="4635500"/>
            <a:ext cx="470744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Levels of risks can be connected to cumulative CO</a:t>
            </a:r>
            <a:r>
              <a:rPr lang="en-US" b="1" i="1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emission levels, for the average climate response, for high climate sensitivity (lower cumulative emissions), and for low climate sensitivity (higher cumulative emissions)</a:t>
            </a: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93406" y="5835374"/>
            <a:ext cx="2438285" cy="600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402923" y="5546401"/>
            <a:ext cx="2028309" cy="600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153891" y="5277671"/>
            <a:ext cx="3372592" cy="26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909493" y="5529710"/>
            <a:ext cx="3483313" cy="26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0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5781423" y="2380746"/>
            <a:ext cx="0" cy="123875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77030" y="2380746"/>
            <a:ext cx="0" cy="123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016191" y="2380746"/>
            <a:ext cx="0" cy="123875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41176" y="2380746"/>
            <a:ext cx="477501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42719" y="4966447"/>
            <a:ext cx="2098339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125203"/>
            <a:ext cx="373828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link between changes in annual GHG emissions by 2050 and the cumulative CO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emissions of the WGIII scenario categories</a:t>
            </a:r>
            <a:endParaRPr lang="en-US" sz="20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4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1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6377030" y="2387120"/>
            <a:ext cx="0" cy="43012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5910532"/>
            <a:ext cx="182228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5337354"/>
            <a:ext cx="180503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381500" y="5146854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15869" y="5720032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781423" y="2380746"/>
            <a:ext cx="0" cy="123875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16191" y="2380746"/>
            <a:ext cx="0" cy="123875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15548" y="2380745"/>
            <a:ext cx="5200643" cy="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442719" y="4966447"/>
            <a:ext cx="2098339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1328" y="4813066"/>
            <a:ext cx="364572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Levels of risks can now be connected to GHG emission changes by 2050. Added uncertainty arises from action on non-CO</a:t>
            </a:r>
            <a:r>
              <a:rPr lang="en-US" b="1" i="1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gases, timing of pre-2050 action,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ambition of post-2050  action.</a:t>
            </a: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1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6377030" y="2387120"/>
            <a:ext cx="0" cy="12323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3379" y="6209581"/>
            <a:ext cx="120804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6038969"/>
            <a:ext cx="120942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381500" y="5851585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80009" y="6019081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781423" y="2380746"/>
            <a:ext cx="0" cy="433635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16191" y="2380746"/>
            <a:ext cx="0" cy="123875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15548" y="2380745"/>
            <a:ext cx="5200643" cy="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42719" y="4966447"/>
            <a:ext cx="2098339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" y="5051854"/>
            <a:ext cx="364572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The constraint on changes in GHG emissions by 2050 depends on the sensitivity of the climate response.</a:t>
            </a:r>
          </a:p>
          <a:p>
            <a:pPr algn="ctr"/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Here, with large climate sensitivity</a:t>
            </a: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wb367588\Box Sync\Stephane-Private\IPCC\SYR\25-10-noon-SPM3.2\SPM.10_rev4 3.1  136x_ipcc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1" y="-887895"/>
            <a:ext cx="8926159" cy="86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6377030" y="2387120"/>
            <a:ext cx="0" cy="12323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86741" y="5617232"/>
            <a:ext cx="242945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3379" y="5164826"/>
            <a:ext cx="244281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363392" y="4974326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3392" y="5426732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781423" y="2380746"/>
            <a:ext cx="0" cy="123875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16191" y="2380746"/>
            <a:ext cx="0" cy="425584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15548" y="2380745"/>
            <a:ext cx="5200643" cy="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110836"/>
            <a:ext cx="1830457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42719" y="4966447"/>
            <a:ext cx="2098339" cy="2411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" y="5051854"/>
            <a:ext cx="364572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The constraint on changes in GHG emissions by 2050 depends on the sensitivity of the climate response.</a:t>
            </a:r>
          </a:p>
          <a:p>
            <a:pPr algn="ctr"/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Here, with low climate sensitivity</a:t>
            </a: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76279"/>
            <a:ext cx="8229600" cy="510453"/>
          </a:xfrm>
        </p:spPr>
        <p:txBody>
          <a:bodyPr/>
          <a:lstStyle/>
          <a:p>
            <a:r>
              <a:rPr lang="en-US" sz="3400" dirty="0" smtClean="0">
                <a:latin typeface="Arial"/>
                <a:cs typeface="Arial"/>
              </a:rPr>
              <a:t>The IPCC Synthesis Report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41300" y="1066800"/>
            <a:ext cx="8521700" cy="4810125"/>
          </a:xfrm>
        </p:spPr>
        <p:txBody>
          <a:bodyPr>
            <a:normAutofit fontScale="32500" lnSpcReduction="20000"/>
          </a:bodyPr>
          <a:lstStyle/>
          <a:p>
            <a:pPr lvl="1"/>
            <a:endParaRPr lang="en-US" dirty="0" smtClean="0"/>
          </a:p>
          <a:p>
            <a:pPr lvl="1"/>
            <a:endParaRPr lang="en-US" sz="2600" b="1" dirty="0" smtClean="0"/>
          </a:p>
          <a:p>
            <a:pPr lvl="1"/>
            <a:endParaRPr lang="en-US" sz="2600" b="1" dirty="0"/>
          </a:p>
          <a:p>
            <a:pPr lvl="1"/>
            <a:endParaRPr lang="en-US" sz="7400" b="1" dirty="0" smtClean="0"/>
          </a:p>
          <a:p>
            <a:pPr lvl="1"/>
            <a:endParaRPr lang="en-US" sz="7400" b="1" dirty="0"/>
          </a:p>
          <a:p>
            <a:pPr lvl="1"/>
            <a:r>
              <a:rPr lang="en-US" sz="7400" b="1" dirty="0" smtClean="0"/>
              <a:t>Written by 60 authors from Working Group reports </a:t>
            </a:r>
          </a:p>
          <a:p>
            <a:pPr lvl="1"/>
            <a:endParaRPr lang="en-US" sz="7400" b="1" dirty="0" smtClean="0"/>
          </a:p>
          <a:p>
            <a:pPr lvl="1"/>
            <a:r>
              <a:rPr lang="en-US" sz="7400" b="1" dirty="0" smtClean="0"/>
              <a:t>Chaired by the IPCC Chair R.K. Pachauri</a:t>
            </a:r>
          </a:p>
          <a:p>
            <a:pPr lvl="1"/>
            <a:endParaRPr lang="en-US" sz="7400" b="1" dirty="0" smtClean="0"/>
          </a:p>
          <a:p>
            <a:pPr lvl="1"/>
            <a:r>
              <a:rPr lang="en-US" sz="7400" b="1" dirty="0" smtClean="0"/>
              <a:t>Member governments </a:t>
            </a:r>
            <a:r>
              <a:rPr lang="en-US" sz="7400" b="1" dirty="0"/>
              <a:t>a</a:t>
            </a:r>
            <a:r>
              <a:rPr lang="en-US" sz="7400" b="1" dirty="0" smtClean="0"/>
              <a:t>pproved the SPM on </a:t>
            </a:r>
            <a:r>
              <a:rPr lang="en-US" sz="7400" b="1" dirty="0" smtClean="0"/>
              <a:t>1</a:t>
            </a:r>
            <a:r>
              <a:rPr lang="en-US" sz="7400" b="1" baseline="30000" dirty="0" smtClean="0"/>
              <a:t>st</a:t>
            </a:r>
            <a:r>
              <a:rPr lang="en-US" sz="7400" b="1" dirty="0" smtClean="0"/>
              <a:t> November </a:t>
            </a:r>
            <a:r>
              <a:rPr lang="en-US" sz="7400" b="1" dirty="0" smtClean="0"/>
              <a:t>2014 (total membership of IPCC is 195 </a:t>
            </a:r>
            <a:r>
              <a:rPr lang="en-US" sz="7400" b="1" dirty="0" smtClean="0"/>
              <a:t>governments)</a:t>
            </a:r>
            <a:r>
              <a:rPr lang="en-US" sz="5500" b="1" dirty="0"/>
              <a:t/>
            </a:r>
            <a:br>
              <a:rPr lang="en-US" sz="5500" b="1" dirty="0"/>
            </a:br>
            <a:endParaRPr lang="en-US" sz="5500" b="1" dirty="0"/>
          </a:p>
          <a:p>
            <a:pPr lvl="2"/>
            <a:endParaRPr lang="en-US" sz="2200" b="1" dirty="0" smtClean="0"/>
          </a:p>
          <a:p>
            <a:pPr marL="914400" lvl="2" indent="0">
              <a:buNone/>
            </a:pPr>
            <a:endParaRPr lang="en-US" sz="2200" b="1" dirty="0" smtClean="0"/>
          </a:p>
          <a:p>
            <a:pPr lvl="2"/>
            <a:endParaRPr lang="en-US" sz="2200" b="1" dirty="0" smtClean="0"/>
          </a:p>
          <a:p>
            <a:pPr marL="914400" lvl="2" indent="0">
              <a:buNone/>
            </a:pPr>
            <a:r>
              <a:rPr lang="en-US" sz="2200" b="1" dirty="0" smtClean="0"/>
              <a:t/>
            </a:r>
            <a:br>
              <a:rPr lang="en-US" sz="2200" b="1" dirty="0" smtClean="0"/>
            </a:br>
            <a:endParaRPr lang="en-US" sz="2200" b="1" dirty="0"/>
          </a:p>
          <a:p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25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Limiting Temperature Increase to 2˚C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6" name="Shape 189"/>
          <p:cNvSpPr/>
          <p:nvPr/>
        </p:nvSpPr>
        <p:spPr>
          <a:xfrm>
            <a:off x="892382" y="2425522"/>
            <a:ext cx="7552819" cy="772387"/>
          </a:xfrm>
          <a:prstGeom prst="roundRect">
            <a:avLst>
              <a:gd name="adj" fmla="val 11396"/>
            </a:avLst>
          </a:prstGeom>
          <a:solidFill>
            <a:srgbClr val="284A70">
              <a:alpha val="87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" name="Shape 190"/>
          <p:cNvSpPr/>
          <p:nvPr/>
        </p:nvSpPr>
        <p:spPr>
          <a:xfrm>
            <a:off x="881733" y="3567181"/>
            <a:ext cx="7573180" cy="887084"/>
          </a:xfrm>
          <a:prstGeom prst="roundRect">
            <a:avLst>
              <a:gd name="adj" fmla="val 9922"/>
            </a:avLst>
          </a:prstGeom>
          <a:solidFill>
            <a:srgbClr val="284A70">
              <a:alpha val="85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8" name="Shape 191"/>
          <p:cNvSpPr/>
          <p:nvPr/>
        </p:nvSpPr>
        <p:spPr>
          <a:xfrm>
            <a:off x="871082" y="4785718"/>
            <a:ext cx="7593542" cy="772388"/>
          </a:xfrm>
          <a:prstGeom prst="roundRect">
            <a:avLst>
              <a:gd name="adj" fmla="val 11396"/>
            </a:avLst>
          </a:prstGeom>
          <a:solidFill>
            <a:srgbClr val="284A70">
              <a:alpha val="8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0" name="Shape 195"/>
          <p:cNvSpPr/>
          <p:nvPr/>
        </p:nvSpPr>
        <p:spPr>
          <a:xfrm>
            <a:off x="1716527" y="2466711"/>
            <a:ext cx="6892901" cy="889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 combination of adaptation and substantial, sustained reductions </a:t>
            </a:r>
            <a:r>
              <a:rPr sz="170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greenhouse gas emissions can limit climate change risks</a:t>
            </a:r>
          </a:p>
        </p:txBody>
      </p:sp>
      <p:sp>
        <p:nvSpPr>
          <p:cNvPr id="11" name="Shape 196"/>
          <p:cNvSpPr/>
          <p:nvPr/>
        </p:nvSpPr>
        <p:spPr>
          <a:xfrm>
            <a:off x="1751539" y="3554274"/>
            <a:ext cx="6008549" cy="112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Implementing reductions in greenhouse gas emissions poses substantial technological, economic, social, and institutional challenges</a:t>
            </a:r>
          </a:p>
        </p:txBody>
      </p:sp>
      <p:sp>
        <p:nvSpPr>
          <p:cNvPr id="12" name="Shape 197"/>
          <p:cNvSpPr/>
          <p:nvPr/>
        </p:nvSpPr>
        <p:spPr>
          <a:xfrm>
            <a:off x="1770387" y="4822764"/>
            <a:ext cx="5756417" cy="668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50" dirty="0">
                <a:solidFill>
                  <a:srgbClr val="FFFFFF"/>
                </a:solidFill>
                <a:latin typeface="Arial"/>
                <a:cs typeface="Arial"/>
              </a:rPr>
              <a:t>But delaying mitigation will substantially increase the challenges associated with limiting warming to 2°C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8500" y="56261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SPM, AR5 WGII SPM,AR5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027" y="2175064"/>
            <a:ext cx="1552672" cy="17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199" y="3014380"/>
            <a:ext cx="1162913" cy="1749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012" y="4643373"/>
            <a:ext cx="1850826" cy="122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88"/>
          <p:cNvSpPr/>
          <p:nvPr/>
        </p:nvSpPr>
        <p:spPr>
          <a:xfrm>
            <a:off x="1149922" y="1264632"/>
            <a:ext cx="7295279" cy="784720"/>
          </a:xfrm>
          <a:prstGeom prst="roundRect">
            <a:avLst>
              <a:gd name="adj" fmla="val 11396"/>
            </a:avLst>
          </a:prstGeom>
          <a:solidFill>
            <a:srgbClr val="284A70">
              <a:alpha val="8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2" name="Shape 194"/>
          <p:cNvSpPr/>
          <p:nvPr/>
        </p:nvSpPr>
        <p:spPr>
          <a:xfrm>
            <a:off x="1497605" y="1218383"/>
            <a:ext cx="6590515" cy="87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Measures exist to achieve the substantial emissions reductions required to limit likely warming to </a:t>
            </a:r>
            <a:r>
              <a:rPr sz="1700" dirty="0" smtClean="0">
                <a:solidFill>
                  <a:srgbClr val="FFFFFF"/>
                </a:solidFill>
                <a:latin typeface="Arial"/>
                <a:cs typeface="Arial"/>
              </a:rPr>
              <a:t>2°C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 (40-70% reduction in GHGs globally by 2050 and near zero GHGs in 2100)</a:t>
            </a:r>
            <a:endParaRPr sz="1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3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35" y="937532"/>
            <a:ext cx="1944180" cy="1258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60535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Mitigation Measures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Shape 208"/>
          <p:cNvSpPr/>
          <p:nvPr/>
        </p:nvSpPr>
        <p:spPr>
          <a:xfrm>
            <a:off x="1805420" y="1264674"/>
            <a:ext cx="5534235" cy="526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 dirty="0">
                <a:solidFill>
                  <a:srgbClr val="335C8A"/>
                </a:solidFill>
                <a:latin typeface="Arial"/>
                <a:cs typeface="Arial"/>
              </a:rPr>
              <a:t>More efficient use of energy</a:t>
            </a:r>
          </a:p>
        </p:txBody>
      </p:sp>
      <p:sp>
        <p:nvSpPr>
          <p:cNvPr id="6" name="Shape 209"/>
          <p:cNvSpPr/>
          <p:nvPr/>
        </p:nvSpPr>
        <p:spPr>
          <a:xfrm>
            <a:off x="836967" y="1155491"/>
            <a:ext cx="744959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" name="Shape 210"/>
          <p:cNvSpPr/>
          <p:nvPr/>
        </p:nvSpPr>
        <p:spPr>
          <a:xfrm>
            <a:off x="1809196" y="2211525"/>
            <a:ext cx="670950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200" b="1">
                <a:solidFill>
                  <a:srgbClr val="335C8A"/>
                </a:solidFill>
                <a:latin typeface="Arial"/>
                <a:cs typeface="Arial"/>
              </a:rPr>
              <a:t>Greater use of low-carbon and no-carbon energy</a:t>
            </a:r>
            <a:br>
              <a:rPr sz="2200" b="1">
                <a:solidFill>
                  <a:srgbClr val="335C8A"/>
                </a:solidFill>
                <a:latin typeface="Arial"/>
                <a:cs typeface="Arial"/>
              </a:rPr>
            </a:br>
            <a:r>
              <a:rPr b="1">
                <a:solidFill>
                  <a:srgbClr val="335C8A"/>
                </a:solidFill>
                <a:latin typeface="Arial"/>
                <a:cs typeface="Arial"/>
              </a:rPr>
              <a:t>•  </a:t>
            </a:r>
            <a:r>
              <a:rPr>
                <a:solidFill>
                  <a:srgbClr val="335C8A"/>
                </a:solidFill>
                <a:latin typeface="Arial"/>
                <a:cs typeface="Arial"/>
              </a:rPr>
              <a:t>Many of these technologies exist today</a:t>
            </a:r>
          </a:p>
        </p:txBody>
      </p:sp>
      <p:sp>
        <p:nvSpPr>
          <p:cNvPr id="8" name="Shape 211"/>
          <p:cNvSpPr/>
          <p:nvPr/>
        </p:nvSpPr>
        <p:spPr>
          <a:xfrm>
            <a:off x="1853700" y="3311873"/>
            <a:ext cx="6327783" cy="138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sz="2200" b="1" dirty="0">
                <a:solidFill>
                  <a:srgbClr val="335C8A"/>
                </a:solidFill>
                <a:latin typeface="Arial"/>
                <a:cs typeface="Arial"/>
              </a:rPr>
              <a:t>Improved carbon sinks</a:t>
            </a:r>
            <a:br>
              <a:rPr sz="2200" b="1" dirty="0">
                <a:solidFill>
                  <a:srgbClr val="335C8A"/>
                </a:solidFill>
                <a:latin typeface="Arial"/>
                <a:cs typeface="Arial"/>
              </a:rPr>
            </a:br>
            <a:r>
              <a:rPr b="1" dirty="0">
                <a:solidFill>
                  <a:srgbClr val="335C8A"/>
                </a:solidFill>
                <a:latin typeface="Arial"/>
                <a:cs typeface="Arial"/>
              </a:rPr>
              <a:t>•  </a:t>
            </a:r>
            <a:r>
              <a:rPr dirty="0">
                <a:solidFill>
                  <a:srgbClr val="335C8A"/>
                </a:solidFill>
                <a:latin typeface="Arial"/>
                <a:cs typeface="Arial"/>
              </a:rPr>
              <a:t>Reduced deforestation and improved forest management </a:t>
            </a:r>
            <a:r>
              <a:rPr lang="en-US" dirty="0" smtClean="0">
                <a:solidFill>
                  <a:srgbClr val="335C8A"/>
                </a:solidFill>
                <a:latin typeface="Arial"/>
                <a:cs typeface="Arial"/>
              </a:rPr>
              <a:t>	</a:t>
            </a:r>
            <a:r>
              <a:rPr dirty="0" smtClean="0">
                <a:solidFill>
                  <a:srgbClr val="335C8A"/>
                </a:solidFill>
                <a:latin typeface="Arial"/>
                <a:cs typeface="Arial"/>
              </a:rPr>
              <a:t>and planting </a:t>
            </a:r>
            <a:r>
              <a:rPr dirty="0">
                <a:solidFill>
                  <a:srgbClr val="335C8A"/>
                </a:solidFill>
                <a:latin typeface="Arial"/>
                <a:cs typeface="Arial"/>
              </a:rPr>
              <a:t>of new forests </a:t>
            </a:r>
            <a:br>
              <a:rPr dirty="0">
                <a:solidFill>
                  <a:srgbClr val="335C8A"/>
                </a:solidFill>
                <a:latin typeface="Arial"/>
                <a:cs typeface="Arial"/>
              </a:rPr>
            </a:br>
            <a:r>
              <a:rPr dirty="0">
                <a:solidFill>
                  <a:srgbClr val="335C8A"/>
                </a:solidFill>
                <a:latin typeface="Arial"/>
                <a:cs typeface="Arial"/>
              </a:rPr>
              <a:t>•  Bio-energy with carbon capture and storage</a:t>
            </a:r>
          </a:p>
        </p:txBody>
      </p:sp>
      <p:sp>
        <p:nvSpPr>
          <p:cNvPr id="9" name="Shape 212"/>
          <p:cNvSpPr/>
          <p:nvPr/>
        </p:nvSpPr>
        <p:spPr>
          <a:xfrm>
            <a:off x="1856770" y="4842093"/>
            <a:ext cx="479049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 dirty="0" smtClean="0">
                <a:solidFill>
                  <a:srgbClr val="335C8A"/>
                </a:solidFill>
                <a:latin typeface="Arial"/>
                <a:cs typeface="Arial"/>
              </a:rPr>
              <a:t>Lifestyl</a:t>
            </a:r>
            <a:r>
              <a:rPr lang="nl-NL" sz="2200" b="1" dirty="0" smtClean="0">
                <a:solidFill>
                  <a:srgbClr val="335C8A"/>
                </a:solidFill>
                <a:latin typeface="Arial"/>
                <a:cs typeface="Arial"/>
              </a:rPr>
              <a:t>e </a:t>
            </a:r>
            <a:r>
              <a:rPr lang="nl-NL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and</a:t>
            </a:r>
            <a:r>
              <a:rPr lang="nl-NL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nl-NL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behavioural</a:t>
            </a:r>
            <a:r>
              <a:rPr lang="nl-NL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sz="2200" b="1" dirty="0" smtClean="0">
                <a:solidFill>
                  <a:srgbClr val="335C8A"/>
                </a:solidFill>
                <a:latin typeface="Arial"/>
                <a:cs typeface="Arial"/>
              </a:rPr>
              <a:t>changes</a:t>
            </a:r>
            <a:endParaRPr sz="2200" b="1"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10" name="Shape 213"/>
          <p:cNvSpPr/>
          <p:nvPr/>
        </p:nvSpPr>
        <p:spPr>
          <a:xfrm>
            <a:off x="836967" y="2198118"/>
            <a:ext cx="744959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" name="Shape 214"/>
          <p:cNvSpPr/>
          <p:nvPr/>
        </p:nvSpPr>
        <p:spPr>
          <a:xfrm>
            <a:off x="836966" y="3232328"/>
            <a:ext cx="744960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2" name="Shape 215"/>
          <p:cNvSpPr/>
          <p:nvPr/>
        </p:nvSpPr>
        <p:spPr>
          <a:xfrm>
            <a:off x="836966" y="4681466"/>
            <a:ext cx="744960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1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918" y="3355378"/>
            <a:ext cx="497056" cy="422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3409" y="2310882"/>
            <a:ext cx="553590" cy="63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6714" y="1332680"/>
            <a:ext cx="245464" cy="420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5734" y="4808926"/>
            <a:ext cx="602025" cy="4055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45085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034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Ambitious Mitigation Is Affordable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241300" y="800100"/>
            <a:ext cx="85217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/>
              <a:buNone/>
              <a:defRPr lang="nl-BE" sz="3200" kern="1200" dirty="0">
                <a:solidFill>
                  <a:srgbClr val="4577CE"/>
                </a:solidFill>
                <a:latin typeface="+mn-lt"/>
                <a:ea typeface="ＭＳ Ｐゴシック" charset="0"/>
                <a:cs typeface="Calibri"/>
              </a:defRPr>
            </a:lvl1pPr>
            <a:lvl2pPr marL="813600" indent="-428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Lucida Grande"/>
              <a:buChar char="➜"/>
              <a:defRPr lang="nl-BE" sz="28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nl-BE" sz="24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Arial"/>
              <a:buChar char="♦"/>
              <a:defRPr lang="nl-BE" sz="20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r-FR" sz="20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200" lvl="1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Arial"/>
                <a:cs typeface="Arial"/>
                <a:sym typeface="Arial Bold"/>
              </a:rPr>
              <a:t>Economic </a:t>
            </a:r>
            <a:r>
              <a:rPr lang="en-US" dirty="0">
                <a:latin typeface="Arial"/>
                <a:cs typeface="Arial"/>
                <a:sym typeface="Arial Bold"/>
              </a:rPr>
              <a:t>growth reduced by ~ 0.06% </a:t>
            </a:r>
            <a:endParaRPr lang="en-US" dirty="0" smtClean="0">
              <a:latin typeface="Arial"/>
              <a:cs typeface="Arial"/>
              <a:sym typeface="Arial Bold"/>
            </a:endParaRPr>
          </a:p>
          <a:p>
            <a:pPr marL="385200" lvl="1" indent="0">
              <a:buNone/>
            </a:pPr>
            <a:r>
              <a:rPr lang="en-US" dirty="0">
                <a:latin typeface="Arial"/>
                <a:cs typeface="Arial"/>
                <a:sym typeface="Arial Bold"/>
              </a:rPr>
              <a:t>	</a:t>
            </a:r>
            <a:r>
              <a:rPr lang="en-US" dirty="0" smtClean="0">
                <a:latin typeface="Arial"/>
                <a:cs typeface="Arial"/>
                <a:sym typeface="Arial Bold"/>
              </a:rPr>
              <a:t>	(</a:t>
            </a:r>
            <a:r>
              <a:rPr lang="en-US" dirty="0">
                <a:latin typeface="Arial"/>
                <a:cs typeface="Arial"/>
                <a:sym typeface="Arial Bold"/>
              </a:rPr>
              <a:t>BAU growth 1.6 - 3%) </a:t>
            </a:r>
            <a:endParaRPr lang="en-US" dirty="0" smtClean="0">
              <a:latin typeface="Arial"/>
              <a:cs typeface="Arial"/>
              <a:sym typeface="Arial Bold"/>
            </a:endParaRPr>
          </a:p>
          <a:p>
            <a:pPr lvl="1"/>
            <a:r>
              <a:rPr lang="en-US" dirty="0" smtClean="0">
                <a:latin typeface="Arial"/>
                <a:cs typeface="Arial"/>
                <a:sym typeface="Arial Bold"/>
              </a:rPr>
              <a:t>This translates into delayed and not forgone growth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Estimated cost does not account for the benefits of reduced climate change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Unmitigated climate change would create increasing risks to economic growth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85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SPM, AR5 WGII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0283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4016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The window for action is rapidly closing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001" y="1097578"/>
            <a:ext cx="8432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 smtClean="0">
                <a:solidFill>
                  <a:srgbClr val="505050"/>
                </a:solidFill>
                <a:latin typeface="Arial"/>
                <a:cs typeface="Arial"/>
              </a:rPr>
              <a:t>65</a:t>
            </a: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% of our </a:t>
            </a:r>
            <a:r>
              <a:rPr lang="en-US" sz="2000" b="1" dirty="0" smtClean="0">
                <a:solidFill>
                  <a:srgbClr val="505050"/>
                </a:solidFill>
                <a:latin typeface="Arial"/>
                <a:cs typeface="Arial"/>
              </a:rPr>
              <a:t>carbon budget compatible with a 2°C goal already used</a:t>
            </a:r>
            <a:endParaRPr lang="en-US" sz="2000" b="1" dirty="0">
              <a:solidFill>
                <a:srgbClr val="505050"/>
              </a:solidFill>
              <a:latin typeface="Arial"/>
              <a:cs typeface="Arial"/>
            </a:endParaRPr>
          </a:p>
        </p:txBody>
      </p:sp>
      <p:pic>
        <p:nvPicPr>
          <p:cNvPr id="8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0400" y="1617515"/>
            <a:ext cx="4176713" cy="360203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78"/>
          <p:cNvSpPr/>
          <p:nvPr/>
        </p:nvSpPr>
        <p:spPr>
          <a:xfrm>
            <a:off x="4695003" y="3147746"/>
            <a:ext cx="181794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</a:rPr>
              <a:t>A</a:t>
            </a:r>
            <a:r>
              <a:rPr dirty="0">
                <a:solidFill>
                  <a:srgbClr val="FFFFFF"/>
                </a:solidFill>
              </a:rPr>
              <a:t>mount </a:t>
            </a:r>
            <a:r>
              <a:rPr dirty="0" smtClean="0">
                <a:solidFill>
                  <a:srgbClr val="FFFFFF"/>
                </a:solidFill>
              </a:rPr>
              <a:t>Used</a:t>
            </a:r>
            <a:endParaRPr lang="nl-NL" dirty="0" smtClean="0">
              <a:solidFill>
                <a:srgbClr val="FFFFFF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nl-NL" dirty="0" smtClean="0">
                <a:solidFill>
                  <a:schemeClr val="bg1"/>
                </a:solidFill>
              </a:rPr>
              <a:t>1870-2011</a:t>
            </a:r>
            <a:r>
              <a:rPr dirty="0" smtClean="0">
                <a:solidFill>
                  <a:schemeClr val="bg1"/>
                </a:solidFill>
              </a:rPr>
              <a:t>:</a:t>
            </a:r>
            <a:endParaRPr lang="nl-NL" dirty="0"/>
          </a:p>
          <a:p>
            <a:pPr lvl="0">
              <a:defRPr>
                <a:solidFill>
                  <a:srgbClr val="000000"/>
                </a:solidFill>
              </a:defRPr>
            </a:pPr>
            <a:endParaRPr dirty="0" smtClean="0">
              <a:solidFill>
                <a:schemeClr val="bg1"/>
              </a:solidFill>
            </a:endParaRPr>
          </a:p>
        </p:txBody>
      </p:sp>
      <p:pic>
        <p:nvPicPr>
          <p:cNvPr id="10" name="image1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199" y="1913741"/>
            <a:ext cx="3709299" cy="339096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80"/>
          <p:cNvSpPr/>
          <p:nvPr/>
        </p:nvSpPr>
        <p:spPr>
          <a:xfrm>
            <a:off x="5276011" y="3896910"/>
            <a:ext cx="876300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lnSpc>
                <a:spcPct val="70000"/>
              </a:lnSpc>
              <a:defRPr sz="1800"/>
            </a:pPr>
            <a:r>
              <a:rPr lang="en-US" sz="3000" b="1" baseline="30799" dirty="0" smtClean="0">
                <a:solidFill>
                  <a:srgbClr val="FFFFFF"/>
                </a:solidFill>
                <a:latin typeface="+mj-lt"/>
              </a:rPr>
              <a:t>1900</a:t>
            </a:r>
            <a:endParaRPr lang="en-US" sz="1800" baseline="-25000" dirty="0">
              <a:solidFill>
                <a:srgbClr val="FFFFFF"/>
              </a:solidFill>
              <a:latin typeface="+mj-lt"/>
            </a:endParaRPr>
          </a:p>
          <a:p>
            <a:pPr lvl="0" algn="ctr">
              <a:lnSpc>
                <a:spcPct val="70000"/>
              </a:lnSpc>
              <a:defRPr sz="1800"/>
            </a:pPr>
            <a:r>
              <a:rPr sz="2400" baseline="30000" dirty="0" err="1" smtClean="0">
                <a:solidFill>
                  <a:srgbClr val="FFFFFF"/>
                </a:solidFill>
                <a:latin typeface="+mj-lt"/>
              </a:rPr>
              <a:t>GtC</a:t>
            </a:r>
            <a:r>
              <a:rPr lang="nl-NL" sz="2400" baseline="30000" dirty="0" smtClean="0">
                <a:solidFill>
                  <a:srgbClr val="FFFFFF"/>
                </a:solidFill>
                <a:latin typeface="+mj-lt"/>
              </a:rPr>
              <a:t>O2</a:t>
            </a:r>
            <a:endParaRPr sz="2000" baseline="30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Shape 181"/>
          <p:cNvSpPr/>
          <p:nvPr/>
        </p:nvSpPr>
        <p:spPr>
          <a:xfrm>
            <a:off x="6693650" y="1874770"/>
            <a:ext cx="1358988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 sz="1800"/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Amount </a:t>
            </a:r>
          </a:p>
          <a:p>
            <a:pPr lvl="0" algn="ctr">
              <a:defRPr sz="1800"/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Remaining:</a:t>
            </a:r>
          </a:p>
        </p:txBody>
      </p:sp>
      <p:sp>
        <p:nvSpPr>
          <p:cNvPr id="13" name="Shape 182"/>
          <p:cNvSpPr/>
          <p:nvPr/>
        </p:nvSpPr>
        <p:spPr>
          <a:xfrm>
            <a:off x="7100050" y="2672949"/>
            <a:ext cx="836251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lnSpc>
                <a:spcPct val="70000"/>
              </a:lnSpc>
              <a:defRPr sz="1800"/>
            </a:pPr>
            <a:r>
              <a:rPr lang="nl-NL" sz="3000" b="1" baseline="30799" dirty="0" smtClean="0">
                <a:solidFill>
                  <a:srgbClr val="FFFFFF"/>
                </a:solidFill>
                <a:latin typeface="+mj-lt"/>
              </a:rPr>
              <a:t>1000</a:t>
            </a:r>
            <a:r>
              <a:rPr baseline="30000" dirty="0">
                <a:solidFill>
                  <a:srgbClr val="FFFFFF"/>
                </a:solidFill>
                <a:latin typeface="+mj-lt"/>
              </a:rPr>
              <a:t/>
            </a:r>
            <a:br>
              <a:rPr baseline="30000" dirty="0">
                <a:solidFill>
                  <a:srgbClr val="FFFFFF"/>
                </a:solidFill>
                <a:latin typeface="+mj-lt"/>
              </a:rPr>
            </a:br>
            <a:r>
              <a:rPr sz="2400" baseline="30000" dirty="0" err="1" smtClean="0">
                <a:solidFill>
                  <a:srgbClr val="FFFFFF"/>
                </a:solidFill>
                <a:latin typeface="+mj-lt"/>
              </a:rPr>
              <a:t>GtC</a:t>
            </a:r>
            <a:r>
              <a:rPr lang="nl-NL" sz="2400" baseline="30000" dirty="0" smtClean="0">
                <a:solidFill>
                  <a:srgbClr val="FFFFFF"/>
                </a:solidFill>
                <a:latin typeface="+mj-lt"/>
              </a:rPr>
              <a:t>O2</a:t>
            </a:r>
            <a:endParaRPr sz="2000" baseline="30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Shape 183"/>
          <p:cNvSpPr/>
          <p:nvPr/>
        </p:nvSpPr>
        <p:spPr>
          <a:xfrm>
            <a:off x="1549049" y="2603682"/>
            <a:ext cx="13088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 sz="1800"/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Total Carbon </a:t>
            </a:r>
          </a:p>
          <a:p>
            <a:pPr lvl="0" algn="ctr">
              <a:defRPr sz="1800"/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Budget: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" name="Shape 184"/>
          <p:cNvSpPr/>
          <p:nvPr/>
        </p:nvSpPr>
        <p:spPr>
          <a:xfrm>
            <a:off x="1905000" y="3360043"/>
            <a:ext cx="838200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lnSpc>
                <a:spcPct val="70000"/>
              </a:lnSpc>
              <a:defRPr sz="1800"/>
            </a:pPr>
            <a:r>
              <a:rPr lang="en-GB" sz="3000" b="1" baseline="30799" dirty="0" smtClean="0">
                <a:solidFill>
                  <a:srgbClr val="FFFFFF"/>
                </a:solidFill>
                <a:latin typeface="+mj-lt"/>
              </a:rPr>
              <a:t>2900</a:t>
            </a:r>
            <a:r>
              <a:rPr baseline="30000" dirty="0">
                <a:solidFill>
                  <a:srgbClr val="FFFFFF"/>
                </a:solidFill>
                <a:latin typeface="+mj-lt"/>
              </a:rPr>
              <a:t/>
            </a:r>
            <a:br>
              <a:rPr baseline="30000" dirty="0">
                <a:solidFill>
                  <a:srgbClr val="FFFFFF"/>
                </a:solidFill>
                <a:latin typeface="+mj-lt"/>
              </a:rPr>
            </a:br>
            <a:r>
              <a:rPr sz="2400" baseline="30000" dirty="0" err="1" smtClean="0">
                <a:solidFill>
                  <a:srgbClr val="FFFFFF"/>
                </a:solidFill>
                <a:latin typeface="+mj-lt"/>
              </a:rPr>
              <a:t>GtC</a:t>
            </a:r>
            <a:r>
              <a:rPr lang="nl-NL" sz="2400" baseline="30000" dirty="0" smtClean="0">
                <a:solidFill>
                  <a:srgbClr val="FFFFFF"/>
                </a:solidFill>
                <a:latin typeface="+mj-lt"/>
              </a:rPr>
              <a:t>O2</a:t>
            </a:r>
            <a:endParaRPr sz="2000" baseline="30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2343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" y="427079"/>
            <a:ext cx="8229600" cy="510453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The Choices We Make Will Create Different Outcomes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image14.png"/>
          <p:cNvPicPr/>
          <p:nvPr/>
        </p:nvPicPr>
        <p:blipFill>
          <a:blip r:embed="rId3">
            <a:extLst/>
          </a:blip>
          <a:srcRect t="10737"/>
          <a:stretch>
            <a:fillRect/>
          </a:stretch>
        </p:blipFill>
        <p:spPr>
          <a:xfrm>
            <a:off x="558006" y="2209520"/>
            <a:ext cx="8027987" cy="26172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58"/>
          <p:cNvSpPr/>
          <p:nvPr/>
        </p:nvSpPr>
        <p:spPr>
          <a:xfrm>
            <a:off x="1534765" y="1392369"/>
            <a:ext cx="2120325" cy="624841"/>
          </a:xfrm>
          <a:prstGeom prst="roundRect">
            <a:avLst>
              <a:gd name="adj" fmla="val 14228"/>
            </a:avLst>
          </a:prstGeom>
          <a:solidFill>
            <a:srgbClr val="7096C1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" name="Shape 259"/>
          <p:cNvSpPr/>
          <p:nvPr/>
        </p:nvSpPr>
        <p:spPr>
          <a:xfrm>
            <a:off x="1693912" y="1397903"/>
            <a:ext cx="1875106" cy="75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7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With substantial mitigation</a:t>
            </a:r>
          </a:p>
        </p:txBody>
      </p:sp>
      <p:sp>
        <p:nvSpPr>
          <p:cNvPr id="6" name="Shape 260"/>
          <p:cNvSpPr/>
          <p:nvPr/>
        </p:nvSpPr>
        <p:spPr>
          <a:xfrm>
            <a:off x="5471765" y="1399239"/>
            <a:ext cx="2120325" cy="624841"/>
          </a:xfrm>
          <a:prstGeom prst="roundRect">
            <a:avLst>
              <a:gd name="adj" fmla="val 14228"/>
            </a:avLst>
          </a:prstGeom>
          <a:solidFill>
            <a:srgbClr val="7096C1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" name="Shape 261"/>
          <p:cNvSpPr/>
          <p:nvPr/>
        </p:nvSpPr>
        <p:spPr>
          <a:xfrm>
            <a:off x="5630912" y="1404772"/>
            <a:ext cx="1875106" cy="757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Without</a:t>
            </a:r>
            <a:r>
              <a:rPr lang="nl-NL"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nl-NL" sz="1700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additional</a:t>
            </a:r>
            <a:r>
              <a:rPr lang="nl-NL"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mitigation</a:t>
            </a:r>
            <a:endParaRPr sz="17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Shape 262"/>
          <p:cNvSpPr/>
          <p:nvPr/>
        </p:nvSpPr>
        <p:spPr>
          <a:xfrm>
            <a:off x="678829" y="5012351"/>
            <a:ext cx="778634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9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35C8A"/>
                </a:solidFill>
              </a:rPr>
              <a:t>Change in average surface temperature (1986–2005 to 2081–2100)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1200" y="52832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3716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429435"/>
            <a:ext cx="6172200" cy="240065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000" b="1" dirty="0" smtClean="0">
              <a:solidFill>
                <a:srgbClr val="335C8A"/>
              </a:solidFill>
              <a:latin typeface="Arial"/>
              <a:cs typeface="Arial"/>
            </a:endParaRPr>
          </a:p>
          <a:p>
            <a:pPr algn="ctr"/>
            <a:r>
              <a:rPr lang="en-US" sz="3000" b="1" dirty="0" smtClean="0">
                <a:solidFill>
                  <a:srgbClr val="335C8A"/>
                </a:solidFill>
                <a:latin typeface="Arial"/>
                <a:cs typeface="Arial"/>
              </a:rPr>
              <a:t>IPCC </a:t>
            </a:r>
            <a:r>
              <a:rPr lang="en-US" sz="3000" b="1" dirty="0">
                <a:solidFill>
                  <a:srgbClr val="335C8A"/>
                </a:solidFill>
                <a:latin typeface="Arial"/>
                <a:cs typeface="Arial"/>
              </a:rPr>
              <a:t>Fifth Assessment Report</a:t>
            </a:r>
            <a:r>
              <a:rPr lang="en-US" sz="3000" dirty="0">
                <a:solidFill>
                  <a:srgbClr val="335C8A"/>
                </a:solidFill>
                <a:latin typeface="Arial"/>
                <a:cs typeface="Arial"/>
              </a:rPr>
              <a:t/>
            </a:r>
            <a:br>
              <a:rPr lang="en-US" sz="3000" dirty="0">
                <a:solidFill>
                  <a:srgbClr val="335C8A"/>
                </a:solidFill>
                <a:latin typeface="Arial"/>
                <a:cs typeface="Arial"/>
              </a:rPr>
            </a:br>
            <a:endParaRPr lang="en-US" sz="3000" dirty="0" smtClean="0">
              <a:solidFill>
                <a:srgbClr val="335C8A"/>
              </a:solidFill>
              <a:latin typeface="Arial"/>
              <a:cs typeface="Arial"/>
            </a:endParaRPr>
          </a:p>
          <a:p>
            <a:pPr algn="ctr"/>
            <a:r>
              <a:rPr lang="en-US" sz="3000" dirty="0" smtClean="0">
                <a:solidFill>
                  <a:srgbClr val="335C8A"/>
                </a:solidFill>
                <a:latin typeface="Arial"/>
                <a:cs typeface="Arial"/>
              </a:rPr>
              <a:t>Synthesis Report</a:t>
            </a:r>
          </a:p>
          <a:p>
            <a:pPr algn="ctr"/>
            <a:endParaRPr lang="en-US"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1787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76279"/>
            <a:ext cx="8229600" cy="510453"/>
          </a:xfrm>
        </p:spPr>
        <p:txBody>
          <a:bodyPr/>
          <a:lstStyle/>
          <a:p>
            <a:r>
              <a:rPr lang="en-US" sz="3400" dirty="0" smtClean="0">
                <a:latin typeface="Arial"/>
                <a:cs typeface="Arial"/>
              </a:rPr>
              <a:t>Key </a:t>
            </a:r>
            <a:r>
              <a:rPr lang="en-US" sz="3400" dirty="0">
                <a:latin typeface="Arial"/>
                <a:cs typeface="Arial"/>
              </a:rPr>
              <a:t>M</a:t>
            </a:r>
            <a:r>
              <a:rPr lang="en-US" sz="3400" dirty="0" smtClean="0">
                <a:latin typeface="Arial"/>
                <a:cs typeface="Arial"/>
              </a:rPr>
              <a:t>essages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41300" y="1066800"/>
            <a:ext cx="8521700" cy="4810125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r>
              <a:rPr lang="en-US" sz="2600" b="1" dirty="0" smtClean="0"/>
              <a:t>Human influence on the climate system is clear</a:t>
            </a:r>
            <a:br>
              <a:rPr lang="en-US" sz="2600" b="1" dirty="0" smtClean="0"/>
            </a:br>
            <a:endParaRPr lang="en-US" sz="2600" b="1" dirty="0"/>
          </a:p>
          <a:p>
            <a:pPr lvl="1"/>
            <a:r>
              <a:rPr lang="en-US" sz="2600" b="1" dirty="0" smtClean="0"/>
              <a:t>The more we disrupt our climate, the more we risk severe, pervasive and irreversible impacts</a:t>
            </a:r>
            <a:br>
              <a:rPr lang="en-US" sz="2600" b="1" dirty="0" smtClean="0"/>
            </a:br>
            <a:endParaRPr lang="en-US" sz="2600" b="1" dirty="0"/>
          </a:p>
          <a:p>
            <a:pPr lvl="1"/>
            <a:r>
              <a:rPr lang="en-US" sz="2600" b="1" dirty="0" smtClean="0"/>
              <a:t>We have the means to limit climate change and build a more prosperous, sustainable future</a:t>
            </a:r>
            <a:endParaRPr lang="en-US" sz="2600" b="1" dirty="0"/>
          </a:p>
          <a:p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500" y="50038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SPM, AR5 WGII SPM, 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174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7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Humans are changing the climate</a:t>
            </a:r>
            <a:endParaRPr lang="en-US" sz="3000" dirty="0">
              <a:latin typeface="Arial"/>
              <a:cs typeface="Arial"/>
            </a:endParaRPr>
          </a:p>
        </p:txBody>
      </p:sp>
      <p:pic>
        <p:nvPicPr>
          <p:cNvPr id="8" name="image5.jpg"/>
          <p:cNvPicPr/>
          <p:nvPr/>
        </p:nvPicPr>
        <p:blipFill>
          <a:blip r:embed="rId3">
            <a:extLst/>
          </a:blip>
          <a:srcRect b="4239"/>
          <a:stretch>
            <a:fillRect/>
          </a:stretch>
        </p:blipFill>
        <p:spPr>
          <a:xfrm>
            <a:off x="1950244" y="1704319"/>
            <a:ext cx="5472629" cy="297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950244" y="4668815"/>
            <a:ext cx="5472629" cy="33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hape 39"/>
          <p:cNvSpPr/>
          <p:nvPr/>
        </p:nvSpPr>
        <p:spPr>
          <a:xfrm>
            <a:off x="3707701" y="4668814"/>
            <a:ext cx="1603723" cy="33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>
                <a:solidFill>
                  <a:srgbClr val="505050"/>
                </a:solidFill>
              </a:rPr>
              <a:t>Year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50244" y="4983658"/>
            <a:ext cx="5472629" cy="354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43"/>
          <p:cNvSpPr/>
          <p:nvPr/>
        </p:nvSpPr>
        <p:spPr>
          <a:xfrm>
            <a:off x="1950243" y="4869192"/>
            <a:ext cx="548660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400" dirty="0">
                <a:solidFill>
                  <a:srgbClr val="505050"/>
                </a:solidFill>
              </a:rPr>
              <a:t>Globally averaged </a:t>
            </a:r>
            <a:r>
              <a:rPr lang="nl-NL" sz="1400" dirty="0" err="1" smtClean="0">
                <a:solidFill>
                  <a:srgbClr val="505050"/>
                </a:solidFill>
              </a:rPr>
              <a:t>combined</a:t>
            </a:r>
            <a:r>
              <a:rPr lang="nl-NL" sz="1400" dirty="0" smtClean="0">
                <a:solidFill>
                  <a:srgbClr val="505050"/>
                </a:solidFill>
              </a:rPr>
              <a:t> </a:t>
            </a:r>
            <a:r>
              <a:rPr sz="1400" dirty="0" smtClean="0">
                <a:solidFill>
                  <a:srgbClr val="505050"/>
                </a:solidFill>
              </a:rPr>
              <a:t>land </a:t>
            </a:r>
            <a:r>
              <a:rPr sz="1400" dirty="0">
                <a:solidFill>
                  <a:srgbClr val="505050"/>
                </a:solidFill>
              </a:rPr>
              <a:t>and ocean surface temperatures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145" y="1028086"/>
            <a:ext cx="796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It is extremely likely that we are the dominant cause of warming since the mid-20th </a:t>
            </a:r>
            <a:r>
              <a:rPr lang="en-US" sz="2000" b="1" dirty="0" smtClean="0">
                <a:solidFill>
                  <a:srgbClr val="505050"/>
                </a:solidFill>
                <a:latin typeface="Arial"/>
                <a:cs typeface="Arial"/>
              </a:rPr>
              <a:t>century</a:t>
            </a:r>
            <a:endParaRPr lang="en-US" sz="2000" b="1" dirty="0">
              <a:solidFill>
                <a:srgbClr val="50505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00" y="51435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0423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Temperatures continue to rise</a:t>
            </a:r>
            <a:endParaRPr lang="en-US" sz="3000" dirty="0">
              <a:latin typeface="Arial"/>
              <a:cs typeface="Arial"/>
            </a:endParaRPr>
          </a:p>
        </p:txBody>
      </p:sp>
      <p:pic>
        <p:nvPicPr>
          <p:cNvPr id="8" name="image5.jpg"/>
          <p:cNvPicPr/>
          <p:nvPr/>
        </p:nvPicPr>
        <p:blipFill>
          <a:blip r:embed="rId3">
            <a:extLst/>
          </a:blip>
          <a:srcRect b="4239"/>
          <a:stretch>
            <a:fillRect/>
          </a:stretch>
        </p:blipFill>
        <p:spPr>
          <a:xfrm>
            <a:off x="1950244" y="1704319"/>
            <a:ext cx="5472629" cy="297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950244" y="4668815"/>
            <a:ext cx="5472629" cy="33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39"/>
          <p:cNvSpPr/>
          <p:nvPr/>
        </p:nvSpPr>
        <p:spPr>
          <a:xfrm>
            <a:off x="3707701" y="4668814"/>
            <a:ext cx="1603723" cy="33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>
                <a:solidFill>
                  <a:srgbClr val="505050"/>
                </a:solidFill>
              </a:rPr>
              <a:t>Year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50244" y="4983658"/>
            <a:ext cx="5472629" cy="354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43"/>
          <p:cNvSpPr/>
          <p:nvPr/>
        </p:nvSpPr>
        <p:spPr>
          <a:xfrm>
            <a:off x="1979712" y="4869192"/>
            <a:ext cx="548660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400" dirty="0">
                <a:solidFill>
                  <a:srgbClr val="505050"/>
                </a:solidFill>
              </a:rPr>
              <a:t>Globally averaged </a:t>
            </a:r>
            <a:r>
              <a:rPr lang="nl-NL" sz="1400" dirty="0" err="1" smtClean="0">
                <a:solidFill>
                  <a:srgbClr val="505050"/>
                </a:solidFill>
              </a:rPr>
              <a:t>combined</a:t>
            </a:r>
            <a:r>
              <a:rPr lang="nl-NL" sz="1400" dirty="0" smtClean="0">
                <a:solidFill>
                  <a:srgbClr val="505050"/>
                </a:solidFill>
              </a:rPr>
              <a:t> </a:t>
            </a:r>
            <a:r>
              <a:rPr sz="1400" dirty="0" smtClean="0">
                <a:solidFill>
                  <a:srgbClr val="505050"/>
                </a:solidFill>
              </a:rPr>
              <a:t>land </a:t>
            </a:r>
            <a:r>
              <a:rPr sz="1400" dirty="0">
                <a:solidFill>
                  <a:srgbClr val="505050"/>
                </a:solidFill>
              </a:rPr>
              <a:t>and ocean surface temperatures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545" y="1028086"/>
            <a:ext cx="796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Each of the past 3 decades has been successively warmer than the preceding decades since 1850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704319"/>
            <a:ext cx="5443160" cy="29785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1500" y="51435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746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Oceans absorb most of the heat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457700" y="1066800"/>
            <a:ext cx="3949700" cy="4810125"/>
          </a:xfrm>
        </p:spPr>
        <p:txBody>
          <a:bodyPr>
            <a:normAutofit lnSpcReduction="10000"/>
          </a:bodyPr>
          <a:lstStyle/>
          <a:p>
            <a:pPr lvl="1"/>
            <a:endParaRPr lang="en-US" sz="2200" dirty="0" smtClean="0"/>
          </a:p>
          <a:p>
            <a:pPr lvl="1"/>
            <a:r>
              <a:rPr lang="en-US" sz="2200" b="1" dirty="0" smtClean="0"/>
              <a:t>More than 90% of the energy accumulating in the climate system between 1971 and 2010 has accumulated in the ocean </a:t>
            </a:r>
            <a:br>
              <a:rPr lang="en-US" sz="2200" b="1" dirty="0" smtClean="0"/>
            </a:br>
            <a:endParaRPr lang="en-US" sz="2200" b="1" dirty="0"/>
          </a:p>
          <a:p>
            <a:pPr lvl="1"/>
            <a:r>
              <a:rPr lang="en-US" sz="2200" b="1" dirty="0"/>
              <a:t>Land temperatures remain at historic highs while ocean temperatures continue to </a:t>
            </a:r>
            <a:r>
              <a:rPr lang="en-US" sz="2200" b="1" dirty="0" smtClean="0"/>
              <a:t>climb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94200" y="52070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52550"/>
            <a:ext cx="39624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1638300"/>
            <a:ext cx="3138488" cy="442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1327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11-01 at 23.00.16.png"/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>
          <a:xfrm>
            <a:off x="390636" y="176051"/>
            <a:ext cx="2564422" cy="1229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766888"/>
            <a:ext cx="7193552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562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1-01 at 23.00.42.png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"/>
          <a:stretch/>
        </p:blipFill>
        <p:spPr>
          <a:xfrm>
            <a:off x="3256147" y="176051"/>
            <a:ext cx="2507438" cy="1172749"/>
          </a:xfrm>
          <a:prstGeom prst="rect">
            <a:avLst/>
          </a:prstGeom>
        </p:spPr>
      </p:pic>
      <p:pic>
        <p:nvPicPr>
          <p:cNvPr id="8" name="Picture 7" descr="Screen Shot 2014-11-01 at 23.00.16.png"/>
          <p:cNvPicPr>
            <a:picLocks noChangeAspect="1"/>
          </p:cNvPicPr>
          <p:nvPr/>
        </p:nvPicPr>
        <p:blipFill rotWithShape="1"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>
          <a:xfrm>
            <a:off x="390636" y="176051"/>
            <a:ext cx="2564422" cy="1229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752601"/>
            <a:ext cx="8404828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982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">
      <a:dk1>
        <a:srgbClr val="4C8CD9"/>
      </a:dk1>
      <a:lt1>
        <a:srgbClr val="FFFFFF"/>
      </a:lt1>
      <a:dk2>
        <a:srgbClr val="4C8CD9"/>
      </a:dk2>
      <a:lt2>
        <a:srgbClr val="515151"/>
      </a:lt2>
      <a:accent1>
        <a:srgbClr val="4C8CD9"/>
      </a:accent1>
      <a:accent2>
        <a:srgbClr val="4C8CD9"/>
      </a:accent2>
      <a:accent3>
        <a:srgbClr val="4C8CD9"/>
      </a:accent3>
      <a:accent4>
        <a:srgbClr val="4C8CD9"/>
      </a:accent4>
      <a:accent5>
        <a:srgbClr val="4C8CD9"/>
      </a:accent5>
      <a:accent6>
        <a:srgbClr val="4C8CD9"/>
      </a:accent6>
      <a:hlink>
        <a:srgbClr val="1E2C40"/>
      </a:hlink>
      <a:folHlink>
        <a:srgbClr val="161F3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1681</TotalTime>
  <Words>971</Words>
  <Application>Microsoft Office PowerPoint</Application>
  <PresentationFormat>On-screen Show (4:3)</PresentationFormat>
  <Paragraphs>185</Paragraphs>
  <Slides>35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Theme</vt:lpstr>
      <vt:lpstr>PowerPoint Presentation</vt:lpstr>
      <vt:lpstr>The IPCC Synthesis Report</vt:lpstr>
      <vt:lpstr>The IPCC Synthesis Report</vt:lpstr>
      <vt:lpstr>Key Messages</vt:lpstr>
      <vt:lpstr>Humans are changing the climate</vt:lpstr>
      <vt:lpstr>Temperatures continue to rise</vt:lpstr>
      <vt:lpstr>Oceans absorb most of the heat</vt:lpstr>
      <vt:lpstr>PowerPoint Presentation</vt:lpstr>
      <vt:lpstr>PowerPoint Presentation</vt:lpstr>
      <vt:lpstr>PowerPoint Presentation</vt:lpstr>
      <vt:lpstr>GHG emissions growth between 2000 and 2010 has been larger than in the previous three decades</vt:lpstr>
      <vt:lpstr>Sources of emissions</vt:lpstr>
      <vt:lpstr> Antropogenic forcings are extremely likely the cause of warming </vt:lpstr>
      <vt:lpstr>Some of the changes in extreme weather and climate events observed since about 1950 have been linked to human influence</vt:lpstr>
      <vt:lpstr>Impacts are already underway</vt:lpstr>
      <vt:lpstr>Projected climate changes</vt:lpstr>
      <vt:lpstr>Potential Impacts of Climate Change</vt:lpstr>
      <vt:lpstr>Climate Change Poses Risk for Food Production</vt:lpstr>
      <vt:lpstr>Stabilization of atmospheric concentrations requires moving away from the baseline – regardless of the mitigation goal.</vt:lpstr>
      <vt:lpstr>Stabilization of atmospheric concentrations requires moving away from the baseline – regardless of the mitigation goal.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Limiting Temperature Increase to 2˚C</vt:lpstr>
      <vt:lpstr>Mitigation Measures</vt:lpstr>
      <vt:lpstr>Ambitious Mitigation Is Affordable</vt:lpstr>
      <vt:lpstr>The window for action is rapidly closing</vt:lpstr>
      <vt:lpstr>The Choices We Make Will Create Different Outcomes</vt:lpstr>
      <vt:lpstr>PowerPoint Presentation</vt:lpstr>
    </vt:vector>
  </TitlesOfParts>
  <Company>..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</dc:creator>
  <cp:lastModifiedBy>Noemie Leprince Ringuet</cp:lastModifiedBy>
  <cp:revision>156</cp:revision>
  <dcterms:created xsi:type="dcterms:W3CDTF">2014-10-31T15:59:47Z</dcterms:created>
  <dcterms:modified xsi:type="dcterms:W3CDTF">2014-11-28T08:14:15Z</dcterms:modified>
</cp:coreProperties>
</file>