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6"/>
  </p:notesMasterIdLst>
  <p:sldIdLst>
    <p:sldId id="256" r:id="rId2"/>
    <p:sldId id="423" r:id="rId3"/>
    <p:sldId id="424" r:id="rId4"/>
    <p:sldId id="383" r:id="rId5"/>
    <p:sldId id="351" r:id="rId6"/>
    <p:sldId id="352" r:id="rId7"/>
    <p:sldId id="353" r:id="rId8"/>
    <p:sldId id="354" r:id="rId9"/>
    <p:sldId id="505" r:id="rId10"/>
    <p:sldId id="425" r:id="rId11"/>
    <p:sldId id="355" r:id="rId12"/>
    <p:sldId id="506" r:id="rId13"/>
    <p:sldId id="507" r:id="rId14"/>
    <p:sldId id="426" r:id="rId15"/>
    <p:sldId id="427" r:id="rId16"/>
    <p:sldId id="508" r:id="rId17"/>
    <p:sldId id="509" r:id="rId18"/>
    <p:sldId id="510" r:id="rId19"/>
    <p:sldId id="511" r:id="rId20"/>
    <p:sldId id="512" r:id="rId21"/>
    <p:sldId id="513" r:id="rId22"/>
    <p:sldId id="514" r:id="rId23"/>
    <p:sldId id="515" r:id="rId24"/>
    <p:sldId id="516" r:id="rId25"/>
    <p:sldId id="517" r:id="rId26"/>
    <p:sldId id="518" r:id="rId27"/>
    <p:sldId id="519" r:id="rId28"/>
    <p:sldId id="520" r:id="rId29"/>
    <p:sldId id="521" r:id="rId30"/>
    <p:sldId id="522" r:id="rId31"/>
    <p:sldId id="523" r:id="rId32"/>
    <p:sldId id="524" r:id="rId33"/>
    <p:sldId id="525" r:id="rId34"/>
    <p:sldId id="526" r:id="rId35"/>
    <p:sldId id="527" r:id="rId36"/>
    <p:sldId id="528" r:id="rId37"/>
    <p:sldId id="529" r:id="rId38"/>
    <p:sldId id="530" r:id="rId39"/>
    <p:sldId id="531" r:id="rId40"/>
    <p:sldId id="428" r:id="rId41"/>
    <p:sldId id="429" r:id="rId42"/>
    <p:sldId id="430" r:id="rId43"/>
    <p:sldId id="431" r:id="rId44"/>
    <p:sldId id="432" r:id="rId45"/>
    <p:sldId id="433" r:id="rId46"/>
    <p:sldId id="434" r:id="rId47"/>
    <p:sldId id="435" r:id="rId48"/>
    <p:sldId id="436" r:id="rId49"/>
    <p:sldId id="437" r:id="rId50"/>
    <p:sldId id="438" r:id="rId51"/>
    <p:sldId id="441" r:id="rId52"/>
    <p:sldId id="442" r:id="rId53"/>
    <p:sldId id="443" r:id="rId54"/>
    <p:sldId id="444" r:id="rId55"/>
    <p:sldId id="445" r:id="rId56"/>
    <p:sldId id="446" r:id="rId57"/>
    <p:sldId id="533" r:id="rId58"/>
    <p:sldId id="449" r:id="rId59"/>
    <p:sldId id="447" r:id="rId60"/>
    <p:sldId id="450" r:id="rId61"/>
    <p:sldId id="453" r:id="rId62"/>
    <p:sldId id="454" r:id="rId63"/>
    <p:sldId id="455" r:id="rId64"/>
    <p:sldId id="456" r:id="rId65"/>
    <p:sldId id="457" r:id="rId66"/>
    <p:sldId id="534" r:id="rId67"/>
    <p:sldId id="451" r:id="rId68"/>
    <p:sldId id="452" r:id="rId69"/>
    <p:sldId id="458" r:id="rId70"/>
    <p:sldId id="459" r:id="rId71"/>
    <p:sldId id="460" r:id="rId72"/>
    <p:sldId id="461" r:id="rId73"/>
    <p:sldId id="462" r:id="rId74"/>
    <p:sldId id="463" r:id="rId75"/>
    <p:sldId id="532" r:id="rId76"/>
    <p:sldId id="464" r:id="rId77"/>
    <p:sldId id="466" r:id="rId78"/>
    <p:sldId id="467" r:id="rId79"/>
    <p:sldId id="468" r:id="rId80"/>
    <p:sldId id="469" r:id="rId81"/>
    <p:sldId id="470" r:id="rId82"/>
    <p:sldId id="471" r:id="rId83"/>
    <p:sldId id="472" r:id="rId84"/>
    <p:sldId id="473" r:id="rId85"/>
    <p:sldId id="474" r:id="rId86"/>
    <p:sldId id="475" r:id="rId87"/>
    <p:sldId id="476" r:id="rId88"/>
    <p:sldId id="477" r:id="rId89"/>
    <p:sldId id="478" r:id="rId90"/>
    <p:sldId id="479" r:id="rId91"/>
    <p:sldId id="480" r:id="rId92"/>
    <p:sldId id="481" r:id="rId93"/>
    <p:sldId id="482" r:id="rId94"/>
    <p:sldId id="483" r:id="rId9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7" autoAdjust="0"/>
    <p:restoredTop sz="86410" autoAdjust="0"/>
  </p:normalViewPr>
  <p:slideViewPr>
    <p:cSldViewPr>
      <p:cViewPr varScale="1">
        <p:scale>
          <a:sx n="128" d="100"/>
          <a:sy n="128" d="100"/>
        </p:scale>
        <p:origin x="1348" y="84"/>
      </p:cViewPr>
      <p:guideLst>
        <p:guide orient="horz" pos="2160"/>
        <p:guide pos="2880"/>
      </p:guideLst>
    </p:cSldViewPr>
  </p:slideViewPr>
  <p:outlineViewPr>
    <p:cViewPr>
      <p:scale>
        <a:sx n="33" d="100"/>
        <a:sy n="33" d="100"/>
      </p:scale>
      <p:origin x="0" y="-48728"/>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Lst>
  </p:outlineViewPr>
  <p:notesTextViewPr>
    <p:cViewPr>
      <p:scale>
        <a:sx n="100" d="100"/>
        <a:sy n="100" d="100"/>
      </p:scale>
      <p:origin x="0" y="0"/>
    </p:cViewPr>
  </p:notesTextViewPr>
  <p:sorterViewPr>
    <p:cViewPr varScale="1">
      <p:scale>
        <a:sx n="1" d="1"/>
        <a:sy n="1" d="1"/>
      </p:scale>
      <p:origin x="0" y="-130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10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22.xml"/><Relationship Id="rId13" Type="http://schemas.openxmlformats.org/officeDocument/2006/relationships/slide" Target="slides/slide29.xml"/><Relationship Id="rId18" Type="http://schemas.openxmlformats.org/officeDocument/2006/relationships/slide" Target="slides/slide39.xml"/><Relationship Id="rId26" Type="http://schemas.openxmlformats.org/officeDocument/2006/relationships/slide" Target="slides/slide54.xml"/><Relationship Id="rId3" Type="http://schemas.openxmlformats.org/officeDocument/2006/relationships/slide" Target="slides/slide16.xml"/><Relationship Id="rId21" Type="http://schemas.openxmlformats.org/officeDocument/2006/relationships/slide" Target="slides/slide42.xml"/><Relationship Id="rId7" Type="http://schemas.openxmlformats.org/officeDocument/2006/relationships/slide" Target="slides/slide21.xml"/><Relationship Id="rId12" Type="http://schemas.openxmlformats.org/officeDocument/2006/relationships/slide" Target="slides/slide27.xml"/><Relationship Id="rId17" Type="http://schemas.openxmlformats.org/officeDocument/2006/relationships/slide" Target="slides/slide36.xml"/><Relationship Id="rId25" Type="http://schemas.openxmlformats.org/officeDocument/2006/relationships/slide" Target="slides/slide53.xml"/><Relationship Id="rId2" Type="http://schemas.openxmlformats.org/officeDocument/2006/relationships/slide" Target="slides/slide14.xml"/><Relationship Id="rId16" Type="http://schemas.openxmlformats.org/officeDocument/2006/relationships/slide" Target="slides/slide35.xml"/><Relationship Id="rId20" Type="http://schemas.openxmlformats.org/officeDocument/2006/relationships/slide" Target="slides/slide41.xml"/><Relationship Id="rId29" Type="http://schemas.openxmlformats.org/officeDocument/2006/relationships/slide" Target="slides/slide83.xml"/><Relationship Id="rId1" Type="http://schemas.openxmlformats.org/officeDocument/2006/relationships/slide" Target="slides/slide1.xml"/><Relationship Id="rId6" Type="http://schemas.openxmlformats.org/officeDocument/2006/relationships/slide" Target="slides/slide20.xml"/><Relationship Id="rId11" Type="http://schemas.openxmlformats.org/officeDocument/2006/relationships/slide" Target="slides/slide26.xml"/><Relationship Id="rId24" Type="http://schemas.openxmlformats.org/officeDocument/2006/relationships/slide" Target="slides/slide45.xml"/><Relationship Id="rId5" Type="http://schemas.openxmlformats.org/officeDocument/2006/relationships/slide" Target="slides/slide18.xml"/><Relationship Id="rId15" Type="http://schemas.openxmlformats.org/officeDocument/2006/relationships/slide" Target="slides/slide31.xml"/><Relationship Id="rId23" Type="http://schemas.openxmlformats.org/officeDocument/2006/relationships/slide" Target="slides/slide44.xml"/><Relationship Id="rId28" Type="http://schemas.openxmlformats.org/officeDocument/2006/relationships/slide" Target="slides/slide58.xml"/><Relationship Id="rId10" Type="http://schemas.openxmlformats.org/officeDocument/2006/relationships/slide" Target="slides/slide24.xml"/><Relationship Id="rId19" Type="http://schemas.openxmlformats.org/officeDocument/2006/relationships/slide" Target="slides/slide40.xml"/><Relationship Id="rId4" Type="http://schemas.openxmlformats.org/officeDocument/2006/relationships/slide" Target="slides/slide17.xml"/><Relationship Id="rId9" Type="http://schemas.openxmlformats.org/officeDocument/2006/relationships/slide" Target="slides/slide23.xml"/><Relationship Id="rId14" Type="http://schemas.openxmlformats.org/officeDocument/2006/relationships/slide" Target="slides/slide30.xml"/><Relationship Id="rId22" Type="http://schemas.openxmlformats.org/officeDocument/2006/relationships/slide" Target="slides/slide43.xml"/><Relationship Id="rId27"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18582A8-B67A-4D3A-8BB1-4E582137063D}" type="slidenum">
              <a:rPr lang="en-US"/>
              <a:pPr>
                <a:defRPr/>
              </a:pPr>
              <a:t>‹#›</a:t>
            </a:fld>
            <a:endParaRPr lang="en-US"/>
          </a:p>
        </p:txBody>
      </p:sp>
    </p:spTree>
    <p:extLst>
      <p:ext uri="{BB962C8B-B14F-4D97-AF65-F5344CB8AC3E}">
        <p14:creationId xmlns:p14="http://schemas.microsoft.com/office/powerpoint/2010/main" val="3954524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4352923-D39C-456D-A4D0-962C6C599CDA}" type="slidenum">
              <a:rPr lang="en-US"/>
              <a:pPr>
                <a:defRPr/>
              </a:pPr>
              <a:t>‹#›</a:t>
            </a:fld>
            <a:endParaRPr lang="en-US"/>
          </a:p>
        </p:txBody>
      </p:sp>
    </p:spTree>
    <p:extLst>
      <p:ext uri="{BB962C8B-B14F-4D97-AF65-F5344CB8AC3E}">
        <p14:creationId xmlns:p14="http://schemas.microsoft.com/office/powerpoint/2010/main" val="36347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AEF865A-A5C2-4361-AFA7-F12A71F589DC}" type="slidenum">
              <a:rPr lang="en-US"/>
              <a:pPr>
                <a:defRPr/>
              </a:pPr>
              <a:t>‹#›</a:t>
            </a:fld>
            <a:endParaRPr lang="en-US"/>
          </a:p>
        </p:txBody>
      </p:sp>
    </p:spTree>
    <p:extLst>
      <p:ext uri="{BB962C8B-B14F-4D97-AF65-F5344CB8AC3E}">
        <p14:creationId xmlns:p14="http://schemas.microsoft.com/office/powerpoint/2010/main" val="102761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6F31B5D-E1B1-4491-AAAE-CEE8C8D05E9A}" type="slidenum">
              <a:rPr lang="en-US"/>
              <a:pPr>
                <a:defRPr/>
              </a:pPr>
              <a:t>‹#›</a:t>
            </a:fld>
            <a:endParaRPr lang="en-US"/>
          </a:p>
        </p:txBody>
      </p:sp>
    </p:spTree>
    <p:extLst>
      <p:ext uri="{BB962C8B-B14F-4D97-AF65-F5344CB8AC3E}">
        <p14:creationId xmlns:p14="http://schemas.microsoft.com/office/powerpoint/2010/main" val="15267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739B67-DB22-4103-985A-E8E1D242EF5C}" type="slidenum">
              <a:rPr lang="en-US"/>
              <a:pPr>
                <a:defRPr/>
              </a:pPr>
              <a:t>‹#›</a:t>
            </a:fld>
            <a:endParaRPr lang="en-US"/>
          </a:p>
        </p:txBody>
      </p:sp>
    </p:spTree>
    <p:extLst>
      <p:ext uri="{BB962C8B-B14F-4D97-AF65-F5344CB8AC3E}">
        <p14:creationId xmlns:p14="http://schemas.microsoft.com/office/powerpoint/2010/main" val="266876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F900119-3852-4FC6-AAB3-F84098667AB8}" type="slidenum">
              <a:rPr lang="en-US"/>
              <a:pPr>
                <a:defRPr/>
              </a:pPr>
              <a:t>‹#›</a:t>
            </a:fld>
            <a:endParaRPr lang="en-US"/>
          </a:p>
        </p:txBody>
      </p:sp>
    </p:spTree>
    <p:extLst>
      <p:ext uri="{BB962C8B-B14F-4D97-AF65-F5344CB8AC3E}">
        <p14:creationId xmlns:p14="http://schemas.microsoft.com/office/powerpoint/2010/main" val="266570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4E0026-D864-4E85-B824-E57D3FA75B4F}" type="slidenum">
              <a:rPr lang="en-US"/>
              <a:pPr>
                <a:defRPr/>
              </a:pPr>
              <a:t>‹#›</a:t>
            </a:fld>
            <a:endParaRPr lang="en-US"/>
          </a:p>
        </p:txBody>
      </p:sp>
    </p:spTree>
    <p:extLst>
      <p:ext uri="{BB962C8B-B14F-4D97-AF65-F5344CB8AC3E}">
        <p14:creationId xmlns:p14="http://schemas.microsoft.com/office/powerpoint/2010/main" val="241549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CD5AE45-A9C7-42A7-8E26-99419F48295B}" type="slidenum">
              <a:rPr lang="en-US"/>
              <a:pPr>
                <a:defRPr/>
              </a:pPr>
              <a:t>‹#›</a:t>
            </a:fld>
            <a:endParaRPr lang="en-US"/>
          </a:p>
        </p:txBody>
      </p:sp>
    </p:spTree>
    <p:extLst>
      <p:ext uri="{BB962C8B-B14F-4D97-AF65-F5344CB8AC3E}">
        <p14:creationId xmlns:p14="http://schemas.microsoft.com/office/powerpoint/2010/main" val="24253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E139356F-821D-42E3-BE01-4E77970EB498}" type="slidenum">
              <a:rPr lang="en-US"/>
              <a:pPr>
                <a:defRPr/>
              </a:pPr>
              <a:t>‹#›</a:t>
            </a:fld>
            <a:endParaRPr lang="en-US"/>
          </a:p>
        </p:txBody>
      </p:sp>
    </p:spTree>
    <p:extLst>
      <p:ext uri="{BB962C8B-B14F-4D97-AF65-F5344CB8AC3E}">
        <p14:creationId xmlns:p14="http://schemas.microsoft.com/office/powerpoint/2010/main" val="325107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D6139859-AD81-420F-8913-F6E36948823B}" type="slidenum">
              <a:rPr lang="en-US"/>
              <a:pPr>
                <a:defRPr/>
              </a:pPr>
              <a:t>‹#›</a:t>
            </a:fld>
            <a:endParaRPr lang="en-US"/>
          </a:p>
        </p:txBody>
      </p:sp>
    </p:spTree>
    <p:extLst>
      <p:ext uri="{BB962C8B-B14F-4D97-AF65-F5344CB8AC3E}">
        <p14:creationId xmlns:p14="http://schemas.microsoft.com/office/powerpoint/2010/main" val="17281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E9B439D-AC06-4CC0-A4D5-B3E9970ABCC5}" type="slidenum">
              <a:rPr lang="en-US"/>
              <a:pPr>
                <a:defRPr/>
              </a:pPr>
              <a:t>‹#›</a:t>
            </a:fld>
            <a:endParaRPr lang="en-US"/>
          </a:p>
        </p:txBody>
      </p:sp>
    </p:spTree>
    <p:extLst>
      <p:ext uri="{BB962C8B-B14F-4D97-AF65-F5344CB8AC3E}">
        <p14:creationId xmlns:p14="http://schemas.microsoft.com/office/powerpoint/2010/main" val="90749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4729C61-5708-442A-821A-81341DAEE5EE}" type="slidenum">
              <a:rPr lang="en-US"/>
              <a:pPr>
                <a:defRPr/>
              </a:pPr>
              <a:t>‹#›</a:t>
            </a:fld>
            <a:endParaRPr lang="en-US"/>
          </a:p>
        </p:txBody>
      </p:sp>
    </p:spTree>
    <p:extLst>
      <p:ext uri="{BB962C8B-B14F-4D97-AF65-F5344CB8AC3E}">
        <p14:creationId xmlns:p14="http://schemas.microsoft.com/office/powerpoint/2010/main" val="52736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8955139-23F9-45EA-8E55-329AE38832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nola.com/crime/index.ssf/2010/12/thomas_porteous_is_the_eighth.htm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biotech.law.lsu.edu/blog/CFR-2016-title28-vol2-part600.pdf"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www.fas.org/irp/offdocs/direct.htm" TargetMode="External"/><Relationship Id="rId2" Type="http://schemas.openxmlformats.org/officeDocument/2006/relationships/hyperlink" Target="http://www.whitehouse.gov/briefing-room/presidential-actions/executive-orders"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www.whitehouse.gov/omb/inforeg_default"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p:txBody>
          <a:bodyPr/>
          <a:lstStyle/>
          <a:p>
            <a:pPr eaLnBrk="1" hangingPunct="1"/>
            <a:r>
              <a:rPr lang="en-US" dirty="0"/>
              <a:t>Chapter 2</a:t>
            </a:r>
          </a:p>
        </p:txBody>
      </p:sp>
      <p:sp>
        <p:nvSpPr>
          <p:cNvPr id="2" name="Subtitle 1"/>
          <p:cNvSpPr>
            <a:spLocks noGrp="1"/>
          </p:cNvSpPr>
          <p:nvPr>
            <p:ph type="subTitle" idx="1"/>
          </p:nvPr>
        </p:nvSpPr>
        <p:spPr/>
        <p:txBody>
          <a:bodyPr/>
          <a:lstStyle/>
          <a:p>
            <a:endParaRPr lang="en-US"/>
          </a:p>
        </p:txBody>
      </p:sp>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1</a:t>
            </a:fld>
            <a:endParaRPr lang="en-US">
              <a:solidFill>
                <a:schemeClr val="bg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Judicial Review as a Check on Delegated Powers</a:t>
            </a:r>
          </a:p>
        </p:txBody>
      </p:sp>
      <p:sp>
        <p:nvSpPr>
          <p:cNvPr id="3" name="Content Placeholder 2"/>
          <p:cNvSpPr>
            <a:spLocks noGrp="1"/>
          </p:cNvSpPr>
          <p:nvPr>
            <p:ph idx="1"/>
          </p:nvPr>
        </p:nvSpPr>
        <p:spPr/>
        <p:txBody>
          <a:bodyPr>
            <a:normAutofit lnSpcReduction="10000"/>
          </a:bodyPr>
          <a:lstStyle/>
          <a:p>
            <a:r>
              <a:rPr lang="en-US" dirty="0"/>
              <a:t>There</a:t>
            </a:r>
            <a:r>
              <a:rPr lang="en-US" baseline="0" dirty="0"/>
              <a:t> is a right of judicial review of rules to determine if the agency has the legal authority to issue them and if they properly</a:t>
            </a:r>
            <a:r>
              <a:rPr lang="en-US" dirty="0"/>
              <a:t> supported by the record.</a:t>
            </a:r>
          </a:p>
          <a:p>
            <a:r>
              <a:rPr lang="en-US" dirty="0"/>
              <a:t>There is a constitutional right to due process protections in adjudications, and usually a right to judicial review of the decision.</a:t>
            </a:r>
          </a:p>
          <a:p>
            <a:pPr lvl="1"/>
            <a:r>
              <a:rPr lang="en-US" dirty="0"/>
              <a:t>As we will see, Congress can limit judicial review in some circumstances.</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10</a:t>
            </a:fld>
            <a:endParaRPr lang="en-US"/>
          </a:p>
        </p:txBody>
      </p:sp>
    </p:spTree>
    <p:extLst>
      <p:ext uri="{BB962C8B-B14F-4D97-AF65-F5344CB8AC3E}">
        <p14:creationId xmlns:p14="http://schemas.microsoft.com/office/powerpoint/2010/main" val="700373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0602491-4CFB-4046-947D-2803FBD8CD33}" type="slidenum">
              <a:rPr lang="en-US" smtClean="0"/>
              <a:pPr/>
              <a:t>11</a:t>
            </a:fld>
            <a:endParaRPr lang="en-US"/>
          </a:p>
        </p:txBody>
      </p:sp>
      <p:sp>
        <p:nvSpPr>
          <p:cNvPr id="8195" name="Rectangle 2"/>
          <p:cNvSpPr>
            <a:spLocks noGrp="1" noChangeArrowheads="1"/>
          </p:cNvSpPr>
          <p:nvPr>
            <p:ph type="title"/>
          </p:nvPr>
        </p:nvSpPr>
        <p:spPr/>
        <p:txBody>
          <a:bodyPr/>
          <a:lstStyle/>
          <a:p>
            <a:pPr eaLnBrk="1" hangingPunct="1"/>
            <a:r>
              <a:rPr lang="en-US" dirty="0"/>
              <a:t>Practical Considerations</a:t>
            </a:r>
          </a:p>
        </p:txBody>
      </p:sp>
      <p:sp>
        <p:nvSpPr>
          <p:cNvPr id="8196" name="Rectangle 3"/>
          <p:cNvSpPr>
            <a:spLocks noGrp="1" noChangeArrowheads="1"/>
          </p:cNvSpPr>
          <p:nvPr>
            <p:ph type="body" idx="1"/>
          </p:nvPr>
        </p:nvSpPr>
        <p:spPr/>
        <p:txBody>
          <a:bodyPr>
            <a:normAutofit/>
          </a:bodyPr>
          <a:lstStyle/>
          <a:p>
            <a:pPr eaLnBrk="1" hangingPunct="1">
              <a:lnSpc>
                <a:spcPct val="90000"/>
              </a:lnSpc>
            </a:pPr>
            <a:r>
              <a:rPr lang="en-US" sz="2400" dirty="0"/>
              <a:t>The court is very unwilling to find adjudications exceed constitutional authority under this test.</a:t>
            </a:r>
          </a:p>
          <a:p>
            <a:pPr lvl="1" eaLnBrk="1" hangingPunct="1">
              <a:lnSpc>
                <a:spcPct val="90000"/>
              </a:lnSpc>
            </a:pPr>
            <a:r>
              <a:rPr lang="en-US" sz="2400" dirty="0"/>
              <a:t>This may be because Congress has not passed laws which test the outer limits of agency authority</a:t>
            </a:r>
          </a:p>
          <a:p>
            <a:pPr lvl="1" eaLnBrk="1" hangingPunct="1">
              <a:lnSpc>
                <a:spcPct val="90000"/>
              </a:lnSpc>
            </a:pPr>
            <a:r>
              <a:rPr lang="en-US" sz="2400" dirty="0"/>
              <a:t>There are state law fights over this - Wooley</a:t>
            </a:r>
          </a:p>
        </p:txBody>
      </p:sp>
    </p:spTree>
    <p:extLst>
      <p:ext uri="{BB962C8B-B14F-4D97-AF65-F5344CB8AC3E}">
        <p14:creationId xmlns:p14="http://schemas.microsoft.com/office/powerpoint/2010/main" val="295586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Management of Criminal Cases</a:t>
            </a:r>
          </a:p>
        </p:txBody>
      </p:sp>
      <p:sp>
        <p:nvSpPr>
          <p:cNvPr id="3" name="Content Placeholder 2"/>
          <p:cNvSpPr>
            <a:spLocks noGrp="1"/>
          </p:cNvSpPr>
          <p:nvPr>
            <p:ph idx="1"/>
          </p:nvPr>
        </p:nvSpPr>
        <p:spPr/>
        <p:txBody>
          <a:bodyPr>
            <a:normAutofit/>
          </a:bodyPr>
          <a:lstStyle/>
          <a:p>
            <a:pPr eaLnBrk="1" hangingPunct="1">
              <a:lnSpc>
                <a:spcPct val="90000"/>
              </a:lnSpc>
            </a:pPr>
            <a:r>
              <a:rPr lang="en-US" dirty="0"/>
              <a:t>There are limits on the transformation of criminal matters into agency adjudications</a:t>
            </a:r>
          </a:p>
          <a:p>
            <a:pPr lvl="1" eaLnBrk="1" hangingPunct="1">
              <a:lnSpc>
                <a:spcPct val="90000"/>
              </a:lnSpc>
            </a:pPr>
            <a:r>
              <a:rPr lang="en-US" dirty="0"/>
              <a:t>Traffic court can be civil, but only if there is no jail time</a:t>
            </a:r>
          </a:p>
          <a:p>
            <a:pPr lvl="1" eaLnBrk="1" hangingPunct="1">
              <a:lnSpc>
                <a:spcPct val="90000"/>
              </a:lnSpc>
            </a:pPr>
            <a:r>
              <a:rPr lang="en-US" dirty="0"/>
              <a:t>Large civil fines push the edge, especially if there are also criminal penalties for the same act</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12</a:t>
            </a:fld>
            <a:endParaRPr lang="en-US"/>
          </a:p>
        </p:txBody>
      </p:sp>
    </p:spTree>
    <p:extLst>
      <p:ext uri="{BB962C8B-B14F-4D97-AF65-F5344CB8AC3E}">
        <p14:creationId xmlns:p14="http://schemas.microsoft.com/office/powerpoint/2010/main" val="3067977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(Civil) Detentions</a:t>
            </a:r>
          </a:p>
        </p:txBody>
      </p:sp>
      <p:sp>
        <p:nvSpPr>
          <p:cNvPr id="3" name="Content Placeholder 2"/>
          <p:cNvSpPr>
            <a:spLocks noGrp="1"/>
          </p:cNvSpPr>
          <p:nvPr>
            <p:ph idx="1"/>
          </p:nvPr>
        </p:nvSpPr>
        <p:spPr/>
        <p:txBody>
          <a:bodyPr/>
          <a:lstStyle/>
          <a:p>
            <a:pPr lvl="0" eaLnBrk="1" hangingPunct="1">
              <a:lnSpc>
                <a:spcPct val="90000"/>
              </a:lnSpc>
            </a:pPr>
            <a:r>
              <a:rPr lang="en-US" dirty="0"/>
              <a:t>Administrative detentions are OK, but not for punishment.</a:t>
            </a:r>
          </a:p>
          <a:p>
            <a:pPr lvl="1" eaLnBrk="1" hangingPunct="1">
              <a:lnSpc>
                <a:spcPct val="90000"/>
              </a:lnSpc>
            </a:pPr>
            <a:r>
              <a:rPr lang="en-US" dirty="0"/>
              <a:t>Commendable diseases</a:t>
            </a:r>
          </a:p>
          <a:p>
            <a:pPr lvl="1" eaLnBrk="1" hangingPunct="1">
              <a:lnSpc>
                <a:spcPct val="90000"/>
              </a:lnSpc>
            </a:pPr>
            <a:r>
              <a:rPr lang="en-US" dirty="0"/>
              <a:t>Denial of bail</a:t>
            </a:r>
          </a:p>
          <a:p>
            <a:pPr lvl="1" eaLnBrk="1" hangingPunct="1">
              <a:lnSpc>
                <a:spcPct val="90000"/>
              </a:lnSpc>
            </a:pPr>
            <a:r>
              <a:rPr lang="en-US" dirty="0"/>
              <a:t>Mental health commitments</a:t>
            </a:r>
          </a:p>
          <a:p>
            <a:pPr eaLnBrk="1" hangingPunct="1">
              <a:lnSpc>
                <a:spcPct val="90000"/>
              </a:lnSpc>
            </a:pPr>
            <a:r>
              <a:rPr lang="en-US" dirty="0"/>
              <a:t>Guantanamo Bay detentions are administrative</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13</a:t>
            </a:fld>
            <a:endParaRPr lang="en-US"/>
          </a:p>
        </p:txBody>
      </p:sp>
    </p:spTree>
    <p:extLst>
      <p:ext uri="{BB962C8B-B14F-4D97-AF65-F5344CB8AC3E}">
        <p14:creationId xmlns:p14="http://schemas.microsoft.com/office/powerpoint/2010/main" val="2555762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dirty="0"/>
              <a:t>Congressional Control of Agencies</a:t>
            </a:r>
            <a:br>
              <a:rPr lang="en-US" dirty="0"/>
            </a:br>
            <a:endParaRPr lang="en-US" dirty="0"/>
          </a:p>
        </p:txBody>
      </p:sp>
      <p:sp>
        <p:nvSpPr>
          <p:cNvPr id="2" name="Subtitle 1"/>
          <p:cNvSpPr>
            <a:spLocks noGrp="1"/>
          </p:cNvSpPr>
          <p:nvPr>
            <p:ph type="body" idx="1"/>
          </p:nvPr>
        </p:nvSpPr>
        <p:spPr/>
        <p:txBody>
          <a:bodyPr/>
          <a:lstStyle/>
          <a:p>
            <a:endParaRPr lang="en-US" dirty="0"/>
          </a:p>
        </p:txBody>
      </p:sp>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14</a:t>
            </a:fld>
            <a:endParaRPr lang="en-US">
              <a:solidFill>
                <a:schemeClr val="bg2"/>
              </a:solidFill>
            </a:endParaRPr>
          </a:p>
        </p:txBody>
      </p:sp>
    </p:spTree>
    <p:extLst>
      <p:ext uri="{BB962C8B-B14F-4D97-AF65-F5344CB8AC3E}">
        <p14:creationId xmlns:p14="http://schemas.microsoft.com/office/powerpoint/2010/main" val="1540795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 Limits on Congressional Control of Agencies</a:t>
            </a:r>
          </a:p>
        </p:txBody>
      </p:sp>
      <p:sp>
        <p:nvSpPr>
          <p:cNvPr id="3" name="Content Placeholder 2"/>
          <p:cNvSpPr>
            <a:spLocks noGrp="1"/>
          </p:cNvSpPr>
          <p:nvPr>
            <p:ph idx="1"/>
          </p:nvPr>
        </p:nvSpPr>
        <p:spPr/>
        <p:txBody>
          <a:bodyPr/>
          <a:lstStyle/>
          <a:p>
            <a:r>
              <a:rPr lang="en-US" dirty="0"/>
              <a:t>How do</a:t>
            </a:r>
            <a:r>
              <a:rPr lang="en-US" baseline="0" dirty="0"/>
              <a:t> we determine if Congress can directly control an agency?</a:t>
            </a:r>
          </a:p>
          <a:p>
            <a:r>
              <a:rPr lang="en-US" baseline="0" dirty="0"/>
              <a:t>How</a:t>
            </a:r>
            <a:r>
              <a:rPr lang="en-US" dirty="0"/>
              <a:t> is Congressional oversight different from an unconstitutional control of an executive branch agency?</a:t>
            </a:r>
          </a:p>
          <a:p>
            <a:r>
              <a:rPr lang="en-US" baseline="0" dirty="0"/>
              <a:t>How</a:t>
            </a:r>
            <a:r>
              <a:rPr lang="en-US" dirty="0"/>
              <a:t> can officers of the United States be removed?</a:t>
            </a:r>
          </a:p>
          <a:p>
            <a:r>
              <a:rPr lang="en-US" baseline="0" dirty="0"/>
              <a:t>What</a:t>
            </a:r>
            <a:r>
              <a:rPr lang="en-US" dirty="0"/>
              <a:t> is the limitation on the removal of judges?</a:t>
            </a:r>
            <a:endParaRPr lang="en-US" baseline="0" dirty="0"/>
          </a:p>
          <a:p>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15</a:t>
            </a:fld>
            <a:endParaRPr lang="en-US"/>
          </a:p>
        </p:txBody>
      </p:sp>
    </p:spTree>
    <p:extLst>
      <p:ext uri="{BB962C8B-B14F-4D97-AF65-F5344CB8AC3E}">
        <p14:creationId xmlns:p14="http://schemas.microsoft.com/office/powerpoint/2010/main" val="535195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AA9A0E-F93B-4DB3-A024-7BAE64F369C0}" type="slidenum">
              <a:rPr lang="en-US" smtClean="0"/>
              <a:pPr/>
              <a:t>16</a:t>
            </a:fld>
            <a:endParaRPr lang="en-US"/>
          </a:p>
        </p:txBody>
      </p:sp>
      <p:sp>
        <p:nvSpPr>
          <p:cNvPr id="9219" name="Rectangle 2"/>
          <p:cNvSpPr>
            <a:spLocks noGrp="1" noChangeArrowheads="1"/>
          </p:cNvSpPr>
          <p:nvPr>
            <p:ph type="title"/>
          </p:nvPr>
        </p:nvSpPr>
        <p:spPr/>
        <p:txBody>
          <a:bodyPr/>
          <a:lstStyle/>
          <a:p>
            <a:pPr eaLnBrk="1" hangingPunct="1"/>
            <a:r>
              <a:rPr lang="en-US" dirty="0"/>
              <a:t>INS v. Chadha, 462 U.S. 919 (1983) </a:t>
            </a:r>
          </a:p>
        </p:txBody>
      </p:sp>
      <p:sp>
        <p:nvSpPr>
          <p:cNvPr id="9220" name="Rectangle 3"/>
          <p:cNvSpPr>
            <a:spLocks noGrp="1" noChangeArrowheads="1"/>
          </p:cNvSpPr>
          <p:nvPr>
            <p:ph type="body" idx="1"/>
          </p:nvPr>
        </p:nvSpPr>
        <p:spPr/>
        <p:txBody>
          <a:bodyPr/>
          <a:lstStyle/>
          <a:p>
            <a:pPr eaLnBrk="1" hangingPunct="1"/>
            <a:r>
              <a:rPr lang="en-US" dirty="0"/>
              <a:t>This is an important case about the relationship between Congress and agencies</a:t>
            </a:r>
          </a:p>
          <a:p>
            <a:pPr eaLnBrk="1" hangingPunct="1"/>
            <a:r>
              <a:rPr lang="en-US" dirty="0"/>
              <a:t>What is the legislative veto as used in this case?</a:t>
            </a:r>
          </a:p>
          <a:p>
            <a:pPr lvl="1" eaLnBrk="1" hangingPunct="1"/>
            <a:r>
              <a:rPr lang="en-US" dirty="0"/>
              <a:t>Why was it efficient from the point of view of congress?</a:t>
            </a:r>
          </a:p>
          <a:p>
            <a:pPr lvl="1" eaLnBrk="1" hangingPunct="1"/>
            <a:r>
              <a:rPr lang="en-US" dirty="0"/>
              <a:t>The legislative veto was very common at the time Chadha was decided</a:t>
            </a:r>
          </a:p>
        </p:txBody>
      </p:sp>
    </p:spTree>
    <p:extLst>
      <p:ext uri="{BB962C8B-B14F-4D97-AF65-F5344CB8AC3E}">
        <p14:creationId xmlns:p14="http://schemas.microsoft.com/office/powerpoint/2010/main" val="3454366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7DA0BE-1290-49AD-95CA-34FF16B84FF5}" type="slidenum">
              <a:rPr lang="en-US" smtClean="0"/>
              <a:pPr/>
              <a:t>17</a:t>
            </a:fld>
            <a:endParaRPr lang="en-US"/>
          </a:p>
        </p:txBody>
      </p:sp>
      <p:sp>
        <p:nvSpPr>
          <p:cNvPr id="10243" name="Rectangle 2"/>
          <p:cNvSpPr>
            <a:spLocks noGrp="1" noChangeArrowheads="1"/>
          </p:cNvSpPr>
          <p:nvPr>
            <p:ph type="title"/>
          </p:nvPr>
        </p:nvSpPr>
        <p:spPr/>
        <p:txBody>
          <a:bodyPr/>
          <a:lstStyle/>
          <a:p>
            <a:pPr eaLnBrk="1" hangingPunct="1"/>
            <a:r>
              <a:rPr lang="en-US" dirty="0"/>
              <a:t>Adjudication Issues</a:t>
            </a:r>
          </a:p>
        </p:txBody>
      </p:sp>
      <p:sp>
        <p:nvSpPr>
          <p:cNvPr id="10244" name="Rectangle 3"/>
          <p:cNvSpPr>
            <a:spLocks noGrp="1" noChangeArrowheads="1"/>
          </p:cNvSpPr>
          <p:nvPr>
            <p:ph type="body" idx="1"/>
          </p:nvPr>
        </p:nvSpPr>
        <p:spPr/>
        <p:txBody>
          <a:bodyPr/>
          <a:lstStyle/>
          <a:p>
            <a:pPr eaLnBrk="1" hangingPunct="1"/>
            <a:r>
              <a:rPr lang="en-US" dirty="0"/>
              <a:t>While we will talk about adjudications in the next chapter, this is also an adjudication case.</a:t>
            </a:r>
          </a:p>
        </p:txBody>
      </p:sp>
    </p:spTree>
    <p:extLst>
      <p:ext uri="{BB962C8B-B14F-4D97-AF65-F5344CB8AC3E}">
        <p14:creationId xmlns:p14="http://schemas.microsoft.com/office/powerpoint/2010/main" val="637218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E61820-34B3-49BF-8803-8F0B7E09CFA1}" type="slidenum">
              <a:rPr lang="en-US" smtClean="0"/>
              <a:pPr/>
              <a:t>18</a:t>
            </a:fld>
            <a:endParaRPr lang="en-US"/>
          </a:p>
        </p:txBody>
      </p:sp>
      <p:sp>
        <p:nvSpPr>
          <p:cNvPr id="11267" name="Rectangle 2"/>
          <p:cNvSpPr>
            <a:spLocks noGrp="1" noChangeArrowheads="1"/>
          </p:cNvSpPr>
          <p:nvPr>
            <p:ph type="title"/>
          </p:nvPr>
        </p:nvSpPr>
        <p:spPr/>
        <p:txBody>
          <a:bodyPr/>
          <a:lstStyle/>
          <a:p>
            <a:pPr eaLnBrk="1" hangingPunct="1"/>
            <a:r>
              <a:rPr lang="en-US" dirty="0"/>
              <a:t>Are there Limits on Congressional Power over Aliens?</a:t>
            </a:r>
          </a:p>
        </p:txBody>
      </p:sp>
      <p:sp>
        <p:nvSpPr>
          <p:cNvPr id="11268" name="Rectangle 3"/>
          <p:cNvSpPr>
            <a:spLocks noGrp="1" noChangeArrowheads="1"/>
          </p:cNvSpPr>
          <p:nvPr>
            <p:ph type="body" idx="1"/>
          </p:nvPr>
        </p:nvSpPr>
        <p:spPr/>
        <p:txBody>
          <a:bodyPr>
            <a:normAutofit lnSpcReduction="10000"/>
          </a:bodyPr>
          <a:lstStyle/>
          <a:p>
            <a:pPr eaLnBrk="1" hangingPunct="1"/>
            <a:r>
              <a:rPr lang="en-US" sz="2800" dirty="0"/>
              <a:t>Congress' Art. I power "To establish an uniform Rule of Naturalization," combined with the Necessary and Proper Clause, grants it unreviewable authority over the regulation of aliens. </a:t>
            </a:r>
          </a:p>
          <a:p>
            <a:pPr eaLnBrk="1" hangingPunct="1"/>
            <a:r>
              <a:rPr lang="en-US" sz="2800" dirty="0"/>
              <a:t>Aliens in the US, even illegals, get constitutional protections such as criminal due process</a:t>
            </a:r>
          </a:p>
          <a:p>
            <a:pPr lvl="1" eaLnBrk="1" hangingPunct="1"/>
            <a:r>
              <a:rPr lang="en-US" sz="2800" dirty="0"/>
              <a:t>They get only limited constitutional rights on detention and deportation</a:t>
            </a:r>
          </a:p>
          <a:p>
            <a:pPr lvl="1" eaLnBrk="1" hangingPunct="1"/>
            <a:r>
              <a:rPr lang="en-US" sz="2800" dirty="0"/>
              <a:t>They have no right to stay, only a right to a hearing to make sure the agency has the right person and facts.</a:t>
            </a:r>
          </a:p>
        </p:txBody>
      </p:sp>
    </p:spTree>
    <p:extLst>
      <p:ext uri="{BB962C8B-B14F-4D97-AF65-F5344CB8AC3E}">
        <p14:creationId xmlns:p14="http://schemas.microsoft.com/office/powerpoint/2010/main" val="2954774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The Immigration Question</a:t>
            </a:r>
          </a:p>
        </p:txBody>
      </p:sp>
      <p:sp>
        <p:nvSpPr>
          <p:cNvPr id="12291" name="Content Placeholder 2"/>
          <p:cNvSpPr>
            <a:spLocks noGrp="1"/>
          </p:cNvSpPr>
          <p:nvPr>
            <p:ph idx="1"/>
          </p:nvPr>
        </p:nvSpPr>
        <p:spPr/>
        <p:txBody>
          <a:bodyPr/>
          <a:lstStyle/>
          <a:p>
            <a:r>
              <a:rPr lang="en-US" dirty="0"/>
              <a:t>What are the political questions over immigration?</a:t>
            </a:r>
          </a:p>
          <a:p>
            <a:r>
              <a:rPr lang="en-US" dirty="0"/>
              <a:t>How have these changed over time?</a:t>
            </a:r>
          </a:p>
          <a:p>
            <a:r>
              <a:rPr lang="en-US" dirty="0"/>
              <a:t>What are the debates right now?</a:t>
            </a:r>
          </a:p>
          <a:p>
            <a:r>
              <a:rPr lang="en-US" dirty="0"/>
              <a:t>Why does immigration divide both conservatives and liberals?</a:t>
            </a:r>
          </a:p>
        </p:txBody>
      </p:sp>
      <p:sp>
        <p:nvSpPr>
          <p:cNvPr id="1229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2562B3-BA18-432C-86A3-07C42B83FBD5}" type="slidenum">
              <a:rPr lang="en-US" smtClean="0"/>
              <a:pPr/>
              <a:t>19</a:t>
            </a:fld>
            <a:endParaRPr lang="en-US"/>
          </a:p>
        </p:txBody>
      </p:sp>
    </p:spTree>
    <p:extLst>
      <p:ext uri="{BB962C8B-B14F-4D97-AF65-F5344CB8AC3E}">
        <p14:creationId xmlns:p14="http://schemas.microsoft.com/office/powerpoint/2010/main" val="2361750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Delegation/</a:t>
            </a:r>
            <a:r>
              <a:rPr lang="en-US" dirty="0" err="1"/>
              <a:t>Nondelegation</a:t>
            </a:r>
            <a:r>
              <a:rPr lang="en-US" dirty="0"/>
              <a:t> Doctrine</a:t>
            </a:r>
            <a:br>
              <a:rPr lang="en-US" dirty="0"/>
            </a:br>
            <a:r>
              <a:rPr lang="en-US" dirty="0"/>
              <a:t>Just History – So Far</a:t>
            </a:r>
          </a:p>
        </p:txBody>
      </p:sp>
      <p:sp>
        <p:nvSpPr>
          <p:cNvPr id="5" name="Subtitle 4"/>
          <p:cNvSpPr>
            <a:spLocks noGrp="1"/>
          </p:cNvSpPr>
          <p:nvPr>
            <p:ph type="subTitle" idx="1"/>
          </p:nvPr>
        </p:nvSpPr>
        <p:spPr/>
        <p:txBody>
          <a:bodyPr/>
          <a:lstStyle/>
          <a:p>
            <a:r>
              <a:rPr lang="en-US" dirty="0"/>
              <a:t>This played out during the mid-1930s when Congress created several new agencies to fight the Depression.</a:t>
            </a:r>
          </a:p>
          <a:p>
            <a:pPr marL="0" lvl="1" indent="0" algn="ctr">
              <a:buClr>
                <a:schemeClr val="folHlink"/>
              </a:buClr>
              <a:buSzPct val="60000"/>
              <a:buNone/>
            </a:pPr>
            <a:r>
              <a:rPr lang="en-US" dirty="0"/>
              <a:t>The Switch in Time that Saved Nine.</a:t>
            </a:r>
          </a:p>
          <a:p>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2</a:t>
            </a:fld>
            <a:endParaRPr lang="en-US"/>
          </a:p>
        </p:txBody>
      </p:sp>
    </p:spTree>
    <p:extLst>
      <p:ext uri="{BB962C8B-B14F-4D97-AF65-F5344CB8AC3E}">
        <p14:creationId xmlns:p14="http://schemas.microsoft.com/office/powerpoint/2010/main" val="3878995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940B1C1-FE9C-49EC-91D0-84921569FA5D}" type="slidenum">
              <a:rPr lang="en-US" smtClean="0"/>
              <a:pPr/>
              <a:t>20</a:t>
            </a:fld>
            <a:endParaRPr lang="en-US"/>
          </a:p>
        </p:txBody>
      </p:sp>
      <p:sp>
        <p:nvSpPr>
          <p:cNvPr id="13315" name="Rectangle 2"/>
          <p:cNvSpPr>
            <a:spLocks noGrp="1" noChangeArrowheads="1"/>
          </p:cNvSpPr>
          <p:nvPr>
            <p:ph type="title"/>
          </p:nvPr>
        </p:nvSpPr>
        <p:spPr/>
        <p:txBody>
          <a:bodyPr/>
          <a:lstStyle/>
          <a:p>
            <a:pPr eaLnBrk="1" hangingPunct="1"/>
            <a:r>
              <a:rPr lang="en-US" dirty="0"/>
              <a:t>Background on Deportation</a:t>
            </a:r>
          </a:p>
        </p:txBody>
      </p:sp>
      <p:sp>
        <p:nvSpPr>
          <p:cNvPr id="13316" name="Rectangle 3"/>
          <p:cNvSpPr>
            <a:spLocks noGrp="1" noChangeArrowheads="1"/>
          </p:cNvSpPr>
          <p:nvPr>
            <p:ph type="body" idx="1"/>
          </p:nvPr>
        </p:nvSpPr>
        <p:spPr/>
        <p:txBody>
          <a:bodyPr>
            <a:normAutofit/>
          </a:bodyPr>
          <a:lstStyle/>
          <a:p>
            <a:pPr eaLnBrk="1" hangingPunct="1"/>
            <a:r>
              <a:rPr lang="en-US" sz="2800" dirty="0"/>
              <a:t>INS was once part of DOJ, now it is part of Homeland Security</a:t>
            </a:r>
            <a:endParaRPr lang="en-US" dirty="0"/>
          </a:p>
          <a:p>
            <a:pPr lvl="1" eaLnBrk="1" hangingPunct="1"/>
            <a:r>
              <a:rPr lang="en-US" sz="2800" dirty="0"/>
              <a:t>What is the significance of the shift?</a:t>
            </a:r>
          </a:p>
          <a:p>
            <a:pPr eaLnBrk="1" hangingPunct="1"/>
            <a:r>
              <a:rPr lang="en-US" sz="2800" dirty="0"/>
              <a:t>Why is Congress ambivalent about deportation?</a:t>
            </a:r>
          </a:p>
          <a:p>
            <a:pPr eaLnBrk="1" hangingPunct="1"/>
            <a:r>
              <a:rPr lang="en-US" sz="2800" dirty="0"/>
              <a:t>Why do you think Congress gave the DOJ the right to decide whether aliens should be allowed to stay in the U.S.?</a:t>
            </a:r>
          </a:p>
          <a:p>
            <a:pPr eaLnBrk="1" hangingPunct="1"/>
            <a:r>
              <a:rPr lang="en-US" sz="2800" dirty="0"/>
              <a:t>Why did they want to retain a say in deportation proceedings?</a:t>
            </a:r>
          </a:p>
        </p:txBody>
      </p:sp>
    </p:spTree>
    <p:extLst>
      <p:ext uri="{BB962C8B-B14F-4D97-AF65-F5344CB8AC3E}">
        <p14:creationId xmlns:p14="http://schemas.microsoft.com/office/powerpoint/2010/main" val="3204781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3F6050D-74B7-415F-BBC3-942F8435A2EF}" type="slidenum">
              <a:rPr lang="en-US" smtClean="0"/>
              <a:pPr/>
              <a:t>21</a:t>
            </a:fld>
            <a:endParaRPr lang="en-US"/>
          </a:p>
        </p:txBody>
      </p:sp>
      <p:sp>
        <p:nvSpPr>
          <p:cNvPr id="14339" name="Rectangle 2"/>
          <p:cNvSpPr>
            <a:spLocks noGrp="1" noChangeArrowheads="1"/>
          </p:cNvSpPr>
          <p:nvPr>
            <p:ph type="title"/>
          </p:nvPr>
        </p:nvSpPr>
        <p:spPr/>
        <p:txBody>
          <a:bodyPr/>
          <a:lstStyle/>
          <a:p>
            <a:pPr eaLnBrk="1" hangingPunct="1"/>
            <a:r>
              <a:rPr lang="en-US" dirty="0"/>
              <a:t>§ 244 - What the Alien has to prove to stay deportation</a:t>
            </a:r>
          </a:p>
        </p:txBody>
      </p:sp>
      <p:sp>
        <p:nvSpPr>
          <p:cNvPr id="23555" name="Rectangle 3"/>
          <p:cNvSpPr>
            <a:spLocks noGrp="1" noChangeArrowheads="1"/>
          </p:cNvSpPr>
          <p:nvPr>
            <p:ph type="body" idx="1"/>
          </p:nvPr>
        </p:nvSpPr>
        <p:spPr>
          <a:xfrm>
            <a:off x="228600" y="1981200"/>
            <a:ext cx="8686800" cy="4572000"/>
          </a:xfrm>
        </p:spPr>
        <p:txBody>
          <a:bodyPr>
            <a:normAutofit lnSpcReduction="10000"/>
          </a:bodyPr>
          <a:lstStyle/>
          <a:p>
            <a:pPr eaLnBrk="1" hangingPunct="1">
              <a:lnSpc>
                <a:spcPct val="80000"/>
              </a:lnSpc>
              <a:defRPr/>
            </a:pPr>
            <a:r>
              <a:rPr lang="en-US" dirty="0"/>
              <a:t>“...has been physically present in the United States for a continuous period of not less than seven years immediately preceding the date of such application,</a:t>
            </a:r>
          </a:p>
          <a:p>
            <a:pPr eaLnBrk="1" hangingPunct="1">
              <a:lnSpc>
                <a:spcPct val="80000"/>
              </a:lnSpc>
              <a:defRPr/>
            </a:pPr>
            <a:r>
              <a:rPr lang="en-US" dirty="0"/>
              <a:t>...that during all of such period he was and is a person of good moral character;</a:t>
            </a:r>
          </a:p>
          <a:p>
            <a:pPr eaLnBrk="1" hangingPunct="1">
              <a:lnSpc>
                <a:spcPct val="80000"/>
              </a:lnSpc>
              <a:defRPr/>
            </a:pPr>
            <a:r>
              <a:rPr lang="en-US" dirty="0"/>
              <a:t>...is a person whose deportation would, in the opinion of the Attorney General, result in extreme hardship to the alien or to his spouse, parent, or child, who is a citizen of the United States or an alien lawfully admitted for permanent residence.“</a:t>
            </a:r>
          </a:p>
          <a:p>
            <a:pPr eaLnBrk="1" hangingPunct="1">
              <a:lnSpc>
                <a:spcPct val="80000"/>
              </a:lnSpc>
              <a:defRPr/>
            </a:pPr>
            <a:r>
              <a:rPr lang="en-US" dirty="0"/>
              <a:t>Are these black and white factual determinations? </a:t>
            </a:r>
          </a:p>
        </p:txBody>
      </p:sp>
    </p:spTree>
    <p:extLst>
      <p:ext uri="{BB962C8B-B14F-4D97-AF65-F5344CB8AC3E}">
        <p14:creationId xmlns:p14="http://schemas.microsoft.com/office/powerpoint/2010/main" val="1188418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D5FA07-4C22-4327-9DE5-111728D16C6B}" type="slidenum">
              <a:rPr lang="en-US" smtClean="0"/>
              <a:pPr/>
              <a:t>22</a:t>
            </a:fld>
            <a:endParaRPr lang="en-US"/>
          </a:p>
        </p:txBody>
      </p:sp>
      <p:sp>
        <p:nvSpPr>
          <p:cNvPr id="15363" name="Rectangle 2"/>
          <p:cNvSpPr>
            <a:spLocks noGrp="1" noChangeArrowheads="1"/>
          </p:cNvSpPr>
          <p:nvPr>
            <p:ph type="title"/>
          </p:nvPr>
        </p:nvSpPr>
        <p:spPr/>
        <p:txBody>
          <a:bodyPr/>
          <a:lstStyle/>
          <a:p>
            <a:pPr eaLnBrk="1" hangingPunct="1"/>
            <a:r>
              <a:rPr lang="en-US" dirty="0" err="1"/>
              <a:t>Chadha’s</a:t>
            </a:r>
            <a:r>
              <a:rPr lang="en-US" dirty="0"/>
              <a:t> Situation</a:t>
            </a:r>
          </a:p>
        </p:txBody>
      </p:sp>
      <p:sp>
        <p:nvSpPr>
          <p:cNvPr id="15364" name="Rectangle 3"/>
          <p:cNvSpPr>
            <a:spLocks noGrp="1" noChangeArrowheads="1"/>
          </p:cNvSpPr>
          <p:nvPr>
            <p:ph type="body" idx="1"/>
          </p:nvPr>
        </p:nvSpPr>
        <p:spPr/>
        <p:txBody>
          <a:bodyPr/>
          <a:lstStyle/>
          <a:p>
            <a:pPr eaLnBrk="1" hangingPunct="1"/>
            <a:r>
              <a:rPr lang="en-US" dirty="0"/>
              <a:t>Did Chadha  enter the country legally?</a:t>
            </a:r>
          </a:p>
          <a:p>
            <a:pPr eaLnBrk="1" hangingPunct="1"/>
            <a:r>
              <a:rPr lang="en-US" dirty="0"/>
              <a:t>How did he become deportable?</a:t>
            </a:r>
          </a:p>
          <a:p>
            <a:pPr eaLnBrk="1" hangingPunct="1"/>
            <a:r>
              <a:rPr lang="en-US" dirty="0"/>
              <a:t>Does the statute give the agency the discretion to stay his deportation?</a:t>
            </a:r>
          </a:p>
          <a:p>
            <a:pPr eaLnBrk="1" hangingPunct="1"/>
            <a:r>
              <a:rPr lang="en-US" dirty="0"/>
              <a:t>What did the ALJ find?</a:t>
            </a:r>
          </a:p>
          <a:p>
            <a:pPr eaLnBrk="1" hangingPunct="1"/>
            <a:r>
              <a:rPr lang="en-US" dirty="0"/>
              <a:t>Did the agency agree?</a:t>
            </a:r>
          </a:p>
        </p:txBody>
      </p:sp>
    </p:spTree>
    <p:extLst>
      <p:ext uri="{BB962C8B-B14F-4D97-AF65-F5344CB8AC3E}">
        <p14:creationId xmlns:p14="http://schemas.microsoft.com/office/powerpoint/2010/main" val="968509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39531E-D288-4D54-818E-495B3FCA1254}" type="slidenum">
              <a:rPr lang="en-US" smtClean="0"/>
              <a:pPr/>
              <a:t>23</a:t>
            </a:fld>
            <a:endParaRPr lang="en-US"/>
          </a:p>
        </p:txBody>
      </p:sp>
      <p:sp>
        <p:nvSpPr>
          <p:cNvPr id="16387" name="Rectangle 2"/>
          <p:cNvSpPr>
            <a:spLocks noGrp="1" noChangeArrowheads="1"/>
          </p:cNvSpPr>
          <p:nvPr>
            <p:ph type="title"/>
          </p:nvPr>
        </p:nvSpPr>
        <p:spPr/>
        <p:txBody>
          <a:bodyPr/>
          <a:lstStyle/>
          <a:p>
            <a:pPr eaLnBrk="1" hangingPunct="1"/>
            <a:r>
              <a:rPr lang="en-US" dirty="0"/>
              <a:t>Legislative Veto</a:t>
            </a:r>
          </a:p>
        </p:txBody>
      </p:sp>
      <p:sp>
        <p:nvSpPr>
          <p:cNvPr id="16388" name="Rectangle 3"/>
          <p:cNvSpPr>
            <a:spLocks noGrp="1" noChangeArrowheads="1"/>
          </p:cNvSpPr>
          <p:nvPr>
            <p:ph type="body" idx="1"/>
          </p:nvPr>
        </p:nvSpPr>
        <p:spPr/>
        <p:txBody>
          <a:bodyPr/>
          <a:lstStyle/>
          <a:p>
            <a:pPr eaLnBrk="1" hangingPunct="1"/>
            <a:r>
              <a:rPr lang="en-US" dirty="0"/>
              <a:t>What is the role of the House of Representatives in the law challenged by Chadha?</a:t>
            </a:r>
          </a:p>
          <a:p>
            <a:pPr eaLnBrk="1" hangingPunct="1"/>
            <a:r>
              <a:rPr lang="en-US" dirty="0"/>
              <a:t>If they had not acted, would Chadha  have been able to stay in the country?</a:t>
            </a:r>
          </a:p>
          <a:p>
            <a:pPr eaLnBrk="1" hangingPunct="1"/>
            <a:r>
              <a:rPr lang="en-US" dirty="0"/>
              <a:t>What was their ruling on Chadha?</a:t>
            </a:r>
          </a:p>
          <a:p>
            <a:pPr lvl="1" eaLnBrk="1" hangingPunct="1"/>
            <a:r>
              <a:rPr lang="en-US" dirty="0"/>
              <a:t>(They did not vote against Chadha personally, they rejected the list.)</a:t>
            </a:r>
          </a:p>
        </p:txBody>
      </p:sp>
    </p:spTree>
    <p:extLst>
      <p:ext uri="{BB962C8B-B14F-4D97-AF65-F5344CB8AC3E}">
        <p14:creationId xmlns:p14="http://schemas.microsoft.com/office/powerpoint/2010/main" val="2475466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6235A9F-3AB4-4677-A6D0-2B6ECE1A8BE6}" type="slidenum">
              <a:rPr lang="en-US" smtClean="0"/>
              <a:pPr/>
              <a:t>24</a:t>
            </a:fld>
            <a:endParaRPr lang="en-US"/>
          </a:p>
        </p:txBody>
      </p:sp>
      <p:sp>
        <p:nvSpPr>
          <p:cNvPr id="17411" name="Rectangle 2"/>
          <p:cNvSpPr>
            <a:spLocks noGrp="1" noChangeArrowheads="1"/>
          </p:cNvSpPr>
          <p:nvPr>
            <p:ph type="title"/>
          </p:nvPr>
        </p:nvSpPr>
        <p:spPr/>
        <p:txBody>
          <a:bodyPr/>
          <a:lstStyle/>
          <a:p>
            <a:pPr eaLnBrk="1" hangingPunct="1"/>
            <a:r>
              <a:rPr lang="en-US" dirty="0"/>
              <a:t>Post Legislative Veto</a:t>
            </a:r>
          </a:p>
        </p:txBody>
      </p:sp>
      <p:sp>
        <p:nvSpPr>
          <p:cNvPr id="17412" name="Rectangle 3"/>
          <p:cNvSpPr>
            <a:spLocks noGrp="1" noChangeArrowheads="1"/>
          </p:cNvSpPr>
          <p:nvPr>
            <p:ph type="body" idx="1"/>
          </p:nvPr>
        </p:nvSpPr>
        <p:spPr/>
        <p:txBody>
          <a:bodyPr/>
          <a:lstStyle/>
          <a:p>
            <a:pPr eaLnBrk="1" hangingPunct="1"/>
            <a:r>
              <a:rPr lang="en-US" dirty="0"/>
              <a:t>The ALJ (immigration judge) reopened the proceeding</a:t>
            </a:r>
          </a:p>
          <a:p>
            <a:pPr eaLnBrk="1" hangingPunct="1"/>
            <a:r>
              <a:rPr lang="en-US" dirty="0"/>
              <a:t>Does the ALJ or the agency have the right to override the congressional act?</a:t>
            </a:r>
          </a:p>
          <a:p>
            <a:pPr eaLnBrk="1" hangingPunct="1"/>
            <a:r>
              <a:rPr lang="en-US" dirty="0"/>
              <a:t>Can the agency refuse to follow what it believes is a congressional action taken under an unconstitutional law?</a:t>
            </a:r>
          </a:p>
        </p:txBody>
      </p:sp>
    </p:spTree>
    <p:extLst>
      <p:ext uri="{BB962C8B-B14F-4D97-AF65-F5344CB8AC3E}">
        <p14:creationId xmlns:p14="http://schemas.microsoft.com/office/powerpoint/2010/main" val="3546126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82DD12-35ED-4F69-A1C7-FA2FD09E67BD}" type="slidenum">
              <a:rPr lang="en-US" smtClean="0"/>
              <a:pPr/>
              <a:t>25</a:t>
            </a:fld>
            <a:endParaRPr lang="en-US"/>
          </a:p>
        </p:txBody>
      </p:sp>
      <p:sp>
        <p:nvSpPr>
          <p:cNvPr id="18435" name="Rectangle 2"/>
          <p:cNvSpPr>
            <a:spLocks noGrp="1" noChangeArrowheads="1"/>
          </p:cNvSpPr>
          <p:nvPr>
            <p:ph type="title"/>
          </p:nvPr>
        </p:nvSpPr>
        <p:spPr/>
        <p:txBody>
          <a:bodyPr/>
          <a:lstStyle/>
          <a:p>
            <a:pPr eaLnBrk="1" hangingPunct="1"/>
            <a:r>
              <a:rPr lang="en-US" dirty="0"/>
              <a:t>The Circuit Court</a:t>
            </a:r>
          </a:p>
        </p:txBody>
      </p:sp>
      <p:sp>
        <p:nvSpPr>
          <p:cNvPr id="18436" name="Rectangle 3"/>
          <p:cNvSpPr>
            <a:spLocks noGrp="1" noChangeArrowheads="1"/>
          </p:cNvSpPr>
          <p:nvPr>
            <p:ph type="body" idx="1"/>
          </p:nvPr>
        </p:nvSpPr>
        <p:spPr>
          <a:xfrm>
            <a:off x="381000" y="1981200"/>
            <a:ext cx="8610600" cy="4495800"/>
          </a:xfrm>
        </p:spPr>
        <p:txBody>
          <a:bodyPr/>
          <a:lstStyle/>
          <a:p>
            <a:pPr eaLnBrk="1" hangingPunct="1">
              <a:lnSpc>
                <a:spcPct val="80000"/>
              </a:lnSpc>
            </a:pPr>
            <a:r>
              <a:rPr lang="en-US" dirty="0"/>
              <a:t>DOJ joined Chadha in challenging the law</a:t>
            </a:r>
          </a:p>
          <a:p>
            <a:pPr eaLnBrk="1" hangingPunct="1">
              <a:lnSpc>
                <a:spcPct val="80000"/>
              </a:lnSpc>
            </a:pPr>
            <a:r>
              <a:rPr lang="en-US" dirty="0"/>
              <a:t>Why did this produce a "case and controversy" issue?</a:t>
            </a:r>
          </a:p>
          <a:p>
            <a:pPr lvl="1" eaLnBrk="1" hangingPunct="1">
              <a:lnSpc>
                <a:spcPct val="80000"/>
              </a:lnSpc>
            </a:pPr>
            <a:r>
              <a:rPr lang="en-US" dirty="0"/>
              <a:t>What is the purpose of the case and controversy provision?</a:t>
            </a:r>
          </a:p>
          <a:p>
            <a:pPr lvl="1" eaLnBrk="1" hangingPunct="1">
              <a:lnSpc>
                <a:spcPct val="80000"/>
              </a:lnSpc>
            </a:pPr>
            <a:r>
              <a:rPr lang="en-US" dirty="0"/>
              <a:t>Can Congress modify the requirement?</a:t>
            </a:r>
          </a:p>
          <a:p>
            <a:pPr lvl="1" eaLnBrk="1" hangingPunct="1">
              <a:lnSpc>
                <a:spcPct val="80000"/>
              </a:lnSpc>
            </a:pPr>
            <a:r>
              <a:rPr lang="en-US" dirty="0"/>
              <a:t>Are the states bound to have a case and controversy requirement for their courts?</a:t>
            </a:r>
          </a:p>
          <a:p>
            <a:pPr eaLnBrk="1" hangingPunct="1">
              <a:lnSpc>
                <a:spcPct val="80000"/>
              </a:lnSpc>
            </a:pPr>
            <a:r>
              <a:rPr lang="en-US" dirty="0"/>
              <a:t>Why did the court invite Congress to submit briefs?</a:t>
            </a:r>
          </a:p>
        </p:txBody>
      </p:sp>
    </p:spTree>
    <p:extLst>
      <p:ext uri="{BB962C8B-B14F-4D97-AF65-F5344CB8AC3E}">
        <p14:creationId xmlns:p14="http://schemas.microsoft.com/office/powerpoint/2010/main" val="1090595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3619E81-2260-4D23-8268-F4A2F73CF47C}" type="slidenum">
              <a:rPr lang="en-US" smtClean="0"/>
              <a:pPr/>
              <a:t>26</a:t>
            </a:fld>
            <a:endParaRPr lang="en-US"/>
          </a:p>
        </p:txBody>
      </p:sp>
      <p:sp>
        <p:nvSpPr>
          <p:cNvPr id="24579" name="Rectangle 2"/>
          <p:cNvSpPr>
            <a:spLocks noGrp="1" noChangeArrowheads="1"/>
          </p:cNvSpPr>
          <p:nvPr>
            <p:ph type="title"/>
          </p:nvPr>
        </p:nvSpPr>
        <p:spPr/>
        <p:txBody>
          <a:bodyPr/>
          <a:lstStyle/>
          <a:p>
            <a:pPr eaLnBrk="1" hangingPunct="1"/>
            <a:r>
              <a:rPr lang="en-US" dirty="0"/>
              <a:t>Does History Make the Legislative Veto  Constitutional?</a:t>
            </a:r>
          </a:p>
        </p:txBody>
      </p:sp>
      <p:sp>
        <p:nvSpPr>
          <p:cNvPr id="24580" name="Rectangle 3"/>
          <p:cNvSpPr>
            <a:spLocks noGrp="1" noChangeArrowheads="1"/>
          </p:cNvSpPr>
          <p:nvPr>
            <p:ph type="body" idx="1"/>
          </p:nvPr>
        </p:nvSpPr>
        <p:spPr>
          <a:xfrm>
            <a:off x="457200" y="2017713"/>
            <a:ext cx="8497888" cy="4459287"/>
          </a:xfrm>
        </p:spPr>
        <p:txBody>
          <a:bodyPr/>
          <a:lstStyle/>
          <a:p>
            <a:pPr eaLnBrk="1" hangingPunct="1">
              <a:lnSpc>
                <a:spcPct val="80000"/>
              </a:lnSpc>
            </a:pPr>
            <a:r>
              <a:rPr lang="en-US" dirty="0"/>
              <a:t>"Since 1932, when the first veto provision was enacted into law, 295 congressional veto-type procedures have been inserted in 196 different statutes as follows: from 1932 to 1939, five statutes were affected; from 1940-49, nineteen statutes; between 1950-59, thirty-four statutes; and from 1960-69, forty-nine. From the year 1970 through 1975, at least one hundred sixty-three such provisions visions were included in eighty-nine laws." </a:t>
            </a:r>
          </a:p>
        </p:txBody>
      </p:sp>
    </p:spTree>
    <p:extLst>
      <p:ext uri="{BB962C8B-B14F-4D97-AF65-F5344CB8AC3E}">
        <p14:creationId xmlns:p14="http://schemas.microsoft.com/office/powerpoint/2010/main" val="253348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E827F61-EEC3-4342-B26E-ED2BAC83A245}" type="slidenum">
              <a:rPr lang="en-US" smtClean="0"/>
              <a:pPr/>
              <a:t>27</a:t>
            </a:fld>
            <a:endParaRPr lang="en-US"/>
          </a:p>
        </p:txBody>
      </p:sp>
      <p:sp>
        <p:nvSpPr>
          <p:cNvPr id="25603" name="Rectangle 2"/>
          <p:cNvSpPr>
            <a:spLocks noGrp="1" noChangeArrowheads="1"/>
          </p:cNvSpPr>
          <p:nvPr>
            <p:ph type="title"/>
          </p:nvPr>
        </p:nvSpPr>
        <p:spPr/>
        <p:txBody>
          <a:bodyPr/>
          <a:lstStyle/>
          <a:p>
            <a:pPr eaLnBrk="1" hangingPunct="1"/>
            <a:r>
              <a:rPr lang="en-US" dirty="0"/>
              <a:t>What if the Legislative Veto is a Useful Law?</a:t>
            </a:r>
          </a:p>
        </p:txBody>
      </p:sp>
      <p:sp>
        <p:nvSpPr>
          <p:cNvPr id="25604" name="Rectangle 3"/>
          <p:cNvSpPr>
            <a:spLocks noGrp="1" noChangeArrowheads="1"/>
          </p:cNvSpPr>
          <p:nvPr>
            <p:ph type="body" idx="1"/>
          </p:nvPr>
        </p:nvSpPr>
        <p:spPr/>
        <p:txBody>
          <a:bodyPr/>
          <a:lstStyle/>
          <a:p>
            <a:pPr eaLnBrk="1" hangingPunct="1">
              <a:lnSpc>
                <a:spcPct val="80000"/>
              </a:lnSpc>
            </a:pPr>
            <a:r>
              <a:rPr lang="en-US" dirty="0"/>
              <a:t>... the fact that a given law or procedure is efficient, convenient, and useful in facilitating functions of government, standing alone, will not save it if it is contrary to the Constitution. </a:t>
            </a:r>
          </a:p>
          <a:p>
            <a:pPr eaLnBrk="1" hangingPunct="1">
              <a:lnSpc>
                <a:spcPct val="80000"/>
              </a:lnSpc>
            </a:pPr>
            <a:r>
              <a:rPr lang="en-US" dirty="0"/>
              <a:t>Convenience and efficiency are not the primary objectives -- or the hallmarks -- of democratic government and our inquiry is sharpened rather than blunted by the fact that congressional veto provisions are appearing with increasing frequency in statutes which delegate authority to executive and independent agencies</a:t>
            </a:r>
          </a:p>
        </p:txBody>
      </p:sp>
    </p:spTree>
    <p:extLst>
      <p:ext uri="{BB962C8B-B14F-4D97-AF65-F5344CB8AC3E}">
        <p14:creationId xmlns:p14="http://schemas.microsoft.com/office/powerpoint/2010/main" val="39107817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35C66A-635A-4B42-85B6-52B48051F015}" type="slidenum">
              <a:rPr lang="en-US" smtClean="0"/>
              <a:pPr/>
              <a:t>28</a:t>
            </a:fld>
            <a:endParaRPr lang="en-US"/>
          </a:p>
        </p:txBody>
      </p:sp>
      <p:sp>
        <p:nvSpPr>
          <p:cNvPr id="26627" name="Rectangle 2"/>
          <p:cNvSpPr>
            <a:spLocks noGrp="1" noChangeArrowheads="1"/>
          </p:cNvSpPr>
          <p:nvPr>
            <p:ph type="title"/>
          </p:nvPr>
        </p:nvSpPr>
        <p:spPr/>
        <p:txBody>
          <a:bodyPr/>
          <a:lstStyle/>
          <a:p>
            <a:pPr eaLnBrk="1" hangingPunct="1"/>
            <a:r>
              <a:rPr lang="en-US" dirty="0"/>
              <a:t>Bicameralism</a:t>
            </a:r>
          </a:p>
        </p:txBody>
      </p:sp>
      <p:sp>
        <p:nvSpPr>
          <p:cNvPr id="26628" name="Rectangle 3"/>
          <p:cNvSpPr>
            <a:spLocks noGrp="1" noChangeArrowheads="1"/>
          </p:cNvSpPr>
          <p:nvPr>
            <p:ph type="body" idx="1"/>
          </p:nvPr>
        </p:nvSpPr>
        <p:spPr/>
        <p:txBody>
          <a:bodyPr/>
          <a:lstStyle/>
          <a:p>
            <a:pPr eaLnBrk="1" hangingPunct="1"/>
            <a:r>
              <a:rPr lang="en-US" dirty="0"/>
              <a:t>What was the Great Compromise that was critical to the ratification of the constitution?</a:t>
            </a:r>
          </a:p>
          <a:p>
            <a:pPr eaLnBrk="1" hangingPunct="1"/>
            <a:r>
              <a:rPr lang="en-US" dirty="0"/>
              <a:t>How is the senate different from the house?</a:t>
            </a:r>
          </a:p>
          <a:p>
            <a:pPr lvl="1" eaLnBrk="1" hangingPunct="1"/>
            <a:r>
              <a:rPr lang="en-US" dirty="0"/>
              <a:t>How were senators originally chosen?</a:t>
            </a:r>
          </a:p>
          <a:p>
            <a:pPr lvl="1" eaLnBrk="1" hangingPunct="1"/>
            <a:r>
              <a:rPr lang="en-US" dirty="0"/>
              <a:t>Senate rules are not from the constitution, they are a latter add-on by the Senate</a:t>
            </a:r>
          </a:p>
          <a:p>
            <a:pPr eaLnBrk="1" hangingPunct="1"/>
            <a:r>
              <a:rPr lang="en-US" dirty="0"/>
              <a:t>Why was bicameralism key to making the Great Compromise work?</a:t>
            </a:r>
          </a:p>
          <a:p>
            <a:pPr eaLnBrk="1" hangingPunct="1"/>
            <a:endParaRPr lang="en-US" dirty="0"/>
          </a:p>
        </p:txBody>
      </p:sp>
    </p:spTree>
    <p:extLst>
      <p:ext uri="{BB962C8B-B14F-4D97-AF65-F5344CB8AC3E}">
        <p14:creationId xmlns:p14="http://schemas.microsoft.com/office/powerpoint/2010/main" val="3957880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6FFBD07-F6F5-4236-8506-10CF58A1D41F}" type="slidenum">
              <a:rPr lang="en-US" smtClean="0"/>
              <a:pPr/>
              <a:t>29</a:t>
            </a:fld>
            <a:endParaRPr lang="en-US"/>
          </a:p>
        </p:txBody>
      </p:sp>
      <p:sp>
        <p:nvSpPr>
          <p:cNvPr id="27651" name="Rectangle 2"/>
          <p:cNvSpPr>
            <a:spLocks noGrp="1" noChangeArrowheads="1"/>
          </p:cNvSpPr>
          <p:nvPr>
            <p:ph type="title"/>
          </p:nvPr>
        </p:nvSpPr>
        <p:spPr/>
        <p:txBody>
          <a:bodyPr/>
          <a:lstStyle/>
          <a:p>
            <a:pPr eaLnBrk="1" hangingPunct="1">
              <a:lnSpc>
                <a:spcPct val="90000"/>
              </a:lnSpc>
            </a:pPr>
            <a:r>
              <a:rPr lang="en-US" dirty="0"/>
              <a:t>Checks and Balances</a:t>
            </a:r>
          </a:p>
        </p:txBody>
      </p:sp>
      <p:sp>
        <p:nvSpPr>
          <p:cNvPr id="27652" name="Rectangle 3"/>
          <p:cNvSpPr>
            <a:spLocks noGrp="1" noChangeArrowheads="1"/>
          </p:cNvSpPr>
          <p:nvPr>
            <p:ph type="body" idx="1"/>
          </p:nvPr>
        </p:nvSpPr>
        <p:spPr/>
        <p:txBody>
          <a:bodyPr/>
          <a:lstStyle/>
          <a:p>
            <a:pPr eaLnBrk="1" hangingPunct="1">
              <a:lnSpc>
                <a:spcPct val="80000"/>
              </a:lnSpc>
            </a:pPr>
            <a:r>
              <a:rPr lang="en-US" sz="2800" dirty="0"/>
              <a:t>How does bicameralism it fit into the checks and balances of the US Constitution?</a:t>
            </a:r>
          </a:p>
          <a:p>
            <a:pPr lvl="1" eaLnBrk="1" hangingPunct="1">
              <a:lnSpc>
                <a:spcPct val="80000"/>
              </a:lnSpc>
            </a:pPr>
            <a:r>
              <a:rPr lang="en-US" sz="2800" dirty="0"/>
              <a:t>Does the constitution require the states to have bicameral legislatures?</a:t>
            </a:r>
          </a:p>
          <a:p>
            <a:pPr eaLnBrk="1" hangingPunct="1">
              <a:lnSpc>
                <a:spcPct val="80000"/>
              </a:lnSpc>
            </a:pPr>
            <a:r>
              <a:rPr lang="en-US" sz="2800" dirty="0"/>
              <a:t>How has the evolution of the Senate's rules changed from the intent behind the compromise?</a:t>
            </a:r>
          </a:p>
          <a:p>
            <a:pPr lvl="1" eaLnBrk="1" hangingPunct="1">
              <a:lnSpc>
                <a:spcPct val="80000"/>
              </a:lnSpc>
            </a:pPr>
            <a:r>
              <a:rPr lang="en-US" sz="2800" dirty="0"/>
              <a:t>Did the founders contemplate modern political parties?</a:t>
            </a:r>
          </a:p>
          <a:p>
            <a:pPr eaLnBrk="1" hangingPunct="1">
              <a:lnSpc>
                <a:spcPct val="80000"/>
              </a:lnSpc>
            </a:pPr>
            <a:r>
              <a:rPr lang="en-US" sz="2800" dirty="0"/>
              <a:t>How does the legislative veto violate bicameralism?</a:t>
            </a:r>
          </a:p>
          <a:p>
            <a:pPr eaLnBrk="1" hangingPunct="1">
              <a:lnSpc>
                <a:spcPct val="80000"/>
              </a:lnSpc>
            </a:pPr>
            <a:r>
              <a:rPr lang="en-US" sz="2800" dirty="0"/>
              <a:t>Would presenting this to the senate have changed the constitutional question?</a:t>
            </a:r>
          </a:p>
        </p:txBody>
      </p:sp>
    </p:spTree>
    <p:extLst>
      <p:ext uri="{BB962C8B-B14F-4D97-AF65-F5344CB8AC3E}">
        <p14:creationId xmlns:p14="http://schemas.microsoft.com/office/powerpoint/2010/main" val="117797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 Delegation</a:t>
            </a:r>
            <a:r>
              <a:rPr lang="en-US" baseline="0" dirty="0"/>
              <a:t> Doctrine</a:t>
            </a:r>
            <a:endParaRPr lang="en-US" dirty="0"/>
          </a:p>
        </p:txBody>
      </p:sp>
      <p:sp>
        <p:nvSpPr>
          <p:cNvPr id="3" name="Content Placeholder 2"/>
          <p:cNvSpPr>
            <a:spLocks noGrp="1"/>
          </p:cNvSpPr>
          <p:nvPr>
            <p:ph idx="1"/>
          </p:nvPr>
        </p:nvSpPr>
        <p:spPr/>
        <p:txBody>
          <a:bodyPr/>
          <a:lstStyle/>
          <a:p>
            <a:r>
              <a:rPr lang="en-US" dirty="0"/>
              <a:t>Why</a:t>
            </a:r>
            <a:r>
              <a:rPr lang="en-US" baseline="0" dirty="0"/>
              <a:t> did this become an issue in the 1930s?</a:t>
            </a:r>
          </a:p>
          <a:p>
            <a:r>
              <a:rPr lang="en-US" baseline="0" dirty="0"/>
              <a:t>What were the delegations that the Court was concerned with?</a:t>
            </a:r>
          </a:p>
          <a:p>
            <a:r>
              <a:rPr lang="en-US" baseline="0" dirty="0"/>
              <a:t>What would be the impact on government function if the court had persisted in finding delegations unconstitutional?</a:t>
            </a:r>
          </a:p>
          <a:p>
            <a:r>
              <a:rPr lang="en-US" baseline="0" dirty="0"/>
              <a:t>How did the court change its analysis of these cases to solve the delegation issue?</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3</a:t>
            </a:fld>
            <a:endParaRPr lang="en-US"/>
          </a:p>
        </p:txBody>
      </p:sp>
    </p:spTree>
    <p:extLst>
      <p:ext uri="{BB962C8B-B14F-4D97-AF65-F5344CB8AC3E}">
        <p14:creationId xmlns:p14="http://schemas.microsoft.com/office/powerpoint/2010/main" val="6899815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EEAFED4-E658-45B1-8FA9-9644BA1C7196}" type="slidenum">
              <a:rPr lang="en-US" smtClean="0"/>
              <a:pPr/>
              <a:t>30</a:t>
            </a:fld>
            <a:endParaRPr lang="en-US"/>
          </a:p>
        </p:txBody>
      </p:sp>
      <p:sp>
        <p:nvSpPr>
          <p:cNvPr id="28675" name="Rectangle 2"/>
          <p:cNvSpPr>
            <a:spLocks noGrp="1" noChangeArrowheads="1"/>
          </p:cNvSpPr>
          <p:nvPr>
            <p:ph type="title"/>
          </p:nvPr>
        </p:nvSpPr>
        <p:spPr/>
        <p:txBody>
          <a:bodyPr/>
          <a:lstStyle/>
          <a:p>
            <a:pPr eaLnBrk="1" hangingPunct="1"/>
            <a:r>
              <a:rPr lang="en-US" dirty="0"/>
              <a:t>Presentment Clause</a:t>
            </a:r>
          </a:p>
        </p:txBody>
      </p:sp>
      <p:sp>
        <p:nvSpPr>
          <p:cNvPr id="28676" name="Rectangle 3"/>
          <p:cNvSpPr>
            <a:spLocks noGrp="1" noChangeArrowheads="1"/>
          </p:cNvSpPr>
          <p:nvPr>
            <p:ph type="body" idx="1"/>
          </p:nvPr>
        </p:nvSpPr>
        <p:spPr/>
        <p:txBody>
          <a:bodyPr/>
          <a:lstStyle/>
          <a:p>
            <a:pPr eaLnBrk="1" hangingPunct="1"/>
            <a:r>
              <a:rPr lang="en-US" sz="2800" dirty="0"/>
              <a:t>What is the president’s role once legislation has passed the house and senate?</a:t>
            </a:r>
          </a:p>
          <a:p>
            <a:pPr eaLnBrk="1" hangingPunct="1"/>
            <a:r>
              <a:rPr lang="en-US" sz="2800" dirty="0"/>
              <a:t>What if he does not sign it?</a:t>
            </a:r>
          </a:p>
          <a:p>
            <a:pPr lvl="1" eaLnBrk="1" hangingPunct="1"/>
            <a:r>
              <a:rPr lang="en-US" sz="2800" dirty="0"/>
              <a:t>The Constitution grants the President 10 days to review a measure passed by the Congress. If the President has not signed the bill after 10 days, it becomes law without his signature. </a:t>
            </a:r>
          </a:p>
          <a:p>
            <a:pPr lvl="1" eaLnBrk="1" hangingPunct="1"/>
            <a:r>
              <a:rPr lang="en-US" sz="2800" dirty="0"/>
              <a:t>pocket veto - However, if Congress adjourns during the 10-day period, the bill does not become law.</a:t>
            </a:r>
          </a:p>
        </p:txBody>
      </p:sp>
    </p:spTree>
    <p:extLst>
      <p:ext uri="{BB962C8B-B14F-4D97-AF65-F5344CB8AC3E}">
        <p14:creationId xmlns:p14="http://schemas.microsoft.com/office/powerpoint/2010/main" val="473531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D44591B-4CF0-448A-88D3-D02A6094D5BE}" type="slidenum">
              <a:rPr lang="en-US" smtClean="0"/>
              <a:pPr/>
              <a:t>31</a:t>
            </a:fld>
            <a:endParaRPr lang="en-US"/>
          </a:p>
        </p:txBody>
      </p:sp>
      <p:sp>
        <p:nvSpPr>
          <p:cNvPr id="29699" name="Rectangle 2"/>
          <p:cNvSpPr>
            <a:spLocks noGrp="1" noChangeArrowheads="1"/>
          </p:cNvSpPr>
          <p:nvPr>
            <p:ph type="title"/>
          </p:nvPr>
        </p:nvSpPr>
        <p:spPr/>
        <p:txBody>
          <a:bodyPr/>
          <a:lstStyle/>
          <a:p>
            <a:pPr eaLnBrk="1" hangingPunct="1"/>
            <a:r>
              <a:rPr lang="en-US" dirty="0"/>
              <a:t>Presidential Veto</a:t>
            </a:r>
          </a:p>
        </p:txBody>
      </p:sp>
      <p:sp>
        <p:nvSpPr>
          <p:cNvPr id="29700" name="Rectangle 3"/>
          <p:cNvSpPr>
            <a:spLocks noGrp="1" noChangeArrowheads="1"/>
          </p:cNvSpPr>
          <p:nvPr>
            <p:ph type="body" idx="1"/>
          </p:nvPr>
        </p:nvSpPr>
        <p:spPr/>
        <p:txBody>
          <a:bodyPr/>
          <a:lstStyle/>
          <a:p>
            <a:pPr eaLnBrk="1" hangingPunct="1"/>
            <a:r>
              <a:rPr lang="en-US" dirty="0"/>
              <a:t>Why does the constitution give the president a veto?</a:t>
            </a:r>
          </a:p>
          <a:p>
            <a:pPr eaLnBrk="1" hangingPunct="1"/>
            <a:r>
              <a:rPr lang="en-US" dirty="0"/>
              <a:t>Who did the founders have in mind as president when they put the veto in?</a:t>
            </a:r>
          </a:p>
          <a:p>
            <a:pPr eaLnBrk="1" hangingPunct="1"/>
            <a:r>
              <a:rPr lang="en-US" dirty="0"/>
              <a:t>What can Congress do if the president vetoes a bill?</a:t>
            </a:r>
          </a:p>
          <a:p>
            <a:pPr eaLnBrk="1" hangingPunct="1"/>
            <a:r>
              <a:rPr lang="en-US" dirty="0"/>
              <a:t>How have bills changed since the founding?</a:t>
            </a:r>
          </a:p>
          <a:p>
            <a:pPr lvl="1" eaLnBrk="1" hangingPunct="1"/>
            <a:r>
              <a:rPr lang="en-US" dirty="0"/>
              <a:t>COBRA</a:t>
            </a:r>
          </a:p>
        </p:txBody>
      </p:sp>
    </p:spTree>
    <p:extLst>
      <p:ext uri="{BB962C8B-B14F-4D97-AF65-F5344CB8AC3E}">
        <p14:creationId xmlns:p14="http://schemas.microsoft.com/office/powerpoint/2010/main" val="28549432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72B3E30-A85C-4012-BF4A-FC8D12A4E2C1}" type="slidenum">
              <a:rPr lang="en-US" smtClean="0"/>
              <a:pPr/>
              <a:t>32</a:t>
            </a:fld>
            <a:endParaRPr lang="en-US"/>
          </a:p>
        </p:txBody>
      </p:sp>
      <p:sp>
        <p:nvSpPr>
          <p:cNvPr id="30723" name="Rectangle 2"/>
          <p:cNvSpPr>
            <a:spLocks noGrp="1" noChangeArrowheads="1"/>
          </p:cNvSpPr>
          <p:nvPr>
            <p:ph type="title"/>
          </p:nvPr>
        </p:nvSpPr>
        <p:spPr/>
        <p:txBody>
          <a:bodyPr/>
          <a:lstStyle/>
          <a:p>
            <a:pPr eaLnBrk="1" hangingPunct="1"/>
            <a:r>
              <a:rPr lang="en-US" dirty="0"/>
              <a:t>When may the House of Representatives Act Unilaterally?</a:t>
            </a:r>
          </a:p>
        </p:txBody>
      </p:sp>
      <p:sp>
        <p:nvSpPr>
          <p:cNvPr id="30724" name="Rectangle 3"/>
          <p:cNvSpPr>
            <a:spLocks noGrp="1" noChangeArrowheads="1"/>
          </p:cNvSpPr>
          <p:nvPr>
            <p:ph type="body" idx="1"/>
          </p:nvPr>
        </p:nvSpPr>
        <p:spPr>
          <a:xfrm>
            <a:off x="304800" y="2017713"/>
            <a:ext cx="8650288" cy="4840287"/>
          </a:xfrm>
        </p:spPr>
        <p:txBody>
          <a:bodyPr/>
          <a:lstStyle/>
          <a:p>
            <a:pPr eaLnBrk="1" hangingPunct="1">
              <a:lnSpc>
                <a:spcPct val="90000"/>
              </a:lnSpc>
            </a:pPr>
            <a:r>
              <a:rPr lang="en-US" dirty="0"/>
              <a:t>(a) The House of Representatives alone was given the power to initiate impeachments. Art. I, § 2, cl. 5;</a:t>
            </a:r>
          </a:p>
          <a:p>
            <a:pPr eaLnBrk="1" hangingPunct="1">
              <a:lnSpc>
                <a:spcPct val="90000"/>
              </a:lnSpc>
            </a:pPr>
            <a:r>
              <a:rPr lang="en-US" dirty="0"/>
              <a:t>(b) The House elects the president if no candidate gets a majority in the Electoral College.</a:t>
            </a:r>
          </a:p>
          <a:p>
            <a:pPr eaLnBrk="1" hangingPunct="1">
              <a:lnSpc>
                <a:spcPct val="90000"/>
              </a:lnSpc>
            </a:pPr>
            <a:r>
              <a:rPr lang="en-US" dirty="0"/>
              <a:t>(c) The House initiates spending bills.</a:t>
            </a:r>
          </a:p>
        </p:txBody>
      </p:sp>
    </p:spTree>
    <p:extLst>
      <p:ext uri="{BB962C8B-B14F-4D97-AF65-F5344CB8AC3E}">
        <p14:creationId xmlns:p14="http://schemas.microsoft.com/office/powerpoint/2010/main" val="23695695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a:t>When may the Senate Act Unilaterally?</a:t>
            </a:r>
          </a:p>
        </p:txBody>
      </p:sp>
      <p:sp>
        <p:nvSpPr>
          <p:cNvPr id="3" name="Content Placeholder 2"/>
          <p:cNvSpPr>
            <a:spLocks noGrp="1"/>
          </p:cNvSpPr>
          <p:nvPr>
            <p:ph idx="1"/>
          </p:nvPr>
        </p:nvSpPr>
        <p:spPr/>
        <p:txBody>
          <a:bodyPr>
            <a:normAutofit lnSpcReduction="10000"/>
          </a:bodyPr>
          <a:lstStyle/>
          <a:p>
            <a:pPr eaLnBrk="1" hangingPunct="1">
              <a:lnSpc>
                <a:spcPct val="90000"/>
              </a:lnSpc>
              <a:defRPr/>
            </a:pPr>
            <a:r>
              <a:rPr lang="en-US" dirty="0"/>
              <a:t>(a) conduct trials following impeachment on charges initiated by the House and to convict following trial. Art. I, § 3, cl. 6;</a:t>
            </a:r>
          </a:p>
          <a:p>
            <a:pPr eaLnBrk="1" hangingPunct="1">
              <a:lnSpc>
                <a:spcPct val="90000"/>
              </a:lnSpc>
              <a:defRPr/>
            </a:pPr>
            <a:r>
              <a:rPr lang="en-US" dirty="0"/>
              <a:t>(b) elects the vice-president if no one receives a majority of votes in the Electoral College.</a:t>
            </a:r>
          </a:p>
          <a:p>
            <a:pPr eaLnBrk="1" hangingPunct="1">
              <a:lnSpc>
                <a:spcPct val="90000"/>
              </a:lnSpc>
              <a:defRPr/>
            </a:pPr>
            <a:r>
              <a:rPr lang="en-US" dirty="0"/>
              <a:t>(c) final unreviewable power to approve or to disapprove Presidential appointments. Art. II, § 2, cl. 2;</a:t>
            </a:r>
          </a:p>
          <a:p>
            <a:pPr eaLnBrk="1" hangingPunct="1">
              <a:lnSpc>
                <a:spcPct val="90000"/>
              </a:lnSpc>
              <a:defRPr/>
            </a:pPr>
            <a:r>
              <a:rPr lang="en-US" dirty="0"/>
              <a:t>(d</a:t>
            </a:r>
            <a:r>
              <a:rPr lang="en-US"/>
              <a:t>) unreviewable </a:t>
            </a:r>
            <a:r>
              <a:rPr lang="en-US" dirty="0"/>
              <a:t>power to ratify treaties negotiated by the President. Art. II, § 2, cl. 2.</a:t>
            </a:r>
          </a:p>
        </p:txBody>
      </p:sp>
      <p:sp>
        <p:nvSpPr>
          <p:cNvPr id="31748"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1433050-F68B-4C69-B5AD-D4442C62CBB0}" type="slidenum">
              <a:rPr lang="en-US" smtClean="0"/>
              <a:pPr/>
              <a:t>33</a:t>
            </a:fld>
            <a:endParaRPr lang="en-US"/>
          </a:p>
        </p:txBody>
      </p:sp>
    </p:spTree>
    <p:extLst>
      <p:ext uri="{BB962C8B-B14F-4D97-AF65-F5344CB8AC3E}">
        <p14:creationId xmlns:p14="http://schemas.microsoft.com/office/powerpoint/2010/main" val="11146451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a:t>What is the Only Congressional Joint Resolution with Legal Effect?</a:t>
            </a:r>
          </a:p>
        </p:txBody>
      </p:sp>
      <p:sp>
        <p:nvSpPr>
          <p:cNvPr id="32771" name="Content Placeholder 2"/>
          <p:cNvSpPr>
            <a:spLocks noGrp="1"/>
          </p:cNvSpPr>
          <p:nvPr>
            <p:ph idx="1"/>
          </p:nvPr>
        </p:nvSpPr>
        <p:spPr>
          <a:xfrm>
            <a:off x="457200" y="2057400"/>
            <a:ext cx="8534400" cy="4495800"/>
          </a:xfrm>
        </p:spPr>
        <p:txBody>
          <a:bodyPr/>
          <a:lstStyle/>
          <a:p>
            <a:pPr eaLnBrk="1" hangingPunct="1">
              <a:lnSpc>
                <a:spcPct val="90000"/>
              </a:lnSpc>
            </a:pPr>
            <a:r>
              <a:rPr lang="en-US" dirty="0"/>
              <a:t>Congress declares war by joint resolution</a:t>
            </a:r>
          </a:p>
          <a:p>
            <a:pPr eaLnBrk="1" hangingPunct="1">
              <a:lnSpc>
                <a:spcPct val="90000"/>
              </a:lnSpc>
            </a:pPr>
            <a:r>
              <a:rPr lang="en-US" dirty="0"/>
              <a:t>Does the Constitution provide a specific mechanism to end wars?</a:t>
            </a:r>
          </a:p>
          <a:p>
            <a:pPr lvl="1" eaLnBrk="1" hangingPunct="1">
              <a:lnSpc>
                <a:spcPct val="90000"/>
              </a:lnSpc>
            </a:pPr>
            <a:r>
              <a:rPr lang="en-US" dirty="0"/>
              <a:t>Why?</a:t>
            </a:r>
          </a:p>
        </p:txBody>
      </p:sp>
      <p:sp>
        <p:nvSpPr>
          <p:cNvPr id="3277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D9DAE8-7CF3-4806-9A97-9EDD739502EA}" type="slidenum">
              <a:rPr lang="en-US" smtClean="0"/>
              <a:pPr/>
              <a:t>34</a:t>
            </a:fld>
            <a:endParaRPr lang="en-US"/>
          </a:p>
        </p:txBody>
      </p:sp>
    </p:spTree>
    <p:extLst>
      <p:ext uri="{BB962C8B-B14F-4D97-AF65-F5344CB8AC3E}">
        <p14:creationId xmlns:p14="http://schemas.microsoft.com/office/powerpoint/2010/main" val="14215203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6A564A-4544-4A17-8C1A-0AAA6ECD6534}" type="slidenum">
              <a:rPr lang="en-US" smtClean="0"/>
              <a:pPr/>
              <a:t>35</a:t>
            </a:fld>
            <a:endParaRPr lang="en-US"/>
          </a:p>
        </p:txBody>
      </p:sp>
      <p:sp>
        <p:nvSpPr>
          <p:cNvPr id="33795" name="Rectangle 2"/>
          <p:cNvSpPr>
            <a:spLocks noGrp="1" noChangeArrowheads="1"/>
          </p:cNvSpPr>
          <p:nvPr>
            <p:ph type="title"/>
          </p:nvPr>
        </p:nvSpPr>
        <p:spPr/>
        <p:txBody>
          <a:bodyPr/>
          <a:lstStyle/>
          <a:p>
            <a:pPr eaLnBrk="1" hangingPunct="1"/>
            <a:r>
              <a:rPr lang="en-US" dirty="0"/>
              <a:t>What is the significance of these narrow exceptions?</a:t>
            </a:r>
          </a:p>
        </p:txBody>
      </p:sp>
      <p:sp>
        <p:nvSpPr>
          <p:cNvPr id="33796" name="Rectangle 3"/>
          <p:cNvSpPr>
            <a:spLocks noGrp="1" noChangeArrowheads="1"/>
          </p:cNvSpPr>
          <p:nvPr>
            <p:ph type="body" idx="1"/>
          </p:nvPr>
        </p:nvSpPr>
        <p:spPr/>
        <p:txBody>
          <a:bodyPr/>
          <a:lstStyle/>
          <a:p>
            <a:pPr eaLnBrk="1" hangingPunct="1"/>
            <a:r>
              <a:rPr lang="en-US" dirty="0"/>
              <a:t>Why did the court find the legislative veto a major constitutional issue?</a:t>
            </a:r>
          </a:p>
          <a:p>
            <a:pPr eaLnBrk="1" hangingPunct="1"/>
            <a:r>
              <a:rPr lang="en-US" dirty="0"/>
              <a:t>What did the court rule?</a:t>
            </a:r>
          </a:p>
          <a:p>
            <a:pPr eaLnBrk="1" hangingPunct="1"/>
            <a:r>
              <a:rPr lang="en-US" dirty="0"/>
              <a:t>Has this crippled government function?</a:t>
            </a:r>
          </a:p>
          <a:p>
            <a:pPr eaLnBrk="1" hangingPunct="1"/>
            <a:r>
              <a:rPr lang="en-US" dirty="0"/>
              <a:t>Does it strengthen agency powers?</a:t>
            </a:r>
          </a:p>
        </p:txBody>
      </p:sp>
    </p:spTree>
    <p:extLst>
      <p:ext uri="{BB962C8B-B14F-4D97-AF65-F5344CB8AC3E}">
        <p14:creationId xmlns:p14="http://schemas.microsoft.com/office/powerpoint/2010/main" val="11014383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4C30B96-91EB-4ECA-AADE-37AA6F94F194}" type="slidenum">
              <a:rPr lang="en-US" smtClean="0"/>
              <a:pPr/>
              <a:t>36</a:t>
            </a:fld>
            <a:endParaRPr lang="en-US"/>
          </a:p>
        </p:txBody>
      </p:sp>
      <p:sp>
        <p:nvSpPr>
          <p:cNvPr id="34819" name="Rectangle 2"/>
          <p:cNvSpPr>
            <a:spLocks noGrp="1" noChangeArrowheads="1"/>
          </p:cNvSpPr>
          <p:nvPr>
            <p:ph type="title"/>
          </p:nvPr>
        </p:nvSpPr>
        <p:spPr/>
        <p:txBody>
          <a:bodyPr/>
          <a:lstStyle/>
          <a:p>
            <a:pPr eaLnBrk="1" hangingPunct="1"/>
            <a:r>
              <a:rPr lang="en-US" dirty="0"/>
              <a:t>Post-Chadha</a:t>
            </a:r>
          </a:p>
        </p:txBody>
      </p:sp>
      <p:sp>
        <p:nvSpPr>
          <p:cNvPr id="43011" name="Rectangle 3"/>
          <p:cNvSpPr>
            <a:spLocks noGrp="1" noChangeArrowheads="1"/>
          </p:cNvSpPr>
          <p:nvPr>
            <p:ph type="body" idx="1"/>
          </p:nvPr>
        </p:nvSpPr>
        <p:spPr>
          <a:xfrm>
            <a:off x="381000" y="2017713"/>
            <a:ext cx="8574088" cy="4611687"/>
          </a:xfrm>
        </p:spPr>
        <p:txBody>
          <a:bodyPr>
            <a:normAutofit lnSpcReduction="10000"/>
          </a:bodyPr>
          <a:lstStyle/>
          <a:p>
            <a:pPr eaLnBrk="1" hangingPunct="1">
              <a:defRPr/>
            </a:pPr>
            <a:r>
              <a:rPr lang="en-US" dirty="0"/>
              <a:t>Congress enacted a law requiring notice of certain agency actions and created a delay in their implementation to allow it to pass a law to override them</a:t>
            </a:r>
          </a:p>
          <a:p>
            <a:pPr eaLnBrk="1" hangingPunct="1">
              <a:defRPr/>
            </a:pPr>
            <a:r>
              <a:rPr lang="en-US" dirty="0"/>
              <a:t>It is much harder to pass a law and get it signed by the President, which leaves the agencies more latitude than before Chadha</a:t>
            </a:r>
          </a:p>
          <a:p>
            <a:pPr eaLnBrk="1" hangingPunct="1">
              <a:defRPr/>
            </a:pPr>
            <a:r>
              <a:rPr lang="en-US" dirty="0"/>
              <a:t>Some state legislatures have asserted the right of legislative veto.</a:t>
            </a:r>
          </a:p>
        </p:txBody>
      </p:sp>
    </p:spTree>
    <p:extLst>
      <p:ext uri="{BB962C8B-B14F-4D97-AF65-F5344CB8AC3E}">
        <p14:creationId xmlns:p14="http://schemas.microsoft.com/office/powerpoint/2010/main" val="20651323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5457F6F-9B5C-4194-92F3-3384246DB538}" type="slidenum">
              <a:rPr lang="en-US" smtClean="0"/>
              <a:pPr/>
              <a:t>37</a:t>
            </a:fld>
            <a:endParaRPr lang="en-US"/>
          </a:p>
        </p:txBody>
      </p:sp>
      <p:sp>
        <p:nvSpPr>
          <p:cNvPr id="15363" name="Rectangle 2"/>
          <p:cNvSpPr>
            <a:spLocks noGrp="1" noChangeArrowheads="1"/>
          </p:cNvSpPr>
          <p:nvPr>
            <p:ph type="title"/>
          </p:nvPr>
        </p:nvSpPr>
        <p:spPr/>
        <p:txBody>
          <a:bodyPr/>
          <a:lstStyle/>
          <a:p>
            <a:pPr eaLnBrk="1" hangingPunct="1"/>
            <a:r>
              <a:rPr lang="en-US" dirty="0"/>
              <a:t>Formal Legislative Review and Oversight of Executive Branch Agencies</a:t>
            </a:r>
          </a:p>
        </p:txBody>
      </p:sp>
      <p:sp>
        <p:nvSpPr>
          <p:cNvPr id="15364" name="Rectangle 3"/>
          <p:cNvSpPr>
            <a:spLocks noGrp="1" noChangeArrowheads="1"/>
          </p:cNvSpPr>
          <p:nvPr>
            <p:ph type="body" idx="1"/>
          </p:nvPr>
        </p:nvSpPr>
        <p:spPr/>
        <p:txBody>
          <a:bodyPr/>
          <a:lstStyle/>
          <a:p>
            <a:pPr eaLnBrk="1" hangingPunct="1">
              <a:lnSpc>
                <a:spcPct val="90000"/>
              </a:lnSpc>
            </a:pPr>
            <a:r>
              <a:rPr lang="en-US" sz="2800"/>
              <a:t>(1) an appropriations committee, which oversees how the agency spends its budget; </a:t>
            </a:r>
          </a:p>
          <a:p>
            <a:pPr eaLnBrk="1" hangingPunct="1">
              <a:lnSpc>
                <a:spcPct val="90000"/>
              </a:lnSpc>
            </a:pPr>
            <a:r>
              <a:rPr lang="en-US" sz="2800"/>
              <a:t>(2) a “substantive” committee, which oversees the substance of the agency’s work; and </a:t>
            </a:r>
          </a:p>
          <a:p>
            <a:pPr eaLnBrk="1" hangingPunct="1">
              <a:lnSpc>
                <a:spcPct val="90000"/>
              </a:lnSpc>
            </a:pPr>
            <a:r>
              <a:rPr lang="en-US" sz="2800"/>
              <a:t>(3) “government operations” committee, which is concerned with the agency’s efficiency and its coordination with other parts of the government.  </a:t>
            </a:r>
          </a:p>
          <a:p>
            <a:pPr eaLnBrk="1" hangingPunct="1">
              <a:lnSpc>
                <a:spcPct val="90000"/>
              </a:lnSpc>
            </a:pPr>
            <a:r>
              <a:rPr lang="en-US" sz="2800"/>
              <a:t>One of each of these three types of committees will exist in both the Senate and the House. </a:t>
            </a:r>
          </a:p>
          <a:p>
            <a:pPr eaLnBrk="1" hangingPunct="1">
              <a:lnSpc>
                <a:spcPct val="90000"/>
              </a:lnSpc>
            </a:pPr>
            <a:r>
              <a:rPr lang="en-US" sz="2800"/>
              <a:t>Why did they all miss the financial agency failures?</a:t>
            </a:r>
          </a:p>
        </p:txBody>
      </p:sp>
    </p:spTree>
    <p:extLst>
      <p:ext uri="{BB962C8B-B14F-4D97-AF65-F5344CB8AC3E}">
        <p14:creationId xmlns:p14="http://schemas.microsoft.com/office/powerpoint/2010/main" val="26022094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4CB7B7-1AD0-41B1-A204-BB60C786B272}" type="slidenum">
              <a:rPr lang="en-US" smtClean="0"/>
              <a:pPr/>
              <a:t>38</a:t>
            </a:fld>
            <a:endParaRPr lang="en-US"/>
          </a:p>
        </p:txBody>
      </p:sp>
      <p:sp>
        <p:nvSpPr>
          <p:cNvPr id="16387" name="Rectangle 2"/>
          <p:cNvSpPr>
            <a:spLocks noGrp="1" noChangeArrowheads="1"/>
          </p:cNvSpPr>
          <p:nvPr>
            <p:ph type="title"/>
          </p:nvPr>
        </p:nvSpPr>
        <p:spPr/>
        <p:txBody>
          <a:bodyPr/>
          <a:lstStyle/>
          <a:p>
            <a:pPr eaLnBrk="1" hangingPunct="1"/>
            <a:r>
              <a:rPr lang="en-US" dirty="0"/>
              <a:t>Informal Legislative Review and Oversight</a:t>
            </a:r>
          </a:p>
        </p:txBody>
      </p:sp>
      <p:sp>
        <p:nvSpPr>
          <p:cNvPr id="16388" name="Rectangle 3"/>
          <p:cNvSpPr>
            <a:spLocks noGrp="1" noChangeArrowheads="1"/>
          </p:cNvSpPr>
          <p:nvPr>
            <p:ph type="body" idx="1"/>
          </p:nvPr>
        </p:nvSpPr>
        <p:spPr/>
        <p:txBody>
          <a:bodyPr>
            <a:normAutofit lnSpcReduction="10000"/>
          </a:bodyPr>
          <a:lstStyle/>
          <a:p>
            <a:pPr eaLnBrk="1" hangingPunct="1">
              <a:lnSpc>
                <a:spcPct val="80000"/>
              </a:lnSpc>
            </a:pPr>
            <a:r>
              <a:rPr lang="en-US" sz="2800" dirty="0"/>
              <a:t>Members of Congress ask agencies about some grievance of their own or their constituents.</a:t>
            </a:r>
          </a:p>
          <a:p>
            <a:pPr lvl="1" eaLnBrk="1" hangingPunct="1">
              <a:lnSpc>
                <a:spcPct val="80000"/>
              </a:lnSpc>
            </a:pPr>
            <a:r>
              <a:rPr lang="en-US" sz="2800" dirty="0"/>
              <a:t>all types of contacts (telephone calls, e-mails, and so on) between individual Members of Congress, or the Member’s staffs, or a committee’s staff, and agency officials.  </a:t>
            </a:r>
          </a:p>
          <a:p>
            <a:pPr lvl="1" eaLnBrk="1" hangingPunct="1">
              <a:lnSpc>
                <a:spcPct val="80000"/>
              </a:lnSpc>
            </a:pPr>
            <a:r>
              <a:rPr lang="en-US" sz="2800" dirty="0"/>
              <a:t>Many of these informal contacts relate to discrete agency actions affecting specific constituents.  </a:t>
            </a:r>
          </a:p>
          <a:p>
            <a:pPr eaLnBrk="1" hangingPunct="1">
              <a:lnSpc>
                <a:spcPct val="80000"/>
              </a:lnSpc>
            </a:pPr>
            <a:r>
              <a:rPr lang="en-US" sz="2800" dirty="0"/>
              <a:t>Do you think Congressmen get better service?</a:t>
            </a:r>
          </a:p>
          <a:p>
            <a:pPr eaLnBrk="1" hangingPunct="1">
              <a:lnSpc>
                <a:spcPct val="80000"/>
              </a:lnSpc>
            </a:pPr>
            <a:r>
              <a:rPr lang="en-US" sz="2800" dirty="0"/>
              <a:t>Is this fundamentally undemocratic?</a:t>
            </a:r>
          </a:p>
          <a:p>
            <a:pPr eaLnBrk="1" hangingPunct="1">
              <a:lnSpc>
                <a:spcPct val="80000"/>
              </a:lnSpc>
            </a:pPr>
            <a:r>
              <a:rPr lang="en-US" sz="2800" dirty="0"/>
              <a:t>Where does lobbying come in?</a:t>
            </a:r>
          </a:p>
          <a:p>
            <a:pPr eaLnBrk="1" hangingPunct="1">
              <a:lnSpc>
                <a:spcPct val="80000"/>
              </a:lnSpc>
            </a:pPr>
            <a:r>
              <a:rPr lang="en-US" sz="2800" dirty="0"/>
              <a:t>Charlie Wilson's War?</a:t>
            </a:r>
          </a:p>
        </p:txBody>
      </p:sp>
    </p:spTree>
    <p:extLst>
      <p:ext uri="{BB962C8B-B14F-4D97-AF65-F5344CB8AC3E}">
        <p14:creationId xmlns:p14="http://schemas.microsoft.com/office/powerpoint/2010/main" val="6700621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D124FD-58C0-4860-99B7-DCD4FD1901D6}" type="slidenum">
              <a:rPr lang="en-US" smtClean="0"/>
              <a:pPr/>
              <a:t>39</a:t>
            </a:fld>
            <a:endParaRPr lang="en-US"/>
          </a:p>
        </p:txBody>
      </p:sp>
      <p:sp>
        <p:nvSpPr>
          <p:cNvPr id="5123" name="Rectangle 2"/>
          <p:cNvSpPr>
            <a:spLocks noGrp="1" noChangeArrowheads="1"/>
          </p:cNvSpPr>
          <p:nvPr>
            <p:ph type="title"/>
          </p:nvPr>
        </p:nvSpPr>
        <p:spPr/>
        <p:txBody>
          <a:bodyPr/>
          <a:lstStyle/>
          <a:p>
            <a:pPr eaLnBrk="1" hangingPunct="1"/>
            <a:r>
              <a:rPr lang="en-US" dirty="0"/>
              <a:t>Art II, sec. 2, cl 2 - the Appointments Clause</a:t>
            </a:r>
          </a:p>
        </p:txBody>
      </p:sp>
      <p:sp>
        <p:nvSpPr>
          <p:cNvPr id="5124" name="Rectangle 3"/>
          <p:cNvSpPr>
            <a:spLocks noGrp="1" noChangeArrowheads="1"/>
          </p:cNvSpPr>
          <p:nvPr>
            <p:ph type="body" idx="1"/>
          </p:nvPr>
        </p:nvSpPr>
        <p:spPr>
          <a:xfrm>
            <a:off x="685800" y="2017713"/>
            <a:ext cx="8269288" cy="4611687"/>
          </a:xfrm>
        </p:spPr>
        <p:txBody>
          <a:bodyPr/>
          <a:lstStyle/>
          <a:p>
            <a:pPr eaLnBrk="1" hangingPunct="1">
              <a:lnSpc>
                <a:spcPct val="80000"/>
              </a:lnSpc>
              <a:buFont typeface="Wingdings" pitchFamily="2" charset="2"/>
              <a:buNone/>
            </a:pPr>
            <a:r>
              <a:rPr lang="en-US" dirty="0"/>
              <a:t>   "[The President] shall nominate, and by and with the Advice and Consent of the Senate, shall appoint... all other [principal] Officers of the United States, whose Appointments are not herein otherwise provided for, and which shall be established by Law: </a:t>
            </a:r>
          </a:p>
          <a:p>
            <a:pPr eaLnBrk="1" hangingPunct="1">
              <a:lnSpc>
                <a:spcPct val="80000"/>
              </a:lnSpc>
              <a:buFont typeface="Wingdings" pitchFamily="2" charset="2"/>
              <a:buNone/>
            </a:pPr>
            <a:r>
              <a:rPr lang="en-US" dirty="0"/>
              <a:t>    but the Congress may by Law vest the Appointment of such inferior Officers, as they think proper, in the President alone, in the Courts of Law, or in the Heads of Departments."</a:t>
            </a:r>
          </a:p>
        </p:txBody>
      </p:sp>
    </p:spTree>
    <p:extLst>
      <p:ext uri="{BB962C8B-B14F-4D97-AF65-F5344CB8AC3E}">
        <p14:creationId xmlns:p14="http://schemas.microsoft.com/office/powerpoint/2010/main" val="657848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Delegation Doctrine</a:t>
            </a:r>
            <a:r>
              <a:rPr lang="en-US" baseline="0" dirty="0"/>
              <a:t> Problem?</a:t>
            </a:r>
            <a:endParaRPr lang="en-US" dirty="0"/>
          </a:p>
        </p:txBody>
      </p:sp>
      <p:sp>
        <p:nvSpPr>
          <p:cNvPr id="3" name="Content Placeholder 2"/>
          <p:cNvSpPr>
            <a:spLocks noGrp="1"/>
          </p:cNvSpPr>
          <p:nvPr>
            <p:ph idx="1"/>
          </p:nvPr>
        </p:nvSpPr>
        <p:spPr/>
        <p:txBody>
          <a:bodyPr>
            <a:normAutofit/>
          </a:bodyPr>
          <a:lstStyle/>
          <a:p>
            <a:r>
              <a:rPr lang="en-US" dirty="0"/>
              <a:t>Can Congress delegate</a:t>
            </a:r>
            <a:r>
              <a:rPr lang="en-US" baseline="0" dirty="0"/>
              <a:t> legislative or judicial power to an executive branch agency?</a:t>
            </a:r>
          </a:p>
          <a:p>
            <a:pPr lvl="1"/>
            <a:r>
              <a:rPr lang="en-US" baseline="0" dirty="0"/>
              <a:t>The Constitution is silent on this issue.</a:t>
            </a:r>
          </a:p>
          <a:p>
            <a:r>
              <a:rPr lang="en-US" baseline="0" dirty="0"/>
              <a:t>The United States Supreme Court found  some</a:t>
            </a:r>
            <a:r>
              <a:rPr lang="en-US" dirty="0"/>
              <a:t> New Deal legislation unconstitutional because it delegated too much power to agencies.</a:t>
            </a:r>
            <a:endParaRPr lang="en-US" baseline="0"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4</a:t>
            </a:fld>
            <a:endParaRPr lang="en-US"/>
          </a:p>
        </p:txBody>
      </p:sp>
    </p:spTree>
    <p:extLst>
      <p:ext uri="{BB962C8B-B14F-4D97-AF65-F5344CB8AC3E}">
        <p14:creationId xmlns:p14="http://schemas.microsoft.com/office/powerpoint/2010/main" val="19497355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03CEF2C-F060-49D7-BBF1-30C9D28ABB11}" type="slidenum">
              <a:rPr lang="en-US" smtClean="0"/>
              <a:pPr/>
              <a:t>40</a:t>
            </a:fld>
            <a:endParaRPr lang="en-US"/>
          </a:p>
        </p:txBody>
      </p:sp>
      <p:sp>
        <p:nvSpPr>
          <p:cNvPr id="6147" name="Rectangle 2"/>
          <p:cNvSpPr>
            <a:spLocks noGrp="1" noChangeArrowheads="1"/>
          </p:cNvSpPr>
          <p:nvPr>
            <p:ph type="title"/>
          </p:nvPr>
        </p:nvSpPr>
        <p:spPr/>
        <p:txBody>
          <a:bodyPr/>
          <a:lstStyle/>
          <a:p>
            <a:pPr eaLnBrk="1" hangingPunct="1"/>
            <a:r>
              <a:rPr lang="en-US" dirty="0"/>
              <a:t>Limits on Congressional Appointments</a:t>
            </a:r>
          </a:p>
        </p:txBody>
      </p:sp>
      <p:sp>
        <p:nvSpPr>
          <p:cNvPr id="6148" name="Rectangle 3"/>
          <p:cNvSpPr>
            <a:spLocks noGrp="1" noChangeArrowheads="1"/>
          </p:cNvSpPr>
          <p:nvPr>
            <p:ph type="body" idx="1"/>
          </p:nvPr>
        </p:nvSpPr>
        <p:spPr>
          <a:xfrm>
            <a:off x="381000" y="2057400"/>
            <a:ext cx="8607425" cy="4572000"/>
          </a:xfrm>
        </p:spPr>
        <p:txBody>
          <a:bodyPr/>
          <a:lstStyle/>
          <a:p>
            <a:pPr eaLnBrk="1" hangingPunct="1">
              <a:lnSpc>
                <a:spcPct val="80000"/>
              </a:lnSpc>
            </a:pPr>
            <a:r>
              <a:rPr lang="en-US" sz="2800"/>
              <a:t>Congress creates and shapes the executive branch</a:t>
            </a:r>
          </a:p>
          <a:p>
            <a:pPr lvl="1" eaLnBrk="1" hangingPunct="1">
              <a:lnSpc>
                <a:spcPct val="80000"/>
              </a:lnSpc>
            </a:pPr>
            <a:r>
              <a:rPr lang="en-US" sz="2800"/>
              <a:t>Without specific appropriations, there would be no White House and the president would have to rent space from his own pocket</a:t>
            </a:r>
          </a:p>
          <a:p>
            <a:pPr eaLnBrk="1" hangingPunct="1">
              <a:lnSpc>
                <a:spcPct val="80000"/>
              </a:lnSpc>
            </a:pPr>
            <a:r>
              <a:rPr lang="en-US" sz="2800"/>
              <a:t>Under the Appointments Clause, Congress cannot make appointments to executive branch agencies</a:t>
            </a:r>
          </a:p>
          <a:p>
            <a:pPr eaLnBrk="1" hangingPunct="1">
              <a:lnSpc>
                <a:spcPct val="80000"/>
              </a:lnSpc>
            </a:pPr>
            <a:r>
              <a:rPr lang="en-US" sz="2800"/>
              <a:t>Congress can impose requirements on appointments</a:t>
            </a:r>
          </a:p>
          <a:p>
            <a:pPr lvl="1" eaLnBrk="1" hangingPunct="1">
              <a:lnSpc>
                <a:spcPct val="80000"/>
              </a:lnSpc>
            </a:pPr>
            <a:r>
              <a:rPr lang="en-US" sz="2800"/>
              <a:t>Limitations on who can be appointed, such as requiring political balance on the FEC</a:t>
            </a:r>
          </a:p>
          <a:p>
            <a:pPr lvl="1" eaLnBrk="1" hangingPunct="1">
              <a:lnSpc>
                <a:spcPct val="80000"/>
              </a:lnSpc>
            </a:pPr>
            <a:r>
              <a:rPr lang="en-US" sz="2800"/>
              <a:t>Limitations on removal, which create independent agencies discussed later in the chapter</a:t>
            </a:r>
          </a:p>
        </p:txBody>
      </p:sp>
    </p:spTree>
    <p:extLst>
      <p:ext uri="{BB962C8B-B14F-4D97-AF65-F5344CB8AC3E}">
        <p14:creationId xmlns:p14="http://schemas.microsoft.com/office/powerpoint/2010/main" val="526538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B3BA8B-F9A7-460E-8710-05D57D70761D}" type="slidenum">
              <a:rPr lang="en-US" smtClean="0"/>
              <a:pPr/>
              <a:t>41</a:t>
            </a:fld>
            <a:endParaRPr lang="en-US"/>
          </a:p>
        </p:txBody>
      </p:sp>
      <p:sp>
        <p:nvSpPr>
          <p:cNvPr id="7171" name="Rectangle 2"/>
          <p:cNvSpPr>
            <a:spLocks noGrp="1" noChangeArrowheads="1"/>
          </p:cNvSpPr>
          <p:nvPr>
            <p:ph type="title"/>
          </p:nvPr>
        </p:nvSpPr>
        <p:spPr/>
        <p:txBody>
          <a:bodyPr/>
          <a:lstStyle/>
          <a:p>
            <a:pPr eaLnBrk="1" hangingPunct="1"/>
            <a:r>
              <a:rPr lang="en-US" dirty="0"/>
              <a:t>Civil Service</a:t>
            </a:r>
          </a:p>
        </p:txBody>
      </p:sp>
      <p:sp>
        <p:nvSpPr>
          <p:cNvPr id="7172" name="Rectangle 3"/>
          <p:cNvSpPr>
            <a:spLocks noGrp="1" noChangeArrowheads="1"/>
          </p:cNvSpPr>
          <p:nvPr>
            <p:ph type="body" idx="1"/>
          </p:nvPr>
        </p:nvSpPr>
        <p:spPr/>
        <p:txBody>
          <a:bodyPr/>
          <a:lstStyle/>
          <a:p>
            <a:pPr eaLnBrk="1" hangingPunct="1">
              <a:lnSpc>
                <a:spcPct val="90000"/>
              </a:lnSpc>
            </a:pPr>
            <a:r>
              <a:rPr lang="en-US" sz="3600"/>
              <a:t>Congress developed the Civil Service to protect workers from losing their jobs every time the administration changed</a:t>
            </a:r>
          </a:p>
          <a:p>
            <a:pPr eaLnBrk="1" hangingPunct="1">
              <a:lnSpc>
                <a:spcPct val="90000"/>
              </a:lnSpc>
            </a:pPr>
            <a:r>
              <a:rPr lang="en-US" sz="3600"/>
              <a:t>Most personnel are civil service and can only be fired for cause with due process</a:t>
            </a:r>
          </a:p>
          <a:p>
            <a:pPr lvl="1" eaLnBrk="1" hangingPunct="1">
              <a:lnSpc>
                <a:spcPct val="90000"/>
              </a:lnSpc>
            </a:pPr>
            <a:r>
              <a:rPr lang="en-US" sz="3600"/>
              <a:t>Limited due process for security agencies</a:t>
            </a:r>
          </a:p>
          <a:p>
            <a:pPr lvl="1" eaLnBrk="1" hangingPunct="1">
              <a:lnSpc>
                <a:spcPct val="90000"/>
              </a:lnSpc>
            </a:pPr>
            <a:r>
              <a:rPr lang="en-US" sz="3600"/>
              <a:t>This was carried over and broadened in the Homeland Security Agency</a:t>
            </a:r>
          </a:p>
        </p:txBody>
      </p:sp>
    </p:spTree>
    <p:extLst>
      <p:ext uri="{BB962C8B-B14F-4D97-AF65-F5344CB8AC3E}">
        <p14:creationId xmlns:p14="http://schemas.microsoft.com/office/powerpoint/2010/main" val="25694442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972BDE-C2F2-41C1-9A96-6DF0A7F6CD37}" type="slidenum">
              <a:rPr lang="en-US" smtClean="0"/>
              <a:pPr/>
              <a:t>42</a:t>
            </a:fld>
            <a:endParaRPr lang="en-US"/>
          </a:p>
        </p:txBody>
      </p:sp>
      <p:sp>
        <p:nvSpPr>
          <p:cNvPr id="8195" name="Rectangle 2"/>
          <p:cNvSpPr>
            <a:spLocks noGrp="1" noChangeArrowheads="1"/>
          </p:cNvSpPr>
          <p:nvPr>
            <p:ph type="title"/>
          </p:nvPr>
        </p:nvSpPr>
        <p:spPr/>
        <p:txBody>
          <a:bodyPr/>
          <a:lstStyle/>
          <a:p>
            <a:pPr eaLnBrk="1" hangingPunct="1"/>
            <a:r>
              <a:rPr lang="en-US" dirty="0"/>
              <a:t>Pros and Cons of the Civil Service</a:t>
            </a:r>
          </a:p>
        </p:txBody>
      </p:sp>
      <p:sp>
        <p:nvSpPr>
          <p:cNvPr id="8196" name="Rectangle 3"/>
          <p:cNvSpPr>
            <a:spLocks noGrp="1" noChangeArrowheads="1"/>
          </p:cNvSpPr>
          <p:nvPr>
            <p:ph type="body" idx="1"/>
          </p:nvPr>
        </p:nvSpPr>
        <p:spPr/>
        <p:txBody>
          <a:bodyPr/>
          <a:lstStyle/>
          <a:p>
            <a:pPr eaLnBrk="1" hangingPunct="1">
              <a:lnSpc>
                <a:spcPct val="80000"/>
              </a:lnSpc>
            </a:pPr>
            <a:r>
              <a:rPr lang="en-US"/>
              <a:t>Why is it important to you if you want to be a government lawyer?</a:t>
            </a:r>
          </a:p>
          <a:p>
            <a:pPr lvl="1" eaLnBrk="1" hangingPunct="1">
              <a:lnSpc>
                <a:spcPct val="80000"/>
              </a:lnSpc>
            </a:pPr>
            <a:r>
              <a:rPr lang="en-US"/>
              <a:t>What are the problems with the system?</a:t>
            </a:r>
          </a:p>
          <a:p>
            <a:pPr lvl="1" eaLnBrk="1" hangingPunct="1">
              <a:lnSpc>
                <a:spcPct val="80000"/>
              </a:lnSpc>
            </a:pPr>
            <a:r>
              <a:rPr lang="en-US"/>
              <a:t>How high should it go?</a:t>
            </a:r>
          </a:p>
          <a:p>
            <a:pPr eaLnBrk="1" hangingPunct="1">
              <a:lnSpc>
                <a:spcPct val="80000"/>
              </a:lnSpc>
            </a:pPr>
            <a:r>
              <a:rPr lang="en-US"/>
              <a:t>Career track problem for senior people without lucrative outside jobs</a:t>
            </a:r>
          </a:p>
          <a:p>
            <a:pPr lvl="1" eaLnBrk="1" hangingPunct="1">
              <a:lnSpc>
                <a:spcPct val="80000"/>
              </a:lnSpc>
            </a:pPr>
            <a:r>
              <a:rPr lang="en-US"/>
              <a:t>Public Health Directors</a:t>
            </a:r>
          </a:p>
          <a:p>
            <a:pPr lvl="1" eaLnBrk="1" hangingPunct="1">
              <a:lnSpc>
                <a:spcPct val="80000"/>
              </a:lnSpc>
            </a:pPr>
            <a:r>
              <a:rPr lang="en-US"/>
              <a:t>Lawyers in specialized areas without private practice</a:t>
            </a:r>
          </a:p>
        </p:txBody>
      </p:sp>
    </p:spTree>
    <p:extLst>
      <p:ext uri="{BB962C8B-B14F-4D97-AF65-F5344CB8AC3E}">
        <p14:creationId xmlns:p14="http://schemas.microsoft.com/office/powerpoint/2010/main" val="20448770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A3E048-3A82-48A1-9293-47734D1528E2}" type="slidenum">
              <a:rPr lang="en-US" smtClean="0"/>
              <a:pPr/>
              <a:t>43</a:t>
            </a:fld>
            <a:endParaRPr lang="en-US"/>
          </a:p>
        </p:txBody>
      </p:sp>
      <p:sp>
        <p:nvSpPr>
          <p:cNvPr id="9219" name="Rectangle 2"/>
          <p:cNvSpPr>
            <a:spLocks noGrp="1" noChangeArrowheads="1"/>
          </p:cNvSpPr>
          <p:nvPr>
            <p:ph type="title"/>
          </p:nvPr>
        </p:nvSpPr>
        <p:spPr>
          <a:xfrm>
            <a:off x="1143000" y="228600"/>
            <a:ext cx="7793038" cy="1462088"/>
          </a:xfrm>
        </p:spPr>
        <p:txBody>
          <a:bodyPr/>
          <a:lstStyle/>
          <a:p>
            <a:pPr eaLnBrk="1" hangingPunct="1"/>
            <a:r>
              <a:rPr lang="en-US" i="1" dirty="0"/>
              <a:t>Buckley v. </a:t>
            </a:r>
            <a:r>
              <a:rPr lang="en-US" i="1" dirty="0" err="1"/>
              <a:t>Valeo</a:t>
            </a:r>
            <a:r>
              <a:rPr lang="en-US" dirty="0"/>
              <a:t>, 424 U.S. 1 (1976)</a:t>
            </a:r>
          </a:p>
        </p:txBody>
      </p:sp>
      <p:sp>
        <p:nvSpPr>
          <p:cNvPr id="9220" name="Rectangle 3"/>
          <p:cNvSpPr>
            <a:spLocks noGrp="1" noChangeArrowheads="1"/>
          </p:cNvSpPr>
          <p:nvPr>
            <p:ph type="body" idx="1"/>
          </p:nvPr>
        </p:nvSpPr>
        <p:spPr/>
        <p:txBody>
          <a:bodyPr/>
          <a:lstStyle/>
          <a:p>
            <a:pPr eaLnBrk="1" hangingPunct="1">
              <a:lnSpc>
                <a:spcPct val="80000"/>
              </a:lnSpc>
            </a:pPr>
            <a:r>
              <a:rPr lang="en-US"/>
              <a:t>Original process for selecting members of the Federal Election Commission (FEC)</a:t>
            </a:r>
          </a:p>
          <a:p>
            <a:pPr lvl="1" eaLnBrk="1" hangingPunct="1">
              <a:lnSpc>
                <a:spcPct val="80000"/>
              </a:lnSpc>
            </a:pPr>
            <a:r>
              <a:rPr lang="en-US"/>
              <a:t>Two members appointed by the President pro tempore of the Senate, </a:t>
            </a:r>
          </a:p>
          <a:p>
            <a:pPr lvl="1" eaLnBrk="1" hangingPunct="1">
              <a:lnSpc>
                <a:spcPct val="80000"/>
              </a:lnSpc>
            </a:pPr>
            <a:r>
              <a:rPr lang="en-US"/>
              <a:t>two by the Speaker of the House, and</a:t>
            </a:r>
          </a:p>
          <a:p>
            <a:pPr lvl="1" eaLnBrk="1" hangingPunct="1">
              <a:lnSpc>
                <a:spcPct val="80000"/>
              </a:lnSpc>
            </a:pPr>
            <a:r>
              <a:rPr lang="en-US"/>
              <a:t>two by the President (all subject to confirmation by both Houses of Congress), and</a:t>
            </a:r>
          </a:p>
          <a:p>
            <a:pPr lvl="1" eaLnBrk="1" hangingPunct="1">
              <a:lnSpc>
                <a:spcPct val="80000"/>
              </a:lnSpc>
            </a:pPr>
            <a:r>
              <a:rPr lang="en-US"/>
              <a:t>the Secretary of the Senate and the Clerk of the House as ex officio nonvoting members</a:t>
            </a:r>
          </a:p>
          <a:p>
            <a:pPr eaLnBrk="1" hangingPunct="1">
              <a:lnSpc>
                <a:spcPct val="80000"/>
              </a:lnSpc>
            </a:pPr>
            <a:r>
              <a:rPr lang="en-US"/>
              <a:t> Challenged as an Appointments Clause violation</a:t>
            </a:r>
          </a:p>
        </p:txBody>
      </p:sp>
    </p:spTree>
    <p:extLst>
      <p:ext uri="{BB962C8B-B14F-4D97-AF65-F5344CB8AC3E}">
        <p14:creationId xmlns:p14="http://schemas.microsoft.com/office/powerpoint/2010/main" val="39134881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7E08B5C-9208-425C-B5F7-D6C4C0DEE68A}" type="slidenum">
              <a:rPr lang="en-US" smtClean="0"/>
              <a:pPr/>
              <a:t>44</a:t>
            </a:fld>
            <a:endParaRPr lang="en-US"/>
          </a:p>
        </p:txBody>
      </p:sp>
      <p:sp>
        <p:nvSpPr>
          <p:cNvPr id="10243" name="Rectangle 2"/>
          <p:cNvSpPr>
            <a:spLocks noGrp="1" noChangeArrowheads="1"/>
          </p:cNvSpPr>
          <p:nvPr>
            <p:ph type="title"/>
          </p:nvPr>
        </p:nvSpPr>
        <p:spPr/>
        <p:txBody>
          <a:bodyPr/>
          <a:lstStyle/>
          <a:p>
            <a:pPr eaLnBrk="1" hangingPunct="1"/>
            <a:r>
              <a:rPr lang="en-US" dirty="0"/>
              <a:t>The Role of the FEC</a:t>
            </a:r>
          </a:p>
        </p:txBody>
      </p:sp>
      <p:sp>
        <p:nvSpPr>
          <p:cNvPr id="10244" name="Rectangle 3"/>
          <p:cNvSpPr>
            <a:spLocks noGrp="1" noChangeArrowheads="1"/>
          </p:cNvSpPr>
          <p:nvPr>
            <p:ph type="body" idx="1"/>
          </p:nvPr>
        </p:nvSpPr>
        <p:spPr/>
        <p:txBody>
          <a:bodyPr/>
          <a:lstStyle/>
          <a:p>
            <a:pPr eaLnBrk="1" hangingPunct="1"/>
            <a:r>
              <a:rPr lang="en-US"/>
              <a:t>What does FEC do that is forbidden to Congress?</a:t>
            </a:r>
          </a:p>
          <a:p>
            <a:pPr lvl="1" eaLnBrk="1" hangingPunct="1"/>
            <a:r>
              <a:rPr lang="en-US"/>
              <a:t>(This is the defining action for an executive branch agency)</a:t>
            </a:r>
          </a:p>
          <a:p>
            <a:pPr eaLnBrk="1" hangingPunct="1"/>
            <a:r>
              <a:rPr lang="en-US"/>
              <a:t>How does allowing congress to appoint commission members undermine separation of powers? </a:t>
            </a:r>
          </a:p>
          <a:p>
            <a:pPr eaLnBrk="1" hangingPunct="1"/>
            <a:r>
              <a:rPr lang="en-US"/>
              <a:t>Was the selection process for the FEC commissioners constitutional?</a:t>
            </a:r>
          </a:p>
        </p:txBody>
      </p:sp>
    </p:spTree>
    <p:extLst>
      <p:ext uri="{BB962C8B-B14F-4D97-AF65-F5344CB8AC3E}">
        <p14:creationId xmlns:p14="http://schemas.microsoft.com/office/powerpoint/2010/main" val="18162859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FE3AFB-410B-4F84-95B8-498B1B75FF60}" type="slidenum">
              <a:rPr lang="en-US" smtClean="0"/>
              <a:pPr/>
              <a:t>45</a:t>
            </a:fld>
            <a:endParaRPr lang="en-US"/>
          </a:p>
        </p:txBody>
      </p:sp>
      <p:sp>
        <p:nvSpPr>
          <p:cNvPr id="11267" name="Rectangle 2"/>
          <p:cNvSpPr>
            <a:spLocks noGrp="1" noChangeArrowheads="1"/>
          </p:cNvSpPr>
          <p:nvPr>
            <p:ph type="title"/>
          </p:nvPr>
        </p:nvSpPr>
        <p:spPr/>
        <p:txBody>
          <a:bodyPr/>
          <a:lstStyle/>
          <a:p>
            <a:pPr eaLnBrk="1" hangingPunct="1"/>
            <a:r>
              <a:rPr lang="en-US" dirty="0"/>
              <a:t>The Congressional Budget Office (CBO)</a:t>
            </a:r>
          </a:p>
        </p:txBody>
      </p:sp>
      <p:sp>
        <p:nvSpPr>
          <p:cNvPr id="11268" name="Rectangle 3"/>
          <p:cNvSpPr>
            <a:spLocks noGrp="1" noChangeArrowheads="1"/>
          </p:cNvSpPr>
          <p:nvPr>
            <p:ph type="body" idx="1"/>
          </p:nvPr>
        </p:nvSpPr>
        <p:spPr/>
        <p:txBody>
          <a:bodyPr/>
          <a:lstStyle/>
          <a:p>
            <a:pPr eaLnBrk="1" hangingPunct="1">
              <a:lnSpc>
                <a:spcPct val="90000"/>
              </a:lnSpc>
            </a:pPr>
            <a:r>
              <a:rPr lang="en-US" sz="2800"/>
              <a:t>The “primary function” of the CBO is to give the House and Senate Committees on the Budget information that “will assist such committees in the discharge of all matters within their jurisdiction.” The CBO also has additional duties, all of which relate to giving Congress information on budget matters.  </a:t>
            </a:r>
          </a:p>
          <a:p>
            <a:pPr eaLnBrk="1" hangingPunct="1">
              <a:lnSpc>
                <a:spcPct val="90000"/>
              </a:lnSpc>
            </a:pPr>
            <a:r>
              <a:rPr lang="en-US" sz="2800"/>
              <a:t>The Director is appointed for a four-year term by the Speaker of the House of Representatives and the President pro tempore of the Senate.  </a:t>
            </a:r>
          </a:p>
          <a:p>
            <a:pPr eaLnBrk="1" hangingPunct="1">
              <a:lnSpc>
                <a:spcPct val="90000"/>
              </a:lnSpc>
            </a:pPr>
            <a:r>
              <a:rPr lang="en-US" sz="2800"/>
              <a:t>Does this appointment scheme violate the Appointments Clause?</a:t>
            </a:r>
          </a:p>
        </p:txBody>
      </p:sp>
    </p:spTree>
    <p:extLst>
      <p:ext uri="{BB962C8B-B14F-4D97-AF65-F5344CB8AC3E}">
        <p14:creationId xmlns:p14="http://schemas.microsoft.com/office/powerpoint/2010/main" val="31721062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B5D670-9CF6-443D-A0A9-9EC83D3D2658}" type="slidenum">
              <a:rPr lang="en-US" smtClean="0"/>
              <a:pPr/>
              <a:t>46</a:t>
            </a:fld>
            <a:endParaRPr lang="en-US"/>
          </a:p>
        </p:txBody>
      </p:sp>
      <p:sp>
        <p:nvSpPr>
          <p:cNvPr id="12291" name="Rectangle 2"/>
          <p:cNvSpPr>
            <a:spLocks noGrp="1" noChangeArrowheads="1"/>
          </p:cNvSpPr>
          <p:nvPr>
            <p:ph type="title"/>
          </p:nvPr>
        </p:nvSpPr>
        <p:spPr/>
        <p:txBody>
          <a:bodyPr/>
          <a:lstStyle/>
          <a:p>
            <a:pPr eaLnBrk="1" hangingPunct="1"/>
            <a:r>
              <a:rPr lang="en-US" dirty="0"/>
              <a:t>Washington Airports Authority v. Citizens for the Abatement of Aircraft Noise, Inc. 501 U.S. 252 (1991) (“MWAA”) </a:t>
            </a:r>
          </a:p>
        </p:txBody>
      </p:sp>
      <p:sp>
        <p:nvSpPr>
          <p:cNvPr id="12292" name="Rectangle 3"/>
          <p:cNvSpPr>
            <a:spLocks noGrp="1" noChangeArrowheads="1"/>
          </p:cNvSpPr>
          <p:nvPr>
            <p:ph type="body" idx="1"/>
          </p:nvPr>
        </p:nvSpPr>
        <p:spPr/>
        <p:txBody>
          <a:bodyPr>
            <a:normAutofit lnSpcReduction="10000"/>
          </a:bodyPr>
          <a:lstStyle/>
          <a:p>
            <a:pPr eaLnBrk="1" hangingPunct="1"/>
            <a:r>
              <a:rPr lang="en-US" dirty="0"/>
              <a:t>The federal statute authorized the airport to be run by a state Airport Authority </a:t>
            </a:r>
          </a:p>
          <a:p>
            <a:pPr lvl="1" eaLnBrk="1" hangingPunct="1"/>
            <a:r>
              <a:rPr lang="en-US" dirty="0"/>
              <a:t>Major decisions of the Airport Authority were subject to the veto of a “Board of Review composed exclusively of Members of Congress.</a:t>
            </a:r>
          </a:p>
          <a:p>
            <a:pPr eaLnBrk="1" hangingPunct="1"/>
            <a:r>
              <a:rPr lang="en-US" dirty="0"/>
              <a:t>What is the Appointments Clause issue?</a:t>
            </a:r>
          </a:p>
          <a:p>
            <a:pPr eaLnBrk="1" hangingPunct="1"/>
            <a:r>
              <a:rPr lang="en-US" dirty="0"/>
              <a:t>How does having Congressmen on the board violate Bicameralism and Presentment?</a:t>
            </a:r>
          </a:p>
          <a:p>
            <a:pPr eaLnBrk="1" hangingPunct="1"/>
            <a:endParaRPr lang="en-US" dirty="0"/>
          </a:p>
        </p:txBody>
      </p:sp>
    </p:spTree>
    <p:extLst>
      <p:ext uri="{BB962C8B-B14F-4D97-AF65-F5344CB8AC3E}">
        <p14:creationId xmlns:p14="http://schemas.microsoft.com/office/powerpoint/2010/main" val="19921016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Incompatibility or Ineligibility</a:t>
            </a:r>
            <a:br>
              <a:rPr lang="en-US" dirty="0"/>
            </a:br>
            <a:r>
              <a:rPr lang="en-US" dirty="0"/>
              <a:t>Clauses</a:t>
            </a:r>
          </a:p>
        </p:txBody>
      </p:sp>
      <p:sp>
        <p:nvSpPr>
          <p:cNvPr id="3" name="Content Placeholder 2"/>
          <p:cNvSpPr>
            <a:spLocks noGrp="1"/>
          </p:cNvSpPr>
          <p:nvPr>
            <p:ph idx="1"/>
          </p:nvPr>
        </p:nvSpPr>
        <p:spPr/>
        <p:txBody>
          <a:bodyPr>
            <a:normAutofit fontScale="92500" lnSpcReduction="10000"/>
          </a:bodyPr>
          <a:lstStyle/>
          <a:p>
            <a:r>
              <a:rPr lang="en-US" dirty="0"/>
              <a:t>Prohibit any Member of Congress, while serving in Congress, from being appointed ‘‘to any civil Office under the Authority of the United States, which shall have been created, or the Emoluments whereof shall have been [i]</a:t>
            </a:r>
            <a:r>
              <a:rPr lang="en-US" dirty="0" err="1"/>
              <a:t>ncreased</a:t>
            </a:r>
            <a:r>
              <a:rPr lang="en-US" dirty="0"/>
              <a:t> during such time,’’ and they provide that ‘‘no Person holding any Office under the United States, shall be a Member of either House during his Continuance in Office.’’ U.S. Const. art. I, §6, cl. 2.</a:t>
            </a:r>
          </a:p>
          <a:p>
            <a:r>
              <a:rPr lang="en-US" dirty="0"/>
              <a:t>Can you think of a common violation?</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47</a:t>
            </a:fld>
            <a:endParaRPr lang="en-US"/>
          </a:p>
        </p:txBody>
      </p:sp>
    </p:spTree>
    <p:extLst>
      <p:ext uri="{BB962C8B-B14F-4D97-AF65-F5344CB8AC3E}">
        <p14:creationId xmlns:p14="http://schemas.microsoft.com/office/powerpoint/2010/main" val="10468256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AC8A4D7-D79D-4F8E-8B46-B4B0C651D8AE}" type="slidenum">
              <a:rPr lang="en-US" smtClean="0"/>
              <a:pPr/>
              <a:t>48</a:t>
            </a:fld>
            <a:endParaRPr lang="en-US"/>
          </a:p>
        </p:txBody>
      </p:sp>
      <p:sp>
        <p:nvSpPr>
          <p:cNvPr id="13315" name="Rectangle 2"/>
          <p:cNvSpPr>
            <a:spLocks noGrp="1" noChangeArrowheads="1"/>
          </p:cNvSpPr>
          <p:nvPr>
            <p:ph type="title"/>
          </p:nvPr>
        </p:nvSpPr>
        <p:spPr/>
        <p:txBody>
          <a:bodyPr/>
          <a:lstStyle/>
          <a:p>
            <a:pPr eaLnBrk="1" hangingPunct="1"/>
            <a:r>
              <a:rPr lang="en-US" dirty="0"/>
              <a:t>The Library of Congress</a:t>
            </a:r>
          </a:p>
        </p:txBody>
      </p:sp>
      <p:sp>
        <p:nvSpPr>
          <p:cNvPr id="13316" name="Rectangle 3"/>
          <p:cNvSpPr>
            <a:spLocks noGrp="1" noChangeArrowheads="1"/>
          </p:cNvSpPr>
          <p:nvPr>
            <p:ph type="body" idx="1"/>
          </p:nvPr>
        </p:nvSpPr>
        <p:spPr/>
        <p:txBody>
          <a:bodyPr/>
          <a:lstStyle/>
          <a:p>
            <a:pPr eaLnBrk="1" hangingPunct="1">
              <a:lnSpc>
                <a:spcPct val="90000"/>
              </a:lnSpc>
            </a:pPr>
            <a:r>
              <a:rPr lang="en-US" dirty="0"/>
              <a:t>The Librarian is appointed by the President. </a:t>
            </a:r>
          </a:p>
          <a:p>
            <a:pPr eaLnBrk="1" hangingPunct="1">
              <a:lnSpc>
                <a:spcPct val="90000"/>
              </a:lnSpc>
            </a:pPr>
            <a:r>
              <a:rPr lang="en-US" dirty="0"/>
              <a:t>Its operation is overseen, by the Joint Committee of Congress on the Library.</a:t>
            </a:r>
          </a:p>
          <a:p>
            <a:pPr lvl="0" eaLnBrk="1" hangingPunct="1">
              <a:lnSpc>
                <a:spcPct val="90000"/>
              </a:lnSpc>
            </a:pPr>
            <a:r>
              <a:rPr lang="en-US" dirty="0"/>
              <a:t>The Joint Committee consists of the chairman and four members of the Committee on Rules and Administration of the Senate and the chairman and four members of the Committee on House Oversight of the House of Representatives. </a:t>
            </a:r>
          </a:p>
        </p:txBody>
      </p:sp>
    </p:spTree>
    <p:extLst>
      <p:ext uri="{BB962C8B-B14F-4D97-AF65-F5344CB8AC3E}">
        <p14:creationId xmlns:p14="http://schemas.microsoft.com/office/powerpoint/2010/main" val="27977836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 the Library Oversight Violate the Constitution?</a:t>
            </a:r>
          </a:p>
        </p:txBody>
      </p:sp>
      <p:sp>
        <p:nvSpPr>
          <p:cNvPr id="3" name="Content Placeholder 2"/>
          <p:cNvSpPr>
            <a:spLocks noGrp="1"/>
          </p:cNvSpPr>
          <p:nvPr>
            <p:ph idx="1"/>
          </p:nvPr>
        </p:nvSpPr>
        <p:spPr/>
        <p:txBody>
          <a:bodyPr>
            <a:normAutofit fontScale="92500" lnSpcReduction="10000"/>
          </a:bodyPr>
          <a:lstStyle/>
          <a:p>
            <a:pPr eaLnBrk="1" hangingPunct="1">
              <a:lnSpc>
                <a:spcPct val="90000"/>
              </a:lnSpc>
            </a:pPr>
            <a:r>
              <a:rPr lang="en-US" dirty="0"/>
              <a:t>Is congressional oversight a violation of separation of powers?</a:t>
            </a:r>
          </a:p>
          <a:p>
            <a:pPr lvl="1" eaLnBrk="1" hangingPunct="1">
              <a:lnSpc>
                <a:spcPct val="90000"/>
              </a:lnSpc>
            </a:pPr>
            <a:r>
              <a:rPr lang="en-US" dirty="0"/>
              <a:t>What do we need to know about this oversight to answer the question?</a:t>
            </a:r>
          </a:p>
          <a:p>
            <a:pPr eaLnBrk="1" hangingPunct="1">
              <a:lnSpc>
                <a:spcPct val="90000"/>
              </a:lnSpc>
            </a:pPr>
            <a:r>
              <a:rPr lang="en-US" dirty="0"/>
              <a:t>Does it need to be an executive agency at all, i.e., could congress run The Library of Congress and appoint the director?</a:t>
            </a:r>
          </a:p>
          <a:p>
            <a:pPr lvl="1" eaLnBrk="1" hangingPunct="1">
              <a:lnSpc>
                <a:spcPct val="90000"/>
              </a:lnSpc>
            </a:pPr>
            <a:r>
              <a:rPr lang="en-US" dirty="0"/>
              <a:t>What do we need to know about the library to decide? </a:t>
            </a:r>
          </a:p>
          <a:p>
            <a:pPr lvl="1" eaLnBrk="1" hangingPunct="1">
              <a:lnSpc>
                <a:spcPct val="90000"/>
              </a:lnSpc>
            </a:pPr>
            <a:r>
              <a:rPr lang="en-US" dirty="0"/>
              <a:t>Is there a part of the Library does make rules and get involved in enforcement?</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49</a:t>
            </a:fld>
            <a:endParaRPr lang="en-US"/>
          </a:p>
        </p:txBody>
      </p:sp>
    </p:spTree>
    <p:extLst>
      <p:ext uri="{BB962C8B-B14F-4D97-AF65-F5344CB8AC3E}">
        <p14:creationId xmlns:p14="http://schemas.microsoft.com/office/powerpoint/2010/main" val="4114329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D29A9C0-6E06-4EAF-B5C6-71DA99079AAA}" type="slidenum">
              <a:rPr lang="en-US" smtClean="0"/>
              <a:pPr/>
              <a:t>5</a:t>
            </a:fld>
            <a:endParaRPr lang="en-US"/>
          </a:p>
        </p:txBody>
      </p:sp>
      <p:sp>
        <p:nvSpPr>
          <p:cNvPr id="4099" name="Rectangle 2"/>
          <p:cNvSpPr>
            <a:spLocks noGrp="1" noChangeArrowheads="1"/>
          </p:cNvSpPr>
          <p:nvPr>
            <p:ph type="title"/>
          </p:nvPr>
        </p:nvSpPr>
        <p:spPr/>
        <p:txBody>
          <a:bodyPr/>
          <a:lstStyle/>
          <a:p>
            <a:pPr eaLnBrk="1" hangingPunct="1"/>
            <a:r>
              <a:rPr lang="en-US" dirty="0"/>
              <a:t>Shifting the Question</a:t>
            </a:r>
          </a:p>
        </p:txBody>
      </p:sp>
      <p:sp>
        <p:nvSpPr>
          <p:cNvPr id="4100"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dirty="0"/>
              <a:t>Did Congress sufficiently direct the agency in the law delegating the power so as to limit the agency’s actions to those that would not violate separation of powers?</a:t>
            </a:r>
          </a:p>
          <a:p>
            <a:pPr eaLnBrk="1" hangingPunct="1">
              <a:lnSpc>
                <a:spcPct val="90000"/>
              </a:lnSpc>
            </a:pPr>
            <a:r>
              <a:rPr lang="en-US" dirty="0"/>
              <a:t>The judicial review question:</a:t>
            </a:r>
          </a:p>
          <a:p>
            <a:pPr lvl="1" eaLnBrk="1" hangingPunct="1">
              <a:lnSpc>
                <a:spcPct val="90000"/>
              </a:lnSpc>
            </a:pPr>
            <a:r>
              <a:rPr lang="en-US" dirty="0"/>
              <a:t>Does the statute provide enough guidance for the court to review the agency actions to assure that they comply with Congressional intent?</a:t>
            </a:r>
          </a:p>
          <a:p>
            <a:pPr lvl="1" eaLnBrk="1" hangingPunct="1">
              <a:lnSpc>
                <a:spcPct val="90000"/>
              </a:lnSpc>
            </a:pPr>
            <a:r>
              <a:rPr lang="en-US" dirty="0"/>
              <a:t>The  "intelligible principle" test.</a:t>
            </a:r>
          </a:p>
          <a:p>
            <a:pPr eaLnBrk="1" hangingPunct="1">
              <a:lnSpc>
                <a:spcPct val="90000"/>
              </a:lnSpc>
            </a:pPr>
            <a:r>
              <a:rPr lang="en-US" dirty="0"/>
              <a:t>This is all you need to know about the history</a:t>
            </a:r>
          </a:p>
        </p:txBody>
      </p:sp>
    </p:spTree>
    <p:extLst>
      <p:ext uri="{BB962C8B-B14F-4D97-AF65-F5344CB8AC3E}">
        <p14:creationId xmlns:p14="http://schemas.microsoft.com/office/powerpoint/2010/main" val="34444264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492D45A-A5DD-481C-81E5-D1BAAE08C868}" type="slidenum">
              <a:rPr lang="en-US" smtClean="0"/>
              <a:pPr/>
              <a:t>50</a:t>
            </a:fld>
            <a:endParaRPr lang="en-US"/>
          </a:p>
        </p:txBody>
      </p:sp>
      <p:sp>
        <p:nvSpPr>
          <p:cNvPr id="14339" name="Rectangle 2"/>
          <p:cNvSpPr>
            <a:spLocks noGrp="1" noChangeArrowheads="1"/>
          </p:cNvSpPr>
          <p:nvPr>
            <p:ph type="title"/>
          </p:nvPr>
        </p:nvSpPr>
        <p:spPr/>
        <p:txBody>
          <a:bodyPr/>
          <a:lstStyle/>
          <a:p>
            <a:pPr eaLnBrk="1" hangingPunct="1"/>
            <a:r>
              <a:rPr lang="en-US" dirty="0"/>
              <a:t>Congressional Removal of Executive and Judicial Branch Officers</a:t>
            </a:r>
          </a:p>
        </p:txBody>
      </p:sp>
      <p:sp>
        <p:nvSpPr>
          <p:cNvPr id="61443" name="Rectangle 3"/>
          <p:cNvSpPr>
            <a:spLocks noGrp="1" noChangeArrowheads="1"/>
          </p:cNvSpPr>
          <p:nvPr>
            <p:ph type="body" idx="1"/>
          </p:nvPr>
        </p:nvSpPr>
        <p:spPr/>
        <p:txBody>
          <a:bodyPr>
            <a:normAutofit/>
          </a:bodyPr>
          <a:lstStyle/>
          <a:p>
            <a:pPr eaLnBrk="1" hangingPunct="1">
              <a:defRPr/>
            </a:pPr>
            <a:r>
              <a:rPr lang="en-US" sz="2800" dirty="0"/>
              <a:t>Impeachment</a:t>
            </a:r>
          </a:p>
          <a:p>
            <a:pPr lvl="1" eaLnBrk="1" hangingPunct="1">
              <a:defRPr/>
            </a:pPr>
            <a:r>
              <a:rPr lang="en-US" sz="2800" dirty="0"/>
              <a:t>Brought by the house</a:t>
            </a:r>
          </a:p>
          <a:p>
            <a:pPr lvl="1" eaLnBrk="1" hangingPunct="1">
              <a:defRPr/>
            </a:pPr>
            <a:r>
              <a:rPr lang="en-US" sz="2800" dirty="0"/>
              <a:t>Senate as jury</a:t>
            </a:r>
          </a:p>
          <a:p>
            <a:pPr lvl="1" eaLnBrk="1" hangingPunct="1">
              <a:defRPr/>
            </a:pPr>
            <a:r>
              <a:rPr lang="en-US" sz="2800" dirty="0"/>
              <a:t>Only for “Treason, Bribery, or other high Crimes and Misdemeanors.”</a:t>
            </a:r>
          </a:p>
          <a:p>
            <a:pPr eaLnBrk="1" hangingPunct="1">
              <a:defRPr/>
            </a:pPr>
            <a:r>
              <a:rPr lang="en-US" sz="2800" dirty="0"/>
              <a:t>Why is this of limited effectiveness for agency oversight?</a:t>
            </a:r>
          </a:p>
          <a:p>
            <a:pPr eaLnBrk="1" hangingPunct="1">
              <a:defRPr/>
            </a:pPr>
            <a:r>
              <a:rPr lang="en-US" sz="2800" dirty="0"/>
              <a:t>Why is this a problem for dealing with bad judges?</a:t>
            </a:r>
          </a:p>
          <a:p>
            <a:pPr lvl="1" eaLnBrk="1" hangingPunct="1">
              <a:defRPr/>
            </a:pPr>
            <a:r>
              <a:rPr lang="en-US" sz="2800" dirty="0">
                <a:hlinkClick r:id="rId2"/>
              </a:rPr>
              <a:t>Thomas </a:t>
            </a:r>
            <a:r>
              <a:rPr lang="en-US" sz="2800" dirty="0" err="1">
                <a:hlinkClick r:id="rId2"/>
              </a:rPr>
              <a:t>Porteous</a:t>
            </a:r>
            <a:r>
              <a:rPr lang="en-US" sz="2800" dirty="0">
                <a:hlinkClick r:id="rId2"/>
              </a:rPr>
              <a:t> is the eighth federal judge to be convicted and removed from office by the Senate</a:t>
            </a:r>
            <a:endParaRPr lang="en-US" sz="2800" dirty="0"/>
          </a:p>
        </p:txBody>
      </p:sp>
    </p:spTree>
    <p:extLst>
      <p:ext uri="{BB962C8B-B14F-4D97-AF65-F5344CB8AC3E}">
        <p14:creationId xmlns:p14="http://schemas.microsoft.com/office/powerpoint/2010/main" val="34449360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55277E-A103-4968-A29A-1ABB45977768}" type="slidenum">
              <a:rPr lang="en-US" smtClean="0"/>
              <a:pPr/>
              <a:t>51</a:t>
            </a:fld>
            <a:endParaRPr lang="en-US"/>
          </a:p>
        </p:txBody>
      </p:sp>
      <p:sp>
        <p:nvSpPr>
          <p:cNvPr id="17411" name="Rectangle 2"/>
          <p:cNvSpPr>
            <a:spLocks noGrp="1" noChangeArrowheads="1"/>
          </p:cNvSpPr>
          <p:nvPr>
            <p:ph type="title"/>
          </p:nvPr>
        </p:nvSpPr>
        <p:spPr/>
        <p:txBody>
          <a:bodyPr/>
          <a:lstStyle/>
          <a:p>
            <a:pPr eaLnBrk="1" hangingPunct="1"/>
            <a:r>
              <a:rPr lang="en-US" dirty="0"/>
              <a:t>What is an Earmark?</a:t>
            </a:r>
          </a:p>
        </p:txBody>
      </p:sp>
      <p:sp>
        <p:nvSpPr>
          <p:cNvPr id="17412" name="Rectangle 3"/>
          <p:cNvSpPr>
            <a:spLocks noGrp="1" noChangeArrowheads="1"/>
          </p:cNvSpPr>
          <p:nvPr>
            <p:ph type="body" idx="1"/>
          </p:nvPr>
        </p:nvSpPr>
        <p:spPr/>
        <p:txBody>
          <a:bodyPr/>
          <a:lstStyle/>
          <a:p>
            <a:pPr eaLnBrk="1" hangingPunct="1">
              <a:lnSpc>
                <a:spcPct val="80000"/>
              </a:lnSpc>
            </a:pPr>
            <a:r>
              <a:rPr lang="en-US"/>
              <a:t>Congress enacts a statute that appropriates a lump sum of $10 million for the Indian Health Service (“IHS”)</a:t>
            </a:r>
          </a:p>
          <a:p>
            <a:pPr eaLnBrk="1" hangingPunct="1">
              <a:lnSpc>
                <a:spcPct val="80000"/>
              </a:lnSpc>
            </a:pPr>
            <a:r>
              <a:rPr lang="en-US"/>
              <a:t>The appropriations statute is accompanied by a report from the appropriations committee saying that IHS should use part of the $10 million to continue operating an existing medical clinic.</a:t>
            </a:r>
          </a:p>
          <a:p>
            <a:pPr lvl="1" eaLnBrk="1" hangingPunct="1">
              <a:lnSpc>
                <a:spcPct val="80000"/>
              </a:lnSpc>
            </a:pPr>
            <a:r>
              <a:rPr lang="en-US"/>
              <a:t>Is this consistent with the founders intent?</a:t>
            </a:r>
          </a:p>
          <a:p>
            <a:pPr eaLnBrk="1" hangingPunct="1">
              <a:lnSpc>
                <a:spcPct val="80000"/>
              </a:lnSpc>
            </a:pPr>
            <a:r>
              <a:rPr lang="en-US"/>
              <a:t>The appropriations statute itself, however, does not refer to the clinic.  Nor does IHS’s organic statute.</a:t>
            </a:r>
          </a:p>
        </p:txBody>
      </p:sp>
    </p:spTree>
    <p:extLst>
      <p:ext uri="{BB962C8B-B14F-4D97-AF65-F5344CB8AC3E}">
        <p14:creationId xmlns:p14="http://schemas.microsoft.com/office/powerpoint/2010/main" val="13590098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B321058-BEE5-46F2-BE2F-DED4D443C3C6}" type="slidenum">
              <a:rPr lang="en-US" smtClean="0"/>
              <a:pPr/>
              <a:t>52</a:t>
            </a:fld>
            <a:endParaRPr lang="en-US"/>
          </a:p>
        </p:txBody>
      </p:sp>
      <p:sp>
        <p:nvSpPr>
          <p:cNvPr id="18435" name="Rectangle 2"/>
          <p:cNvSpPr>
            <a:spLocks noGrp="1" noChangeArrowheads="1"/>
          </p:cNvSpPr>
          <p:nvPr>
            <p:ph type="title"/>
          </p:nvPr>
        </p:nvSpPr>
        <p:spPr/>
        <p:txBody>
          <a:bodyPr/>
          <a:lstStyle/>
          <a:p>
            <a:pPr eaLnBrk="1" hangingPunct="1"/>
            <a:r>
              <a:rPr lang="en-US" dirty="0"/>
              <a:t>Enforcing Earmarks</a:t>
            </a:r>
          </a:p>
        </p:txBody>
      </p:sp>
      <p:sp>
        <p:nvSpPr>
          <p:cNvPr id="18436" name="Rectangle 3"/>
          <p:cNvSpPr>
            <a:spLocks noGrp="1" noChangeArrowheads="1"/>
          </p:cNvSpPr>
          <p:nvPr>
            <p:ph type="body" idx="1"/>
          </p:nvPr>
        </p:nvSpPr>
        <p:spPr/>
        <p:txBody>
          <a:bodyPr/>
          <a:lstStyle/>
          <a:p>
            <a:pPr eaLnBrk="1" hangingPunct="1">
              <a:lnSpc>
                <a:spcPct val="90000"/>
              </a:lnSpc>
            </a:pPr>
            <a:r>
              <a:rPr lang="en-US"/>
              <a:t>The organic statute broadly authorizes IHS to spend its appropriation “for the benefit, care, and assistance of the Indians.” </a:t>
            </a:r>
          </a:p>
          <a:p>
            <a:pPr eaLnBrk="1" hangingPunct="1">
              <a:lnSpc>
                <a:spcPct val="90000"/>
              </a:lnSpc>
            </a:pPr>
            <a:r>
              <a:rPr lang="en-US"/>
              <a:t>What if the agency ignores the report and closes the health center?</a:t>
            </a:r>
          </a:p>
          <a:p>
            <a:pPr eaLnBrk="1" hangingPunct="1">
              <a:lnSpc>
                <a:spcPct val="90000"/>
              </a:lnSpc>
            </a:pPr>
            <a:r>
              <a:rPr lang="en-US"/>
              <a:t>Can this be challenged in court?</a:t>
            </a:r>
          </a:p>
        </p:txBody>
      </p:sp>
    </p:spTree>
    <p:extLst>
      <p:ext uri="{BB962C8B-B14F-4D97-AF65-F5344CB8AC3E}">
        <p14:creationId xmlns:p14="http://schemas.microsoft.com/office/powerpoint/2010/main" val="2258774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dirty="0"/>
              <a:t>Presidential Control</a:t>
            </a:r>
            <a:br>
              <a:rPr lang="en-US" dirty="0"/>
            </a:br>
            <a:endParaRPr lang="en-US" dirty="0"/>
          </a:p>
        </p:txBody>
      </p:sp>
      <p:sp>
        <p:nvSpPr>
          <p:cNvPr id="2" name="Subtitle 1"/>
          <p:cNvSpPr>
            <a:spLocks noGrp="1"/>
          </p:cNvSpPr>
          <p:nvPr>
            <p:ph type="body" idx="1"/>
          </p:nvPr>
        </p:nvSpPr>
        <p:spPr/>
        <p:txBody>
          <a:bodyPr/>
          <a:lstStyle/>
          <a:p>
            <a:endParaRPr lang="en-US" dirty="0"/>
          </a:p>
        </p:txBody>
      </p:sp>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53</a:t>
            </a:fld>
            <a:endParaRPr lang="en-US">
              <a:solidFill>
                <a:schemeClr val="bg2"/>
              </a:solidFill>
            </a:endParaRPr>
          </a:p>
        </p:txBody>
      </p:sp>
    </p:spTree>
    <p:extLst>
      <p:ext uri="{BB962C8B-B14F-4D97-AF65-F5344CB8AC3E}">
        <p14:creationId xmlns:p14="http://schemas.microsoft.com/office/powerpoint/2010/main" val="39605564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53E14BD-6321-40D1-A507-AC3A92191F97}" type="slidenum">
              <a:rPr lang="en-US" smtClean="0"/>
              <a:pPr/>
              <a:t>54</a:t>
            </a:fld>
            <a:endParaRPr lang="en-US"/>
          </a:p>
        </p:txBody>
      </p:sp>
      <p:sp>
        <p:nvSpPr>
          <p:cNvPr id="4099" name="Rectangle 2"/>
          <p:cNvSpPr>
            <a:spLocks noGrp="1" noChangeArrowheads="1"/>
          </p:cNvSpPr>
          <p:nvPr>
            <p:ph type="title"/>
          </p:nvPr>
        </p:nvSpPr>
        <p:spPr/>
        <p:txBody>
          <a:bodyPr/>
          <a:lstStyle/>
          <a:p>
            <a:pPr eaLnBrk="1" hangingPunct="1"/>
            <a:r>
              <a:rPr lang="en-US" dirty="0"/>
              <a:t>Learning Objectives</a:t>
            </a:r>
          </a:p>
        </p:txBody>
      </p:sp>
      <p:sp>
        <p:nvSpPr>
          <p:cNvPr id="4100" name="Rectangle 3"/>
          <p:cNvSpPr>
            <a:spLocks noGrp="1" noChangeArrowheads="1"/>
          </p:cNvSpPr>
          <p:nvPr>
            <p:ph type="body" idx="1"/>
          </p:nvPr>
        </p:nvSpPr>
        <p:spPr/>
        <p:txBody>
          <a:bodyPr/>
          <a:lstStyle/>
          <a:p>
            <a:pPr eaLnBrk="1" hangingPunct="1"/>
            <a:r>
              <a:rPr lang="en-US" dirty="0"/>
              <a:t>The president controls agencies through appointing and removing firing agency heads.</a:t>
            </a:r>
          </a:p>
          <a:p>
            <a:pPr eaLnBrk="1" hangingPunct="1"/>
            <a:r>
              <a:rPr lang="en-US" dirty="0"/>
              <a:t>The President must appoint and the Senate must confirm officers of the US.</a:t>
            </a:r>
          </a:p>
          <a:p>
            <a:pPr eaLnBrk="1" hangingPunct="1"/>
            <a:r>
              <a:rPr lang="en-US" dirty="0"/>
              <a:t>There are separate standards for inferior officers. </a:t>
            </a:r>
          </a:p>
          <a:p>
            <a:pPr eaLnBrk="1" hangingPunct="1"/>
            <a:r>
              <a:rPr lang="en-US" dirty="0"/>
              <a:t>Terms of office create independent agencies.</a:t>
            </a:r>
          </a:p>
          <a:p>
            <a:pPr eaLnBrk="1" hangingPunct="1"/>
            <a:r>
              <a:rPr lang="en-US" dirty="0"/>
              <a:t>The person who appoints may also remove officers, except Article III judges.</a:t>
            </a:r>
          </a:p>
        </p:txBody>
      </p:sp>
    </p:spTree>
    <p:extLst>
      <p:ext uri="{BB962C8B-B14F-4D97-AF65-F5344CB8AC3E}">
        <p14:creationId xmlns:p14="http://schemas.microsoft.com/office/powerpoint/2010/main" val="20256320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60DB548-7F7B-4B4D-B21A-1C7BAEECA859}" type="slidenum">
              <a:rPr lang="en-US" smtClean="0">
                <a:solidFill>
                  <a:schemeClr val="bg2"/>
                </a:solidFill>
              </a:rPr>
              <a:pPr/>
              <a:t>55</a:t>
            </a:fld>
            <a:endParaRPr lang="en-US">
              <a:solidFill>
                <a:schemeClr val="bg2"/>
              </a:solidFill>
            </a:endParaRPr>
          </a:p>
        </p:txBody>
      </p:sp>
      <p:sp>
        <p:nvSpPr>
          <p:cNvPr id="19459" name="Rectangle 2"/>
          <p:cNvSpPr>
            <a:spLocks noGrp="1" noChangeArrowheads="1"/>
          </p:cNvSpPr>
          <p:nvPr>
            <p:ph type="ctrTitle"/>
          </p:nvPr>
        </p:nvSpPr>
        <p:spPr/>
        <p:txBody>
          <a:bodyPr/>
          <a:lstStyle/>
          <a:p>
            <a:pPr eaLnBrk="1" hangingPunct="1"/>
            <a:r>
              <a:rPr lang="en-US" dirty="0"/>
              <a:t>Executive Power</a:t>
            </a:r>
          </a:p>
        </p:txBody>
      </p:sp>
      <p:sp>
        <p:nvSpPr>
          <p:cNvPr id="19460" name="Rectangle 3"/>
          <p:cNvSpPr>
            <a:spLocks noGrp="1" noChangeArrowheads="1"/>
          </p:cNvSpPr>
          <p:nvPr>
            <p:ph type="subTitle" idx="1"/>
          </p:nvPr>
        </p:nvSpPr>
        <p:spPr/>
        <p:txBody>
          <a:bodyPr/>
          <a:lstStyle/>
          <a:p>
            <a:pPr eaLnBrk="1" hangingPunct="1"/>
            <a:endParaRPr lang="en-US"/>
          </a:p>
        </p:txBody>
      </p:sp>
    </p:spTree>
    <p:extLst>
      <p:ext uri="{BB962C8B-B14F-4D97-AF65-F5344CB8AC3E}">
        <p14:creationId xmlns:p14="http://schemas.microsoft.com/office/powerpoint/2010/main" val="23775034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E5377C-FFFB-4CD4-9B16-C12E90F9A2ED}" type="slidenum">
              <a:rPr lang="en-US" smtClean="0"/>
              <a:pPr/>
              <a:t>56</a:t>
            </a:fld>
            <a:endParaRPr lang="en-US"/>
          </a:p>
        </p:txBody>
      </p:sp>
      <p:sp>
        <p:nvSpPr>
          <p:cNvPr id="20483" name="Rectangle 2"/>
          <p:cNvSpPr>
            <a:spLocks noGrp="1" noChangeArrowheads="1"/>
          </p:cNvSpPr>
          <p:nvPr>
            <p:ph type="title"/>
          </p:nvPr>
        </p:nvSpPr>
        <p:spPr/>
        <p:txBody>
          <a:bodyPr/>
          <a:lstStyle/>
          <a:p>
            <a:pPr eaLnBrk="1" hangingPunct="1"/>
            <a:r>
              <a:rPr lang="en-US" dirty="0"/>
              <a:t>Vesting and Take Care Clauses</a:t>
            </a:r>
          </a:p>
        </p:txBody>
      </p:sp>
      <p:sp>
        <p:nvSpPr>
          <p:cNvPr id="20484" name="Rectangle 3"/>
          <p:cNvSpPr>
            <a:spLocks noGrp="1" noChangeArrowheads="1"/>
          </p:cNvSpPr>
          <p:nvPr>
            <p:ph type="body" idx="1"/>
          </p:nvPr>
        </p:nvSpPr>
        <p:spPr/>
        <p:txBody>
          <a:bodyPr/>
          <a:lstStyle/>
          <a:p>
            <a:pPr eaLnBrk="1" hangingPunct="1"/>
            <a:r>
              <a:rPr lang="en-US" dirty="0"/>
              <a:t>“The executive Power shall be vested in a President of the United States of America.”  U.S. Const. art. II, § 1. </a:t>
            </a:r>
          </a:p>
          <a:p>
            <a:pPr eaLnBrk="1" hangingPunct="1"/>
            <a:r>
              <a:rPr lang="en-US" dirty="0"/>
              <a:t> Article II says that the President, specifically, “shall take Care that the Laws be faithfully executed.”  Art. II, § 3.  </a:t>
            </a:r>
          </a:p>
          <a:p>
            <a:pPr eaLnBrk="1" hangingPunct="1"/>
            <a:r>
              <a:rPr lang="en-US" dirty="0"/>
              <a:t>Together, these define the source of the president's domestic powers.</a:t>
            </a:r>
          </a:p>
        </p:txBody>
      </p:sp>
    </p:spTree>
    <p:extLst>
      <p:ext uri="{BB962C8B-B14F-4D97-AF65-F5344CB8AC3E}">
        <p14:creationId xmlns:p14="http://schemas.microsoft.com/office/powerpoint/2010/main" val="28689336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D124FD-58C0-4860-99B7-DCD4FD1901D6}" type="slidenum">
              <a:rPr lang="en-US" smtClean="0"/>
              <a:pPr/>
              <a:t>57</a:t>
            </a:fld>
            <a:endParaRPr lang="en-US"/>
          </a:p>
        </p:txBody>
      </p:sp>
      <p:sp>
        <p:nvSpPr>
          <p:cNvPr id="5123" name="Rectangle 2"/>
          <p:cNvSpPr>
            <a:spLocks noGrp="1" noChangeArrowheads="1"/>
          </p:cNvSpPr>
          <p:nvPr>
            <p:ph type="title"/>
          </p:nvPr>
        </p:nvSpPr>
        <p:spPr/>
        <p:txBody>
          <a:bodyPr/>
          <a:lstStyle/>
          <a:p>
            <a:pPr eaLnBrk="1" hangingPunct="1"/>
            <a:r>
              <a:rPr lang="en-US" dirty="0"/>
              <a:t>Art II, sec. 2, cl 2 - the Appointments Clause</a:t>
            </a:r>
          </a:p>
        </p:txBody>
      </p:sp>
      <p:sp>
        <p:nvSpPr>
          <p:cNvPr id="5124" name="Rectangle 3"/>
          <p:cNvSpPr>
            <a:spLocks noGrp="1" noChangeArrowheads="1"/>
          </p:cNvSpPr>
          <p:nvPr>
            <p:ph type="body" idx="1"/>
          </p:nvPr>
        </p:nvSpPr>
        <p:spPr>
          <a:xfrm>
            <a:off x="685800" y="2017713"/>
            <a:ext cx="8269288" cy="4611687"/>
          </a:xfrm>
        </p:spPr>
        <p:txBody>
          <a:bodyPr/>
          <a:lstStyle/>
          <a:p>
            <a:pPr eaLnBrk="1" hangingPunct="1">
              <a:lnSpc>
                <a:spcPct val="80000"/>
              </a:lnSpc>
              <a:buFont typeface="Wingdings" pitchFamily="2" charset="2"/>
              <a:buNone/>
            </a:pPr>
            <a:r>
              <a:rPr lang="en-US" dirty="0"/>
              <a:t>   "[The President] shall nominate, and by and with the Advice and Consent of the Senate, shall appoint... all other [principal] Officers of the United States, whose Appointments are not herein otherwise provided for, and which shall be established by Law: </a:t>
            </a:r>
          </a:p>
          <a:p>
            <a:pPr eaLnBrk="1" hangingPunct="1">
              <a:lnSpc>
                <a:spcPct val="80000"/>
              </a:lnSpc>
              <a:buFont typeface="Wingdings" pitchFamily="2" charset="2"/>
              <a:buNone/>
            </a:pPr>
            <a:r>
              <a:rPr lang="en-US" dirty="0"/>
              <a:t>    but the Congress may by Law vest the Appointment of such inferior Officers, as they think proper, in the President alone, in the Courts of Law, or in the Heads of Departments."</a:t>
            </a:r>
          </a:p>
        </p:txBody>
      </p:sp>
    </p:spTree>
    <p:extLst>
      <p:ext uri="{BB962C8B-B14F-4D97-AF65-F5344CB8AC3E}">
        <p14:creationId xmlns:p14="http://schemas.microsoft.com/office/powerpoint/2010/main" val="14543696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 Appointments</a:t>
            </a:r>
          </a:p>
        </p:txBody>
      </p:sp>
      <p:sp>
        <p:nvSpPr>
          <p:cNvPr id="3" name="Content Placeholder 2"/>
          <p:cNvSpPr>
            <a:spLocks noGrp="1"/>
          </p:cNvSpPr>
          <p:nvPr>
            <p:ph idx="1"/>
          </p:nvPr>
        </p:nvSpPr>
        <p:spPr/>
        <p:txBody>
          <a:bodyPr>
            <a:normAutofit lnSpcReduction="10000"/>
          </a:bodyPr>
          <a:lstStyle/>
          <a:p>
            <a:r>
              <a:rPr lang="en-US" dirty="0"/>
              <a:t>Article 2, Section 2:</a:t>
            </a:r>
          </a:p>
          <a:p>
            <a:pPr lvl="1"/>
            <a:r>
              <a:rPr lang="en-US" dirty="0"/>
              <a:t>The President shall have Power to fill up all Vacancies that may happen during the Recess of the Senate, by granting Commissions which shall expire at the End of their next Session.</a:t>
            </a:r>
          </a:p>
          <a:p>
            <a:pPr lvl="1"/>
            <a:r>
              <a:rPr lang="en-US" dirty="0"/>
              <a:t>Why did the founders include this clause?</a:t>
            </a:r>
          </a:p>
          <a:p>
            <a:r>
              <a:rPr lang="en-US" dirty="0"/>
              <a:t>A recent United States Supreme Court ruling gives the Senate the power to define a Senate Recess and thus prevent recess appointments.</a:t>
            </a:r>
          </a:p>
          <a:p>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58</a:t>
            </a:fld>
            <a:endParaRPr lang="en-US"/>
          </a:p>
        </p:txBody>
      </p:sp>
    </p:spTree>
    <p:extLst>
      <p:ext uri="{BB962C8B-B14F-4D97-AF65-F5344CB8AC3E}">
        <p14:creationId xmlns:p14="http://schemas.microsoft.com/office/powerpoint/2010/main" val="18651277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4D628AA-F3CE-455B-87CB-A509D017810C}" type="slidenum">
              <a:rPr lang="en-US" smtClean="0"/>
              <a:pPr/>
              <a:t>59</a:t>
            </a:fld>
            <a:endParaRPr lang="en-US"/>
          </a:p>
        </p:txBody>
      </p:sp>
      <p:sp>
        <p:nvSpPr>
          <p:cNvPr id="21507" name="Rectangle 2"/>
          <p:cNvSpPr>
            <a:spLocks noGrp="1" noChangeArrowheads="1"/>
          </p:cNvSpPr>
          <p:nvPr>
            <p:ph type="title"/>
          </p:nvPr>
        </p:nvSpPr>
        <p:spPr/>
        <p:txBody>
          <a:bodyPr/>
          <a:lstStyle/>
          <a:p>
            <a:pPr eaLnBrk="1" hangingPunct="1"/>
            <a:r>
              <a:rPr lang="en-US" dirty="0"/>
              <a:t>The Unitary Executive</a:t>
            </a:r>
          </a:p>
        </p:txBody>
      </p:sp>
      <p:sp>
        <p:nvSpPr>
          <p:cNvPr id="21508" name="Rectangle 3"/>
          <p:cNvSpPr>
            <a:spLocks noGrp="1" noChangeArrowheads="1"/>
          </p:cNvSpPr>
          <p:nvPr>
            <p:ph type="body" idx="1"/>
          </p:nvPr>
        </p:nvSpPr>
        <p:spPr/>
        <p:txBody>
          <a:bodyPr>
            <a:normAutofit fontScale="92500"/>
          </a:bodyPr>
          <a:lstStyle/>
          <a:p>
            <a:pPr eaLnBrk="1" hangingPunct="1">
              <a:lnSpc>
                <a:spcPct val="80000"/>
              </a:lnSpc>
              <a:defRPr/>
            </a:pPr>
            <a:r>
              <a:rPr lang="en-US" sz="2800" dirty="0"/>
              <a:t>Do all of the executive branch powers belong to the president him/herself?</a:t>
            </a:r>
          </a:p>
          <a:p>
            <a:pPr lvl="1" eaLnBrk="1" hangingPunct="1">
              <a:lnSpc>
                <a:spcPct val="80000"/>
              </a:lnSpc>
              <a:defRPr/>
            </a:pPr>
            <a:r>
              <a:rPr lang="en-US" sz="2800" dirty="0"/>
              <a:t>In Chadha, Congress gave the Attorney General the power to stay the deportation of an alien</a:t>
            </a:r>
          </a:p>
          <a:p>
            <a:pPr lvl="1" eaLnBrk="1" hangingPunct="1">
              <a:lnSpc>
                <a:spcPct val="80000"/>
              </a:lnSpc>
              <a:defRPr/>
            </a:pPr>
            <a:r>
              <a:rPr lang="en-US" sz="2800" dirty="0"/>
              <a:t>Can the president tell the AG's how to rule?</a:t>
            </a:r>
          </a:p>
          <a:p>
            <a:pPr lvl="1" eaLnBrk="1" hangingPunct="1">
              <a:lnSpc>
                <a:spcPct val="80000"/>
              </a:lnSpc>
              <a:defRPr/>
            </a:pPr>
            <a:r>
              <a:rPr lang="en-US" sz="2800" dirty="0"/>
              <a:t>Can he only fire the AG?</a:t>
            </a:r>
          </a:p>
          <a:p>
            <a:pPr eaLnBrk="1" hangingPunct="1">
              <a:lnSpc>
                <a:spcPct val="80000"/>
              </a:lnSpc>
              <a:defRPr/>
            </a:pPr>
            <a:r>
              <a:rPr lang="en-US" sz="2800" dirty="0"/>
              <a:t>Why does it matter whether the president has the power or the secretary has the power?</a:t>
            </a:r>
          </a:p>
          <a:p>
            <a:pPr lvl="1" eaLnBrk="1" hangingPunct="1">
              <a:lnSpc>
                <a:spcPct val="80000"/>
              </a:lnSpc>
              <a:defRPr/>
            </a:pPr>
            <a:r>
              <a:rPr lang="en-US" sz="2800" dirty="0"/>
              <a:t>How does the Appointments Clause fit into this analysis?</a:t>
            </a:r>
          </a:p>
          <a:p>
            <a:pPr lvl="1" eaLnBrk="1" hangingPunct="1">
              <a:lnSpc>
                <a:spcPct val="80000"/>
              </a:lnSpc>
              <a:defRPr/>
            </a:pPr>
            <a:r>
              <a:rPr lang="en-US" sz="2800" dirty="0"/>
              <a:t>If it is the president's power, why should the Senate care who he appoints?</a:t>
            </a:r>
          </a:p>
          <a:p>
            <a:pPr lvl="1" eaLnBrk="1" hangingPunct="1">
              <a:lnSpc>
                <a:spcPct val="80000"/>
              </a:lnSpc>
              <a:defRPr/>
            </a:pPr>
            <a:r>
              <a:rPr lang="en-US" sz="2800" dirty="0"/>
              <a:t>What if the Senate will not confirm a secretary?</a:t>
            </a:r>
          </a:p>
        </p:txBody>
      </p:sp>
    </p:spTree>
    <p:extLst>
      <p:ext uri="{BB962C8B-B14F-4D97-AF65-F5344CB8AC3E}">
        <p14:creationId xmlns:p14="http://schemas.microsoft.com/office/powerpoint/2010/main" val="2930470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03389B6-612A-402A-8E1E-8E8671F41CE3}" type="slidenum">
              <a:rPr lang="en-US" smtClean="0"/>
              <a:pPr/>
              <a:t>6</a:t>
            </a:fld>
            <a:endParaRPr lang="en-US"/>
          </a:p>
        </p:txBody>
      </p:sp>
      <p:sp>
        <p:nvSpPr>
          <p:cNvPr id="5123" name="Rectangle 2"/>
          <p:cNvSpPr>
            <a:spLocks noGrp="1" noChangeArrowheads="1"/>
          </p:cNvSpPr>
          <p:nvPr>
            <p:ph type="title"/>
          </p:nvPr>
        </p:nvSpPr>
        <p:spPr/>
        <p:txBody>
          <a:bodyPr/>
          <a:lstStyle/>
          <a:p>
            <a:pPr eaLnBrk="1" hangingPunct="1"/>
            <a:r>
              <a:rPr lang="en-US" dirty="0"/>
              <a:t>"Intelligible Principle" - Rulemaking</a:t>
            </a:r>
          </a:p>
        </p:txBody>
      </p:sp>
      <p:sp>
        <p:nvSpPr>
          <p:cNvPr id="5124" name="Rectangle 3"/>
          <p:cNvSpPr>
            <a:spLocks noGrp="1" noChangeArrowheads="1"/>
          </p:cNvSpPr>
          <p:nvPr>
            <p:ph type="body" idx="1"/>
          </p:nvPr>
        </p:nvSpPr>
        <p:spPr/>
        <p:txBody>
          <a:bodyPr>
            <a:normAutofit/>
          </a:bodyPr>
          <a:lstStyle/>
          <a:p>
            <a:pPr eaLnBrk="1" hangingPunct="1">
              <a:lnSpc>
                <a:spcPct val="90000"/>
              </a:lnSpc>
            </a:pPr>
            <a:r>
              <a:rPr lang="en-US" dirty="0"/>
              <a:t>If the legislature does not provide an "intelligible principle" to guide the court in reviewing agency action, the courts will not allow the agency to make the rule, but will not hold the law unconstitutional.</a:t>
            </a:r>
          </a:p>
          <a:p>
            <a:pPr eaLnBrk="1" hangingPunct="1">
              <a:lnSpc>
                <a:spcPct val="90000"/>
              </a:lnSpc>
            </a:pPr>
            <a:r>
              <a:rPr lang="en-US" dirty="0"/>
              <a:t>As we will see latter, this shifts the question to whether the court or the agency determine the construction of the statute. </a:t>
            </a:r>
          </a:p>
          <a:p>
            <a:pPr lvl="1" eaLnBrk="1" hangingPunct="1">
              <a:lnSpc>
                <a:spcPct val="90000"/>
              </a:lnSpc>
            </a:pPr>
            <a:r>
              <a:rPr lang="en-US" dirty="0"/>
              <a:t>Chevron and the related deference cases.</a:t>
            </a:r>
          </a:p>
        </p:txBody>
      </p:sp>
    </p:spTree>
    <p:extLst>
      <p:ext uri="{BB962C8B-B14F-4D97-AF65-F5344CB8AC3E}">
        <p14:creationId xmlns:p14="http://schemas.microsoft.com/office/powerpoint/2010/main" val="33068808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a Principle Officer?</a:t>
            </a:r>
          </a:p>
        </p:txBody>
      </p:sp>
      <p:sp>
        <p:nvSpPr>
          <p:cNvPr id="3" name="Content Placeholder 2"/>
          <p:cNvSpPr>
            <a:spLocks noGrp="1"/>
          </p:cNvSpPr>
          <p:nvPr>
            <p:ph idx="1"/>
          </p:nvPr>
        </p:nvSpPr>
        <p:spPr/>
        <p:txBody>
          <a:bodyPr>
            <a:normAutofit fontScale="92500" lnSpcReduction="20000"/>
          </a:bodyPr>
          <a:lstStyle/>
          <a:p>
            <a:r>
              <a:rPr lang="en-US" dirty="0"/>
              <a:t>It</a:t>
            </a:r>
            <a:r>
              <a:rPr lang="en-US" baseline="0" dirty="0"/>
              <a:t> is usually clear who is a principle officer, subject to confirmation by the Senate, in existing agencies. </a:t>
            </a:r>
          </a:p>
          <a:p>
            <a:pPr lvl="1"/>
            <a:r>
              <a:rPr lang="en-US" dirty="0"/>
              <a:t>Or if Congress, by law, designates an office as a principle officer.</a:t>
            </a:r>
            <a:endParaRPr lang="en-US" baseline="0" dirty="0"/>
          </a:p>
          <a:p>
            <a:r>
              <a:rPr lang="en-US" dirty="0"/>
              <a:t>Controversies arise with new agencies, such as the independent  counsel in the </a:t>
            </a:r>
            <a:r>
              <a:rPr lang="en-US" i="1" dirty="0"/>
              <a:t>Morrison v. Olson </a:t>
            </a:r>
            <a:r>
              <a:rPr lang="en-US" dirty="0"/>
              <a:t>case.</a:t>
            </a:r>
          </a:p>
          <a:p>
            <a:r>
              <a:rPr lang="en-US" dirty="0"/>
              <a:t>Inferior officers are hard to tell from ordinary employees and there are a lot more of them</a:t>
            </a:r>
          </a:p>
          <a:p>
            <a:pPr lvl="1"/>
            <a:r>
              <a:rPr lang="en-US" dirty="0"/>
              <a:t>This is the subject of a United States Supreme Court case this term on the classification of ALJs.</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60</a:t>
            </a:fld>
            <a:endParaRPr lang="en-US"/>
          </a:p>
        </p:txBody>
      </p:sp>
    </p:spTree>
    <p:extLst>
      <p:ext uri="{BB962C8B-B14F-4D97-AF65-F5344CB8AC3E}">
        <p14:creationId xmlns:p14="http://schemas.microsoft.com/office/powerpoint/2010/main" val="31805676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B9CF74A-38B2-4421-94A6-1A3610510150}" type="slidenum">
              <a:rPr lang="en-US" smtClean="0"/>
              <a:pPr/>
              <a:t>61</a:t>
            </a:fld>
            <a:endParaRPr lang="en-US"/>
          </a:p>
        </p:txBody>
      </p:sp>
      <p:sp>
        <p:nvSpPr>
          <p:cNvPr id="22531" name="Rectangle 2"/>
          <p:cNvSpPr>
            <a:spLocks noGrp="1" noChangeArrowheads="1"/>
          </p:cNvSpPr>
          <p:nvPr>
            <p:ph type="title"/>
          </p:nvPr>
        </p:nvSpPr>
        <p:spPr/>
        <p:txBody>
          <a:bodyPr/>
          <a:lstStyle/>
          <a:p>
            <a:pPr eaLnBrk="1" hangingPunct="1"/>
            <a:r>
              <a:rPr lang="en-US" dirty="0"/>
              <a:t>President Nixon and the Independent Counsel</a:t>
            </a:r>
          </a:p>
        </p:txBody>
      </p:sp>
      <p:sp>
        <p:nvSpPr>
          <p:cNvPr id="22532" name="Rectangle 3"/>
          <p:cNvSpPr>
            <a:spLocks noGrp="1" noChangeArrowheads="1"/>
          </p:cNvSpPr>
          <p:nvPr>
            <p:ph type="body" idx="1"/>
          </p:nvPr>
        </p:nvSpPr>
        <p:spPr/>
        <p:txBody>
          <a:bodyPr>
            <a:normAutofit fontScale="85000" lnSpcReduction="10000"/>
          </a:bodyPr>
          <a:lstStyle/>
          <a:p>
            <a:pPr eaLnBrk="1" hangingPunct="1">
              <a:defRPr/>
            </a:pPr>
            <a:r>
              <a:rPr lang="en-US" dirty="0"/>
              <a:t>Great crisis in presidential control.</a:t>
            </a:r>
          </a:p>
          <a:p>
            <a:pPr eaLnBrk="1" hangingPunct="1">
              <a:defRPr/>
            </a:pPr>
            <a:r>
              <a:rPr lang="en-US" dirty="0"/>
              <a:t>The Saturday night massacre</a:t>
            </a:r>
          </a:p>
          <a:p>
            <a:pPr lvl="1" eaLnBrk="1" hangingPunct="1">
              <a:defRPr/>
            </a:pPr>
            <a:r>
              <a:rPr lang="en-US" dirty="0"/>
              <a:t>Nixon orders the AG to fire the independent counsel who was investigating Watergate</a:t>
            </a:r>
          </a:p>
          <a:p>
            <a:pPr lvl="1" eaLnBrk="1" hangingPunct="1">
              <a:defRPr/>
            </a:pPr>
            <a:r>
              <a:rPr lang="en-US" dirty="0"/>
              <a:t>Two people later, he orders AAG Bork to fire him, probably in a deal already set up by the AG.</a:t>
            </a:r>
          </a:p>
          <a:p>
            <a:pPr lvl="1" eaLnBrk="1" hangingPunct="1">
              <a:defRPr/>
            </a:pPr>
            <a:r>
              <a:rPr lang="en-US" dirty="0"/>
              <a:t>Nixon's indirect firing of the independent prosecutor was the background for this law</a:t>
            </a:r>
          </a:p>
          <a:p>
            <a:pPr eaLnBrk="1" hangingPunct="1">
              <a:defRPr/>
            </a:pPr>
            <a:r>
              <a:rPr lang="en-US" dirty="0"/>
              <a:t>What was Clinton's biggest political mistake?</a:t>
            </a:r>
          </a:p>
          <a:p>
            <a:pPr lvl="1" eaLnBrk="1" hangingPunct="1">
              <a:defRPr/>
            </a:pPr>
            <a:r>
              <a:rPr lang="en-US" dirty="0"/>
              <a:t>Not vetoing the renewal of the Independent counsel law.</a:t>
            </a:r>
          </a:p>
        </p:txBody>
      </p:sp>
    </p:spTree>
    <p:extLst>
      <p:ext uri="{BB962C8B-B14F-4D97-AF65-F5344CB8AC3E}">
        <p14:creationId xmlns:p14="http://schemas.microsoft.com/office/powerpoint/2010/main" val="12006680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3211F0-F45E-456C-9754-78C971C2E89C}" type="slidenum">
              <a:rPr lang="en-US" smtClean="0"/>
              <a:pPr/>
              <a:t>62</a:t>
            </a:fld>
            <a:endParaRPr lang="en-US"/>
          </a:p>
        </p:txBody>
      </p:sp>
      <p:sp>
        <p:nvSpPr>
          <p:cNvPr id="23555" name="Rectangle 2"/>
          <p:cNvSpPr>
            <a:spLocks noGrp="1" noChangeArrowheads="1"/>
          </p:cNvSpPr>
          <p:nvPr>
            <p:ph type="title"/>
          </p:nvPr>
        </p:nvSpPr>
        <p:spPr/>
        <p:txBody>
          <a:bodyPr/>
          <a:lstStyle/>
          <a:p>
            <a:pPr eaLnBrk="1" hangingPunct="1"/>
            <a:r>
              <a:rPr lang="en-US" i="1" dirty="0"/>
              <a:t>Morrison v. Olson</a:t>
            </a:r>
            <a:r>
              <a:rPr lang="en-US" dirty="0"/>
              <a:t>, 487 US 654 (1988)</a:t>
            </a:r>
          </a:p>
        </p:txBody>
      </p:sp>
      <p:sp>
        <p:nvSpPr>
          <p:cNvPr id="23556" name="Rectangle 3"/>
          <p:cNvSpPr>
            <a:spLocks noGrp="1" noChangeArrowheads="1"/>
          </p:cNvSpPr>
          <p:nvPr>
            <p:ph type="body" idx="1"/>
          </p:nvPr>
        </p:nvSpPr>
        <p:spPr/>
        <p:txBody>
          <a:bodyPr>
            <a:normAutofit fontScale="92500" lnSpcReduction="10000"/>
          </a:bodyPr>
          <a:lstStyle/>
          <a:p>
            <a:pPr eaLnBrk="1" hangingPunct="1"/>
            <a:r>
              <a:rPr lang="en-US" dirty="0"/>
              <a:t>What did Olson hope to do with his suit?</a:t>
            </a:r>
          </a:p>
          <a:p>
            <a:pPr eaLnBrk="1" hangingPunct="1"/>
            <a:r>
              <a:rPr lang="en-US" dirty="0"/>
              <a:t>What triggers the appointment of an independent counsel?</a:t>
            </a:r>
          </a:p>
          <a:p>
            <a:pPr eaLnBrk="1" hangingPunct="1"/>
            <a:r>
              <a:rPr lang="en-US" dirty="0"/>
              <a:t>Who appoints the independent counsel?</a:t>
            </a:r>
          </a:p>
          <a:p>
            <a:pPr lvl="1" eaLnBrk="1" hangingPunct="1"/>
            <a:r>
              <a:rPr lang="en-US" dirty="0"/>
              <a:t>Why class of officer must this then be?</a:t>
            </a:r>
          </a:p>
          <a:p>
            <a:pPr lvl="1" eaLnBrk="1" hangingPunct="1"/>
            <a:r>
              <a:rPr lang="en-US" dirty="0"/>
              <a:t>Who can remove an independent  counsel for cause?</a:t>
            </a:r>
          </a:p>
          <a:p>
            <a:pPr eaLnBrk="1" hangingPunct="1"/>
            <a:r>
              <a:rPr lang="en-US" dirty="0"/>
              <a:t>Who can remove that person, i.e., what is the chain of presidential control?</a:t>
            </a:r>
          </a:p>
        </p:txBody>
      </p:sp>
    </p:spTree>
    <p:extLst>
      <p:ext uri="{BB962C8B-B14F-4D97-AF65-F5344CB8AC3E}">
        <p14:creationId xmlns:p14="http://schemas.microsoft.com/office/powerpoint/2010/main" val="15141385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BC18588-8763-414F-9FB9-6A71558B949C}" type="slidenum">
              <a:rPr lang="en-US" smtClean="0"/>
              <a:pPr/>
              <a:t>63</a:t>
            </a:fld>
            <a:endParaRPr lang="en-US"/>
          </a:p>
        </p:txBody>
      </p:sp>
      <p:sp>
        <p:nvSpPr>
          <p:cNvPr id="24579" name="Rectangle 2"/>
          <p:cNvSpPr>
            <a:spLocks noGrp="1" noChangeArrowheads="1"/>
          </p:cNvSpPr>
          <p:nvPr>
            <p:ph type="title"/>
          </p:nvPr>
        </p:nvSpPr>
        <p:spPr/>
        <p:txBody>
          <a:bodyPr/>
          <a:lstStyle/>
          <a:p>
            <a:pPr eaLnBrk="1" hangingPunct="1"/>
            <a:r>
              <a:rPr lang="en-US" dirty="0"/>
              <a:t>The Core Function Standard for Inferior Officers</a:t>
            </a:r>
          </a:p>
        </p:txBody>
      </p:sp>
      <p:sp>
        <p:nvSpPr>
          <p:cNvPr id="24580" name="Rectangle 3"/>
          <p:cNvSpPr>
            <a:spLocks noGrp="1" noChangeArrowheads="1"/>
          </p:cNvSpPr>
          <p:nvPr>
            <p:ph type="body" idx="1"/>
          </p:nvPr>
        </p:nvSpPr>
        <p:spPr>
          <a:xfrm>
            <a:off x="381000" y="2017713"/>
            <a:ext cx="8574088" cy="4687887"/>
          </a:xfrm>
        </p:spPr>
        <p:txBody>
          <a:bodyPr/>
          <a:lstStyle/>
          <a:p>
            <a:pPr eaLnBrk="1" hangingPunct="1"/>
            <a:r>
              <a:rPr lang="en-US" dirty="0"/>
              <a:t>Is the independent counsel an "inferior" official?</a:t>
            </a:r>
          </a:p>
          <a:p>
            <a:pPr lvl="1" eaLnBrk="1" hangingPunct="1"/>
            <a:r>
              <a:rPr lang="en-US" dirty="0"/>
              <a:t>Does the independent counsel have a policy making role?</a:t>
            </a:r>
          </a:p>
          <a:p>
            <a:pPr eaLnBrk="1" hangingPunct="1"/>
            <a:r>
              <a:rPr lang="en-US" dirty="0"/>
              <a:t>Is this a critical area for the president to control the exercise of discretion?</a:t>
            </a:r>
          </a:p>
          <a:p>
            <a:pPr eaLnBrk="1" hangingPunct="1"/>
            <a:r>
              <a:rPr lang="en-US" dirty="0"/>
              <a:t>How does the president retain control?</a:t>
            </a:r>
          </a:p>
          <a:p>
            <a:pPr lvl="1" eaLnBrk="1" hangingPunct="1"/>
            <a:r>
              <a:rPr lang="en-US" dirty="0"/>
              <a:t>Why will the independent counsel process always be political?</a:t>
            </a:r>
          </a:p>
        </p:txBody>
      </p:sp>
    </p:spTree>
    <p:extLst>
      <p:ext uri="{BB962C8B-B14F-4D97-AF65-F5344CB8AC3E}">
        <p14:creationId xmlns:p14="http://schemas.microsoft.com/office/powerpoint/2010/main" val="11093248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3AF2754-205D-4C99-A1C3-8BD1B558CB41}" type="slidenum">
              <a:rPr lang="en-US" smtClean="0"/>
              <a:pPr/>
              <a:t>64</a:t>
            </a:fld>
            <a:endParaRPr lang="en-US"/>
          </a:p>
        </p:txBody>
      </p:sp>
      <p:sp>
        <p:nvSpPr>
          <p:cNvPr id="25603" name="Rectangle 2"/>
          <p:cNvSpPr>
            <a:spLocks noGrp="1" noChangeArrowheads="1"/>
          </p:cNvSpPr>
          <p:nvPr>
            <p:ph type="title"/>
          </p:nvPr>
        </p:nvSpPr>
        <p:spPr/>
        <p:txBody>
          <a:bodyPr/>
          <a:lstStyle/>
          <a:p>
            <a:pPr eaLnBrk="1" hangingPunct="1"/>
            <a:r>
              <a:rPr lang="en-US" dirty="0"/>
              <a:t>What was the key issue in Olson?</a:t>
            </a:r>
          </a:p>
        </p:txBody>
      </p:sp>
      <p:sp>
        <p:nvSpPr>
          <p:cNvPr id="25604" name="Rectangle 3"/>
          <p:cNvSpPr>
            <a:spLocks noGrp="1" noChangeArrowheads="1"/>
          </p:cNvSpPr>
          <p:nvPr>
            <p:ph type="body" idx="1"/>
          </p:nvPr>
        </p:nvSpPr>
        <p:spPr/>
        <p:txBody>
          <a:bodyPr/>
          <a:lstStyle/>
          <a:p>
            <a:pPr eaLnBrk="1" hangingPunct="1">
              <a:lnSpc>
                <a:spcPct val="80000"/>
              </a:lnSpc>
            </a:pPr>
            <a:r>
              <a:rPr lang="en-US" dirty="0"/>
              <a:t>The limitation of the removal power to good cause, rather than at-will</a:t>
            </a:r>
          </a:p>
          <a:p>
            <a:pPr eaLnBrk="1" hangingPunct="1">
              <a:lnSpc>
                <a:spcPct val="80000"/>
              </a:lnSpc>
            </a:pPr>
            <a:r>
              <a:rPr lang="en-US" dirty="0"/>
              <a:t>Does this impermissibly interfere with the president's power to carry out the laws?</a:t>
            </a:r>
          </a:p>
          <a:p>
            <a:pPr lvl="1" eaLnBrk="1" hangingPunct="1">
              <a:lnSpc>
                <a:spcPct val="80000"/>
              </a:lnSpc>
            </a:pPr>
            <a:r>
              <a:rPr lang="en-US" dirty="0"/>
              <a:t>Majority says no, focusing on the preservation of separation of powers</a:t>
            </a:r>
          </a:p>
          <a:p>
            <a:pPr lvl="1" eaLnBrk="1" hangingPunct="1"/>
            <a:r>
              <a:rPr lang="en-US" dirty="0"/>
              <a:t>Scalia saw this as a stark limitation on the president's power to exclusively control the executive branch.</a:t>
            </a:r>
          </a:p>
        </p:txBody>
      </p:sp>
    </p:spTree>
    <p:extLst>
      <p:ext uri="{BB962C8B-B14F-4D97-AF65-F5344CB8AC3E}">
        <p14:creationId xmlns:p14="http://schemas.microsoft.com/office/powerpoint/2010/main" val="33619530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3E3138-F019-48E8-A55A-9C53316E4265}" type="slidenum">
              <a:rPr lang="en-US" smtClean="0"/>
              <a:pPr/>
              <a:t>65</a:t>
            </a:fld>
            <a:endParaRPr lang="en-US"/>
          </a:p>
        </p:txBody>
      </p:sp>
      <p:sp>
        <p:nvSpPr>
          <p:cNvPr id="26627" name="Rectangle 2"/>
          <p:cNvSpPr>
            <a:spLocks noGrp="1" noChangeArrowheads="1"/>
          </p:cNvSpPr>
          <p:nvPr>
            <p:ph type="title"/>
          </p:nvPr>
        </p:nvSpPr>
        <p:spPr/>
        <p:txBody>
          <a:bodyPr/>
          <a:lstStyle/>
          <a:p>
            <a:pPr eaLnBrk="1" hangingPunct="1"/>
            <a:r>
              <a:rPr lang="en-US" dirty="0"/>
              <a:t>Was Scalia Right?</a:t>
            </a:r>
          </a:p>
        </p:txBody>
      </p:sp>
      <p:sp>
        <p:nvSpPr>
          <p:cNvPr id="26628" name="Rectangle 3"/>
          <p:cNvSpPr>
            <a:spLocks noGrp="1" noChangeArrowheads="1"/>
          </p:cNvSpPr>
          <p:nvPr>
            <p:ph type="body" idx="1"/>
          </p:nvPr>
        </p:nvSpPr>
        <p:spPr>
          <a:xfrm>
            <a:off x="609600" y="2017713"/>
            <a:ext cx="8345488" cy="4459287"/>
          </a:xfrm>
        </p:spPr>
        <p:txBody>
          <a:bodyPr/>
          <a:lstStyle/>
          <a:p>
            <a:pPr eaLnBrk="1" hangingPunct="1"/>
            <a:r>
              <a:rPr lang="en-US" dirty="0"/>
              <a:t>What was he worried about as regards the power of the office?</a:t>
            </a:r>
          </a:p>
          <a:p>
            <a:pPr lvl="1" eaLnBrk="1" hangingPunct="1"/>
            <a:r>
              <a:rPr lang="en-US" dirty="0"/>
              <a:t>He stresses the broad powers of the IC</a:t>
            </a:r>
          </a:p>
          <a:p>
            <a:pPr lvl="1" eaLnBrk="1" hangingPunct="1"/>
            <a:r>
              <a:rPr lang="en-US" dirty="0"/>
              <a:t>How did this play out in Whitewater, the Clinton investigation?</a:t>
            </a:r>
          </a:p>
          <a:p>
            <a:pPr lvl="1" eaLnBrk="1" hangingPunct="1"/>
            <a:r>
              <a:rPr lang="en-US" dirty="0"/>
              <a:t>The current Trump investigation?</a:t>
            </a:r>
          </a:p>
          <a:p>
            <a:pPr eaLnBrk="1" hangingPunct="1"/>
            <a:r>
              <a:rPr lang="en-US" dirty="0"/>
              <a:t>What would it cost you to be investigated if you were a junior White House counsel?</a:t>
            </a:r>
          </a:p>
        </p:txBody>
      </p:sp>
    </p:spTree>
    <p:extLst>
      <p:ext uri="{BB962C8B-B14F-4D97-AF65-F5344CB8AC3E}">
        <p14:creationId xmlns:p14="http://schemas.microsoft.com/office/powerpoint/2010/main" val="4963133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t>
            </a:r>
            <a:r>
              <a:rPr lang="en-US" dirty="0" err="1"/>
              <a:t>Regs</a:t>
            </a:r>
            <a:r>
              <a:rPr lang="en-US" dirty="0"/>
              <a:t> on the Special Counsel</a:t>
            </a:r>
          </a:p>
        </p:txBody>
      </p:sp>
      <p:sp>
        <p:nvSpPr>
          <p:cNvPr id="3" name="Content Placeholder 2"/>
          <p:cNvSpPr>
            <a:spLocks noGrp="1"/>
          </p:cNvSpPr>
          <p:nvPr>
            <p:ph idx="1"/>
          </p:nvPr>
        </p:nvSpPr>
        <p:spPr/>
        <p:txBody>
          <a:bodyPr/>
          <a:lstStyle/>
          <a:p>
            <a:r>
              <a:rPr lang="en-US" dirty="0">
                <a:hlinkClick r:id="rId2"/>
              </a:rPr>
              <a:t>https://biotech.law.lsu.edu/blog/CFR-2016-title28-vol2-part600.pdf</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66</a:t>
            </a:fld>
            <a:endParaRPr lang="en-US"/>
          </a:p>
        </p:txBody>
      </p:sp>
    </p:spTree>
    <p:extLst>
      <p:ext uri="{BB962C8B-B14F-4D97-AF65-F5344CB8AC3E}">
        <p14:creationId xmlns:p14="http://schemas.microsoft.com/office/powerpoint/2010/main" val="35150617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Free Enterprise Fund v. PCAOB</a:t>
            </a:r>
            <a:r>
              <a:rPr lang="en-US" dirty="0"/>
              <a:t>, 130 S.Ct. 3138 (2010) - I</a:t>
            </a:r>
          </a:p>
        </p:txBody>
      </p:sp>
      <p:sp>
        <p:nvSpPr>
          <p:cNvPr id="3" name="Content Placeholder 2"/>
          <p:cNvSpPr>
            <a:spLocks noGrp="1"/>
          </p:cNvSpPr>
          <p:nvPr>
            <p:ph idx="1"/>
          </p:nvPr>
        </p:nvSpPr>
        <p:spPr/>
        <p:txBody>
          <a:bodyPr>
            <a:normAutofit fontScale="92500"/>
          </a:bodyPr>
          <a:lstStyle/>
          <a:p>
            <a:r>
              <a:rPr lang="en-US" dirty="0"/>
              <a:t>Government agency that regulates accounting firms.</a:t>
            </a:r>
          </a:p>
          <a:p>
            <a:pPr lvl="1"/>
            <a:r>
              <a:rPr lang="en-US" dirty="0"/>
              <a:t>Members appointed by the SEC commissioners, not the President</a:t>
            </a:r>
          </a:p>
          <a:p>
            <a:r>
              <a:rPr lang="en-US" dirty="0"/>
              <a:t>The Court quoted a prior opinion in which it had said that ‘‘whether one is an ‘inferior’ officer depends on whether he has a superior,’’ and that ‘‘ ‘inferior officers’ are officers whose work is directed and supervised at some level by other officers appointed by the President with the Senate’s consent.’</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67</a:t>
            </a:fld>
            <a:endParaRPr lang="en-US"/>
          </a:p>
        </p:txBody>
      </p:sp>
    </p:spTree>
    <p:extLst>
      <p:ext uri="{BB962C8B-B14F-4D97-AF65-F5344CB8AC3E}">
        <p14:creationId xmlns:p14="http://schemas.microsoft.com/office/powerpoint/2010/main" val="11992463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Controls their Work?</a:t>
            </a:r>
          </a:p>
        </p:txBody>
      </p:sp>
      <p:sp>
        <p:nvSpPr>
          <p:cNvPr id="3" name="Content Placeholder 2"/>
          <p:cNvSpPr>
            <a:spLocks noGrp="1"/>
          </p:cNvSpPr>
          <p:nvPr>
            <p:ph idx="1"/>
          </p:nvPr>
        </p:nvSpPr>
        <p:spPr/>
        <p:txBody>
          <a:bodyPr/>
          <a:lstStyle/>
          <a:p>
            <a:r>
              <a:rPr lang="en-US" dirty="0"/>
              <a:t>The Board’s rules and its imposition of sanctions on accounting firms are subject to approval and alteration by the SEC.</a:t>
            </a:r>
          </a:p>
          <a:p>
            <a:r>
              <a:rPr lang="en-US" dirty="0"/>
              <a:t>Members of the Board are removable ‘‘at will’’ by the SEC Commissioners.</a:t>
            </a:r>
          </a:p>
          <a:p>
            <a:r>
              <a:rPr lang="en-US" dirty="0"/>
              <a:t>Is this sufficient control to establish they the members on inferior officers, thus appointable by the SEC rather than the president?</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68</a:t>
            </a:fld>
            <a:endParaRPr lang="en-US"/>
          </a:p>
        </p:txBody>
      </p:sp>
    </p:spTree>
    <p:extLst>
      <p:ext uri="{BB962C8B-B14F-4D97-AF65-F5344CB8AC3E}">
        <p14:creationId xmlns:p14="http://schemas.microsoft.com/office/powerpoint/2010/main" val="17351801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2C45BFA-013F-4347-9A54-F8E2EBC61589}" type="slidenum">
              <a:rPr lang="en-US" smtClean="0"/>
              <a:pPr/>
              <a:t>69</a:t>
            </a:fld>
            <a:endParaRPr lang="en-US"/>
          </a:p>
        </p:txBody>
      </p:sp>
      <p:sp>
        <p:nvSpPr>
          <p:cNvPr id="28675" name="Rectangle 2"/>
          <p:cNvSpPr>
            <a:spLocks noGrp="1" noChangeArrowheads="1"/>
          </p:cNvSpPr>
          <p:nvPr>
            <p:ph type="title"/>
          </p:nvPr>
        </p:nvSpPr>
        <p:spPr/>
        <p:txBody>
          <a:bodyPr/>
          <a:lstStyle/>
          <a:p>
            <a:pPr eaLnBrk="1" hangingPunct="1"/>
            <a:r>
              <a:rPr lang="en-US" dirty="0"/>
              <a:t>Congressional Determinations</a:t>
            </a:r>
          </a:p>
        </p:txBody>
      </p:sp>
      <p:sp>
        <p:nvSpPr>
          <p:cNvPr id="30724"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sz="2800" dirty="0"/>
              <a:t>If the Congress establishes that the position is an inferior officer, the courts have not second-guessed it - yet.</a:t>
            </a:r>
          </a:p>
          <a:p>
            <a:pPr lvl="1" eaLnBrk="1" hangingPunct="1">
              <a:lnSpc>
                <a:spcPct val="90000"/>
              </a:lnSpc>
              <a:defRPr/>
            </a:pPr>
            <a:r>
              <a:rPr lang="en-US" sz="2800" dirty="0"/>
              <a:t>This might change if Congress created an inferior office that was clearly the job of a principal officer.</a:t>
            </a:r>
          </a:p>
          <a:p>
            <a:pPr eaLnBrk="1" hangingPunct="1">
              <a:lnSpc>
                <a:spcPct val="90000"/>
              </a:lnSpc>
              <a:defRPr/>
            </a:pPr>
            <a:r>
              <a:rPr lang="en-US" sz="2800" dirty="0"/>
              <a:t>Be careful of circular arguments</a:t>
            </a:r>
          </a:p>
          <a:p>
            <a:pPr lvl="1" eaLnBrk="1" hangingPunct="1">
              <a:lnSpc>
                <a:spcPct val="90000"/>
              </a:lnSpc>
              <a:defRPr/>
            </a:pPr>
            <a:r>
              <a:rPr lang="en-US" sz="2800" dirty="0"/>
              <a:t>Just because an officer is not required to be appointed under the appointment's clause, that does not prevent the court from finding that the position is covered by the Appointment's Clause.</a:t>
            </a:r>
          </a:p>
          <a:p>
            <a:pPr eaLnBrk="1" hangingPunct="1">
              <a:lnSpc>
                <a:spcPct val="90000"/>
              </a:lnSpc>
              <a:defRPr/>
            </a:pPr>
            <a:r>
              <a:rPr lang="en-US" sz="2800" dirty="0"/>
              <a:t>The real problem is that the court will also not second guess Congress determining that an officer must be confirmed by the Senate.</a:t>
            </a:r>
          </a:p>
        </p:txBody>
      </p:sp>
    </p:spTree>
    <p:extLst>
      <p:ext uri="{BB962C8B-B14F-4D97-AF65-F5344CB8AC3E}">
        <p14:creationId xmlns:p14="http://schemas.microsoft.com/office/powerpoint/2010/main" val="3762585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AD2EE4-463D-41AB-8E44-C627E37951E2}" type="slidenum">
              <a:rPr lang="en-US" smtClean="0"/>
              <a:pPr/>
              <a:t>7</a:t>
            </a:fld>
            <a:endParaRPr lang="en-US"/>
          </a:p>
        </p:txBody>
      </p:sp>
      <p:sp>
        <p:nvSpPr>
          <p:cNvPr id="6147" name="Rectangle 2"/>
          <p:cNvSpPr>
            <a:spLocks noGrp="1" noChangeArrowheads="1"/>
          </p:cNvSpPr>
          <p:nvPr>
            <p:ph type="title"/>
          </p:nvPr>
        </p:nvSpPr>
        <p:spPr/>
        <p:txBody>
          <a:bodyPr/>
          <a:lstStyle/>
          <a:p>
            <a:pPr eaLnBrk="1" hangingPunct="1"/>
            <a:r>
              <a:rPr lang="en-US" dirty="0"/>
              <a:t>What is an Intelligible Principle?</a:t>
            </a:r>
          </a:p>
        </p:txBody>
      </p:sp>
      <p:sp>
        <p:nvSpPr>
          <p:cNvPr id="6148" name="Rectangle 3"/>
          <p:cNvSpPr>
            <a:spLocks noGrp="1" noChangeArrowheads="1"/>
          </p:cNvSpPr>
          <p:nvPr>
            <p:ph type="body" idx="1"/>
          </p:nvPr>
        </p:nvSpPr>
        <p:spPr/>
        <p:txBody>
          <a:bodyPr>
            <a:normAutofit fontScale="92500"/>
          </a:bodyPr>
          <a:lstStyle/>
          <a:p>
            <a:pPr eaLnBrk="1" hangingPunct="1"/>
            <a:r>
              <a:rPr lang="en-US" dirty="0"/>
              <a:t>Specific guidance is best</a:t>
            </a:r>
          </a:p>
          <a:p>
            <a:pPr lvl="1" eaLnBrk="1" hangingPunct="1"/>
            <a:r>
              <a:rPr lang="en-US" dirty="0"/>
              <a:t>Congress will provide very specific guidance if it wants to limit agency discretion - the ADA</a:t>
            </a:r>
          </a:p>
          <a:p>
            <a:pPr eaLnBrk="1" hangingPunct="1"/>
            <a:r>
              <a:rPr lang="en-US" dirty="0"/>
              <a:t>General/ambiguous guidance is also usually OK</a:t>
            </a:r>
          </a:p>
          <a:p>
            <a:pPr lvl="1" eaLnBrk="1" hangingPunct="1"/>
            <a:r>
              <a:rPr lang="en-US" dirty="0"/>
              <a:t>‘‘in the public interest" </a:t>
            </a:r>
          </a:p>
          <a:p>
            <a:pPr lvl="1" eaLnBrk="1" hangingPunct="1"/>
            <a:r>
              <a:rPr lang="en-US" dirty="0"/>
              <a:t>Depends on whether context can provide meaning</a:t>
            </a:r>
          </a:p>
          <a:p>
            <a:pPr lvl="1" eaLnBrk="1" hangingPunct="1"/>
            <a:r>
              <a:rPr lang="en-US" dirty="0"/>
              <a:t>We will explore this in the Chevron and FDA </a:t>
            </a:r>
            <a:r>
              <a:rPr lang="en-US"/>
              <a:t>cigarette cases</a:t>
            </a:r>
            <a:endParaRPr lang="en-US" dirty="0"/>
          </a:p>
        </p:txBody>
      </p:sp>
    </p:spTree>
    <p:extLst>
      <p:ext uri="{BB962C8B-B14F-4D97-AF65-F5344CB8AC3E}">
        <p14:creationId xmlns:p14="http://schemas.microsoft.com/office/powerpoint/2010/main" val="252852786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1E46AE1-9976-400F-9885-81121453E872}" type="slidenum">
              <a:rPr lang="en-US" smtClean="0"/>
              <a:pPr/>
              <a:t>70</a:t>
            </a:fld>
            <a:endParaRPr lang="en-US"/>
          </a:p>
        </p:txBody>
      </p:sp>
      <p:sp>
        <p:nvSpPr>
          <p:cNvPr id="29699" name="Rectangle 2"/>
          <p:cNvSpPr>
            <a:spLocks noGrp="1" noChangeArrowheads="1"/>
          </p:cNvSpPr>
          <p:nvPr>
            <p:ph type="title"/>
          </p:nvPr>
        </p:nvSpPr>
        <p:spPr/>
        <p:txBody>
          <a:bodyPr/>
          <a:lstStyle/>
          <a:p>
            <a:pPr eaLnBrk="1" hangingPunct="1"/>
            <a:r>
              <a:rPr lang="en-US" dirty="0"/>
              <a:t>Example: General Counsel to a Cabinet Agency</a:t>
            </a:r>
          </a:p>
        </p:txBody>
      </p:sp>
      <p:sp>
        <p:nvSpPr>
          <p:cNvPr id="29700" name="Rectangle 3"/>
          <p:cNvSpPr>
            <a:spLocks noGrp="1" noChangeArrowheads="1"/>
          </p:cNvSpPr>
          <p:nvPr>
            <p:ph type="body" idx="1"/>
          </p:nvPr>
        </p:nvSpPr>
        <p:spPr/>
        <p:txBody>
          <a:bodyPr/>
          <a:lstStyle/>
          <a:p>
            <a:pPr eaLnBrk="1" hangingPunct="1">
              <a:lnSpc>
                <a:spcPct val="80000"/>
              </a:lnSpc>
            </a:pPr>
            <a:r>
              <a:rPr lang="en-US" sz="2800" dirty="0"/>
              <a:t>What is the classification of the Secretary of Veterans Affairs?</a:t>
            </a:r>
          </a:p>
          <a:p>
            <a:pPr eaLnBrk="1" hangingPunct="1">
              <a:lnSpc>
                <a:spcPct val="80000"/>
              </a:lnSpc>
            </a:pPr>
            <a:r>
              <a:rPr lang="en-US" sz="2800" dirty="0"/>
              <a:t>What are the duties of the General Counsel to the Secretary?</a:t>
            </a:r>
          </a:p>
          <a:p>
            <a:pPr eaLnBrk="1" hangingPunct="1">
              <a:lnSpc>
                <a:spcPct val="80000"/>
              </a:lnSpc>
            </a:pPr>
            <a:r>
              <a:rPr lang="en-US" sz="2800" dirty="0"/>
              <a:t>Is the general counsel an employee, inferior officer, or principle officer of the US?</a:t>
            </a:r>
          </a:p>
          <a:p>
            <a:pPr lvl="1" eaLnBrk="1" hangingPunct="1">
              <a:lnSpc>
                <a:spcPct val="80000"/>
              </a:lnSpc>
            </a:pPr>
            <a:r>
              <a:rPr lang="en-US" sz="2800" dirty="0"/>
              <a:t>Much more authority than just an employee</a:t>
            </a:r>
          </a:p>
          <a:p>
            <a:pPr lvl="1" eaLnBrk="1" hangingPunct="1">
              <a:lnSpc>
                <a:spcPct val="80000"/>
              </a:lnSpc>
            </a:pPr>
            <a:r>
              <a:rPr lang="en-US" sz="2800" dirty="0"/>
              <a:t>Does the general counsel make decisions that affect agency policy or enforcement?</a:t>
            </a:r>
          </a:p>
          <a:p>
            <a:pPr lvl="1" eaLnBrk="1" hangingPunct="1">
              <a:lnSpc>
                <a:spcPct val="80000"/>
              </a:lnSpc>
            </a:pPr>
            <a:r>
              <a:rPr lang="en-US" sz="2800" dirty="0"/>
              <a:t>What is the level and right of supervision by the Secretary?</a:t>
            </a:r>
          </a:p>
        </p:txBody>
      </p:sp>
    </p:spTree>
    <p:extLst>
      <p:ext uri="{BB962C8B-B14F-4D97-AF65-F5344CB8AC3E}">
        <p14:creationId xmlns:p14="http://schemas.microsoft.com/office/powerpoint/2010/main" val="35843263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dirty="0"/>
              <a:t>Tenure of Office Act – 1867</a:t>
            </a:r>
          </a:p>
        </p:txBody>
      </p:sp>
      <p:sp>
        <p:nvSpPr>
          <p:cNvPr id="30723" name="Content Placeholder 2"/>
          <p:cNvSpPr>
            <a:spLocks noGrp="1"/>
          </p:cNvSpPr>
          <p:nvPr>
            <p:ph idx="1"/>
          </p:nvPr>
        </p:nvSpPr>
        <p:spPr/>
        <p:txBody>
          <a:bodyPr/>
          <a:lstStyle/>
          <a:p>
            <a:pPr eaLnBrk="1" hangingPunct="1">
              <a:lnSpc>
                <a:spcPct val="80000"/>
              </a:lnSpc>
            </a:pPr>
            <a:r>
              <a:rPr lang="en-US"/>
              <a:t>If Congress is silent on removal, the officer serves at the discretion of the President</a:t>
            </a:r>
          </a:p>
          <a:p>
            <a:pPr eaLnBrk="1" hangingPunct="1">
              <a:lnSpc>
                <a:spcPct val="80000"/>
              </a:lnSpc>
            </a:pPr>
            <a:r>
              <a:rPr lang="en-US"/>
              <a:t>This Act limited the right of presidents to remove cabinet members without the consent of the Senate.</a:t>
            </a:r>
          </a:p>
          <a:p>
            <a:pPr lvl="1" eaLnBrk="1" hangingPunct="1">
              <a:lnSpc>
                <a:spcPct val="80000"/>
              </a:lnSpc>
            </a:pPr>
            <a:r>
              <a:rPr lang="en-US"/>
              <a:t>President Andrew Johnson removed the Secretary of War</a:t>
            </a:r>
          </a:p>
          <a:p>
            <a:pPr lvl="1" eaLnBrk="1" hangingPunct="1">
              <a:lnSpc>
                <a:spcPct val="80000"/>
              </a:lnSpc>
            </a:pPr>
            <a:r>
              <a:rPr lang="en-US"/>
              <a:t>Was impeached, but not removed by one vote.</a:t>
            </a:r>
          </a:p>
          <a:p>
            <a:pPr eaLnBrk="1" hangingPunct="1">
              <a:lnSpc>
                <a:spcPct val="80000"/>
              </a:lnSpc>
            </a:pPr>
            <a:r>
              <a:rPr lang="en-US"/>
              <a:t>There are now no limitations on removal of Cabinet Officers</a:t>
            </a:r>
          </a:p>
        </p:txBody>
      </p:sp>
      <p:sp>
        <p:nvSpPr>
          <p:cNvPr id="30724"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FCB23B4-1F6F-4EB9-B50F-6F88ADB46ABE}" type="slidenum">
              <a:rPr lang="en-US" smtClean="0"/>
              <a:pPr/>
              <a:t>71</a:t>
            </a:fld>
            <a:endParaRPr lang="en-US"/>
          </a:p>
        </p:txBody>
      </p:sp>
    </p:spTree>
    <p:extLst>
      <p:ext uri="{BB962C8B-B14F-4D97-AF65-F5344CB8AC3E}">
        <p14:creationId xmlns:p14="http://schemas.microsoft.com/office/powerpoint/2010/main" val="1610603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FD2AD02-7A27-4428-B7C2-8A29ECCC0F13}" type="slidenum">
              <a:rPr lang="en-US" smtClean="0"/>
              <a:pPr/>
              <a:t>72</a:t>
            </a:fld>
            <a:endParaRPr lang="en-US"/>
          </a:p>
        </p:txBody>
      </p:sp>
      <p:sp>
        <p:nvSpPr>
          <p:cNvPr id="31747" name="Rectangle 2"/>
          <p:cNvSpPr>
            <a:spLocks noGrp="1" noChangeArrowheads="1"/>
          </p:cNvSpPr>
          <p:nvPr>
            <p:ph type="title"/>
          </p:nvPr>
        </p:nvSpPr>
        <p:spPr/>
        <p:txBody>
          <a:bodyPr/>
          <a:lstStyle/>
          <a:p>
            <a:pPr eaLnBrk="1" hangingPunct="1"/>
            <a:r>
              <a:rPr lang="en-US" i="1" dirty="0"/>
              <a:t>Myers v. US</a:t>
            </a:r>
            <a:r>
              <a:rPr lang="en-US" dirty="0"/>
              <a:t>, 272 US 52 (1926)</a:t>
            </a:r>
          </a:p>
        </p:txBody>
      </p:sp>
      <p:sp>
        <p:nvSpPr>
          <p:cNvPr id="31748" name="Rectangle 3"/>
          <p:cNvSpPr>
            <a:spLocks noGrp="1" noChangeArrowheads="1"/>
          </p:cNvSpPr>
          <p:nvPr>
            <p:ph type="body" idx="1"/>
          </p:nvPr>
        </p:nvSpPr>
        <p:spPr>
          <a:xfrm>
            <a:off x="381000" y="1981200"/>
            <a:ext cx="8763000" cy="4876800"/>
          </a:xfrm>
        </p:spPr>
        <p:txBody>
          <a:bodyPr/>
          <a:lstStyle/>
          <a:p>
            <a:pPr eaLnBrk="1" hangingPunct="1">
              <a:lnSpc>
                <a:spcPct val="80000"/>
              </a:lnSpc>
            </a:pPr>
            <a:r>
              <a:rPr lang="en-US"/>
              <a:t>President Wilson discharged an Oregon postmaster without cause</a:t>
            </a:r>
          </a:p>
          <a:p>
            <a:pPr lvl="1" eaLnBrk="1" hangingPunct="1">
              <a:lnSpc>
                <a:spcPct val="80000"/>
              </a:lnSpc>
            </a:pPr>
            <a:r>
              <a:rPr lang="en-US"/>
              <a:t>Postmaster sued for back pay under a law passed after the Tenure in Office Act that required the senate to approve appointment and removal of postmasters</a:t>
            </a:r>
          </a:p>
          <a:p>
            <a:pPr lvl="1" eaLnBrk="1" hangingPunct="1">
              <a:lnSpc>
                <a:spcPct val="80000"/>
              </a:lnSpc>
            </a:pPr>
            <a:r>
              <a:rPr lang="en-US"/>
              <a:t>Why all this concern about a postmaster?</a:t>
            </a:r>
          </a:p>
          <a:p>
            <a:pPr eaLnBrk="1" hangingPunct="1">
              <a:lnSpc>
                <a:spcPct val="80000"/>
              </a:lnSpc>
            </a:pPr>
            <a:r>
              <a:rPr lang="en-US"/>
              <a:t>Chief Justice and Ex-President Taft wrote the opinion, which found the Tenure in Office Act and related acts an unconstitutional limit on presidential power.</a:t>
            </a:r>
          </a:p>
        </p:txBody>
      </p:sp>
    </p:spTree>
    <p:extLst>
      <p:ext uri="{BB962C8B-B14F-4D97-AF65-F5344CB8AC3E}">
        <p14:creationId xmlns:p14="http://schemas.microsoft.com/office/powerpoint/2010/main" val="14599148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02CD798-AC72-47E1-910C-F2721D1EF57B}" type="slidenum">
              <a:rPr lang="en-US" smtClean="0"/>
              <a:pPr/>
              <a:t>73</a:t>
            </a:fld>
            <a:endParaRPr lang="en-US"/>
          </a:p>
        </p:txBody>
      </p:sp>
      <p:sp>
        <p:nvSpPr>
          <p:cNvPr id="32771" name="Rectangle 2"/>
          <p:cNvSpPr>
            <a:spLocks noGrp="1" noChangeArrowheads="1"/>
          </p:cNvSpPr>
          <p:nvPr>
            <p:ph type="title"/>
          </p:nvPr>
        </p:nvSpPr>
        <p:spPr/>
        <p:txBody>
          <a:bodyPr/>
          <a:lstStyle/>
          <a:p>
            <a:pPr eaLnBrk="1" hangingPunct="1"/>
            <a:r>
              <a:rPr lang="en-US" i="1" dirty="0"/>
              <a:t>Humphrey’s Executor v. US</a:t>
            </a:r>
            <a:r>
              <a:rPr lang="en-US" dirty="0"/>
              <a:t>, 295 US 602 (1935)</a:t>
            </a:r>
          </a:p>
        </p:txBody>
      </p:sp>
      <p:sp>
        <p:nvSpPr>
          <p:cNvPr id="32772" name="Rectangle 3"/>
          <p:cNvSpPr>
            <a:spLocks noGrp="1" noChangeArrowheads="1"/>
          </p:cNvSpPr>
          <p:nvPr>
            <p:ph type="body" idx="1"/>
          </p:nvPr>
        </p:nvSpPr>
        <p:spPr>
          <a:xfrm>
            <a:off x="533400" y="2017713"/>
            <a:ext cx="8421688" cy="4535487"/>
          </a:xfrm>
        </p:spPr>
        <p:txBody>
          <a:bodyPr>
            <a:normAutofit lnSpcReduction="10000"/>
          </a:bodyPr>
          <a:lstStyle/>
          <a:p>
            <a:pPr eaLnBrk="1" hangingPunct="1">
              <a:lnSpc>
                <a:spcPct val="90000"/>
              </a:lnSpc>
            </a:pPr>
            <a:r>
              <a:rPr lang="en-US" dirty="0"/>
              <a:t>Less than 10 years later, removal is again at issue - what is the political change over that period?</a:t>
            </a:r>
          </a:p>
          <a:p>
            <a:pPr lvl="1" eaLnBrk="1" hangingPunct="1">
              <a:lnSpc>
                <a:spcPct val="90000"/>
              </a:lnSpc>
            </a:pPr>
            <a:r>
              <a:rPr lang="en-US" dirty="0"/>
              <a:t>Why was the FTC controversial at that time?</a:t>
            </a:r>
          </a:p>
          <a:p>
            <a:pPr lvl="1" eaLnBrk="1" hangingPunct="1">
              <a:lnSpc>
                <a:spcPct val="90000"/>
              </a:lnSpc>
            </a:pPr>
            <a:r>
              <a:rPr lang="en-US" dirty="0"/>
              <a:t>What was the restriction on removing FTC commissioners?</a:t>
            </a:r>
          </a:p>
          <a:p>
            <a:pPr eaLnBrk="1" hangingPunct="1">
              <a:lnSpc>
                <a:spcPct val="90000"/>
              </a:lnSpc>
            </a:pPr>
            <a:r>
              <a:rPr lang="en-US" dirty="0"/>
              <a:t>How did the lawsuit arise?</a:t>
            </a:r>
          </a:p>
          <a:p>
            <a:pPr lvl="1" eaLnBrk="1" hangingPunct="1">
              <a:lnSpc>
                <a:spcPct val="90000"/>
              </a:lnSpc>
            </a:pPr>
            <a:r>
              <a:rPr lang="en-US" dirty="0"/>
              <a:t>President fired Humphrey from the FTC</a:t>
            </a:r>
          </a:p>
          <a:p>
            <a:pPr lvl="1" eaLnBrk="1" hangingPunct="1">
              <a:lnSpc>
                <a:spcPct val="90000"/>
              </a:lnSpc>
            </a:pPr>
            <a:r>
              <a:rPr lang="en-US" dirty="0"/>
              <a:t>Humphrey died and his executor sued for the pay for the rest of his term</a:t>
            </a:r>
          </a:p>
        </p:txBody>
      </p:sp>
    </p:spTree>
    <p:extLst>
      <p:ext uri="{BB962C8B-B14F-4D97-AF65-F5344CB8AC3E}">
        <p14:creationId xmlns:p14="http://schemas.microsoft.com/office/powerpoint/2010/main" val="36777574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925849-0A25-4BCD-9EA5-EF0A7EE99792}" type="slidenum">
              <a:rPr lang="en-US" smtClean="0"/>
              <a:pPr/>
              <a:t>74</a:t>
            </a:fld>
            <a:endParaRPr lang="en-US"/>
          </a:p>
        </p:txBody>
      </p:sp>
      <p:sp>
        <p:nvSpPr>
          <p:cNvPr id="33795" name="Rectangle 2"/>
          <p:cNvSpPr>
            <a:spLocks noGrp="1" noChangeArrowheads="1"/>
          </p:cNvSpPr>
          <p:nvPr>
            <p:ph type="title"/>
          </p:nvPr>
        </p:nvSpPr>
        <p:spPr/>
        <p:txBody>
          <a:bodyPr/>
          <a:lstStyle/>
          <a:p>
            <a:pPr eaLnBrk="1" hangingPunct="1"/>
            <a:r>
              <a:rPr lang="en-US" dirty="0"/>
              <a:t>Myers </a:t>
            </a:r>
            <a:r>
              <a:rPr lang="en-US" dirty="0" err="1"/>
              <a:t>Redux</a:t>
            </a:r>
            <a:endParaRPr lang="en-US" dirty="0"/>
          </a:p>
        </p:txBody>
      </p:sp>
      <p:sp>
        <p:nvSpPr>
          <p:cNvPr id="33796" name="Rectangle 3"/>
          <p:cNvSpPr>
            <a:spLocks noGrp="1" noChangeArrowheads="1"/>
          </p:cNvSpPr>
          <p:nvPr>
            <p:ph type="body" idx="1"/>
          </p:nvPr>
        </p:nvSpPr>
        <p:spPr>
          <a:xfrm>
            <a:off x="381000" y="2017713"/>
            <a:ext cx="8574088" cy="4611687"/>
          </a:xfrm>
        </p:spPr>
        <p:txBody>
          <a:bodyPr/>
          <a:lstStyle/>
          <a:p>
            <a:pPr eaLnBrk="1" hangingPunct="1"/>
            <a:r>
              <a:rPr lang="en-US" sz="2800"/>
              <a:t>Why did the court change its view on the removal power?</a:t>
            </a:r>
          </a:p>
          <a:p>
            <a:pPr lvl="1" eaLnBrk="1" hangingPunct="1"/>
            <a:r>
              <a:rPr lang="en-US" sz="2800"/>
              <a:t>How is a postmaster different from an FTC commissioner?</a:t>
            </a:r>
          </a:p>
          <a:p>
            <a:pPr lvl="1" eaLnBrk="1" hangingPunct="1"/>
            <a:r>
              <a:rPr lang="en-US" sz="2800"/>
              <a:t>(This has not been important in later cases)</a:t>
            </a:r>
          </a:p>
          <a:p>
            <a:pPr eaLnBrk="1" hangingPunct="1"/>
            <a:r>
              <a:rPr lang="en-US" sz="2800"/>
              <a:t>What type of agency does this create?</a:t>
            </a:r>
          </a:p>
          <a:p>
            <a:pPr lvl="1" eaLnBrk="1" hangingPunct="1"/>
            <a:r>
              <a:rPr lang="en-US" sz="2800"/>
              <a:t>Where does the independence come from?</a:t>
            </a:r>
          </a:p>
          <a:p>
            <a:pPr lvl="1" eaLnBrk="1" hangingPunct="1"/>
            <a:r>
              <a:rPr lang="en-US" sz="2800"/>
              <a:t>Are the agencies independent if the President is in office long enough to appoint all the members?</a:t>
            </a:r>
          </a:p>
        </p:txBody>
      </p:sp>
    </p:spTree>
    <p:extLst>
      <p:ext uri="{BB962C8B-B14F-4D97-AF65-F5344CB8AC3E}">
        <p14:creationId xmlns:p14="http://schemas.microsoft.com/office/powerpoint/2010/main" val="21699432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C3B6-1B8C-4554-8CDC-EA4C42A21F39}"/>
              </a:ext>
            </a:extLst>
          </p:cNvPr>
          <p:cNvSpPr>
            <a:spLocks noGrp="1"/>
          </p:cNvSpPr>
          <p:nvPr>
            <p:ph type="title"/>
          </p:nvPr>
        </p:nvSpPr>
        <p:spPr/>
        <p:txBody>
          <a:bodyPr/>
          <a:lstStyle/>
          <a:p>
            <a:r>
              <a:rPr lang="en-US" dirty="0"/>
              <a:t>Stopped here</a:t>
            </a:r>
          </a:p>
        </p:txBody>
      </p:sp>
      <p:sp>
        <p:nvSpPr>
          <p:cNvPr id="3" name="Content Placeholder 2">
            <a:extLst>
              <a:ext uri="{FF2B5EF4-FFF2-40B4-BE49-F238E27FC236}">
                <a16:creationId xmlns:a16="http://schemas.microsoft.com/office/drawing/2014/main" id="{21553BA3-91DE-46AB-8302-B86CC811E55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9C55E76-1FD7-4D49-AC97-CB875D9F4816}"/>
              </a:ext>
            </a:extLst>
          </p:cNvPr>
          <p:cNvSpPr>
            <a:spLocks noGrp="1"/>
          </p:cNvSpPr>
          <p:nvPr>
            <p:ph type="sldNum" sz="quarter" idx="12"/>
          </p:nvPr>
        </p:nvSpPr>
        <p:spPr/>
        <p:txBody>
          <a:bodyPr/>
          <a:lstStyle/>
          <a:p>
            <a:pPr>
              <a:defRPr/>
            </a:pPr>
            <a:fld id="{CC739B67-DB22-4103-985A-E8E1D242EF5C}" type="slidenum">
              <a:rPr lang="en-US" smtClean="0"/>
              <a:pPr>
                <a:defRPr/>
              </a:pPr>
              <a:t>75</a:t>
            </a:fld>
            <a:endParaRPr lang="en-US"/>
          </a:p>
        </p:txBody>
      </p:sp>
    </p:spTree>
    <p:extLst>
      <p:ext uri="{BB962C8B-B14F-4D97-AF65-F5344CB8AC3E}">
        <p14:creationId xmlns:p14="http://schemas.microsoft.com/office/powerpoint/2010/main" val="20893870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Characteristics</a:t>
            </a:r>
            <a:r>
              <a:rPr lang="en-US" baseline="0" dirty="0"/>
              <a:t> of an Independent Agency</a:t>
            </a:r>
            <a:endParaRPr lang="en-US" dirty="0"/>
          </a:p>
        </p:txBody>
      </p:sp>
      <p:sp>
        <p:nvSpPr>
          <p:cNvPr id="3" name="Content Placeholder 2"/>
          <p:cNvSpPr>
            <a:spLocks noGrp="1"/>
          </p:cNvSpPr>
          <p:nvPr>
            <p:ph idx="1"/>
          </p:nvPr>
        </p:nvSpPr>
        <p:spPr/>
        <p:txBody>
          <a:bodyPr>
            <a:normAutofit lnSpcReduction="10000"/>
          </a:bodyPr>
          <a:lstStyle/>
          <a:p>
            <a:r>
              <a:rPr lang="en-US" dirty="0"/>
              <a:t>(1) they are headed by multi-member groups, rather than a single agency head; </a:t>
            </a:r>
          </a:p>
          <a:p>
            <a:r>
              <a:rPr lang="en-US" dirty="0"/>
              <a:t>(2) no more than a simple majority of these members may come from one political party; </a:t>
            </a:r>
          </a:p>
          <a:p>
            <a:r>
              <a:rPr lang="en-US" dirty="0"/>
              <a:t>(3) the members of the group have fixed, staggered terms, so that their terms do not expire at the same time; and </a:t>
            </a:r>
          </a:p>
          <a:p>
            <a:r>
              <a:rPr lang="en-US" dirty="0"/>
              <a:t>(4) they can only be removed from their positions for ‘‘cause”</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76</a:t>
            </a:fld>
            <a:endParaRPr lang="en-US"/>
          </a:p>
        </p:txBody>
      </p:sp>
    </p:spTree>
    <p:extLst>
      <p:ext uri="{BB962C8B-B14F-4D97-AF65-F5344CB8AC3E}">
        <p14:creationId xmlns:p14="http://schemas.microsoft.com/office/powerpoint/2010/main" val="35674984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Independent are Independent Agencies?</a:t>
            </a:r>
          </a:p>
        </p:txBody>
      </p:sp>
      <p:sp>
        <p:nvSpPr>
          <p:cNvPr id="3" name="Content Placeholder 2"/>
          <p:cNvSpPr>
            <a:spLocks noGrp="1"/>
          </p:cNvSpPr>
          <p:nvPr>
            <p:ph idx="1"/>
          </p:nvPr>
        </p:nvSpPr>
        <p:spPr/>
        <p:txBody>
          <a:bodyPr>
            <a:normAutofit lnSpcReduction="10000"/>
          </a:bodyPr>
          <a:lstStyle/>
          <a:p>
            <a:r>
              <a:rPr lang="en-US" dirty="0"/>
              <a:t>The President usually gets to pick the chair from among the existing commissioners.</a:t>
            </a:r>
          </a:p>
          <a:p>
            <a:pPr lvl="1"/>
            <a:r>
              <a:rPr lang="en-US" dirty="0"/>
              <a:t>Does</a:t>
            </a:r>
            <a:r>
              <a:rPr lang="en-US" baseline="0" dirty="0"/>
              <a:t> not control policy, but can influence what issues are addressed</a:t>
            </a:r>
          </a:p>
          <a:p>
            <a:pPr lvl="0"/>
            <a:r>
              <a:rPr lang="en-US" dirty="0"/>
              <a:t>Not subject</a:t>
            </a:r>
            <a:r>
              <a:rPr lang="en-US" baseline="0" dirty="0"/>
              <a:t> to OIRA (covered later)</a:t>
            </a:r>
          </a:p>
          <a:p>
            <a:pPr lvl="0"/>
            <a:r>
              <a:rPr lang="en-US" baseline="0" dirty="0"/>
              <a:t>Can be subjected to other executive controls as determined by Congress.</a:t>
            </a:r>
          </a:p>
          <a:p>
            <a:pPr lvl="0"/>
            <a:r>
              <a:rPr lang="en-US" dirty="0"/>
              <a:t>Presidential influence increases the longer a party holds the presidency.</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77</a:t>
            </a:fld>
            <a:endParaRPr lang="en-US"/>
          </a:p>
        </p:txBody>
      </p:sp>
    </p:spTree>
    <p:extLst>
      <p:ext uri="{BB962C8B-B14F-4D97-AF65-F5344CB8AC3E}">
        <p14:creationId xmlns:p14="http://schemas.microsoft.com/office/powerpoint/2010/main" val="3312863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1FE7BFD-2B3F-492B-BD9D-FD8C55699B15}" type="slidenum">
              <a:rPr lang="en-US" smtClean="0"/>
              <a:pPr/>
              <a:t>78</a:t>
            </a:fld>
            <a:endParaRPr lang="en-US"/>
          </a:p>
        </p:txBody>
      </p:sp>
      <p:sp>
        <p:nvSpPr>
          <p:cNvPr id="34819" name="Rectangle 2"/>
          <p:cNvSpPr>
            <a:spLocks noGrp="1" noChangeArrowheads="1"/>
          </p:cNvSpPr>
          <p:nvPr>
            <p:ph type="title"/>
          </p:nvPr>
        </p:nvSpPr>
        <p:spPr/>
        <p:txBody>
          <a:bodyPr/>
          <a:lstStyle/>
          <a:p>
            <a:pPr eaLnBrk="1" hangingPunct="1"/>
            <a:r>
              <a:rPr lang="en-US" dirty="0"/>
              <a:t>How could the president fire an FTC commissioner?</a:t>
            </a:r>
          </a:p>
        </p:txBody>
      </p:sp>
      <p:sp>
        <p:nvSpPr>
          <p:cNvPr id="34820" name="Rectangle 3"/>
          <p:cNvSpPr>
            <a:spLocks noGrp="1" noChangeArrowheads="1"/>
          </p:cNvSpPr>
          <p:nvPr>
            <p:ph type="body" idx="1"/>
          </p:nvPr>
        </p:nvSpPr>
        <p:spPr>
          <a:xfrm>
            <a:off x="381000" y="2017713"/>
            <a:ext cx="8574088" cy="4687887"/>
          </a:xfrm>
        </p:spPr>
        <p:txBody>
          <a:bodyPr/>
          <a:lstStyle/>
          <a:p>
            <a:pPr eaLnBrk="1" hangingPunct="1"/>
            <a:r>
              <a:rPr lang="en-US" dirty="0"/>
              <a:t>In theory the president could state a cause and fire a commissioner, but it has not happened</a:t>
            </a:r>
          </a:p>
          <a:p>
            <a:pPr lvl="1" eaLnBrk="1" hangingPunct="1"/>
            <a:r>
              <a:rPr lang="en-US" dirty="0"/>
              <a:t>It has not been an issue because they get hounded out of office if there is cause</a:t>
            </a:r>
          </a:p>
          <a:p>
            <a:pPr eaLnBrk="1" hangingPunct="1"/>
            <a:r>
              <a:rPr lang="en-US" dirty="0"/>
              <a:t>Does this mean that they always stay when the president in unhappy with them?</a:t>
            </a:r>
          </a:p>
          <a:p>
            <a:pPr lvl="1" eaLnBrk="1" hangingPunct="1"/>
            <a:r>
              <a:rPr lang="en-US" dirty="0"/>
              <a:t>This is an area where the presidents have not challenged the court – yet.</a:t>
            </a:r>
          </a:p>
        </p:txBody>
      </p:sp>
    </p:spTree>
    <p:extLst>
      <p:ext uri="{BB962C8B-B14F-4D97-AF65-F5344CB8AC3E}">
        <p14:creationId xmlns:p14="http://schemas.microsoft.com/office/powerpoint/2010/main" val="340332049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Free Enterprise Fund v. PCAOB</a:t>
            </a:r>
            <a:r>
              <a:rPr lang="en-US" dirty="0"/>
              <a:t> II – Nested Independent Agencies</a:t>
            </a:r>
          </a:p>
        </p:txBody>
      </p:sp>
      <p:sp>
        <p:nvSpPr>
          <p:cNvPr id="3" name="Content Placeholder 2"/>
          <p:cNvSpPr>
            <a:spLocks noGrp="1"/>
          </p:cNvSpPr>
          <p:nvPr>
            <p:ph idx="1"/>
          </p:nvPr>
        </p:nvSpPr>
        <p:spPr/>
        <p:txBody>
          <a:bodyPr>
            <a:normAutofit lnSpcReduction="10000"/>
          </a:bodyPr>
          <a:lstStyle/>
          <a:p>
            <a:r>
              <a:rPr lang="en-US" dirty="0"/>
              <a:t>PCAO Board</a:t>
            </a:r>
            <a:r>
              <a:rPr lang="en-US" baseline="0" dirty="0"/>
              <a:t> members are inferior</a:t>
            </a:r>
            <a:r>
              <a:rPr lang="en-US" dirty="0"/>
              <a:t> officers </a:t>
            </a:r>
            <a:r>
              <a:rPr lang="en-US" baseline="0" dirty="0"/>
              <a:t>appointed by the SEC Commissioners</a:t>
            </a:r>
            <a:r>
              <a:rPr lang="en-US" dirty="0"/>
              <a:t>.</a:t>
            </a:r>
          </a:p>
          <a:p>
            <a:r>
              <a:rPr lang="en-US" baseline="0" dirty="0"/>
              <a:t>SEC commissioners</a:t>
            </a:r>
            <a:r>
              <a:rPr lang="en-US" dirty="0"/>
              <a:t> have terms of office and can only be removed for good cause.</a:t>
            </a:r>
          </a:p>
          <a:p>
            <a:r>
              <a:rPr lang="en-US" baseline="0" dirty="0"/>
              <a:t>Is there a problem with the </a:t>
            </a:r>
            <a:r>
              <a:rPr lang="en-US" dirty="0"/>
              <a:t>PCAO Board members being only removed cause?</a:t>
            </a:r>
          </a:p>
          <a:p>
            <a:pPr lvl="1"/>
            <a:r>
              <a:rPr lang="en-US" baseline="0" dirty="0"/>
              <a:t>What is the presidential chain</a:t>
            </a:r>
            <a:r>
              <a:rPr lang="en-US" dirty="0"/>
              <a:t> of control?</a:t>
            </a:r>
          </a:p>
          <a:p>
            <a:r>
              <a:rPr lang="en-US" baseline="0" dirty="0"/>
              <a:t>The court</a:t>
            </a:r>
            <a:r>
              <a:rPr lang="en-US" dirty="0"/>
              <a:t> removed the good cause protection as unconstitutional.</a:t>
            </a:r>
            <a:endParaRPr lang="en-US" baseline="0"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79</a:t>
            </a:fld>
            <a:endParaRPr lang="en-US"/>
          </a:p>
        </p:txBody>
      </p:sp>
    </p:spTree>
    <p:extLst>
      <p:ext uri="{BB962C8B-B14F-4D97-AF65-F5344CB8AC3E}">
        <p14:creationId xmlns:p14="http://schemas.microsoft.com/office/powerpoint/2010/main" val="890292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A310EE0-BDD9-47F1-A36A-B016DE563674}" type="slidenum">
              <a:rPr lang="en-US" smtClean="0"/>
              <a:pPr/>
              <a:t>8</a:t>
            </a:fld>
            <a:endParaRPr lang="en-US"/>
          </a:p>
        </p:txBody>
      </p:sp>
      <p:sp>
        <p:nvSpPr>
          <p:cNvPr id="7171" name="Rectangle 2"/>
          <p:cNvSpPr>
            <a:spLocks noGrp="1" noChangeArrowheads="1"/>
          </p:cNvSpPr>
          <p:nvPr>
            <p:ph type="title"/>
          </p:nvPr>
        </p:nvSpPr>
        <p:spPr/>
        <p:txBody>
          <a:bodyPr/>
          <a:lstStyle/>
          <a:p>
            <a:pPr eaLnBrk="1" hangingPunct="1"/>
            <a:r>
              <a:rPr lang="en-US" dirty="0"/>
              <a:t>Delegation Doctrine - Adjudications</a:t>
            </a:r>
          </a:p>
        </p:txBody>
      </p:sp>
      <p:sp>
        <p:nvSpPr>
          <p:cNvPr id="7172" name="Rectangle 3"/>
          <p:cNvSpPr>
            <a:spLocks noGrp="1" noChangeArrowheads="1"/>
          </p:cNvSpPr>
          <p:nvPr>
            <p:ph type="body" idx="1"/>
          </p:nvPr>
        </p:nvSpPr>
        <p:spPr/>
        <p:txBody>
          <a:bodyPr>
            <a:normAutofit/>
          </a:bodyPr>
          <a:lstStyle/>
          <a:p>
            <a:pPr eaLnBrk="1" hangingPunct="1">
              <a:lnSpc>
                <a:spcPct val="90000"/>
              </a:lnSpc>
            </a:pPr>
            <a:r>
              <a:rPr lang="en-US" dirty="0"/>
              <a:t>Is the administrative law judge (ALJ) acting as an Article III judge?</a:t>
            </a:r>
          </a:p>
          <a:p>
            <a:pPr eaLnBrk="1" hangingPunct="1">
              <a:lnSpc>
                <a:spcPct val="90000"/>
              </a:lnSpc>
            </a:pPr>
            <a:r>
              <a:rPr lang="en-US" dirty="0"/>
              <a:t>Old test was public versus private rights.</a:t>
            </a:r>
          </a:p>
          <a:p>
            <a:pPr eaLnBrk="1" hangingPunct="1">
              <a:lnSpc>
                <a:spcPct val="90000"/>
              </a:lnSpc>
            </a:pPr>
            <a:r>
              <a:rPr lang="en-US" dirty="0"/>
              <a:t>We will look at this question in Louisiana in the Wooly case, which deals with whether ALJs are acting as LA Article V judges.</a:t>
            </a:r>
          </a:p>
        </p:txBody>
      </p:sp>
    </p:spTree>
    <p:extLst>
      <p:ext uri="{BB962C8B-B14F-4D97-AF65-F5344CB8AC3E}">
        <p14:creationId xmlns:p14="http://schemas.microsoft.com/office/powerpoint/2010/main" val="240695872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6568D26-BEE5-404E-A83F-FB1EEFC3A915}" type="slidenum">
              <a:rPr lang="en-US" smtClean="0"/>
              <a:pPr/>
              <a:t>80</a:t>
            </a:fld>
            <a:endParaRPr lang="en-US"/>
          </a:p>
        </p:txBody>
      </p:sp>
      <p:sp>
        <p:nvSpPr>
          <p:cNvPr id="35843" name="Rectangle 2"/>
          <p:cNvSpPr>
            <a:spLocks noGrp="1" noChangeArrowheads="1"/>
          </p:cNvSpPr>
          <p:nvPr>
            <p:ph type="title"/>
          </p:nvPr>
        </p:nvSpPr>
        <p:spPr/>
        <p:txBody>
          <a:bodyPr/>
          <a:lstStyle/>
          <a:p>
            <a:pPr eaLnBrk="1" hangingPunct="1"/>
            <a:r>
              <a:rPr lang="en-US" dirty="0"/>
              <a:t>The Politics of the Sentencing Commission </a:t>
            </a:r>
          </a:p>
        </p:txBody>
      </p:sp>
      <p:sp>
        <p:nvSpPr>
          <p:cNvPr id="35844" name="Rectangle 3"/>
          <p:cNvSpPr>
            <a:spLocks noGrp="1" noChangeArrowheads="1"/>
          </p:cNvSpPr>
          <p:nvPr>
            <p:ph type="body" idx="1"/>
          </p:nvPr>
        </p:nvSpPr>
        <p:spPr/>
        <p:txBody>
          <a:bodyPr/>
          <a:lstStyle/>
          <a:p>
            <a:pPr eaLnBrk="1" hangingPunct="1"/>
            <a:r>
              <a:rPr lang="en-US" sz="2800"/>
              <a:t>Started out as a way to moderate unreasonable sentences</a:t>
            </a:r>
          </a:p>
          <a:p>
            <a:pPr eaLnBrk="1" hangingPunct="1"/>
            <a:r>
              <a:rPr lang="en-US" sz="2800"/>
              <a:t>Sentences were made longer and the judges lost discretion to shorten them.</a:t>
            </a:r>
          </a:p>
          <a:p>
            <a:pPr lvl="1" eaLnBrk="1" hangingPunct="1"/>
            <a:r>
              <a:rPr lang="en-US" sz="2800"/>
              <a:t>White collar criminals did more jail time</a:t>
            </a:r>
          </a:p>
          <a:p>
            <a:pPr lvl="1" eaLnBrk="1" hangingPunct="1"/>
            <a:r>
              <a:rPr lang="en-US" sz="2800"/>
              <a:t>First time drug offenders did a lot more time. </a:t>
            </a:r>
          </a:p>
          <a:p>
            <a:pPr lvl="1" eaLnBrk="1" hangingPunct="1"/>
            <a:r>
              <a:rPr lang="en-US" sz="2800"/>
              <a:t>Limited and eliminated various ways to shorten a sentence (no parole)</a:t>
            </a:r>
          </a:p>
          <a:p>
            <a:pPr eaLnBrk="1" hangingPunct="1"/>
            <a:r>
              <a:rPr lang="en-US" sz="2800"/>
              <a:t>End result was the opposite of the intention</a:t>
            </a:r>
          </a:p>
        </p:txBody>
      </p:sp>
    </p:spTree>
    <p:extLst>
      <p:ext uri="{BB962C8B-B14F-4D97-AF65-F5344CB8AC3E}">
        <p14:creationId xmlns:p14="http://schemas.microsoft.com/office/powerpoint/2010/main" val="91045948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80EFDD8-E349-4D8B-8C9D-E9A4B66DEA6D}" type="slidenum">
              <a:rPr lang="en-US" smtClean="0"/>
              <a:pPr/>
              <a:t>81</a:t>
            </a:fld>
            <a:endParaRPr lang="en-US"/>
          </a:p>
        </p:txBody>
      </p:sp>
      <p:sp>
        <p:nvSpPr>
          <p:cNvPr id="36867" name="Rectangle 2"/>
          <p:cNvSpPr>
            <a:spLocks noGrp="1" noChangeArrowheads="1"/>
          </p:cNvSpPr>
          <p:nvPr>
            <p:ph type="title"/>
          </p:nvPr>
        </p:nvSpPr>
        <p:spPr/>
        <p:txBody>
          <a:bodyPr/>
          <a:lstStyle/>
          <a:p>
            <a:pPr eaLnBrk="1" hangingPunct="1"/>
            <a:r>
              <a:rPr lang="en-US" i="1" dirty="0" err="1"/>
              <a:t>Mistretta</a:t>
            </a:r>
            <a:r>
              <a:rPr lang="en-US" i="1" dirty="0"/>
              <a:t> v. United States, 488 U.S. 361 (1989)</a:t>
            </a:r>
            <a:endParaRPr lang="en-US" dirty="0"/>
          </a:p>
        </p:txBody>
      </p:sp>
      <p:sp>
        <p:nvSpPr>
          <p:cNvPr id="36868" name="Rectangle 3"/>
          <p:cNvSpPr>
            <a:spLocks noGrp="1" noChangeArrowheads="1"/>
          </p:cNvSpPr>
          <p:nvPr>
            <p:ph type="body" idx="1"/>
          </p:nvPr>
        </p:nvSpPr>
        <p:spPr/>
        <p:txBody>
          <a:bodyPr/>
          <a:lstStyle/>
          <a:p>
            <a:pPr eaLnBrk="1" hangingPunct="1">
              <a:lnSpc>
                <a:spcPct val="80000"/>
              </a:lnSpc>
            </a:pPr>
            <a:r>
              <a:rPr lang="en-US" dirty="0"/>
              <a:t>The US Sentencing Commission is an independent commission in the Judicial Branch</a:t>
            </a:r>
          </a:p>
          <a:p>
            <a:pPr lvl="1" eaLnBrk="1" hangingPunct="1">
              <a:lnSpc>
                <a:spcPct val="80000"/>
              </a:lnSpc>
            </a:pPr>
            <a:r>
              <a:rPr lang="en-US" dirty="0"/>
              <a:t>The members are Article III judges appointed by the President</a:t>
            </a:r>
          </a:p>
          <a:p>
            <a:pPr lvl="1" eaLnBrk="1" hangingPunct="1">
              <a:lnSpc>
                <a:spcPct val="80000"/>
              </a:lnSpc>
            </a:pPr>
            <a:r>
              <a:rPr lang="en-US" dirty="0"/>
              <a:t>There are no terms of office</a:t>
            </a:r>
          </a:p>
          <a:p>
            <a:pPr eaLnBrk="1" hangingPunct="1">
              <a:lnSpc>
                <a:spcPct val="80000"/>
              </a:lnSpc>
            </a:pPr>
            <a:r>
              <a:rPr lang="en-US" dirty="0"/>
              <a:t>The Court upheld the law allowing the president to remove them, even though this is not an executive branch agency</a:t>
            </a:r>
          </a:p>
        </p:txBody>
      </p:sp>
    </p:spTree>
    <p:extLst>
      <p:ext uri="{BB962C8B-B14F-4D97-AF65-F5344CB8AC3E}">
        <p14:creationId xmlns:p14="http://schemas.microsoft.com/office/powerpoint/2010/main" val="14516683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FA2513-0C31-45B4-8ED9-8A924E26D4F5}" type="slidenum">
              <a:rPr lang="en-US" smtClean="0"/>
              <a:pPr/>
              <a:t>82</a:t>
            </a:fld>
            <a:endParaRPr lang="en-US"/>
          </a:p>
        </p:txBody>
      </p:sp>
      <p:sp>
        <p:nvSpPr>
          <p:cNvPr id="38915" name="Rectangle 2"/>
          <p:cNvSpPr>
            <a:spLocks noGrp="1" noChangeArrowheads="1"/>
          </p:cNvSpPr>
          <p:nvPr>
            <p:ph type="title"/>
          </p:nvPr>
        </p:nvSpPr>
        <p:spPr/>
        <p:txBody>
          <a:bodyPr/>
          <a:lstStyle/>
          <a:p>
            <a:pPr eaLnBrk="1" hangingPunct="1">
              <a:lnSpc>
                <a:spcPct val="80000"/>
              </a:lnSpc>
            </a:pPr>
            <a:r>
              <a:rPr lang="en-US" dirty="0"/>
              <a:t>Removal Wrap Up</a:t>
            </a:r>
          </a:p>
        </p:txBody>
      </p:sp>
      <p:sp>
        <p:nvSpPr>
          <p:cNvPr id="38916" name="Rectangle 3"/>
          <p:cNvSpPr>
            <a:spLocks noGrp="1" noChangeArrowheads="1"/>
          </p:cNvSpPr>
          <p:nvPr>
            <p:ph type="body" idx="1"/>
          </p:nvPr>
        </p:nvSpPr>
        <p:spPr/>
        <p:txBody>
          <a:bodyPr>
            <a:normAutofit fontScale="92500" lnSpcReduction="20000"/>
          </a:bodyPr>
          <a:lstStyle/>
          <a:p>
            <a:pPr eaLnBrk="1" hangingPunct="1">
              <a:lnSpc>
                <a:spcPct val="80000"/>
              </a:lnSpc>
            </a:pPr>
            <a:r>
              <a:rPr lang="en-US" sz="2800" dirty="0"/>
              <a:t>What if the statute says an officer serves until removed for good cause, but does not specify a term of office?</a:t>
            </a:r>
          </a:p>
          <a:p>
            <a:pPr lvl="1" eaLnBrk="1" hangingPunct="1">
              <a:lnSpc>
                <a:spcPct val="80000"/>
              </a:lnSpc>
            </a:pPr>
            <a:r>
              <a:rPr lang="en-US" sz="2800" dirty="0"/>
              <a:t>Think about what would happen if they could not be removed except for cause.</a:t>
            </a:r>
          </a:p>
          <a:p>
            <a:pPr lvl="1" eaLnBrk="1" hangingPunct="1">
              <a:lnSpc>
                <a:spcPct val="80000"/>
              </a:lnSpc>
            </a:pPr>
            <a:r>
              <a:rPr lang="en-US" sz="2800" dirty="0"/>
              <a:t>Remember civil service</a:t>
            </a:r>
          </a:p>
          <a:p>
            <a:pPr eaLnBrk="1" hangingPunct="1">
              <a:lnSpc>
                <a:spcPct val="80000"/>
              </a:lnSpc>
            </a:pPr>
            <a:r>
              <a:rPr lang="en-US" sz="2800" dirty="0"/>
              <a:t>Can the head of a department remove inferior officers he has appointed?</a:t>
            </a:r>
          </a:p>
          <a:p>
            <a:pPr lvl="1" eaLnBrk="1" hangingPunct="1">
              <a:lnSpc>
                <a:spcPct val="80000"/>
              </a:lnSpc>
            </a:pPr>
            <a:r>
              <a:rPr lang="en-US" sz="2800" dirty="0" smtClean="0"/>
              <a:t>Subject to good cause and term of office, </a:t>
            </a:r>
            <a:r>
              <a:rPr lang="en-US" sz="2800" dirty="0"/>
              <a:t>if you appoint someone, you can fire them</a:t>
            </a:r>
            <a:r>
              <a:rPr lang="en-US" sz="2800" dirty="0" smtClean="0"/>
              <a:t>.</a:t>
            </a:r>
          </a:p>
          <a:p>
            <a:pPr lvl="1" eaLnBrk="1" hangingPunct="1">
              <a:lnSpc>
                <a:spcPct val="80000"/>
              </a:lnSpc>
            </a:pPr>
            <a:r>
              <a:rPr lang="en-US" sz="2800" dirty="0" smtClean="0"/>
              <a:t>Can the president remove all officers, subject to good cause and term of office?</a:t>
            </a:r>
            <a:endParaRPr lang="en-US" sz="2800" dirty="0"/>
          </a:p>
          <a:p>
            <a:pPr eaLnBrk="1" hangingPunct="1">
              <a:lnSpc>
                <a:spcPct val="80000"/>
              </a:lnSpc>
            </a:pPr>
            <a:r>
              <a:rPr lang="en-US" sz="2800" dirty="0"/>
              <a:t>Terms of office for agency heads create independent agencies</a:t>
            </a:r>
          </a:p>
          <a:p>
            <a:pPr lvl="1" eaLnBrk="1" hangingPunct="1">
              <a:lnSpc>
                <a:spcPct val="80000"/>
              </a:lnSpc>
            </a:pPr>
            <a:r>
              <a:rPr lang="en-US" sz="2800" dirty="0"/>
              <a:t>These agencies are still executive branch agencies</a:t>
            </a:r>
          </a:p>
        </p:txBody>
      </p:sp>
    </p:spTree>
    <p:extLst>
      <p:ext uri="{BB962C8B-B14F-4D97-AF65-F5344CB8AC3E}">
        <p14:creationId xmlns:p14="http://schemas.microsoft.com/office/powerpoint/2010/main" val="304939467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dirty="0"/>
              <a:t>Regulatory Review and Coordination</a:t>
            </a:r>
            <a:br>
              <a:rPr lang="en-US" dirty="0"/>
            </a:br>
            <a:endParaRPr lang="en-US" dirty="0"/>
          </a:p>
        </p:txBody>
      </p:sp>
      <p:sp>
        <p:nvSpPr>
          <p:cNvPr id="2" name="Subtitle 1"/>
          <p:cNvSpPr>
            <a:spLocks noGrp="1"/>
          </p:cNvSpPr>
          <p:nvPr>
            <p:ph type="body" idx="1"/>
          </p:nvPr>
        </p:nvSpPr>
        <p:spPr/>
        <p:txBody>
          <a:bodyPr/>
          <a:lstStyle/>
          <a:p>
            <a:endParaRPr lang="en-US" dirty="0"/>
          </a:p>
        </p:txBody>
      </p:sp>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83</a:t>
            </a:fld>
            <a:endParaRPr lang="en-US">
              <a:solidFill>
                <a:schemeClr val="bg2"/>
              </a:solidFill>
            </a:endParaRPr>
          </a:p>
        </p:txBody>
      </p:sp>
    </p:spTree>
    <p:extLst>
      <p:ext uri="{BB962C8B-B14F-4D97-AF65-F5344CB8AC3E}">
        <p14:creationId xmlns:p14="http://schemas.microsoft.com/office/powerpoint/2010/main" val="282622544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ED9081-63B3-4CBE-A638-C870B8A83C69}" type="slidenum">
              <a:rPr lang="en-US" smtClean="0"/>
              <a:pPr/>
              <a:t>84</a:t>
            </a:fld>
            <a:endParaRPr lang="en-US"/>
          </a:p>
        </p:txBody>
      </p:sp>
      <p:sp>
        <p:nvSpPr>
          <p:cNvPr id="40963" name="Rectangle 2"/>
          <p:cNvSpPr>
            <a:spLocks noGrp="1" noChangeArrowheads="1"/>
          </p:cNvSpPr>
          <p:nvPr>
            <p:ph type="title"/>
          </p:nvPr>
        </p:nvSpPr>
        <p:spPr/>
        <p:txBody>
          <a:bodyPr/>
          <a:lstStyle/>
          <a:p>
            <a:pPr eaLnBrk="1" hangingPunct="1"/>
            <a:r>
              <a:rPr lang="en-US" dirty="0"/>
              <a:t>Review: Executive Orders </a:t>
            </a:r>
          </a:p>
        </p:txBody>
      </p:sp>
      <p:sp>
        <p:nvSpPr>
          <p:cNvPr id="40964" name="Rectangle 3"/>
          <p:cNvSpPr>
            <a:spLocks noGrp="1" noChangeArrowheads="1"/>
          </p:cNvSpPr>
          <p:nvPr>
            <p:ph type="body" idx="1"/>
          </p:nvPr>
        </p:nvSpPr>
        <p:spPr/>
        <p:txBody>
          <a:bodyPr/>
          <a:lstStyle/>
          <a:p>
            <a:pPr eaLnBrk="1" hangingPunct="1"/>
            <a:r>
              <a:rPr lang="en-US" dirty="0"/>
              <a:t>Orders from the President to agency heads</a:t>
            </a:r>
          </a:p>
          <a:p>
            <a:pPr eaLnBrk="1" hangingPunct="1"/>
            <a:r>
              <a:rPr lang="en-US" dirty="0"/>
              <a:t>Sets policy on discretionary decisions</a:t>
            </a:r>
          </a:p>
          <a:p>
            <a:pPr eaLnBrk="1" hangingPunct="1"/>
            <a:r>
              <a:rPr lang="en-US" dirty="0"/>
              <a:t>Not defined by the Constitution or legislation</a:t>
            </a:r>
          </a:p>
        </p:txBody>
      </p:sp>
    </p:spTree>
    <p:extLst>
      <p:ext uri="{BB962C8B-B14F-4D97-AF65-F5344CB8AC3E}">
        <p14:creationId xmlns:p14="http://schemas.microsoft.com/office/powerpoint/2010/main" val="62200959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B34704D-FBD3-4888-9D8D-0D1C306F77D6}" type="slidenum">
              <a:rPr lang="en-US" smtClean="0"/>
              <a:pPr/>
              <a:t>85</a:t>
            </a:fld>
            <a:endParaRPr lang="en-US"/>
          </a:p>
        </p:txBody>
      </p:sp>
      <p:sp>
        <p:nvSpPr>
          <p:cNvPr id="41987" name="Rectangle 2"/>
          <p:cNvSpPr>
            <a:spLocks noGrp="1" noChangeArrowheads="1"/>
          </p:cNvSpPr>
          <p:nvPr>
            <p:ph type="title"/>
          </p:nvPr>
        </p:nvSpPr>
        <p:spPr/>
        <p:txBody>
          <a:bodyPr/>
          <a:lstStyle/>
          <a:p>
            <a:pPr eaLnBrk="1" hangingPunct="1"/>
            <a:r>
              <a:rPr lang="en-US" dirty="0"/>
              <a:t>Types of Executive Orders</a:t>
            </a:r>
          </a:p>
        </p:txBody>
      </p:sp>
      <p:sp>
        <p:nvSpPr>
          <p:cNvPr id="41988" name="Rectangle 3"/>
          <p:cNvSpPr>
            <a:spLocks noGrp="1" noChangeArrowheads="1"/>
          </p:cNvSpPr>
          <p:nvPr>
            <p:ph type="body" idx="1"/>
          </p:nvPr>
        </p:nvSpPr>
        <p:spPr/>
        <p:txBody>
          <a:bodyPr/>
          <a:lstStyle/>
          <a:p>
            <a:pPr eaLnBrk="1" hangingPunct="1"/>
            <a:r>
              <a:rPr lang="en-US" dirty="0"/>
              <a:t>Domestic Policy Orders</a:t>
            </a:r>
          </a:p>
          <a:p>
            <a:pPr lvl="1" eaLnBrk="1" hangingPunct="1"/>
            <a:r>
              <a:rPr lang="en-US" dirty="0">
                <a:hlinkClick r:id="rId2"/>
              </a:rPr>
              <a:t>http://www.whitehouse.gov/briefing-room/presidential-actions/executive-orders</a:t>
            </a:r>
            <a:r>
              <a:rPr lang="en-US" dirty="0"/>
              <a:t> </a:t>
            </a:r>
          </a:p>
          <a:p>
            <a:pPr eaLnBrk="1" hangingPunct="1"/>
            <a:r>
              <a:rPr lang="en-US" dirty="0"/>
              <a:t>National Security Orders</a:t>
            </a:r>
          </a:p>
          <a:p>
            <a:pPr lvl="1" eaLnBrk="1" hangingPunct="1"/>
            <a:r>
              <a:rPr lang="en-US" dirty="0">
                <a:hlinkClick r:id="rId3"/>
              </a:rPr>
              <a:t>http://www.fas.org/irp/offdocs/direct.htm</a:t>
            </a:r>
            <a:endParaRPr lang="en-US" dirty="0"/>
          </a:p>
        </p:txBody>
      </p:sp>
      <p:sp>
        <p:nvSpPr>
          <p:cNvPr id="41989" name="Rectangle 4"/>
          <p:cNvSpPr>
            <a:spLocks noChangeArrowheads="1"/>
          </p:cNvSpPr>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Clr>
                <a:schemeClr val="folHlink"/>
              </a:buClr>
              <a:buSzPct val="60000"/>
              <a:buFont typeface="Wingdings" pitchFamily="2" charset="2"/>
              <a:buChar char="n"/>
            </a:pPr>
            <a:r>
              <a:rPr lang="en-US" sz="3200" b="1">
                <a:latin typeface="Arial Narrow" pitchFamily="34" charset="0"/>
              </a:rPr>
              <a:t>Domestic Policy Orders</a:t>
            </a:r>
          </a:p>
          <a:p>
            <a:pPr marL="742950" lvl="1" indent="-285750" eaLnBrk="1" hangingPunct="1">
              <a:spcBef>
                <a:spcPct val="20000"/>
              </a:spcBef>
              <a:buClr>
                <a:schemeClr val="hlink"/>
              </a:buClr>
              <a:buSzPct val="55000"/>
              <a:buFont typeface="Wingdings" pitchFamily="2" charset="2"/>
              <a:buChar char="n"/>
            </a:pPr>
            <a:r>
              <a:rPr lang="en-US" sz="3200" b="1">
                <a:latin typeface="Arial Narrow" pitchFamily="34" charset="0"/>
                <a:hlinkClick r:id="rId2"/>
              </a:rPr>
              <a:t>http://www.whitehouse.gov/briefing-room/presidential-actions/executive-orders</a:t>
            </a:r>
            <a:r>
              <a:rPr lang="en-US" sz="3200" b="1">
                <a:latin typeface="Arial Narrow" pitchFamily="34" charset="0"/>
              </a:rPr>
              <a:t> </a:t>
            </a:r>
          </a:p>
          <a:p>
            <a:pPr marL="342900" indent="-342900" eaLnBrk="1" hangingPunct="1">
              <a:spcBef>
                <a:spcPct val="20000"/>
              </a:spcBef>
              <a:buClr>
                <a:schemeClr val="folHlink"/>
              </a:buClr>
              <a:buSzPct val="60000"/>
              <a:buFont typeface="Wingdings" pitchFamily="2" charset="2"/>
              <a:buChar char="n"/>
            </a:pPr>
            <a:r>
              <a:rPr lang="en-US" sz="3200" b="1">
                <a:latin typeface="Arial Narrow" pitchFamily="34" charset="0"/>
              </a:rPr>
              <a:t>National Security Orders</a:t>
            </a:r>
          </a:p>
          <a:p>
            <a:pPr marL="742950" lvl="1" indent="-285750" eaLnBrk="1" hangingPunct="1">
              <a:spcBef>
                <a:spcPct val="20000"/>
              </a:spcBef>
              <a:buClr>
                <a:schemeClr val="hlink"/>
              </a:buClr>
              <a:buSzPct val="55000"/>
              <a:buFont typeface="Wingdings" pitchFamily="2" charset="2"/>
              <a:buChar char="n"/>
            </a:pPr>
            <a:r>
              <a:rPr lang="en-US" sz="3200" b="1">
                <a:latin typeface="Arial Narrow" pitchFamily="34" charset="0"/>
                <a:hlinkClick r:id="rId3"/>
              </a:rPr>
              <a:t>http://www.fas.org/irp/offdocs/direct.htm</a:t>
            </a:r>
            <a:endParaRPr lang="en-US" sz="3200" b="1">
              <a:latin typeface="Arial Narrow" pitchFamily="34" charset="0"/>
            </a:endParaRPr>
          </a:p>
        </p:txBody>
      </p:sp>
      <p:sp>
        <p:nvSpPr>
          <p:cNvPr id="41990" name="Rectangle 5"/>
          <p:cNvSpPr>
            <a:spLocks noChangeArrowheads="1"/>
          </p:cNvSpPr>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Clr>
                <a:schemeClr val="folHlink"/>
              </a:buClr>
              <a:buSzPct val="60000"/>
              <a:buFont typeface="Wingdings" pitchFamily="2" charset="2"/>
              <a:buChar char="n"/>
            </a:pPr>
            <a:r>
              <a:rPr lang="en-US" sz="3200" b="1" dirty="0">
                <a:latin typeface="Arial Narrow" pitchFamily="34" charset="0"/>
              </a:rPr>
              <a:t>Domestic Policy Orders</a:t>
            </a:r>
          </a:p>
          <a:p>
            <a:pPr marL="742950" lvl="1" indent="-285750" eaLnBrk="1" hangingPunct="1">
              <a:spcBef>
                <a:spcPct val="20000"/>
              </a:spcBef>
              <a:buClr>
                <a:schemeClr val="hlink"/>
              </a:buClr>
              <a:buSzPct val="55000"/>
              <a:buFont typeface="Wingdings" pitchFamily="2" charset="2"/>
              <a:buChar char="n"/>
            </a:pPr>
            <a:r>
              <a:rPr lang="en-US" sz="3200" b="1" dirty="0">
                <a:latin typeface="Arial Narrow" pitchFamily="34" charset="0"/>
                <a:hlinkClick r:id="rId2"/>
              </a:rPr>
              <a:t>http://www.whitehouse.gov/briefing-room/presidential-actions/executive-orders</a:t>
            </a:r>
            <a:r>
              <a:rPr lang="en-US" sz="3200" b="1" dirty="0">
                <a:latin typeface="Arial Narrow" pitchFamily="34" charset="0"/>
              </a:rPr>
              <a:t> </a:t>
            </a:r>
          </a:p>
          <a:p>
            <a:pPr marL="342900" indent="-342900" eaLnBrk="1" hangingPunct="1">
              <a:spcBef>
                <a:spcPct val="20000"/>
              </a:spcBef>
              <a:buClr>
                <a:schemeClr val="folHlink"/>
              </a:buClr>
              <a:buSzPct val="60000"/>
              <a:buFont typeface="Wingdings" pitchFamily="2" charset="2"/>
              <a:buChar char="n"/>
            </a:pPr>
            <a:r>
              <a:rPr lang="en-US" sz="3200" b="1" dirty="0">
                <a:latin typeface="Arial Narrow" pitchFamily="34" charset="0"/>
              </a:rPr>
              <a:t>National Security Orders</a:t>
            </a:r>
          </a:p>
          <a:p>
            <a:pPr marL="742950" lvl="1" indent="-285750" eaLnBrk="1" hangingPunct="1">
              <a:spcBef>
                <a:spcPct val="20000"/>
              </a:spcBef>
              <a:buClr>
                <a:schemeClr val="hlink"/>
              </a:buClr>
              <a:buSzPct val="55000"/>
              <a:buFont typeface="Wingdings" pitchFamily="2" charset="2"/>
              <a:buChar char="n"/>
            </a:pPr>
            <a:r>
              <a:rPr lang="en-US" sz="3200" b="1" dirty="0">
                <a:latin typeface="Arial Narrow" pitchFamily="34" charset="0"/>
                <a:hlinkClick r:id="rId3"/>
              </a:rPr>
              <a:t>http://www.fas.org/irp/offdocs/direct.htm</a:t>
            </a:r>
            <a:endParaRPr lang="en-US" sz="3200" b="1" dirty="0">
              <a:latin typeface="Arial Narrow" pitchFamily="34" charset="0"/>
            </a:endParaRPr>
          </a:p>
        </p:txBody>
      </p:sp>
    </p:spTree>
    <p:extLst>
      <p:ext uri="{BB962C8B-B14F-4D97-AF65-F5344CB8AC3E}">
        <p14:creationId xmlns:p14="http://schemas.microsoft.com/office/powerpoint/2010/main" val="26711074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36DA576-FA53-4119-A4F6-F8F087A04C2B}" type="slidenum">
              <a:rPr lang="en-US" smtClean="0"/>
              <a:pPr/>
              <a:t>86</a:t>
            </a:fld>
            <a:endParaRPr lang="en-US"/>
          </a:p>
        </p:txBody>
      </p:sp>
      <p:sp>
        <p:nvSpPr>
          <p:cNvPr id="43011" name="Rectangle 2"/>
          <p:cNvSpPr>
            <a:spLocks noGrp="1" noChangeArrowheads="1"/>
          </p:cNvSpPr>
          <p:nvPr>
            <p:ph type="title"/>
          </p:nvPr>
        </p:nvSpPr>
        <p:spPr/>
        <p:txBody>
          <a:bodyPr/>
          <a:lstStyle/>
          <a:p>
            <a:pPr eaLnBrk="1" hangingPunct="1"/>
            <a:r>
              <a:rPr lang="en-US" dirty="0"/>
              <a:t>Limits on Executive Orders </a:t>
            </a:r>
          </a:p>
        </p:txBody>
      </p:sp>
      <p:sp>
        <p:nvSpPr>
          <p:cNvPr id="43012" name="Rectangle 3"/>
          <p:cNvSpPr>
            <a:spLocks noGrp="1" noChangeArrowheads="1"/>
          </p:cNvSpPr>
          <p:nvPr>
            <p:ph type="body" idx="1"/>
          </p:nvPr>
        </p:nvSpPr>
        <p:spPr/>
        <p:txBody>
          <a:bodyPr>
            <a:normAutofit fontScale="92500" lnSpcReduction="10000"/>
          </a:bodyPr>
          <a:lstStyle/>
          <a:p>
            <a:pPr eaLnBrk="1" hangingPunct="1">
              <a:lnSpc>
                <a:spcPct val="80000"/>
              </a:lnSpc>
            </a:pPr>
            <a:r>
              <a:rPr lang="en-US" dirty="0"/>
              <a:t>Cannot change budgetary allocations</a:t>
            </a:r>
          </a:p>
          <a:p>
            <a:pPr eaLnBrk="1" hangingPunct="1">
              <a:lnSpc>
                <a:spcPct val="80000"/>
              </a:lnSpc>
            </a:pPr>
            <a:r>
              <a:rPr lang="en-US" dirty="0"/>
              <a:t>Cannot change statutory duties</a:t>
            </a:r>
          </a:p>
          <a:p>
            <a:pPr lvl="1" eaLnBrk="1" hangingPunct="1">
              <a:lnSpc>
                <a:spcPct val="80000"/>
              </a:lnSpc>
            </a:pPr>
            <a:r>
              <a:rPr lang="en-US" dirty="0"/>
              <a:t>The Gag Rule controversy (Rust v. Sullivan, 500 U.S. 173 (1991)</a:t>
            </a:r>
          </a:p>
          <a:p>
            <a:pPr eaLnBrk="1" hangingPunct="1">
              <a:lnSpc>
                <a:spcPct val="80000"/>
              </a:lnSpc>
            </a:pPr>
            <a:r>
              <a:rPr lang="en-US" dirty="0"/>
              <a:t>Cannot abrogate due process</a:t>
            </a:r>
          </a:p>
          <a:p>
            <a:pPr lvl="1" eaLnBrk="1" hangingPunct="1">
              <a:lnSpc>
                <a:spcPct val="80000"/>
              </a:lnSpc>
            </a:pPr>
            <a:r>
              <a:rPr lang="en-US" dirty="0"/>
              <a:t>No directing the result of an adjudication</a:t>
            </a:r>
          </a:p>
          <a:p>
            <a:pPr eaLnBrk="1" hangingPunct="1">
              <a:lnSpc>
                <a:spcPct val="80000"/>
              </a:lnSpc>
            </a:pPr>
            <a:r>
              <a:rPr lang="en-US" dirty="0"/>
              <a:t>Cannot legislate</a:t>
            </a:r>
          </a:p>
          <a:p>
            <a:pPr lvl="1" eaLnBrk="1" hangingPunct="1">
              <a:lnSpc>
                <a:spcPct val="80000"/>
              </a:lnSpc>
            </a:pPr>
            <a:r>
              <a:rPr lang="en-US" dirty="0"/>
              <a:t>President cannot make binding regulations by Executive Order</a:t>
            </a:r>
          </a:p>
          <a:p>
            <a:pPr eaLnBrk="1" hangingPunct="1">
              <a:lnSpc>
                <a:spcPct val="80000"/>
              </a:lnSpc>
            </a:pPr>
            <a:r>
              <a:rPr lang="en-US" dirty="0"/>
              <a:t>Cannot use them to change policy for Independent Agencies</a:t>
            </a:r>
          </a:p>
        </p:txBody>
      </p:sp>
    </p:spTree>
    <p:extLst>
      <p:ext uri="{BB962C8B-B14F-4D97-AF65-F5344CB8AC3E}">
        <p14:creationId xmlns:p14="http://schemas.microsoft.com/office/powerpoint/2010/main" val="36141043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8FC97F-2D1F-4FEE-A0A4-AEDD6DB78651}" type="slidenum">
              <a:rPr lang="en-US" smtClean="0"/>
              <a:pPr/>
              <a:t>87</a:t>
            </a:fld>
            <a:endParaRPr lang="en-US"/>
          </a:p>
        </p:txBody>
      </p:sp>
      <p:sp>
        <p:nvSpPr>
          <p:cNvPr id="45059" name="Rectangle 2"/>
          <p:cNvSpPr>
            <a:spLocks noGrp="1" noChangeArrowheads="1"/>
          </p:cNvSpPr>
          <p:nvPr>
            <p:ph type="title"/>
          </p:nvPr>
        </p:nvSpPr>
        <p:spPr/>
        <p:txBody>
          <a:bodyPr/>
          <a:lstStyle/>
          <a:p>
            <a:pPr eaLnBrk="1" hangingPunct="1">
              <a:lnSpc>
                <a:spcPct val="80000"/>
              </a:lnSpc>
            </a:pPr>
            <a:r>
              <a:rPr lang="en-US" dirty="0"/>
              <a:t>OMB/Executive Order Review</a:t>
            </a:r>
          </a:p>
        </p:txBody>
      </p:sp>
      <p:sp>
        <p:nvSpPr>
          <p:cNvPr id="45060" name="Rectangle 3"/>
          <p:cNvSpPr>
            <a:spLocks noGrp="1" noChangeArrowheads="1"/>
          </p:cNvSpPr>
          <p:nvPr>
            <p:ph type="body" idx="1"/>
          </p:nvPr>
        </p:nvSpPr>
        <p:spPr/>
        <p:txBody>
          <a:bodyPr/>
          <a:lstStyle/>
          <a:p>
            <a:pPr eaLnBrk="1" hangingPunct="1">
              <a:lnSpc>
                <a:spcPct val="80000"/>
              </a:lnSpc>
            </a:pPr>
            <a:r>
              <a:rPr lang="en-US" dirty="0"/>
              <a:t>Executive branch review done through executive orders</a:t>
            </a:r>
          </a:p>
          <a:p>
            <a:pPr eaLnBrk="1" hangingPunct="1">
              <a:lnSpc>
                <a:spcPct val="80000"/>
              </a:lnSpc>
            </a:pPr>
            <a:r>
              <a:rPr lang="en-US" dirty="0"/>
              <a:t>The purpose is to “reform and make more efficient the regulatory process" </a:t>
            </a:r>
          </a:p>
          <a:p>
            <a:pPr eaLnBrk="1" hangingPunct="1">
              <a:lnSpc>
                <a:spcPct val="80000"/>
              </a:lnSpc>
            </a:pPr>
            <a:r>
              <a:rPr lang="en-US" dirty="0"/>
              <a:t>We are going to look at this in more detail in Chapter 5, since the big debates over cost benefit analysis are in rulemaking.</a:t>
            </a:r>
          </a:p>
        </p:txBody>
      </p:sp>
    </p:spTree>
    <p:extLst>
      <p:ext uri="{BB962C8B-B14F-4D97-AF65-F5344CB8AC3E}">
        <p14:creationId xmlns:p14="http://schemas.microsoft.com/office/powerpoint/2010/main" val="93870506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1FE1C1-025B-4D85-B535-3A3D14F0D48D}" type="slidenum">
              <a:rPr lang="en-US" smtClean="0"/>
              <a:pPr/>
              <a:t>88</a:t>
            </a:fld>
            <a:endParaRPr lang="en-US"/>
          </a:p>
        </p:txBody>
      </p:sp>
      <p:sp>
        <p:nvSpPr>
          <p:cNvPr id="46083" name="Rectangle 2"/>
          <p:cNvSpPr>
            <a:spLocks noGrp="1" noChangeArrowheads="1"/>
          </p:cNvSpPr>
          <p:nvPr>
            <p:ph type="title"/>
          </p:nvPr>
        </p:nvSpPr>
        <p:spPr/>
        <p:txBody>
          <a:bodyPr/>
          <a:lstStyle/>
          <a:p>
            <a:pPr eaLnBrk="1" hangingPunct="1">
              <a:lnSpc>
                <a:spcPct val="80000"/>
              </a:lnSpc>
            </a:pPr>
            <a:r>
              <a:rPr lang="en-US" dirty="0"/>
              <a:t>“Principles of Regulation”</a:t>
            </a:r>
          </a:p>
        </p:txBody>
      </p:sp>
      <p:sp>
        <p:nvSpPr>
          <p:cNvPr id="46084" name="Rectangle 3"/>
          <p:cNvSpPr>
            <a:spLocks noGrp="1" noChangeArrowheads="1"/>
          </p:cNvSpPr>
          <p:nvPr>
            <p:ph type="body" idx="1"/>
          </p:nvPr>
        </p:nvSpPr>
        <p:spPr/>
        <p:txBody>
          <a:bodyPr/>
          <a:lstStyle/>
          <a:p>
            <a:pPr eaLnBrk="1" hangingPunct="1">
              <a:lnSpc>
                <a:spcPct val="80000"/>
              </a:lnSpc>
            </a:pPr>
            <a:r>
              <a:rPr lang="en-US" sz="2800" dirty="0"/>
              <a:t>These principles require agencies to consider many factors when devising a regulation, including the costs and benefits of the regulation; alternatives to the regulation; and the impact of the regulation on state, local, and tribal governments and officials.  </a:t>
            </a:r>
          </a:p>
          <a:p>
            <a:pPr lvl="1" eaLnBrk="1" hangingPunct="1">
              <a:lnSpc>
                <a:spcPct val="80000"/>
              </a:lnSpc>
            </a:pPr>
            <a:r>
              <a:rPr lang="en-US" sz="2800" dirty="0"/>
              <a:t>Each agency designates a “Regulatory Policy Officer” (“RPO”).</a:t>
            </a:r>
          </a:p>
          <a:p>
            <a:pPr lvl="1" eaLnBrk="1" hangingPunct="1">
              <a:lnSpc>
                <a:spcPct val="80000"/>
              </a:lnSpc>
            </a:pPr>
            <a:r>
              <a:rPr lang="en-US" sz="2800" dirty="0"/>
              <a:t>The RPO reports to the head of the agency and must be involved “at each stage of the regulatory process to foster the development of effective, innovative, and least burdensome regulations and to further the principles [for regulation].”</a:t>
            </a:r>
          </a:p>
        </p:txBody>
      </p:sp>
    </p:spTree>
    <p:extLst>
      <p:ext uri="{BB962C8B-B14F-4D97-AF65-F5344CB8AC3E}">
        <p14:creationId xmlns:p14="http://schemas.microsoft.com/office/powerpoint/2010/main" val="50306293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54ECCF5-AC2D-4F94-ACFA-8CDE7E464FC9}" type="slidenum">
              <a:rPr lang="en-US" smtClean="0"/>
              <a:pPr/>
              <a:t>89</a:t>
            </a:fld>
            <a:endParaRPr lang="en-US"/>
          </a:p>
        </p:txBody>
      </p:sp>
      <p:sp>
        <p:nvSpPr>
          <p:cNvPr id="47107" name="Rectangle 2"/>
          <p:cNvSpPr>
            <a:spLocks noGrp="1" noChangeArrowheads="1"/>
          </p:cNvSpPr>
          <p:nvPr>
            <p:ph type="title"/>
          </p:nvPr>
        </p:nvSpPr>
        <p:spPr/>
        <p:txBody>
          <a:bodyPr/>
          <a:lstStyle/>
          <a:p>
            <a:pPr eaLnBrk="1" hangingPunct="1">
              <a:lnSpc>
                <a:spcPct val="80000"/>
              </a:lnSpc>
            </a:pPr>
            <a:r>
              <a:rPr lang="en-US" dirty="0"/>
              <a:t>Regulatory Agenda</a:t>
            </a:r>
          </a:p>
        </p:txBody>
      </p:sp>
      <p:sp>
        <p:nvSpPr>
          <p:cNvPr id="47108" name="Rectangle 3"/>
          <p:cNvSpPr>
            <a:spLocks noGrp="1" noChangeArrowheads="1"/>
          </p:cNvSpPr>
          <p:nvPr>
            <p:ph type="body" idx="1"/>
          </p:nvPr>
        </p:nvSpPr>
        <p:spPr/>
        <p:txBody>
          <a:bodyPr/>
          <a:lstStyle/>
          <a:p>
            <a:pPr eaLnBrk="1" hangingPunct="1">
              <a:lnSpc>
                <a:spcPct val="80000"/>
              </a:lnSpc>
            </a:pPr>
            <a:r>
              <a:rPr lang="en-US" sz="2800"/>
              <a:t>The regulatory agenda is “an inventory of all regulations under development or review” by that agency.  </a:t>
            </a:r>
          </a:p>
          <a:p>
            <a:pPr eaLnBrk="1" hangingPunct="1">
              <a:lnSpc>
                <a:spcPct val="80000"/>
              </a:lnSpc>
            </a:pPr>
            <a:r>
              <a:rPr lang="en-US" sz="2800"/>
              <a:t>The “regulatory plan” identifies “the most important significant regulatory actions” that the agency plans to take in the next year or so.</a:t>
            </a:r>
          </a:p>
          <a:p>
            <a:pPr eaLnBrk="1" hangingPunct="1">
              <a:lnSpc>
                <a:spcPct val="80000"/>
              </a:lnSpc>
            </a:pPr>
            <a:r>
              <a:rPr lang="en-US" sz="2800"/>
              <a:t>The regulatory agenda (with its regulatory plan) goes to the  Office of Information and Regulatory Affairs (OIRA) </a:t>
            </a:r>
          </a:p>
          <a:p>
            <a:pPr lvl="1" eaLnBrk="1" hangingPunct="1">
              <a:lnSpc>
                <a:spcPct val="80000"/>
              </a:lnSpc>
            </a:pPr>
            <a:r>
              <a:rPr lang="en-US" sz="2800"/>
              <a:t>OIRA circulates it to other agencies and conducts its own review for conflicts</a:t>
            </a:r>
          </a:p>
          <a:p>
            <a:pPr lvl="1" eaLnBrk="1" hangingPunct="1">
              <a:lnSpc>
                <a:spcPct val="80000"/>
              </a:lnSpc>
            </a:pPr>
            <a:r>
              <a:rPr lang="en-US" sz="2800"/>
              <a:t>OIRA also has meetings with the agency and Vice President to coordinate agency action</a:t>
            </a:r>
          </a:p>
        </p:txBody>
      </p:sp>
    </p:spTree>
    <p:extLst>
      <p:ext uri="{BB962C8B-B14F-4D97-AF65-F5344CB8AC3E}">
        <p14:creationId xmlns:p14="http://schemas.microsoft.com/office/powerpoint/2010/main" val="4290379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90000"/>
              </a:lnSpc>
            </a:pPr>
            <a:r>
              <a:rPr lang="en-US" dirty="0"/>
              <a:t>Commodity Futures Trading </a:t>
            </a:r>
            <a:r>
              <a:rPr lang="en-US" dirty="0" err="1"/>
              <a:t>Commn</a:t>
            </a:r>
            <a:r>
              <a:rPr lang="en-US" dirty="0"/>
              <a:t>. v. </a:t>
            </a:r>
            <a:r>
              <a:rPr lang="en-US" dirty="0" err="1"/>
              <a:t>Schor</a:t>
            </a:r>
            <a:r>
              <a:rPr lang="en-US" dirty="0"/>
              <a:t>, 478 U.S. 833 (1986)</a:t>
            </a:r>
          </a:p>
        </p:txBody>
      </p:sp>
      <p:sp>
        <p:nvSpPr>
          <p:cNvPr id="3" name="Content Placeholder 2"/>
          <p:cNvSpPr>
            <a:spLocks noGrp="1"/>
          </p:cNvSpPr>
          <p:nvPr>
            <p:ph idx="1"/>
          </p:nvPr>
        </p:nvSpPr>
        <p:spPr/>
        <p:txBody>
          <a:bodyPr>
            <a:normAutofit lnSpcReduction="10000"/>
          </a:bodyPr>
          <a:lstStyle/>
          <a:p>
            <a:pPr lvl="0" eaLnBrk="1" hangingPunct="1">
              <a:lnSpc>
                <a:spcPct val="90000"/>
              </a:lnSpc>
            </a:pPr>
            <a:r>
              <a:rPr lang="en-US" dirty="0"/>
              <a:t>[1] “the extent to which the ‘essential attributes of judicial power’ are reserved to Article III courts, and</a:t>
            </a:r>
          </a:p>
          <a:p>
            <a:pPr lvl="0" eaLnBrk="1" hangingPunct="1">
              <a:lnSpc>
                <a:spcPct val="90000"/>
              </a:lnSpc>
            </a:pPr>
            <a:r>
              <a:rPr lang="en-US" dirty="0"/>
              <a:t>[2] conversely, the extent to which the non-Article III forum exercises the range of jurisdiction and powers normally vested only in Article III courts, </a:t>
            </a:r>
          </a:p>
          <a:p>
            <a:pPr lvl="0" eaLnBrk="1" hangingPunct="1">
              <a:lnSpc>
                <a:spcPct val="90000"/>
              </a:lnSpc>
            </a:pPr>
            <a:r>
              <a:rPr lang="en-US" dirty="0"/>
              <a:t>[3] the origins and importance of the right to be adjudicated, and</a:t>
            </a:r>
          </a:p>
          <a:p>
            <a:pPr lvl="0" eaLnBrk="1" hangingPunct="1">
              <a:lnSpc>
                <a:spcPct val="90000"/>
              </a:lnSpc>
            </a:pPr>
            <a:r>
              <a:rPr lang="en-US" dirty="0"/>
              <a:t>[4] the concerns that drove Congress to depart from the requirements of Article III. </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9</a:t>
            </a:fld>
            <a:endParaRPr lang="en-US"/>
          </a:p>
        </p:txBody>
      </p:sp>
    </p:spTree>
    <p:extLst>
      <p:ext uri="{BB962C8B-B14F-4D97-AF65-F5344CB8AC3E}">
        <p14:creationId xmlns:p14="http://schemas.microsoft.com/office/powerpoint/2010/main" val="362180632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E25D53-18D5-4A5C-85AD-773B67F2416C}" type="slidenum">
              <a:rPr lang="en-US" smtClean="0"/>
              <a:pPr/>
              <a:t>90</a:t>
            </a:fld>
            <a:endParaRPr lang="en-US"/>
          </a:p>
        </p:txBody>
      </p:sp>
      <p:sp>
        <p:nvSpPr>
          <p:cNvPr id="48131" name="Rectangle 2"/>
          <p:cNvSpPr>
            <a:spLocks noGrp="1" noChangeArrowheads="1"/>
          </p:cNvSpPr>
          <p:nvPr>
            <p:ph type="title"/>
          </p:nvPr>
        </p:nvSpPr>
        <p:spPr/>
        <p:txBody>
          <a:bodyPr/>
          <a:lstStyle/>
          <a:p>
            <a:pPr eaLnBrk="1" hangingPunct="1">
              <a:lnSpc>
                <a:spcPct val="80000"/>
              </a:lnSpc>
            </a:pPr>
            <a:r>
              <a:rPr lang="en-US" dirty="0">
                <a:hlinkClick r:id="rId2"/>
              </a:rPr>
              <a:t>OIRA</a:t>
            </a:r>
            <a:r>
              <a:rPr lang="en-US" dirty="0"/>
              <a:t> Review of Significant Regulatory Actions</a:t>
            </a:r>
          </a:p>
        </p:txBody>
      </p:sp>
      <p:sp>
        <p:nvSpPr>
          <p:cNvPr id="48132" name="Rectangle 3"/>
          <p:cNvSpPr>
            <a:spLocks noGrp="1" noChangeArrowheads="1"/>
          </p:cNvSpPr>
          <p:nvPr>
            <p:ph type="body" idx="1"/>
          </p:nvPr>
        </p:nvSpPr>
        <p:spPr/>
        <p:txBody>
          <a:bodyPr/>
          <a:lstStyle/>
          <a:p>
            <a:pPr eaLnBrk="1" hangingPunct="1">
              <a:lnSpc>
                <a:spcPct val="80000"/>
              </a:lnSpc>
            </a:pPr>
            <a:r>
              <a:rPr lang="en-US" sz="2400"/>
              <a:t>Significant regulatory actions are proposed regulations: </a:t>
            </a:r>
          </a:p>
          <a:p>
            <a:pPr lvl="1" eaLnBrk="1" hangingPunct="1">
              <a:lnSpc>
                <a:spcPct val="80000"/>
              </a:lnSpc>
            </a:pPr>
            <a:r>
              <a:rPr lang="en-US" sz="2400"/>
              <a:t>(1) that have a major effect on the economy; the environment; public health; state, local, or tribal governments; communities; or existing federal programs; </a:t>
            </a:r>
          </a:p>
          <a:p>
            <a:pPr lvl="1" eaLnBrk="1" hangingPunct="1">
              <a:lnSpc>
                <a:spcPct val="80000"/>
              </a:lnSpc>
            </a:pPr>
            <a:r>
              <a:rPr lang="en-US" sz="2400"/>
              <a:t>(2) that conflict with other agency actions; or </a:t>
            </a:r>
          </a:p>
          <a:p>
            <a:pPr lvl="1" eaLnBrk="1" hangingPunct="1">
              <a:lnSpc>
                <a:spcPct val="80000"/>
              </a:lnSpc>
            </a:pPr>
            <a:r>
              <a:rPr lang="en-US" sz="2400"/>
              <a:t>(3) that raise novel legal issues or policy issues.  </a:t>
            </a:r>
          </a:p>
          <a:p>
            <a:pPr eaLnBrk="1" hangingPunct="1">
              <a:lnSpc>
                <a:spcPct val="80000"/>
              </a:lnSpc>
            </a:pPr>
            <a:r>
              <a:rPr lang="en-US" sz="2400"/>
              <a:t>OIRA considers whether the planned regulation:</a:t>
            </a:r>
          </a:p>
          <a:p>
            <a:pPr lvl="1" eaLnBrk="1" hangingPunct="1">
              <a:lnSpc>
                <a:spcPct val="80000"/>
              </a:lnSpc>
            </a:pPr>
            <a:r>
              <a:rPr lang="en-US" sz="2400"/>
              <a:t>complies with the applicable law, the President’s priorities, and the principles for regulation.  </a:t>
            </a:r>
          </a:p>
          <a:p>
            <a:pPr lvl="1" eaLnBrk="1" hangingPunct="1">
              <a:lnSpc>
                <a:spcPct val="80000"/>
              </a:lnSpc>
            </a:pPr>
            <a:r>
              <a:rPr lang="en-US" sz="2400"/>
              <a:t>conflicts with the actions or planned actions of any other agency.  </a:t>
            </a:r>
          </a:p>
          <a:p>
            <a:pPr eaLnBrk="1" hangingPunct="1">
              <a:lnSpc>
                <a:spcPct val="80000"/>
              </a:lnSpc>
            </a:pPr>
            <a:r>
              <a:rPr lang="en-US" sz="2400"/>
              <a:t>OIRA sends the written results of this review back to the agency and involves the president if it cannot resolve problems </a:t>
            </a:r>
          </a:p>
        </p:txBody>
      </p:sp>
    </p:spTree>
    <p:extLst>
      <p:ext uri="{BB962C8B-B14F-4D97-AF65-F5344CB8AC3E}">
        <p14:creationId xmlns:p14="http://schemas.microsoft.com/office/powerpoint/2010/main" val="69858750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96CBD79-7604-477E-9455-AA09571280C7}" type="slidenum">
              <a:rPr lang="en-US" smtClean="0"/>
              <a:pPr/>
              <a:t>91</a:t>
            </a:fld>
            <a:endParaRPr lang="en-US"/>
          </a:p>
        </p:txBody>
      </p:sp>
      <p:sp>
        <p:nvSpPr>
          <p:cNvPr id="49155" name="Rectangle 2"/>
          <p:cNvSpPr>
            <a:spLocks noGrp="1" noChangeArrowheads="1"/>
          </p:cNvSpPr>
          <p:nvPr>
            <p:ph type="title"/>
          </p:nvPr>
        </p:nvSpPr>
        <p:spPr/>
        <p:txBody>
          <a:bodyPr/>
          <a:lstStyle/>
          <a:p>
            <a:pPr eaLnBrk="1" hangingPunct="1">
              <a:lnSpc>
                <a:spcPct val="80000"/>
              </a:lnSpc>
            </a:pPr>
            <a:r>
              <a:rPr lang="en-US" dirty="0"/>
              <a:t>OIRA and Independent Agencies</a:t>
            </a:r>
          </a:p>
        </p:txBody>
      </p:sp>
      <p:sp>
        <p:nvSpPr>
          <p:cNvPr id="49156" name="Rectangle 3"/>
          <p:cNvSpPr>
            <a:spLocks noGrp="1" noChangeArrowheads="1"/>
          </p:cNvSpPr>
          <p:nvPr>
            <p:ph type="body" idx="1"/>
          </p:nvPr>
        </p:nvSpPr>
        <p:spPr/>
        <p:txBody>
          <a:bodyPr/>
          <a:lstStyle/>
          <a:p>
            <a:pPr eaLnBrk="1" hangingPunct="1">
              <a:lnSpc>
                <a:spcPct val="80000"/>
              </a:lnSpc>
            </a:pPr>
            <a:r>
              <a:rPr lang="en-US"/>
              <a:t>OIRA reporting requirements, which can be waived</a:t>
            </a:r>
          </a:p>
          <a:p>
            <a:pPr eaLnBrk="1" hangingPunct="1">
              <a:lnSpc>
                <a:spcPct val="80000"/>
              </a:lnSpc>
            </a:pPr>
            <a:r>
              <a:rPr lang="en-US"/>
              <a:t>OIRA can make recommendations</a:t>
            </a:r>
          </a:p>
          <a:p>
            <a:pPr eaLnBrk="1" hangingPunct="1">
              <a:lnSpc>
                <a:spcPct val="80000"/>
              </a:lnSpc>
            </a:pPr>
            <a:r>
              <a:rPr lang="en-US"/>
              <a:t>If the agency rejects the recommendations, the president or vice-president are not involved</a:t>
            </a:r>
          </a:p>
          <a:p>
            <a:pPr eaLnBrk="1" hangingPunct="1">
              <a:lnSpc>
                <a:spcPct val="80000"/>
              </a:lnSpc>
            </a:pPr>
            <a:r>
              <a:rPr lang="en-US"/>
              <a:t>What is the problem with OIRA review of independent agencies?</a:t>
            </a:r>
          </a:p>
        </p:txBody>
      </p:sp>
    </p:spTree>
    <p:extLst>
      <p:ext uri="{BB962C8B-B14F-4D97-AF65-F5344CB8AC3E}">
        <p14:creationId xmlns:p14="http://schemas.microsoft.com/office/powerpoint/2010/main" val="169523303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F71EA9-5FA7-4C76-9AF6-8A7D88AF1F3F}" type="slidenum">
              <a:rPr lang="en-US" smtClean="0"/>
              <a:pPr/>
              <a:t>92</a:t>
            </a:fld>
            <a:endParaRPr lang="en-US"/>
          </a:p>
        </p:txBody>
      </p:sp>
      <p:sp>
        <p:nvSpPr>
          <p:cNvPr id="50179" name="Rectangle 2"/>
          <p:cNvSpPr>
            <a:spLocks noGrp="1" noChangeArrowheads="1"/>
          </p:cNvSpPr>
          <p:nvPr>
            <p:ph type="title"/>
          </p:nvPr>
        </p:nvSpPr>
        <p:spPr/>
        <p:txBody>
          <a:bodyPr/>
          <a:lstStyle/>
          <a:p>
            <a:pPr eaLnBrk="1" hangingPunct="1"/>
            <a:r>
              <a:rPr lang="en-US" dirty="0"/>
              <a:t>Information (Data) Quality Act </a:t>
            </a:r>
          </a:p>
        </p:txBody>
      </p:sp>
      <p:sp>
        <p:nvSpPr>
          <p:cNvPr id="50180" name="Rectangle 3"/>
          <p:cNvSpPr>
            <a:spLocks noGrp="1" noChangeArrowheads="1"/>
          </p:cNvSpPr>
          <p:nvPr>
            <p:ph type="body" idx="1"/>
          </p:nvPr>
        </p:nvSpPr>
        <p:spPr/>
        <p:txBody>
          <a:bodyPr/>
          <a:lstStyle/>
          <a:p>
            <a:pPr eaLnBrk="1" hangingPunct="1">
              <a:lnSpc>
                <a:spcPct val="80000"/>
              </a:lnSpc>
            </a:pPr>
            <a:r>
              <a:rPr lang="en-US" sz="2800"/>
              <a:t>The Act requires OMB to issue guidelines to agencies ‘‘for ensuring and maximizing the quality, objectivity, utility, and integrity of information (including statistical information) disseminated by federal agencies.’’</a:t>
            </a:r>
          </a:p>
          <a:p>
            <a:pPr eaLnBrk="1" hangingPunct="1">
              <a:lnSpc>
                <a:spcPct val="80000"/>
              </a:lnSpc>
            </a:pPr>
            <a:r>
              <a:rPr lang="en-US" sz="2800"/>
              <a:t>Agencies, including independent agencies, must implement these guidelines</a:t>
            </a:r>
          </a:p>
          <a:p>
            <a:pPr lvl="1" eaLnBrk="1" hangingPunct="1">
              <a:lnSpc>
                <a:spcPct val="80000"/>
              </a:lnSpc>
            </a:pPr>
            <a:r>
              <a:rPr lang="en-US" sz="2800"/>
              <a:t>Includes provision for individuals to challenge and correct information about themselves</a:t>
            </a:r>
          </a:p>
          <a:p>
            <a:pPr lvl="1" eaLnBrk="1" hangingPunct="1">
              <a:lnSpc>
                <a:spcPct val="80000"/>
              </a:lnSpc>
            </a:pPr>
            <a:r>
              <a:rPr lang="en-US" sz="2800"/>
              <a:t>Since this is statutory, not an EO, it is Congress modifying the status of independent agencies and poses no constitutional problem.</a:t>
            </a:r>
          </a:p>
        </p:txBody>
      </p:sp>
    </p:spTree>
    <p:extLst>
      <p:ext uri="{BB962C8B-B14F-4D97-AF65-F5344CB8AC3E}">
        <p14:creationId xmlns:p14="http://schemas.microsoft.com/office/powerpoint/2010/main" val="384629842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6E9E1F-4043-4F17-8A81-AF08788374F9}" type="slidenum">
              <a:rPr lang="en-US" smtClean="0"/>
              <a:pPr/>
              <a:t>93</a:t>
            </a:fld>
            <a:endParaRPr lang="en-US"/>
          </a:p>
        </p:txBody>
      </p:sp>
      <p:sp>
        <p:nvSpPr>
          <p:cNvPr id="51203" name="Rectangle 2"/>
          <p:cNvSpPr>
            <a:spLocks noGrp="1" noChangeArrowheads="1"/>
          </p:cNvSpPr>
          <p:nvPr>
            <p:ph type="title"/>
          </p:nvPr>
        </p:nvSpPr>
        <p:spPr/>
        <p:txBody>
          <a:bodyPr/>
          <a:lstStyle/>
          <a:p>
            <a:pPr eaLnBrk="1" hangingPunct="1">
              <a:lnSpc>
                <a:spcPct val="80000"/>
              </a:lnSpc>
            </a:pPr>
            <a:r>
              <a:rPr lang="en-US" dirty="0"/>
              <a:t>Judicial Review of Executive Review</a:t>
            </a:r>
          </a:p>
        </p:txBody>
      </p:sp>
      <p:sp>
        <p:nvSpPr>
          <p:cNvPr id="51204" name="Rectangle 3"/>
          <p:cNvSpPr>
            <a:spLocks noGrp="1" noChangeArrowheads="1"/>
          </p:cNvSpPr>
          <p:nvPr>
            <p:ph type="body" idx="1"/>
          </p:nvPr>
        </p:nvSpPr>
        <p:spPr/>
        <p:txBody>
          <a:bodyPr/>
          <a:lstStyle/>
          <a:p>
            <a:pPr eaLnBrk="1" hangingPunct="1">
              <a:lnSpc>
                <a:spcPct val="80000"/>
              </a:lnSpc>
            </a:pPr>
            <a:r>
              <a:rPr lang="en-US" dirty="0"/>
              <a:t>E.O. 12866 states that it “does not create any right or benefit . . . enforceable at law or equity” against the government or its officials.  </a:t>
            </a:r>
          </a:p>
          <a:p>
            <a:pPr eaLnBrk="1" hangingPunct="1">
              <a:lnSpc>
                <a:spcPct val="80000"/>
              </a:lnSpc>
            </a:pPr>
            <a:r>
              <a:rPr lang="en-US" dirty="0"/>
              <a:t>This prevents direct judicial review of alleged violations of E.O. 12866</a:t>
            </a:r>
          </a:p>
          <a:p>
            <a:pPr lvl="1" eaLnBrk="1" hangingPunct="1">
              <a:lnSpc>
                <a:spcPct val="80000"/>
              </a:lnSpc>
            </a:pPr>
            <a:r>
              <a:rPr lang="en-US" dirty="0"/>
              <a:t>This also means that citizens cannot challenge OIRA/OMB review or failure to review.</a:t>
            </a:r>
          </a:p>
          <a:p>
            <a:pPr lvl="1" eaLnBrk="1" hangingPunct="1">
              <a:lnSpc>
                <a:spcPct val="80000"/>
              </a:lnSpc>
            </a:pPr>
            <a:r>
              <a:rPr lang="en-US" dirty="0"/>
              <a:t>There can be review of actions by OIRA if these otherwise raise constitutional or administrative law issues.</a:t>
            </a:r>
          </a:p>
        </p:txBody>
      </p:sp>
    </p:spTree>
    <p:extLst>
      <p:ext uri="{BB962C8B-B14F-4D97-AF65-F5344CB8AC3E}">
        <p14:creationId xmlns:p14="http://schemas.microsoft.com/office/powerpoint/2010/main" val="262969953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 Item Veto - </a:t>
            </a:r>
            <a:r>
              <a:rPr lang="en-US" i="1" dirty="0"/>
              <a:t>Clinton v. City of New York</a:t>
            </a:r>
            <a:r>
              <a:rPr lang="en-US" dirty="0"/>
              <a:t>, 524 U.S. 417 (1998) </a:t>
            </a:r>
          </a:p>
        </p:txBody>
      </p:sp>
      <p:sp>
        <p:nvSpPr>
          <p:cNvPr id="3" name="Content Placeholder 2"/>
          <p:cNvSpPr>
            <a:spLocks noGrp="1"/>
          </p:cNvSpPr>
          <p:nvPr>
            <p:ph idx="1"/>
          </p:nvPr>
        </p:nvSpPr>
        <p:spPr/>
        <p:txBody>
          <a:bodyPr>
            <a:normAutofit fontScale="92500"/>
          </a:bodyPr>
          <a:lstStyle/>
          <a:p>
            <a:pPr eaLnBrk="1" hangingPunct="1">
              <a:lnSpc>
                <a:spcPct val="90000"/>
              </a:lnSpc>
            </a:pPr>
            <a:r>
              <a:rPr lang="en-US" dirty="0"/>
              <a:t>What is a line item veto?</a:t>
            </a:r>
          </a:p>
          <a:p>
            <a:pPr eaLnBrk="1" hangingPunct="1">
              <a:lnSpc>
                <a:spcPct val="90000"/>
              </a:lnSpc>
            </a:pPr>
            <a:r>
              <a:rPr lang="en-US" dirty="0"/>
              <a:t>Why was a line item veto unnecessary in the founders vision of the operation of federal budget?</a:t>
            </a:r>
          </a:p>
          <a:p>
            <a:pPr lvl="1" eaLnBrk="1" hangingPunct="1">
              <a:lnSpc>
                <a:spcPct val="90000"/>
              </a:lnSpc>
            </a:pPr>
            <a:r>
              <a:rPr lang="en-US" dirty="0"/>
              <a:t>How have things changed?</a:t>
            </a:r>
          </a:p>
          <a:p>
            <a:pPr eaLnBrk="1" hangingPunct="1">
              <a:lnSpc>
                <a:spcPct val="90000"/>
              </a:lnSpc>
            </a:pPr>
            <a:r>
              <a:rPr lang="en-US" dirty="0"/>
              <a:t>Why do presidents want them?</a:t>
            </a:r>
          </a:p>
          <a:p>
            <a:pPr lvl="1" eaLnBrk="1" hangingPunct="1">
              <a:lnSpc>
                <a:spcPct val="90000"/>
              </a:lnSpc>
            </a:pPr>
            <a:r>
              <a:rPr lang="en-US" dirty="0"/>
              <a:t>How might a line item veto cause a president problems?</a:t>
            </a:r>
          </a:p>
          <a:p>
            <a:pPr eaLnBrk="1" hangingPunct="1">
              <a:lnSpc>
                <a:spcPct val="90000"/>
              </a:lnSpc>
            </a:pPr>
            <a:r>
              <a:rPr lang="en-US" dirty="0"/>
              <a:t>What separation of powers issues does it raise?</a:t>
            </a:r>
          </a:p>
          <a:p>
            <a:pPr eaLnBrk="1" hangingPunct="1">
              <a:lnSpc>
                <a:spcPct val="90000"/>
              </a:lnSpc>
            </a:pPr>
            <a:r>
              <a:rPr lang="en-US" dirty="0"/>
              <a:t>How did the court rule in this case?</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94</a:t>
            </a:fld>
            <a:endParaRPr lang="en-US"/>
          </a:p>
        </p:txBody>
      </p:sp>
    </p:spTree>
    <p:extLst>
      <p:ext uri="{BB962C8B-B14F-4D97-AF65-F5344CB8AC3E}">
        <p14:creationId xmlns:p14="http://schemas.microsoft.com/office/powerpoint/2010/main" val="3523501430"/>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837</TotalTime>
  <Words>6209</Words>
  <Application>Microsoft Office PowerPoint</Application>
  <PresentationFormat>On-screen Show (4:3)</PresentationFormat>
  <Paragraphs>577</Paragraphs>
  <Slides>94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94</vt:i4>
      </vt:variant>
    </vt:vector>
  </HeadingPairs>
  <TitlesOfParts>
    <vt:vector size="99" baseType="lpstr">
      <vt:lpstr>Arial</vt:lpstr>
      <vt:lpstr>Arial Narrow</vt:lpstr>
      <vt:lpstr>Tahoma</vt:lpstr>
      <vt:lpstr>Wingdings</vt:lpstr>
      <vt:lpstr>Blends</vt:lpstr>
      <vt:lpstr>Chapter 2</vt:lpstr>
      <vt:lpstr>The Delegation/Nondelegation Doctrine Just History – So Far</vt:lpstr>
      <vt:lpstr>Learning Objectives – Delegation Doctrine</vt:lpstr>
      <vt:lpstr>What is the Delegation Doctrine Problem?</vt:lpstr>
      <vt:lpstr>Shifting the Question</vt:lpstr>
      <vt:lpstr>"Intelligible Principle" - Rulemaking</vt:lpstr>
      <vt:lpstr>What is an Intelligible Principle?</vt:lpstr>
      <vt:lpstr>Delegation Doctrine - Adjudications</vt:lpstr>
      <vt:lpstr>Commodity Futures Trading Commn. v. Schor, 478 U.S. 833 (1986)</vt:lpstr>
      <vt:lpstr>Judicial Review as a Check on Delegated Powers</vt:lpstr>
      <vt:lpstr>Practical Considerations</vt:lpstr>
      <vt:lpstr>Administrative Management of Criminal Cases</vt:lpstr>
      <vt:lpstr>Administrative (Civil) Detentions</vt:lpstr>
      <vt:lpstr>Congressional Control of Agencies </vt:lpstr>
      <vt:lpstr>Learning Objectives – Limits on Congressional Control of Agencies</vt:lpstr>
      <vt:lpstr>INS v. Chadha, 462 U.S. 919 (1983) </vt:lpstr>
      <vt:lpstr>Adjudication Issues</vt:lpstr>
      <vt:lpstr>Are there Limits on Congressional Power over Aliens?</vt:lpstr>
      <vt:lpstr>The Immigration Question</vt:lpstr>
      <vt:lpstr>Background on Deportation</vt:lpstr>
      <vt:lpstr>§ 244 - What the Alien has to prove to stay deportation</vt:lpstr>
      <vt:lpstr>Chadha’s Situation</vt:lpstr>
      <vt:lpstr>Legislative Veto</vt:lpstr>
      <vt:lpstr>Post Legislative Veto</vt:lpstr>
      <vt:lpstr>The Circuit Court</vt:lpstr>
      <vt:lpstr>Does History Make the Legislative Veto  Constitutional?</vt:lpstr>
      <vt:lpstr>What if the Legislative Veto is a Useful Law?</vt:lpstr>
      <vt:lpstr>Bicameralism</vt:lpstr>
      <vt:lpstr>Checks and Balances</vt:lpstr>
      <vt:lpstr>Presentment Clause</vt:lpstr>
      <vt:lpstr>Presidential Veto</vt:lpstr>
      <vt:lpstr>When may the House of Representatives Act Unilaterally?</vt:lpstr>
      <vt:lpstr>When may the Senate Act Unilaterally?</vt:lpstr>
      <vt:lpstr>What is the Only Congressional Joint Resolution with Legal Effect?</vt:lpstr>
      <vt:lpstr>What is the significance of these narrow exceptions?</vt:lpstr>
      <vt:lpstr>Post-Chadha</vt:lpstr>
      <vt:lpstr>Formal Legislative Review and Oversight of Executive Branch Agencies</vt:lpstr>
      <vt:lpstr>Informal Legislative Review and Oversight</vt:lpstr>
      <vt:lpstr>Art II, sec. 2, cl 2 - the Appointments Clause</vt:lpstr>
      <vt:lpstr>Limits on Congressional Appointments</vt:lpstr>
      <vt:lpstr>Civil Service</vt:lpstr>
      <vt:lpstr>Pros and Cons of the Civil Service</vt:lpstr>
      <vt:lpstr>Buckley v. Valeo, 424 U.S. 1 (1976)</vt:lpstr>
      <vt:lpstr>The Role of the FEC</vt:lpstr>
      <vt:lpstr>The Congressional Budget Office (CBO)</vt:lpstr>
      <vt:lpstr>Washington Airports Authority v. Citizens for the Abatement of Aircraft Noise, Inc. 501 U.S. 252 (1991) (“MWAA”) </vt:lpstr>
      <vt:lpstr>Incompatibility or Ineligibility Clauses</vt:lpstr>
      <vt:lpstr>The Library of Congress</vt:lpstr>
      <vt:lpstr>Does the Library Oversight Violate the Constitution?</vt:lpstr>
      <vt:lpstr>Congressional Removal of Executive and Judicial Branch Officers</vt:lpstr>
      <vt:lpstr>What is an Earmark?</vt:lpstr>
      <vt:lpstr>Enforcing Earmarks</vt:lpstr>
      <vt:lpstr>Presidential Control </vt:lpstr>
      <vt:lpstr>Learning Objectives</vt:lpstr>
      <vt:lpstr>Executive Power</vt:lpstr>
      <vt:lpstr>Vesting and Take Care Clauses</vt:lpstr>
      <vt:lpstr>Art II, sec. 2, cl 2 - the Appointments Clause</vt:lpstr>
      <vt:lpstr>Recess Appointments</vt:lpstr>
      <vt:lpstr>The Unitary Executive</vt:lpstr>
      <vt:lpstr>Who is a Principle Officer?</vt:lpstr>
      <vt:lpstr>President Nixon and the Independent Counsel</vt:lpstr>
      <vt:lpstr>Morrison v. Olson, 487 US 654 (1988)</vt:lpstr>
      <vt:lpstr>The Core Function Standard for Inferior Officers</vt:lpstr>
      <vt:lpstr>What was the key issue in Olson?</vt:lpstr>
      <vt:lpstr>Was Scalia Right?</vt:lpstr>
      <vt:lpstr>Current Regs on the Special Counsel</vt:lpstr>
      <vt:lpstr>Free Enterprise Fund v. PCAOB, 130 S.Ct. 3138 (2010) - I</vt:lpstr>
      <vt:lpstr>Who Controls their Work?</vt:lpstr>
      <vt:lpstr>Congressional Determinations</vt:lpstr>
      <vt:lpstr>Example: General Counsel to a Cabinet Agency</vt:lpstr>
      <vt:lpstr>Tenure of Office Act – 1867</vt:lpstr>
      <vt:lpstr>Myers v. US, 272 US 52 (1926)</vt:lpstr>
      <vt:lpstr>Humphrey’s Executor v. US, 295 US 602 (1935)</vt:lpstr>
      <vt:lpstr>Myers Redux</vt:lpstr>
      <vt:lpstr>Stopped here</vt:lpstr>
      <vt:lpstr>Typical Characteristics of an Independent Agency</vt:lpstr>
      <vt:lpstr>How Independent are Independent Agencies?</vt:lpstr>
      <vt:lpstr>How could the president fire an FTC commissioner?</vt:lpstr>
      <vt:lpstr>Free Enterprise Fund v. PCAOB II – Nested Independent Agencies</vt:lpstr>
      <vt:lpstr>The Politics of the Sentencing Commission </vt:lpstr>
      <vt:lpstr>Mistretta v. United States, 488 U.S. 361 (1989)</vt:lpstr>
      <vt:lpstr>Removal Wrap Up</vt:lpstr>
      <vt:lpstr>Regulatory Review and Coordination </vt:lpstr>
      <vt:lpstr>Review: Executive Orders </vt:lpstr>
      <vt:lpstr>Types of Executive Orders</vt:lpstr>
      <vt:lpstr>Limits on Executive Orders </vt:lpstr>
      <vt:lpstr>OMB/Executive Order Review</vt:lpstr>
      <vt:lpstr>“Principles of Regulation”</vt:lpstr>
      <vt:lpstr>Regulatory Agenda</vt:lpstr>
      <vt:lpstr>OIRA Review of Significant Regulatory Actions</vt:lpstr>
      <vt:lpstr>OIRA and Independent Agencies</vt:lpstr>
      <vt:lpstr>Information (Data) Quality Act </vt:lpstr>
      <vt:lpstr>Judicial Review of Executive Review</vt:lpstr>
      <vt:lpstr>Line Item Veto - Clinton v. City of New York, 524 U.S. 417 (1998) </vt:lpstr>
    </vt:vector>
  </TitlesOfParts>
  <Company>LSU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edward</dc:creator>
  <cp:lastModifiedBy>Edward P Richards</cp:lastModifiedBy>
  <cp:revision>181</cp:revision>
  <dcterms:created xsi:type="dcterms:W3CDTF">2008-01-16T20:46:13Z</dcterms:created>
  <dcterms:modified xsi:type="dcterms:W3CDTF">2018-01-30T15:16:52Z</dcterms:modified>
</cp:coreProperties>
</file>