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3"/>
  </p:notesMasterIdLst>
  <p:sldIdLst>
    <p:sldId id="256" r:id="rId2"/>
    <p:sldId id="276" r:id="rId3"/>
    <p:sldId id="277" r:id="rId4"/>
    <p:sldId id="278" r:id="rId5"/>
    <p:sldId id="260" r:id="rId6"/>
    <p:sldId id="261" r:id="rId7"/>
    <p:sldId id="262" r:id="rId8"/>
    <p:sldId id="263" r:id="rId9"/>
    <p:sldId id="264" r:id="rId10"/>
    <p:sldId id="265" r:id="rId11"/>
    <p:sldId id="320" r:id="rId12"/>
    <p:sldId id="266" r:id="rId13"/>
    <p:sldId id="267" r:id="rId14"/>
    <p:sldId id="268" r:id="rId15"/>
    <p:sldId id="269" r:id="rId16"/>
    <p:sldId id="270" r:id="rId17"/>
    <p:sldId id="271" r:id="rId18"/>
    <p:sldId id="279" r:id="rId19"/>
    <p:sldId id="280" r:id="rId20"/>
    <p:sldId id="281" r:id="rId21"/>
    <p:sldId id="365" r:id="rId22"/>
    <p:sldId id="372" r:id="rId23"/>
    <p:sldId id="354" r:id="rId24"/>
    <p:sldId id="366" r:id="rId25"/>
    <p:sldId id="367" r:id="rId26"/>
    <p:sldId id="368" r:id="rId27"/>
    <p:sldId id="369" r:id="rId28"/>
    <p:sldId id="373" r:id="rId29"/>
    <p:sldId id="371" r:id="rId30"/>
    <p:sldId id="370" r:id="rId31"/>
    <p:sldId id="291"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6" autoAdjust="0"/>
    <p:restoredTop sz="86418" autoAdjust="0"/>
  </p:normalViewPr>
  <p:slideViewPr>
    <p:cSldViewPr>
      <p:cViewPr varScale="1">
        <p:scale>
          <a:sx n="124" d="100"/>
          <a:sy n="124" d="100"/>
        </p:scale>
        <p:origin x="1340" y="8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50" d="100"/>
        <a:sy n="150" d="100"/>
      </p:scale>
      <p:origin x="0" y="-53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ourses/study_aids/adlaw/551.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ases/la/adlaw/apa/LAAPA03.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federalregister.gov/" TargetMode="External"/><Relationship Id="rId2" Type="http://schemas.openxmlformats.org/officeDocument/2006/relationships/hyperlink" Target="http://biotech.law.lsu.edu/Courses/study_aids/adlaw/553.htm" TargetMode="External"/><Relationship Id="rId1" Type="http://schemas.openxmlformats.org/officeDocument/2006/relationships/slideLayout" Target="../slideLayouts/slideLayout2.xml"/><Relationship Id="rId5" Type="http://schemas.openxmlformats.org/officeDocument/2006/relationships/hyperlink" Target="http://www.regulations.gov/" TargetMode="External"/><Relationship Id="rId4" Type="http://schemas.openxmlformats.org/officeDocument/2006/relationships/hyperlink" Target="http://doa.louisiana.gov/osr/reg/register.ht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Rulemaking</a:t>
            </a:r>
          </a:p>
        </p:txBody>
      </p:sp>
      <p:sp>
        <p:nvSpPr>
          <p:cNvPr id="3075" name="Rectangle 3"/>
          <p:cNvSpPr>
            <a:spLocks noGrp="1" noChangeArrowheads="1"/>
          </p:cNvSpPr>
          <p:nvPr>
            <p:ph type="subTitle" idx="1"/>
          </p:nvPr>
        </p:nvSpPr>
        <p:spPr>
          <a:xfrm>
            <a:off x="533400" y="3886200"/>
            <a:ext cx="7696200" cy="1752600"/>
          </a:xfrm>
        </p:spPr>
        <p:txBody>
          <a:bodyPr/>
          <a:lstStyle/>
          <a:p>
            <a:pPr eaLnBrk="1" hangingPunct="1"/>
            <a:r>
              <a:rPr lang="en-US" dirty="0" smtClean="0"/>
              <a:t>Part I and Introduction for </a:t>
            </a:r>
            <a:r>
              <a:rPr lang="en-US" smtClean="0"/>
              <a:t>The Regulators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9C6531-600C-4274-9671-37B2394FAE92}" type="slidenum">
              <a:rPr lang="en-US"/>
              <a:pPr/>
              <a:t>10</a:t>
            </a:fld>
            <a:endParaRPr lang="en-US"/>
          </a:p>
        </p:txBody>
      </p:sp>
      <p:sp>
        <p:nvSpPr>
          <p:cNvPr id="12291" name="Rectangle 2"/>
          <p:cNvSpPr>
            <a:spLocks noGrp="1" noChangeArrowheads="1"/>
          </p:cNvSpPr>
          <p:nvPr>
            <p:ph type="title"/>
          </p:nvPr>
        </p:nvSpPr>
        <p:spPr/>
        <p:txBody>
          <a:bodyPr/>
          <a:lstStyle/>
          <a:p>
            <a:pPr eaLnBrk="1" hangingPunct="1"/>
            <a:r>
              <a:rPr lang="en-US"/>
              <a:t>Agency Oversight</a:t>
            </a:r>
          </a:p>
        </p:txBody>
      </p:sp>
      <p:sp>
        <p:nvSpPr>
          <p:cNvPr id="12292" name="Rectangle 3"/>
          <p:cNvSpPr>
            <a:spLocks noGrp="1" noChangeArrowheads="1"/>
          </p:cNvSpPr>
          <p:nvPr>
            <p:ph type="body" idx="1"/>
          </p:nvPr>
        </p:nvSpPr>
        <p:spPr/>
        <p:txBody>
          <a:bodyPr>
            <a:normAutofit fontScale="92500" lnSpcReduction="10000"/>
          </a:bodyPr>
          <a:lstStyle/>
          <a:p>
            <a:pPr eaLnBrk="1" hangingPunct="1"/>
            <a:r>
              <a:rPr lang="en-US" sz="3600" dirty="0"/>
              <a:t>You can control the outcome of rulemaking much easier than that of adjudications</a:t>
            </a:r>
          </a:p>
          <a:p>
            <a:pPr lvl="1" eaLnBrk="1" hangingPunct="1"/>
            <a:r>
              <a:rPr lang="en-US" sz="3600" dirty="0"/>
              <a:t>Not dependent on ALJs (administrative law judges)</a:t>
            </a:r>
          </a:p>
          <a:p>
            <a:pPr lvl="1" eaLnBrk="1" hangingPunct="1"/>
            <a:r>
              <a:rPr lang="en-US" sz="3600" dirty="0"/>
              <a:t>This especially important in LA</a:t>
            </a:r>
          </a:p>
          <a:p>
            <a:pPr eaLnBrk="1" hangingPunct="1"/>
            <a:r>
              <a:rPr lang="en-US" sz="3600" dirty="0"/>
              <a:t>More input from across the agency</a:t>
            </a:r>
          </a:p>
          <a:p>
            <a:pPr lvl="1" eaLnBrk="1" hangingPunct="1"/>
            <a:r>
              <a:rPr lang="en-US" sz="3600" dirty="0"/>
              <a:t>Input from the public as well</a:t>
            </a:r>
          </a:p>
          <a:p>
            <a:pPr eaLnBrk="1" hangingPunct="1"/>
            <a:r>
              <a:rPr lang="en-US" sz="3600" dirty="0"/>
              <a:t>Directly controlled by agency policy makers</a:t>
            </a:r>
          </a:p>
        </p:txBody>
      </p:sp>
    </p:spTree>
    <p:extLst>
      <p:ext uri="{BB962C8B-B14F-4D97-AF65-F5344CB8AC3E}">
        <p14:creationId xmlns:p14="http://schemas.microsoft.com/office/powerpoint/2010/main" val="1535610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FE19181-7AFD-4B84-B815-4768832B596C}" type="slidenum">
              <a:rPr lang="en-US" smtClean="0"/>
              <a:pPr/>
              <a:t>11</a:t>
            </a:fld>
            <a:endParaRPr lang="en-US"/>
          </a:p>
        </p:txBody>
      </p:sp>
      <p:sp>
        <p:nvSpPr>
          <p:cNvPr id="14339" name="Rectangle 2"/>
          <p:cNvSpPr>
            <a:spLocks noGrp="1" noChangeArrowheads="1"/>
          </p:cNvSpPr>
          <p:nvPr>
            <p:ph type="title"/>
          </p:nvPr>
        </p:nvSpPr>
        <p:spPr/>
        <p:txBody>
          <a:bodyPr/>
          <a:lstStyle/>
          <a:p>
            <a:pPr eaLnBrk="1" hangingPunct="1"/>
            <a:r>
              <a:rPr lang="en-US" dirty="0"/>
              <a:t>How Does the Nature of the Enabling Act Affect Rulemaking?</a:t>
            </a:r>
          </a:p>
        </p:txBody>
      </p:sp>
      <p:sp>
        <p:nvSpPr>
          <p:cNvPr id="14340" name="Rectangle 3"/>
          <p:cNvSpPr>
            <a:spLocks noGrp="1" noChangeArrowheads="1"/>
          </p:cNvSpPr>
          <p:nvPr>
            <p:ph type="body" idx="1"/>
          </p:nvPr>
        </p:nvSpPr>
        <p:spPr/>
        <p:txBody>
          <a:bodyPr/>
          <a:lstStyle/>
          <a:p>
            <a:pPr eaLnBrk="1" hangingPunct="1"/>
            <a:r>
              <a:rPr lang="en-US" dirty="0"/>
              <a:t>Very general laws</a:t>
            </a:r>
          </a:p>
          <a:p>
            <a:pPr lvl="1" eaLnBrk="1" hangingPunct="1"/>
            <a:r>
              <a:rPr lang="en-US" dirty="0"/>
              <a:t>Limited detail in the statute</a:t>
            </a:r>
          </a:p>
          <a:p>
            <a:pPr lvl="1" eaLnBrk="1" hangingPunct="1"/>
            <a:r>
              <a:rPr lang="en-US" dirty="0"/>
              <a:t>Any interpretative rule is likely to been seen as a legislative rule because it will provide more limits than the statute.</a:t>
            </a:r>
          </a:p>
          <a:p>
            <a:pPr eaLnBrk="1" hangingPunct="1"/>
            <a:r>
              <a:rPr lang="en-US" dirty="0"/>
              <a:t>Very specific laws - like the ADA</a:t>
            </a:r>
          </a:p>
          <a:p>
            <a:pPr lvl="1" eaLnBrk="1" hangingPunct="1"/>
            <a:r>
              <a:rPr lang="en-US" dirty="0"/>
              <a:t>No room for legislative rules</a:t>
            </a:r>
          </a:p>
          <a:p>
            <a:pPr lvl="1" eaLnBrk="1" hangingPunct="1"/>
            <a:r>
              <a:rPr lang="en-US" dirty="0"/>
              <a:t>Everything is guidance</a:t>
            </a:r>
          </a:p>
        </p:txBody>
      </p:sp>
    </p:spTree>
    <p:extLst>
      <p:ext uri="{BB962C8B-B14F-4D97-AF65-F5344CB8AC3E}">
        <p14:creationId xmlns:p14="http://schemas.microsoft.com/office/powerpoint/2010/main" val="3077603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B15122-8A07-4958-BF8C-B672B02E95F3}" type="slidenum">
              <a:rPr lang="en-US"/>
              <a:pPr/>
              <a:t>12</a:t>
            </a:fld>
            <a:endParaRPr lang="en-US"/>
          </a:p>
        </p:txBody>
      </p:sp>
      <p:sp>
        <p:nvSpPr>
          <p:cNvPr id="13315" name="Rectangle 2"/>
          <p:cNvSpPr>
            <a:spLocks noGrp="1" noChangeArrowheads="1"/>
          </p:cNvSpPr>
          <p:nvPr>
            <p:ph type="title"/>
          </p:nvPr>
        </p:nvSpPr>
        <p:spPr/>
        <p:txBody>
          <a:bodyPr/>
          <a:lstStyle/>
          <a:p>
            <a:pPr eaLnBrk="1" hangingPunct="1"/>
            <a:r>
              <a:rPr lang="en-US"/>
              <a:t>The Politics of Rulemaking</a:t>
            </a:r>
          </a:p>
        </p:txBody>
      </p:sp>
      <p:sp>
        <p:nvSpPr>
          <p:cNvPr id="13316" name="Rectangle 3"/>
          <p:cNvSpPr>
            <a:spLocks noGrp="1" noChangeArrowheads="1"/>
          </p:cNvSpPr>
          <p:nvPr>
            <p:ph type="body" idx="1"/>
          </p:nvPr>
        </p:nvSpPr>
        <p:spPr/>
        <p:txBody>
          <a:bodyPr/>
          <a:lstStyle/>
          <a:p>
            <a:pPr eaLnBrk="1" hangingPunct="1">
              <a:lnSpc>
                <a:spcPct val="90000"/>
              </a:lnSpc>
            </a:pPr>
            <a:r>
              <a:rPr lang="en-US" sz="2800" dirty="0"/>
              <a:t>Congress often dodges the hardest issues and leaves them to agency rulemaking</a:t>
            </a:r>
          </a:p>
          <a:p>
            <a:pPr eaLnBrk="1" hangingPunct="1">
              <a:lnSpc>
                <a:spcPct val="90000"/>
              </a:lnSpc>
            </a:pPr>
            <a:r>
              <a:rPr lang="en-US" sz="2800" dirty="0"/>
              <a:t>Most of these involve cost-benefit analysis</a:t>
            </a:r>
          </a:p>
          <a:p>
            <a:pPr lvl="1" eaLnBrk="1" hangingPunct="1">
              <a:lnSpc>
                <a:spcPct val="90000"/>
              </a:lnSpc>
            </a:pPr>
            <a:r>
              <a:rPr lang="en-US" sz="2800" dirty="0"/>
              <a:t>How do you trade off automobile safety with price and fuel efficiency?</a:t>
            </a:r>
          </a:p>
          <a:p>
            <a:pPr lvl="1" eaLnBrk="1" hangingPunct="1">
              <a:lnSpc>
                <a:spcPct val="90000"/>
              </a:lnSpc>
            </a:pPr>
            <a:r>
              <a:rPr lang="en-US" sz="2800" dirty="0"/>
              <a:t>Are you more worried about delaying the entry of new drugs or the about allowing the sale of a drug with dangerous side-effects?</a:t>
            </a:r>
          </a:p>
          <a:p>
            <a:pPr lvl="1" eaLnBrk="1" hangingPunct="1">
              <a:lnSpc>
                <a:spcPct val="90000"/>
              </a:lnSpc>
            </a:pPr>
            <a:r>
              <a:rPr lang="en-US" sz="2800" dirty="0"/>
              <a:t>Do you want cheap power at the cost of lots of asthma and the Grand Canyon full of smoke?</a:t>
            </a:r>
          </a:p>
        </p:txBody>
      </p:sp>
    </p:spTree>
    <p:extLst>
      <p:ext uri="{BB962C8B-B14F-4D97-AF65-F5344CB8AC3E}">
        <p14:creationId xmlns:p14="http://schemas.microsoft.com/office/powerpoint/2010/main" val="2522743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75C6592-846F-4B9C-90C7-247034473133}" type="slidenum">
              <a:rPr lang="en-US"/>
              <a:pPr/>
              <a:t>13</a:t>
            </a:fld>
            <a:endParaRPr lang="en-US"/>
          </a:p>
        </p:txBody>
      </p:sp>
      <p:sp>
        <p:nvSpPr>
          <p:cNvPr id="14339" name="Rectangle 2"/>
          <p:cNvSpPr>
            <a:spLocks noGrp="1" noChangeArrowheads="1"/>
          </p:cNvSpPr>
          <p:nvPr>
            <p:ph type="title"/>
          </p:nvPr>
        </p:nvSpPr>
        <p:spPr/>
        <p:txBody>
          <a:bodyPr/>
          <a:lstStyle/>
          <a:p>
            <a:pPr eaLnBrk="1" hangingPunct="1"/>
            <a:r>
              <a:rPr lang="en-US" dirty="0"/>
              <a:t>Downside of Rulemaking</a:t>
            </a:r>
          </a:p>
        </p:txBody>
      </p:sp>
      <p:sp>
        <p:nvSpPr>
          <p:cNvPr id="281603" name="Rectangle 3"/>
          <p:cNvSpPr>
            <a:spLocks noGrp="1" noChangeArrowheads="1"/>
          </p:cNvSpPr>
          <p:nvPr>
            <p:ph type="body" idx="1"/>
          </p:nvPr>
        </p:nvSpPr>
        <p:spPr>
          <a:xfrm>
            <a:off x="304800" y="2133600"/>
            <a:ext cx="8226425" cy="4572000"/>
          </a:xfrm>
        </p:spPr>
        <p:txBody>
          <a:bodyPr>
            <a:normAutofit fontScale="92500" lnSpcReduction="10000"/>
          </a:bodyPr>
          <a:lstStyle/>
          <a:p>
            <a:pPr eaLnBrk="1" hangingPunct="1">
              <a:defRPr/>
            </a:pPr>
            <a:r>
              <a:rPr lang="en-US" dirty="0"/>
              <a:t>Trials (adjudications) involving single parties can be more flexible in the individual cases</a:t>
            </a:r>
          </a:p>
          <a:p>
            <a:pPr eaLnBrk="1" hangingPunct="1">
              <a:defRPr/>
            </a:pPr>
            <a:r>
              <a:rPr lang="en-US" dirty="0"/>
              <a:t>Adjudications are useful when you are not sure what the rule should be and need more info and a chance to experiment</a:t>
            </a:r>
          </a:p>
          <a:p>
            <a:pPr eaLnBrk="1" hangingPunct="1">
              <a:defRPr/>
            </a:pPr>
            <a:r>
              <a:rPr lang="en-US" dirty="0"/>
              <a:t>Rules can be so abstract or overbroad that they are expensive or difficult to follow</a:t>
            </a:r>
          </a:p>
          <a:p>
            <a:pPr lvl="1" eaLnBrk="1" hangingPunct="1">
              <a:defRPr/>
            </a:pPr>
            <a:r>
              <a:rPr lang="en-US" dirty="0"/>
              <a:t>Like statutes</a:t>
            </a:r>
          </a:p>
          <a:p>
            <a:pPr eaLnBrk="1" hangingPunct="1">
              <a:defRPr/>
            </a:pPr>
            <a:r>
              <a:rPr lang="en-US" dirty="0"/>
              <a:t>Agencies can promulgate rules that Congress would never pass - Green House Gas Regulations.</a:t>
            </a:r>
          </a:p>
        </p:txBody>
      </p:sp>
    </p:spTree>
    <p:extLst>
      <p:ext uri="{BB962C8B-B14F-4D97-AF65-F5344CB8AC3E}">
        <p14:creationId xmlns:p14="http://schemas.microsoft.com/office/powerpoint/2010/main" val="2763594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446CA1-A0CC-40FE-AEC1-C73BA3DD542C}" type="slidenum">
              <a:rPr lang="en-US"/>
              <a:pPr/>
              <a:t>14</a:t>
            </a:fld>
            <a:endParaRPr lang="en-US"/>
          </a:p>
        </p:txBody>
      </p:sp>
      <p:sp>
        <p:nvSpPr>
          <p:cNvPr id="15363" name="Rectangle 2"/>
          <p:cNvSpPr>
            <a:spLocks noGrp="1" noChangeArrowheads="1"/>
          </p:cNvSpPr>
          <p:nvPr>
            <p:ph type="title"/>
          </p:nvPr>
        </p:nvSpPr>
        <p:spPr/>
        <p:txBody>
          <a:bodyPr/>
          <a:lstStyle/>
          <a:p>
            <a:pPr eaLnBrk="1" hangingPunct="1"/>
            <a:r>
              <a:rPr lang="en-US" dirty="0"/>
              <a:t>Rulemaking Ossification</a:t>
            </a:r>
          </a:p>
        </p:txBody>
      </p:sp>
      <p:sp>
        <p:nvSpPr>
          <p:cNvPr id="283651" name="Rectangle 3"/>
          <p:cNvSpPr>
            <a:spLocks noGrp="1" noChangeArrowheads="1"/>
          </p:cNvSpPr>
          <p:nvPr>
            <p:ph type="body" idx="1"/>
          </p:nvPr>
        </p:nvSpPr>
        <p:spPr>
          <a:xfrm>
            <a:off x="381000" y="2057400"/>
            <a:ext cx="8001000" cy="4648200"/>
          </a:xfrm>
        </p:spPr>
        <p:txBody>
          <a:bodyPr>
            <a:normAutofit fontScale="92500" lnSpcReduction="10000"/>
          </a:bodyPr>
          <a:lstStyle/>
          <a:p>
            <a:pPr eaLnBrk="1" hangingPunct="1">
              <a:lnSpc>
                <a:spcPct val="80000"/>
              </a:lnSpc>
              <a:defRPr/>
            </a:pPr>
            <a:r>
              <a:rPr lang="en-US" dirty="0"/>
              <a:t>The courts and legislatures have increased the burden on rulemaking, especially in states</a:t>
            </a:r>
          </a:p>
          <a:p>
            <a:pPr lvl="1" eaLnBrk="1" hangingPunct="1">
              <a:lnSpc>
                <a:spcPct val="80000"/>
              </a:lnSpc>
              <a:defRPr/>
            </a:pPr>
            <a:r>
              <a:rPr lang="en-US" dirty="0"/>
              <a:t>Rulemaking has gotten so complex and time consuming it has lost some of its value</a:t>
            </a:r>
          </a:p>
          <a:p>
            <a:pPr lvl="1" eaLnBrk="1" hangingPunct="1">
              <a:lnSpc>
                <a:spcPct val="80000"/>
              </a:lnSpc>
              <a:defRPr/>
            </a:pPr>
            <a:r>
              <a:rPr lang="en-US" dirty="0"/>
              <a:t>Complicated by  regulatory conflict and incompetent agency practice</a:t>
            </a:r>
          </a:p>
          <a:p>
            <a:pPr eaLnBrk="1" hangingPunct="1">
              <a:lnSpc>
                <a:spcPct val="80000"/>
              </a:lnSpc>
              <a:defRPr/>
            </a:pPr>
            <a:r>
              <a:rPr lang="en-US" dirty="0"/>
              <a:t>Rulemaking can go on for years</a:t>
            </a:r>
          </a:p>
          <a:p>
            <a:pPr lvl="1" eaLnBrk="1" hangingPunct="1">
              <a:lnSpc>
                <a:spcPct val="80000"/>
              </a:lnSpc>
              <a:defRPr/>
            </a:pPr>
            <a:r>
              <a:rPr lang="en-US" dirty="0"/>
              <a:t>What is the legal value of a proposed rule that has not been finalized?</a:t>
            </a:r>
          </a:p>
          <a:p>
            <a:pPr lvl="1" eaLnBrk="1" hangingPunct="1">
              <a:lnSpc>
                <a:spcPct val="80000"/>
              </a:lnSpc>
              <a:defRPr/>
            </a:pPr>
            <a:r>
              <a:rPr lang="en-US" dirty="0"/>
              <a:t>The Medicare anti-kickback regulations were delayed for years between the proposed rule and the final rule</a:t>
            </a:r>
          </a:p>
        </p:txBody>
      </p:sp>
    </p:spTree>
    <p:extLst>
      <p:ext uri="{BB962C8B-B14F-4D97-AF65-F5344CB8AC3E}">
        <p14:creationId xmlns:p14="http://schemas.microsoft.com/office/powerpoint/2010/main" val="771890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2ECC2-F7DB-4FB9-B2F1-6B3B35D0F4AA}" type="slidenum">
              <a:rPr lang="en-US"/>
              <a:pPr/>
              <a:t>15</a:t>
            </a:fld>
            <a:endParaRPr lang="en-US"/>
          </a:p>
        </p:txBody>
      </p:sp>
      <p:sp>
        <p:nvSpPr>
          <p:cNvPr id="20483" name="Rectangle 2"/>
          <p:cNvSpPr>
            <a:spLocks noGrp="1" noChangeArrowheads="1"/>
          </p:cNvSpPr>
          <p:nvPr>
            <p:ph type="title"/>
          </p:nvPr>
        </p:nvSpPr>
        <p:spPr/>
        <p:txBody>
          <a:bodyPr/>
          <a:lstStyle/>
          <a:p>
            <a:pPr eaLnBrk="1" hangingPunct="1"/>
            <a:r>
              <a:rPr lang="en-US" dirty="0"/>
              <a:t>Definition of a Rule</a:t>
            </a:r>
          </a:p>
        </p:txBody>
      </p:sp>
      <p:sp>
        <p:nvSpPr>
          <p:cNvPr id="20484" name="Rectangle 3"/>
          <p:cNvSpPr>
            <a:spLocks noGrp="1" noChangeArrowheads="1"/>
          </p:cNvSpPr>
          <p:nvPr>
            <p:ph type="body" idx="1"/>
          </p:nvPr>
        </p:nvSpPr>
        <p:spPr>
          <a:xfrm>
            <a:off x="533400" y="2057400"/>
            <a:ext cx="8458200" cy="4648200"/>
          </a:xfrm>
        </p:spPr>
        <p:txBody>
          <a:bodyPr/>
          <a:lstStyle/>
          <a:p>
            <a:pPr eaLnBrk="1" hangingPunct="1">
              <a:lnSpc>
                <a:spcPct val="80000"/>
              </a:lnSpc>
            </a:pPr>
            <a:r>
              <a:rPr lang="en-US" sz="2400" dirty="0">
                <a:hlinkClick r:id="rId2"/>
              </a:rPr>
              <a:t>APA 551(4</a:t>
            </a:r>
            <a:r>
              <a:rPr lang="en-US" sz="2400" dirty="0"/>
              <a:t>)</a:t>
            </a:r>
          </a:p>
          <a:p>
            <a:pPr lvl="1" eaLnBrk="1" hangingPunct="1">
              <a:lnSpc>
                <a:spcPct val="80000"/>
              </a:lnSpc>
            </a:pPr>
            <a:r>
              <a:rPr lang="en-US" sz="2400" dirty="0"/>
              <a:t>(4) 'rule' means the whole or a part of an agency statement of general or particular applicability and future effect designed to implement, interpret, or prescribe law or policy or describing the organization, procedure, or practice requirements of an agency and includes the approval or prescription for the future of rates, wages, corporate or financial structures or reorganizations thereof, prices, facilities, appliances, services or allowances therefor or of valuations, costs, or accounting, or practices bearing on any of the foregoing; </a:t>
            </a:r>
          </a:p>
          <a:p>
            <a:pPr eaLnBrk="1" hangingPunct="1">
              <a:lnSpc>
                <a:spcPct val="80000"/>
              </a:lnSpc>
            </a:pPr>
            <a:r>
              <a:rPr lang="en-US" sz="2400" dirty="0"/>
              <a:t>Not a clear definition</a:t>
            </a:r>
          </a:p>
          <a:p>
            <a:pPr eaLnBrk="1" hangingPunct="1">
              <a:lnSpc>
                <a:spcPct val="80000"/>
              </a:lnSpc>
            </a:pPr>
            <a:r>
              <a:rPr lang="en-US" sz="2400" dirty="0"/>
              <a:t>Things that are not adjudications or licensing</a:t>
            </a:r>
          </a:p>
        </p:txBody>
      </p:sp>
    </p:spTree>
    <p:extLst>
      <p:ext uri="{BB962C8B-B14F-4D97-AF65-F5344CB8AC3E}">
        <p14:creationId xmlns:p14="http://schemas.microsoft.com/office/powerpoint/2010/main" val="202030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66BC8-14B8-469D-B984-C72F623A1FAC}" type="slidenum">
              <a:rPr lang="en-US"/>
              <a:pPr/>
              <a:t>16</a:t>
            </a:fld>
            <a:endParaRPr lang="en-US"/>
          </a:p>
        </p:txBody>
      </p:sp>
      <p:sp>
        <p:nvSpPr>
          <p:cNvPr id="21507" name="Rectangle 2"/>
          <p:cNvSpPr>
            <a:spLocks noGrp="1" noChangeArrowheads="1"/>
          </p:cNvSpPr>
          <p:nvPr>
            <p:ph type="title"/>
          </p:nvPr>
        </p:nvSpPr>
        <p:spPr/>
        <p:txBody>
          <a:bodyPr/>
          <a:lstStyle/>
          <a:p>
            <a:pPr eaLnBrk="1" hangingPunct="1"/>
            <a:r>
              <a:rPr lang="en-US" dirty="0">
                <a:hlinkClick r:id="rId2"/>
              </a:rPr>
              <a:t>LA Definition</a:t>
            </a:r>
            <a:endParaRPr lang="en-US" dirty="0"/>
          </a:p>
        </p:txBody>
      </p:sp>
      <p:sp>
        <p:nvSpPr>
          <p:cNvPr id="21508"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300" dirty="0"/>
              <a:t>6) "Rule" means each agency statement, guide, or requirement for conduct or action, exclusive of those regulating only the internal management of the agency and those purporting to adopt, increase, or decrease any fees imposed on the affairs, actions, or persons regulated by the agency, which has general applicability and the effect of implementing or interpreting substantive law or policy, or which prescribes the procedure or practice requirements of the agency. </a:t>
            </a:r>
          </a:p>
          <a:p>
            <a:pPr eaLnBrk="1" hangingPunct="1">
              <a:lnSpc>
                <a:spcPct val="80000"/>
              </a:lnSpc>
            </a:pPr>
            <a:r>
              <a:rPr lang="en-US" sz="2300" dirty="0"/>
              <a:t>"Rule" includes, but is not limited to, any provision for fines, prices or penalties, the attainment or loss of preferential status, and the criteria or qualifications for licensure or certification by an agency. A rule may be of general applicability even though it may not apply to the entire state, provided its form is general and it is capable of being applied to every member of an identifiable class. The term includes the amendment or repeal of an existing rule but does not include declaratory rulings or orders or any fees.</a:t>
            </a:r>
          </a:p>
        </p:txBody>
      </p:sp>
    </p:spTree>
    <p:extLst>
      <p:ext uri="{BB962C8B-B14F-4D97-AF65-F5344CB8AC3E}">
        <p14:creationId xmlns:p14="http://schemas.microsoft.com/office/powerpoint/2010/main" val="1680532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8D24E1-0749-48F9-9E66-05857803E88F}" type="slidenum">
              <a:rPr lang="en-US"/>
              <a:pPr/>
              <a:t>17</a:t>
            </a:fld>
            <a:endParaRPr lang="en-US"/>
          </a:p>
        </p:txBody>
      </p:sp>
      <p:sp>
        <p:nvSpPr>
          <p:cNvPr id="22531" name="Rectangle 2"/>
          <p:cNvSpPr>
            <a:spLocks noGrp="1" noChangeArrowheads="1"/>
          </p:cNvSpPr>
          <p:nvPr>
            <p:ph type="title"/>
          </p:nvPr>
        </p:nvSpPr>
        <p:spPr/>
        <p:txBody>
          <a:bodyPr/>
          <a:lstStyle/>
          <a:p>
            <a:pPr eaLnBrk="1" hangingPunct="1"/>
            <a:r>
              <a:rPr lang="en-US" dirty="0"/>
              <a:t>Functional Definitions</a:t>
            </a:r>
          </a:p>
        </p:txBody>
      </p:sp>
      <p:sp>
        <p:nvSpPr>
          <p:cNvPr id="22532" name="Rectangle 3"/>
          <p:cNvSpPr>
            <a:spLocks noGrp="1" noChangeArrowheads="1"/>
          </p:cNvSpPr>
          <p:nvPr>
            <p:ph type="body" idx="1"/>
          </p:nvPr>
        </p:nvSpPr>
        <p:spPr/>
        <p:txBody>
          <a:bodyPr/>
          <a:lstStyle/>
          <a:p>
            <a:pPr eaLnBrk="1" hangingPunct="1"/>
            <a:r>
              <a:rPr lang="en-US" dirty="0"/>
              <a:t>General applicability, as opposed to specific parties</a:t>
            </a:r>
          </a:p>
          <a:p>
            <a:pPr eaLnBrk="1" hangingPunct="1"/>
            <a:r>
              <a:rPr lang="en-US" dirty="0" smtClean="0"/>
              <a:t>Prospective</a:t>
            </a:r>
          </a:p>
          <a:p>
            <a:pPr lvl="1" eaLnBrk="1" hangingPunct="1"/>
            <a:r>
              <a:rPr lang="en-US" dirty="0" smtClean="0"/>
              <a:t>Unless specifically authorized to be retrospective by Congress.</a:t>
            </a:r>
            <a:endParaRPr lang="en-US" dirty="0"/>
          </a:p>
          <a:p>
            <a:pPr eaLnBrk="1" hangingPunct="1"/>
            <a:r>
              <a:rPr lang="en-US" dirty="0"/>
              <a:t>Binding on the agency as well as on the public</a:t>
            </a:r>
          </a:p>
        </p:txBody>
      </p:sp>
    </p:spTree>
    <p:extLst>
      <p:ext uri="{BB962C8B-B14F-4D97-AF65-F5344CB8AC3E}">
        <p14:creationId xmlns:p14="http://schemas.microsoft.com/office/powerpoint/2010/main" val="1251848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Orders versus Rules</a:t>
            </a:r>
          </a:p>
        </p:txBody>
      </p:sp>
      <p:sp>
        <p:nvSpPr>
          <p:cNvPr id="3" name="Content Placeholder 2"/>
          <p:cNvSpPr>
            <a:spLocks noGrp="1"/>
          </p:cNvSpPr>
          <p:nvPr>
            <p:ph idx="1"/>
          </p:nvPr>
        </p:nvSpPr>
        <p:spPr/>
        <p:txBody>
          <a:bodyPr>
            <a:normAutofit fontScale="85000" lnSpcReduction="20000"/>
          </a:bodyPr>
          <a:lstStyle/>
          <a:p>
            <a:r>
              <a:rPr lang="en-US" dirty="0"/>
              <a:t>Rules are directed to the universe of regulated parties, not to individuals. </a:t>
            </a:r>
          </a:p>
          <a:p>
            <a:r>
              <a:rPr lang="en-US" dirty="0"/>
              <a:t>Agency directives to specific parties based on individual facts are called orders. They may trigger a hearing for the individual, but do not </a:t>
            </a:r>
            <a:r>
              <a:rPr lang="en-US" baseline="0" dirty="0"/>
              <a:t>need notice and comment.</a:t>
            </a:r>
          </a:p>
          <a:p>
            <a:r>
              <a:rPr lang="en-US" dirty="0"/>
              <a:t>Assume the EPA makes a rule that applies to copper smelters which are located more than 5,000 above sea level.</a:t>
            </a:r>
          </a:p>
          <a:p>
            <a:pPr lvl="1"/>
            <a:r>
              <a:rPr lang="en-US" dirty="0"/>
              <a:t>What is there is only one?</a:t>
            </a:r>
          </a:p>
          <a:p>
            <a:pPr lvl="1"/>
            <a:r>
              <a:rPr lang="en-US" dirty="0"/>
              <a:t>Is this still a rule?</a:t>
            </a:r>
          </a:p>
          <a:p>
            <a:r>
              <a:rPr lang="en-US" dirty="0"/>
              <a:t>Do we see statutes directed at single parties?</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18</a:t>
            </a:fld>
            <a:endParaRPr lang="en-US"/>
          </a:p>
        </p:txBody>
      </p:sp>
    </p:spTree>
    <p:extLst>
      <p:ext uri="{BB962C8B-B14F-4D97-AF65-F5344CB8AC3E}">
        <p14:creationId xmlns:p14="http://schemas.microsoft.com/office/powerpoint/2010/main" val="2373473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1"/>
                </a:solidFill>
                <a:effectLst/>
                <a:latin typeface="+mj-lt"/>
                <a:ea typeface="+mj-ea"/>
                <a:cs typeface="+mj-cs"/>
              </a:rPr>
              <a:t>APA</a:t>
            </a:r>
            <a:r>
              <a:rPr lang="en-US" sz="3600" b="1" baseline="0" dirty="0">
                <a:solidFill>
                  <a:schemeClr val="tx1"/>
                </a:solidFill>
                <a:effectLst/>
                <a:latin typeface="+mj-lt"/>
                <a:ea typeface="+mj-ea"/>
                <a:cs typeface="+mj-cs"/>
              </a:rPr>
              <a:t> Rules Must have </a:t>
            </a:r>
            <a:r>
              <a:rPr lang="en-US" sz="3600" b="1" dirty="0">
                <a:solidFill>
                  <a:schemeClr val="tx1"/>
                </a:solidFill>
                <a:effectLst/>
                <a:latin typeface="+mj-lt"/>
                <a:ea typeface="+mj-ea"/>
                <a:cs typeface="+mj-cs"/>
              </a:rPr>
              <a:t>“Future Effect”</a:t>
            </a:r>
            <a:endParaRPr lang="en-US" dirty="0"/>
          </a:p>
        </p:txBody>
      </p:sp>
      <p:sp>
        <p:nvSpPr>
          <p:cNvPr id="3" name="Content Placeholder 2"/>
          <p:cNvSpPr>
            <a:spLocks noGrp="1"/>
          </p:cNvSpPr>
          <p:nvPr>
            <p:ph idx="1"/>
          </p:nvPr>
        </p:nvSpPr>
        <p:spPr/>
        <p:txBody>
          <a:bodyPr/>
          <a:lstStyle/>
          <a:p>
            <a:r>
              <a:rPr lang="en-US" dirty="0"/>
              <a:t>In</a:t>
            </a:r>
            <a:r>
              <a:rPr lang="en-US" i="1" dirty="0"/>
              <a:t> Bowen v. Georgetown University Hospital</a:t>
            </a:r>
            <a:r>
              <a:rPr lang="en-US" dirty="0"/>
              <a:t>, 488 U.S. 204 (1988), HHS changed the reimbursement rules for care that had already been rendered.</a:t>
            </a:r>
          </a:p>
          <a:p>
            <a:pPr lvl="1"/>
            <a:r>
              <a:rPr lang="en-US" dirty="0"/>
              <a:t>Why is that problem for a rule?</a:t>
            </a:r>
          </a:p>
          <a:p>
            <a:pPr lvl="1"/>
            <a:r>
              <a:rPr lang="en-US" dirty="0"/>
              <a:t>Can Congress fix this or is it a constitutional issue?</a:t>
            </a:r>
          </a:p>
          <a:p>
            <a:r>
              <a:rPr lang="en-US" dirty="0"/>
              <a:t>Can there be retroactive laws?</a:t>
            </a:r>
          </a:p>
          <a:p>
            <a:pPr lvl="1"/>
            <a:r>
              <a:rPr lang="en-US" dirty="0"/>
              <a:t>Superfund?</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19</a:t>
            </a:fld>
            <a:endParaRPr lang="en-US"/>
          </a:p>
        </p:txBody>
      </p:sp>
    </p:spTree>
    <p:extLst>
      <p:ext uri="{BB962C8B-B14F-4D97-AF65-F5344CB8AC3E}">
        <p14:creationId xmlns:p14="http://schemas.microsoft.com/office/powerpoint/2010/main" val="260274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Rule</a:t>
            </a:r>
            <a:r>
              <a:rPr lang="en-US" baseline="0" dirty="0"/>
              <a:t> or Adjudication?</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a:t>
            </a:fld>
            <a:endParaRPr lang="en-US"/>
          </a:p>
        </p:txBody>
      </p:sp>
    </p:spTree>
    <p:extLst>
      <p:ext uri="{BB962C8B-B14F-4D97-AF65-F5344CB8AC3E}">
        <p14:creationId xmlns:p14="http://schemas.microsoft.com/office/powerpoint/2010/main" val="296278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rules to limit facts in adjudications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Adjudications determine facts at issue between specific parties and the government.</a:t>
            </a:r>
          </a:p>
          <a:p>
            <a:r>
              <a:rPr lang="en-US" dirty="0" smtClean="0"/>
              <a:t>These may be facts such as technical standards</a:t>
            </a:r>
          </a:p>
          <a:p>
            <a:pPr lvl="1"/>
            <a:r>
              <a:rPr lang="en-US" dirty="0" smtClean="0"/>
              <a:t>Safe temperature for storing soup</a:t>
            </a:r>
          </a:p>
          <a:p>
            <a:r>
              <a:rPr lang="en-US" dirty="0" smtClean="0"/>
              <a:t>They may be facts governing compliance with a statute or regulation.</a:t>
            </a:r>
          </a:p>
          <a:p>
            <a:pPr lvl="1"/>
            <a:r>
              <a:rPr lang="en-US" dirty="0" smtClean="0"/>
              <a:t>The number of television stations that constitutes a monopoly in the market.</a:t>
            </a:r>
          </a:p>
          <a:p>
            <a:r>
              <a:rPr lang="en-US" dirty="0" smtClean="0"/>
              <a:t>Resolving these facts often involves expert testimony and lengthy review of technical documents.</a:t>
            </a:r>
          </a:p>
          <a:p>
            <a:pPr lvl="1"/>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20</a:t>
            </a:fld>
            <a:endParaRPr lang="en-US" dirty="0"/>
          </a:p>
        </p:txBody>
      </p:sp>
    </p:spTree>
    <p:extLst>
      <p:ext uri="{BB962C8B-B14F-4D97-AF65-F5344CB8AC3E}">
        <p14:creationId xmlns:p14="http://schemas.microsoft.com/office/powerpoint/2010/main" val="2574204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i="1" dirty="0" smtClean="0">
                <a:solidFill>
                  <a:schemeClr val="tx1"/>
                </a:solidFill>
                <a:effectLst/>
                <a:latin typeface="+mj-lt"/>
                <a:ea typeface="+mj-ea"/>
                <a:cs typeface="+mj-cs"/>
              </a:rPr>
              <a:t>United States v. </a:t>
            </a:r>
            <a:r>
              <a:rPr lang="en-US" sz="3600" b="1" i="1" dirty="0" err="1" smtClean="0">
                <a:solidFill>
                  <a:schemeClr val="tx1"/>
                </a:solidFill>
                <a:effectLst/>
                <a:latin typeface="+mj-lt"/>
                <a:ea typeface="+mj-ea"/>
                <a:cs typeface="+mj-cs"/>
              </a:rPr>
              <a:t>Storer</a:t>
            </a:r>
            <a:r>
              <a:rPr lang="en-US" sz="3600" b="1" i="1" dirty="0" smtClean="0">
                <a:solidFill>
                  <a:schemeClr val="tx1"/>
                </a:solidFill>
                <a:effectLst/>
                <a:latin typeface="+mj-lt"/>
                <a:ea typeface="+mj-ea"/>
                <a:cs typeface="+mj-cs"/>
              </a:rPr>
              <a:t> Broadcasting Co.</a:t>
            </a:r>
            <a:r>
              <a:rPr lang="en-US" sz="3600" b="1" dirty="0" smtClean="0">
                <a:solidFill>
                  <a:schemeClr val="tx1"/>
                </a:solidFill>
                <a:effectLst/>
                <a:latin typeface="+mj-lt"/>
                <a:ea typeface="+mj-ea"/>
                <a:cs typeface="+mj-cs"/>
              </a:rPr>
              <a:t>, 351 U.S. 192 (1956)</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The FCC is concerned that concentrated ownership of TV stations is not in the public interest.</a:t>
            </a:r>
          </a:p>
          <a:p>
            <a:r>
              <a:rPr lang="en-US" dirty="0" smtClean="0"/>
              <a:t>Licensing is an adjudication, i.e., the applicant is entitled to a hearing if his license is turned down.</a:t>
            </a:r>
          </a:p>
          <a:p>
            <a:pPr lvl="1"/>
            <a:r>
              <a:rPr lang="en-US" dirty="0" smtClean="0"/>
              <a:t>Absent a rule, the number of stations that constitute concentrated ownership would have to be determined in each adjudication.</a:t>
            </a:r>
          </a:p>
          <a:p>
            <a:r>
              <a:rPr lang="en-US" dirty="0" smtClean="0"/>
              <a:t>The FCC issues a rule that no one can own more than five stations.</a:t>
            </a:r>
          </a:p>
          <a:p>
            <a:pPr lvl="1"/>
            <a:r>
              <a:rPr lang="en-US" dirty="0" smtClean="0"/>
              <a:t>Does an applicant with 5 stations asking for an additional station license get a hearing when he is turned down based on the rule?</a:t>
            </a:r>
          </a:p>
          <a:p>
            <a:pPr lvl="1"/>
            <a:r>
              <a:rPr lang="en-US" dirty="0" smtClean="0"/>
              <a:t>Why or why not?</a:t>
            </a:r>
            <a:endParaRPr lang="en-US" dirty="0"/>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21</a:t>
            </a:fld>
            <a:endParaRPr lang="en-US"/>
          </a:p>
        </p:txBody>
      </p:sp>
    </p:spTree>
    <p:extLst>
      <p:ext uri="{BB962C8B-B14F-4D97-AF65-F5344CB8AC3E}">
        <p14:creationId xmlns:p14="http://schemas.microsoft.com/office/powerpoint/2010/main" val="1601918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22</a:t>
            </a:fld>
            <a:endParaRPr lang="en-US"/>
          </a:p>
        </p:txBody>
      </p:sp>
    </p:spTree>
    <p:extLst>
      <p:ext uri="{BB962C8B-B14F-4D97-AF65-F5344CB8AC3E}">
        <p14:creationId xmlns:p14="http://schemas.microsoft.com/office/powerpoint/2010/main" val="2326419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Procedures of Notice-and-Comment Rulemaking</a:t>
            </a:r>
          </a:p>
        </p:txBody>
      </p:sp>
      <p:sp>
        <p:nvSpPr>
          <p:cNvPr id="5" name="Subtitle 4"/>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23</a:t>
            </a:fld>
            <a:endParaRPr lang="en-US"/>
          </a:p>
        </p:txBody>
      </p:sp>
    </p:spTree>
    <p:extLst>
      <p:ext uri="{BB962C8B-B14F-4D97-AF65-F5344CB8AC3E}">
        <p14:creationId xmlns:p14="http://schemas.microsoft.com/office/powerpoint/2010/main" val="2728004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131628-E3DF-4F7E-8A5B-C69795A65642}" type="slidenum">
              <a:rPr lang="en-US"/>
              <a:pPr/>
              <a:t>24</a:t>
            </a:fld>
            <a:endParaRPr lang="en-US"/>
          </a:p>
        </p:txBody>
      </p:sp>
      <p:sp>
        <p:nvSpPr>
          <p:cNvPr id="4099" name="Rectangle 2"/>
          <p:cNvSpPr>
            <a:spLocks noGrp="1" noChangeArrowheads="1"/>
          </p:cNvSpPr>
          <p:nvPr>
            <p:ph type="title"/>
          </p:nvPr>
        </p:nvSpPr>
        <p:spPr/>
        <p:txBody>
          <a:bodyPr/>
          <a:lstStyle/>
          <a:p>
            <a:pPr eaLnBrk="1" hangingPunct="1"/>
            <a:r>
              <a:rPr lang="en-US"/>
              <a:t>Jargon Alert</a:t>
            </a:r>
          </a:p>
        </p:txBody>
      </p:sp>
      <p:sp>
        <p:nvSpPr>
          <p:cNvPr id="4100" name="Rectangle 3"/>
          <p:cNvSpPr>
            <a:spLocks noGrp="1" noChangeArrowheads="1"/>
          </p:cNvSpPr>
          <p:nvPr>
            <p:ph type="body" idx="1"/>
          </p:nvPr>
        </p:nvSpPr>
        <p:spPr/>
        <p:txBody>
          <a:bodyPr/>
          <a:lstStyle/>
          <a:p>
            <a:pPr eaLnBrk="1" hangingPunct="1"/>
            <a:r>
              <a:rPr lang="en-US" sz="2800"/>
              <a:t>Rule, legislative rule, or regulation</a:t>
            </a:r>
          </a:p>
          <a:p>
            <a:pPr lvl="1" eaLnBrk="1" hangingPunct="1"/>
            <a:r>
              <a:rPr lang="en-US" sz="2800"/>
              <a:t>They all mean the same thing</a:t>
            </a:r>
          </a:p>
          <a:p>
            <a:pPr lvl="1" eaLnBrk="1" hangingPunct="1"/>
            <a:r>
              <a:rPr lang="en-US" sz="2800"/>
              <a:t>Has the same effect as a statute passed by the legislature</a:t>
            </a:r>
          </a:p>
          <a:p>
            <a:pPr eaLnBrk="1" hangingPunct="1"/>
            <a:r>
              <a:rPr lang="en-US" sz="2800"/>
              <a:t>Non-Legislative rule </a:t>
            </a:r>
          </a:p>
          <a:p>
            <a:pPr lvl="1" eaLnBrk="1" hangingPunct="1"/>
            <a:r>
              <a:rPr lang="en-US" sz="2800"/>
              <a:t>Has no legal effect, but shows what the agency thinks the law is</a:t>
            </a:r>
          </a:p>
          <a:p>
            <a:pPr lvl="1" eaLnBrk="1" hangingPunct="1"/>
            <a:r>
              <a:rPr lang="en-US" sz="2800"/>
              <a:t>Many names - interpretive rule, guidelines, guidance document, anything but rule or regulation</a:t>
            </a:r>
          </a:p>
        </p:txBody>
      </p:sp>
    </p:spTree>
    <p:extLst>
      <p:ext uri="{BB962C8B-B14F-4D97-AF65-F5344CB8AC3E}">
        <p14:creationId xmlns:p14="http://schemas.microsoft.com/office/powerpoint/2010/main" val="3753506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E29350E-B7EE-4BD4-B8FA-7EF226F1BBDD}" type="slidenum">
              <a:rPr lang="en-US"/>
              <a:pPr/>
              <a:t>25</a:t>
            </a:fld>
            <a:endParaRPr lang="en-US"/>
          </a:p>
        </p:txBody>
      </p:sp>
      <p:sp>
        <p:nvSpPr>
          <p:cNvPr id="5123" name="Rectangle 2"/>
          <p:cNvSpPr>
            <a:spLocks noGrp="1" noChangeArrowheads="1"/>
          </p:cNvSpPr>
          <p:nvPr>
            <p:ph type="title"/>
          </p:nvPr>
        </p:nvSpPr>
        <p:spPr/>
        <p:txBody>
          <a:bodyPr/>
          <a:lstStyle/>
          <a:p>
            <a:pPr eaLnBrk="1" hangingPunct="1"/>
            <a:r>
              <a:rPr lang="en-US"/>
              <a:t>The Agency as Legislature</a:t>
            </a:r>
          </a:p>
        </p:txBody>
      </p:sp>
      <p:sp>
        <p:nvSpPr>
          <p:cNvPr id="5124" name="Rectangle 3"/>
          <p:cNvSpPr>
            <a:spLocks noGrp="1" noChangeArrowheads="1"/>
          </p:cNvSpPr>
          <p:nvPr>
            <p:ph type="body" idx="1"/>
          </p:nvPr>
        </p:nvSpPr>
        <p:spPr>
          <a:xfrm>
            <a:off x="457200" y="1981200"/>
            <a:ext cx="7693025" cy="4648200"/>
          </a:xfrm>
        </p:spPr>
        <p:txBody>
          <a:bodyPr>
            <a:normAutofit/>
          </a:bodyPr>
          <a:lstStyle/>
          <a:p>
            <a:pPr eaLnBrk="1" hangingPunct="1">
              <a:lnSpc>
                <a:spcPct val="90000"/>
              </a:lnSpc>
            </a:pPr>
            <a:r>
              <a:rPr lang="en-US" dirty="0"/>
              <a:t>The modern rulemaking process got started in the 1950s and really accelerated in the 1970s</a:t>
            </a:r>
          </a:p>
          <a:p>
            <a:pPr lvl="1" eaLnBrk="1" hangingPunct="1">
              <a:lnSpc>
                <a:spcPct val="90000"/>
              </a:lnSpc>
            </a:pPr>
            <a:r>
              <a:rPr lang="en-US" dirty="0"/>
              <a:t>Parallels the growth of federal agencies</a:t>
            </a:r>
          </a:p>
          <a:p>
            <a:pPr eaLnBrk="1" hangingPunct="1">
              <a:lnSpc>
                <a:spcPct val="90000"/>
              </a:lnSpc>
            </a:pPr>
            <a:r>
              <a:rPr lang="en-US" dirty="0"/>
              <a:t>In theory, the federal courts encourage agency rulemaking.</a:t>
            </a:r>
          </a:p>
          <a:p>
            <a:pPr lvl="1" eaLnBrk="1" hangingPunct="1">
              <a:lnSpc>
                <a:spcPct val="90000"/>
              </a:lnSpc>
            </a:pPr>
            <a:r>
              <a:rPr lang="en-US" dirty="0"/>
              <a:t>It reduces litigation and simplifies the litigation that ensues.</a:t>
            </a:r>
          </a:p>
        </p:txBody>
      </p:sp>
    </p:spTree>
    <p:extLst>
      <p:ext uri="{BB962C8B-B14F-4D97-AF65-F5344CB8AC3E}">
        <p14:creationId xmlns:p14="http://schemas.microsoft.com/office/powerpoint/2010/main" val="201879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38A78-9ED8-4545-A3C1-1CD4258D8C2D}" type="slidenum">
              <a:rPr lang="en-US"/>
              <a:pPr/>
              <a:t>26</a:t>
            </a:fld>
            <a:endParaRPr lang="en-US"/>
          </a:p>
        </p:txBody>
      </p:sp>
      <p:sp>
        <p:nvSpPr>
          <p:cNvPr id="6147" name="Rectangle 2"/>
          <p:cNvSpPr>
            <a:spLocks noGrp="1" noChangeArrowheads="1"/>
          </p:cNvSpPr>
          <p:nvPr>
            <p:ph type="title"/>
          </p:nvPr>
        </p:nvSpPr>
        <p:spPr>
          <a:xfrm>
            <a:off x="1150938" y="673100"/>
            <a:ext cx="7793037" cy="641350"/>
          </a:xfrm>
        </p:spPr>
        <p:txBody>
          <a:bodyPr>
            <a:spAutoFit/>
          </a:bodyPr>
          <a:lstStyle/>
          <a:p>
            <a:pPr eaLnBrk="1" hangingPunct="1"/>
            <a:r>
              <a:rPr lang="en-US" dirty="0"/>
              <a:t>The Power to Make Rules</a:t>
            </a:r>
          </a:p>
        </p:txBody>
      </p:sp>
      <p:sp>
        <p:nvSpPr>
          <p:cNvPr id="6148" name="Rectangle 3"/>
          <p:cNvSpPr>
            <a:spLocks noGrp="1" noChangeArrowheads="1"/>
          </p:cNvSpPr>
          <p:nvPr>
            <p:ph type="body" idx="1"/>
          </p:nvPr>
        </p:nvSpPr>
        <p:spPr/>
        <p:txBody>
          <a:bodyPr/>
          <a:lstStyle/>
          <a:p>
            <a:pPr eaLnBrk="1" hangingPunct="1">
              <a:lnSpc>
                <a:spcPct val="90000"/>
              </a:lnSpc>
            </a:pPr>
            <a:r>
              <a:rPr lang="en-US" dirty="0"/>
              <a:t>The power to make rules must be delegated by the legislature.</a:t>
            </a:r>
          </a:p>
          <a:p>
            <a:pPr lvl="1" eaLnBrk="1" hangingPunct="1">
              <a:lnSpc>
                <a:spcPct val="90000"/>
              </a:lnSpc>
            </a:pPr>
            <a:r>
              <a:rPr lang="en-US" dirty="0"/>
              <a:t>If the enabling legislation (the legislation creating an agency) is silent, the agency cannot make rules</a:t>
            </a:r>
          </a:p>
          <a:p>
            <a:pPr eaLnBrk="1" hangingPunct="1">
              <a:lnSpc>
                <a:spcPct val="90000"/>
              </a:lnSpc>
            </a:pPr>
            <a:r>
              <a:rPr lang="en-US" dirty="0"/>
              <a:t>The delegation may be broad, allowing the agency great discretion, or very narrow.</a:t>
            </a:r>
          </a:p>
          <a:p>
            <a:pPr lvl="1" eaLnBrk="1" hangingPunct="1">
              <a:lnSpc>
                <a:spcPct val="90000"/>
              </a:lnSpc>
            </a:pPr>
            <a:r>
              <a:rPr lang="en-US" dirty="0"/>
              <a:t>We will look at the standards for reviewing this delegation later in the course</a:t>
            </a:r>
          </a:p>
        </p:txBody>
      </p:sp>
    </p:spTree>
    <p:extLst>
      <p:ext uri="{BB962C8B-B14F-4D97-AF65-F5344CB8AC3E}">
        <p14:creationId xmlns:p14="http://schemas.microsoft.com/office/powerpoint/2010/main" val="1624226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a:t>Notice-and-Comment Rulemaking </a:t>
            </a:r>
          </a:p>
        </p:txBody>
      </p:sp>
      <p:sp>
        <p:nvSpPr>
          <p:cNvPr id="33795" name="Rectangle 3"/>
          <p:cNvSpPr>
            <a:spLocks noGrp="1" noChangeArrowheads="1"/>
          </p:cNvSpPr>
          <p:nvPr>
            <p:ph idx="1"/>
          </p:nvPr>
        </p:nvSpPr>
        <p:spPr/>
        <p:txBody>
          <a:bodyPr/>
          <a:lstStyle/>
          <a:p>
            <a:pPr eaLnBrk="1" hangingPunct="1"/>
            <a:r>
              <a:rPr lang="en-US" dirty="0"/>
              <a:t>APA Procedures</a:t>
            </a:r>
            <a:endParaRPr lang="en-US" dirty="0">
              <a:hlinkClick r:id="" action="ppaction://noaction"/>
            </a:endParaRPr>
          </a:p>
          <a:p>
            <a:pPr eaLnBrk="1" hangingPunct="1"/>
            <a:r>
              <a:rPr lang="en-US" dirty="0">
                <a:hlinkClick r:id="" action="ppaction://noaction"/>
              </a:rPr>
              <a:t>http</a:t>
            </a:r>
            <a:r>
              <a:rPr lang="en-US" dirty="0">
                <a:hlinkClick r:id="rId2"/>
              </a:rPr>
              <a:t>://biotech.law.lsu.edu/Courses/study_aids/adlaw/553.htm</a:t>
            </a:r>
            <a:endParaRPr lang="en-US" dirty="0"/>
          </a:p>
          <a:p>
            <a:pPr eaLnBrk="1" hangingPunct="1"/>
            <a:r>
              <a:rPr lang="en-US" dirty="0"/>
              <a:t>The Register</a:t>
            </a:r>
          </a:p>
          <a:p>
            <a:pPr lvl="1" eaLnBrk="1" hangingPunct="1">
              <a:lnSpc>
                <a:spcPct val="90000"/>
              </a:lnSpc>
            </a:pPr>
            <a:r>
              <a:rPr lang="en-US" dirty="0">
                <a:hlinkClick r:id="rId3"/>
              </a:rPr>
              <a:t>The Federal Register</a:t>
            </a:r>
            <a:endParaRPr lang="en-US" dirty="0"/>
          </a:p>
          <a:p>
            <a:pPr lvl="1" eaLnBrk="1" hangingPunct="1">
              <a:lnSpc>
                <a:spcPct val="90000"/>
              </a:lnSpc>
            </a:pPr>
            <a:r>
              <a:rPr lang="en-US" dirty="0">
                <a:hlinkClick r:id="rId4"/>
              </a:rPr>
              <a:t>LA Register</a:t>
            </a:r>
            <a:endParaRPr lang="en-US" dirty="0"/>
          </a:p>
          <a:p>
            <a:pPr eaLnBrk="1" hangingPunct="1"/>
            <a:r>
              <a:rPr lang="en-US" dirty="0"/>
              <a:t>Electronic</a:t>
            </a:r>
            <a:r>
              <a:rPr lang="en-US" baseline="0" dirty="0"/>
              <a:t> Notice</a:t>
            </a:r>
            <a:endParaRPr lang="en-US" dirty="0"/>
          </a:p>
          <a:p>
            <a:r>
              <a:rPr lang="en-US" dirty="0">
                <a:hlinkClick r:id="rId5"/>
              </a:rPr>
              <a:t>http://www.regulations.gov</a:t>
            </a:r>
            <a:endParaRPr lang="en-US" dirty="0"/>
          </a:p>
        </p:txBody>
      </p:sp>
    </p:spTree>
    <p:extLst>
      <p:ext uri="{BB962C8B-B14F-4D97-AF65-F5344CB8AC3E}">
        <p14:creationId xmlns:p14="http://schemas.microsoft.com/office/powerpoint/2010/main" val="3466404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Rulemaking Procedure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Develop the factual and legal record to justify the rule.</a:t>
            </a:r>
          </a:p>
          <a:p>
            <a:r>
              <a:rPr lang="en-US" dirty="0" smtClean="0"/>
              <a:t>Publish a proposed rule in the Federal Register (now online as well).</a:t>
            </a:r>
          </a:p>
          <a:p>
            <a:r>
              <a:rPr lang="en-US" dirty="0" smtClean="0"/>
              <a:t>Take public comments on the rule for a fixed period, usually 60 days. (online as well)</a:t>
            </a:r>
          </a:p>
          <a:p>
            <a:r>
              <a:rPr lang="en-US" dirty="0" smtClean="0"/>
              <a:t>Review the comments and modify the rule as necessary.</a:t>
            </a:r>
          </a:p>
          <a:p>
            <a:r>
              <a:rPr lang="en-US" dirty="0" smtClean="0"/>
              <a:t>Publish the final rule and replies to the comments.</a:t>
            </a:r>
          </a:p>
          <a:p>
            <a:pPr lvl="1"/>
            <a:r>
              <a:rPr lang="en-US" dirty="0" err="1" smtClean="0"/>
              <a:t>Renotice</a:t>
            </a:r>
            <a:r>
              <a:rPr lang="en-US" dirty="0" smtClean="0"/>
              <a:t> the revised rule if there are significant changes and take comments again.</a:t>
            </a:r>
            <a:endParaRPr lang="en-US" dirty="0"/>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28</a:t>
            </a:fld>
            <a:endParaRPr lang="en-US"/>
          </a:p>
        </p:txBody>
      </p:sp>
    </p:spTree>
    <p:extLst>
      <p:ext uri="{BB962C8B-B14F-4D97-AF65-F5344CB8AC3E}">
        <p14:creationId xmlns:p14="http://schemas.microsoft.com/office/powerpoint/2010/main" val="2673793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86F8CF-5413-4BEC-99C1-5C615F221AA8}" type="slidenum">
              <a:rPr lang="en-US"/>
              <a:pPr/>
              <a:t>29</a:t>
            </a:fld>
            <a:endParaRPr lang="en-US"/>
          </a:p>
        </p:txBody>
      </p:sp>
      <p:sp>
        <p:nvSpPr>
          <p:cNvPr id="18435" name="Rectangle 2"/>
          <p:cNvSpPr>
            <a:spLocks noGrp="1" noChangeArrowheads="1"/>
          </p:cNvSpPr>
          <p:nvPr>
            <p:ph type="title"/>
          </p:nvPr>
        </p:nvSpPr>
        <p:spPr/>
        <p:txBody>
          <a:bodyPr/>
          <a:lstStyle/>
          <a:p>
            <a:pPr eaLnBrk="1" hangingPunct="1"/>
            <a:r>
              <a:rPr lang="en-US" dirty="0"/>
              <a:t>Attacking Rulemaking</a:t>
            </a:r>
          </a:p>
        </p:txBody>
      </p:sp>
      <p:sp>
        <p:nvSpPr>
          <p:cNvPr id="18436" name="Rectangle 3"/>
          <p:cNvSpPr>
            <a:spLocks noGrp="1" noChangeArrowheads="1"/>
          </p:cNvSpPr>
          <p:nvPr>
            <p:ph type="body" idx="1"/>
          </p:nvPr>
        </p:nvSpPr>
        <p:spPr/>
        <p:txBody>
          <a:bodyPr/>
          <a:lstStyle/>
          <a:p>
            <a:pPr eaLnBrk="1" hangingPunct="1"/>
            <a:r>
              <a:rPr lang="en-US" dirty="0"/>
              <a:t>Once a rule has been properly promulgated through notice and comment, it can only be attacked by attacking the published basis for the rule, and that must be done relatively soon after promulgation.</a:t>
            </a:r>
          </a:p>
          <a:p>
            <a:pPr eaLnBrk="1" hangingPunct="1"/>
            <a:r>
              <a:rPr lang="en-US" dirty="0"/>
              <a:t>We will see in the movie how the opponents of the rule work to get their changes made before the rule is finished.</a:t>
            </a:r>
          </a:p>
        </p:txBody>
      </p:sp>
    </p:spTree>
    <p:extLst>
      <p:ext uri="{BB962C8B-B14F-4D97-AF65-F5344CB8AC3E}">
        <p14:creationId xmlns:p14="http://schemas.microsoft.com/office/powerpoint/2010/main" val="2659212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Londoner v. City and County of Denver</a:t>
            </a:r>
            <a:r>
              <a:rPr lang="en-US" dirty="0"/>
              <a:t>, 210 U.S. 373 (1908)</a:t>
            </a:r>
          </a:p>
        </p:txBody>
      </p:sp>
      <p:sp>
        <p:nvSpPr>
          <p:cNvPr id="3" name="Content Placeholder 2"/>
          <p:cNvSpPr>
            <a:spLocks noGrp="1"/>
          </p:cNvSpPr>
          <p:nvPr>
            <p:ph idx="1"/>
          </p:nvPr>
        </p:nvSpPr>
        <p:spPr/>
        <p:txBody>
          <a:bodyPr>
            <a:normAutofit fontScale="92500" lnSpcReduction="10000"/>
          </a:bodyPr>
          <a:lstStyle/>
          <a:p>
            <a:r>
              <a:rPr lang="en-US" dirty="0"/>
              <a:t>The City of Denver paved the road in front of plaintiff’s property. Under the law at that time, property owners were liable for the cost of such improvements.</a:t>
            </a:r>
          </a:p>
          <a:p>
            <a:r>
              <a:rPr lang="en-US" dirty="0"/>
              <a:t>Plaintiff’s individual assessment was based on specific factors about this property.</a:t>
            </a:r>
          </a:p>
          <a:p>
            <a:r>
              <a:rPr lang="en-US" dirty="0"/>
              <a:t>The court found that plaintiff was entitled to present evidence and be heard on his objections to facts on which his assessment was based.</a:t>
            </a:r>
          </a:p>
          <a:p>
            <a:r>
              <a:rPr lang="en-US" dirty="0"/>
              <a:t>This hearing is an adjudication.</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3</a:t>
            </a:fld>
            <a:endParaRPr lang="en-US"/>
          </a:p>
        </p:txBody>
      </p:sp>
    </p:spTree>
    <p:extLst>
      <p:ext uri="{BB962C8B-B14F-4D97-AF65-F5344CB8AC3E}">
        <p14:creationId xmlns:p14="http://schemas.microsoft.com/office/powerpoint/2010/main" val="30993761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B0E7B3-0315-40FE-A109-E7388B4FCD19}" type="slidenum">
              <a:rPr lang="en-US"/>
              <a:pPr/>
              <a:t>30</a:t>
            </a:fld>
            <a:endParaRPr lang="en-US"/>
          </a:p>
        </p:txBody>
      </p:sp>
      <p:sp>
        <p:nvSpPr>
          <p:cNvPr id="17411" name="Rectangle 2"/>
          <p:cNvSpPr>
            <a:spLocks noGrp="1" noChangeArrowheads="1"/>
          </p:cNvSpPr>
          <p:nvPr>
            <p:ph type="title"/>
          </p:nvPr>
        </p:nvSpPr>
        <p:spPr/>
        <p:txBody>
          <a:bodyPr/>
          <a:lstStyle/>
          <a:p>
            <a:pPr eaLnBrk="1" hangingPunct="1"/>
            <a:r>
              <a:rPr lang="en-US" dirty="0"/>
              <a:t>Why Have Public Participation?</a:t>
            </a:r>
          </a:p>
        </p:txBody>
      </p:sp>
      <p:sp>
        <p:nvSpPr>
          <p:cNvPr id="17412" name="Rectangle 3"/>
          <p:cNvSpPr>
            <a:spLocks noGrp="1" noChangeArrowheads="1"/>
          </p:cNvSpPr>
          <p:nvPr>
            <p:ph type="body" idx="1"/>
          </p:nvPr>
        </p:nvSpPr>
        <p:spPr/>
        <p:txBody>
          <a:bodyPr/>
          <a:lstStyle/>
          <a:p>
            <a:pPr eaLnBrk="1" hangingPunct="1">
              <a:lnSpc>
                <a:spcPct val="90000"/>
              </a:lnSpc>
            </a:pPr>
            <a:r>
              <a:rPr lang="en-US" sz="2400" dirty="0"/>
              <a:t>Public participation has great political benefit in broadening the acceptability of the rules.</a:t>
            </a:r>
          </a:p>
          <a:p>
            <a:pPr eaLnBrk="1" hangingPunct="1">
              <a:lnSpc>
                <a:spcPct val="90000"/>
              </a:lnSpc>
            </a:pPr>
            <a:r>
              <a:rPr lang="en-US" sz="2400" dirty="0"/>
              <a:t>Public comments can identify technical and legal problems with the rules</a:t>
            </a:r>
          </a:p>
          <a:p>
            <a:pPr eaLnBrk="1" hangingPunct="1">
              <a:lnSpc>
                <a:spcPct val="90000"/>
              </a:lnSpc>
            </a:pPr>
            <a:r>
              <a:rPr lang="en-US" sz="2400" dirty="0"/>
              <a:t>Publication of proposed rules allows politicians to become involved to protect the interests of their constituents</a:t>
            </a:r>
          </a:p>
          <a:p>
            <a:pPr eaLnBrk="1" hangingPunct="1">
              <a:lnSpc>
                <a:spcPct val="90000"/>
              </a:lnSpc>
            </a:pPr>
            <a:r>
              <a:rPr lang="en-US" sz="2400" dirty="0"/>
              <a:t>Public participation limits executive power and makes it more palatable to the courts to have agencies making laws</a:t>
            </a:r>
          </a:p>
          <a:p>
            <a:pPr eaLnBrk="1" hangingPunct="1">
              <a:lnSpc>
                <a:spcPct val="90000"/>
              </a:lnSpc>
            </a:pPr>
            <a:r>
              <a:rPr lang="en-US" sz="2400" dirty="0"/>
              <a:t>While the agency may take comments at public hearings, it is usually done in writing.</a:t>
            </a:r>
          </a:p>
        </p:txBody>
      </p:sp>
    </p:spTree>
    <p:extLst>
      <p:ext uri="{BB962C8B-B14F-4D97-AF65-F5344CB8AC3E}">
        <p14:creationId xmlns:p14="http://schemas.microsoft.com/office/powerpoint/2010/main" val="3143139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BA205C-1C69-4529-8797-5FE1943E73CB}" type="slidenum">
              <a:rPr lang="en-US" smtClean="0"/>
              <a:pPr/>
              <a:t>31</a:t>
            </a:fld>
            <a:endParaRPr lang="en-US"/>
          </a:p>
        </p:txBody>
      </p:sp>
      <p:sp>
        <p:nvSpPr>
          <p:cNvPr id="13315" name="Rectangle 2"/>
          <p:cNvSpPr>
            <a:spLocks noGrp="1" noChangeArrowheads="1"/>
          </p:cNvSpPr>
          <p:nvPr>
            <p:ph type="title"/>
          </p:nvPr>
        </p:nvSpPr>
        <p:spPr/>
        <p:txBody>
          <a:bodyPr/>
          <a:lstStyle/>
          <a:p>
            <a:pPr eaLnBrk="1" hangingPunct="1"/>
            <a:r>
              <a:rPr lang="en-US" dirty="0"/>
              <a:t>Why Avoid Notice and Comment?</a:t>
            </a:r>
          </a:p>
        </p:txBody>
      </p:sp>
      <p:sp>
        <p:nvSpPr>
          <p:cNvPr id="13316" name="Rectangle 3"/>
          <p:cNvSpPr>
            <a:spLocks noGrp="1" noChangeArrowheads="1"/>
          </p:cNvSpPr>
          <p:nvPr>
            <p:ph type="body" idx="1"/>
          </p:nvPr>
        </p:nvSpPr>
        <p:spPr/>
        <p:txBody>
          <a:bodyPr>
            <a:normAutofit fontScale="92500" lnSpcReduction="10000"/>
          </a:bodyPr>
          <a:lstStyle/>
          <a:p>
            <a:pPr eaLnBrk="1" hangingPunct="1"/>
            <a:r>
              <a:rPr lang="en-US" dirty="0"/>
              <a:t>Notice and comment is time consuming and subject to long judicial delay.</a:t>
            </a:r>
          </a:p>
          <a:p>
            <a:pPr lvl="1" eaLnBrk="1" hangingPunct="1"/>
            <a:r>
              <a:rPr lang="en-US" dirty="0"/>
              <a:t>What is the risk to the agency if it issues guidance without notice and comment, and the court finds the guidance to be a rule requiring notice and comment?</a:t>
            </a:r>
          </a:p>
          <a:p>
            <a:pPr eaLnBrk="1" hangingPunct="1"/>
            <a:r>
              <a:rPr lang="en-US" dirty="0"/>
              <a:t>What is the benefit to the regulated parties of interpretive rules and guidance?</a:t>
            </a:r>
          </a:p>
          <a:p>
            <a:pPr lvl="1" eaLnBrk="1" hangingPunct="1"/>
            <a:r>
              <a:rPr lang="en-US" dirty="0"/>
              <a:t>What if the agency is prevented from providing guidance documents?</a:t>
            </a:r>
          </a:p>
        </p:txBody>
      </p:sp>
    </p:spTree>
    <p:extLst>
      <p:ext uri="{BB962C8B-B14F-4D97-AF65-F5344CB8AC3E}">
        <p14:creationId xmlns:p14="http://schemas.microsoft.com/office/powerpoint/2010/main" val="2929886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Bi-Metallic Investment Co. v. Colorado</a:t>
            </a:r>
            <a:r>
              <a:rPr lang="en-US" dirty="0"/>
              <a:t>, 239 U.S. 441 (1915)</a:t>
            </a:r>
          </a:p>
        </p:txBody>
      </p:sp>
      <p:sp>
        <p:nvSpPr>
          <p:cNvPr id="3" name="Content Placeholder 2"/>
          <p:cNvSpPr>
            <a:spLocks noGrp="1"/>
          </p:cNvSpPr>
          <p:nvPr>
            <p:ph idx="1"/>
          </p:nvPr>
        </p:nvSpPr>
        <p:spPr/>
        <p:txBody>
          <a:bodyPr>
            <a:normAutofit fontScale="92500"/>
          </a:bodyPr>
          <a:lstStyle/>
          <a:p>
            <a:r>
              <a:rPr lang="en-US" dirty="0"/>
              <a:t>The State Board of Equalization determined that property was undervalued in Colorado and imposed a rule that all evaluations be increased by 40%.</a:t>
            </a:r>
          </a:p>
          <a:p>
            <a:pPr lvl="1"/>
            <a:r>
              <a:rPr lang="en-US" dirty="0"/>
              <a:t>This was not a reevaluation of each piece of property, but a uniform and mechanical increase in the individually determined valuations.</a:t>
            </a:r>
          </a:p>
          <a:p>
            <a:r>
              <a:rPr lang="en-US" dirty="0"/>
              <a:t>The court found that there is no right to a hearing for rules of general applicability.</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4</a:t>
            </a:fld>
            <a:endParaRPr lang="en-US"/>
          </a:p>
        </p:txBody>
      </p:sp>
    </p:spTree>
    <p:extLst>
      <p:ext uri="{BB962C8B-B14F-4D97-AF65-F5344CB8AC3E}">
        <p14:creationId xmlns:p14="http://schemas.microsoft.com/office/powerpoint/2010/main" val="1616533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47FFB3-E37B-4ED7-96EF-A173D1BDBBB0}" type="slidenum">
              <a:rPr lang="en-US"/>
              <a:pPr/>
              <a:t>5</a:t>
            </a:fld>
            <a:endParaRPr lang="en-US"/>
          </a:p>
        </p:txBody>
      </p:sp>
      <p:sp>
        <p:nvSpPr>
          <p:cNvPr id="7171" name="Rectangle 2"/>
          <p:cNvSpPr>
            <a:spLocks noGrp="1" noChangeArrowheads="1"/>
          </p:cNvSpPr>
          <p:nvPr>
            <p:ph type="title"/>
          </p:nvPr>
        </p:nvSpPr>
        <p:spPr/>
        <p:txBody>
          <a:bodyPr/>
          <a:lstStyle/>
          <a:p>
            <a:pPr eaLnBrk="1" hangingPunct="1"/>
            <a:r>
              <a:rPr lang="en-US"/>
              <a:t>Must the Agency Make Rules?</a:t>
            </a:r>
          </a:p>
        </p:txBody>
      </p:sp>
      <p:sp>
        <p:nvSpPr>
          <p:cNvPr id="7172" name="Rectangle 3"/>
          <p:cNvSpPr>
            <a:spLocks noGrp="1" noChangeArrowheads="1"/>
          </p:cNvSpPr>
          <p:nvPr>
            <p:ph type="body" idx="1"/>
          </p:nvPr>
        </p:nvSpPr>
        <p:spPr/>
        <p:txBody>
          <a:bodyPr/>
          <a:lstStyle/>
          <a:p>
            <a:pPr eaLnBrk="1" hangingPunct="1">
              <a:lnSpc>
                <a:spcPct val="90000"/>
              </a:lnSpc>
            </a:pPr>
            <a:r>
              <a:rPr lang="en-US" sz="2800" dirty="0"/>
              <a:t>If the agency has the power to make rules, it has the discretion on what rules to make and when to make them.</a:t>
            </a:r>
          </a:p>
          <a:p>
            <a:pPr eaLnBrk="1" hangingPunct="1">
              <a:lnSpc>
                <a:spcPct val="90000"/>
              </a:lnSpc>
            </a:pPr>
            <a:r>
              <a:rPr lang="en-US" sz="2800" dirty="0"/>
              <a:t>The legislature can put provisions in the agency legislation requiring that certain rules be made, and the timeframe for making them.</a:t>
            </a:r>
          </a:p>
          <a:p>
            <a:pPr lvl="1" eaLnBrk="1" hangingPunct="1">
              <a:lnSpc>
                <a:spcPct val="90000"/>
              </a:lnSpc>
            </a:pPr>
            <a:r>
              <a:rPr lang="en-US" sz="2800" dirty="0"/>
              <a:t>The Clean Air Act required rulemaking to flesh out detailed technical standards</a:t>
            </a:r>
          </a:p>
          <a:p>
            <a:pPr eaLnBrk="1" hangingPunct="1">
              <a:lnSpc>
                <a:spcPct val="90000"/>
              </a:lnSpc>
            </a:pPr>
            <a:r>
              <a:rPr lang="en-US" sz="2800" dirty="0"/>
              <a:t>Unless there is a legislative directive, it is difficult to get the courts to force an agency to make rules</a:t>
            </a:r>
          </a:p>
          <a:p>
            <a:pPr lvl="1" eaLnBrk="1" hangingPunct="1">
              <a:lnSpc>
                <a:spcPct val="90000"/>
              </a:lnSpc>
            </a:pPr>
            <a:r>
              <a:rPr lang="en-US" sz="2800" dirty="0"/>
              <a:t>Not impossible, as we will see latter.</a:t>
            </a:r>
          </a:p>
        </p:txBody>
      </p:sp>
    </p:spTree>
    <p:extLst>
      <p:ext uri="{BB962C8B-B14F-4D97-AF65-F5344CB8AC3E}">
        <p14:creationId xmlns:p14="http://schemas.microsoft.com/office/powerpoint/2010/main" val="268614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8E1E2-22D8-4749-AB78-1D3B8F08C342}" type="slidenum">
              <a:rPr lang="en-US"/>
              <a:pPr/>
              <a:t>6</a:t>
            </a:fld>
            <a:endParaRPr lang="en-US"/>
          </a:p>
        </p:txBody>
      </p:sp>
      <p:sp>
        <p:nvSpPr>
          <p:cNvPr id="8195" name="Rectangle 2"/>
          <p:cNvSpPr>
            <a:spLocks noGrp="1" noChangeArrowheads="1"/>
          </p:cNvSpPr>
          <p:nvPr>
            <p:ph type="title"/>
          </p:nvPr>
        </p:nvSpPr>
        <p:spPr/>
        <p:txBody>
          <a:bodyPr/>
          <a:lstStyle/>
          <a:p>
            <a:pPr eaLnBrk="1" hangingPunct="1"/>
            <a:r>
              <a:rPr lang="en-US"/>
              <a:t>Why Make Rules?</a:t>
            </a:r>
          </a:p>
        </p:txBody>
      </p:sp>
      <p:sp>
        <p:nvSpPr>
          <p:cNvPr id="8196" name="Rectangle 3"/>
          <p:cNvSpPr>
            <a:spLocks noGrp="1" noChangeArrowheads="1"/>
          </p:cNvSpPr>
          <p:nvPr>
            <p:ph type="body" idx="1"/>
          </p:nvPr>
        </p:nvSpPr>
        <p:spPr/>
        <p:txBody>
          <a:bodyPr/>
          <a:lstStyle/>
          <a:p>
            <a:pPr eaLnBrk="1" hangingPunct="1"/>
            <a:r>
              <a:rPr lang="en-US"/>
              <a:t>Many statutes have too little detail to be enforced without additional rules.</a:t>
            </a:r>
          </a:p>
          <a:p>
            <a:pPr eaLnBrk="1" hangingPunct="1"/>
            <a:r>
              <a:rPr lang="en-US"/>
              <a:t>Rules can be used to tailor a statute to new circumstances.</a:t>
            </a:r>
          </a:p>
          <a:p>
            <a:pPr eaLnBrk="1" hangingPunct="1"/>
            <a:r>
              <a:rPr lang="en-US"/>
              <a:t>Rules provide a chance for the for the public to participate in the regulatory process</a:t>
            </a:r>
          </a:p>
          <a:p>
            <a:pPr eaLnBrk="1" hangingPunct="1"/>
            <a:r>
              <a:rPr lang="en-US"/>
              <a:t>Once promulgated, a rule in binding on every party, reducing the need for adjudications.</a:t>
            </a:r>
          </a:p>
        </p:txBody>
      </p:sp>
    </p:spTree>
    <p:extLst>
      <p:ext uri="{BB962C8B-B14F-4D97-AF65-F5344CB8AC3E}">
        <p14:creationId xmlns:p14="http://schemas.microsoft.com/office/powerpoint/2010/main" val="3919219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F62326-FC43-4AC6-8786-708939E338E1}" type="slidenum">
              <a:rPr lang="en-US"/>
              <a:pPr/>
              <a:t>7</a:t>
            </a:fld>
            <a:endParaRPr lang="en-US"/>
          </a:p>
        </p:txBody>
      </p:sp>
      <p:sp>
        <p:nvSpPr>
          <p:cNvPr id="9219" name="Rectangle 2"/>
          <p:cNvSpPr>
            <a:spLocks noGrp="1" noChangeArrowheads="1"/>
          </p:cNvSpPr>
          <p:nvPr>
            <p:ph type="title"/>
          </p:nvPr>
        </p:nvSpPr>
        <p:spPr/>
        <p:txBody>
          <a:bodyPr/>
          <a:lstStyle/>
          <a:p>
            <a:pPr eaLnBrk="1" hangingPunct="1"/>
            <a:r>
              <a:rPr lang="en-US"/>
              <a:t>Uniformity</a:t>
            </a:r>
          </a:p>
        </p:txBody>
      </p:sp>
      <p:sp>
        <p:nvSpPr>
          <p:cNvPr id="9220" name="Rectangle 3"/>
          <p:cNvSpPr>
            <a:spLocks noGrp="1" noChangeArrowheads="1"/>
          </p:cNvSpPr>
          <p:nvPr>
            <p:ph type="body" idx="1"/>
          </p:nvPr>
        </p:nvSpPr>
        <p:spPr/>
        <p:txBody>
          <a:bodyPr/>
          <a:lstStyle/>
          <a:p>
            <a:pPr eaLnBrk="1" hangingPunct="1">
              <a:lnSpc>
                <a:spcPct val="90000"/>
              </a:lnSpc>
            </a:pPr>
            <a:r>
              <a:rPr lang="en-US" sz="3600"/>
              <a:t>Rules set up a general framework that treats all parties uniformly</a:t>
            </a:r>
          </a:p>
          <a:p>
            <a:pPr eaLnBrk="1" hangingPunct="1">
              <a:lnSpc>
                <a:spcPct val="90000"/>
              </a:lnSpc>
            </a:pPr>
            <a:r>
              <a:rPr lang="en-US" sz="3600"/>
              <a:t>Rules are the fairest way to make big regulatory changes</a:t>
            </a:r>
          </a:p>
          <a:p>
            <a:pPr eaLnBrk="1" hangingPunct="1">
              <a:lnSpc>
                <a:spcPct val="90000"/>
              </a:lnSpc>
            </a:pPr>
            <a:r>
              <a:rPr lang="en-US" sz="3600"/>
              <a:t>If the agency does not have rules, it can change enforcement policy from case to case, and is also at the mercy of judges to accept or reject agency standards</a:t>
            </a:r>
          </a:p>
        </p:txBody>
      </p:sp>
    </p:spTree>
    <p:extLst>
      <p:ext uri="{BB962C8B-B14F-4D97-AF65-F5344CB8AC3E}">
        <p14:creationId xmlns:p14="http://schemas.microsoft.com/office/powerpoint/2010/main" val="29330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085FEE-9D61-4DC4-ADC8-691565BD3096}" type="slidenum">
              <a:rPr lang="en-US"/>
              <a:pPr/>
              <a:t>8</a:t>
            </a:fld>
            <a:endParaRPr lang="en-US"/>
          </a:p>
        </p:txBody>
      </p:sp>
      <p:sp>
        <p:nvSpPr>
          <p:cNvPr id="10243" name="Rectangle 2"/>
          <p:cNvSpPr>
            <a:spLocks noGrp="1" noChangeArrowheads="1"/>
          </p:cNvSpPr>
          <p:nvPr>
            <p:ph type="title"/>
          </p:nvPr>
        </p:nvSpPr>
        <p:spPr/>
        <p:txBody>
          <a:bodyPr/>
          <a:lstStyle/>
          <a:p>
            <a:pPr eaLnBrk="1" hangingPunct="1"/>
            <a:r>
              <a:rPr lang="en-US"/>
              <a:t>Adoption of National Standards</a:t>
            </a:r>
          </a:p>
        </p:txBody>
      </p:sp>
      <p:sp>
        <p:nvSpPr>
          <p:cNvPr id="10244" name="Rectangle 3"/>
          <p:cNvSpPr>
            <a:spLocks noGrp="1" noChangeArrowheads="1"/>
          </p:cNvSpPr>
          <p:nvPr>
            <p:ph type="body" idx="1"/>
          </p:nvPr>
        </p:nvSpPr>
        <p:spPr/>
        <p:txBody>
          <a:bodyPr/>
          <a:lstStyle/>
          <a:p>
            <a:pPr eaLnBrk="1" hangingPunct="1"/>
            <a:r>
              <a:rPr lang="en-US"/>
              <a:t>National standards can be adopted through agency rules, harmonizing practice across jurisdictions</a:t>
            </a:r>
          </a:p>
          <a:p>
            <a:pPr lvl="1" eaLnBrk="1" hangingPunct="1"/>
            <a:r>
              <a:rPr lang="en-US"/>
              <a:t>National building codes</a:t>
            </a:r>
          </a:p>
          <a:p>
            <a:pPr lvl="1" eaLnBrk="1" hangingPunct="1"/>
            <a:r>
              <a:rPr lang="en-US"/>
              <a:t>CDC guidelines on food sanitation</a:t>
            </a:r>
          </a:p>
          <a:p>
            <a:pPr lvl="1" eaLnBrk="1" hangingPunct="1"/>
            <a:r>
              <a:rPr lang="en-US"/>
              <a:t>Recommendations of the Advisory Committee on Immunization Practices</a:t>
            </a:r>
          </a:p>
          <a:p>
            <a:pPr eaLnBrk="1" hangingPunct="1"/>
            <a:r>
              <a:rPr lang="en-US"/>
              <a:t>LA and building codes </a:t>
            </a:r>
          </a:p>
        </p:txBody>
      </p:sp>
    </p:spTree>
    <p:extLst>
      <p:ext uri="{BB962C8B-B14F-4D97-AF65-F5344CB8AC3E}">
        <p14:creationId xmlns:p14="http://schemas.microsoft.com/office/powerpoint/2010/main" val="2147123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D0793B-0A85-4F28-8CC9-D212B4208AB3}" type="slidenum">
              <a:rPr lang="en-US"/>
              <a:pPr/>
              <a:t>9</a:t>
            </a:fld>
            <a:endParaRPr lang="en-US"/>
          </a:p>
        </p:txBody>
      </p:sp>
      <p:sp>
        <p:nvSpPr>
          <p:cNvPr id="11267" name="Rectangle 2"/>
          <p:cNvSpPr>
            <a:spLocks noGrp="1" noChangeArrowheads="1"/>
          </p:cNvSpPr>
          <p:nvPr>
            <p:ph type="title"/>
          </p:nvPr>
        </p:nvSpPr>
        <p:spPr/>
        <p:txBody>
          <a:bodyPr/>
          <a:lstStyle/>
          <a:p>
            <a:pPr eaLnBrk="1" hangingPunct="1"/>
            <a:r>
              <a:rPr lang="en-US"/>
              <a:t>Agency Efficiency</a:t>
            </a:r>
          </a:p>
        </p:txBody>
      </p:sp>
      <p:sp>
        <p:nvSpPr>
          <p:cNvPr id="11268" name="Rectangle 3"/>
          <p:cNvSpPr>
            <a:spLocks noGrp="1" noChangeArrowheads="1"/>
          </p:cNvSpPr>
          <p:nvPr>
            <p:ph type="body" idx="1"/>
          </p:nvPr>
        </p:nvSpPr>
        <p:spPr/>
        <p:txBody>
          <a:bodyPr/>
          <a:lstStyle/>
          <a:p>
            <a:pPr eaLnBrk="1" hangingPunct="1">
              <a:lnSpc>
                <a:spcPct val="90000"/>
              </a:lnSpc>
            </a:pPr>
            <a:r>
              <a:rPr lang="en-US"/>
              <a:t>While a rulemaking can be expensive and time consuming, it can settle issues which might otherwise have to be litigated in every enforcement case</a:t>
            </a:r>
          </a:p>
          <a:p>
            <a:pPr eaLnBrk="1" hangingPunct="1">
              <a:lnSpc>
                <a:spcPct val="90000"/>
              </a:lnSpc>
            </a:pPr>
            <a:r>
              <a:rPr lang="en-US"/>
              <a:t>Rulemaking can also eliminate many hearings by resolving factual questions</a:t>
            </a:r>
          </a:p>
          <a:p>
            <a:pPr lvl="1" eaLnBrk="1" hangingPunct="1">
              <a:lnSpc>
                <a:spcPct val="90000"/>
              </a:lnSpc>
            </a:pPr>
            <a:r>
              <a:rPr lang="en-US"/>
              <a:t>In disability cases, rules can be used to establish what constitutes a disability, rather than making it as case by case determination.</a:t>
            </a:r>
          </a:p>
        </p:txBody>
      </p:sp>
    </p:spTree>
    <p:extLst>
      <p:ext uri="{BB962C8B-B14F-4D97-AF65-F5344CB8AC3E}">
        <p14:creationId xmlns:p14="http://schemas.microsoft.com/office/powerpoint/2010/main" val="2147004318"/>
      </p:ext>
    </p:extLst>
  </p:cSld>
  <p:clrMapOvr>
    <a:masterClrMapping/>
  </p:clrMapOvr>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771</TotalTime>
  <Words>2021</Words>
  <Application>Microsoft Office PowerPoint</Application>
  <PresentationFormat>On-screen Show (4:3)</PresentationFormat>
  <Paragraphs>187</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Arial Narrow</vt:lpstr>
      <vt:lpstr>Tahoma</vt:lpstr>
      <vt:lpstr>Wingdings</vt:lpstr>
      <vt:lpstr>1_Blends</vt:lpstr>
      <vt:lpstr>Rulemaking</vt:lpstr>
      <vt:lpstr>Rule or Adjudication?</vt:lpstr>
      <vt:lpstr>Londoner v. City and County of Denver, 210 U.S. 373 (1908)</vt:lpstr>
      <vt:lpstr>Bi-Metallic Investment Co. v. Colorado, 239 U.S. 441 (1915)</vt:lpstr>
      <vt:lpstr>Must the Agency Make Rules?</vt:lpstr>
      <vt:lpstr>Why Make Rules?</vt:lpstr>
      <vt:lpstr>Uniformity</vt:lpstr>
      <vt:lpstr>Adoption of National Standards</vt:lpstr>
      <vt:lpstr>Agency Efficiency</vt:lpstr>
      <vt:lpstr>Agency Oversight</vt:lpstr>
      <vt:lpstr>How Does the Nature of the Enabling Act Affect Rulemaking?</vt:lpstr>
      <vt:lpstr>The Politics of Rulemaking</vt:lpstr>
      <vt:lpstr>Downside of Rulemaking</vt:lpstr>
      <vt:lpstr>Rulemaking Ossification</vt:lpstr>
      <vt:lpstr>Definition of a Rule</vt:lpstr>
      <vt:lpstr>LA Definition</vt:lpstr>
      <vt:lpstr>Functional Definitions</vt:lpstr>
      <vt:lpstr>Orders versus Rules</vt:lpstr>
      <vt:lpstr>APA Rules Must have “Future Effect”</vt:lpstr>
      <vt:lpstr>Using rules to limit facts in adjudications</vt:lpstr>
      <vt:lpstr>United States v. Storer Broadcasting Co., 351 U.S. 192 (1956)</vt:lpstr>
      <vt:lpstr>Stopped here</vt:lpstr>
      <vt:lpstr>The Procedures of Notice-and-Comment Rulemaking</vt:lpstr>
      <vt:lpstr>Jargon Alert</vt:lpstr>
      <vt:lpstr>The Agency as Legislature</vt:lpstr>
      <vt:lpstr>The Power to Make Rules</vt:lpstr>
      <vt:lpstr>Notice-and-Comment Rulemaking </vt:lpstr>
      <vt:lpstr>Basic Rulemaking Procedure</vt:lpstr>
      <vt:lpstr>Attacking Rulemaking</vt:lpstr>
      <vt:lpstr>Why Have Public Participation?</vt:lpstr>
      <vt:lpstr>Why Avoid Notice and Comment?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P Richards</cp:lastModifiedBy>
  <cp:revision>274</cp:revision>
  <dcterms:created xsi:type="dcterms:W3CDTF">2003-02-18T14:06:11Z</dcterms:created>
  <dcterms:modified xsi:type="dcterms:W3CDTF">2018-09-25T13:55:33Z</dcterms:modified>
</cp:coreProperties>
</file>