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36" r:id="rId2"/>
    <p:sldId id="259" r:id="rId3"/>
    <p:sldId id="260" r:id="rId4"/>
    <p:sldId id="261" r:id="rId5"/>
    <p:sldId id="265" r:id="rId6"/>
    <p:sldId id="263" r:id="rId7"/>
    <p:sldId id="266" r:id="rId8"/>
    <p:sldId id="267" r:id="rId9"/>
    <p:sldId id="268" r:id="rId10"/>
    <p:sldId id="269" r:id="rId11"/>
    <p:sldId id="270" r:id="rId12"/>
    <p:sldId id="271" r:id="rId13"/>
    <p:sldId id="272" r:id="rId14"/>
    <p:sldId id="274" r:id="rId15"/>
    <p:sldId id="275" r:id="rId16"/>
    <p:sldId id="277" r:id="rId17"/>
    <p:sldId id="286" r:id="rId18"/>
    <p:sldId id="287" r:id="rId19"/>
    <p:sldId id="278" r:id="rId20"/>
    <p:sldId id="290" r:id="rId21"/>
    <p:sldId id="279" r:id="rId22"/>
    <p:sldId id="40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87" autoAdjust="0"/>
    <p:restoredTop sz="86350" autoAdjust="0"/>
  </p:normalViewPr>
  <p:slideViewPr>
    <p:cSldViewPr snapToGrid="0">
      <p:cViewPr varScale="1">
        <p:scale>
          <a:sx n="110" d="100"/>
          <a:sy n="110" d="100"/>
        </p:scale>
        <p:origin x="88" y="54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3D3033-2DC4-4141-A3E3-C3C232E11838}" type="datetimeFigureOut">
              <a:rPr lang="en-US" smtClean="0"/>
              <a:t>7/5/2021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F3B703-9AC5-4C9A-8ED4-386F166910CE}" type="slidenum">
              <a:rPr lang="en-US" smtClean="0"/>
              <a:t>‹#›</a:t>
            </a:fld>
            <a:endParaRPr lang="en-US"/>
          </a:p>
        </p:txBody>
      </p:sp>
    </p:spTree>
    <p:extLst>
      <p:ext uri="{BB962C8B-B14F-4D97-AF65-F5344CB8AC3E}">
        <p14:creationId xmlns:p14="http://schemas.microsoft.com/office/powerpoint/2010/main" val="3876445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A9F5EC1-B3DC-4531-B14F-085C0BE4526B}" type="slidenum">
              <a:rPr lang="en-US" smtClean="0"/>
              <a:pPr>
                <a:defRPr/>
              </a:pPr>
              <a:t>21</a:t>
            </a:fld>
            <a:endParaRPr lang="en-US"/>
          </a:p>
        </p:txBody>
      </p:sp>
    </p:spTree>
    <p:extLst>
      <p:ext uri="{BB962C8B-B14F-4D97-AF65-F5344CB8AC3E}">
        <p14:creationId xmlns:p14="http://schemas.microsoft.com/office/powerpoint/2010/main" val="797724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03021-C3B3-4CC2-BE78-7274C876EF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0483FC-3010-44AD-9E6B-5DF3375ED4E4}"/>
              </a:ext>
            </a:extLst>
          </p:cNvPr>
          <p:cNvSpPr>
            <a:spLocks noGrp="1"/>
          </p:cNvSpPr>
          <p:nvPr>
            <p:ph type="subTitle" idx="1"/>
          </p:nvPr>
        </p:nvSpPr>
        <p:spPr>
          <a:xfrm>
            <a:off x="1524000" y="3602038"/>
            <a:ext cx="9144000" cy="1655762"/>
          </a:xfrm>
        </p:spPr>
        <p:txBody>
          <a:bodyPr>
            <a:normAutofit/>
          </a:bodyPr>
          <a:lstStyle>
            <a:lvl1pPr marL="0" indent="0" algn="ctr">
              <a:buNone/>
              <a:defRPr sz="4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EB49247-060C-47B0-920C-2F474688F5EB}"/>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5" name="Footer Placeholder 4">
            <a:extLst>
              <a:ext uri="{FF2B5EF4-FFF2-40B4-BE49-F238E27FC236}">
                <a16:creationId xmlns:a16="http://schemas.microsoft.com/office/drawing/2014/main" id="{12321499-B517-43AF-9615-4D68AD76B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247753-D1EE-4873-A93E-5AA805B2DC83}"/>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391309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FBABD-4A6C-4EBA-AA25-37F50E83AE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370736-EC2E-416E-9F63-3F22E1A454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7D7FD-07A2-4836-8F47-C8FA47B67315}"/>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5" name="Footer Placeholder 4">
            <a:extLst>
              <a:ext uri="{FF2B5EF4-FFF2-40B4-BE49-F238E27FC236}">
                <a16:creationId xmlns:a16="http://schemas.microsoft.com/office/drawing/2014/main" id="{181304E2-01C8-46BE-A535-F39E3D761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255468-ED75-44FF-8E64-F1B904001FD4}"/>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974699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D48A2C-7F22-426F-A62B-20379A0EC3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EF1D15-5F5E-4B4C-8268-85C0E2DC2B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EC6E82-D433-4BA3-9487-92F2B5232788}"/>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5" name="Footer Placeholder 4">
            <a:extLst>
              <a:ext uri="{FF2B5EF4-FFF2-40B4-BE49-F238E27FC236}">
                <a16:creationId xmlns:a16="http://schemas.microsoft.com/office/drawing/2014/main" id="{627AC5BA-D4F5-4034-9735-3A02F3DAD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64725-05FD-4BC6-95FF-EA998779B866}"/>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980008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DF2CC-9260-42A5-8C04-D45CF30CF60B}"/>
              </a:ext>
            </a:extLst>
          </p:cNvPr>
          <p:cNvSpPr>
            <a:spLocks noGrp="1"/>
          </p:cNvSpPr>
          <p:nvPr>
            <p:ph type="title"/>
          </p:nvPr>
        </p:nvSpPr>
        <p:spPr>
          <a:xfrm>
            <a:off x="478972" y="242661"/>
            <a:ext cx="1059800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9C9BC8C-BD69-40C2-AB6E-11C6714319BD}"/>
              </a:ext>
            </a:extLst>
          </p:cNvPr>
          <p:cNvSpPr>
            <a:spLocks noGrp="1"/>
          </p:cNvSpPr>
          <p:nvPr>
            <p:ph idx="1"/>
          </p:nvPr>
        </p:nvSpPr>
        <p:spPr>
          <a:xfrm>
            <a:off x="387752" y="1825625"/>
            <a:ext cx="10689220" cy="4351338"/>
          </a:xfrm>
        </p:spPr>
        <p:txBody>
          <a:bodyPr>
            <a:normAutofit/>
          </a:bodyPr>
          <a:lstStyle>
            <a:lvl1pPr>
              <a:defRPr sz="2800">
                <a:latin typeface="Atkinson Hyperlegible" pitchFamily="50" charset="0"/>
              </a:defRPr>
            </a:lvl1pPr>
            <a:lvl2pPr>
              <a:defRPr sz="2800">
                <a:latin typeface="Atkinson Hyperlegible" pitchFamily="50" charset="0"/>
              </a:defRPr>
            </a:lvl2pPr>
            <a:lvl3pPr>
              <a:defRPr sz="2800">
                <a:latin typeface="Atkinson Hyperlegible" pitchFamily="50" charset="0"/>
              </a:defRPr>
            </a:lvl3pPr>
            <a:lvl4pPr>
              <a:defRPr sz="2800">
                <a:latin typeface="Atkinson Hyperlegible" pitchFamily="50" charset="0"/>
              </a:defRPr>
            </a:lvl4pPr>
            <a:lvl5pPr>
              <a:defRPr sz="2800">
                <a:latin typeface="Atkinson Hyperlegible"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941BD90-E74D-45A5-A3EA-CF835382D06E}"/>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5" name="Footer Placeholder 4">
            <a:extLst>
              <a:ext uri="{FF2B5EF4-FFF2-40B4-BE49-F238E27FC236}">
                <a16:creationId xmlns:a16="http://schemas.microsoft.com/office/drawing/2014/main" id="{EDDD36AB-FC44-48B3-8488-8EFF49AAC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F97AB-1FD4-4722-8E32-548AE7592EE7}"/>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4046587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51E3E-6028-45E7-97C3-489D7F697354}"/>
              </a:ext>
            </a:extLst>
          </p:cNvPr>
          <p:cNvSpPr>
            <a:spLocks noGrp="1"/>
          </p:cNvSpPr>
          <p:nvPr>
            <p:ph type="title"/>
          </p:nvPr>
        </p:nvSpPr>
        <p:spPr>
          <a:xfrm>
            <a:off x="831850" y="1709738"/>
            <a:ext cx="10515600" cy="2852737"/>
          </a:xfrm>
        </p:spPr>
        <p:txBody>
          <a:bodyPr anchor="b"/>
          <a:lstStyle>
            <a:lvl1pPr>
              <a:defRPr sz="6000">
                <a:latin typeface="Atkinson Hyperlegible" pitchFamily="50"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8B603D0-8E53-4E90-AEE6-636200E117C7}"/>
              </a:ext>
            </a:extLst>
          </p:cNvPr>
          <p:cNvSpPr>
            <a:spLocks noGrp="1"/>
          </p:cNvSpPr>
          <p:nvPr>
            <p:ph type="body" idx="1"/>
          </p:nvPr>
        </p:nvSpPr>
        <p:spPr>
          <a:xfrm>
            <a:off x="831850" y="4589463"/>
            <a:ext cx="10515600" cy="1500187"/>
          </a:xfrm>
        </p:spPr>
        <p:txBody>
          <a:bodyPr>
            <a:normAutofit/>
          </a:bodyPr>
          <a:lstStyle>
            <a:lvl1pPr marL="0" indent="0">
              <a:buNone/>
              <a:defRPr sz="4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1A300F-A8E9-4F19-9E5B-5C2D2614BE33}"/>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5" name="Footer Placeholder 4">
            <a:extLst>
              <a:ext uri="{FF2B5EF4-FFF2-40B4-BE49-F238E27FC236}">
                <a16:creationId xmlns:a16="http://schemas.microsoft.com/office/drawing/2014/main" id="{5911726A-343E-4072-B96A-99EB3D9CCD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AE20DB-6EAA-4119-AD1C-B6EF02EEBE5E}"/>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957517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E2B06-6A7C-4FB9-AE96-2B94C1DC6C4F}"/>
              </a:ext>
            </a:extLst>
          </p:cNvPr>
          <p:cNvSpPr>
            <a:spLocks noGrp="1"/>
          </p:cNvSpPr>
          <p:nvPr>
            <p:ph type="title"/>
          </p:nvPr>
        </p:nvSpPr>
        <p:spPr>
          <a:xfrm>
            <a:off x="487136" y="369207"/>
            <a:ext cx="967740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11BC38C-9F53-4768-9EE9-D24613804C83}"/>
              </a:ext>
            </a:extLst>
          </p:cNvPr>
          <p:cNvSpPr>
            <a:spLocks noGrp="1"/>
          </p:cNvSpPr>
          <p:nvPr>
            <p:ph sz="half" idx="1"/>
          </p:nvPr>
        </p:nvSpPr>
        <p:spPr>
          <a:xfrm>
            <a:off x="838200" y="1825625"/>
            <a:ext cx="5181600" cy="435133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8CE2ACB-41D3-4D45-9D19-4C2E4B875BBB}"/>
              </a:ext>
            </a:extLst>
          </p:cNvPr>
          <p:cNvSpPr>
            <a:spLocks noGrp="1"/>
          </p:cNvSpPr>
          <p:nvPr>
            <p:ph sz="half" idx="2"/>
          </p:nvPr>
        </p:nvSpPr>
        <p:spPr>
          <a:xfrm>
            <a:off x="6172200" y="1825625"/>
            <a:ext cx="5181600" cy="435133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EE89DC9-646D-4AB8-A1DA-63C92288275B}"/>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6" name="Footer Placeholder 5">
            <a:extLst>
              <a:ext uri="{FF2B5EF4-FFF2-40B4-BE49-F238E27FC236}">
                <a16:creationId xmlns:a16="http://schemas.microsoft.com/office/drawing/2014/main" id="{58F839C6-C193-4E81-B2FF-B771F1605B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C0F4C-45E8-4BBE-AEBE-570F4409F10E}"/>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4215556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21B55-A1A9-44DC-9D31-826C2F131602}"/>
              </a:ext>
            </a:extLst>
          </p:cNvPr>
          <p:cNvSpPr>
            <a:spLocks noGrp="1"/>
          </p:cNvSpPr>
          <p:nvPr>
            <p:ph type="title"/>
          </p:nvPr>
        </p:nvSpPr>
        <p:spPr>
          <a:xfrm>
            <a:off x="444954" y="365125"/>
            <a:ext cx="996451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F1514FF-F85A-4DD8-ADE6-922E65B6E9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4D2DBC-F26A-40A8-A6F6-D58010174514}"/>
              </a:ext>
            </a:extLst>
          </p:cNvPr>
          <p:cNvSpPr>
            <a:spLocks noGrp="1"/>
          </p:cNvSpPr>
          <p:nvPr>
            <p:ph sz="half" idx="2"/>
          </p:nvPr>
        </p:nvSpPr>
        <p:spPr>
          <a:xfrm>
            <a:off x="839788" y="2505075"/>
            <a:ext cx="5157787" cy="368458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43EF9E7-DDAA-43D7-8B01-2BD9F3047A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06D5C9-279C-4441-A4F5-EE2C3A37A398}"/>
              </a:ext>
            </a:extLst>
          </p:cNvPr>
          <p:cNvSpPr>
            <a:spLocks noGrp="1"/>
          </p:cNvSpPr>
          <p:nvPr>
            <p:ph sz="quarter" idx="4"/>
          </p:nvPr>
        </p:nvSpPr>
        <p:spPr>
          <a:xfrm>
            <a:off x="6172200" y="2505075"/>
            <a:ext cx="5183188" cy="368458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EAFCE15-CF6D-4E1F-8AE3-5F9D58C55FBB}"/>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8" name="Footer Placeholder 7">
            <a:extLst>
              <a:ext uri="{FF2B5EF4-FFF2-40B4-BE49-F238E27FC236}">
                <a16:creationId xmlns:a16="http://schemas.microsoft.com/office/drawing/2014/main" id="{5D06A5D4-3452-47B4-BE7C-2F8E3A9BF4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C8B4BF-BDFC-493D-80DA-E83F2FC0405D}"/>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204709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0391F-37C5-432E-8E1C-770E0527BB9D}"/>
              </a:ext>
            </a:extLst>
          </p:cNvPr>
          <p:cNvSpPr>
            <a:spLocks noGrp="1"/>
          </p:cNvSpPr>
          <p:nvPr>
            <p:ph type="title"/>
          </p:nvPr>
        </p:nvSpPr>
        <p:spPr>
          <a:xfrm>
            <a:off x="808264" y="365125"/>
            <a:ext cx="954405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7C27445-1815-4F74-8FA2-59957163AF85}"/>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4" name="Footer Placeholder 3">
            <a:extLst>
              <a:ext uri="{FF2B5EF4-FFF2-40B4-BE49-F238E27FC236}">
                <a16:creationId xmlns:a16="http://schemas.microsoft.com/office/drawing/2014/main" id="{F5138088-54BE-4CB7-9FA1-012869CC66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BB5BB-2E3C-42B4-93AC-2C10D0FCF4AA}"/>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414937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331BC7-637B-442F-824A-210DA8C20843}"/>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3" name="Footer Placeholder 2">
            <a:extLst>
              <a:ext uri="{FF2B5EF4-FFF2-40B4-BE49-F238E27FC236}">
                <a16:creationId xmlns:a16="http://schemas.microsoft.com/office/drawing/2014/main" id="{71755274-52E7-474F-BA7B-ACD5E9C737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BC2351-8CC8-4A30-980B-A2D349886D79}"/>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2575311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A174-79D5-4DC6-8531-180E5A697E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00A7D0-FA5C-4986-B68B-F8DCF362C8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C8D403-827D-436C-B110-D36F4F86F9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E29720-F7B7-46AE-8741-03FFEC4792BF}"/>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6" name="Footer Placeholder 5">
            <a:extLst>
              <a:ext uri="{FF2B5EF4-FFF2-40B4-BE49-F238E27FC236}">
                <a16:creationId xmlns:a16="http://schemas.microsoft.com/office/drawing/2014/main" id="{D2B41D49-2DF8-41A3-B966-237FD4CF14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8EC6F5-3D39-44B1-8C51-E90A83D48ABB}"/>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14561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2C610-2F05-466A-B268-24C7D9A5A4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1489F0-8219-4971-BCF0-2327C3646D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DE50B22-232C-464D-B561-12C81578A0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BA121B-8CDC-4A44-9F1F-7FD70CF1C9D1}"/>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6" name="Footer Placeholder 5">
            <a:extLst>
              <a:ext uri="{FF2B5EF4-FFF2-40B4-BE49-F238E27FC236}">
                <a16:creationId xmlns:a16="http://schemas.microsoft.com/office/drawing/2014/main" id="{0FDAB18E-1F34-4074-9BC6-274F283FB5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A51570-D877-4AF1-972A-AF774112F8C0}"/>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909823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B82377-34CE-4831-BE2E-499F86D13F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140342F-ACF4-45B2-B77F-774AD3C80C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0AFD648-4635-4794-9918-1FE25D6F1F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18709F-5617-4A43-A8BB-39EB7DB8DA94}" type="datetimeFigureOut">
              <a:rPr lang="en-US" smtClean="0"/>
              <a:t>7/5/2021</a:t>
            </a:fld>
            <a:endParaRPr lang="en-US"/>
          </a:p>
        </p:txBody>
      </p:sp>
      <p:sp>
        <p:nvSpPr>
          <p:cNvPr id="5" name="Footer Placeholder 4">
            <a:extLst>
              <a:ext uri="{FF2B5EF4-FFF2-40B4-BE49-F238E27FC236}">
                <a16:creationId xmlns:a16="http://schemas.microsoft.com/office/drawing/2014/main" id="{5E4D657F-E72E-4EBF-AB33-19AD5AB593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34168F5-E3DB-4336-9ECF-3A6E97134D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DD72CE-15D5-43BE-841F-78925906E125}" type="slidenum">
              <a:rPr lang="en-US" smtClean="0"/>
              <a:t>‹#›</a:t>
            </a:fld>
            <a:endParaRPr lang="en-US" dirty="0"/>
          </a:p>
        </p:txBody>
      </p:sp>
    </p:spTree>
    <p:extLst>
      <p:ext uri="{BB962C8B-B14F-4D97-AF65-F5344CB8AC3E}">
        <p14:creationId xmlns:p14="http://schemas.microsoft.com/office/powerpoint/2010/main" val="742924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tkinson Hyperlegible"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tkinson Hyperlegible"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hyperlink" Target="https://biotech.law.lsu.edu/cases/searches/see_v_seattle.htm"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hyperlink" Target="http://biotech.law.lsu.edu/cases/searches/camara.htm"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biotech.law.lsu.edu/cases/searches/city_of_seattle_v_mccready.htm" TargetMode="External"/><Relationship Id="rId5" Type="http://schemas.openxmlformats.org/officeDocument/2006/relationships/hyperlink" Target="http://biotech.law.lsu.edu/cases/searches/index.htm" TargetMode="External"/><Relationship Id="rId4" Type="http://schemas.openxmlformats.org/officeDocument/2006/relationships/notesSlide" Target="../notesSlides/notesSlide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110EE-404B-415C-85A2-3B06F63D2214}"/>
              </a:ext>
            </a:extLst>
          </p:cNvPr>
          <p:cNvSpPr>
            <a:spLocks noGrp="1"/>
          </p:cNvSpPr>
          <p:nvPr>
            <p:ph type="ctrTitle"/>
          </p:nvPr>
        </p:nvSpPr>
        <p:spPr/>
        <p:txBody>
          <a:bodyPr/>
          <a:lstStyle/>
          <a:p>
            <a:r>
              <a:rPr lang="en-US" dirty="0"/>
              <a:t>Administrative Searches</a:t>
            </a:r>
          </a:p>
        </p:txBody>
      </p:sp>
      <p:sp>
        <p:nvSpPr>
          <p:cNvPr id="3" name="Subtitle 2">
            <a:extLst>
              <a:ext uri="{FF2B5EF4-FFF2-40B4-BE49-F238E27FC236}">
                <a16:creationId xmlns:a16="http://schemas.microsoft.com/office/drawing/2014/main" id="{2AFD1CEB-0F99-4CB8-B519-D766EAF24430}"/>
              </a:ext>
            </a:extLst>
          </p:cNvPr>
          <p:cNvSpPr>
            <a:spLocks noGrp="1"/>
          </p:cNvSpPr>
          <p:nvPr>
            <p:ph type="subTitle" idx="1"/>
          </p:nvPr>
        </p:nvSpPr>
        <p:spPr/>
        <p:txBody>
          <a:bodyPr/>
          <a:lstStyle/>
          <a:p>
            <a:r>
              <a:rPr lang="en-US" dirty="0"/>
              <a:t>The Area Warrant Cases</a:t>
            </a:r>
          </a:p>
        </p:txBody>
      </p:sp>
      <p:pic>
        <p:nvPicPr>
          <p:cNvPr id="6" name="Audio 5">
            <a:hlinkClick r:id="" action="ppaction://media"/>
            <a:extLst>
              <a:ext uri="{FF2B5EF4-FFF2-40B4-BE49-F238E27FC236}">
                <a16:creationId xmlns:a16="http://schemas.microsoft.com/office/drawing/2014/main" id="{6B680FF1-6E44-4437-9B15-8864C0E951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583529159"/>
      </p:ext>
    </p:extLst>
  </p:cSld>
  <p:clrMapOvr>
    <a:masterClrMapping/>
  </p:clrMapOvr>
  <mc:AlternateContent xmlns:mc="http://schemas.openxmlformats.org/markup-compatibility/2006" xmlns:p14="http://schemas.microsoft.com/office/powerpoint/2010/main">
    <mc:Choice Requires="p14">
      <p:transition spd="slow" p14:dur="2000" advTm="25435"/>
    </mc:Choice>
    <mc:Fallback xmlns="">
      <p:transition spd="slow" advTm="25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noFill/>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82A6C702-03AE-48E8-93E2-58FE9416C3D6}" type="slidenum">
              <a:rPr lang="en-US" smtClean="0"/>
              <a:pPr/>
              <a:t>10</a:t>
            </a:fld>
            <a:endParaRPr lang="en-US"/>
          </a:p>
        </p:txBody>
      </p:sp>
      <p:sp>
        <p:nvSpPr>
          <p:cNvPr id="22531" name="Rectangle 2"/>
          <p:cNvSpPr>
            <a:spLocks noGrp="1" noChangeArrowheads="1"/>
          </p:cNvSpPr>
          <p:nvPr>
            <p:ph type="title"/>
          </p:nvPr>
        </p:nvSpPr>
        <p:spPr/>
        <p:txBody>
          <a:bodyPr/>
          <a:lstStyle/>
          <a:p>
            <a:pPr eaLnBrk="1" hangingPunct="1"/>
            <a:r>
              <a:rPr lang="en-US"/>
              <a:t>General Versus Specific Probable Cause</a:t>
            </a:r>
          </a:p>
        </p:txBody>
      </p:sp>
      <p:sp>
        <p:nvSpPr>
          <p:cNvPr id="22532" name="Rectangle 3"/>
          <p:cNvSpPr>
            <a:spLocks noGrp="1" noChangeArrowheads="1"/>
          </p:cNvSpPr>
          <p:nvPr>
            <p:ph type="body" idx="1"/>
          </p:nvPr>
        </p:nvSpPr>
        <p:spPr/>
        <p:txBody>
          <a:bodyPr/>
          <a:lstStyle/>
          <a:p>
            <a:pPr eaLnBrk="1" hangingPunct="1">
              <a:lnSpc>
                <a:spcPct val="80000"/>
              </a:lnSpc>
            </a:pPr>
            <a:r>
              <a:rPr lang="en-US" dirty="0"/>
              <a:t>There is unanimous agreement among those most familiar with this field that the only effective way to seek universal compliance with the minimum standards required by municipal codes is through routine periodic inspections of all structures. </a:t>
            </a:r>
          </a:p>
          <a:p>
            <a:pPr eaLnBrk="1" hangingPunct="1">
              <a:lnSpc>
                <a:spcPct val="80000"/>
              </a:lnSpc>
            </a:pPr>
            <a:r>
              <a:rPr lang="en-US" dirty="0">
                <a:highlight>
                  <a:srgbClr val="FFFF00"/>
                </a:highlight>
              </a:rPr>
              <a:t>It is here that the probable cause debate is focused, for the agency's decision to conduct an area inspection is unavoidably based on its appraisal of conditions in the area as a whole, not on its knowledge of conditions in each particular building. </a:t>
            </a:r>
          </a:p>
        </p:txBody>
      </p:sp>
      <p:pic>
        <p:nvPicPr>
          <p:cNvPr id="2" name="Audio 1">
            <a:hlinkClick r:id="" action="ppaction://media"/>
            <a:extLst>
              <a:ext uri="{FF2B5EF4-FFF2-40B4-BE49-F238E27FC236}">
                <a16:creationId xmlns:a16="http://schemas.microsoft.com/office/drawing/2014/main" id="{16D3775C-EED4-42A8-992E-19304FFDBF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051"/>
    </mc:Choice>
    <mc:Fallback xmlns="">
      <p:transition spd="slow" advTm="37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5"/>
          <p:cNvSpPr>
            <a:spLocks noGrp="1"/>
          </p:cNvSpPr>
          <p:nvPr>
            <p:ph type="sldNum" sz="quarter" idx="12"/>
          </p:nvPr>
        </p:nvSpPr>
        <p:spPr>
          <a:noFill/>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1E172D9C-32FE-45C3-95A9-EA12379256EC}" type="slidenum">
              <a:rPr lang="en-US" smtClean="0"/>
              <a:pPr/>
              <a:t>11</a:t>
            </a:fld>
            <a:endParaRPr lang="en-US"/>
          </a:p>
        </p:txBody>
      </p:sp>
      <p:sp>
        <p:nvSpPr>
          <p:cNvPr id="23555" name="Rectangle 2"/>
          <p:cNvSpPr>
            <a:spLocks noGrp="1" noChangeArrowheads="1"/>
          </p:cNvSpPr>
          <p:nvPr>
            <p:ph type="title"/>
          </p:nvPr>
        </p:nvSpPr>
        <p:spPr/>
        <p:txBody>
          <a:bodyPr/>
          <a:lstStyle/>
          <a:p>
            <a:pPr eaLnBrk="1" hangingPunct="1"/>
            <a:r>
              <a:rPr lang="en-US"/>
              <a:t>Factors Supporting General Probable Cause</a:t>
            </a:r>
          </a:p>
        </p:txBody>
      </p:sp>
      <p:sp>
        <p:nvSpPr>
          <p:cNvPr id="23556" name="Rectangle 3"/>
          <p:cNvSpPr>
            <a:spLocks noGrp="1" noChangeArrowheads="1"/>
          </p:cNvSpPr>
          <p:nvPr>
            <p:ph type="body" idx="1"/>
          </p:nvPr>
        </p:nvSpPr>
        <p:spPr/>
        <p:txBody>
          <a:bodyPr/>
          <a:lstStyle/>
          <a:p>
            <a:pPr eaLnBrk="1" hangingPunct="1">
              <a:lnSpc>
                <a:spcPct val="90000"/>
              </a:lnSpc>
            </a:pPr>
            <a:r>
              <a:rPr lang="en-US" dirty="0"/>
              <a:t>First, such programs have a long history of judicial and public acceptance.</a:t>
            </a:r>
          </a:p>
          <a:p>
            <a:pPr eaLnBrk="1" hangingPunct="1">
              <a:lnSpc>
                <a:spcPct val="90000"/>
              </a:lnSpc>
            </a:pPr>
            <a:r>
              <a:rPr lang="en-US" dirty="0"/>
              <a:t>Second, the public interest demands that all dangerous conditions be prevented or abated, yet it is doubtful that any other canvassing technique would achieve acceptable results.</a:t>
            </a:r>
          </a:p>
          <a:p>
            <a:pPr eaLnBrk="1" hangingPunct="1">
              <a:lnSpc>
                <a:spcPct val="90000"/>
              </a:lnSpc>
            </a:pPr>
            <a:r>
              <a:rPr lang="en-US" dirty="0"/>
              <a:t>Finally, because the inspections are neither personal in nature </a:t>
            </a:r>
            <a:r>
              <a:rPr lang="en-US" dirty="0">
                <a:highlight>
                  <a:srgbClr val="FFFF00"/>
                </a:highlight>
              </a:rPr>
              <a:t>nor aimed at the discovery of evidence of crime</a:t>
            </a:r>
            <a:r>
              <a:rPr lang="en-US" dirty="0"/>
              <a:t>, they involve a relatively limited invasion of the urban citizen's privacy. </a:t>
            </a:r>
          </a:p>
        </p:txBody>
      </p:sp>
      <p:pic>
        <p:nvPicPr>
          <p:cNvPr id="2" name="Audio 1">
            <a:hlinkClick r:id="" action="ppaction://media"/>
            <a:extLst>
              <a:ext uri="{FF2B5EF4-FFF2-40B4-BE49-F238E27FC236}">
                <a16:creationId xmlns:a16="http://schemas.microsoft.com/office/drawing/2014/main" id="{4A18526C-876B-44A9-BAEC-9FBF36FAF9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222"/>
    </mc:Choice>
    <mc:Fallback xmlns="">
      <p:transition spd="slow" advTm="41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2"/>
          </p:nvPr>
        </p:nvSpPr>
        <p:spPr>
          <a:noFill/>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58041384-D414-42A5-B24E-7CA95214B7D0}" type="slidenum">
              <a:rPr lang="en-US" smtClean="0"/>
              <a:pPr/>
              <a:t>12</a:t>
            </a:fld>
            <a:endParaRPr lang="en-US"/>
          </a:p>
        </p:txBody>
      </p:sp>
      <p:sp>
        <p:nvSpPr>
          <p:cNvPr id="24579" name="Rectangle 2"/>
          <p:cNvSpPr>
            <a:spLocks noGrp="1" noChangeArrowheads="1"/>
          </p:cNvSpPr>
          <p:nvPr>
            <p:ph type="title"/>
          </p:nvPr>
        </p:nvSpPr>
        <p:spPr/>
        <p:txBody>
          <a:bodyPr/>
          <a:lstStyle/>
          <a:p>
            <a:pPr eaLnBrk="1" hangingPunct="1"/>
            <a:r>
              <a:rPr lang="en-US" dirty="0"/>
              <a:t>The Consensus from </a:t>
            </a:r>
            <a:r>
              <a:rPr lang="en-US" i="1" dirty="0"/>
              <a:t>Frank</a:t>
            </a:r>
            <a:endParaRPr lang="en-US" dirty="0"/>
          </a:p>
        </p:txBody>
      </p:sp>
      <p:sp>
        <p:nvSpPr>
          <p:cNvPr id="24580" name="Rectangle 3"/>
          <p:cNvSpPr>
            <a:spLocks noGrp="1" noChangeArrowheads="1"/>
          </p:cNvSpPr>
          <p:nvPr>
            <p:ph type="body" idx="1"/>
          </p:nvPr>
        </p:nvSpPr>
        <p:spPr>
          <a:xfrm>
            <a:off x="588379" y="1568224"/>
            <a:ext cx="9105417" cy="4648200"/>
          </a:xfrm>
        </p:spPr>
        <p:txBody>
          <a:bodyPr/>
          <a:lstStyle/>
          <a:p>
            <a:pPr eaLnBrk="1" hangingPunct="1">
              <a:lnSpc>
                <a:spcPct val="90000"/>
              </a:lnSpc>
            </a:pPr>
            <a:r>
              <a:rPr lang="en-US" dirty="0"/>
              <a:t>"Time and experience have forcefully taught that the power to inspect dwelling places, either as a matter of systematic area-by-area search or, as here, to treat a specific problem, is of indispensable importance to the maintenance of community health; a power that would be greatly hobbled by the blanket requirement of the safeguards necessary for a search of evidence of criminal acts." </a:t>
            </a:r>
          </a:p>
        </p:txBody>
      </p:sp>
      <p:pic>
        <p:nvPicPr>
          <p:cNvPr id="3" name="Audio 2">
            <a:hlinkClick r:id="" action="ppaction://media"/>
            <a:extLst>
              <a:ext uri="{FF2B5EF4-FFF2-40B4-BE49-F238E27FC236}">
                <a16:creationId xmlns:a16="http://schemas.microsoft.com/office/drawing/2014/main" id="{1F28050A-18E8-42C9-A378-9F4CDA7E5B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376"/>
    </mc:Choice>
    <mc:Fallback xmlns="">
      <p:transition spd="slow" advTm="17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5"/>
          <p:cNvSpPr>
            <a:spLocks noGrp="1"/>
          </p:cNvSpPr>
          <p:nvPr>
            <p:ph type="sldNum" sz="quarter" idx="12"/>
          </p:nvPr>
        </p:nvSpPr>
        <p:spPr>
          <a:noFill/>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8CC0F4B6-6EB5-479B-BE91-E12A901B5ED6}" type="slidenum">
              <a:rPr lang="en-US" smtClean="0"/>
              <a:pPr/>
              <a:t>13</a:t>
            </a:fld>
            <a:endParaRPr lang="en-US"/>
          </a:p>
        </p:txBody>
      </p:sp>
      <p:sp>
        <p:nvSpPr>
          <p:cNvPr id="26627" name="Rectangle 2"/>
          <p:cNvSpPr>
            <a:spLocks noGrp="1" noChangeArrowheads="1"/>
          </p:cNvSpPr>
          <p:nvPr>
            <p:ph type="title"/>
          </p:nvPr>
        </p:nvSpPr>
        <p:spPr/>
        <p:txBody>
          <a:bodyPr/>
          <a:lstStyle/>
          <a:p>
            <a:pPr eaLnBrk="1" hangingPunct="1"/>
            <a:r>
              <a:rPr lang="en-US"/>
              <a:t>Standards for an Area Warrant</a:t>
            </a:r>
          </a:p>
        </p:txBody>
      </p:sp>
      <p:sp>
        <p:nvSpPr>
          <p:cNvPr id="26628" name="Rectangle 3"/>
          <p:cNvSpPr>
            <a:spLocks noGrp="1" noChangeArrowheads="1"/>
          </p:cNvSpPr>
          <p:nvPr>
            <p:ph type="body" idx="1"/>
          </p:nvPr>
        </p:nvSpPr>
        <p:spPr/>
        <p:txBody>
          <a:bodyPr/>
          <a:lstStyle/>
          <a:p>
            <a:pPr eaLnBrk="1" hangingPunct="1"/>
            <a:r>
              <a:rPr lang="en-US" dirty="0"/>
              <a:t>Such standards, which will vary with the municipal program being enforced, may be based upon:</a:t>
            </a:r>
          </a:p>
          <a:p>
            <a:pPr lvl="1" eaLnBrk="1" hangingPunct="1"/>
            <a:r>
              <a:rPr lang="en-US" dirty="0"/>
              <a:t>the passage of time</a:t>
            </a:r>
          </a:p>
          <a:p>
            <a:pPr lvl="1" eaLnBrk="1" hangingPunct="1"/>
            <a:r>
              <a:rPr lang="en-US" dirty="0"/>
              <a:t>the nature of the building (e. g., a multi-family apartment house)</a:t>
            </a:r>
          </a:p>
          <a:p>
            <a:pPr lvl="1" eaLnBrk="1" hangingPunct="1"/>
            <a:r>
              <a:rPr lang="en-US" dirty="0"/>
              <a:t>the condition of the entire area</a:t>
            </a:r>
          </a:p>
          <a:p>
            <a:pPr eaLnBrk="1" hangingPunct="1"/>
            <a:r>
              <a:rPr lang="en-US" dirty="0">
                <a:highlight>
                  <a:srgbClr val="FFFF00"/>
                </a:highlight>
              </a:rPr>
              <a:t>[T]hey will not necessarily depend upon specific knowledge of the condition of the particular dwelling.</a:t>
            </a:r>
          </a:p>
        </p:txBody>
      </p:sp>
      <p:pic>
        <p:nvPicPr>
          <p:cNvPr id="2" name="Audio 1">
            <a:hlinkClick r:id="" action="ppaction://media"/>
            <a:extLst>
              <a:ext uri="{FF2B5EF4-FFF2-40B4-BE49-F238E27FC236}">
                <a16:creationId xmlns:a16="http://schemas.microsoft.com/office/drawing/2014/main" id="{E90806CA-1BF0-426E-9602-8D32C1484A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0949"/>
    </mc:Choice>
    <mc:Fallback xmlns="">
      <p:transition spd="slow" advTm="70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5"/>
          <p:cNvSpPr>
            <a:spLocks noGrp="1"/>
          </p:cNvSpPr>
          <p:nvPr>
            <p:ph type="sldNum" sz="quarter" idx="12"/>
          </p:nvPr>
        </p:nvSpPr>
        <p:spPr>
          <a:noFill/>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E2DC933E-B0B0-42E0-93D7-B32E94BE2760}" type="slidenum">
              <a:rPr lang="en-US" smtClean="0"/>
              <a:pPr/>
              <a:t>14</a:t>
            </a:fld>
            <a:endParaRPr lang="en-US"/>
          </a:p>
        </p:txBody>
      </p:sp>
      <p:sp>
        <p:nvSpPr>
          <p:cNvPr id="27651" name="Rectangle 2"/>
          <p:cNvSpPr>
            <a:spLocks noGrp="1" noChangeArrowheads="1"/>
          </p:cNvSpPr>
          <p:nvPr>
            <p:ph type="title"/>
          </p:nvPr>
        </p:nvSpPr>
        <p:spPr/>
        <p:txBody>
          <a:bodyPr/>
          <a:lstStyle/>
          <a:p>
            <a:pPr eaLnBrk="1" hangingPunct="1"/>
            <a:r>
              <a:rPr lang="en-US"/>
              <a:t>Emergency Exceptions</a:t>
            </a:r>
          </a:p>
        </p:txBody>
      </p:sp>
      <p:sp>
        <p:nvSpPr>
          <p:cNvPr id="27652" name="Rectangle 3"/>
          <p:cNvSpPr>
            <a:spLocks noGrp="1" noChangeArrowheads="1"/>
          </p:cNvSpPr>
          <p:nvPr>
            <p:ph type="body" idx="1"/>
          </p:nvPr>
        </p:nvSpPr>
        <p:spPr/>
        <p:txBody>
          <a:bodyPr/>
          <a:lstStyle/>
          <a:p>
            <a:pPr eaLnBrk="1" hangingPunct="1"/>
            <a:r>
              <a:rPr lang="en-US"/>
              <a:t>[N]othing we say today is intended to foreclose prompt inspections, even without a warrant, that the law has traditionally upheld in emergency situations</a:t>
            </a:r>
          </a:p>
        </p:txBody>
      </p:sp>
      <p:pic>
        <p:nvPicPr>
          <p:cNvPr id="2" name="Audio 1">
            <a:hlinkClick r:id="" action="ppaction://media"/>
            <a:extLst>
              <a:ext uri="{FF2B5EF4-FFF2-40B4-BE49-F238E27FC236}">
                <a16:creationId xmlns:a16="http://schemas.microsoft.com/office/drawing/2014/main" id="{0ACAC4C7-06A1-4B90-9F93-791A3097A8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392"/>
    </mc:Choice>
    <mc:Fallback xmlns="">
      <p:transition spd="slow" advTm="11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5"/>
          <p:cNvSpPr>
            <a:spLocks noGrp="1"/>
          </p:cNvSpPr>
          <p:nvPr>
            <p:ph type="sldNum" sz="quarter" idx="12"/>
          </p:nvPr>
        </p:nvSpPr>
        <p:spPr>
          <a:noFill/>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1FF1E4F1-C22B-4A06-B1FD-B41D2E4DA4F2}" type="slidenum">
              <a:rPr lang="en-US" smtClean="0"/>
              <a:pPr/>
              <a:t>15</a:t>
            </a:fld>
            <a:endParaRPr lang="en-US"/>
          </a:p>
        </p:txBody>
      </p:sp>
      <p:sp>
        <p:nvSpPr>
          <p:cNvPr id="29699" name="Rectangle 2"/>
          <p:cNvSpPr>
            <a:spLocks noGrp="1" noChangeArrowheads="1"/>
          </p:cNvSpPr>
          <p:nvPr>
            <p:ph type="title"/>
          </p:nvPr>
        </p:nvSpPr>
        <p:spPr/>
        <p:txBody>
          <a:bodyPr/>
          <a:lstStyle/>
          <a:p>
            <a:pPr eaLnBrk="1" hangingPunct="1"/>
            <a:r>
              <a:rPr lang="en-US"/>
              <a:t>Practical Considerations</a:t>
            </a:r>
          </a:p>
        </p:txBody>
      </p:sp>
      <p:sp>
        <p:nvSpPr>
          <p:cNvPr id="29700" name="Rectangle 3"/>
          <p:cNvSpPr>
            <a:spLocks noGrp="1" noChangeArrowheads="1"/>
          </p:cNvSpPr>
          <p:nvPr>
            <p:ph type="body" idx="1"/>
          </p:nvPr>
        </p:nvSpPr>
        <p:spPr/>
        <p:txBody>
          <a:bodyPr>
            <a:normAutofit lnSpcReduction="10000"/>
          </a:bodyPr>
          <a:lstStyle/>
          <a:p>
            <a:pPr eaLnBrk="1" hangingPunct="1"/>
            <a:r>
              <a:rPr lang="en-US" dirty="0"/>
              <a:t>When does the Court say is the time to get an area warrant?</a:t>
            </a:r>
          </a:p>
          <a:p>
            <a:pPr lvl="1"/>
            <a:r>
              <a:rPr lang="en-US" dirty="0"/>
              <a:t>Before the searches.</a:t>
            </a:r>
          </a:p>
          <a:p>
            <a:pPr eaLnBrk="1" hangingPunct="1"/>
            <a:r>
              <a:rPr lang="en-US" dirty="0"/>
              <a:t>Why would this be burdensome to the agency?</a:t>
            </a:r>
          </a:p>
          <a:p>
            <a:pPr lvl="1"/>
            <a:r>
              <a:rPr lang="en-US" dirty="0"/>
              <a:t>Many agencies do not have adequate legal staff.</a:t>
            </a:r>
          </a:p>
          <a:p>
            <a:pPr eaLnBrk="1" hangingPunct="1"/>
            <a:r>
              <a:rPr lang="en-US" dirty="0"/>
              <a:t>What would you suggest as an alternative?</a:t>
            </a:r>
          </a:p>
          <a:p>
            <a:pPr lvl="1"/>
            <a:r>
              <a:rPr lang="en-US" dirty="0"/>
              <a:t>Do the searches and see how many people won’t let the inspector in.</a:t>
            </a:r>
          </a:p>
          <a:p>
            <a:pPr lvl="1"/>
            <a:r>
              <a:rPr lang="en-US" dirty="0"/>
              <a:t>Then decide if you need to get into those premises. </a:t>
            </a:r>
          </a:p>
          <a:p>
            <a:pPr lvl="1" eaLnBrk="1" hangingPunct="1"/>
            <a:r>
              <a:rPr lang="en-US" dirty="0"/>
              <a:t>Would this be consistent with the dissent’s observations in </a:t>
            </a:r>
            <a:r>
              <a:rPr lang="en-US" i="1" dirty="0"/>
              <a:t>Frank</a:t>
            </a:r>
            <a:r>
              <a:rPr lang="en-US" dirty="0"/>
              <a:t> about voluntary compliance?</a:t>
            </a:r>
          </a:p>
        </p:txBody>
      </p:sp>
      <p:pic>
        <p:nvPicPr>
          <p:cNvPr id="3" name="Audio 2">
            <a:hlinkClick r:id="" action="ppaction://media"/>
            <a:extLst>
              <a:ext uri="{FF2B5EF4-FFF2-40B4-BE49-F238E27FC236}">
                <a16:creationId xmlns:a16="http://schemas.microsoft.com/office/drawing/2014/main" id="{F808B65A-CF3F-42AD-8F31-2DDFA8A5CF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156"/>
    </mc:Choice>
    <mc:Fallback xmlns="">
      <p:transition spd="slow" advTm="50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a:spLocks noGrp="1"/>
          </p:cNvSpPr>
          <p:nvPr>
            <p:ph type="sldNum" sz="quarter" idx="12"/>
          </p:nvPr>
        </p:nvSpPr>
        <p:spPr>
          <a:noFill/>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8AA0CB91-5E3C-4D93-942E-7902502E9107}" type="slidenum">
              <a:rPr lang="en-US" smtClean="0"/>
              <a:pPr/>
              <a:t>16</a:t>
            </a:fld>
            <a:endParaRPr lang="en-US"/>
          </a:p>
        </p:txBody>
      </p:sp>
      <p:sp>
        <p:nvSpPr>
          <p:cNvPr id="30723" name="Rectangle 2"/>
          <p:cNvSpPr>
            <a:spLocks noGrp="1" noChangeArrowheads="1"/>
          </p:cNvSpPr>
          <p:nvPr>
            <p:ph type="title"/>
          </p:nvPr>
        </p:nvSpPr>
        <p:spPr/>
        <p:txBody>
          <a:bodyPr/>
          <a:lstStyle/>
          <a:p>
            <a:pPr eaLnBrk="1" hangingPunct="1"/>
            <a:r>
              <a:rPr lang="en-US" i="1">
                <a:hlinkClick r:id="rId4"/>
              </a:rPr>
              <a:t>See v. Seattle</a:t>
            </a:r>
            <a:r>
              <a:rPr lang="en-US">
                <a:hlinkClick r:id="rId4"/>
              </a:rPr>
              <a:t>, 387 U.S. 541 (1967) </a:t>
            </a:r>
            <a:endParaRPr lang="en-US"/>
          </a:p>
        </p:txBody>
      </p:sp>
      <p:sp>
        <p:nvSpPr>
          <p:cNvPr id="30724" name="Rectangle 3"/>
          <p:cNvSpPr>
            <a:spLocks noGrp="1" noChangeArrowheads="1"/>
          </p:cNvSpPr>
          <p:nvPr>
            <p:ph type="body" idx="1"/>
          </p:nvPr>
        </p:nvSpPr>
        <p:spPr/>
        <p:txBody>
          <a:bodyPr/>
          <a:lstStyle/>
          <a:p>
            <a:pPr eaLnBrk="1" hangingPunct="1"/>
            <a:r>
              <a:rPr lang="en-US"/>
              <a:t>Routine fire inspection of a commercial warehouse</a:t>
            </a:r>
          </a:p>
          <a:p>
            <a:pPr eaLnBrk="1" hangingPunct="1"/>
            <a:r>
              <a:rPr lang="en-US"/>
              <a:t>Done as part of a city-wide sweep</a:t>
            </a:r>
          </a:p>
          <a:p>
            <a:pPr eaLnBrk="1" hangingPunct="1"/>
            <a:r>
              <a:rPr lang="en-US"/>
              <a:t>Owner was prosecuted for refusing to allow the inspection</a:t>
            </a:r>
          </a:p>
        </p:txBody>
      </p:sp>
      <p:pic>
        <p:nvPicPr>
          <p:cNvPr id="2" name="Audio 1">
            <a:hlinkClick r:id="" action="ppaction://media"/>
            <a:extLst>
              <a:ext uri="{FF2B5EF4-FFF2-40B4-BE49-F238E27FC236}">
                <a16:creationId xmlns:a16="http://schemas.microsoft.com/office/drawing/2014/main" id="{37698FC8-FB9A-4548-B8F6-5FF3052AA1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10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692"/>
    </mc:Choice>
    <mc:Fallback xmlns="">
      <p:transition spd="slow" advTm="25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5"/>
          <p:cNvSpPr>
            <a:spLocks noGrp="1"/>
          </p:cNvSpPr>
          <p:nvPr>
            <p:ph type="sldNum" sz="quarter" idx="12"/>
          </p:nvPr>
        </p:nvSpPr>
        <p:spPr>
          <a:noFill/>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2849261C-25C6-4B00-9D51-42C9E8A59650}" type="slidenum">
              <a:rPr lang="en-US" smtClean="0"/>
              <a:pPr/>
              <a:t>17</a:t>
            </a:fld>
            <a:endParaRPr lang="en-US"/>
          </a:p>
        </p:txBody>
      </p:sp>
      <p:sp>
        <p:nvSpPr>
          <p:cNvPr id="31747" name="Rectangle 2"/>
          <p:cNvSpPr>
            <a:spLocks noGrp="1" noChangeArrowheads="1"/>
          </p:cNvSpPr>
          <p:nvPr>
            <p:ph type="title"/>
          </p:nvPr>
        </p:nvSpPr>
        <p:spPr/>
        <p:txBody>
          <a:bodyPr/>
          <a:lstStyle/>
          <a:p>
            <a:pPr eaLnBrk="1" hangingPunct="1"/>
            <a:r>
              <a:rPr lang="en-US"/>
              <a:t>Key Question</a:t>
            </a:r>
          </a:p>
        </p:txBody>
      </p:sp>
      <p:sp>
        <p:nvSpPr>
          <p:cNvPr id="31748" name="Rectangle 3"/>
          <p:cNvSpPr>
            <a:spLocks noGrp="1" noChangeArrowheads="1"/>
          </p:cNvSpPr>
          <p:nvPr>
            <p:ph type="body" idx="1"/>
          </p:nvPr>
        </p:nvSpPr>
        <p:spPr/>
        <p:txBody>
          <a:bodyPr/>
          <a:lstStyle/>
          <a:p>
            <a:pPr eaLnBrk="1" hangingPunct="1"/>
            <a:r>
              <a:rPr lang="en-US"/>
              <a:t>Do business establishments have a diminished expectation of privacy under the 4th Amendment?</a:t>
            </a:r>
          </a:p>
          <a:p>
            <a:pPr lvl="1" eaLnBrk="1" hangingPunct="1"/>
            <a:r>
              <a:rPr lang="en-US"/>
              <a:t>"The businessman, like the occupant of a residence, has a constitutional right to go about his business free from unreasonable official entries upon his private commercial property. "</a:t>
            </a:r>
          </a:p>
        </p:txBody>
      </p:sp>
      <p:pic>
        <p:nvPicPr>
          <p:cNvPr id="2" name="Audio 1">
            <a:hlinkClick r:id="" action="ppaction://media"/>
            <a:extLst>
              <a:ext uri="{FF2B5EF4-FFF2-40B4-BE49-F238E27FC236}">
                <a16:creationId xmlns:a16="http://schemas.microsoft.com/office/drawing/2014/main" id="{AA002801-56B4-4DC4-84CB-BF5CB228BD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130"/>
    </mc:Choice>
    <mc:Fallback xmlns="">
      <p:transition spd="slow" advTm="33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200C4B25-C1A0-4ED3-97E0-6CBB6AEF938C}" type="slidenum">
              <a:rPr lang="en-US" smtClean="0"/>
              <a:pPr/>
              <a:t>18</a:t>
            </a:fld>
            <a:endParaRPr lang="en-US"/>
          </a:p>
        </p:txBody>
      </p:sp>
      <p:sp>
        <p:nvSpPr>
          <p:cNvPr id="32771" name="Rectangle 2"/>
          <p:cNvSpPr>
            <a:spLocks noGrp="1" noChangeArrowheads="1"/>
          </p:cNvSpPr>
          <p:nvPr>
            <p:ph type="title"/>
          </p:nvPr>
        </p:nvSpPr>
        <p:spPr/>
        <p:txBody>
          <a:bodyPr/>
          <a:lstStyle/>
          <a:p>
            <a:pPr eaLnBrk="1" hangingPunct="1"/>
            <a:r>
              <a:rPr lang="en-US"/>
              <a:t>Further Gloss on Area Warrant</a:t>
            </a:r>
          </a:p>
        </p:txBody>
      </p:sp>
      <p:sp>
        <p:nvSpPr>
          <p:cNvPr id="32772" name="Rectangle 3"/>
          <p:cNvSpPr>
            <a:spLocks noGrp="1" noChangeArrowheads="1"/>
          </p:cNvSpPr>
          <p:nvPr>
            <p:ph type="body" idx="1"/>
          </p:nvPr>
        </p:nvSpPr>
        <p:spPr/>
        <p:txBody>
          <a:bodyPr/>
          <a:lstStyle/>
          <a:p>
            <a:pPr eaLnBrk="1" hangingPunct="1"/>
            <a:r>
              <a:rPr lang="en-US"/>
              <a:t>"But the decision to enter and inspect will not be the product of the unreviewed discretion of the enforcement officer in the field. "</a:t>
            </a:r>
          </a:p>
        </p:txBody>
      </p:sp>
      <p:pic>
        <p:nvPicPr>
          <p:cNvPr id="2" name="Audio 1">
            <a:hlinkClick r:id="" action="ppaction://media"/>
            <a:extLst>
              <a:ext uri="{FF2B5EF4-FFF2-40B4-BE49-F238E27FC236}">
                <a16:creationId xmlns:a16="http://schemas.microsoft.com/office/drawing/2014/main" id="{A4F8B7B1-9D4E-4012-8C2F-EBDAC12873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995"/>
    </mc:Choice>
    <mc:Fallback xmlns="">
      <p:transition spd="slow" advTm="37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642174B4-D53D-4A99-9BF0-1AEF952E2A23}" type="slidenum">
              <a:rPr lang="en-US" smtClean="0"/>
              <a:pPr/>
              <a:t>19</a:t>
            </a:fld>
            <a:endParaRPr lang="en-US"/>
          </a:p>
        </p:txBody>
      </p:sp>
      <p:sp>
        <p:nvSpPr>
          <p:cNvPr id="33795" name="Rectangle 2"/>
          <p:cNvSpPr>
            <a:spLocks noGrp="1" noChangeArrowheads="1"/>
          </p:cNvSpPr>
          <p:nvPr>
            <p:ph type="title"/>
          </p:nvPr>
        </p:nvSpPr>
        <p:spPr/>
        <p:txBody>
          <a:bodyPr/>
          <a:lstStyle/>
          <a:p>
            <a:pPr eaLnBrk="1" hangingPunct="1"/>
            <a:r>
              <a:rPr lang="en-US"/>
              <a:t>The Dissent</a:t>
            </a:r>
          </a:p>
        </p:txBody>
      </p:sp>
      <p:sp>
        <p:nvSpPr>
          <p:cNvPr id="33796" name="Rectangle 3"/>
          <p:cNvSpPr>
            <a:spLocks noGrp="1" noChangeArrowheads="1"/>
          </p:cNvSpPr>
          <p:nvPr>
            <p:ph type="body" idx="1"/>
          </p:nvPr>
        </p:nvSpPr>
        <p:spPr/>
        <p:txBody>
          <a:bodyPr/>
          <a:lstStyle/>
          <a:p>
            <a:pPr eaLnBrk="1" hangingPunct="1"/>
            <a:r>
              <a:rPr lang="en-US"/>
              <a:t>Today the Court renders this municipal experience, which dates back to Colonial days, for naught by overruling </a:t>
            </a:r>
            <a:r>
              <a:rPr lang="en-US" i="1"/>
              <a:t>Frank v. Maryland</a:t>
            </a:r>
            <a:r>
              <a:rPr lang="en-US"/>
              <a:t> and by striking down hundreds of city ordinances throughout the country and jeopardizing thereby the health, welfare, and safety of literally millions of people.</a:t>
            </a:r>
          </a:p>
        </p:txBody>
      </p:sp>
      <p:pic>
        <p:nvPicPr>
          <p:cNvPr id="2" name="Audio 1">
            <a:hlinkClick r:id="" action="ppaction://media"/>
            <a:extLst>
              <a:ext uri="{FF2B5EF4-FFF2-40B4-BE49-F238E27FC236}">
                <a16:creationId xmlns:a16="http://schemas.microsoft.com/office/drawing/2014/main" id="{9E425BF5-D8A0-4FE4-A547-22504A560D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957"/>
    </mc:Choice>
    <mc:Fallback xmlns="">
      <p:transition spd="slow" advTm="31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noFill/>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E64EBD7D-14E5-4F8B-9119-7F0266571180}" type="slidenum">
              <a:rPr lang="en-US" smtClean="0"/>
              <a:pPr/>
              <a:t>2</a:t>
            </a:fld>
            <a:endParaRPr lang="en-US"/>
          </a:p>
        </p:txBody>
      </p:sp>
      <p:sp>
        <p:nvSpPr>
          <p:cNvPr id="14339" name="Rectangle 2"/>
          <p:cNvSpPr>
            <a:spLocks noGrp="1" noChangeArrowheads="1"/>
          </p:cNvSpPr>
          <p:nvPr>
            <p:ph type="title"/>
          </p:nvPr>
        </p:nvSpPr>
        <p:spPr/>
        <p:txBody>
          <a:bodyPr/>
          <a:lstStyle/>
          <a:p>
            <a:pPr eaLnBrk="1" hangingPunct="1"/>
            <a:r>
              <a:rPr lang="pt-BR">
                <a:hlinkClick r:id="rId4"/>
              </a:rPr>
              <a:t>Camara v. Municipal Court, 387 U.S. 523 (1967)</a:t>
            </a:r>
            <a:endParaRPr lang="pt-BR"/>
          </a:p>
        </p:txBody>
      </p:sp>
      <p:sp>
        <p:nvSpPr>
          <p:cNvPr id="14340" name="Rectangle 3"/>
          <p:cNvSpPr>
            <a:spLocks noGrp="1" noChangeArrowheads="1"/>
          </p:cNvSpPr>
          <p:nvPr>
            <p:ph type="body" idx="1"/>
          </p:nvPr>
        </p:nvSpPr>
        <p:spPr/>
        <p:txBody>
          <a:bodyPr>
            <a:normAutofit/>
          </a:bodyPr>
          <a:lstStyle/>
          <a:p>
            <a:pPr eaLnBrk="1" hangingPunct="1"/>
            <a:r>
              <a:rPr lang="en-US"/>
              <a:t>Where did this happen?</a:t>
            </a:r>
          </a:p>
          <a:p>
            <a:pPr lvl="1" eaLnBrk="1" hangingPunct="1"/>
            <a:r>
              <a:rPr lang="en-US"/>
              <a:t>San Francisco</a:t>
            </a:r>
          </a:p>
          <a:p>
            <a:pPr eaLnBrk="1" hangingPunct="1"/>
            <a:r>
              <a:rPr lang="en-US"/>
              <a:t>What violations were the housing inspectors looking for?</a:t>
            </a:r>
          </a:p>
          <a:p>
            <a:pPr lvl="1" eaLnBrk="1" hangingPunct="1"/>
            <a:r>
              <a:rPr lang="en-US"/>
              <a:t>Violation of the occupancy permit</a:t>
            </a:r>
          </a:p>
          <a:p>
            <a:pPr eaLnBrk="1" hangingPunct="1"/>
            <a:r>
              <a:rPr lang="en-US"/>
              <a:t>What crime was defendant charged with?</a:t>
            </a:r>
          </a:p>
          <a:p>
            <a:pPr lvl="1" eaLnBrk="1" hangingPunct="1"/>
            <a:r>
              <a:rPr lang="en-US"/>
              <a:t>Not allowing the inspection</a:t>
            </a:r>
          </a:p>
          <a:p>
            <a:pPr lvl="1" eaLnBrk="1" hangingPunct="1"/>
            <a:r>
              <a:rPr lang="en-US"/>
              <a:t>Factually the same as </a:t>
            </a:r>
            <a:r>
              <a:rPr lang="en-US" i="1"/>
              <a:t>Frank</a:t>
            </a:r>
            <a:endParaRPr lang="en-US"/>
          </a:p>
        </p:txBody>
      </p:sp>
      <p:pic>
        <p:nvPicPr>
          <p:cNvPr id="2" name="Audio 1">
            <a:hlinkClick r:id="" action="ppaction://media"/>
            <a:extLst>
              <a:ext uri="{FF2B5EF4-FFF2-40B4-BE49-F238E27FC236}">
                <a16:creationId xmlns:a16="http://schemas.microsoft.com/office/drawing/2014/main" id="{302B16D5-8732-4B9D-B37B-E4A0BFA940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10800" y="6400800"/>
            <a:ext cx="304800" cy="304800"/>
          </a:xfrm>
          <a:prstGeom prst="rect">
            <a:avLst/>
          </a:prstGeom>
        </p:spPr>
      </p:pic>
    </p:spTree>
  </p:cSld>
  <p:clrMapOvr>
    <a:masterClrMapping/>
  </p:clrMapOvr>
  <p:transition advTm="475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5"/>
          <p:cNvSpPr>
            <a:spLocks noGrp="1"/>
          </p:cNvSpPr>
          <p:nvPr>
            <p:ph type="sldNum" sz="quarter" idx="12"/>
          </p:nvPr>
        </p:nvSpPr>
        <p:spPr>
          <a:noFill/>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114230BF-8DA5-4DC3-B73A-CFD4BBDA56B2}" type="slidenum">
              <a:rPr lang="en-US" smtClean="0"/>
              <a:pPr/>
              <a:t>20</a:t>
            </a:fld>
            <a:endParaRPr lang="en-US"/>
          </a:p>
        </p:txBody>
      </p:sp>
      <p:sp>
        <p:nvSpPr>
          <p:cNvPr id="34819" name="Rectangle 2"/>
          <p:cNvSpPr>
            <a:spLocks noGrp="1" noChangeArrowheads="1"/>
          </p:cNvSpPr>
          <p:nvPr>
            <p:ph type="title"/>
          </p:nvPr>
        </p:nvSpPr>
        <p:spPr/>
        <p:txBody>
          <a:bodyPr/>
          <a:lstStyle/>
          <a:p>
            <a:pPr eaLnBrk="1" hangingPunct="1"/>
            <a:r>
              <a:rPr lang="en-US" dirty="0"/>
              <a:t>Does this Lead to Jurisprudential Confusion?</a:t>
            </a:r>
          </a:p>
        </p:txBody>
      </p:sp>
      <p:sp>
        <p:nvSpPr>
          <p:cNvPr id="34820" name="Rectangle 3"/>
          <p:cNvSpPr>
            <a:spLocks noGrp="1" noChangeArrowheads="1"/>
          </p:cNvSpPr>
          <p:nvPr>
            <p:ph type="body" idx="1"/>
          </p:nvPr>
        </p:nvSpPr>
        <p:spPr/>
        <p:txBody>
          <a:bodyPr/>
          <a:lstStyle/>
          <a:p>
            <a:pPr eaLnBrk="1" hangingPunct="1">
              <a:lnSpc>
                <a:spcPct val="90000"/>
              </a:lnSpc>
            </a:pPr>
            <a:r>
              <a:rPr lang="en-US" dirty="0"/>
              <a:t>“But this is not all. It prostitutes the command of the Fourth Amendment that "no Warrants shall issue, but upon probable cause" and sets up in the health and safety codes area inspection a newfangled "warrant" system that is entirely foreign to Fourth Amendment standards.” </a:t>
            </a:r>
          </a:p>
          <a:p>
            <a:pPr eaLnBrk="1" hangingPunct="1">
              <a:lnSpc>
                <a:spcPct val="90000"/>
              </a:lnSpc>
            </a:pPr>
            <a:r>
              <a:rPr lang="en-US" dirty="0"/>
              <a:t>The Foreign Intelligence Surveillance Act (FISA) is passed in 1978, slightly more than 10 years after these cases. It adopts a similar standard for FISA warrants.</a:t>
            </a:r>
          </a:p>
        </p:txBody>
      </p:sp>
      <p:pic>
        <p:nvPicPr>
          <p:cNvPr id="4" name="Audio 3">
            <a:hlinkClick r:id="" action="ppaction://media"/>
            <a:extLst>
              <a:ext uri="{FF2B5EF4-FFF2-40B4-BE49-F238E27FC236}">
                <a16:creationId xmlns:a16="http://schemas.microsoft.com/office/drawing/2014/main" id="{9FA1F0CF-A170-47F0-B64E-1EE01B41A4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931"/>
    </mc:Choice>
    <mc:Fallback xmlns="">
      <p:transition spd="slow" advTm="49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5"/>
          <p:cNvSpPr>
            <a:spLocks noGrp="1"/>
          </p:cNvSpPr>
          <p:nvPr>
            <p:ph type="sldNum" sz="quarter" idx="12"/>
          </p:nvPr>
        </p:nvSpPr>
        <p:spPr>
          <a:noFill/>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8EFBB793-EBEA-4ED2-8EEB-F262800BFEAC}" type="slidenum">
              <a:rPr lang="en-US" smtClean="0"/>
              <a:pPr/>
              <a:t>21</a:t>
            </a:fld>
            <a:endParaRPr lang="en-US"/>
          </a:p>
        </p:txBody>
      </p:sp>
      <p:sp>
        <p:nvSpPr>
          <p:cNvPr id="35843" name="Rectangle 2"/>
          <p:cNvSpPr>
            <a:spLocks noGrp="1" noChangeArrowheads="1"/>
          </p:cNvSpPr>
          <p:nvPr>
            <p:ph type="title"/>
          </p:nvPr>
        </p:nvSpPr>
        <p:spPr/>
        <p:txBody>
          <a:bodyPr/>
          <a:lstStyle/>
          <a:p>
            <a:pPr eaLnBrk="1" hangingPunct="1"/>
            <a:r>
              <a:rPr lang="en-US"/>
              <a:t>State Law Limitations</a:t>
            </a:r>
          </a:p>
        </p:txBody>
      </p:sp>
      <p:sp>
        <p:nvSpPr>
          <p:cNvPr id="35844" name="Rectangle 3"/>
          <p:cNvSpPr>
            <a:spLocks noGrp="1" noChangeArrowheads="1"/>
          </p:cNvSpPr>
          <p:nvPr>
            <p:ph type="body" idx="1"/>
          </p:nvPr>
        </p:nvSpPr>
        <p:spPr/>
        <p:txBody>
          <a:bodyPr>
            <a:normAutofit/>
          </a:bodyPr>
          <a:lstStyle/>
          <a:p>
            <a:pPr eaLnBrk="1" hangingPunct="1"/>
            <a:r>
              <a:rPr lang="en-US" i="1" dirty="0"/>
              <a:t>See</a:t>
            </a:r>
            <a:r>
              <a:rPr lang="en-US" dirty="0"/>
              <a:t> and </a:t>
            </a:r>
            <a:r>
              <a:rPr lang="en-US" i="1" dirty="0"/>
              <a:t>Camara</a:t>
            </a:r>
            <a:r>
              <a:rPr lang="en-US" dirty="0"/>
              <a:t> only deal with the US Constitutional limits on state searches.</a:t>
            </a:r>
          </a:p>
          <a:p>
            <a:pPr lvl="1" eaLnBrk="1" hangingPunct="1"/>
            <a:r>
              <a:rPr lang="en-US" dirty="0">
                <a:hlinkClick r:id="rId5"/>
              </a:rPr>
              <a:t>Some state constitutions  have greater protections and the legislatures can enact greater protections</a:t>
            </a:r>
            <a:endParaRPr lang="en-US" dirty="0"/>
          </a:p>
          <a:p>
            <a:pPr eaLnBrk="1" hangingPunct="1"/>
            <a:r>
              <a:rPr lang="en-US" dirty="0"/>
              <a:t> </a:t>
            </a:r>
            <a:r>
              <a:rPr lang="en-US" dirty="0">
                <a:hlinkClick r:id="rId6"/>
              </a:rPr>
              <a:t>City of Seattle v. McCready, 868 P.2d 134 (</a:t>
            </a:r>
            <a:r>
              <a:rPr lang="en-US" dirty="0" err="1">
                <a:hlinkClick r:id="rId6"/>
              </a:rPr>
              <a:t>Wa</a:t>
            </a:r>
            <a:r>
              <a:rPr lang="en-US" dirty="0">
                <a:hlinkClick r:id="rId6"/>
              </a:rPr>
              <a:t>. 1994)</a:t>
            </a:r>
            <a:endParaRPr lang="en-US" dirty="0"/>
          </a:p>
          <a:p>
            <a:pPr lvl="1" eaLnBrk="1" hangingPunct="1"/>
            <a:r>
              <a:rPr lang="en-US" dirty="0"/>
              <a:t>Requires specific legislative authority for general area warrants.</a:t>
            </a:r>
          </a:p>
        </p:txBody>
      </p:sp>
      <p:pic>
        <p:nvPicPr>
          <p:cNvPr id="2" name="Audio 1">
            <a:hlinkClick r:id="" action="ppaction://media"/>
            <a:extLst>
              <a:ext uri="{FF2B5EF4-FFF2-40B4-BE49-F238E27FC236}">
                <a16:creationId xmlns:a16="http://schemas.microsoft.com/office/drawing/2014/main" id="{0EA2A8AA-FB9E-4D50-BC0E-8EEBBFF919A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10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576"/>
    </mc:Choice>
    <mc:Fallback xmlns="">
      <p:transition spd="slow" advTm="39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5"/>
          <p:cNvSpPr>
            <a:spLocks noGrp="1"/>
          </p:cNvSpPr>
          <p:nvPr>
            <p:ph type="sldNum" sz="quarter" idx="12"/>
          </p:nvPr>
        </p:nvSpPr>
        <p:spPr>
          <a:noFill/>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E2EC8A0D-D3A1-40A8-B0DE-0C4B56D5FC49}" type="slidenum">
              <a:rPr lang="en-US" smtClean="0"/>
              <a:pPr/>
              <a:t>22</a:t>
            </a:fld>
            <a:endParaRPr lang="en-US"/>
          </a:p>
        </p:txBody>
      </p:sp>
      <p:sp>
        <p:nvSpPr>
          <p:cNvPr id="55299" name="Rectangle 2"/>
          <p:cNvSpPr>
            <a:spLocks noGrp="1" noChangeArrowheads="1"/>
          </p:cNvSpPr>
          <p:nvPr>
            <p:ph type="title"/>
          </p:nvPr>
        </p:nvSpPr>
        <p:spPr/>
        <p:txBody>
          <a:bodyPr/>
          <a:lstStyle/>
          <a:p>
            <a:pPr eaLnBrk="1" hangingPunct="1"/>
            <a:r>
              <a:rPr lang="en-US" dirty="0"/>
              <a:t>What about Evidence of Crime Unrelated to </a:t>
            </a:r>
            <a:r>
              <a:rPr lang="en-US"/>
              <a:t>the Adminstrative </a:t>
            </a:r>
            <a:r>
              <a:rPr lang="en-US" dirty="0"/>
              <a:t>Search?</a:t>
            </a:r>
          </a:p>
        </p:txBody>
      </p:sp>
      <p:sp>
        <p:nvSpPr>
          <p:cNvPr id="55300" name="Rectangle 3"/>
          <p:cNvSpPr>
            <a:spLocks noGrp="1" noChangeArrowheads="1"/>
          </p:cNvSpPr>
          <p:nvPr>
            <p:ph type="body" idx="1"/>
          </p:nvPr>
        </p:nvSpPr>
        <p:spPr/>
        <p:txBody>
          <a:bodyPr>
            <a:normAutofit lnSpcReduction="10000"/>
          </a:bodyPr>
          <a:lstStyle/>
          <a:p>
            <a:pPr eaLnBrk="1" hangingPunct="1"/>
            <a:r>
              <a:rPr lang="en-US" dirty="0"/>
              <a:t>What if the housing inspector finds the cash from a bank robbery?</a:t>
            </a:r>
          </a:p>
          <a:p>
            <a:pPr eaLnBrk="1" hangingPunct="1"/>
            <a:r>
              <a:rPr lang="en-US" dirty="0"/>
              <a:t>What if the restaurant inspector finds the cook's stash of cocaine?</a:t>
            </a:r>
          </a:p>
          <a:p>
            <a:pPr eaLnBrk="1" hangingPunct="1"/>
            <a:r>
              <a:rPr lang="en-US" dirty="0"/>
              <a:t>What if the rat inspector finds a dirty bomb?</a:t>
            </a:r>
          </a:p>
          <a:p>
            <a:pPr eaLnBrk="1" hangingPunct="1"/>
            <a:r>
              <a:rPr lang="en-US" dirty="0"/>
              <a:t>What did Camara say?</a:t>
            </a:r>
          </a:p>
          <a:p>
            <a:pPr lvl="1" eaLnBrk="1" hangingPunct="1">
              <a:lnSpc>
                <a:spcPct val="90000"/>
              </a:lnSpc>
            </a:pPr>
            <a:r>
              <a:rPr lang="en-US" dirty="0"/>
              <a:t>Finally, because the inspections are neither personal in nature nor aimed at the discovery of evidence of crime, they involve a relatively limited invasion of the urban citizen's privacy. </a:t>
            </a:r>
          </a:p>
          <a:p>
            <a:pPr eaLnBrk="1" hangingPunct="1">
              <a:lnSpc>
                <a:spcPct val="90000"/>
              </a:lnSpc>
            </a:pPr>
            <a:r>
              <a:rPr lang="en-US" dirty="0"/>
              <a:t>Still an open question.</a:t>
            </a:r>
          </a:p>
        </p:txBody>
      </p:sp>
      <p:pic>
        <p:nvPicPr>
          <p:cNvPr id="6" name="Audio 5">
            <a:hlinkClick r:id="" action="ppaction://media"/>
            <a:extLst>
              <a:ext uri="{FF2B5EF4-FFF2-40B4-BE49-F238E27FC236}">
                <a16:creationId xmlns:a16="http://schemas.microsoft.com/office/drawing/2014/main" id="{F4A1744B-C896-4F41-BEBB-2FD305F256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3788"/>
    </mc:Choice>
    <mc:Fallback xmlns="">
      <p:transition spd="slow" advTm="93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p:cNvSpPr>
            <a:spLocks noGrp="1"/>
          </p:cNvSpPr>
          <p:nvPr>
            <p:ph type="sldNum" sz="quarter" idx="12"/>
          </p:nvPr>
        </p:nvSpPr>
        <p:spPr>
          <a:noFill/>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9CC53D38-AD80-408E-8655-9CBF40632FE5}" type="slidenum">
              <a:rPr lang="en-US" smtClean="0"/>
              <a:pPr/>
              <a:t>3</a:t>
            </a:fld>
            <a:endParaRPr lang="en-US"/>
          </a:p>
        </p:txBody>
      </p:sp>
      <p:sp>
        <p:nvSpPr>
          <p:cNvPr id="15363" name="Rectangle 2"/>
          <p:cNvSpPr>
            <a:spLocks noGrp="1" noChangeArrowheads="1"/>
          </p:cNvSpPr>
          <p:nvPr>
            <p:ph type="title"/>
          </p:nvPr>
        </p:nvSpPr>
        <p:spPr/>
        <p:txBody>
          <a:bodyPr/>
          <a:lstStyle/>
          <a:p>
            <a:pPr eaLnBrk="1" hangingPunct="1"/>
            <a:r>
              <a:rPr lang="en-US"/>
              <a:t>The Municipal Ordinance</a:t>
            </a:r>
          </a:p>
        </p:txBody>
      </p:sp>
      <p:sp>
        <p:nvSpPr>
          <p:cNvPr id="15364" name="Rectangle 3"/>
          <p:cNvSpPr>
            <a:spLocks noGrp="1" noChangeArrowheads="1"/>
          </p:cNvSpPr>
          <p:nvPr>
            <p:ph type="body" idx="1"/>
          </p:nvPr>
        </p:nvSpPr>
        <p:spPr/>
        <p:txBody>
          <a:bodyPr/>
          <a:lstStyle/>
          <a:p>
            <a:pPr eaLnBrk="1" hangingPunct="1"/>
            <a:r>
              <a:rPr lang="en-US"/>
              <a:t>"Sec. 503 RIGHT TO ENTER BUILDING. Authorized employees of the City departments or City agencies, so far as may be necessary for the performance of their duties, shall, upon presentation of proper credentials, have the right to enter, at reasonable times, any building, structure, or premises in the City to perform any duty imposed upon them by the Municipal Code." </a:t>
            </a:r>
          </a:p>
        </p:txBody>
      </p:sp>
      <p:pic>
        <p:nvPicPr>
          <p:cNvPr id="2" name="Audio 1">
            <a:hlinkClick r:id="" action="ppaction://media"/>
            <a:extLst>
              <a:ext uri="{FF2B5EF4-FFF2-40B4-BE49-F238E27FC236}">
                <a16:creationId xmlns:a16="http://schemas.microsoft.com/office/drawing/2014/main" id="{BB596244-2779-4620-A677-7B5717888C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cSld>
  <p:clrMapOvr>
    <a:masterClrMapping/>
  </p:clrMapOvr>
  <p:transition advTm="166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C3C0846C-C1D0-454E-8AF5-1E0204E68613}" type="slidenum">
              <a:rPr lang="en-US" smtClean="0"/>
              <a:pPr/>
              <a:t>4</a:t>
            </a:fld>
            <a:endParaRPr lang="en-US"/>
          </a:p>
        </p:txBody>
      </p:sp>
      <p:sp>
        <p:nvSpPr>
          <p:cNvPr id="16387" name="Rectangle 2"/>
          <p:cNvSpPr>
            <a:spLocks noGrp="1" noChangeArrowheads="1"/>
          </p:cNvSpPr>
          <p:nvPr>
            <p:ph type="title"/>
          </p:nvPr>
        </p:nvSpPr>
        <p:spPr/>
        <p:txBody>
          <a:bodyPr/>
          <a:lstStyle/>
          <a:p>
            <a:pPr eaLnBrk="1" hangingPunct="1"/>
            <a:r>
              <a:rPr lang="en-US"/>
              <a:t>The Writ of Prohibition</a:t>
            </a:r>
          </a:p>
        </p:txBody>
      </p:sp>
      <p:sp>
        <p:nvSpPr>
          <p:cNvPr id="16388" name="Rectangle 3"/>
          <p:cNvSpPr>
            <a:spLocks noGrp="1" noChangeArrowheads="1"/>
          </p:cNvSpPr>
          <p:nvPr>
            <p:ph type="body" idx="1"/>
          </p:nvPr>
        </p:nvSpPr>
        <p:spPr/>
        <p:txBody>
          <a:bodyPr/>
          <a:lstStyle/>
          <a:p>
            <a:pPr eaLnBrk="1" hangingPunct="1"/>
            <a:r>
              <a:rPr lang="en-US"/>
              <a:t>What are the defendant's allegations of unconstitutional actions?</a:t>
            </a:r>
          </a:p>
          <a:p>
            <a:pPr lvl="1" eaLnBrk="1" hangingPunct="1"/>
            <a:r>
              <a:rPr lang="en-US"/>
              <a:t>Unconstitutional search under the 4th Amendment, as applied to the states by the 14th Amendment</a:t>
            </a:r>
          </a:p>
          <a:p>
            <a:pPr eaLnBrk="1" hangingPunct="1"/>
            <a:r>
              <a:rPr lang="en-US"/>
              <a:t>Not granted by the state courts</a:t>
            </a:r>
          </a:p>
        </p:txBody>
      </p:sp>
      <p:pic>
        <p:nvPicPr>
          <p:cNvPr id="2" name="Audio 1">
            <a:hlinkClick r:id="" action="ppaction://media"/>
            <a:extLst>
              <a:ext uri="{FF2B5EF4-FFF2-40B4-BE49-F238E27FC236}">
                <a16:creationId xmlns:a16="http://schemas.microsoft.com/office/drawing/2014/main" id="{926849AF-A4B7-48A8-9842-84792203E2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cSld>
  <p:clrMapOvr>
    <a:masterClrMapping/>
  </p:clrMapOvr>
  <p:transition advTm="177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noFill/>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C9333DC8-0082-4C54-A900-6A68679E9726}" type="slidenum">
              <a:rPr lang="en-US" smtClean="0"/>
              <a:pPr/>
              <a:t>5</a:t>
            </a:fld>
            <a:endParaRPr lang="en-US"/>
          </a:p>
        </p:txBody>
      </p:sp>
      <p:sp>
        <p:nvSpPr>
          <p:cNvPr id="18435" name="Rectangle 2"/>
          <p:cNvSpPr>
            <a:spLocks noGrp="1" noChangeArrowheads="1"/>
          </p:cNvSpPr>
          <p:nvPr>
            <p:ph type="title"/>
          </p:nvPr>
        </p:nvSpPr>
        <p:spPr/>
        <p:txBody>
          <a:bodyPr/>
          <a:lstStyle/>
          <a:p>
            <a:pPr eaLnBrk="1" hangingPunct="1"/>
            <a:r>
              <a:rPr lang="en-US"/>
              <a:t>Are the Times Changing?</a:t>
            </a:r>
          </a:p>
        </p:txBody>
      </p:sp>
      <p:sp>
        <p:nvSpPr>
          <p:cNvPr id="18436" name="Rectangle 3"/>
          <p:cNvSpPr>
            <a:spLocks noGrp="1" noChangeArrowheads="1"/>
          </p:cNvSpPr>
          <p:nvPr>
            <p:ph type="body" idx="1"/>
          </p:nvPr>
        </p:nvSpPr>
        <p:spPr/>
        <p:txBody>
          <a:bodyPr/>
          <a:lstStyle/>
          <a:p>
            <a:pPr eaLnBrk="1" hangingPunct="1">
              <a:lnSpc>
                <a:spcPct val="90000"/>
              </a:lnSpc>
            </a:pPr>
            <a:r>
              <a:rPr lang="en-US"/>
              <a:t>What else is going on at the court and in the country in the late 1960s?</a:t>
            </a:r>
          </a:p>
          <a:p>
            <a:pPr eaLnBrk="1" hangingPunct="1">
              <a:lnSpc>
                <a:spcPct val="90000"/>
              </a:lnSpc>
            </a:pPr>
            <a:r>
              <a:rPr lang="en-US"/>
              <a:t>Can administrative violations lead to sanctions, such as fines or business closings?</a:t>
            </a:r>
          </a:p>
          <a:p>
            <a:pPr eaLnBrk="1" hangingPunct="1">
              <a:lnSpc>
                <a:spcPct val="90000"/>
              </a:lnSpc>
            </a:pPr>
            <a:r>
              <a:rPr lang="en-US"/>
              <a:t>What bind does this put a property owner in who wants to challenge the authority of the inspector?</a:t>
            </a:r>
          </a:p>
          <a:p>
            <a:pPr eaLnBrk="1" hangingPunct="1">
              <a:lnSpc>
                <a:spcPct val="90000"/>
              </a:lnSpc>
            </a:pPr>
            <a:r>
              <a:rPr lang="en-US"/>
              <a:t>Could administrative searches be abused?</a:t>
            </a:r>
          </a:p>
          <a:p>
            <a:pPr lvl="1" eaLnBrk="1" hangingPunct="1">
              <a:lnSpc>
                <a:spcPct val="90000"/>
              </a:lnSpc>
            </a:pPr>
            <a:r>
              <a:rPr lang="en-US"/>
              <a:t>Was San Francisco just trying to get rid of hippies?</a:t>
            </a:r>
          </a:p>
        </p:txBody>
      </p:sp>
      <p:pic>
        <p:nvPicPr>
          <p:cNvPr id="3" name="Audio 2">
            <a:hlinkClick r:id="" action="ppaction://media"/>
            <a:extLst>
              <a:ext uri="{FF2B5EF4-FFF2-40B4-BE49-F238E27FC236}">
                <a16:creationId xmlns:a16="http://schemas.microsoft.com/office/drawing/2014/main" id="{634B9C26-B9EC-4C38-A4C2-7CEEFE99EA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602"/>
    </mc:Choice>
    <mc:Fallback xmlns="">
      <p:transition spd="slow" advTm="49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1B11A9CD-869D-4AE4-9616-10DD591473D6}" type="slidenum">
              <a:rPr lang="en-US" smtClean="0"/>
              <a:pPr/>
              <a:t>6</a:t>
            </a:fld>
            <a:endParaRPr lang="en-US"/>
          </a:p>
        </p:txBody>
      </p:sp>
      <p:sp>
        <p:nvSpPr>
          <p:cNvPr id="17411" name="Rectangle 2"/>
          <p:cNvSpPr>
            <a:spLocks noGrp="1" noChangeArrowheads="1"/>
          </p:cNvSpPr>
          <p:nvPr>
            <p:ph type="title"/>
          </p:nvPr>
        </p:nvSpPr>
        <p:spPr/>
        <p:txBody>
          <a:bodyPr/>
          <a:lstStyle/>
          <a:p>
            <a:pPr eaLnBrk="1" hangingPunct="1"/>
            <a:r>
              <a:rPr lang="en-US"/>
              <a:t>Why is the Intent of the Search Critical?</a:t>
            </a:r>
          </a:p>
        </p:txBody>
      </p:sp>
      <p:sp>
        <p:nvSpPr>
          <p:cNvPr id="17412" name="Rectangle 3"/>
          <p:cNvSpPr>
            <a:spLocks noGrp="1" noChangeArrowheads="1"/>
          </p:cNvSpPr>
          <p:nvPr>
            <p:ph type="body" idx="1"/>
          </p:nvPr>
        </p:nvSpPr>
        <p:spPr/>
        <p:txBody>
          <a:bodyPr/>
          <a:lstStyle/>
          <a:p>
            <a:pPr eaLnBrk="1" hangingPunct="1">
              <a:lnSpc>
                <a:spcPct val="90000"/>
              </a:lnSpc>
            </a:pPr>
            <a:r>
              <a:rPr lang="en-US"/>
              <a:t>Since the inspector does not ask that the property owner open his doors to a search for "evidence of criminal action" which may be used to secure the owner's criminal conviction, historic interests of "self-protection" jointly protected by the Fourth and Fifth Amendments are said not to be involved, but only the less intense "right to be secure from intrusion into personal privacy." (</a:t>
            </a:r>
            <a:r>
              <a:rPr lang="en-US" i="1"/>
              <a:t>Camara</a:t>
            </a:r>
            <a:r>
              <a:rPr lang="en-US"/>
              <a:t>)</a:t>
            </a:r>
          </a:p>
        </p:txBody>
      </p:sp>
      <p:pic>
        <p:nvPicPr>
          <p:cNvPr id="2" name="Audio 1">
            <a:hlinkClick r:id="" action="ppaction://media"/>
            <a:extLst>
              <a:ext uri="{FF2B5EF4-FFF2-40B4-BE49-F238E27FC236}">
                <a16:creationId xmlns:a16="http://schemas.microsoft.com/office/drawing/2014/main" id="{8C59A6A8-C603-498C-A009-86F4DF6ECF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937"/>
    </mc:Choice>
    <mc:Fallback xmlns="">
      <p:transition spd="slow" advTm="39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1F735A19-D055-4F1C-9AE6-F158C6EA29C6}" type="slidenum">
              <a:rPr lang="en-US" smtClean="0"/>
              <a:pPr/>
              <a:t>7</a:t>
            </a:fld>
            <a:endParaRPr lang="en-US"/>
          </a:p>
        </p:txBody>
      </p:sp>
      <p:sp>
        <p:nvSpPr>
          <p:cNvPr id="19459" name="Rectangle 2"/>
          <p:cNvSpPr>
            <a:spLocks noGrp="1" noChangeArrowheads="1"/>
          </p:cNvSpPr>
          <p:nvPr>
            <p:ph type="title"/>
          </p:nvPr>
        </p:nvSpPr>
        <p:spPr>
          <a:xfrm>
            <a:off x="532436" y="180061"/>
            <a:ext cx="9938716" cy="1462087"/>
          </a:xfrm>
        </p:spPr>
        <p:txBody>
          <a:bodyPr>
            <a:normAutofit/>
          </a:bodyPr>
          <a:lstStyle/>
          <a:p>
            <a:pPr eaLnBrk="1" hangingPunct="1"/>
            <a:r>
              <a:rPr lang="en-US" dirty="0"/>
              <a:t>Would a 4</a:t>
            </a:r>
            <a:r>
              <a:rPr lang="en-US" baseline="30000" dirty="0"/>
              <a:t>th</a:t>
            </a:r>
            <a:r>
              <a:rPr lang="en-US" dirty="0"/>
              <a:t> Amendment Warrant Requirement Mean No Searches?</a:t>
            </a:r>
          </a:p>
        </p:txBody>
      </p:sp>
      <p:sp>
        <p:nvSpPr>
          <p:cNvPr id="19460" name="Rectangle 3"/>
          <p:cNvSpPr>
            <a:spLocks noGrp="1" noChangeArrowheads="1"/>
          </p:cNvSpPr>
          <p:nvPr>
            <p:ph type="body" idx="1"/>
          </p:nvPr>
        </p:nvSpPr>
        <p:spPr/>
        <p:txBody>
          <a:bodyPr/>
          <a:lstStyle/>
          <a:p>
            <a:pPr eaLnBrk="1" hangingPunct="1"/>
            <a:r>
              <a:rPr lang="en-US" dirty="0"/>
              <a:t>In assessing whether the public interest demands creation of a general exception to the Fourth Amendment's warrant requirement, the question is not whether the public interest justifies the type of search in question, but whether the authority to search should be evidenced by a warrant, which in turn depends in part upon </a:t>
            </a:r>
            <a:r>
              <a:rPr lang="en-US" dirty="0">
                <a:highlight>
                  <a:srgbClr val="FFFF00"/>
                </a:highlight>
              </a:rPr>
              <a:t>whether the burden of obtaining a warrant is likely to frustrate the governmental purpose behind the search</a:t>
            </a:r>
            <a:r>
              <a:rPr lang="en-US" dirty="0"/>
              <a:t>. (Camara)</a:t>
            </a:r>
          </a:p>
          <a:p>
            <a:pPr lvl="1" eaLnBrk="1" hangingPunct="1"/>
            <a:r>
              <a:rPr lang="en-US" dirty="0"/>
              <a:t>This foreshadows </a:t>
            </a:r>
            <a:r>
              <a:rPr lang="en-US" i="1" dirty="0"/>
              <a:t>Matthews </a:t>
            </a:r>
            <a:r>
              <a:rPr lang="en-US" dirty="0"/>
              <a:t>in 1976.</a:t>
            </a:r>
          </a:p>
        </p:txBody>
      </p:sp>
      <p:pic>
        <p:nvPicPr>
          <p:cNvPr id="3" name="Audio 2">
            <a:hlinkClick r:id="" action="ppaction://media"/>
            <a:extLst>
              <a:ext uri="{FF2B5EF4-FFF2-40B4-BE49-F238E27FC236}">
                <a16:creationId xmlns:a16="http://schemas.microsoft.com/office/drawing/2014/main" id="{FC9A6AD0-778C-4F7E-9415-B2168AB913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649"/>
    </mc:Choice>
    <mc:Fallback xmlns="">
      <p:transition spd="slow" advTm="40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5"/>
          <p:cNvSpPr>
            <a:spLocks noGrp="1"/>
          </p:cNvSpPr>
          <p:nvPr>
            <p:ph type="sldNum" sz="quarter" idx="12"/>
          </p:nvPr>
        </p:nvSpPr>
        <p:spPr>
          <a:noFill/>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C8191240-4B2E-4852-87A1-DB5FAB76B360}" type="slidenum">
              <a:rPr lang="en-US" smtClean="0"/>
              <a:pPr/>
              <a:t>8</a:t>
            </a:fld>
            <a:endParaRPr lang="en-US"/>
          </a:p>
        </p:txBody>
      </p:sp>
      <p:sp>
        <p:nvSpPr>
          <p:cNvPr id="20483" name="Rectangle 2"/>
          <p:cNvSpPr>
            <a:spLocks noGrp="1" noChangeArrowheads="1"/>
          </p:cNvSpPr>
          <p:nvPr>
            <p:ph type="title"/>
          </p:nvPr>
        </p:nvSpPr>
        <p:spPr/>
        <p:txBody>
          <a:bodyPr/>
          <a:lstStyle/>
          <a:p>
            <a:pPr eaLnBrk="1" hangingPunct="1"/>
            <a:r>
              <a:rPr lang="en-US" dirty="0"/>
              <a:t>Standards for Criminal Probable Cause Warrants</a:t>
            </a:r>
          </a:p>
        </p:txBody>
      </p:sp>
      <p:sp>
        <p:nvSpPr>
          <p:cNvPr id="20484" name="Rectangle 3"/>
          <p:cNvSpPr>
            <a:spLocks noGrp="1" noChangeArrowheads="1"/>
          </p:cNvSpPr>
          <p:nvPr>
            <p:ph type="body" idx="1"/>
          </p:nvPr>
        </p:nvSpPr>
        <p:spPr/>
        <p:txBody>
          <a:bodyPr/>
          <a:lstStyle/>
          <a:p>
            <a:pPr eaLnBrk="1" hangingPunct="1"/>
            <a:r>
              <a:rPr lang="en-US" dirty="0"/>
              <a:t>"For example, in a criminal investigation, the police may undertake to recover specific stolen or contraband goods. But that public interest would hardly justify a sweeping search of an entire city conducted in the hope that these goods might be found. </a:t>
            </a:r>
            <a:r>
              <a:rPr lang="en-US" dirty="0">
                <a:highlight>
                  <a:srgbClr val="FFFF00"/>
                </a:highlight>
              </a:rPr>
              <a:t>Consequently, a search for these goods, even with a warrant, is "reasonable" only when there is "probable cause" to believe that they will be uncovered in a particular dwelling."</a:t>
            </a:r>
          </a:p>
        </p:txBody>
      </p:sp>
      <p:pic>
        <p:nvPicPr>
          <p:cNvPr id="2" name="Audio 1">
            <a:hlinkClick r:id="" action="ppaction://media"/>
            <a:extLst>
              <a:ext uri="{FF2B5EF4-FFF2-40B4-BE49-F238E27FC236}">
                <a16:creationId xmlns:a16="http://schemas.microsoft.com/office/drawing/2014/main" id="{2853EF4D-036A-447A-A382-CE485BBD25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793"/>
    </mc:Choice>
    <mc:Fallback xmlns="">
      <p:transition spd="slow" advTm="33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59D5B012-D1C4-4AE8-A1FE-B37D80BA71E2}" type="slidenum">
              <a:rPr lang="en-US" smtClean="0"/>
              <a:pPr/>
              <a:t>9</a:t>
            </a:fld>
            <a:endParaRPr lang="en-US"/>
          </a:p>
        </p:txBody>
      </p:sp>
      <p:sp>
        <p:nvSpPr>
          <p:cNvPr id="21507" name="Rectangle 2"/>
          <p:cNvSpPr>
            <a:spLocks noGrp="1" noChangeArrowheads="1"/>
          </p:cNvSpPr>
          <p:nvPr>
            <p:ph type="title"/>
          </p:nvPr>
        </p:nvSpPr>
        <p:spPr/>
        <p:txBody>
          <a:bodyPr/>
          <a:lstStyle/>
          <a:p>
            <a:pPr eaLnBrk="1" hangingPunct="1"/>
            <a:r>
              <a:rPr lang="en-US"/>
              <a:t>Government Interest in Public Health Searches</a:t>
            </a:r>
          </a:p>
        </p:txBody>
      </p:sp>
      <p:sp>
        <p:nvSpPr>
          <p:cNvPr id="21508" name="Rectangle 3"/>
          <p:cNvSpPr>
            <a:spLocks noGrp="1" noChangeArrowheads="1"/>
          </p:cNvSpPr>
          <p:nvPr>
            <p:ph type="body" idx="1"/>
          </p:nvPr>
        </p:nvSpPr>
        <p:spPr/>
        <p:txBody>
          <a:bodyPr/>
          <a:lstStyle/>
          <a:p>
            <a:pPr eaLnBrk="1" hangingPunct="1">
              <a:lnSpc>
                <a:spcPct val="90000"/>
              </a:lnSpc>
            </a:pPr>
            <a:r>
              <a:rPr lang="en-US" dirty="0"/>
              <a:t>The primary governmental interest at stake is to prevent even the unintentional development of conditions which are hazardous to public health and safety. </a:t>
            </a:r>
            <a:r>
              <a:rPr lang="en-US" dirty="0">
                <a:highlight>
                  <a:srgbClr val="FFFF00"/>
                </a:highlight>
              </a:rPr>
              <a:t>Because fires and epidemics may ravage large urban areas, because unsightly conditions adversely affect the economic values of neighboring structures, numerous courts have upheld the police power of municipalities to impose and enforce such minimum standards even upon existing structures</a:t>
            </a:r>
            <a:r>
              <a:rPr lang="en-US" i="1" dirty="0"/>
              <a:t>. </a:t>
            </a:r>
          </a:p>
        </p:txBody>
      </p:sp>
      <p:pic>
        <p:nvPicPr>
          <p:cNvPr id="3" name="Audio 2">
            <a:hlinkClick r:id="" action="ppaction://media"/>
            <a:extLst>
              <a:ext uri="{FF2B5EF4-FFF2-40B4-BE49-F238E27FC236}">
                <a16:creationId xmlns:a16="http://schemas.microsoft.com/office/drawing/2014/main" id="{ABFF2F49-3D37-4C77-A0AD-92F1A5194C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0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509"/>
    </mc:Choice>
    <mc:Fallback xmlns="">
      <p:transition spd="slow" advTm="27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8B4DB6D-39BC-4DC5-8B22-1B1200A4E07E}" vid="{C9B654FB-67E4-49FF-AC92-55AE7B79E6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 Presentation</Template>
  <TotalTime>6</TotalTime>
  <Words>1426</Words>
  <Application>Microsoft Office PowerPoint</Application>
  <PresentationFormat>Widescreen</PresentationFormat>
  <Paragraphs>105</Paragraphs>
  <Slides>22</Slides>
  <Notes>1</Notes>
  <HiddenSlides>0</HiddenSlides>
  <MMClips>22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Atkinson Hyperlegible</vt:lpstr>
      <vt:lpstr>Calibri</vt:lpstr>
      <vt:lpstr>Tahoma</vt:lpstr>
      <vt:lpstr>Office Theme</vt:lpstr>
      <vt:lpstr>Administrative Searches</vt:lpstr>
      <vt:lpstr>Camara v. Municipal Court, 387 U.S. 523 (1967)</vt:lpstr>
      <vt:lpstr>The Municipal Ordinance</vt:lpstr>
      <vt:lpstr>The Writ of Prohibition</vt:lpstr>
      <vt:lpstr>Are the Times Changing?</vt:lpstr>
      <vt:lpstr>Why is the Intent of the Search Critical?</vt:lpstr>
      <vt:lpstr>Would a 4th Amendment Warrant Requirement Mean No Searches?</vt:lpstr>
      <vt:lpstr>Standards for Criminal Probable Cause Warrants</vt:lpstr>
      <vt:lpstr>Government Interest in Public Health Searches</vt:lpstr>
      <vt:lpstr>General Versus Specific Probable Cause</vt:lpstr>
      <vt:lpstr>Factors Supporting General Probable Cause</vt:lpstr>
      <vt:lpstr>The Consensus from Frank</vt:lpstr>
      <vt:lpstr>Standards for an Area Warrant</vt:lpstr>
      <vt:lpstr>Emergency Exceptions</vt:lpstr>
      <vt:lpstr>Practical Considerations</vt:lpstr>
      <vt:lpstr>See v. Seattle, 387 U.S. 541 (1967) </vt:lpstr>
      <vt:lpstr>Key Question</vt:lpstr>
      <vt:lpstr>Further Gloss on Area Warrant</vt:lpstr>
      <vt:lpstr>The Dissent</vt:lpstr>
      <vt:lpstr>Does this Lead to Jurisprudential Confusion?</vt:lpstr>
      <vt:lpstr>State Law Limitations</vt:lpstr>
      <vt:lpstr>What about Evidence of Crime Unrelated to the Adminstrative Search?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 P Richards</dc:creator>
  <cp:lastModifiedBy>Edward P Richards</cp:lastModifiedBy>
  <cp:revision>3</cp:revision>
  <dcterms:created xsi:type="dcterms:W3CDTF">2021-07-05T15:04:10Z</dcterms:created>
  <dcterms:modified xsi:type="dcterms:W3CDTF">2021-07-05T15:10:21Z</dcterms:modified>
</cp:coreProperties>
</file>