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311" r:id="rId3"/>
    <p:sldId id="360" r:id="rId4"/>
    <p:sldId id="312" r:id="rId5"/>
    <p:sldId id="392" r:id="rId6"/>
    <p:sldId id="393" r:id="rId7"/>
    <p:sldId id="403" r:id="rId8"/>
    <p:sldId id="258" r:id="rId9"/>
    <p:sldId id="395" r:id="rId10"/>
    <p:sldId id="366" r:id="rId11"/>
    <p:sldId id="367" r:id="rId12"/>
    <p:sldId id="404" r:id="rId13"/>
    <p:sldId id="338" r:id="rId14"/>
    <p:sldId id="341" r:id="rId15"/>
    <p:sldId id="352" r:id="rId16"/>
    <p:sldId id="353" r:id="rId17"/>
    <p:sldId id="354" r:id="rId18"/>
    <p:sldId id="345" r:id="rId19"/>
    <p:sldId id="346" r:id="rId20"/>
    <p:sldId id="347" r:id="rId21"/>
    <p:sldId id="348" r:id="rId22"/>
    <p:sldId id="350" r:id="rId23"/>
    <p:sldId id="351" r:id="rId24"/>
    <p:sldId id="342" r:id="rId25"/>
    <p:sldId id="35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87" autoAdjust="0"/>
    <p:restoredTop sz="86350" autoAdjust="0"/>
  </p:normalViewPr>
  <p:slideViewPr>
    <p:cSldViewPr snapToGrid="0">
      <p:cViewPr varScale="1">
        <p:scale>
          <a:sx n="110" d="100"/>
          <a:sy n="110" d="100"/>
        </p:scale>
        <p:origin x="88" y="54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ax="3840" units="cm"/>
          <inkml:channel name="Y" type="integer" max="2160" units="cm"/>
          <inkml:channel name="T" type="integer" max="2.14748E9" units="dev"/>
        </inkml:traceFormat>
        <inkml:channelProperties>
          <inkml:channelProperty channel="X" name="resolution" value="64.32161" units="1/cm"/>
          <inkml:channelProperty channel="Y" name="resolution" value="64.28571" units="1/cm"/>
          <inkml:channelProperty channel="T" name="resolution" value="1" units="1/dev"/>
        </inkml:channelProperties>
      </inkml:inkSource>
      <inkml:timestamp xml:id="ts0" timeString="2019-03-06T15:05:04.505"/>
    </inkml:context>
    <inkml:brush xml:id="br0">
      <inkml:brushProperty name="width" value="0.08819" units="cm"/>
      <inkml:brushProperty name="height" value="0.35278" units="cm"/>
      <inkml:brushProperty name="color" value="#FFFFFF"/>
      <inkml:brushProperty name="tip" value="rectangle"/>
      <inkml:brushProperty name="rasterOp" value="maskPen"/>
    </inkml:brush>
  </inkml:definitions>
  <inkml:trace contextRef="#ctx0" brushRef="#br0">6430 7793 0</inkml:trace>
</inkml:ink>
</file>

<file path=ppt/ink/ink2.xml><?xml version="1.0" encoding="utf-8"?>
<inkml:ink xmlns:inkml="http://www.w3.org/2003/InkML">
  <inkml:definitions>
    <inkml:context xml:id="ctx0">
      <inkml:inkSource xml:id="inkSrc0">
        <inkml:traceFormat>
          <inkml:channel name="X" type="integer" max="3840" units="cm"/>
          <inkml:channel name="Y" type="integer" max="2160" units="cm"/>
          <inkml:channel name="T" type="integer" max="2.14748E9" units="dev"/>
        </inkml:traceFormat>
        <inkml:channelProperties>
          <inkml:channelProperty channel="X" name="resolution" value="64.32161" units="1/cm"/>
          <inkml:channelProperty channel="Y" name="resolution" value="64.28571" units="1/cm"/>
          <inkml:channelProperty channel="T" name="resolution" value="1" units="1/dev"/>
        </inkml:channelProperties>
      </inkml:inkSource>
      <inkml:timestamp xml:id="ts0" timeString="2019-03-06T15:03:23.920"/>
    </inkml:context>
    <inkml:brush xml:id="br0">
      <inkml:brushProperty name="width" value="0.08819" units="cm"/>
      <inkml:brushProperty name="height" value="0.35278" units="cm"/>
      <inkml:brushProperty name="color" value="#FFFFFF"/>
      <inkml:brushProperty name="tip" value="rectangle"/>
      <inkml:brushProperty name="rasterOp" value="maskPen"/>
    </inkml:brush>
  </inkml:definitions>
  <inkml:trace contextRef="#ctx0" brushRef="#br0">7437 7870 0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3D3033-2DC4-4141-A3E3-C3C232E11838}" type="datetimeFigureOut">
              <a:rPr lang="en-US" smtClean="0"/>
              <a:t>7/5/2021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F3B703-9AC5-4C9A-8ED4-386F166910CE}" type="slidenum">
              <a:rPr lang="en-US" smtClean="0"/>
              <a:t>‹#›</a:t>
            </a:fld>
            <a:endParaRPr lang="en-US"/>
          </a:p>
        </p:txBody>
      </p:sp>
    </p:spTree>
    <p:extLst>
      <p:ext uri="{BB962C8B-B14F-4D97-AF65-F5344CB8AC3E}">
        <p14:creationId xmlns:p14="http://schemas.microsoft.com/office/powerpoint/2010/main" val="3876445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03021-C3B3-4CC2-BE78-7274C876EF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0483FC-3010-44AD-9E6B-5DF3375ED4E4}"/>
              </a:ext>
            </a:extLst>
          </p:cNvPr>
          <p:cNvSpPr>
            <a:spLocks noGrp="1"/>
          </p:cNvSpPr>
          <p:nvPr>
            <p:ph type="subTitle" idx="1"/>
          </p:nvPr>
        </p:nvSpPr>
        <p:spPr>
          <a:xfrm>
            <a:off x="1524000" y="3602038"/>
            <a:ext cx="9144000" cy="1655762"/>
          </a:xfrm>
        </p:spPr>
        <p:txBody>
          <a:bodyPr>
            <a:normAutofit/>
          </a:bodyPr>
          <a:lstStyle>
            <a:lvl1pPr marL="0" indent="0" algn="ctr">
              <a:buNone/>
              <a:defRPr sz="4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EB49247-060C-47B0-920C-2F474688F5EB}"/>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5" name="Footer Placeholder 4">
            <a:extLst>
              <a:ext uri="{FF2B5EF4-FFF2-40B4-BE49-F238E27FC236}">
                <a16:creationId xmlns:a16="http://schemas.microsoft.com/office/drawing/2014/main" id="{12321499-B517-43AF-9615-4D68AD76B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247753-D1EE-4873-A93E-5AA805B2DC83}"/>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1391309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FBABD-4A6C-4EBA-AA25-37F50E83AE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370736-EC2E-416E-9F63-3F22E1A454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7D7FD-07A2-4836-8F47-C8FA47B67315}"/>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5" name="Footer Placeholder 4">
            <a:extLst>
              <a:ext uri="{FF2B5EF4-FFF2-40B4-BE49-F238E27FC236}">
                <a16:creationId xmlns:a16="http://schemas.microsoft.com/office/drawing/2014/main" id="{181304E2-01C8-46BE-A535-F39E3D761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255468-ED75-44FF-8E64-F1B904001FD4}"/>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974699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D48A2C-7F22-426F-A62B-20379A0EC3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EF1D15-5F5E-4B4C-8268-85C0E2DC2B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EC6E82-D433-4BA3-9487-92F2B5232788}"/>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5" name="Footer Placeholder 4">
            <a:extLst>
              <a:ext uri="{FF2B5EF4-FFF2-40B4-BE49-F238E27FC236}">
                <a16:creationId xmlns:a16="http://schemas.microsoft.com/office/drawing/2014/main" id="{627AC5BA-D4F5-4034-9735-3A02F3DAD8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064725-05FD-4BC6-95FF-EA998779B866}"/>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3980008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DF2CC-9260-42A5-8C04-D45CF30CF60B}"/>
              </a:ext>
            </a:extLst>
          </p:cNvPr>
          <p:cNvSpPr>
            <a:spLocks noGrp="1"/>
          </p:cNvSpPr>
          <p:nvPr>
            <p:ph type="title"/>
          </p:nvPr>
        </p:nvSpPr>
        <p:spPr>
          <a:xfrm>
            <a:off x="478972" y="242661"/>
            <a:ext cx="1059800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9C9BC8C-BD69-40C2-AB6E-11C6714319BD}"/>
              </a:ext>
            </a:extLst>
          </p:cNvPr>
          <p:cNvSpPr>
            <a:spLocks noGrp="1"/>
          </p:cNvSpPr>
          <p:nvPr>
            <p:ph idx="1"/>
          </p:nvPr>
        </p:nvSpPr>
        <p:spPr>
          <a:xfrm>
            <a:off x="387752" y="1825625"/>
            <a:ext cx="10689220" cy="4351338"/>
          </a:xfrm>
        </p:spPr>
        <p:txBody>
          <a:bodyPr>
            <a:normAutofit/>
          </a:bodyPr>
          <a:lstStyle>
            <a:lvl1pPr>
              <a:defRPr sz="2800">
                <a:latin typeface="Atkinson Hyperlegible" pitchFamily="50" charset="0"/>
              </a:defRPr>
            </a:lvl1pPr>
            <a:lvl2pPr>
              <a:defRPr sz="2800">
                <a:latin typeface="Atkinson Hyperlegible" pitchFamily="50" charset="0"/>
              </a:defRPr>
            </a:lvl2pPr>
            <a:lvl3pPr>
              <a:defRPr sz="2800">
                <a:latin typeface="Atkinson Hyperlegible" pitchFamily="50" charset="0"/>
              </a:defRPr>
            </a:lvl3pPr>
            <a:lvl4pPr>
              <a:defRPr sz="2800">
                <a:latin typeface="Atkinson Hyperlegible" pitchFamily="50" charset="0"/>
              </a:defRPr>
            </a:lvl4pPr>
            <a:lvl5pPr>
              <a:defRPr sz="2800">
                <a:latin typeface="Atkinson Hyperlegible"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941BD90-E74D-45A5-A3EA-CF835382D06E}"/>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5" name="Footer Placeholder 4">
            <a:extLst>
              <a:ext uri="{FF2B5EF4-FFF2-40B4-BE49-F238E27FC236}">
                <a16:creationId xmlns:a16="http://schemas.microsoft.com/office/drawing/2014/main" id="{EDDD36AB-FC44-48B3-8488-8EFF49AAC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F97AB-1FD4-4722-8E32-548AE7592EE7}"/>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4046587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51E3E-6028-45E7-97C3-489D7F697354}"/>
              </a:ext>
            </a:extLst>
          </p:cNvPr>
          <p:cNvSpPr>
            <a:spLocks noGrp="1"/>
          </p:cNvSpPr>
          <p:nvPr>
            <p:ph type="title"/>
          </p:nvPr>
        </p:nvSpPr>
        <p:spPr>
          <a:xfrm>
            <a:off x="831850" y="1709738"/>
            <a:ext cx="10515600" cy="2852737"/>
          </a:xfrm>
        </p:spPr>
        <p:txBody>
          <a:bodyPr anchor="b"/>
          <a:lstStyle>
            <a:lvl1pPr>
              <a:defRPr sz="6000">
                <a:latin typeface="Atkinson Hyperlegible" pitchFamily="50"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8B603D0-8E53-4E90-AEE6-636200E117C7}"/>
              </a:ext>
            </a:extLst>
          </p:cNvPr>
          <p:cNvSpPr>
            <a:spLocks noGrp="1"/>
          </p:cNvSpPr>
          <p:nvPr>
            <p:ph type="body" idx="1"/>
          </p:nvPr>
        </p:nvSpPr>
        <p:spPr>
          <a:xfrm>
            <a:off x="831850" y="4589463"/>
            <a:ext cx="10515600" cy="1500187"/>
          </a:xfrm>
        </p:spPr>
        <p:txBody>
          <a:bodyPr>
            <a:normAutofit/>
          </a:bodyPr>
          <a:lstStyle>
            <a:lvl1pPr marL="0" indent="0">
              <a:buNone/>
              <a:defRPr sz="4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1A300F-A8E9-4F19-9E5B-5C2D2614BE33}"/>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5" name="Footer Placeholder 4">
            <a:extLst>
              <a:ext uri="{FF2B5EF4-FFF2-40B4-BE49-F238E27FC236}">
                <a16:creationId xmlns:a16="http://schemas.microsoft.com/office/drawing/2014/main" id="{5911726A-343E-4072-B96A-99EB3D9CCD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AE20DB-6EAA-4119-AD1C-B6EF02EEBE5E}"/>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3957517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E2B06-6A7C-4FB9-AE96-2B94C1DC6C4F}"/>
              </a:ext>
            </a:extLst>
          </p:cNvPr>
          <p:cNvSpPr>
            <a:spLocks noGrp="1"/>
          </p:cNvSpPr>
          <p:nvPr>
            <p:ph type="title"/>
          </p:nvPr>
        </p:nvSpPr>
        <p:spPr>
          <a:xfrm>
            <a:off x="487136" y="369207"/>
            <a:ext cx="967740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11BC38C-9F53-4768-9EE9-D24613804C83}"/>
              </a:ext>
            </a:extLst>
          </p:cNvPr>
          <p:cNvSpPr>
            <a:spLocks noGrp="1"/>
          </p:cNvSpPr>
          <p:nvPr>
            <p:ph sz="half" idx="1"/>
          </p:nvPr>
        </p:nvSpPr>
        <p:spPr>
          <a:xfrm>
            <a:off x="838200" y="1825625"/>
            <a:ext cx="5181600" cy="435133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8CE2ACB-41D3-4D45-9D19-4C2E4B875BBB}"/>
              </a:ext>
            </a:extLst>
          </p:cNvPr>
          <p:cNvSpPr>
            <a:spLocks noGrp="1"/>
          </p:cNvSpPr>
          <p:nvPr>
            <p:ph sz="half" idx="2"/>
          </p:nvPr>
        </p:nvSpPr>
        <p:spPr>
          <a:xfrm>
            <a:off x="6172200" y="1825625"/>
            <a:ext cx="5181600" cy="435133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EE89DC9-646D-4AB8-A1DA-63C92288275B}"/>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6" name="Footer Placeholder 5">
            <a:extLst>
              <a:ext uri="{FF2B5EF4-FFF2-40B4-BE49-F238E27FC236}">
                <a16:creationId xmlns:a16="http://schemas.microsoft.com/office/drawing/2014/main" id="{58F839C6-C193-4E81-B2FF-B771F1605B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C0F4C-45E8-4BBE-AEBE-570F4409F10E}"/>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4215556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21B55-A1A9-44DC-9D31-826C2F131602}"/>
              </a:ext>
            </a:extLst>
          </p:cNvPr>
          <p:cNvSpPr>
            <a:spLocks noGrp="1"/>
          </p:cNvSpPr>
          <p:nvPr>
            <p:ph type="title"/>
          </p:nvPr>
        </p:nvSpPr>
        <p:spPr>
          <a:xfrm>
            <a:off x="444954" y="365125"/>
            <a:ext cx="996451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F1514FF-F85A-4DD8-ADE6-922E65B6E9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4D2DBC-F26A-40A8-A6F6-D58010174514}"/>
              </a:ext>
            </a:extLst>
          </p:cNvPr>
          <p:cNvSpPr>
            <a:spLocks noGrp="1"/>
          </p:cNvSpPr>
          <p:nvPr>
            <p:ph sz="half" idx="2"/>
          </p:nvPr>
        </p:nvSpPr>
        <p:spPr>
          <a:xfrm>
            <a:off x="839788" y="2505075"/>
            <a:ext cx="5157787" cy="368458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43EF9E7-DDAA-43D7-8B01-2BD9F3047A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06D5C9-279C-4441-A4F5-EE2C3A37A398}"/>
              </a:ext>
            </a:extLst>
          </p:cNvPr>
          <p:cNvSpPr>
            <a:spLocks noGrp="1"/>
          </p:cNvSpPr>
          <p:nvPr>
            <p:ph sz="quarter" idx="4"/>
          </p:nvPr>
        </p:nvSpPr>
        <p:spPr>
          <a:xfrm>
            <a:off x="6172200" y="2505075"/>
            <a:ext cx="5183188" cy="368458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EEAFCE15-CF6D-4E1F-8AE3-5F9D58C55FBB}"/>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8" name="Footer Placeholder 7">
            <a:extLst>
              <a:ext uri="{FF2B5EF4-FFF2-40B4-BE49-F238E27FC236}">
                <a16:creationId xmlns:a16="http://schemas.microsoft.com/office/drawing/2014/main" id="{5D06A5D4-3452-47B4-BE7C-2F8E3A9BF4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C8B4BF-BDFC-493D-80DA-E83F2FC0405D}"/>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1204709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0391F-37C5-432E-8E1C-770E0527BB9D}"/>
              </a:ext>
            </a:extLst>
          </p:cNvPr>
          <p:cNvSpPr>
            <a:spLocks noGrp="1"/>
          </p:cNvSpPr>
          <p:nvPr>
            <p:ph type="title"/>
          </p:nvPr>
        </p:nvSpPr>
        <p:spPr>
          <a:xfrm>
            <a:off x="808264" y="365125"/>
            <a:ext cx="954405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7C27445-1815-4F74-8FA2-59957163AF85}"/>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4" name="Footer Placeholder 3">
            <a:extLst>
              <a:ext uri="{FF2B5EF4-FFF2-40B4-BE49-F238E27FC236}">
                <a16:creationId xmlns:a16="http://schemas.microsoft.com/office/drawing/2014/main" id="{F5138088-54BE-4CB7-9FA1-012869CC66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BB5BB-2E3C-42B4-93AC-2C10D0FCF4AA}"/>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3414937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331BC7-637B-442F-824A-210DA8C20843}"/>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3" name="Footer Placeholder 2">
            <a:extLst>
              <a:ext uri="{FF2B5EF4-FFF2-40B4-BE49-F238E27FC236}">
                <a16:creationId xmlns:a16="http://schemas.microsoft.com/office/drawing/2014/main" id="{71755274-52E7-474F-BA7B-ACD5E9C737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BC2351-8CC8-4A30-980B-A2D349886D79}"/>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2575311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A174-79D5-4DC6-8531-180E5A697E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00A7D0-FA5C-4986-B68B-F8DCF362C8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C8D403-827D-436C-B110-D36F4F86F9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E29720-F7B7-46AE-8741-03FFEC4792BF}"/>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6" name="Footer Placeholder 5">
            <a:extLst>
              <a:ext uri="{FF2B5EF4-FFF2-40B4-BE49-F238E27FC236}">
                <a16:creationId xmlns:a16="http://schemas.microsoft.com/office/drawing/2014/main" id="{D2B41D49-2DF8-41A3-B966-237FD4CF14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8EC6F5-3D39-44B1-8C51-E90A83D48ABB}"/>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114561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2C610-2F05-466A-B268-24C7D9A5A4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1489F0-8219-4971-BCF0-2327C3646D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DE50B22-232C-464D-B561-12C81578A0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BA121B-8CDC-4A44-9F1F-7FD70CF1C9D1}"/>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6" name="Footer Placeholder 5">
            <a:extLst>
              <a:ext uri="{FF2B5EF4-FFF2-40B4-BE49-F238E27FC236}">
                <a16:creationId xmlns:a16="http://schemas.microsoft.com/office/drawing/2014/main" id="{0FDAB18E-1F34-4074-9BC6-274F283FB5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A51570-D877-4AF1-972A-AF774112F8C0}"/>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909823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B82377-34CE-4831-BE2E-499F86D13F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140342F-ACF4-45B2-B77F-774AD3C80C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0AFD648-4635-4794-9918-1FE25D6F1F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18709F-5617-4A43-A8BB-39EB7DB8DA94}" type="datetimeFigureOut">
              <a:rPr lang="en-US" smtClean="0"/>
              <a:t>7/5/2021</a:t>
            </a:fld>
            <a:endParaRPr lang="en-US"/>
          </a:p>
        </p:txBody>
      </p:sp>
      <p:sp>
        <p:nvSpPr>
          <p:cNvPr id="5" name="Footer Placeholder 4">
            <a:extLst>
              <a:ext uri="{FF2B5EF4-FFF2-40B4-BE49-F238E27FC236}">
                <a16:creationId xmlns:a16="http://schemas.microsoft.com/office/drawing/2014/main" id="{5E4D657F-E72E-4EBF-AB33-19AD5AB593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34168F5-E3DB-4336-9ECF-3A6E97134D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DD72CE-15D5-43BE-841F-78925906E125}" type="slidenum">
              <a:rPr lang="en-US" smtClean="0"/>
              <a:t>‹#›</a:t>
            </a:fld>
            <a:endParaRPr lang="en-US" dirty="0"/>
          </a:p>
        </p:txBody>
      </p:sp>
    </p:spTree>
    <p:extLst>
      <p:ext uri="{BB962C8B-B14F-4D97-AF65-F5344CB8AC3E}">
        <p14:creationId xmlns:p14="http://schemas.microsoft.com/office/powerpoint/2010/main" val="742924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Atkinson Hyperlegible"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tkinson Hyperlegible"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customXml" Target="../ink/ink2.xml"/><Relationship Id="rId5" Type="http://schemas.openxmlformats.org/officeDocument/2006/relationships/image" Target="../media/image1.png"/><Relationship Id="rId4" Type="http://schemas.openxmlformats.org/officeDocument/2006/relationships/customXml" Target="../ink/ink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hyperlink" Target="http://biotech.law.lsu.edu/cases/searches/frank_v_maryland.htm"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US"/>
              <a:t>Administrative Searches</a:t>
            </a:r>
          </a:p>
        </p:txBody>
      </p:sp>
      <p:sp>
        <p:nvSpPr>
          <p:cNvPr id="3075" name="Rectangle 3"/>
          <p:cNvSpPr>
            <a:spLocks noGrp="1" noChangeArrowheads="1"/>
          </p:cNvSpPr>
          <p:nvPr>
            <p:ph type="subTitle" idx="1"/>
          </p:nvPr>
        </p:nvSpPr>
        <p:spPr/>
        <p:txBody>
          <a:bodyPr/>
          <a:lstStyle/>
          <a:p>
            <a:pPr eaLnBrk="1" hangingPunct="1"/>
            <a:r>
              <a:rPr lang="en-US" sz="2800" dirty="0"/>
              <a:t>From the Colonial Period to 1968</a:t>
            </a: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E608D6C0-8038-4EDE-B347-838C1E1A596B}"/>
                  </a:ext>
                </a:extLst>
              </p14:cNvPr>
              <p14:cNvContentPartPr/>
              <p14:nvPr/>
            </p14:nvContentPartPr>
            <p14:xfrm>
              <a:off x="3838800" y="2805480"/>
              <a:ext cx="360" cy="360"/>
            </p14:xfrm>
          </p:contentPart>
        </mc:Choice>
        <mc:Fallback>
          <p:pic>
            <p:nvPicPr>
              <p:cNvPr id="2" name="Ink 1">
                <a:extLst>
                  <a:ext uri="{FF2B5EF4-FFF2-40B4-BE49-F238E27FC236}">
                    <a16:creationId xmlns:a16="http://schemas.microsoft.com/office/drawing/2014/main" id="{E608D6C0-8038-4EDE-B347-838C1E1A596B}"/>
                  </a:ext>
                </a:extLst>
              </p:cNvPr>
              <p:cNvPicPr/>
              <p:nvPr/>
            </p:nvPicPr>
            <p:blipFill>
              <a:blip r:embed="rId5"/>
              <a:stretch>
                <a:fillRect/>
              </a:stretch>
            </p:blipFill>
            <p:spPr>
              <a:xfrm>
                <a:off x="3822960" y="2742120"/>
                <a:ext cx="31680" cy="12708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3" name="Ink 2">
                <a:extLst>
                  <a:ext uri="{FF2B5EF4-FFF2-40B4-BE49-F238E27FC236}">
                    <a16:creationId xmlns:a16="http://schemas.microsoft.com/office/drawing/2014/main" id="{AC471BCB-505A-45E3-9255-AEB26170856D}"/>
                  </a:ext>
                </a:extLst>
              </p14:cNvPr>
              <p14:cNvContentPartPr/>
              <p14:nvPr/>
            </p14:nvContentPartPr>
            <p14:xfrm>
              <a:off x="4201320" y="2833200"/>
              <a:ext cx="360" cy="360"/>
            </p14:xfrm>
          </p:contentPart>
        </mc:Choice>
        <mc:Fallback>
          <p:pic>
            <p:nvPicPr>
              <p:cNvPr id="3" name="Ink 2">
                <a:extLst>
                  <a:ext uri="{FF2B5EF4-FFF2-40B4-BE49-F238E27FC236}">
                    <a16:creationId xmlns:a16="http://schemas.microsoft.com/office/drawing/2014/main" id="{AC471BCB-505A-45E3-9255-AEB26170856D}"/>
                  </a:ext>
                </a:extLst>
              </p:cNvPr>
              <p:cNvPicPr/>
              <p:nvPr/>
            </p:nvPicPr>
            <p:blipFill>
              <a:blip r:embed="rId5"/>
              <a:stretch>
                <a:fillRect/>
              </a:stretch>
            </p:blipFill>
            <p:spPr>
              <a:xfrm>
                <a:off x="4185480" y="2769840"/>
                <a:ext cx="31680" cy="127080"/>
              </a:xfrm>
              <a:prstGeom prst="rect">
                <a:avLst/>
              </a:prstGeom>
            </p:spPr>
          </p:pic>
        </mc:Fallback>
      </mc:AlternateContent>
      <p:pic>
        <p:nvPicPr>
          <p:cNvPr id="4" name="Audio 3">
            <a:hlinkClick r:id="" action="ppaction://media"/>
            <a:extLst>
              <a:ext uri="{FF2B5EF4-FFF2-40B4-BE49-F238E27FC236}">
                <a16:creationId xmlns:a16="http://schemas.microsoft.com/office/drawing/2014/main" id="{E6F0370A-6033-4B50-ABF5-55C615DB32C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67938" y="6357938"/>
            <a:ext cx="347662" cy="347662"/>
          </a:xfrm>
          <a:prstGeom prst="rect">
            <a:avLst/>
          </a:prstGeom>
        </p:spPr>
      </p:pic>
    </p:spTree>
  </p:cSld>
  <p:clrMapOvr>
    <a:masterClrMapping/>
  </p:clrMapOvr>
  <p:transition advTm="413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a:t>Administrative Searches</a:t>
            </a:r>
          </a:p>
        </p:txBody>
      </p:sp>
      <p:sp>
        <p:nvSpPr>
          <p:cNvPr id="6" name="Subtitle 5"/>
          <p:cNvSpPr>
            <a:spLocks noGrp="1"/>
          </p:cNvSpPr>
          <p:nvPr>
            <p:ph type="subTitle" idx="1"/>
          </p:nvPr>
        </p:nvSpPr>
        <p:spPr/>
        <p:txBody>
          <a:bodyPr/>
          <a:lstStyle/>
          <a:p>
            <a:r>
              <a:rPr lang="en-US"/>
              <a:t>Public Health and Safety Searches</a:t>
            </a:r>
          </a:p>
        </p:txBody>
      </p:sp>
      <p:sp>
        <p:nvSpPr>
          <p:cNvPr id="4" name="Slide Number Placeholder 3"/>
          <p:cNvSpPr>
            <a:spLocks noGrp="1"/>
          </p:cNvSpPr>
          <p:nvPr>
            <p:ph type="sldNum" sz="quarter" idx="12"/>
          </p:nvPr>
        </p:nvSpPr>
        <p:spPr/>
        <p:txBody>
          <a:bodyPr/>
          <a:lstStyle/>
          <a:p>
            <a:pPr>
              <a:defRPr/>
            </a:pPr>
            <a:fld id="{BC86149D-E10B-4D4B-A7CC-0B46CB39346D}" type="slidenum">
              <a:rPr lang="en-US" smtClean="0"/>
              <a:pPr>
                <a:defRPr/>
              </a:pPr>
              <a:t>10</a:t>
            </a:fld>
            <a:endParaRPr lang="en-US"/>
          </a:p>
        </p:txBody>
      </p:sp>
      <p:pic>
        <p:nvPicPr>
          <p:cNvPr id="8" name="Audio 7">
            <a:hlinkClick r:id="" action="ppaction://media"/>
            <a:extLst>
              <a:ext uri="{FF2B5EF4-FFF2-40B4-BE49-F238E27FC236}">
                <a16:creationId xmlns:a16="http://schemas.microsoft.com/office/drawing/2014/main" id="{DFFB2316-C06A-4245-8E72-B1C6078E61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492474664"/>
      </p:ext>
    </p:extLst>
  </p:cSld>
  <p:clrMapOvr>
    <a:masterClrMapping/>
  </p:clrMapOvr>
  <mc:AlternateContent xmlns:mc="http://schemas.openxmlformats.org/markup-compatibility/2006" xmlns:p14="http://schemas.microsoft.com/office/powerpoint/2010/main">
    <mc:Choice Requires="p14">
      <p:transition spd="slow" p14:dur="2000" advTm="12241"/>
    </mc:Choice>
    <mc:Fallback xmlns="">
      <p:transition spd="slow" advTm="12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Public Health and Safety Searches</a:t>
            </a:r>
          </a:p>
        </p:txBody>
      </p:sp>
      <p:sp>
        <p:nvSpPr>
          <p:cNvPr id="3" name="Content Placeholder 2"/>
          <p:cNvSpPr>
            <a:spLocks noGrp="1"/>
          </p:cNvSpPr>
          <p:nvPr>
            <p:ph idx="1"/>
          </p:nvPr>
        </p:nvSpPr>
        <p:spPr/>
        <p:txBody>
          <a:bodyPr/>
          <a:lstStyle/>
          <a:p>
            <a:r>
              <a:rPr lang="en-US"/>
              <a:t>Vermin control (rats)</a:t>
            </a:r>
          </a:p>
          <a:p>
            <a:r>
              <a:rPr lang="en-US"/>
              <a:t>Building code violations / dangerous buildings</a:t>
            </a:r>
          </a:p>
          <a:p>
            <a:r>
              <a:rPr lang="en-US"/>
              <a:t>Occupancy violations</a:t>
            </a:r>
          </a:p>
          <a:p>
            <a:r>
              <a:rPr lang="en-US"/>
              <a:t>Communicable disease control</a:t>
            </a:r>
          </a:p>
          <a:p>
            <a:r>
              <a:rPr lang="en-US"/>
              <a:t>Fire inspections</a:t>
            </a:r>
          </a:p>
          <a:p>
            <a:r>
              <a:rPr lang="en-US"/>
              <a:t>Sanitation violations</a:t>
            </a:r>
          </a:p>
          <a:p>
            <a:r>
              <a:rPr lang="en-US"/>
              <a:t>Public health measures have nearly tripled life expectancy since 1850.</a:t>
            </a:r>
          </a:p>
        </p:txBody>
      </p:sp>
      <p:sp>
        <p:nvSpPr>
          <p:cNvPr id="4" name="Slide Number Placeholder 3"/>
          <p:cNvSpPr>
            <a:spLocks noGrp="1"/>
          </p:cNvSpPr>
          <p:nvPr>
            <p:ph type="sldNum" sz="quarter" idx="12"/>
          </p:nvPr>
        </p:nvSpPr>
        <p:spPr/>
        <p:txBody>
          <a:bodyPr/>
          <a:lstStyle/>
          <a:p>
            <a:pPr>
              <a:defRPr/>
            </a:pPr>
            <a:fld id="{BC86149D-E10B-4D4B-A7CC-0B46CB39346D}" type="slidenum">
              <a:rPr lang="en-US" smtClean="0"/>
              <a:pPr>
                <a:defRPr/>
              </a:pPr>
              <a:t>11</a:t>
            </a:fld>
            <a:endParaRPr lang="en-US"/>
          </a:p>
        </p:txBody>
      </p:sp>
      <p:pic>
        <p:nvPicPr>
          <p:cNvPr id="5" name="Audio 4">
            <a:hlinkClick r:id="" action="ppaction://media"/>
            <a:extLst>
              <a:ext uri="{FF2B5EF4-FFF2-40B4-BE49-F238E27FC236}">
                <a16:creationId xmlns:a16="http://schemas.microsoft.com/office/drawing/2014/main" id="{AD4FDD2C-7705-41FB-96A3-053F98B06A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1751378977"/>
      </p:ext>
    </p:extLst>
  </p:cSld>
  <p:clrMapOvr>
    <a:masterClrMapping/>
  </p:clrMapOvr>
  <mc:AlternateContent xmlns:mc="http://schemas.openxmlformats.org/markup-compatibility/2006" xmlns:p14="http://schemas.microsoft.com/office/powerpoint/2010/main">
    <mc:Choice Requires="p14">
      <p:transition spd="slow" p14:dur="2000" advTm="33077"/>
    </mc:Choice>
    <mc:Fallback xmlns="">
      <p:transition spd="slow" advTm="33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9E449-F405-44A0-A7EA-92E043593D4B}"/>
              </a:ext>
            </a:extLst>
          </p:cNvPr>
          <p:cNvSpPr>
            <a:spLocks noGrp="1"/>
          </p:cNvSpPr>
          <p:nvPr>
            <p:ph type="title"/>
          </p:nvPr>
        </p:nvSpPr>
        <p:spPr/>
        <p:txBody>
          <a:bodyPr/>
          <a:lstStyle/>
          <a:p>
            <a:r>
              <a:rPr lang="en-US"/>
              <a:t>Administrative Searches during the Colonial Period</a:t>
            </a:r>
          </a:p>
        </p:txBody>
      </p:sp>
      <p:sp>
        <p:nvSpPr>
          <p:cNvPr id="3" name="Content Placeholder 2">
            <a:extLst>
              <a:ext uri="{FF2B5EF4-FFF2-40B4-BE49-F238E27FC236}">
                <a16:creationId xmlns:a16="http://schemas.microsoft.com/office/drawing/2014/main" id="{7A950145-2224-4954-B9A7-10EF07098613}"/>
              </a:ext>
            </a:extLst>
          </p:cNvPr>
          <p:cNvSpPr>
            <a:spLocks noGrp="1"/>
          </p:cNvSpPr>
          <p:nvPr>
            <p:ph idx="1"/>
          </p:nvPr>
        </p:nvSpPr>
        <p:spPr/>
        <p:txBody>
          <a:bodyPr>
            <a:normAutofit/>
          </a:bodyPr>
          <a:lstStyle/>
          <a:p>
            <a:r>
              <a:rPr lang="en-US" dirty="0"/>
              <a:t>Public health measures date back to the earliest colonial period.</a:t>
            </a:r>
          </a:p>
          <a:p>
            <a:r>
              <a:rPr lang="en-US" dirty="0"/>
              <a:t>Massachusetts started a communicable disease control program in 1630.</a:t>
            </a:r>
          </a:p>
          <a:p>
            <a:r>
              <a:rPr lang="en-US" dirty="0"/>
              <a:t>Colonial public health measures included administrative searches, done without warrants.</a:t>
            </a:r>
          </a:p>
          <a:p>
            <a:r>
              <a:rPr lang="en-US" dirty="0"/>
              <a:t>This was a major part of the police power left to the states by the Constitution. </a:t>
            </a:r>
          </a:p>
          <a:p>
            <a:r>
              <a:rPr lang="en-US" dirty="0"/>
              <a:t>The founders were aware of these searches when they wrote the 4</a:t>
            </a:r>
            <a:r>
              <a:rPr lang="en-US" baseline="30000" dirty="0"/>
              <a:t>th</a:t>
            </a:r>
            <a:r>
              <a:rPr lang="en-US" dirty="0"/>
              <a:t> Amendment. </a:t>
            </a:r>
          </a:p>
        </p:txBody>
      </p:sp>
      <p:sp>
        <p:nvSpPr>
          <p:cNvPr id="4" name="Slide Number Placeholder 3">
            <a:extLst>
              <a:ext uri="{FF2B5EF4-FFF2-40B4-BE49-F238E27FC236}">
                <a16:creationId xmlns:a16="http://schemas.microsoft.com/office/drawing/2014/main" id="{03A61386-9775-41D7-97B3-CD8759868654}"/>
              </a:ext>
            </a:extLst>
          </p:cNvPr>
          <p:cNvSpPr>
            <a:spLocks noGrp="1"/>
          </p:cNvSpPr>
          <p:nvPr>
            <p:ph type="sldNum" sz="quarter" idx="12"/>
          </p:nvPr>
        </p:nvSpPr>
        <p:spPr/>
        <p:txBody>
          <a:bodyPr/>
          <a:lstStyle/>
          <a:p>
            <a:pPr>
              <a:defRPr/>
            </a:pPr>
            <a:fld id="{BC86149D-E10B-4D4B-A7CC-0B46CB39346D}" type="slidenum">
              <a:rPr lang="en-US" smtClean="0"/>
              <a:pPr>
                <a:defRPr/>
              </a:pPr>
              <a:t>12</a:t>
            </a:fld>
            <a:endParaRPr lang="en-US"/>
          </a:p>
        </p:txBody>
      </p:sp>
      <p:pic>
        <p:nvPicPr>
          <p:cNvPr id="5" name="Audio 4">
            <a:hlinkClick r:id="" action="ppaction://media"/>
            <a:extLst>
              <a:ext uri="{FF2B5EF4-FFF2-40B4-BE49-F238E27FC236}">
                <a16:creationId xmlns:a16="http://schemas.microsoft.com/office/drawing/2014/main" id="{E5A55E80-BFEE-407C-BBFF-AF87B659C0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3610787023"/>
      </p:ext>
    </p:extLst>
  </p:cSld>
  <p:clrMapOvr>
    <a:masterClrMapping/>
  </p:clrMapOvr>
  <mc:AlternateContent xmlns:mc="http://schemas.openxmlformats.org/markup-compatibility/2006" xmlns:p14="http://schemas.microsoft.com/office/powerpoint/2010/main">
    <mc:Choice Requires="p14">
      <p:transition spd="slow" p14:dur="2000" advTm="45902"/>
    </mc:Choice>
    <mc:Fallback xmlns="">
      <p:transition spd="slow" advTm="45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hlinkClick r:id="rId4"/>
              </a:rPr>
              <a:t>Frank v. Maryland, 359 U.S. 360 (1959)</a:t>
            </a:r>
            <a:br>
              <a:rPr lang="en-US"/>
            </a:br>
            <a:r>
              <a:rPr lang="en-US"/>
              <a:t>The First 158 Years of Admin Searches</a:t>
            </a:r>
          </a:p>
        </p:txBody>
      </p:sp>
      <p:sp>
        <p:nvSpPr>
          <p:cNvPr id="3" name="Content Placeholder 2"/>
          <p:cNvSpPr>
            <a:spLocks noGrp="1"/>
          </p:cNvSpPr>
          <p:nvPr>
            <p:ph idx="1"/>
          </p:nvPr>
        </p:nvSpPr>
        <p:spPr/>
        <p:txBody>
          <a:bodyPr>
            <a:normAutofit/>
          </a:bodyPr>
          <a:lstStyle/>
          <a:p>
            <a:pPr eaLnBrk="1" hangingPunct="1"/>
            <a:r>
              <a:rPr lang="en-US" i="1"/>
              <a:t>Frank</a:t>
            </a:r>
            <a:r>
              <a:rPr lang="en-US"/>
              <a:t> is a criminal conviction</a:t>
            </a:r>
            <a:r>
              <a:rPr lang="en-US" baseline="0"/>
              <a:t> for refusing to allow a warrantless administrative inspection of a private home by</a:t>
            </a:r>
            <a:r>
              <a:rPr lang="en-US"/>
              <a:t> a rat inspector</a:t>
            </a:r>
            <a:r>
              <a:rPr lang="en-US" baseline="0"/>
              <a:t>.</a:t>
            </a:r>
          </a:p>
          <a:p>
            <a:pPr eaLnBrk="1" hangingPunct="1"/>
            <a:r>
              <a:rPr lang="en-US"/>
              <a:t>Rats are vectors for bubonic plague, rat bite fever, leptospirosis, hantavirus, trichinosis, infectious jaundice, rat mite dermatitis, salmonellosis, pulmonary fever, and typhus. </a:t>
            </a:r>
          </a:p>
          <a:p>
            <a:pPr eaLnBrk="1" hangingPunct="1"/>
            <a:r>
              <a:rPr lang="en-US"/>
              <a:t>Rats can attack babies. </a:t>
            </a:r>
          </a:p>
          <a:p>
            <a:pPr eaLnBrk="1" hangingPunct="1"/>
            <a:r>
              <a:rPr lang="en-US"/>
              <a:t>Rats spoil food and destroy wiring, leading to fires.</a:t>
            </a:r>
            <a:endParaRPr lang="en-US" baseline="0"/>
          </a:p>
        </p:txBody>
      </p:sp>
      <p:sp>
        <p:nvSpPr>
          <p:cNvPr id="4" name="Slide Number Placeholder 3"/>
          <p:cNvSpPr>
            <a:spLocks noGrp="1"/>
          </p:cNvSpPr>
          <p:nvPr>
            <p:ph type="sldNum" sz="quarter" idx="12"/>
          </p:nvPr>
        </p:nvSpPr>
        <p:spPr/>
        <p:txBody>
          <a:bodyPr/>
          <a:lstStyle/>
          <a:p>
            <a:pPr>
              <a:defRPr/>
            </a:pPr>
            <a:fld id="{BC86149D-E10B-4D4B-A7CC-0B46CB39346D}" type="slidenum">
              <a:rPr lang="en-US" smtClean="0"/>
              <a:pPr>
                <a:defRPr/>
              </a:pPr>
              <a:t>13</a:t>
            </a:fld>
            <a:endParaRPr lang="en-US"/>
          </a:p>
        </p:txBody>
      </p:sp>
      <p:pic>
        <p:nvPicPr>
          <p:cNvPr id="5" name="Audio 4">
            <a:hlinkClick r:id="" action="ppaction://media"/>
            <a:extLst>
              <a:ext uri="{FF2B5EF4-FFF2-40B4-BE49-F238E27FC236}">
                <a16:creationId xmlns:a16="http://schemas.microsoft.com/office/drawing/2014/main" id="{69FA4609-B3F1-4C00-A817-63AB8AEEAD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615477278"/>
      </p:ext>
    </p:extLst>
  </p:cSld>
  <p:clrMapOvr>
    <a:masterClrMapping/>
  </p:clrMapOvr>
  <mc:AlternateContent xmlns:mc="http://schemas.openxmlformats.org/markup-compatibility/2006" xmlns:p14="http://schemas.microsoft.com/office/powerpoint/2010/main">
    <mc:Choice Requires="p14">
      <p:transition spd="slow" p14:dur="2000" advTm="74862"/>
    </mc:Choice>
    <mc:Fallback xmlns="">
      <p:transition spd="slow" advTm="74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Enabling Act</a:t>
            </a:r>
          </a:p>
        </p:txBody>
      </p:sp>
      <p:sp>
        <p:nvSpPr>
          <p:cNvPr id="3" name="Content Placeholder 2"/>
          <p:cNvSpPr>
            <a:spLocks noGrp="1"/>
          </p:cNvSpPr>
          <p:nvPr>
            <p:ph idx="1"/>
          </p:nvPr>
        </p:nvSpPr>
        <p:spPr/>
        <p:txBody>
          <a:bodyPr/>
          <a:lstStyle/>
          <a:p>
            <a:r>
              <a:rPr lang="en-US"/>
              <a:t>"Whenever the Commissioner of Health shall have cause to suspect that a nuisance exists in any house, cellar or enclosure, he may demand entry therein in the day time, and if the owner or occupier shall refuse or delay to open the same and admit a free examination, he shall forfeit and pay for every such refusal the sum of Twenty Dollars."</a:t>
            </a:r>
          </a:p>
        </p:txBody>
      </p:sp>
      <p:sp>
        <p:nvSpPr>
          <p:cNvPr id="4" name="Slide Number Placeholder 3"/>
          <p:cNvSpPr>
            <a:spLocks noGrp="1"/>
          </p:cNvSpPr>
          <p:nvPr>
            <p:ph type="sldNum" sz="quarter" idx="12"/>
          </p:nvPr>
        </p:nvSpPr>
        <p:spPr/>
        <p:txBody>
          <a:bodyPr/>
          <a:lstStyle/>
          <a:p>
            <a:pPr>
              <a:defRPr/>
            </a:pPr>
            <a:fld id="{BC86149D-E10B-4D4B-A7CC-0B46CB39346D}" type="slidenum">
              <a:rPr lang="en-US" smtClean="0"/>
              <a:pPr>
                <a:defRPr/>
              </a:pPr>
              <a:t>14</a:t>
            </a:fld>
            <a:endParaRPr lang="en-US"/>
          </a:p>
        </p:txBody>
      </p:sp>
      <p:pic>
        <p:nvPicPr>
          <p:cNvPr id="5" name="Audio 4">
            <a:hlinkClick r:id="" action="ppaction://media"/>
            <a:extLst>
              <a:ext uri="{FF2B5EF4-FFF2-40B4-BE49-F238E27FC236}">
                <a16:creationId xmlns:a16="http://schemas.microsoft.com/office/drawing/2014/main" id="{2EFFE017-92A3-4C8A-B495-FE11FD4BD3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423324359"/>
      </p:ext>
    </p:extLst>
  </p:cSld>
  <p:clrMapOvr>
    <a:masterClrMapping/>
  </p:clrMapOvr>
  <mc:AlternateContent xmlns:mc="http://schemas.openxmlformats.org/markup-compatibility/2006" xmlns:p14="http://schemas.microsoft.com/office/powerpoint/2010/main">
    <mc:Choice Requires="p14">
      <p:transition spd="slow" p14:dur="2000" advTm="20315"/>
    </mc:Choice>
    <mc:Fallback xmlns="">
      <p:transition spd="slow" advTm="20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Is a Man's</a:t>
            </a:r>
            <a:r>
              <a:rPr lang="en-US" baseline="0"/>
              <a:t> Home His Castle?</a:t>
            </a:r>
            <a:endParaRPr lang="en-US"/>
          </a:p>
        </p:txBody>
      </p:sp>
      <p:sp>
        <p:nvSpPr>
          <p:cNvPr id="3" name="Content Placeholder 2"/>
          <p:cNvSpPr>
            <a:spLocks noGrp="1"/>
          </p:cNvSpPr>
          <p:nvPr>
            <p:ph idx="1"/>
          </p:nvPr>
        </p:nvSpPr>
        <p:spPr/>
        <p:txBody>
          <a:bodyPr>
            <a:normAutofit/>
          </a:bodyPr>
          <a:lstStyle/>
          <a:p>
            <a:r>
              <a:rPr lang="en-US" dirty="0"/>
              <a:t>"In 1765, in England, what is properly called the great case of </a:t>
            </a:r>
            <a:r>
              <a:rPr lang="en-US" i="1" dirty="0"/>
              <a:t>Entick v. Carrington</a:t>
            </a:r>
            <a:r>
              <a:rPr lang="en-US" dirty="0"/>
              <a:t>, 19 Howell's State Trials, col. 1029, … [i]t was there decided that English law did not allow officers of the Crown to break into a citizen's home, under cover of a general executive warrant, to search for evidence of the utterance of libel.“</a:t>
            </a:r>
          </a:p>
          <a:p>
            <a:pPr lvl="1"/>
            <a:r>
              <a:rPr lang="en-US" dirty="0">
                <a:highlight>
                  <a:srgbClr val="FFFF00"/>
                </a:highlight>
              </a:rPr>
              <a:t>We will see how the court distinguishes this holding based on whether the search is for evidence of a crime.</a:t>
            </a:r>
          </a:p>
        </p:txBody>
      </p:sp>
      <p:sp>
        <p:nvSpPr>
          <p:cNvPr id="4" name="Slide Number Placeholder 3"/>
          <p:cNvSpPr>
            <a:spLocks noGrp="1"/>
          </p:cNvSpPr>
          <p:nvPr>
            <p:ph type="sldNum" sz="quarter" idx="12"/>
          </p:nvPr>
        </p:nvSpPr>
        <p:spPr/>
        <p:txBody>
          <a:bodyPr/>
          <a:lstStyle/>
          <a:p>
            <a:pPr>
              <a:defRPr/>
            </a:pPr>
            <a:fld id="{BC86149D-E10B-4D4B-A7CC-0B46CB39346D}" type="slidenum">
              <a:rPr lang="en-US" smtClean="0"/>
              <a:pPr>
                <a:defRPr/>
              </a:pPr>
              <a:t>15</a:t>
            </a:fld>
            <a:endParaRPr lang="en-US"/>
          </a:p>
        </p:txBody>
      </p:sp>
      <p:pic>
        <p:nvPicPr>
          <p:cNvPr id="5" name="Audio 4">
            <a:hlinkClick r:id="" action="ppaction://media"/>
            <a:extLst>
              <a:ext uri="{FF2B5EF4-FFF2-40B4-BE49-F238E27FC236}">
                <a16:creationId xmlns:a16="http://schemas.microsoft.com/office/drawing/2014/main" id="{C8D08F75-34F2-4BD6-B1FD-5622997D22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1327485014"/>
      </p:ext>
    </p:extLst>
  </p:cSld>
  <p:clrMapOvr>
    <a:masterClrMapping/>
  </p:clrMapOvr>
  <mc:AlternateContent xmlns:mc="http://schemas.openxmlformats.org/markup-compatibility/2006" xmlns:p14="http://schemas.microsoft.com/office/powerpoint/2010/main">
    <mc:Choice Requires="p14">
      <p:transition spd="slow" p14:dur="2000" advTm="59245"/>
    </mc:Choice>
    <mc:Fallback xmlns="">
      <p:transition spd="slow" advTm="59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Does the 4th Amendment </a:t>
            </a:r>
            <a:r>
              <a:rPr lang="en-US" baseline="0"/>
              <a:t>Bar all Warrantless Searches?</a:t>
            </a:r>
            <a:endParaRPr lang="en-US"/>
          </a:p>
        </p:txBody>
      </p:sp>
      <p:sp>
        <p:nvSpPr>
          <p:cNvPr id="3" name="Content Placeholder 2"/>
          <p:cNvSpPr>
            <a:spLocks noGrp="1"/>
          </p:cNvSpPr>
          <p:nvPr>
            <p:ph idx="1"/>
          </p:nvPr>
        </p:nvSpPr>
        <p:spPr/>
        <p:txBody>
          <a:bodyPr/>
          <a:lstStyle/>
          <a:p>
            <a:r>
              <a:rPr lang="en-US"/>
              <a:t>"Certainly it is not necessary to accept any particular theory of the interrelationship of the Fourth and Fifth Amendments to realize what history makes plain, that it was on the issue of the right to be secure from searches for evidence to be used in criminal prosecutions or for forfeitures that the great battle for fundamental liberty was fought. "</a:t>
            </a:r>
          </a:p>
        </p:txBody>
      </p:sp>
      <p:sp>
        <p:nvSpPr>
          <p:cNvPr id="4" name="Slide Number Placeholder 3"/>
          <p:cNvSpPr>
            <a:spLocks noGrp="1"/>
          </p:cNvSpPr>
          <p:nvPr>
            <p:ph type="sldNum" sz="quarter" idx="12"/>
          </p:nvPr>
        </p:nvSpPr>
        <p:spPr/>
        <p:txBody>
          <a:bodyPr/>
          <a:lstStyle/>
          <a:p>
            <a:pPr>
              <a:defRPr/>
            </a:pPr>
            <a:fld id="{BC86149D-E10B-4D4B-A7CC-0B46CB39346D}" type="slidenum">
              <a:rPr lang="en-US" smtClean="0"/>
              <a:pPr>
                <a:defRPr/>
              </a:pPr>
              <a:t>16</a:t>
            </a:fld>
            <a:endParaRPr lang="en-US"/>
          </a:p>
        </p:txBody>
      </p:sp>
      <p:pic>
        <p:nvPicPr>
          <p:cNvPr id="5" name="Audio 4">
            <a:hlinkClick r:id="" action="ppaction://media"/>
            <a:extLst>
              <a:ext uri="{FF2B5EF4-FFF2-40B4-BE49-F238E27FC236}">
                <a16:creationId xmlns:a16="http://schemas.microsoft.com/office/drawing/2014/main" id="{B3281706-3C51-4473-9731-85FCC77DC5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823996245"/>
      </p:ext>
    </p:extLst>
  </p:cSld>
  <p:clrMapOvr>
    <a:masterClrMapping/>
  </p:clrMapOvr>
  <mc:AlternateContent xmlns:mc="http://schemas.openxmlformats.org/markup-compatibility/2006" xmlns:p14="http://schemas.microsoft.com/office/powerpoint/2010/main">
    <mc:Choice Requires="p14">
      <p:transition spd="slow" p14:dur="2000" advTm="27265"/>
    </mc:Choice>
    <mc:Fallback xmlns="">
      <p:transition spd="slow" advTm="27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Does History Matter?</a:t>
            </a:r>
          </a:p>
        </p:txBody>
      </p:sp>
      <p:sp>
        <p:nvSpPr>
          <p:cNvPr id="3" name="Content Placeholder 2"/>
          <p:cNvSpPr>
            <a:spLocks noGrp="1"/>
          </p:cNvSpPr>
          <p:nvPr>
            <p:ph idx="1"/>
          </p:nvPr>
        </p:nvSpPr>
        <p:spPr/>
        <p:txBody>
          <a:bodyPr/>
          <a:lstStyle/>
          <a:p>
            <a:r>
              <a:rPr lang="en-US"/>
              <a:t>"The Fourteenth Amendment, itself a historical product, did not destroy history for the States and substitute mechanical compartments of law all exactly alike. If a thing has been practiced for two hundred years by common consent, it will need a strong case for the Fourteenth Amendment to affect it, . . . ." </a:t>
            </a:r>
            <a:r>
              <a:rPr lang="en-US" i="1" err="1"/>
              <a:t>Jackman</a:t>
            </a:r>
            <a:r>
              <a:rPr lang="en-US" i="1"/>
              <a:t> v. Rosenbaum Co</a:t>
            </a:r>
            <a:r>
              <a:rPr lang="en-US"/>
              <a:t>., 260 U.S. 22, 31. (1922)(Holmes)</a:t>
            </a:r>
          </a:p>
        </p:txBody>
      </p:sp>
      <p:sp>
        <p:nvSpPr>
          <p:cNvPr id="4" name="Slide Number Placeholder 3"/>
          <p:cNvSpPr>
            <a:spLocks noGrp="1"/>
          </p:cNvSpPr>
          <p:nvPr>
            <p:ph type="sldNum" sz="quarter" idx="12"/>
          </p:nvPr>
        </p:nvSpPr>
        <p:spPr/>
        <p:txBody>
          <a:bodyPr/>
          <a:lstStyle/>
          <a:p>
            <a:pPr>
              <a:defRPr/>
            </a:pPr>
            <a:fld id="{BC86149D-E10B-4D4B-A7CC-0B46CB39346D}" type="slidenum">
              <a:rPr lang="en-US" smtClean="0"/>
              <a:pPr>
                <a:defRPr/>
              </a:pPr>
              <a:t>17</a:t>
            </a:fld>
            <a:endParaRPr lang="en-US"/>
          </a:p>
        </p:txBody>
      </p:sp>
      <p:pic>
        <p:nvPicPr>
          <p:cNvPr id="5" name="Audio 4">
            <a:hlinkClick r:id="" action="ppaction://media"/>
            <a:extLst>
              <a:ext uri="{FF2B5EF4-FFF2-40B4-BE49-F238E27FC236}">
                <a16:creationId xmlns:a16="http://schemas.microsoft.com/office/drawing/2014/main" id="{8490675B-443D-429D-B2BF-D274174289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3766629507"/>
      </p:ext>
    </p:extLst>
  </p:cSld>
  <p:clrMapOvr>
    <a:masterClrMapping/>
  </p:clrMapOvr>
  <mc:AlternateContent xmlns:mc="http://schemas.openxmlformats.org/markup-compatibility/2006" xmlns:p14="http://schemas.microsoft.com/office/powerpoint/2010/main">
    <mc:Choice Requires="p14">
      <p:transition spd="slow" p14:dur="2000" advTm="29655"/>
    </mc:Choice>
    <mc:Fallback xmlns="">
      <p:transition spd="slow" advTm="29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Have Times Changed? (1959)</a:t>
            </a:r>
          </a:p>
        </p:txBody>
      </p:sp>
      <p:sp>
        <p:nvSpPr>
          <p:cNvPr id="3" name="Content Placeholder 2"/>
          <p:cNvSpPr>
            <a:spLocks noGrp="1"/>
          </p:cNvSpPr>
          <p:nvPr>
            <p:ph idx="1"/>
          </p:nvPr>
        </p:nvSpPr>
        <p:spPr/>
        <p:txBody>
          <a:bodyPr>
            <a:normAutofit/>
          </a:bodyPr>
          <a:lstStyle/>
          <a:p>
            <a:r>
              <a:rPr lang="en-US" dirty="0"/>
              <a:t>“The power here challenged rests not only on a long history of its exercise. It is a power which was continually strengthened and applied to wider concerns through those very years when the right of individuals to be free from peremptory official invasion received increasing legislative and judicial protection. Nor is this a situation where a new body of knowledge displaces previous premises of action.</a:t>
            </a:r>
          </a:p>
          <a:p>
            <a:r>
              <a:rPr lang="en-US" dirty="0"/>
              <a:t> “</a:t>
            </a:r>
            <a:r>
              <a:rPr lang="en-US" i="1" dirty="0"/>
              <a:t>There is a total want of important modification in the circumstances or the structure of society which calls for a disregard of so much history.</a:t>
            </a:r>
          </a:p>
        </p:txBody>
      </p:sp>
      <p:sp>
        <p:nvSpPr>
          <p:cNvPr id="4" name="Slide Number Placeholder 3"/>
          <p:cNvSpPr>
            <a:spLocks noGrp="1"/>
          </p:cNvSpPr>
          <p:nvPr>
            <p:ph type="sldNum" sz="quarter" idx="12"/>
          </p:nvPr>
        </p:nvSpPr>
        <p:spPr/>
        <p:txBody>
          <a:bodyPr/>
          <a:lstStyle/>
          <a:p>
            <a:pPr>
              <a:defRPr/>
            </a:pPr>
            <a:fld id="{BC86149D-E10B-4D4B-A7CC-0B46CB39346D}" type="slidenum">
              <a:rPr lang="en-US" smtClean="0"/>
              <a:pPr>
                <a:defRPr/>
              </a:pPr>
              <a:t>18</a:t>
            </a:fld>
            <a:endParaRPr lang="en-US"/>
          </a:p>
        </p:txBody>
      </p:sp>
      <p:pic>
        <p:nvPicPr>
          <p:cNvPr id="5" name="Audio 4">
            <a:hlinkClick r:id="" action="ppaction://media"/>
            <a:extLst>
              <a:ext uri="{FF2B5EF4-FFF2-40B4-BE49-F238E27FC236}">
                <a16:creationId xmlns:a16="http://schemas.microsoft.com/office/drawing/2014/main" id="{1F999023-A047-4A25-8937-BC55CF1083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3697729006"/>
      </p:ext>
    </p:extLst>
  </p:cSld>
  <p:clrMapOvr>
    <a:masterClrMapping/>
  </p:clrMapOvr>
  <mc:AlternateContent xmlns:mc="http://schemas.openxmlformats.org/markup-compatibility/2006" xmlns:p14="http://schemas.microsoft.com/office/powerpoint/2010/main">
    <mc:Choice Requires="p14">
      <p:transition spd="slow" p14:dur="2000" advTm="28890"/>
    </mc:Choice>
    <mc:Fallback xmlns="">
      <p:transition spd="slow" advTm="28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Are These Searches Still Necessary?</a:t>
            </a:r>
          </a:p>
        </p:txBody>
      </p:sp>
      <p:sp>
        <p:nvSpPr>
          <p:cNvPr id="3" name="Content Placeholder 2"/>
          <p:cNvSpPr>
            <a:spLocks noGrp="1"/>
          </p:cNvSpPr>
          <p:nvPr>
            <p:ph idx="1"/>
          </p:nvPr>
        </p:nvSpPr>
        <p:spPr/>
        <p:txBody>
          <a:bodyPr>
            <a:normAutofit/>
          </a:bodyPr>
          <a:lstStyle/>
          <a:p>
            <a:r>
              <a:rPr lang="en-US"/>
              <a:t>"The need for preventive action is great, and city after city has seen this need and granted the power of inspection to its health officials; and these inspections are apparently welcomed by all but an insignificant few. Certainly, the nature of our society has not vitiated the need for inspections first thought necessary 158 years ago, nor has experience revealed any abuse or inroad on freedom in meeting this need by means that history and dominant public opinion have sanctioned."</a:t>
            </a:r>
          </a:p>
        </p:txBody>
      </p:sp>
      <p:sp>
        <p:nvSpPr>
          <p:cNvPr id="4" name="Slide Number Placeholder 3"/>
          <p:cNvSpPr>
            <a:spLocks noGrp="1"/>
          </p:cNvSpPr>
          <p:nvPr>
            <p:ph type="sldNum" sz="quarter" idx="12"/>
          </p:nvPr>
        </p:nvSpPr>
        <p:spPr/>
        <p:txBody>
          <a:bodyPr/>
          <a:lstStyle/>
          <a:p>
            <a:pPr>
              <a:defRPr/>
            </a:pPr>
            <a:fld id="{BC86149D-E10B-4D4B-A7CC-0B46CB39346D}" type="slidenum">
              <a:rPr lang="en-US" smtClean="0"/>
              <a:pPr>
                <a:defRPr/>
              </a:pPr>
              <a:t>19</a:t>
            </a:fld>
            <a:endParaRPr lang="en-US"/>
          </a:p>
        </p:txBody>
      </p:sp>
      <p:pic>
        <p:nvPicPr>
          <p:cNvPr id="5" name="Audio 4">
            <a:hlinkClick r:id="" action="ppaction://media"/>
            <a:extLst>
              <a:ext uri="{FF2B5EF4-FFF2-40B4-BE49-F238E27FC236}">
                <a16:creationId xmlns:a16="http://schemas.microsoft.com/office/drawing/2014/main" id="{6F0C2219-0146-4BEE-8C13-10D46ACFBE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2142354868"/>
      </p:ext>
    </p:extLst>
  </p:cSld>
  <p:clrMapOvr>
    <a:masterClrMapping/>
  </p:clrMapOvr>
  <mc:AlternateContent xmlns:mc="http://schemas.openxmlformats.org/markup-compatibility/2006" xmlns:p14="http://schemas.microsoft.com/office/powerpoint/2010/main">
    <mc:Choice Requires="p14">
      <p:transition spd="slow" p14:dur="2000" advTm="25879"/>
    </mc:Choice>
    <mc:Fallback xmlns="">
      <p:transition spd="slow" advTm="25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a:spLocks noGrp="1"/>
          </p:cNvSpPr>
          <p:nvPr>
            <p:ph type="sldNum" sz="quarter" idx="12"/>
          </p:nvPr>
        </p:nvSpPr>
        <p:spPr>
          <a:noFill/>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E2EAC346-F7A2-4DF2-BA90-453C542B360D}" type="slidenum">
              <a:rPr lang="en-US" smtClean="0"/>
              <a:pPr/>
              <a:t>2</a:t>
            </a:fld>
            <a:endParaRPr lang="en-US"/>
          </a:p>
        </p:txBody>
      </p:sp>
      <p:sp>
        <p:nvSpPr>
          <p:cNvPr id="5123" name="Rectangle 2"/>
          <p:cNvSpPr>
            <a:spLocks noGrp="1" noChangeArrowheads="1"/>
          </p:cNvSpPr>
          <p:nvPr>
            <p:ph type="title"/>
          </p:nvPr>
        </p:nvSpPr>
        <p:spPr/>
        <p:txBody>
          <a:bodyPr/>
          <a:lstStyle/>
          <a:p>
            <a:pPr eaLnBrk="1" hangingPunct="1"/>
            <a:r>
              <a:rPr lang="en-US"/>
              <a:t>Cultural Knowledge of Searches</a:t>
            </a:r>
          </a:p>
        </p:txBody>
      </p:sp>
      <p:sp>
        <p:nvSpPr>
          <p:cNvPr id="5124" name="Rectangle 3"/>
          <p:cNvSpPr>
            <a:spLocks noGrp="1" noChangeArrowheads="1"/>
          </p:cNvSpPr>
          <p:nvPr>
            <p:ph type="body" idx="1"/>
          </p:nvPr>
        </p:nvSpPr>
        <p:spPr/>
        <p:txBody>
          <a:bodyPr>
            <a:normAutofit/>
          </a:bodyPr>
          <a:lstStyle/>
          <a:p>
            <a:pPr eaLnBrk="1" hangingPunct="1">
              <a:lnSpc>
                <a:spcPct val="90000"/>
              </a:lnSpc>
            </a:pPr>
            <a:r>
              <a:rPr lang="en-US" dirty="0"/>
              <a:t>Most laypersons and many lawyer's perceptions of search law are created by the popular media.</a:t>
            </a:r>
          </a:p>
          <a:p>
            <a:pPr lvl="1" eaLnBrk="1" hangingPunct="1">
              <a:lnSpc>
                <a:spcPct val="90000"/>
              </a:lnSpc>
            </a:pPr>
            <a:r>
              <a:rPr lang="en-US" dirty="0"/>
              <a:t>Every police show has a recurring plot line about the evidence obtained with the questionable warrant or without a warrant.</a:t>
            </a:r>
          </a:p>
          <a:p>
            <a:pPr lvl="1" eaLnBrk="1" hangingPunct="1">
              <a:lnSpc>
                <a:spcPct val="90000"/>
              </a:lnSpc>
            </a:pPr>
            <a:r>
              <a:rPr lang="en-US" dirty="0"/>
              <a:t>Every courtroom drama has its fights over the exclusion of improperly obtained evidence.</a:t>
            </a:r>
          </a:p>
          <a:p>
            <a:pPr eaLnBrk="1" hangingPunct="1">
              <a:lnSpc>
                <a:spcPct val="90000"/>
              </a:lnSpc>
            </a:pPr>
            <a:r>
              <a:rPr lang="en-US" dirty="0"/>
              <a:t>Prior to 9/11, these criminal law searches were all most people knew about.</a:t>
            </a:r>
          </a:p>
        </p:txBody>
      </p:sp>
      <p:pic>
        <p:nvPicPr>
          <p:cNvPr id="6" name="Audio 5">
            <a:hlinkClick r:id="" action="ppaction://media"/>
            <a:extLst>
              <a:ext uri="{FF2B5EF4-FFF2-40B4-BE49-F238E27FC236}">
                <a16:creationId xmlns:a16="http://schemas.microsoft.com/office/drawing/2014/main" id="{4597B724-8E9D-42F8-8867-64BD9DCF9D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458"/>
    </mc:Choice>
    <mc:Fallback xmlns="">
      <p:transition spd="slow" advTm="47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Why Not Require a Warrant?</a:t>
            </a:r>
          </a:p>
        </p:txBody>
      </p:sp>
      <p:sp>
        <p:nvSpPr>
          <p:cNvPr id="3" name="Content Placeholder 2"/>
          <p:cNvSpPr>
            <a:spLocks noGrp="1"/>
          </p:cNvSpPr>
          <p:nvPr>
            <p:ph idx="1"/>
          </p:nvPr>
        </p:nvSpPr>
        <p:spPr/>
        <p:txBody>
          <a:bodyPr>
            <a:normAutofit/>
          </a:bodyPr>
          <a:lstStyle/>
          <a:p>
            <a:r>
              <a:rPr lang="en-US"/>
              <a:t>"If a search warrant be constitutionally required, the requirement cannot be flexibly interpreted to dispense with the rigorous constitutional restrictions for its issue. A loose basis for granting a search warrant for the situation before us is to enter by way of the back door to a recognition of the fact that by reason of their intrinsic elements, their historic sanctions, and their safeguards, the Maryland proceedings requesting permission to make a search without intruding when permission is denied, do not offend the protection of the Fourteenth Amendment."</a:t>
            </a:r>
          </a:p>
        </p:txBody>
      </p:sp>
      <p:sp>
        <p:nvSpPr>
          <p:cNvPr id="4" name="Slide Number Placeholder 3"/>
          <p:cNvSpPr>
            <a:spLocks noGrp="1"/>
          </p:cNvSpPr>
          <p:nvPr>
            <p:ph type="sldNum" sz="quarter" idx="12"/>
          </p:nvPr>
        </p:nvSpPr>
        <p:spPr/>
        <p:txBody>
          <a:bodyPr/>
          <a:lstStyle/>
          <a:p>
            <a:pPr>
              <a:defRPr/>
            </a:pPr>
            <a:fld id="{BC86149D-E10B-4D4B-A7CC-0B46CB39346D}" type="slidenum">
              <a:rPr lang="en-US" smtClean="0"/>
              <a:pPr>
                <a:defRPr/>
              </a:pPr>
              <a:t>20</a:t>
            </a:fld>
            <a:endParaRPr lang="en-US"/>
          </a:p>
        </p:txBody>
      </p:sp>
      <p:pic>
        <p:nvPicPr>
          <p:cNvPr id="8" name="Audio 7">
            <a:hlinkClick r:id="" action="ppaction://media"/>
            <a:extLst>
              <a:ext uri="{FF2B5EF4-FFF2-40B4-BE49-F238E27FC236}">
                <a16:creationId xmlns:a16="http://schemas.microsoft.com/office/drawing/2014/main" id="{FA293FA0-9028-477C-8AD3-7B5160EA1F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2586560359"/>
      </p:ext>
    </p:extLst>
  </p:cSld>
  <p:clrMapOvr>
    <a:masterClrMapping/>
  </p:clrMapOvr>
  <mc:AlternateContent xmlns:mc="http://schemas.openxmlformats.org/markup-compatibility/2006" xmlns:p14="http://schemas.microsoft.com/office/powerpoint/2010/main">
    <mc:Choice Requires="p14">
      <p:transition spd="slow" p14:dur="2000" advTm="44099"/>
    </mc:Choice>
    <mc:Fallback xmlns="">
      <p:transition spd="slow" advTm="44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a:t>The Dissent </a:t>
            </a:r>
          </a:p>
        </p:txBody>
      </p:sp>
      <p:sp>
        <p:nvSpPr>
          <p:cNvPr id="6" name="Subtitle 5"/>
          <p:cNvSpPr>
            <a:spLocks noGrp="1"/>
          </p:cNvSpPr>
          <p:nvPr>
            <p:ph type="subTitle" idx="1"/>
          </p:nvPr>
        </p:nvSpPr>
        <p:spPr/>
        <p:txBody>
          <a:bodyPr/>
          <a:lstStyle/>
          <a:p>
            <a:r>
              <a:rPr lang="en-US"/>
              <a:t>Douglas, Black, Warren, and Brennan</a:t>
            </a:r>
          </a:p>
        </p:txBody>
      </p:sp>
      <p:sp>
        <p:nvSpPr>
          <p:cNvPr id="4" name="Slide Number Placeholder 3"/>
          <p:cNvSpPr>
            <a:spLocks noGrp="1"/>
          </p:cNvSpPr>
          <p:nvPr>
            <p:ph type="sldNum" sz="quarter" idx="12"/>
          </p:nvPr>
        </p:nvSpPr>
        <p:spPr/>
        <p:txBody>
          <a:bodyPr/>
          <a:lstStyle/>
          <a:p>
            <a:pPr>
              <a:defRPr/>
            </a:pPr>
            <a:fld id="{BC86149D-E10B-4D4B-A7CC-0B46CB39346D}" type="slidenum">
              <a:rPr lang="en-US" smtClean="0"/>
              <a:pPr>
                <a:defRPr/>
              </a:pPr>
              <a:t>21</a:t>
            </a:fld>
            <a:endParaRPr lang="en-US"/>
          </a:p>
        </p:txBody>
      </p:sp>
      <p:pic>
        <p:nvPicPr>
          <p:cNvPr id="2" name="Audio 1">
            <a:hlinkClick r:id="" action="ppaction://media"/>
            <a:extLst>
              <a:ext uri="{FF2B5EF4-FFF2-40B4-BE49-F238E27FC236}">
                <a16:creationId xmlns:a16="http://schemas.microsoft.com/office/drawing/2014/main" id="{2B45946B-FA21-4732-A4D2-6B7409104E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2396591662"/>
      </p:ext>
    </p:extLst>
  </p:cSld>
  <p:clrMapOvr>
    <a:masterClrMapping/>
  </p:clrMapOvr>
  <mc:AlternateContent xmlns:mc="http://schemas.openxmlformats.org/markup-compatibility/2006" xmlns:p14="http://schemas.microsoft.com/office/powerpoint/2010/main">
    <mc:Choice Requires="p14">
      <p:transition spd="slow" p14:dur="2000" advTm="12096"/>
    </mc:Choice>
    <mc:Fallback xmlns="">
      <p:transition spd="slow" advTm="12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Another View of History</a:t>
            </a:r>
          </a:p>
        </p:txBody>
      </p:sp>
      <p:sp>
        <p:nvSpPr>
          <p:cNvPr id="3" name="Content Placeholder 2"/>
          <p:cNvSpPr>
            <a:spLocks noGrp="1"/>
          </p:cNvSpPr>
          <p:nvPr>
            <p:ph idx="1"/>
          </p:nvPr>
        </p:nvSpPr>
        <p:spPr/>
        <p:txBody>
          <a:bodyPr>
            <a:normAutofit/>
          </a:bodyPr>
          <a:lstStyle/>
          <a:p>
            <a:r>
              <a:rPr lang="en-US"/>
              <a:t>"The basic premise of the prohibition against searches was not protection against self-incrimination; it was the common-law right of a man to privacy in his home, a right which is one of the indispensable ultimate essentials of our concept of civilization... It belonged to all men, not merely to criminals, real or suspected...</a:t>
            </a:r>
          </a:p>
          <a:p>
            <a:r>
              <a:rPr lang="en-US" i="1"/>
              <a:t>To say that a man suspected of crime has a right to protection against search of his home without a warrant, but that a man not suspected of crime has no such protection, is a fantastic absurdity."</a:t>
            </a:r>
          </a:p>
        </p:txBody>
      </p:sp>
      <p:sp>
        <p:nvSpPr>
          <p:cNvPr id="4" name="Slide Number Placeholder 3"/>
          <p:cNvSpPr>
            <a:spLocks noGrp="1"/>
          </p:cNvSpPr>
          <p:nvPr>
            <p:ph type="sldNum" sz="quarter" idx="12"/>
          </p:nvPr>
        </p:nvSpPr>
        <p:spPr/>
        <p:txBody>
          <a:bodyPr/>
          <a:lstStyle/>
          <a:p>
            <a:pPr>
              <a:defRPr/>
            </a:pPr>
            <a:fld id="{BC86149D-E10B-4D4B-A7CC-0B46CB39346D}" type="slidenum">
              <a:rPr lang="en-US" smtClean="0"/>
              <a:pPr>
                <a:defRPr/>
              </a:pPr>
              <a:t>22</a:t>
            </a:fld>
            <a:endParaRPr lang="en-US"/>
          </a:p>
        </p:txBody>
      </p:sp>
      <p:pic>
        <p:nvPicPr>
          <p:cNvPr id="8" name="Audio 7">
            <a:hlinkClick r:id="" action="ppaction://media"/>
            <a:extLst>
              <a:ext uri="{FF2B5EF4-FFF2-40B4-BE49-F238E27FC236}">
                <a16:creationId xmlns:a16="http://schemas.microsoft.com/office/drawing/2014/main" id="{C38C8E6E-6813-457B-8406-CA19DF630A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2025937058"/>
      </p:ext>
    </p:extLst>
  </p:cSld>
  <p:clrMapOvr>
    <a:masterClrMapping/>
  </p:clrMapOvr>
  <mc:AlternateContent xmlns:mc="http://schemas.openxmlformats.org/markup-compatibility/2006" xmlns:p14="http://schemas.microsoft.com/office/powerpoint/2010/main">
    <mc:Choice Requires="p14">
      <p:transition spd="slow" p14:dur="2000" advTm="43246"/>
    </mc:Choice>
    <mc:Fallback xmlns="">
      <p:transition spd="slow" advTm="43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Are Health Inspections so Threatening?</a:t>
            </a:r>
          </a:p>
        </p:txBody>
      </p:sp>
      <p:sp>
        <p:nvSpPr>
          <p:cNvPr id="3" name="Content Placeholder 2"/>
          <p:cNvSpPr>
            <a:spLocks noGrp="1"/>
          </p:cNvSpPr>
          <p:nvPr>
            <p:ph idx="1"/>
          </p:nvPr>
        </p:nvSpPr>
        <p:spPr/>
        <p:txBody>
          <a:bodyPr>
            <a:normAutofit/>
          </a:bodyPr>
          <a:lstStyle/>
          <a:p>
            <a:r>
              <a:rPr lang="en-US"/>
              <a:t>"One invasion of privacy by an official of government can be as oppressive as another. Health inspections are important. But they are hardly more important than the search for narcotic peddlers, rapists, kidnappers, murderers, and other criminal elements. As we have seen, searches were once in their heyday when the government was out to suppress the nonconformists...</a:t>
            </a:r>
          </a:p>
          <a:p>
            <a:r>
              <a:rPr lang="en-US" i="1"/>
              <a:t>Many today would think that the search for subversives was even more important than the search for unsanitary conditions.</a:t>
            </a:r>
            <a:r>
              <a:rPr lang="en-US"/>
              <a:t>"</a:t>
            </a:r>
          </a:p>
        </p:txBody>
      </p:sp>
      <p:sp>
        <p:nvSpPr>
          <p:cNvPr id="4" name="Slide Number Placeholder 3"/>
          <p:cNvSpPr>
            <a:spLocks noGrp="1"/>
          </p:cNvSpPr>
          <p:nvPr>
            <p:ph type="sldNum" sz="quarter" idx="12"/>
          </p:nvPr>
        </p:nvSpPr>
        <p:spPr/>
        <p:txBody>
          <a:bodyPr/>
          <a:lstStyle/>
          <a:p>
            <a:pPr>
              <a:defRPr/>
            </a:pPr>
            <a:fld id="{BC86149D-E10B-4D4B-A7CC-0B46CB39346D}" type="slidenum">
              <a:rPr lang="en-US" smtClean="0"/>
              <a:pPr>
                <a:defRPr/>
              </a:pPr>
              <a:t>23</a:t>
            </a:fld>
            <a:endParaRPr lang="en-US"/>
          </a:p>
        </p:txBody>
      </p:sp>
      <p:pic>
        <p:nvPicPr>
          <p:cNvPr id="8" name="Audio 7">
            <a:hlinkClick r:id="" action="ppaction://media"/>
            <a:extLst>
              <a:ext uri="{FF2B5EF4-FFF2-40B4-BE49-F238E27FC236}">
                <a16:creationId xmlns:a16="http://schemas.microsoft.com/office/drawing/2014/main" id="{2F242D5D-19CE-459A-9212-1B4BF76072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2554559140"/>
      </p:ext>
    </p:extLst>
  </p:cSld>
  <p:clrMapOvr>
    <a:masterClrMapping/>
  </p:clrMapOvr>
  <mc:AlternateContent xmlns:mc="http://schemas.openxmlformats.org/markup-compatibility/2006" xmlns:p14="http://schemas.microsoft.com/office/powerpoint/2010/main">
    <mc:Choice Requires="p14">
      <p:transition spd="slow" p14:dur="2000" advTm="71532"/>
    </mc:Choice>
    <mc:Fallback xmlns="">
      <p:transition spd="slow" advTm="71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Do</a:t>
            </a:r>
            <a:r>
              <a:rPr lang="en-US" baseline="0"/>
              <a:t> Most People Cooperate?</a:t>
            </a:r>
            <a:endParaRPr lang="en-US"/>
          </a:p>
        </p:txBody>
      </p:sp>
      <p:sp>
        <p:nvSpPr>
          <p:cNvPr id="3" name="Content Placeholder 2"/>
          <p:cNvSpPr>
            <a:spLocks noGrp="1"/>
          </p:cNvSpPr>
          <p:nvPr>
            <p:ph idx="1"/>
          </p:nvPr>
        </p:nvSpPr>
        <p:spPr/>
        <p:txBody>
          <a:bodyPr>
            <a:normAutofit/>
          </a:bodyPr>
          <a:lstStyle/>
          <a:p>
            <a:r>
              <a:rPr lang="en-US" dirty="0">
                <a:highlight>
                  <a:srgbClr val="FFFF00"/>
                </a:highlight>
              </a:rPr>
              <a:t>"Figures submitted by the Baltimore Health Department show that citizens are mostly cooperative in granting entrance to inspectors. </a:t>
            </a:r>
            <a:r>
              <a:rPr lang="en-US" dirty="0"/>
              <a:t>There were 28,081 inspections in 1954; 25,021 in 1955; 35,120 in 1956; 33,573 in 1957; and 36,119 in 1958. </a:t>
            </a:r>
            <a:r>
              <a:rPr lang="en-US" dirty="0">
                <a:highlight>
                  <a:srgbClr val="FFFF00"/>
                </a:highlight>
              </a:rPr>
              <a:t>And in all these instances the number of prosecutions was estimated to average one a year. </a:t>
            </a:r>
            <a:r>
              <a:rPr lang="en-US" dirty="0"/>
              <a:t>Submission by the overwhelming majority of the populace indicates there is no peril to the health program. </a:t>
            </a:r>
            <a:r>
              <a:rPr lang="en-US" dirty="0">
                <a:highlight>
                  <a:srgbClr val="FFFF00"/>
                </a:highlight>
              </a:rPr>
              <a:t>One rebel a year (cf. Whyte, The Organization Man) is not too great a price to pay for maintaining our guarantee of civil rights in full vigor."</a:t>
            </a:r>
          </a:p>
        </p:txBody>
      </p:sp>
      <p:sp>
        <p:nvSpPr>
          <p:cNvPr id="4" name="Slide Number Placeholder 3"/>
          <p:cNvSpPr>
            <a:spLocks noGrp="1"/>
          </p:cNvSpPr>
          <p:nvPr>
            <p:ph type="sldNum" sz="quarter" idx="12"/>
          </p:nvPr>
        </p:nvSpPr>
        <p:spPr/>
        <p:txBody>
          <a:bodyPr/>
          <a:lstStyle/>
          <a:p>
            <a:pPr>
              <a:defRPr/>
            </a:pPr>
            <a:fld id="{BC86149D-E10B-4D4B-A7CC-0B46CB39346D}" type="slidenum">
              <a:rPr lang="en-US" smtClean="0"/>
              <a:pPr>
                <a:defRPr/>
              </a:pPr>
              <a:t>24</a:t>
            </a:fld>
            <a:endParaRPr lang="en-US"/>
          </a:p>
        </p:txBody>
      </p:sp>
      <p:pic>
        <p:nvPicPr>
          <p:cNvPr id="6" name="Audio 5">
            <a:hlinkClick r:id="" action="ppaction://media"/>
            <a:extLst>
              <a:ext uri="{FF2B5EF4-FFF2-40B4-BE49-F238E27FC236}">
                <a16:creationId xmlns:a16="http://schemas.microsoft.com/office/drawing/2014/main" id="{38C7E381-B201-429A-B21D-93D2051AB2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3019621469"/>
      </p:ext>
    </p:extLst>
  </p:cSld>
  <p:clrMapOvr>
    <a:masterClrMapping/>
  </p:clrMapOvr>
  <mc:AlternateContent xmlns:mc="http://schemas.openxmlformats.org/markup-compatibility/2006" xmlns:p14="http://schemas.microsoft.com/office/powerpoint/2010/main">
    <mc:Choice Requires="p14">
      <p:transition spd="slow" p14:dur="2000" advTm="51831"/>
    </mc:Choice>
    <mc:Fallback xmlns="">
      <p:transition spd="slow" advTm="51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Is the Dissent Right?</a:t>
            </a:r>
          </a:p>
        </p:txBody>
      </p:sp>
      <p:sp>
        <p:nvSpPr>
          <p:cNvPr id="3" name="Content Placeholder 2"/>
          <p:cNvSpPr>
            <a:spLocks noGrp="1"/>
          </p:cNvSpPr>
          <p:nvPr>
            <p:ph idx="1"/>
          </p:nvPr>
        </p:nvSpPr>
        <p:spPr/>
        <p:txBody>
          <a:bodyPr/>
          <a:lstStyle/>
          <a:p>
            <a:r>
              <a:rPr lang="en-US"/>
              <a:t>Does the low number of resisters really tell us the administrative cost of a warrant requirement?</a:t>
            </a:r>
          </a:p>
          <a:p>
            <a:pPr lvl="1"/>
            <a:r>
              <a:rPr lang="en-US"/>
              <a:t>What might make that number too low?</a:t>
            </a:r>
          </a:p>
          <a:p>
            <a:r>
              <a:rPr lang="en-US"/>
              <a:t>Does the Majority’s separation of criminal and administrative searches make sense?</a:t>
            </a:r>
          </a:p>
          <a:p>
            <a:r>
              <a:rPr lang="en-US"/>
              <a:t>This sets up </a:t>
            </a:r>
            <a:r>
              <a:rPr lang="en-US" i="1"/>
              <a:t>Camara</a:t>
            </a:r>
            <a:r>
              <a:rPr lang="en-US"/>
              <a:t> and </a:t>
            </a:r>
            <a:r>
              <a:rPr lang="en-US" i="1"/>
              <a:t>See</a:t>
            </a:r>
            <a:r>
              <a:rPr lang="en-US"/>
              <a:t>.</a:t>
            </a:r>
          </a:p>
        </p:txBody>
      </p:sp>
      <p:sp>
        <p:nvSpPr>
          <p:cNvPr id="4" name="Slide Number Placeholder 3"/>
          <p:cNvSpPr>
            <a:spLocks noGrp="1"/>
          </p:cNvSpPr>
          <p:nvPr>
            <p:ph type="sldNum" sz="quarter" idx="12"/>
          </p:nvPr>
        </p:nvSpPr>
        <p:spPr/>
        <p:txBody>
          <a:bodyPr/>
          <a:lstStyle/>
          <a:p>
            <a:pPr>
              <a:defRPr/>
            </a:pPr>
            <a:fld id="{BC86149D-E10B-4D4B-A7CC-0B46CB39346D}" type="slidenum">
              <a:rPr lang="en-US" smtClean="0"/>
              <a:pPr>
                <a:defRPr/>
              </a:pPr>
              <a:t>25</a:t>
            </a:fld>
            <a:endParaRPr lang="en-US"/>
          </a:p>
        </p:txBody>
      </p:sp>
      <p:pic>
        <p:nvPicPr>
          <p:cNvPr id="5" name="Audio 4">
            <a:hlinkClick r:id="" action="ppaction://media"/>
            <a:extLst>
              <a:ext uri="{FF2B5EF4-FFF2-40B4-BE49-F238E27FC236}">
                <a16:creationId xmlns:a16="http://schemas.microsoft.com/office/drawing/2014/main" id="{84A71F56-5D87-4FD6-8A96-30AF87C1BA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2179319892"/>
      </p:ext>
    </p:extLst>
  </p:cSld>
  <p:clrMapOvr>
    <a:masterClrMapping/>
  </p:clrMapOvr>
  <mc:AlternateContent xmlns:mc="http://schemas.openxmlformats.org/markup-compatibility/2006" xmlns:p14="http://schemas.microsoft.com/office/powerpoint/2010/main">
    <mc:Choice Requires="p14">
      <p:transition spd="slow" p14:dur="2000" advTm="52861"/>
    </mc:Choice>
    <mc:Fallback xmlns="">
      <p:transition spd="slow" advTm="52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Post-9/11 Cultural Knowledge of Searches</a:t>
            </a:r>
          </a:p>
        </p:txBody>
      </p:sp>
      <p:sp>
        <p:nvSpPr>
          <p:cNvPr id="3" name="Content Placeholder 2"/>
          <p:cNvSpPr>
            <a:spLocks noGrp="1"/>
          </p:cNvSpPr>
          <p:nvPr>
            <p:ph idx="1"/>
          </p:nvPr>
        </p:nvSpPr>
        <p:spPr/>
        <p:txBody>
          <a:bodyPr>
            <a:normAutofit/>
          </a:bodyPr>
          <a:lstStyle/>
          <a:p>
            <a:r>
              <a:rPr lang="en-US" dirty="0"/>
              <a:t>The media is now saturated with antiterrorism themed programming that show shadowy agencies that seem completely unfettered by law.</a:t>
            </a:r>
          </a:p>
          <a:p>
            <a:r>
              <a:rPr lang="en-US" dirty="0"/>
              <a:t>[In the National Security Law class, we learn that antiterrorism agencies are constrained by the law, but not in the same way as traditional law enforcement.]</a:t>
            </a:r>
          </a:p>
        </p:txBody>
      </p:sp>
      <p:sp>
        <p:nvSpPr>
          <p:cNvPr id="4" name="Slide Number Placeholder 3"/>
          <p:cNvSpPr>
            <a:spLocks noGrp="1"/>
          </p:cNvSpPr>
          <p:nvPr>
            <p:ph type="sldNum" sz="quarter" idx="12"/>
          </p:nvPr>
        </p:nvSpPr>
        <p:spPr/>
        <p:txBody>
          <a:bodyPr/>
          <a:lstStyle/>
          <a:p>
            <a:pPr>
              <a:defRPr/>
            </a:pPr>
            <a:fld id="{BC86149D-E10B-4D4B-A7CC-0B46CB39346D}" type="slidenum">
              <a:rPr lang="en-US" smtClean="0"/>
              <a:pPr>
                <a:defRPr/>
              </a:pPr>
              <a:t>3</a:t>
            </a:fld>
            <a:endParaRPr lang="en-US"/>
          </a:p>
        </p:txBody>
      </p:sp>
      <p:pic>
        <p:nvPicPr>
          <p:cNvPr id="5" name="Audio 4">
            <a:hlinkClick r:id="" action="ppaction://media"/>
            <a:extLst>
              <a:ext uri="{FF2B5EF4-FFF2-40B4-BE49-F238E27FC236}">
                <a16:creationId xmlns:a16="http://schemas.microsoft.com/office/drawing/2014/main" id="{EFEE68D1-0E59-490E-8611-31459E95C9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692519107"/>
      </p:ext>
    </p:extLst>
  </p:cSld>
  <p:clrMapOvr>
    <a:masterClrMapping/>
  </p:clrMapOvr>
  <mc:AlternateContent xmlns:mc="http://schemas.openxmlformats.org/markup-compatibility/2006" xmlns:p14="http://schemas.microsoft.com/office/powerpoint/2010/main">
    <mc:Choice Requires="p14">
      <p:transition spd="slow" p14:dur="2000" advTm="41819"/>
    </mc:Choice>
    <mc:Fallback xmlns="">
      <p:transition spd="slow" advTm="41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80B9D13A-B970-4561-B684-68B29822DD7D}" type="slidenum">
              <a:rPr lang="en-US" smtClean="0"/>
              <a:pPr/>
              <a:t>4</a:t>
            </a:fld>
            <a:endParaRPr lang="en-US"/>
          </a:p>
        </p:txBody>
      </p:sp>
      <p:sp>
        <p:nvSpPr>
          <p:cNvPr id="6147" name="Rectangle 2"/>
          <p:cNvSpPr>
            <a:spLocks noGrp="1" noChangeArrowheads="1"/>
          </p:cNvSpPr>
          <p:nvPr>
            <p:ph type="title"/>
          </p:nvPr>
        </p:nvSpPr>
        <p:spPr/>
        <p:txBody>
          <a:bodyPr/>
          <a:lstStyle/>
          <a:p>
            <a:pPr eaLnBrk="1" hangingPunct="1"/>
            <a:r>
              <a:rPr lang="en-US"/>
              <a:t>Searches in Law School Teaching</a:t>
            </a:r>
          </a:p>
        </p:txBody>
      </p:sp>
      <p:sp>
        <p:nvSpPr>
          <p:cNvPr id="6148" name="Rectangle 3"/>
          <p:cNvSpPr>
            <a:spLocks noGrp="1" noChangeArrowheads="1"/>
          </p:cNvSpPr>
          <p:nvPr>
            <p:ph type="body" idx="1"/>
          </p:nvPr>
        </p:nvSpPr>
        <p:spPr/>
        <p:txBody>
          <a:bodyPr>
            <a:normAutofit/>
          </a:bodyPr>
          <a:lstStyle/>
          <a:p>
            <a:pPr eaLnBrk="1" hangingPunct="1"/>
            <a:r>
              <a:rPr lang="en-US" dirty="0"/>
              <a:t>Law students typically see administrative searches (regulated industries) in their criminal procedure course, if they see them at all.</a:t>
            </a:r>
          </a:p>
          <a:p>
            <a:pPr eaLnBrk="1" hangingPunct="1"/>
            <a:r>
              <a:rPr lang="en-US" dirty="0"/>
              <a:t>These are seen as an exception to the general rule that a search must be based on a 4th Amendment probable cause warrant.</a:t>
            </a:r>
          </a:p>
          <a:p>
            <a:pPr eaLnBrk="1" hangingPunct="1"/>
            <a:r>
              <a:rPr lang="en-US" dirty="0"/>
              <a:t>In reality, administrative searches are more common than 4th Amendment criminal law searches. </a:t>
            </a:r>
          </a:p>
        </p:txBody>
      </p:sp>
      <p:pic>
        <p:nvPicPr>
          <p:cNvPr id="2" name="Audio 1">
            <a:hlinkClick r:id="" action="ppaction://media"/>
            <a:extLst>
              <a:ext uri="{FF2B5EF4-FFF2-40B4-BE49-F238E27FC236}">
                <a16:creationId xmlns:a16="http://schemas.microsoft.com/office/drawing/2014/main" id="{C30E4934-45BB-4478-8766-5D981E3A06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010"/>
    </mc:Choice>
    <mc:Fallback xmlns="">
      <p:transition spd="slow" advTm="49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Key Principle:</a:t>
            </a:r>
            <a:br>
              <a:rPr lang="en-US"/>
            </a:br>
            <a:r>
              <a:rPr lang="en-US"/>
              <a:t>First Party (You) v. Third Party (Them)</a:t>
            </a:r>
          </a:p>
        </p:txBody>
      </p:sp>
      <p:sp>
        <p:nvSpPr>
          <p:cNvPr id="3" name="Content Placeholder 2"/>
          <p:cNvSpPr>
            <a:spLocks noGrp="1"/>
          </p:cNvSpPr>
          <p:nvPr>
            <p:ph idx="1"/>
          </p:nvPr>
        </p:nvSpPr>
        <p:spPr/>
        <p:txBody>
          <a:bodyPr>
            <a:normAutofit/>
          </a:bodyPr>
          <a:lstStyle/>
          <a:p>
            <a:r>
              <a:rPr lang="en-US" dirty="0"/>
              <a:t>The 4</a:t>
            </a:r>
            <a:r>
              <a:rPr lang="en-US" baseline="30000" dirty="0"/>
              <a:t>th</a:t>
            </a:r>
            <a:r>
              <a:rPr lang="en-US" dirty="0"/>
              <a:t> and 5</a:t>
            </a:r>
            <a:r>
              <a:rPr lang="en-US" baseline="30000" dirty="0"/>
              <a:t>th</a:t>
            </a:r>
            <a:r>
              <a:rPr lang="en-US" dirty="0"/>
              <a:t> Amendments apply to searches and seizures against your property in your possession or under your legal control, and to searches of your body.</a:t>
            </a:r>
          </a:p>
          <a:p>
            <a:r>
              <a:rPr lang="en-US" dirty="0"/>
              <a:t>Traditionally, when you give your property or information to a third party, you lose your expectation of privacy and thus your constitutional protections, which depend on that expectation.</a:t>
            </a:r>
          </a:p>
          <a:p>
            <a:r>
              <a:rPr lang="en-US" dirty="0"/>
              <a:t>This presentation deals with 1</a:t>
            </a:r>
            <a:r>
              <a:rPr lang="en-US" baseline="30000" dirty="0"/>
              <a:t>st</a:t>
            </a:r>
            <a:r>
              <a:rPr lang="en-US" dirty="0"/>
              <a:t> party searches. We will discuss 3</a:t>
            </a:r>
            <a:r>
              <a:rPr lang="en-US" baseline="30000" dirty="0"/>
              <a:t>rd</a:t>
            </a:r>
            <a:r>
              <a:rPr lang="en-US" dirty="0"/>
              <a:t> party searches later.</a:t>
            </a:r>
          </a:p>
        </p:txBody>
      </p:sp>
      <p:sp>
        <p:nvSpPr>
          <p:cNvPr id="4" name="Slide Number Placeholder 3"/>
          <p:cNvSpPr>
            <a:spLocks noGrp="1"/>
          </p:cNvSpPr>
          <p:nvPr>
            <p:ph type="sldNum" sz="quarter" idx="12"/>
          </p:nvPr>
        </p:nvSpPr>
        <p:spPr/>
        <p:txBody>
          <a:bodyPr/>
          <a:lstStyle/>
          <a:p>
            <a:pPr>
              <a:defRPr/>
            </a:pPr>
            <a:fld id="{BC86149D-E10B-4D4B-A7CC-0B46CB39346D}" type="slidenum">
              <a:rPr lang="en-US" smtClean="0"/>
              <a:pPr>
                <a:defRPr/>
              </a:pPr>
              <a:t>5</a:t>
            </a:fld>
            <a:endParaRPr lang="en-US"/>
          </a:p>
        </p:txBody>
      </p:sp>
      <p:pic>
        <p:nvPicPr>
          <p:cNvPr id="9" name="Audio 8">
            <a:hlinkClick r:id="" action="ppaction://media"/>
            <a:extLst>
              <a:ext uri="{FF2B5EF4-FFF2-40B4-BE49-F238E27FC236}">
                <a16:creationId xmlns:a16="http://schemas.microsoft.com/office/drawing/2014/main" id="{FCEB9432-526A-4AC3-BD4D-681CDFA833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326103047"/>
      </p:ext>
    </p:extLst>
  </p:cSld>
  <p:clrMapOvr>
    <a:masterClrMapping/>
  </p:clrMapOvr>
  <mc:AlternateContent xmlns:mc="http://schemas.openxmlformats.org/markup-compatibility/2006" xmlns:p14="http://schemas.microsoft.com/office/powerpoint/2010/main">
    <mc:Choice Requires="p14">
      <p:transition spd="slow" p14:dur="2000" advTm="75339"/>
    </mc:Choice>
    <mc:Fallback xmlns="">
      <p:transition spd="slow" advTm="75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5"/>
          <p:cNvSpPr>
            <a:spLocks noGrp="1"/>
          </p:cNvSpPr>
          <p:nvPr>
            <p:ph type="sldNum" sz="quarter" idx="12"/>
          </p:nvPr>
        </p:nvSpPr>
        <p:spPr>
          <a:noFill/>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A88912A4-6405-4BD0-BB66-AC604EB1BFC6}" type="slidenum">
              <a:rPr lang="en-US" smtClean="0"/>
              <a:pPr/>
              <a:t>6</a:t>
            </a:fld>
            <a:endParaRPr lang="en-US"/>
          </a:p>
        </p:txBody>
      </p:sp>
      <p:sp>
        <p:nvSpPr>
          <p:cNvPr id="7171" name="Rectangle 2"/>
          <p:cNvSpPr>
            <a:spLocks noGrp="1" noChangeArrowheads="1"/>
          </p:cNvSpPr>
          <p:nvPr>
            <p:ph type="title"/>
          </p:nvPr>
        </p:nvSpPr>
        <p:spPr/>
        <p:txBody>
          <a:bodyPr/>
          <a:lstStyle/>
          <a:p>
            <a:pPr eaLnBrk="1" hangingPunct="1"/>
            <a:r>
              <a:rPr lang="en-US"/>
              <a:t>Fourth Amendment</a:t>
            </a:r>
          </a:p>
        </p:txBody>
      </p:sp>
      <p:sp>
        <p:nvSpPr>
          <p:cNvPr id="7172" name="Rectangle 3"/>
          <p:cNvSpPr>
            <a:spLocks noGrp="1" noChangeArrowheads="1"/>
          </p:cNvSpPr>
          <p:nvPr>
            <p:ph type="body" idx="1"/>
          </p:nvPr>
        </p:nvSpPr>
        <p:spPr/>
        <p:txBody>
          <a:bodyPr/>
          <a:lstStyle/>
          <a:p>
            <a:pPr eaLnBrk="1" hangingPunct="1"/>
            <a:r>
              <a:rPr lang="en-US" dirty="0"/>
              <a:t>"The right of the people to be secure in their persons, houses, papers, and effects, against </a:t>
            </a:r>
            <a:r>
              <a:rPr lang="en-US" dirty="0">
                <a:highlight>
                  <a:srgbClr val="FFFF00"/>
                </a:highlight>
              </a:rPr>
              <a:t>unreasonable</a:t>
            </a:r>
            <a:r>
              <a:rPr lang="en-US" dirty="0"/>
              <a:t> searches and seizures, shall not be violated, and no Warrants shall issue, but upon probable cause, supported by Oath or affirmation, and particularly describing the place to be searched, and the persons or things to be seized." </a:t>
            </a:r>
          </a:p>
        </p:txBody>
      </p:sp>
      <p:pic>
        <p:nvPicPr>
          <p:cNvPr id="2" name="Audio 1">
            <a:hlinkClick r:id="" action="ppaction://media"/>
            <a:extLst>
              <a:ext uri="{FF2B5EF4-FFF2-40B4-BE49-F238E27FC236}">
                <a16:creationId xmlns:a16="http://schemas.microsoft.com/office/drawing/2014/main" id="{F399B14D-27AE-42E0-B1CE-CD7DF2D951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cSld>
  <p:clrMapOvr>
    <a:masterClrMapping/>
  </p:clrMapOvr>
  <p:transition advTm="485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History of the Warrant Requirement</a:t>
            </a:r>
          </a:p>
        </p:txBody>
      </p:sp>
      <p:sp>
        <p:nvSpPr>
          <p:cNvPr id="3" name="Content Placeholder 2"/>
          <p:cNvSpPr>
            <a:spLocks noGrp="1"/>
          </p:cNvSpPr>
          <p:nvPr>
            <p:ph idx="1"/>
          </p:nvPr>
        </p:nvSpPr>
        <p:spPr/>
        <p:txBody>
          <a:bodyPr>
            <a:normAutofit/>
          </a:bodyPr>
          <a:lstStyle/>
          <a:p>
            <a:r>
              <a:rPr lang="en-US" dirty="0"/>
              <a:t>4</a:t>
            </a:r>
            <a:r>
              <a:rPr lang="en-US" baseline="30000" dirty="0"/>
              <a:t>th</a:t>
            </a:r>
            <a:r>
              <a:rPr lang="en-US" dirty="0"/>
              <a:t> Amendment.</a:t>
            </a:r>
          </a:p>
          <a:p>
            <a:pPr lvl="1"/>
            <a:r>
              <a:rPr lang="en-US" dirty="0"/>
              <a:t>Applied to the federal government at the date of the ratification of the constitution.</a:t>
            </a:r>
          </a:p>
          <a:p>
            <a:pPr lvl="1"/>
            <a:r>
              <a:rPr lang="en-US" dirty="0"/>
              <a:t>Did not apply to the states until post-14</a:t>
            </a:r>
            <a:r>
              <a:rPr lang="en-US" baseline="30000" dirty="0"/>
              <a:t>th</a:t>
            </a:r>
            <a:r>
              <a:rPr lang="en-US" dirty="0"/>
              <a:t> Amendment incorporation.</a:t>
            </a:r>
          </a:p>
          <a:p>
            <a:r>
              <a:rPr lang="en-US" dirty="0"/>
              <a:t>State constitutions.</a:t>
            </a:r>
          </a:p>
          <a:p>
            <a:pPr lvl="1"/>
            <a:r>
              <a:rPr lang="en-US" dirty="0"/>
              <a:t>Every state had its own version in the state constitution, so states had warrant requirements before incorporation.</a:t>
            </a: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BC86149D-E10B-4D4B-A7CC-0B46CB39346D}" type="slidenum">
              <a:rPr lang="en-US" smtClean="0"/>
              <a:pPr>
                <a:defRPr/>
              </a:pPr>
              <a:t>7</a:t>
            </a:fld>
            <a:endParaRPr lang="en-US"/>
          </a:p>
        </p:txBody>
      </p:sp>
      <p:pic>
        <p:nvPicPr>
          <p:cNvPr id="5" name="Audio 4">
            <a:hlinkClick r:id="" action="ppaction://media"/>
            <a:extLst>
              <a:ext uri="{FF2B5EF4-FFF2-40B4-BE49-F238E27FC236}">
                <a16:creationId xmlns:a16="http://schemas.microsoft.com/office/drawing/2014/main" id="{196100F5-B48D-400A-A3DB-3767201301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576491014"/>
      </p:ext>
    </p:extLst>
  </p:cSld>
  <p:clrMapOvr>
    <a:masterClrMapping/>
  </p:clrMapOvr>
  <mc:AlternateContent xmlns:mc="http://schemas.openxmlformats.org/markup-compatibility/2006" xmlns:p14="http://schemas.microsoft.com/office/powerpoint/2010/main">
    <mc:Choice Requires="p14">
      <p:transition spd="slow" p14:dur="2000" advTm="45507"/>
    </mc:Choice>
    <mc:Fallback xmlns="">
      <p:transition spd="slow" advTm="45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a:spLocks noGrp="1"/>
          </p:cNvSpPr>
          <p:nvPr>
            <p:ph type="sldNum" sz="quarter" idx="12"/>
          </p:nvPr>
        </p:nvSpPr>
        <p:spPr>
          <a:noFill/>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48E45DF5-1739-4EBA-938C-7731643C1A87}" type="slidenum">
              <a:rPr lang="en-US" smtClean="0"/>
              <a:pPr/>
              <a:t>8</a:t>
            </a:fld>
            <a:endParaRPr lang="en-US"/>
          </a:p>
        </p:txBody>
      </p:sp>
      <p:sp>
        <p:nvSpPr>
          <p:cNvPr id="8195" name="Rectangle 2"/>
          <p:cNvSpPr>
            <a:spLocks noGrp="1" noChangeArrowheads="1"/>
          </p:cNvSpPr>
          <p:nvPr>
            <p:ph type="title"/>
          </p:nvPr>
        </p:nvSpPr>
        <p:spPr/>
        <p:txBody>
          <a:bodyPr/>
          <a:lstStyle/>
          <a:p>
            <a:pPr eaLnBrk="1" hangingPunct="1"/>
            <a:r>
              <a:rPr lang="en-US"/>
              <a:t>4th Amendment Warrant Requirements</a:t>
            </a:r>
          </a:p>
        </p:txBody>
      </p:sp>
      <p:sp>
        <p:nvSpPr>
          <p:cNvPr id="8196" name="Rectangle 3"/>
          <p:cNvSpPr>
            <a:spLocks noGrp="1" noChangeArrowheads="1"/>
          </p:cNvSpPr>
          <p:nvPr>
            <p:ph type="body" idx="1"/>
          </p:nvPr>
        </p:nvSpPr>
        <p:spPr/>
        <p:txBody>
          <a:bodyPr/>
          <a:lstStyle/>
          <a:p>
            <a:pPr eaLnBrk="1" hangingPunct="1"/>
            <a:r>
              <a:rPr lang="en-US" dirty="0"/>
              <a:t>Probable cause based on reliable information on the location of evidence of a crime that has already been committed.</a:t>
            </a:r>
          </a:p>
          <a:p>
            <a:pPr eaLnBrk="1" hangingPunct="1"/>
            <a:r>
              <a:rPr lang="en-US" dirty="0"/>
              <a:t>A warrant that specifically describes the premises to be searched and what is being sought.</a:t>
            </a:r>
          </a:p>
          <a:p>
            <a:pPr eaLnBrk="1" hangingPunct="1"/>
            <a:r>
              <a:rPr lang="en-US" dirty="0"/>
              <a:t>Independent magistrate approval of the warrant.</a:t>
            </a:r>
          </a:p>
        </p:txBody>
      </p:sp>
      <p:pic>
        <p:nvPicPr>
          <p:cNvPr id="3" name="Audio 2">
            <a:hlinkClick r:id="" action="ppaction://media"/>
            <a:extLst>
              <a:ext uri="{FF2B5EF4-FFF2-40B4-BE49-F238E27FC236}">
                <a16:creationId xmlns:a16="http://schemas.microsoft.com/office/drawing/2014/main" id="{78D33549-FACD-4E18-8360-92ED387EDB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cSld>
  <p:clrMapOvr>
    <a:masterClrMapping/>
  </p:clrMapOvr>
  <p:transition advTm="525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Criminal Versus Administrative Law</a:t>
            </a:r>
          </a:p>
        </p:txBody>
      </p:sp>
      <p:sp>
        <p:nvSpPr>
          <p:cNvPr id="3" name="Content Placeholder 2"/>
          <p:cNvSpPr>
            <a:spLocks noGrp="1"/>
          </p:cNvSpPr>
          <p:nvPr>
            <p:ph idx="1"/>
          </p:nvPr>
        </p:nvSpPr>
        <p:spPr/>
        <p:txBody>
          <a:bodyPr>
            <a:normAutofit fontScale="92500" lnSpcReduction="10000"/>
          </a:bodyPr>
          <a:lstStyle/>
          <a:p>
            <a:r>
              <a:rPr lang="en-US" dirty="0"/>
              <a:t>Criminal law is retrospective.</a:t>
            </a:r>
          </a:p>
          <a:p>
            <a:pPr lvl="1"/>
            <a:r>
              <a:rPr lang="en-US" dirty="0"/>
              <a:t>You get a warrant by showing probable cause to believe you can find evidence of a specific crime.</a:t>
            </a:r>
          </a:p>
          <a:p>
            <a:pPr lvl="1"/>
            <a:r>
              <a:rPr lang="en-US" dirty="0"/>
              <a:t>Even when you are trying to prevent a crime, you need criminal predicate acts.</a:t>
            </a:r>
          </a:p>
          <a:p>
            <a:pPr lvl="1"/>
            <a:r>
              <a:rPr lang="en-US" dirty="0"/>
              <a:t>You punish people for what they have done.</a:t>
            </a:r>
          </a:p>
          <a:p>
            <a:r>
              <a:rPr lang="en-US" dirty="0"/>
              <a:t>Administrative searches are often about “just checking” to make sure things are OK – not based on any specific expectation of finding problems.</a:t>
            </a:r>
          </a:p>
          <a:p>
            <a:pPr lvl="1"/>
            <a:r>
              <a:rPr lang="en-US" dirty="0"/>
              <a:t>This makes it impossible to meet the traditional standard of probable cause to find evidence of a specific problem.</a:t>
            </a:r>
          </a:p>
        </p:txBody>
      </p:sp>
      <p:sp>
        <p:nvSpPr>
          <p:cNvPr id="4" name="Slide Number Placeholder 3"/>
          <p:cNvSpPr>
            <a:spLocks noGrp="1"/>
          </p:cNvSpPr>
          <p:nvPr>
            <p:ph type="sldNum" sz="quarter" idx="12"/>
          </p:nvPr>
        </p:nvSpPr>
        <p:spPr/>
        <p:txBody>
          <a:bodyPr/>
          <a:lstStyle/>
          <a:p>
            <a:pPr>
              <a:defRPr/>
            </a:pPr>
            <a:fld id="{BC86149D-E10B-4D4B-A7CC-0B46CB39346D}" type="slidenum">
              <a:rPr lang="en-US" smtClean="0"/>
              <a:pPr>
                <a:defRPr/>
              </a:pPr>
              <a:t>9</a:t>
            </a:fld>
            <a:endParaRPr lang="en-US"/>
          </a:p>
        </p:txBody>
      </p:sp>
      <p:pic>
        <p:nvPicPr>
          <p:cNvPr id="6" name="Audio 5">
            <a:hlinkClick r:id="" action="ppaction://media"/>
            <a:extLst>
              <a:ext uri="{FF2B5EF4-FFF2-40B4-BE49-F238E27FC236}">
                <a16:creationId xmlns:a16="http://schemas.microsoft.com/office/drawing/2014/main" id="{B65FF00E-2FFD-4B83-ADA2-227B409AFA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734068671"/>
      </p:ext>
    </p:extLst>
  </p:cSld>
  <p:clrMapOvr>
    <a:masterClrMapping/>
  </p:clrMapOvr>
  <mc:AlternateContent xmlns:mc="http://schemas.openxmlformats.org/markup-compatibility/2006" xmlns:p14="http://schemas.microsoft.com/office/powerpoint/2010/main">
    <mc:Choice Requires="p14">
      <p:transition spd="slow" p14:dur="2000" advTm="101236"/>
    </mc:Choice>
    <mc:Fallback xmlns="">
      <p:transition spd="slow" advTm="101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8B4DB6D-39BC-4DC5-8B22-1B1200A4E07E}" vid="{C9B654FB-67E4-49FF-AC92-55AE7B79E6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 Presentation</Template>
  <TotalTime>5</TotalTime>
  <Words>1789</Words>
  <Application>Microsoft Office PowerPoint</Application>
  <PresentationFormat>Widescreen</PresentationFormat>
  <Paragraphs>113</Paragraphs>
  <Slides>25</Slides>
  <Notes>0</Notes>
  <HiddenSlides>0</HiddenSlides>
  <MMClips>25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Atkinson Hyperlegible</vt:lpstr>
      <vt:lpstr>Calibri</vt:lpstr>
      <vt:lpstr>Tahoma</vt:lpstr>
      <vt:lpstr>Office Theme</vt:lpstr>
      <vt:lpstr>Administrative Searches</vt:lpstr>
      <vt:lpstr>Cultural Knowledge of Searches</vt:lpstr>
      <vt:lpstr>Post-9/11 Cultural Knowledge of Searches</vt:lpstr>
      <vt:lpstr>Searches in Law School Teaching</vt:lpstr>
      <vt:lpstr>Key Principle: First Party (You) v. Third Party (Them)</vt:lpstr>
      <vt:lpstr>Fourth Amendment</vt:lpstr>
      <vt:lpstr>History of the Warrant Requirement</vt:lpstr>
      <vt:lpstr>4th Amendment Warrant Requirements</vt:lpstr>
      <vt:lpstr>Criminal Versus Administrative Law</vt:lpstr>
      <vt:lpstr>Administrative Searches</vt:lpstr>
      <vt:lpstr>Public Health and Safety Searches</vt:lpstr>
      <vt:lpstr>Administrative Searches during the Colonial Period</vt:lpstr>
      <vt:lpstr>Frank v. Maryland, 359 U.S. 360 (1959) The First 158 Years of Admin Searches</vt:lpstr>
      <vt:lpstr>The Enabling Act</vt:lpstr>
      <vt:lpstr>Is a Man's Home His Castle?</vt:lpstr>
      <vt:lpstr>Does the 4th Amendment Bar all Warrantless Searches?</vt:lpstr>
      <vt:lpstr>Does History Matter?</vt:lpstr>
      <vt:lpstr>Have Times Changed? (1959)</vt:lpstr>
      <vt:lpstr>Are These Searches Still Necessary?</vt:lpstr>
      <vt:lpstr>Why Not Require a Warrant?</vt:lpstr>
      <vt:lpstr>The Dissent </vt:lpstr>
      <vt:lpstr>Another View of History</vt:lpstr>
      <vt:lpstr>Are Health Inspections so Threatening?</vt:lpstr>
      <vt:lpstr>Do Most People Cooperate?</vt:lpstr>
      <vt:lpstr>Is the Dissent Right?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Administrative Searches</dc:title>
  <dc:creator>Edward P Richards</dc:creator>
  <cp:lastModifiedBy>Edward P Richards</cp:lastModifiedBy>
  <cp:revision>3</cp:revision>
  <dcterms:created xsi:type="dcterms:W3CDTF">2021-07-05T14:45:08Z</dcterms:created>
  <dcterms:modified xsi:type="dcterms:W3CDTF">2021-07-05T14:50:50Z</dcterms:modified>
</cp:coreProperties>
</file>