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446" r:id="rId2"/>
    <p:sldId id="316" r:id="rId3"/>
    <p:sldId id="447" r:id="rId4"/>
    <p:sldId id="318" r:id="rId5"/>
    <p:sldId id="319" r:id="rId6"/>
    <p:sldId id="320" r:id="rId7"/>
    <p:sldId id="322" r:id="rId8"/>
    <p:sldId id="326" r:id="rId9"/>
    <p:sldId id="327" r:id="rId10"/>
    <p:sldId id="448" r:id="rId11"/>
    <p:sldId id="408" r:id="rId12"/>
    <p:sldId id="449" r:id="rId13"/>
    <p:sldId id="450" r:id="rId14"/>
    <p:sldId id="451" r:id="rId15"/>
    <p:sldId id="33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7" autoAdjust="0"/>
    <p:restoredTop sz="86429" autoAdjust="0"/>
  </p:normalViewPr>
  <p:slideViewPr>
    <p:cSldViewPr snapToGrid="0">
      <p:cViewPr varScale="1">
        <p:scale>
          <a:sx n="89" d="100"/>
          <a:sy n="89" d="100"/>
        </p:scale>
        <p:origin x="48" y="60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3D3033-2DC4-4141-A3E3-C3C232E11838}" type="datetimeFigureOut">
              <a:rPr lang="en-US" smtClean="0"/>
              <a:t>7/5/2021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F3B703-9AC5-4C9A-8ED4-386F166910CE}" type="slidenum">
              <a:rPr lang="en-US" smtClean="0"/>
              <a:t>‹#›</a:t>
            </a:fld>
            <a:endParaRPr lang="en-US"/>
          </a:p>
        </p:txBody>
      </p:sp>
    </p:spTree>
    <p:extLst>
      <p:ext uri="{BB962C8B-B14F-4D97-AF65-F5344CB8AC3E}">
        <p14:creationId xmlns:p14="http://schemas.microsoft.com/office/powerpoint/2010/main" val="3876445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03021-C3B3-4CC2-BE78-7274C876EF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0483FC-3010-44AD-9E6B-5DF3375ED4E4}"/>
              </a:ext>
            </a:extLst>
          </p:cNvPr>
          <p:cNvSpPr>
            <a:spLocks noGrp="1"/>
          </p:cNvSpPr>
          <p:nvPr>
            <p:ph type="subTitle" idx="1"/>
          </p:nvPr>
        </p:nvSpPr>
        <p:spPr>
          <a:xfrm>
            <a:off x="1524000" y="3602038"/>
            <a:ext cx="9144000" cy="1655762"/>
          </a:xfrm>
        </p:spPr>
        <p:txBody>
          <a:bodyPr>
            <a:normAutofit/>
          </a:bodyPr>
          <a:lstStyle>
            <a:lvl1pPr marL="0" indent="0" algn="ctr">
              <a:buNone/>
              <a:defRPr sz="4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EB49247-060C-47B0-920C-2F474688F5EB}"/>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5" name="Footer Placeholder 4">
            <a:extLst>
              <a:ext uri="{FF2B5EF4-FFF2-40B4-BE49-F238E27FC236}">
                <a16:creationId xmlns:a16="http://schemas.microsoft.com/office/drawing/2014/main" id="{12321499-B517-43AF-9615-4D68AD76B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247753-D1EE-4873-A93E-5AA805B2DC83}"/>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1391309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FBABD-4A6C-4EBA-AA25-37F50E83AE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370736-EC2E-416E-9F63-3F22E1A454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7D7FD-07A2-4836-8F47-C8FA47B67315}"/>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5" name="Footer Placeholder 4">
            <a:extLst>
              <a:ext uri="{FF2B5EF4-FFF2-40B4-BE49-F238E27FC236}">
                <a16:creationId xmlns:a16="http://schemas.microsoft.com/office/drawing/2014/main" id="{181304E2-01C8-46BE-A535-F39E3D761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255468-ED75-44FF-8E64-F1B904001FD4}"/>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974699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D48A2C-7F22-426F-A62B-20379A0EC3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EF1D15-5F5E-4B4C-8268-85C0E2DC2B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EC6E82-D433-4BA3-9487-92F2B5232788}"/>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5" name="Footer Placeholder 4">
            <a:extLst>
              <a:ext uri="{FF2B5EF4-FFF2-40B4-BE49-F238E27FC236}">
                <a16:creationId xmlns:a16="http://schemas.microsoft.com/office/drawing/2014/main" id="{627AC5BA-D4F5-4034-9735-3A02F3DAD8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064725-05FD-4BC6-95FF-EA998779B866}"/>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3980008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DF2CC-9260-42A5-8C04-D45CF30CF60B}"/>
              </a:ext>
            </a:extLst>
          </p:cNvPr>
          <p:cNvSpPr>
            <a:spLocks noGrp="1"/>
          </p:cNvSpPr>
          <p:nvPr>
            <p:ph type="title"/>
          </p:nvPr>
        </p:nvSpPr>
        <p:spPr>
          <a:xfrm>
            <a:off x="478972" y="242661"/>
            <a:ext cx="1059800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9C9BC8C-BD69-40C2-AB6E-11C6714319BD}"/>
              </a:ext>
            </a:extLst>
          </p:cNvPr>
          <p:cNvSpPr>
            <a:spLocks noGrp="1"/>
          </p:cNvSpPr>
          <p:nvPr>
            <p:ph idx="1"/>
          </p:nvPr>
        </p:nvSpPr>
        <p:spPr>
          <a:xfrm>
            <a:off x="387752" y="1825625"/>
            <a:ext cx="10689220" cy="4351338"/>
          </a:xfrm>
        </p:spPr>
        <p:txBody>
          <a:bodyPr>
            <a:normAutofit/>
          </a:bodyPr>
          <a:lstStyle>
            <a:lvl1pPr>
              <a:defRPr sz="2800">
                <a:latin typeface="Atkinson Hyperlegible" pitchFamily="50" charset="0"/>
              </a:defRPr>
            </a:lvl1pPr>
            <a:lvl2pPr>
              <a:defRPr sz="2800">
                <a:latin typeface="Atkinson Hyperlegible" pitchFamily="50" charset="0"/>
              </a:defRPr>
            </a:lvl2pPr>
            <a:lvl3pPr>
              <a:defRPr sz="2800">
                <a:latin typeface="Atkinson Hyperlegible" pitchFamily="50" charset="0"/>
              </a:defRPr>
            </a:lvl3pPr>
            <a:lvl4pPr>
              <a:defRPr sz="2800">
                <a:latin typeface="Atkinson Hyperlegible" pitchFamily="50" charset="0"/>
              </a:defRPr>
            </a:lvl4pPr>
            <a:lvl5pPr>
              <a:defRPr sz="2800">
                <a:latin typeface="Atkinson Hyperlegible"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941BD90-E74D-45A5-A3EA-CF835382D06E}"/>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5" name="Footer Placeholder 4">
            <a:extLst>
              <a:ext uri="{FF2B5EF4-FFF2-40B4-BE49-F238E27FC236}">
                <a16:creationId xmlns:a16="http://schemas.microsoft.com/office/drawing/2014/main" id="{EDDD36AB-FC44-48B3-8488-8EFF49AAC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F97AB-1FD4-4722-8E32-548AE7592EE7}"/>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4046587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51E3E-6028-45E7-97C3-489D7F697354}"/>
              </a:ext>
            </a:extLst>
          </p:cNvPr>
          <p:cNvSpPr>
            <a:spLocks noGrp="1"/>
          </p:cNvSpPr>
          <p:nvPr>
            <p:ph type="title"/>
          </p:nvPr>
        </p:nvSpPr>
        <p:spPr>
          <a:xfrm>
            <a:off x="831850" y="1709738"/>
            <a:ext cx="10515600" cy="2852737"/>
          </a:xfrm>
        </p:spPr>
        <p:txBody>
          <a:bodyPr anchor="b"/>
          <a:lstStyle>
            <a:lvl1pPr>
              <a:defRPr sz="6000">
                <a:latin typeface="Atkinson Hyperlegible" pitchFamily="50"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8B603D0-8E53-4E90-AEE6-636200E117C7}"/>
              </a:ext>
            </a:extLst>
          </p:cNvPr>
          <p:cNvSpPr>
            <a:spLocks noGrp="1"/>
          </p:cNvSpPr>
          <p:nvPr>
            <p:ph type="body" idx="1"/>
          </p:nvPr>
        </p:nvSpPr>
        <p:spPr>
          <a:xfrm>
            <a:off x="831850" y="4589463"/>
            <a:ext cx="10515600" cy="1500187"/>
          </a:xfrm>
        </p:spPr>
        <p:txBody>
          <a:bodyPr>
            <a:normAutofit/>
          </a:bodyPr>
          <a:lstStyle>
            <a:lvl1pPr marL="0" indent="0">
              <a:buNone/>
              <a:defRPr sz="4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1A300F-A8E9-4F19-9E5B-5C2D2614BE33}"/>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5" name="Footer Placeholder 4">
            <a:extLst>
              <a:ext uri="{FF2B5EF4-FFF2-40B4-BE49-F238E27FC236}">
                <a16:creationId xmlns:a16="http://schemas.microsoft.com/office/drawing/2014/main" id="{5911726A-343E-4072-B96A-99EB3D9CCD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AE20DB-6EAA-4119-AD1C-B6EF02EEBE5E}"/>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3957517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E2B06-6A7C-4FB9-AE96-2B94C1DC6C4F}"/>
              </a:ext>
            </a:extLst>
          </p:cNvPr>
          <p:cNvSpPr>
            <a:spLocks noGrp="1"/>
          </p:cNvSpPr>
          <p:nvPr>
            <p:ph type="title"/>
          </p:nvPr>
        </p:nvSpPr>
        <p:spPr>
          <a:xfrm>
            <a:off x="487136" y="369207"/>
            <a:ext cx="967740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11BC38C-9F53-4768-9EE9-D24613804C83}"/>
              </a:ext>
            </a:extLst>
          </p:cNvPr>
          <p:cNvSpPr>
            <a:spLocks noGrp="1"/>
          </p:cNvSpPr>
          <p:nvPr>
            <p:ph sz="half" idx="1"/>
          </p:nvPr>
        </p:nvSpPr>
        <p:spPr>
          <a:xfrm>
            <a:off x="838200" y="1825625"/>
            <a:ext cx="5181600" cy="435133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8CE2ACB-41D3-4D45-9D19-4C2E4B875BBB}"/>
              </a:ext>
            </a:extLst>
          </p:cNvPr>
          <p:cNvSpPr>
            <a:spLocks noGrp="1"/>
          </p:cNvSpPr>
          <p:nvPr>
            <p:ph sz="half" idx="2"/>
          </p:nvPr>
        </p:nvSpPr>
        <p:spPr>
          <a:xfrm>
            <a:off x="6172200" y="1825625"/>
            <a:ext cx="5181600" cy="435133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EE89DC9-646D-4AB8-A1DA-63C92288275B}"/>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6" name="Footer Placeholder 5">
            <a:extLst>
              <a:ext uri="{FF2B5EF4-FFF2-40B4-BE49-F238E27FC236}">
                <a16:creationId xmlns:a16="http://schemas.microsoft.com/office/drawing/2014/main" id="{58F839C6-C193-4E81-B2FF-B771F1605B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C0F4C-45E8-4BBE-AEBE-570F4409F10E}"/>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4215556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21B55-A1A9-44DC-9D31-826C2F131602}"/>
              </a:ext>
            </a:extLst>
          </p:cNvPr>
          <p:cNvSpPr>
            <a:spLocks noGrp="1"/>
          </p:cNvSpPr>
          <p:nvPr>
            <p:ph type="title"/>
          </p:nvPr>
        </p:nvSpPr>
        <p:spPr>
          <a:xfrm>
            <a:off x="444954" y="365125"/>
            <a:ext cx="996451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F1514FF-F85A-4DD8-ADE6-922E65B6E9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4D2DBC-F26A-40A8-A6F6-D58010174514}"/>
              </a:ext>
            </a:extLst>
          </p:cNvPr>
          <p:cNvSpPr>
            <a:spLocks noGrp="1"/>
          </p:cNvSpPr>
          <p:nvPr>
            <p:ph sz="half" idx="2"/>
          </p:nvPr>
        </p:nvSpPr>
        <p:spPr>
          <a:xfrm>
            <a:off x="839788" y="2505075"/>
            <a:ext cx="5157787" cy="368458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43EF9E7-DDAA-43D7-8B01-2BD9F3047A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06D5C9-279C-4441-A4F5-EE2C3A37A398}"/>
              </a:ext>
            </a:extLst>
          </p:cNvPr>
          <p:cNvSpPr>
            <a:spLocks noGrp="1"/>
          </p:cNvSpPr>
          <p:nvPr>
            <p:ph sz="quarter" idx="4"/>
          </p:nvPr>
        </p:nvSpPr>
        <p:spPr>
          <a:xfrm>
            <a:off x="6172200" y="2505075"/>
            <a:ext cx="5183188" cy="368458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EEAFCE15-CF6D-4E1F-8AE3-5F9D58C55FBB}"/>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8" name="Footer Placeholder 7">
            <a:extLst>
              <a:ext uri="{FF2B5EF4-FFF2-40B4-BE49-F238E27FC236}">
                <a16:creationId xmlns:a16="http://schemas.microsoft.com/office/drawing/2014/main" id="{5D06A5D4-3452-47B4-BE7C-2F8E3A9BF4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C8B4BF-BDFC-493D-80DA-E83F2FC0405D}"/>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1204709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0391F-37C5-432E-8E1C-770E0527BB9D}"/>
              </a:ext>
            </a:extLst>
          </p:cNvPr>
          <p:cNvSpPr>
            <a:spLocks noGrp="1"/>
          </p:cNvSpPr>
          <p:nvPr>
            <p:ph type="title"/>
          </p:nvPr>
        </p:nvSpPr>
        <p:spPr>
          <a:xfrm>
            <a:off x="808264" y="365125"/>
            <a:ext cx="954405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7C27445-1815-4F74-8FA2-59957163AF85}"/>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4" name="Footer Placeholder 3">
            <a:extLst>
              <a:ext uri="{FF2B5EF4-FFF2-40B4-BE49-F238E27FC236}">
                <a16:creationId xmlns:a16="http://schemas.microsoft.com/office/drawing/2014/main" id="{F5138088-54BE-4CB7-9FA1-012869CC66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BB5BB-2E3C-42B4-93AC-2C10D0FCF4AA}"/>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3414937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331BC7-637B-442F-824A-210DA8C20843}"/>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3" name="Footer Placeholder 2">
            <a:extLst>
              <a:ext uri="{FF2B5EF4-FFF2-40B4-BE49-F238E27FC236}">
                <a16:creationId xmlns:a16="http://schemas.microsoft.com/office/drawing/2014/main" id="{71755274-52E7-474F-BA7B-ACD5E9C737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BC2351-8CC8-4A30-980B-A2D349886D79}"/>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2575311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A174-79D5-4DC6-8531-180E5A697E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00A7D0-FA5C-4986-B68B-F8DCF362C8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C8D403-827D-436C-B110-D36F4F86F9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E29720-F7B7-46AE-8741-03FFEC4792BF}"/>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6" name="Footer Placeholder 5">
            <a:extLst>
              <a:ext uri="{FF2B5EF4-FFF2-40B4-BE49-F238E27FC236}">
                <a16:creationId xmlns:a16="http://schemas.microsoft.com/office/drawing/2014/main" id="{D2B41D49-2DF8-41A3-B966-237FD4CF14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8EC6F5-3D39-44B1-8C51-E90A83D48ABB}"/>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114561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2C610-2F05-466A-B268-24C7D9A5A4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1489F0-8219-4971-BCF0-2327C3646D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DE50B22-232C-464D-B561-12C81578A0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BA121B-8CDC-4A44-9F1F-7FD70CF1C9D1}"/>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6" name="Footer Placeholder 5">
            <a:extLst>
              <a:ext uri="{FF2B5EF4-FFF2-40B4-BE49-F238E27FC236}">
                <a16:creationId xmlns:a16="http://schemas.microsoft.com/office/drawing/2014/main" id="{0FDAB18E-1F34-4074-9BC6-274F283FB5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A51570-D877-4AF1-972A-AF774112F8C0}"/>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909823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B82377-34CE-4831-BE2E-499F86D13F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140342F-ACF4-45B2-B77F-774AD3C80C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0AFD648-4635-4794-9918-1FE25D6F1F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18709F-5617-4A43-A8BB-39EB7DB8DA94}" type="datetimeFigureOut">
              <a:rPr lang="en-US" smtClean="0"/>
              <a:t>7/5/2021</a:t>
            </a:fld>
            <a:endParaRPr lang="en-US"/>
          </a:p>
        </p:txBody>
      </p:sp>
      <p:sp>
        <p:nvSpPr>
          <p:cNvPr id="5" name="Footer Placeholder 4">
            <a:extLst>
              <a:ext uri="{FF2B5EF4-FFF2-40B4-BE49-F238E27FC236}">
                <a16:creationId xmlns:a16="http://schemas.microsoft.com/office/drawing/2014/main" id="{5E4D657F-E72E-4EBF-AB33-19AD5AB593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34168F5-E3DB-4336-9ECF-3A6E97134D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DD72CE-15D5-43BE-841F-78925906E125}" type="slidenum">
              <a:rPr lang="en-US" smtClean="0"/>
              <a:t>‹#›</a:t>
            </a:fld>
            <a:endParaRPr lang="en-US" dirty="0"/>
          </a:p>
        </p:txBody>
      </p:sp>
    </p:spTree>
    <p:extLst>
      <p:ext uri="{BB962C8B-B14F-4D97-AF65-F5344CB8AC3E}">
        <p14:creationId xmlns:p14="http://schemas.microsoft.com/office/powerpoint/2010/main" val="742924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Atkinson Hyperlegible"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tkinson Hyperlegible"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Administrative Searches</a:t>
            </a:r>
          </a:p>
        </p:txBody>
      </p:sp>
      <p:sp>
        <p:nvSpPr>
          <p:cNvPr id="5" name="Subtitle 4"/>
          <p:cNvSpPr>
            <a:spLocks noGrp="1"/>
          </p:cNvSpPr>
          <p:nvPr>
            <p:ph type="subTitle" idx="1"/>
          </p:nvPr>
        </p:nvSpPr>
        <p:spPr>
          <a:xfrm>
            <a:off x="1295400" y="3886200"/>
            <a:ext cx="9144000" cy="1752600"/>
          </a:xfrm>
        </p:spPr>
        <p:txBody>
          <a:bodyPr>
            <a:normAutofit/>
          </a:bodyPr>
          <a:lstStyle/>
          <a:p>
            <a:pPr algn="l"/>
            <a:r>
              <a:rPr lang="en-US" dirty="0"/>
              <a:t>Regulated Industries and Entry based on Licenses </a:t>
            </a:r>
            <a:r>
              <a:rPr lang="en-US"/>
              <a:t>and Permits</a:t>
            </a:r>
            <a:endParaRPr lang="en-US" dirty="0"/>
          </a:p>
        </p:txBody>
      </p:sp>
      <p:sp>
        <p:nvSpPr>
          <p:cNvPr id="4" name="Slide Number Placeholder 3"/>
          <p:cNvSpPr>
            <a:spLocks noGrp="1"/>
          </p:cNvSpPr>
          <p:nvPr>
            <p:ph type="sldNum" sz="quarter" idx="12"/>
          </p:nvPr>
        </p:nvSpPr>
        <p:spPr/>
        <p:txBody>
          <a:bodyPr/>
          <a:lstStyle/>
          <a:p>
            <a:pPr>
              <a:defRPr/>
            </a:pPr>
            <a:fld id="{BC86149D-E10B-4D4B-A7CC-0B46CB39346D}" type="slidenum">
              <a:rPr lang="en-US" smtClean="0"/>
              <a:pPr>
                <a:defRPr/>
              </a:pPr>
              <a:t>1</a:t>
            </a:fld>
            <a:endParaRPr lang="en-US"/>
          </a:p>
        </p:txBody>
      </p:sp>
      <p:pic>
        <p:nvPicPr>
          <p:cNvPr id="3" name="Audio 2">
            <a:hlinkClick r:id="" action="ppaction://media"/>
            <a:extLst>
              <a:ext uri="{FF2B5EF4-FFF2-40B4-BE49-F238E27FC236}">
                <a16:creationId xmlns:a16="http://schemas.microsoft.com/office/drawing/2014/main" id="{7ACEDC01-6679-4DC2-B0B8-AD36F33F1F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488085896"/>
      </p:ext>
    </p:extLst>
  </p:cSld>
  <p:clrMapOvr>
    <a:masterClrMapping/>
  </p:clrMapOvr>
  <mc:AlternateContent xmlns:mc="http://schemas.openxmlformats.org/markup-compatibility/2006" xmlns:p14="http://schemas.microsoft.com/office/powerpoint/2010/main">
    <mc:Choice Requires="p14">
      <p:transition spd="slow" p14:dur="2000" advTm="37255"/>
    </mc:Choice>
    <mc:Fallback xmlns="">
      <p:transition spd="slow" advTm="37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Pretextual Searches</a:t>
            </a:r>
          </a:p>
        </p:txBody>
      </p:sp>
      <p:sp>
        <p:nvSpPr>
          <p:cNvPr id="3" name="Content Placeholder 2"/>
          <p:cNvSpPr>
            <a:spLocks noGrp="1"/>
          </p:cNvSpPr>
          <p:nvPr>
            <p:ph idx="1"/>
          </p:nvPr>
        </p:nvSpPr>
        <p:spPr/>
        <p:txBody>
          <a:bodyPr>
            <a:normAutofit fontScale="92500" lnSpcReduction="10000"/>
          </a:bodyPr>
          <a:lstStyle/>
          <a:p>
            <a:r>
              <a:rPr lang="en-US" dirty="0"/>
              <a:t>The searches in </a:t>
            </a:r>
            <a:r>
              <a:rPr lang="en-US" i="1" dirty="0"/>
              <a:t>Biswell</a:t>
            </a:r>
            <a:r>
              <a:rPr lang="en-US" dirty="0"/>
              <a:t> and </a:t>
            </a:r>
            <a:r>
              <a:rPr lang="en-US" i="1" dirty="0"/>
              <a:t>Burger</a:t>
            </a:r>
            <a:r>
              <a:rPr lang="en-US" dirty="0"/>
              <a:t> were not pretextual because the violations were related to their regulated activities.</a:t>
            </a:r>
          </a:p>
          <a:p>
            <a:r>
              <a:rPr lang="en-US" dirty="0"/>
              <a:t>In this case, pregnant women seeking prenatal care at a public hospital were tested for drug use without their permission to help the police find drug users.</a:t>
            </a:r>
          </a:p>
          <a:p>
            <a:pPr lvl="1"/>
            <a:r>
              <a:rPr lang="en-US" dirty="0"/>
              <a:t>There was no medical purpose for the test.</a:t>
            </a:r>
          </a:p>
          <a:p>
            <a:pPr lvl="1"/>
            <a:r>
              <a:rPr lang="en-US" dirty="0"/>
              <a:t>Plaintiff was arrested after testing positive for cocaine.</a:t>
            </a:r>
          </a:p>
          <a:p>
            <a:pPr lvl="1"/>
            <a:r>
              <a:rPr lang="en-US" dirty="0"/>
              <a:t>4</a:t>
            </a:r>
            <a:r>
              <a:rPr lang="en-US" baseline="30000" dirty="0"/>
              <a:t>th</a:t>
            </a:r>
            <a:r>
              <a:rPr lang="en-US" dirty="0"/>
              <a:t> Circuit found a legitimate special circumstances search.</a:t>
            </a:r>
          </a:p>
          <a:p>
            <a:r>
              <a:rPr lang="en-US" dirty="0"/>
              <a:t>United States Supreme Court found this violated their expectation of privacy and was a pretextual search.</a:t>
            </a:r>
          </a:p>
          <a:p>
            <a:pPr lvl="1"/>
            <a:r>
              <a:rPr lang="en-US" i="1" dirty="0"/>
              <a:t>Ferguson v. Charleston</a:t>
            </a:r>
            <a:r>
              <a:rPr lang="en-US" dirty="0"/>
              <a:t>, 532 U.S. 67 (2001)</a:t>
            </a:r>
          </a:p>
        </p:txBody>
      </p:sp>
      <p:sp>
        <p:nvSpPr>
          <p:cNvPr id="4" name="Slide Number Placeholder 3"/>
          <p:cNvSpPr>
            <a:spLocks noGrp="1"/>
          </p:cNvSpPr>
          <p:nvPr>
            <p:ph type="sldNum" sz="quarter" idx="12"/>
          </p:nvPr>
        </p:nvSpPr>
        <p:spPr/>
        <p:txBody>
          <a:bodyPr/>
          <a:lstStyle/>
          <a:p>
            <a:pPr>
              <a:defRPr/>
            </a:pPr>
            <a:fld id="{BC86149D-E10B-4D4B-A7CC-0B46CB39346D}" type="slidenum">
              <a:rPr lang="en-US" smtClean="0"/>
              <a:pPr>
                <a:defRPr/>
              </a:pPr>
              <a:t>10</a:t>
            </a:fld>
            <a:endParaRPr lang="en-US" dirty="0"/>
          </a:p>
        </p:txBody>
      </p:sp>
      <p:pic>
        <p:nvPicPr>
          <p:cNvPr id="8" name="Audio 7">
            <a:hlinkClick r:id="" action="ppaction://media"/>
            <a:extLst>
              <a:ext uri="{FF2B5EF4-FFF2-40B4-BE49-F238E27FC236}">
                <a16:creationId xmlns:a16="http://schemas.microsoft.com/office/drawing/2014/main" id="{0B57EE98-98C1-4E5A-97BA-9B623AB1D1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553241944"/>
      </p:ext>
    </p:extLst>
  </p:cSld>
  <p:clrMapOvr>
    <a:masterClrMapping/>
  </p:clrMapOvr>
  <mc:AlternateContent xmlns:mc="http://schemas.openxmlformats.org/markup-compatibility/2006" xmlns:p14="http://schemas.microsoft.com/office/powerpoint/2010/main">
    <mc:Choice Requires="p14">
      <p:transition spd="slow" p14:dur="2000" advTm="66278"/>
    </mc:Choice>
    <mc:Fallback xmlns="">
      <p:transition spd="slow" advTm="66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5"/>
          <p:cNvSpPr>
            <a:spLocks noGrp="1"/>
          </p:cNvSpPr>
          <p:nvPr>
            <p:ph type="sldNum" sz="quarter" idx="12"/>
          </p:nvPr>
        </p:nvSpPr>
        <p:spPr>
          <a:noFill/>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1983B516-89D8-445C-8874-0B78595F1E01}" type="slidenum">
              <a:rPr lang="en-US" smtClean="0"/>
              <a:pPr/>
              <a:t>11</a:t>
            </a:fld>
            <a:endParaRPr lang="en-US"/>
          </a:p>
        </p:txBody>
      </p:sp>
      <p:sp>
        <p:nvSpPr>
          <p:cNvPr id="54275" name="Rectangle 2"/>
          <p:cNvSpPr>
            <a:spLocks noGrp="1" noChangeArrowheads="1"/>
          </p:cNvSpPr>
          <p:nvPr>
            <p:ph type="title"/>
          </p:nvPr>
        </p:nvSpPr>
        <p:spPr/>
        <p:txBody>
          <a:bodyPr/>
          <a:lstStyle/>
          <a:p>
            <a:pPr eaLnBrk="1" hangingPunct="1"/>
            <a:r>
              <a:rPr lang="en-US" dirty="0"/>
              <a:t>Is there an Administrative Exclusionary Rule?</a:t>
            </a:r>
          </a:p>
        </p:txBody>
      </p:sp>
      <p:sp>
        <p:nvSpPr>
          <p:cNvPr id="54276" name="Rectangle 3"/>
          <p:cNvSpPr>
            <a:spLocks noGrp="1" noChangeArrowheads="1"/>
          </p:cNvSpPr>
          <p:nvPr>
            <p:ph type="body" idx="1"/>
          </p:nvPr>
        </p:nvSpPr>
        <p:spPr/>
        <p:txBody>
          <a:bodyPr>
            <a:normAutofit lnSpcReduction="10000"/>
          </a:bodyPr>
          <a:lstStyle/>
          <a:p>
            <a:pPr eaLnBrk="1" hangingPunct="1">
              <a:lnSpc>
                <a:spcPct val="90000"/>
              </a:lnSpc>
            </a:pPr>
            <a:r>
              <a:rPr lang="en-US" dirty="0"/>
              <a:t>OSHA used an employee complaint as the basis for a probable cause warrant for a specific inspection, as provided in the OSHA Act.</a:t>
            </a:r>
          </a:p>
          <a:p>
            <a:pPr lvl="1" eaLnBrk="1" hangingPunct="1">
              <a:lnSpc>
                <a:spcPct val="90000"/>
              </a:lnSpc>
            </a:pPr>
            <a:r>
              <a:rPr lang="en-US" dirty="0"/>
              <a:t>The inspector also did a general search, claiming it was part of an area warrant type search</a:t>
            </a:r>
          </a:p>
          <a:p>
            <a:pPr lvl="1" eaLnBrk="1" hangingPunct="1">
              <a:lnSpc>
                <a:spcPct val="90000"/>
              </a:lnSpc>
            </a:pPr>
            <a:r>
              <a:rPr lang="en-US" dirty="0"/>
              <a:t>The court found that a complaint driven search does not meet the neutral selection criteria for an area warrant</a:t>
            </a:r>
          </a:p>
          <a:p>
            <a:pPr eaLnBrk="1" hangingPunct="1">
              <a:lnSpc>
                <a:spcPct val="90000"/>
              </a:lnSpc>
            </a:pPr>
            <a:r>
              <a:rPr lang="en-US"/>
              <a:t>The ourt </a:t>
            </a:r>
            <a:r>
              <a:rPr lang="en-US" dirty="0"/>
              <a:t>allowed the use of the improperly obtained records for administrative actions to correct risks, but not as a basis for punishing (fining) the employer.</a:t>
            </a:r>
          </a:p>
          <a:p>
            <a:pPr lvl="1" eaLnBrk="1" hangingPunct="1">
              <a:lnSpc>
                <a:spcPct val="90000"/>
              </a:lnSpc>
            </a:pPr>
            <a:r>
              <a:rPr lang="en-US" i="1" dirty="0"/>
              <a:t>Trinity Industries v. OSHA</a:t>
            </a:r>
            <a:r>
              <a:rPr lang="en-US" dirty="0"/>
              <a:t>, 16 F.3d 1455 (6th Cir. 1994)</a:t>
            </a:r>
          </a:p>
        </p:txBody>
      </p:sp>
      <p:pic>
        <p:nvPicPr>
          <p:cNvPr id="3" name="Audio 2">
            <a:hlinkClick r:id="" action="ppaction://media"/>
            <a:extLst>
              <a:ext uri="{FF2B5EF4-FFF2-40B4-BE49-F238E27FC236}">
                <a16:creationId xmlns:a16="http://schemas.microsoft.com/office/drawing/2014/main" id="{58DFBFAD-8FB5-41F0-9AF4-495C308C02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2817"/>
    </mc:Choice>
    <mc:Fallback xmlns="">
      <p:transition spd="slow" advTm="82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5"/>
          <p:cNvSpPr>
            <a:spLocks noGrp="1"/>
          </p:cNvSpPr>
          <p:nvPr>
            <p:ph type="sldNum" sz="quarter" idx="12"/>
          </p:nvPr>
        </p:nvSpPr>
        <p:spPr>
          <a:noFill/>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1E45D012-6A9B-465F-AAA4-75126B91C4DC}" type="slidenum">
              <a:rPr lang="en-US" smtClean="0"/>
              <a:pPr/>
              <a:t>12</a:t>
            </a:fld>
            <a:endParaRPr lang="en-US"/>
          </a:p>
        </p:txBody>
      </p:sp>
      <p:sp>
        <p:nvSpPr>
          <p:cNvPr id="38915" name="Rectangle 2"/>
          <p:cNvSpPr>
            <a:spLocks noGrp="1" noChangeArrowheads="1"/>
          </p:cNvSpPr>
          <p:nvPr>
            <p:ph type="title"/>
          </p:nvPr>
        </p:nvSpPr>
        <p:spPr/>
        <p:txBody>
          <a:bodyPr/>
          <a:lstStyle/>
          <a:p>
            <a:pPr eaLnBrk="1" hangingPunct="1"/>
            <a:r>
              <a:rPr lang="en-US" dirty="0"/>
              <a:t>Are All Regulated Industries Pervasively Regulated?</a:t>
            </a:r>
          </a:p>
        </p:txBody>
      </p:sp>
      <p:sp>
        <p:nvSpPr>
          <p:cNvPr id="38916" name="Rectangle 3"/>
          <p:cNvSpPr>
            <a:spLocks noGrp="1" noChangeArrowheads="1"/>
          </p:cNvSpPr>
          <p:nvPr>
            <p:ph type="body" idx="1"/>
          </p:nvPr>
        </p:nvSpPr>
        <p:spPr/>
        <p:txBody>
          <a:bodyPr>
            <a:normAutofit lnSpcReduction="10000"/>
          </a:bodyPr>
          <a:lstStyle/>
          <a:p>
            <a:pPr eaLnBrk="1" hangingPunct="1">
              <a:lnSpc>
                <a:spcPct val="80000"/>
              </a:lnSpc>
            </a:pPr>
            <a:r>
              <a:rPr lang="en-US" dirty="0"/>
              <a:t>OSHA conducts searches of OSHA regulated businesses to assure compliance with worker health and safety laws.</a:t>
            </a:r>
          </a:p>
          <a:p>
            <a:pPr eaLnBrk="1" hangingPunct="1">
              <a:lnSpc>
                <a:spcPct val="80000"/>
              </a:lnSpc>
            </a:pPr>
            <a:r>
              <a:rPr lang="en-US" dirty="0"/>
              <a:t>Employer refused entry to an OSHA inspector who did not have a warrant to inspect the business.</a:t>
            </a:r>
          </a:p>
          <a:p>
            <a:pPr eaLnBrk="1" hangingPunct="1">
              <a:lnSpc>
                <a:spcPct val="80000"/>
              </a:lnSpc>
            </a:pPr>
            <a:r>
              <a:rPr lang="en-US" dirty="0"/>
              <a:t>United States Supreme Court found that merely being subject to an Interstate Commerce Clause regulation does not make a business pervasively regulated.</a:t>
            </a:r>
          </a:p>
          <a:p>
            <a:pPr eaLnBrk="1" hangingPunct="1">
              <a:lnSpc>
                <a:spcPct val="80000"/>
              </a:lnSpc>
            </a:pPr>
            <a:r>
              <a:rPr lang="en-US" dirty="0"/>
              <a:t>OSHA inspector must get an area warrant if refused entry.</a:t>
            </a:r>
          </a:p>
          <a:p>
            <a:pPr lvl="1" eaLnBrk="1" hangingPunct="1">
              <a:lnSpc>
                <a:spcPct val="80000"/>
              </a:lnSpc>
            </a:pPr>
            <a:r>
              <a:rPr lang="en-US" dirty="0"/>
              <a:t>Consistent with the area warrant standards, no probable cause is necessary.</a:t>
            </a:r>
          </a:p>
          <a:p>
            <a:pPr lvl="1" eaLnBrk="1" hangingPunct="1">
              <a:lnSpc>
                <a:spcPct val="80000"/>
              </a:lnSpc>
            </a:pPr>
            <a:r>
              <a:rPr lang="en-US" dirty="0"/>
              <a:t>Congress could probably give OSHA the authority.</a:t>
            </a:r>
          </a:p>
          <a:p>
            <a:pPr eaLnBrk="1" hangingPunct="1">
              <a:lnSpc>
                <a:spcPct val="80000"/>
              </a:lnSpc>
            </a:pPr>
            <a:r>
              <a:rPr lang="en-US" i="1" dirty="0"/>
              <a:t>Marshall v. Barlow's</a:t>
            </a:r>
            <a:r>
              <a:rPr lang="en-US" dirty="0"/>
              <a:t>, 436 U.S. 307 (1978)</a:t>
            </a:r>
          </a:p>
        </p:txBody>
      </p:sp>
      <p:pic>
        <p:nvPicPr>
          <p:cNvPr id="3" name="Audio 2">
            <a:hlinkClick r:id="" action="ppaction://media"/>
            <a:extLst>
              <a:ext uri="{FF2B5EF4-FFF2-40B4-BE49-F238E27FC236}">
                <a16:creationId xmlns:a16="http://schemas.microsoft.com/office/drawing/2014/main" id="{4FF161B2-310F-4F1A-9D5C-49DED39BF8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1175"/>
    </mc:Choice>
    <mc:Fallback xmlns="">
      <p:transition spd="slow" advTm="151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DBABA-A6E4-46EE-B4ED-F1B9F3C0AB42}"/>
              </a:ext>
            </a:extLst>
          </p:cNvPr>
          <p:cNvSpPr>
            <a:spLocks noGrp="1"/>
          </p:cNvSpPr>
          <p:nvPr>
            <p:ph type="title"/>
          </p:nvPr>
        </p:nvSpPr>
        <p:spPr/>
        <p:txBody>
          <a:bodyPr/>
          <a:lstStyle/>
          <a:p>
            <a:r>
              <a:rPr lang="en-US" dirty="0"/>
              <a:t>The Wetlands Permit Example</a:t>
            </a:r>
          </a:p>
        </p:txBody>
      </p:sp>
      <p:sp>
        <p:nvSpPr>
          <p:cNvPr id="3" name="Content Placeholder 2">
            <a:extLst>
              <a:ext uri="{FF2B5EF4-FFF2-40B4-BE49-F238E27FC236}">
                <a16:creationId xmlns:a16="http://schemas.microsoft.com/office/drawing/2014/main" id="{0D733375-8923-43F6-9A26-17509AEAC61D}"/>
              </a:ext>
            </a:extLst>
          </p:cNvPr>
          <p:cNvSpPr>
            <a:spLocks noGrp="1"/>
          </p:cNvSpPr>
          <p:nvPr>
            <p:ph idx="1"/>
          </p:nvPr>
        </p:nvSpPr>
        <p:spPr/>
        <p:txBody>
          <a:bodyPr>
            <a:normAutofit/>
          </a:bodyPr>
          <a:lstStyle/>
          <a:p>
            <a:r>
              <a:rPr lang="en-US" dirty="0"/>
              <a:t>Homeowners' property contained a wetland area, which they received a permit to modify.</a:t>
            </a:r>
          </a:p>
          <a:p>
            <a:r>
              <a:rPr lang="en-US" dirty="0"/>
              <a:t>The permit included a requirement that an inspector be allowed to enter the land without a warrant to assure compliance with the permit.</a:t>
            </a:r>
          </a:p>
          <a:p>
            <a:pPr lvl="1"/>
            <a:r>
              <a:rPr lang="en-US" dirty="0"/>
              <a:t>Refusing entry resulted in a fine.</a:t>
            </a:r>
          </a:p>
          <a:p>
            <a:r>
              <a:rPr lang="en-US" dirty="0"/>
              <a:t>The homeowners challenged the warrantless entry in court, arguing that the pervasively regulated industries standard did not apply because there is a higher expectation of privacy in a private home.</a:t>
            </a:r>
          </a:p>
        </p:txBody>
      </p:sp>
      <p:pic>
        <p:nvPicPr>
          <p:cNvPr id="5" name="Audio 4">
            <a:hlinkClick r:id="" action="ppaction://media"/>
            <a:extLst>
              <a:ext uri="{FF2B5EF4-FFF2-40B4-BE49-F238E27FC236}">
                <a16:creationId xmlns:a16="http://schemas.microsoft.com/office/drawing/2014/main" id="{0510E65D-1F30-4A3F-8DB8-B69F2BB461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0183412"/>
      </p:ext>
    </p:extLst>
  </p:cSld>
  <p:clrMapOvr>
    <a:masterClrMapping/>
  </p:clrMapOvr>
  <mc:AlternateContent xmlns:mc="http://schemas.openxmlformats.org/markup-compatibility/2006" xmlns:p14="http://schemas.microsoft.com/office/powerpoint/2010/main">
    <mc:Choice Requires="p14">
      <p:transition spd="slow" p14:dur="2000" advTm="109460"/>
    </mc:Choice>
    <mc:Fallback xmlns="">
      <p:transition spd="slow" advTm="109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C6761-BF8B-4BB7-A25F-979C6071C079}"/>
              </a:ext>
            </a:extLst>
          </p:cNvPr>
          <p:cNvSpPr>
            <a:spLocks noGrp="1"/>
          </p:cNvSpPr>
          <p:nvPr>
            <p:ph type="title"/>
          </p:nvPr>
        </p:nvSpPr>
        <p:spPr/>
        <p:txBody>
          <a:bodyPr/>
          <a:lstStyle/>
          <a:p>
            <a:r>
              <a:rPr lang="en-US" dirty="0"/>
              <a:t>The Court Holding</a:t>
            </a:r>
          </a:p>
        </p:txBody>
      </p:sp>
      <p:sp>
        <p:nvSpPr>
          <p:cNvPr id="3" name="Content Placeholder 2">
            <a:extLst>
              <a:ext uri="{FF2B5EF4-FFF2-40B4-BE49-F238E27FC236}">
                <a16:creationId xmlns:a16="http://schemas.microsoft.com/office/drawing/2014/main" id="{A9983F7E-8C94-4091-8EB4-83E77CBC135B}"/>
              </a:ext>
            </a:extLst>
          </p:cNvPr>
          <p:cNvSpPr>
            <a:spLocks noGrp="1"/>
          </p:cNvSpPr>
          <p:nvPr>
            <p:ph idx="1"/>
          </p:nvPr>
        </p:nvSpPr>
        <p:spPr>
          <a:xfrm>
            <a:off x="387752" y="1377386"/>
            <a:ext cx="11111696" cy="4980551"/>
          </a:xfrm>
        </p:spPr>
        <p:txBody>
          <a:bodyPr>
            <a:normAutofit fontScale="92500" lnSpcReduction="20000"/>
          </a:bodyPr>
          <a:lstStyle/>
          <a:p>
            <a:r>
              <a:rPr lang="en-US" dirty="0"/>
              <a:t>The Court agreed that the pervasively regulated industry exception did not apply to a private home.</a:t>
            </a:r>
          </a:p>
          <a:p>
            <a:r>
              <a:rPr lang="en-US" dirty="0"/>
              <a:t>The court found that the permit did not allow forcible entry without a warrant if the homeowners refused entry. </a:t>
            </a:r>
          </a:p>
          <a:p>
            <a:r>
              <a:rPr lang="en-US" dirty="0"/>
              <a:t>It found that a right to enter without a warrant and that the property owner could be fined for refusing entry.</a:t>
            </a:r>
          </a:p>
          <a:p>
            <a:r>
              <a:rPr lang="en-US" dirty="0"/>
              <a:t>If the owner still refused entry, the agency could ask the court to order that the inspector be admitted.</a:t>
            </a:r>
          </a:p>
          <a:p>
            <a:pPr lvl="1"/>
            <a:r>
              <a:rPr lang="en-US" dirty="0"/>
              <a:t>Court orders can then be enforced by the court with contempt proceedings.</a:t>
            </a:r>
          </a:p>
          <a:p>
            <a:r>
              <a:rPr lang="en-US" dirty="0"/>
              <a:t>It was reasonable to require periodic inspections to assure compliance with the permit.</a:t>
            </a:r>
          </a:p>
          <a:p>
            <a:pPr lvl="1"/>
            <a:r>
              <a:rPr lang="en-US" i="1" dirty="0"/>
              <a:t>New Jersey Dept. of </a:t>
            </a:r>
            <a:r>
              <a:rPr lang="en-US" i="1" dirty="0" err="1"/>
              <a:t>Envtl</a:t>
            </a:r>
            <a:r>
              <a:rPr lang="en-US" i="1" dirty="0"/>
              <a:t>. Protection v. Huber</a:t>
            </a:r>
            <a:r>
              <a:rPr lang="en-US" dirty="0"/>
              <a:t>, 63 A.3d 197, 211 (N.J. 2013)</a:t>
            </a:r>
          </a:p>
        </p:txBody>
      </p:sp>
      <p:pic>
        <p:nvPicPr>
          <p:cNvPr id="7" name="Audio 6">
            <a:hlinkClick r:id="" action="ppaction://media"/>
            <a:extLst>
              <a:ext uri="{FF2B5EF4-FFF2-40B4-BE49-F238E27FC236}">
                <a16:creationId xmlns:a16="http://schemas.microsoft.com/office/drawing/2014/main" id="{81F017D9-8BA7-43EE-8974-B6D39AA299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475478843"/>
      </p:ext>
    </p:extLst>
  </p:cSld>
  <p:clrMapOvr>
    <a:masterClrMapping/>
  </p:clrMapOvr>
  <mc:AlternateContent xmlns:mc="http://schemas.openxmlformats.org/markup-compatibility/2006" xmlns:p14="http://schemas.microsoft.com/office/powerpoint/2010/main">
    <mc:Choice Requires="p14">
      <p:transition spd="slow" p14:dur="2000" advTm="109530"/>
    </mc:Choice>
    <mc:Fallback xmlns="">
      <p:transition spd="slow" advTm="109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5"/>
          <p:cNvSpPr>
            <a:spLocks noGrp="1"/>
          </p:cNvSpPr>
          <p:nvPr>
            <p:ph type="sldNum" sz="quarter" idx="12"/>
          </p:nvPr>
        </p:nvSpPr>
        <p:spPr>
          <a:noFill/>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2976092D-883F-4125-90B9-FC6E3A8C0D73}" type="slidenum">
              <a:rPr lang="en-US" smtClean="0"/>
              <a:pPr/>
              <a:t>15</a:t>
            </a:fld>
            <a:endParaRPr lang="en-US"/>
          </a:p>
        </p:txBody>
      </p:sp>
      <p:sp>
        <p:nvSpPr>
          <p:cNvPr id="52227" name="Rectangle 2"/>
          <p:cNvSpPr>
            <a:spLocks noGrp="1" noChangeArrowheads="1"/>
          </p:cNvSpPr>
          <p:nvPr>
            <p:ph type="title"/>
          </p:nvPr>
        </p:nvSpPr>
        <p:spPr/>
        <p:txBody>
          <a:bodyPr/>
          <a:lstStyle/>
          <a:p>
            <a:pPr eaLnBrk="1" hangingPunct="1"/>
            <a:r>
              <a:rPr lang="en-US" dirty="0"/>
              <a:t>Licenses and Permits Grant Entry</a:t>
            </a:r>
          </a:p>
        </p:txBody>
      </p:sp>
      <p:sp>
        <p:nvSpPr>
          <p:cNvPr id="52228" name="Rectangle 3"/>
          <p:cNvSpPr>
            <a:spLocks noGrp="1" noChangeArrowheads="1"/>
          </p:cNvSpPr>
          <p:nvPr>
            <p:ph type="body" idx="1"/>
          </p:nvPr>
        </p:nvSpPr>
        <p:spPr/>
        <p:txBody>
          <a:bodyPr>
            <a:normAutofit/>
          </a:bodyPr>
          <a:lstStyle/>
          <a:p>
            <a:pPr eaLnBrk="1" hangingPunct="1"/>
            <a:r>
              <a:rPr lang="en-US" dirty="0"/>
              <a:t>The wetlands example is typical of the large universe of licensed or permitted activities that don’t fit with the </a:t>
            </a:r>
            <a:r>
              <a:rPr lang="en-US" i="1" dirty="0"/>
              <a:t>Burger</a:t>
            </a:r>
            <a:r>
              <a:rPr lang="en-US" dirty="0"/>
              <a:t> model.</a:t>
            </a:r>
          </a:p>
          <a:p>
            <a:pPr lvl="1" eaLnBrk="1" hangingPunct="1"/>
            <a:r>
              <a:rPr lang="en-US" dirty="0"/>
              <a:t>Establishments with a food handling permit.</a:t>
            </a:r>
          </a:p>
          <a:p>
            <a:pPr lvl="1" eaLnBrk="1" hangingPunct="1"/>
            <a:r>
              <a:rPr lang="en-US" dirty="0"/>
              <a:t>Hotels, elevators, etc.</a:t>
            </a:r>
          </a:p>
          <a:p>
            <a:pPr eaLnBrk="1" hangingPunct="1"/>
            <a:r>
              <a:rPr lang="en-US" dirty="0"/>
              <a:t>The courts have upheld conditioning business licenses and permits on allowing warrantless searches.</a:t>
            </a:r>
          </a:p>
          <a:p>
            <a:pPr lvl="1"/>
            <a:r>
              <a:rPr lang="en-US" dirty="0"/>
              <a:t>This provides the reasonable substitute for a warrant that puts the owner on notice that the premises could be searched for violations related to the license or permit, during reasonable business hours.</a:t>
            </a:r>
          </a:p>
        </p:txBody>
      </p:sp>
      <p:pic>
        <p:nvPicPr>
          <p:cNvPr id="3" name="Audio 2">
            <a:hlinkClick r:id="" action="ppaction://media"/>
            <a:extLst>
              <a:ext uri="{FF2B5EF4-FFF2-40B4-BE49-F238E27FC236}">
                <a16:creationId xmlns:a16="http://schemas.microsoft.com/office/drawing/2014/main" id="{CB29AA58-75BF-47B8-8E67-A8B4AD873A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4844"/>
    </mc:Choice>
    <mc:Fallback xmlns="">
      <p:transition spd="slow" advTm="104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5"/>
          <p:cNvSpPr>
            <a:spLocks noGrp="1"/>
          </p:cNvSpPr>
          <p:nvPr>
            <p:ph type="sldNum" sz="quarter" idx="12"/>
          </p:nvPr>
        </p:nvSpPr>
        <p:spPr>
          <a:noFill/>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FF18C94B-6788-4379-9508-4B30F95D4BF3}" type="slidenum">
              <a:rPr lang="en-US" smtClean="0"/>
              <a:pPr/>
              <a:t>2</a:t>
            </a:fld>
            <a:endParaRPr lang="en-US"/>
          </a:p>
        </p:txBody>
      </p:sp>
      <p:sp>
        <p:nvSpPr>
          <p:cNvPr id="36867" name="Rectangle 2"/>
          <p:cNvSpPr>
            <a:spLocks noGrp="1" noChangeArrowheads="1"/>
          </p:cNvSpPr>
          <p:nvPr>
            <p:ph type="title"/>
          </p:nvPr>
        </p:nvSpPr>
        <p:spPr/>
        <p:txBody>
          <a:bodyPr/>
          <a:lstStyle/>
          <a:p>
            <a:pPr eaLnBrk="1" hangingPunct="1"/>
            <a:r>
              <a:rPr lang="en-US" i="1" dirty="0"/>
              <a:t>U.S. v. Biswell</a:t>
            </a:r>
            <a:r>
              <a:rPr lang="en-US" dirty="0"/>
              <a:t>, 406 U.S. 311 (1972)</a:t>
            </a:r>
          </a:p>
        </p:txBody>
      </p:sp>
      <p:sp>
        <p:nvSpPr>
          <p:cNvPr id="36868" name="Rectangle 3"/>
          <p:cNvSpPr>
            <a:spLocks noGrp="1" noChangeArrowheads="1"/>
          </p:cNvSpPr>
          <p:nvPr>
            <p:ph type="body" idx="1"/>
          </p:nvPr>
        </p:nvSpPr>
        <p:spPr/>
        <p:txBody>
          <a:bodyPr>
            <a:normAutofit/>
          </a:bodyPr>
          <a:lstStyle/>
          <a:p>
            <a:pPr eaLnBrk="1" hangingPunct="1"/>
            <a:r>
              <a:rPr lang="en-US" dirty="0"/>
              <a:t>Defendant is a federally licensed gun dealer.</a:t>
            </a:r>
          </a:p>
          <a:p>
            <a:pPr eaLnBrk="1" hangingPunct="1"/>
            <a:r>
              <a:rPr lang="en-US" dirty="0"/>
              <a:t>Conditions of licensure require that federal treasury agents have access to the business premises to check for license violations.</a:t>
            </a:r>
          </a:p>
          <a:p>
            <a:pPr eaLnBrk="1" hangingPunct="1"/>
            <a:r>
              <a:rPr lang="en-US" dirty="0"/>
              <a:t>A federal treasury agent, accompanies by a policy officer, show up and ask to see the books and the storeroom.</a:t>
            </a:r>
          </a:p>
          <a:p>
            <a:pPr eaLnBrk="1" hangingPunct="1"/>
            <a:r>
              <a:rPr lang="en-US" dirty="0"/>
              <a:t>Owner consents and they find an illegal weapon.</a:t>
            </a:r>
          </a:p>
          <a:p>
            <a:pPr eaLnBrk="1" hangingPunct="1"/>
            <a:r>
              <a:rPr lang="en-US" dirty="0"/>
              <a:t>Owner is prosecuted and attacks the admission of  evidence from the search because there was no warrant.</a:t>
            </a:r>
          </a:p>
        </p:txBody>
      </p:sp>
      <p:pic>
        <p:nvPicPr>
          <p:cNvPr id="5" name="Audio 4">
            <a:hlinkClick r:id="" action="ppaction://media"/>
            <a:extLst>
              <a:ext uri="{FF2B5EF4-FFF2-40B4-BE49-F238E27FC236}">
                <a16:creationId xmlns:a16="http://schemas.microsoft.com/office/drawing/2014/main" id="{3EEE194D-EC19-4676-AD1F-F355F00C3D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43263952"/>
      </p:ext>
    </p:extLst>
  </p:cSld>
  <p:clrMapOvr>
    <a:masterClrMapping/>
  </p:clrMapOvr>
  <mc:AlternateContent xmlns:mc="http://schemas.openxmlformats.org/markup-compatibility/2006" xmlns:p14="http://schemas.microsoft.com/office/powerpoint/2010/main">
    <mc:Choice Requires="p14">
      <p:transition spd="slow" p14:dur="2000" advTm="64850"/>
    </mc:Choice>
    <mc:Fallback xmlns="">
      <p:transition spd="slow" advTm="64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AF65D-BBC3-43EE-95B4-D25EAF11C761}"/>
              </a:ext>
            </a:extLst>
          </p:cNvPr>
          <p:cNvSpPr>
            <a:spLocks noGrp="1"/>
          </p:cNvSpPr>
          <p:nvPr>
            <p:ph type="title"/>
          </p:nvPr>
        </p:nvSpPr>
        <p:spPr/>
        <p:txBody>
          <a:bodyPr/>
          <a:lstStyle/>
          <a:p>
            <a:r>
              <a:rPr lang="en-US" dirty="0"/>
              <a:t>The Administrative Warrant Problem</a:t>
            </a:r>
          </a:p>
        </p:txBody>
      </p:sp>
      <p:sp>
        <p:nvSpPr>
          <p:cNvPr id="3" name="Content Placeholder 2">
            <a:extLst>
              <a:ext uri="{FF2B5EF4-FFF2-40B4-BE49-F238E27FC236}">
                <a16:creationId xmlns:a16="http://schemas.microsoft.com/office/drawing/2014/main" id="{B7181144-7C55-4230-AD88-6876FAB2CA3D}"/>
              </a:ext>
            </a:extLst>
          </p:cNvPr>
          <p:cNvSpPr>
            <a:spLocks noGrp="1"/>
          </p:cNvSpPr>
          <p:nvPr>
            <p:ph idx="1"/>
          </p:nvPr>
        </p:nvSpPr>
        <p:spPr/>
        <p:txBody>
          <a:bodyPr>
            <a:normAutofit/>
          </a:bodyPr>
          <a:lstStyle/>
          <a:p>
            <a:r>
              <a:rPr lang="en-US" i="1" dirty="0"/>
              <a:t>Frank</a:t>
            </a:r>
            <a:r>
              <a:rPr lang="en-US" dirty="0"/>
              <a:t>, </a:t>
            </a:r>
            <a:r>
              <a:rPr lang="en-US" i="1" dirty="0"/>
              <a:t>Camara</a:t>
            </a:r>
            <a:r>
              <a:rPr lang="en-US" dirty="0"/>
              <a:t>, and </a:t>
            </a:r>
            <a:r>
              <a:rPr lang="en-US" i="1" dirty="0"/>
              <a:t>See</a:t>
            </a:r>
            <a:r>
              <a:rPr lang="en-US" dirty="0"/>
              <a:t> reiterate that administrative searches are not intended to find evidence of a crime.</a:t>
            </a:r>
          </a:p>
          <a:p>
            <a:r>
              <a:rPr lang="en-US" dirty="0"/>
              <a:t>This is assumed to be a rationale for why they can be done with only an area warrant, which does not meet 4</a:t>
            </a:r>
            <a:r>
              <a:rPr lang="en-US" baseline="30000" dirty="0"/>
              <a:t>th</a:t>
            </a:r>
            <a:r>
              <a:rPr lang="en-US" dirty="0"/>
              <a:t> Amendment criminal warrant standards.</a:t>
            </a:r>
          </a:p>
          <a:p>
            <a:r>
              <a:rPr lang="en-US" dirty="0"/>
              <a:t>The key is the distinction between searches of parties who do not have a regulatory relationship with the government and those who do.</a:t>
            </a:r>
          </a:p>
        </p:txBody>
      </p:sp>
      <p:sp>
        <p:nvSpPr>
          <p:cNvPr id="4" name="Slide Number Placeholder 3">
            <a:extLst>
              <a:ext uri="{FF2B5EF4-FFF2-40B4-BE49-F238E27FC236}">
                <a16:creationId xmlns:a16="http://schemas.microsoft.com/office/drawing/2014/main" id="{E1F5157B-0B14-4501-8B3F-13C60A2E2BF9}"/>
              </a:ext>
            </a:extLst>
          </p:cNvPr>
          <p:cNvSpPr>
            <a:spLocks noGrp="1"/>
          </p:cNvSpPr>
          <p:nvPr>
            <p:ph type="sldNum" sz="quarter" idx="12"/>
          </p:nvPr>
        </p:nvSpPr>
        <p:spPr/>
        <p:txBody>
          <a:bodyPr/>
          <a:lstStyle/>
          <a:p>
            <a:pPr>
              <a:defRPr/>
            </a:pPr>
            <a:fld id="{BC86149D-E10B-4D4B-A7CC-0B46CB39346D}" type="slidenum">
              <a:rPr lang="en-US" smtClean="0"/>
              <a:pPr>
                <a:defRPr/>
              </a:pPr>
              <a:t>3</a:t>
            </a:fld>
            <a:endParaRPr lang="en-US"/>
          </a:p>
        </p:txBody>
      </p:sp>
      <p:pic>
        <p:nvPicPr>
          <p:cNvPr id="5" name="Audio 4">
            <a:hlinkClick r:id="" action="ppaction://media"/>
            <a:extLst>
              <a:ext uri="{FF2B5EF4-FFF2-40B4-BE49-F238E27FC236}">
                <a16:creationId xmlns:a16="http://schemas.microsoft.com/office/drawing/2014/main" id="{B4AF97A4-D2F5-4497-A6BE-F414C01FBC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501476064"/>
      </p:ext>
    </p:extLst>
  </p:cSld>
  <p:clrMapOvr>
    <a:masterClrMapping/>
  </p:clrMapOvr>
  <mc:AlternateContent xmlns:mc="http://schemas.openxmlformats.org/markup-compatibility/2006" xmlns:p14="http://schemas.microsoft.com/office/powerpoint/2010/main">
    <mc:Choice Requires="p14">
      <p:transition spd="slow" p14:dur="2000" advTm="46346"/>
    </mc:Choice>
    <mc:Fallback xmlns="">
      <p:transition spd="slow" advTm="46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5"/>
          <p:cNvSpPr>
            <a:spLocks noGrp="1"/>
          </p:cNvSpPr>
          <p:nvPr>
            <p:ph type="sldNum" sz="quarter" idx="12"/>
          </p:nvPr>
        </p:nvSpPr>
        <p:spPr>
          <a:noFill/>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9580153D-9ACF-40E5-89DF-6CC5D144F3C5}" type="slidenum">
              <a:rPr lang="en-US" smtClean="0"/>
              <a:pPr/>
              <a:t>4</a:t>
            </a:fld>
            <a:endParaRPr lang="en-US"/>
          </a:p>
        </p:txBody>
      </p:sp>
      <p:sp>
        <p:nvSpPr>
          <p:cNvPr id="37891" name="Rectangle 2"/>
          <p:cNvSpPr>
            <a:spLocks noGrp="1" noChangeArrowheads="1"/>
          </p:cNvSpPr>
          <p:nvPr>
            <p:ph type="title"/>
          </p:nvPr>
        </p:nvSpPr>
        <p:spPr/>
        <p:txBody>
          <a:bodyPr/>
          <a:lstStyle/>
          <a:p>
            <a:pPr eaLnBrk="1" hangingPunct="1"/>
            <a:r>
              <a:rPr lang="en-US" dirty="0"/>
              <a:t>The Court’s Explanation of Pervasively Regulated Industries</a:t>
            </a:r>
          </a:p>
        </p:txBody>
      </p:sp>
      <p:sp>
        <p:nvSpPr>
          <p:cNvPr id="37892" name="Rectangle 3"/>
          <p:cNvSpPr>
            <a:spLocks noGrp="1" noChangeArrowheads="1"/>
          </p:cNvSpPr>
          <p:nvPr>
            <p:ph type="body" idx="1"/>
          </p:nvPr>
        </p:nvSpPr>
        <p:spPr/>
        <p:txBody>
          <a:bodyPr>
            <a:normAutofit/>
          </a:bodyPr>
          <a:lstStyle/>
          <a:p>
            <a:pPr eaLnBrk="1" hangingPunct="1"/>
            <a:r>
              <a:rPr lang="en-US" dirty="0"/>
              <a:t>When a dealer chooses to engage in this pervasively regulated business and to accept a federal license, he does so with the knowledge that his business records, firearms, and ammunition will be subject to effective inspection. </a:t>
            </a:r>
          </a:p>
          <a:p>
            <a:pPr eaLnBrk="1" hangingPunct="1"/>
            <a:r>
              <a:rPr lang="en-US" dirty="0"/>
              <a:t>Each licensee is annually furnished with a revised compilation of ordinances that describe his obligations and define the inspector's authority. The dealer is not left to wonder about the purposes of the inspector or the limits of his task. (Biswell)</a:t>
            </a:r>
          </a:p>
          <a:p>
            <a:pPr eaLnBrk="1" hangingPunct="1"/>
            <a:r>
              <a:rPr lang="en-US" dirty="0"/>
              <a:t>[This later merges with the expectation of privacy test.]</a:t>
            </a:r>
          </a:p>
        </p:txBody>
      </p:sp>
      <p:pic>
        <p:nvPicPr>
          <p:cNvPr id="4" name="Audio 3">
            <a:hlinkClick r:id="" action="ppaction://media"/>
            <a:extLst>
              <a:ext uri="{FF2B5EF4-FFF2-40B4-BE49-F238E27FC236}">
                <a16:creationId xmlns:a16="http://schemas.microsoft.com/office/drawing/2014/main" id="{EDFE695D-4169-47F2-A0C7-FE93831C6A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394419048"/>
      </p:ext>
    </p:extLst>
  </p:cSld>
  <p:clrMapOvr>
    <a:masterClrMapping/>
  </p:clrMapOvr>
  <mc:AlternateContent xmlns:mc="http://schemas.openxmlformats.org/markup-compatibility/2006" xmlns:p14="http://schemas.microsoft.com/office/powerpoint/2010/main">
    <mc:Choice Requires="p14">
      <p:transition spd="slow" p14:dur="2000" advTm="60932"/>
    </mc:Choice>
    <mc:Fallback xmlns="">
      <p:transition spd="slow" advTm="60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5"/>
          <p:cNvSpPr>
            <a:spLocks noGrp="1"/>
          </p:cNvSpPr>
          <p:nvPr>
            <p:ph type="sldNum" sz="quarter" idx="12"/>
          </p:nvPr>
        </p:nvSpPr>
        <p:spPr>
          <a:noFill/>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1E45D012-6A9B-465F-AAA4-75126B91C4DC}" type="slidenum">
              <a:rPr lang="en-US" smtClean="0"/>
              <a:pPr/>
              <a:t>5</a:t>
            </a:fld>
            <a:endParaRPr lang="en-US"/>
          </a:p>
        </p:txBody>
      </p:sp>
      <p:sp>
        <p:nvSpPr>
          <p:cNvPr id="38915" name="Rectangle 2"/>
          <p:cNvSpPr>
            <a:spLocks noGrp="1" noChangeArrowheads="1"/>
          </p:cNvSpPr>
          <p:nvPr>
            <p:ph type="title"/>
          </p:nvPr>
        </p:nvSpPr>
        <p:spPr/>
        <p:txBody>
          <a:bodyPr/>
          <a:lstStyle/>
          <a:p>
            <a:pPr eaLnBrk="1" hangingPunct="1"/>
            <a:r>
              <a:rPr lang="en-US" dirty="0"/>
              <a:t>Are All Regulated Industries Pervasively Regulated?</a:t>
            </a:r>
          </a:p>
        </p:txBody>
      </p:sp>
      <p:sp>
        <p:nvSpPr>
          <p:cNvPr id="38916" name="Rectangle 3"/>
          <p:cNvSpPr>
            <a:spLocks noGrp="1" noChangeArrowheads="1"/>
          </p:cNvSpPr>
          <p:nvPr>
            <p:ph type="body" idx="1"/>
          </p:nvPr>
        </p:nvSpPr>
        <p:spPr/>
        <p:txBody>
          <a:bodyPr/>
          <a:lstStyle/>
          <a:p>
            <a:pPr eaLnBrk="1" hangingPunct="1">
              <a:lnSpc>
                <a:spcPct val="80000"/>
              </a:lnSpc>
            </a:pPr>
            <a:r>
              <a:rPr lang="en-US" dirty="0"/>
              <a:t>OSHA conducts searches of OSHA regulated businesses to assure compliance with worker health and safety laws.</a:t>
            </a:r>
          </a:p>
          <a:p>
            <a:pPr eaLnBrk="1" hangingPunct="1">
              <a:lnSpc>
                <a:spcPct val="80000"/>
              </a:lnSpc>
            </a:pPr>
            <a:r>
              <a:rPr lang="en-US" dirty="0"/>
              <a:t>Employer refused entry to an OSHA inspector who did not have a warrant to inspect the business.</a:t>
            </a:r>
          </a:p>
          <a:p>
            <a:pPr eaLnBrk="1" hangingPunct="1">
              <a:lnSpc>
                <a:spcPct val="80000"/>
              </a:lnSpc>
            </a:pPr>
            <a:r>
              <a:rPr lang="en-US" dirty="0"/>
              <a:t>United States Supreme Court found that merely being subject to Interstate Commerce Clause regulation does not make a business pervasively regulated.</a:t>
            </a:r>
          </a:p>
          <a:p>
            <a:pPr eaLnBrk="1" hangingPunct="1">
              <a:lnSpc>
                <a:spcPct val="80000"/>
              </a:lnSpc>
            </a:pPr>
            <a:r>
              <a:rPr lang="en-US" dirty="0"/>
              <a:t>OSHA inspector must get an area warrant if refused entry.</a:t>
            </a:r>
          </a:p>
          <a:p>
            <a:pPr lvl="1" eaLnBrk="1" hangingPunct="1">
              <a:lnSpc>
                <a:spcPct val="80000"/>
              </a:lnSpc>
            </a:pPr>
            <a:r>
              <a:rPr lang="en-US" i="1" dirty="0"/>
              <a:t>Marshall v. Barlow's</a:t>
            </a:r>
            <a:r>
              <a:rPr lang="en-US" dirty="0"/>
              <a:t>, 98 S. Ct. 1816, 436 U.S. 307 (1978)</a:t>
            </a:r>
          </a:p>
        </p:txBody>
      </p:sp>
      <p:pic>
        <p:nvPicPr>
          <p:cNvPr id="3" name="Audio 2">
            <a:hlinkClick r:id="" action="ppaction://media"/>
            <a:extLst>
              <a:ext uri="{FF2B5EF4-FFF2-40B4-BE49-F238E27FC236}">
                <a16:creationId xmlns:a16="http://schemas.microsoft.com/office/drawing/2014/main" id="{5763F626-0DB9-43AE-9AC9-7BD6EAD9CD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4294822612"/>
      </p:ext>
    </p:extLst>
  </p:cSld>
  <p:clrMapOvr>
    <a:masterClrMapping/>
  </p:clrMapOvr>
  <mc:AlternateContent xmlns:mc="http://schemas.openxmlformats.org/markup-compatibility/2006" xmlns:p14="http://schemas.microsoft.com/office/powerpoint/2010/main">
    <mc:Choice Requires="p14">
      <p:transition spd="slow" p14:dur="2000" advTm="38059"/>
    </mc:Choice>
    <mc:Fallback xmlns="">
      <p:transition spd="slow" advTm="38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5"/>
          <p:cNvSpPr>
            <a:spLocks noGrp="1"/>
          </p:cNvSpPr>
          <p:nvPr>
            <p:ph type="sldNum" sz="quarter" idx="12"/>
          </p:nvPr>
        </p:nvSpPr>
        <p:spPr>
          <a:noFill/>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9242C00F-80C1-4CE1-B12A-D6D5FECE6414}" type="slidenum">
              <a:rPr lang="en-US" smtClean="0"/>
              <a:pPr/>
              <a:t>6</a:t>
            </a:fld>
            <a:endParaRPr lang="en-US"/>
          </a:p>
        </p:txBody>
      </p:sp>
      <p:sp>
        <p:nvSpPr>
          <p:cNvPr id="39939" name="Rectangle 2"/>
          <p:cNvSpPr>
            <a:spLocks noGrp="1" noChangeArrowheads="1"/>
          </p:cNvSpPr>
          <p:nvPr>
            <p:ph type="title"/>
          </p:nvPr>
        </p:nvSpPr>
        <p:spPr/>
        <p:txBody>
          <a:bodyPr/>
          <a:lstStyle/>
          <a:p>
            <a:pPr eaLnBrk="1" hangingPunct="1"/>
            <a:r>
              <a:rPr lang="en-US" i="1" dirty="0"/>
              <a:t>New York v. Burger</a:t>
            </a:r>
            <a:r>
              <a:rPr lang="en-US" dirty="0"/>
              <a:t>, 482 U.S. 691 (1987)</a:t>
            </a:r>
          </a:p>
        </p:txBody>
      </p:sp>
      <p:sp>
        <p:nvSpPr>
          <p:cNvPr id="39940" name="Rectangle 3"/>
          <p:cNvSpPr>
            <a:spLocks noGrp="1" noChangeArrowheads="1"/>
          </p:cNvSpPr>
          <p:nvPr>
            <p:ph type="body" idx="1"/>
          </p:nvPr>
        </p:nvSpPr>
        <p:spPr/>
        <p:txBody>
          <a:bodyPr/>
          <a:lstStyle/>
          <a:p>
            <a:pPr eaLnBrk="1" hangingPunct="1">
              <a:lnSpc>
                <a:spcPct val="90000"/>
              </a:lnSpc>
            </a:pPr>
            <a:r>
              <a:rPr lang="en-US" dirty="0"/>
              <a:t>Search of junk yard for stolen goods pursuant to licensing requirements for junk yards.</a:t>
            </a:r>
          </a:p>
          <a:p>
            <a:pPr eaLnBrk="1" hangingPunct="1">
              <a:lnSpc>
                <a:spcPct val="90000"/>
              </a:lnSpc>
            </a:pPr>
            <a:r>
              <a:rPr lang="en-US" dirty="0"/>
              <a:t>Lower court excluded the evidence in the criminal trial:</a:t>
            </a:r>
          </a:p>
          <a:p>
            <a:pPr lvl="1" eaLnBrk="1" hangingPunct="1">
              <a:lnSpc>
                <a:spcPct val="90000"/>
              </a:lnSpc>
            </a:pPr>
            <a:r>
              <a:rPr lang="en-US" dirty="0"/>
              <a:t>"the fundamental defect [of 415-a5] . . . is that [it] authorize[s] searches undertaken solely to uncover evidence of criminality and not to enforce a comprehensive regulatory scheme. </a:t>
            </a:r>
            <a:r>
              <a:rPr lang="en-US" i="1" dirty="0"/>
              <a:t>The asserted </a:t>
            </a:r>
            <a:r>
              <a:rPr lang="en-US" i="1" dirty="0" err="1"/>
              <a:t>'administrative</a:t>
            </a:r>
            <a:r>
              <a:rPr lang="en-US" i="1" dirty="0"/>
              <a:t> </a:t>
            </a:r>
            <a:r>
              <a:rPr lang="en-US" i="1" dirty="0" err="1"/>
              <a:t>schem</a:t>
            </a:r>
            <a:r>
              <a:rPr lang="en-US" i="1" dirty="0"/>
              <a:t>[e]' here [is], in reality, designed simply to give the police an expedient means of enforcing penal sanctions for possession of stolen property."</a:t>
            </a:r>
          </a:p>
        </p:txBody>
      </p:sp>
      <p:pic>
        <p:nvPicPr>
          <p:cNvPr id="3" name="Audio 2">
            <a:hlinkClick r:id="" action="ppaction://media"/>
            <a:extLst>
              <a:ext uri="{FF2B5EF4-FFF2-40B4-BE49-F238E27FC236}">
                <a16:creationId xmlns:a16="http://schemas.microsoft.com/office/drawing/2014/main" id="{BD52F2C0-D793-4A7C-BEE2-411E4E25A2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267129817"/>
      </p:ext>
    </p:extLst>
  </p:cSld>
  <p:clrMapOvr>
    <a:masterClrMapping/>
  </p:clrMapOvr>
  <mc:AlternateContent xmlns:mc="http://schemas.openxmlformats.org/markup-compatibility/2006" xmlns:p14="http://schemas.microsoft.com/office/powerpoint/2010/main">
    <mc:Choice Requires="p14">
      <p:transition spd="slow" p14:dur="2000" advTm="33966"/>
    </mc:Choice>
    <mc:Fallback xmlns="">
      <p:transition spd="slow" advTm="33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5"/>
          <p:cNvSpPr>
            <a:spLocks noGrp="1"/>
          </p:cNvSpPr>
          <p:nvPr>
            <p:ph type="sldNum" sz="quarter" idx="12"/>
          </p:nvPr>
        </p:nvSpPr>
        <p:spPr>
          <a:noFill/>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AFAC5473-8720-49C9-97B9-5F68C0FE4E89}" type="slidenum">
              <a:rPr lang="en-US" smtClean="0"/>
              <a:pPr/>
              <a:t>7</a:t>
            </a:fld>
            <a:endParaRPr lang="en-US"/>
          </a:p>
        </p:txBody>
      </p:sp>
      <p:sp>
        <p:nvSpPr>
          <p:cNvPr id="41987" name="Rectangle 2"/>
          <p:cNvSpPr>
            <a:spLocks noGrp="1" noChangeArrowheads="1"/>
          </p:cNvSpPr>
          <p:nvPr>
            <p:ph type="title"/>
          </p:nvPr>
        </p:nvSpPr>
        <p:spPr/>
        <p:txBody>
          <a:bodyPr/>
          <a:lstStyle/>
          <a:p>
            <a:pPr eaLnBrk="1" hangingPunct="1"/>
            <a:r>
              <a:rPr lang="en-US" dirty="0"/>
              <a:t>Expectation of Privacy in </a:t>
            </a:r>
            <a:r>
              <a:rPr lang="en-US" i="1" dirty="0"/>
              <a:t>Burger</a:t>
            </a:r>
          </a:p>
        </p:txBody>
      </p:sp>
      <p:sp>
        <p:nvSpPr>
          <p:cNvPr id="41988" name="Rectangle 3"/>
          <p:cNvSpPr>
            <a:spLocks noGrp="1" noChangeArrowheads="1"/>
          </p:cNvSpPr>
          <p:nvPr>
            <p:ph type="body" idx="1"/>
          </p:nvPr>
        </p:nvSpPr>
        <p:spPr/>
        <p:txBody>
          <a:bodyPr/>
          <a:lstStyle/>
          <a:p>
            <a:pPr eaLnBrk="1" hangingPunct="1"/>
            <a:r>
              <a:rPr lang="en-US" dirty="0"/>
              <a:t>...where the privacy interests of the owner are weakened and the government interests in regulating particular businesses are concomitantly heightened, a warrantless inspection of commercial premises may well be reasonable within the meaning of the Fourth Amendment. (United States Supreme Court )</a:t>
            </a:r>
          </a:p>
          <a:p>
            <a:pPr eaLnBrk="1" hangingPunct="1"/>
            <a:r>
              <a:rPr lang="en-US" dirty="0"/>
              <a:t>NY rejected this under the state constitution.</a:t>
            </a:r>
          </a:p>
          <a:p>
            <a:pPr eaLnBrk="1" hangingPunct="1"/>
            <a:endParaRPr lang="en-US" dirty="0"/>
          </a:p>
        </p:txBody>
      </p:sp>
      <p:pic>
        <p:nvPicPr>
          <p:cNvPr id="4" name="Audio 3">
            <a:hlinkClick r:id="" action="ppaction://media"/>
            <a:extLst>
              <a:ext uri="{FF2B5EF4-FFF2-40B4-BE49-F238E27FC236}">
                <a16:creationId xmlns:a16="http://schemas.microsoft.com/office/drawing/2014/main" id="{E9445BBB-F485-4D31-AD81-E68FA76321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1626084646"/>
      </p:ext>
    </p:extLst>
  </p:cSld>
  <p:clrMapOvr>
    <a:masterClrMapping/>
  </p:clrMapOvr>
  <mc:AlternateContent xmlns:mc="http://schemas.openxmlformats.org/markup-compatibility/2006" xmlns:p14="http://schemas.microsoft.com/office/powerpoint/2010/main">
    <mc:Choice Requires="p14">
      <p:transition spd="slow" p14:dur="2000" advTm="18125"/>
    </mc:Choice>
    <mc:Fallback xmlns="">
      <p:transition spd="slow" advTm="18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5"/>
          <p:cNvSpPr>
            <a:spLocks noGrp="1"/>
          </p:cNvSpPr>
          <p:nvPr>
            <p:ph type="sldNum" sz="quarter" idx="12"/>
          </p:nvPr>
        </p:nvSpPr>
        <p:spPr>
          <a:noFill/>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FC542A9C-70C5-43D7-82FF-75F7BFDEAF97}" type="slidenum">
              <a:rPr lang="en-US" smtClean="0"/>
              <a:pPr/>
              <a:t>8</a:t>
            </a:fld>
            <a:endParaRPr lang="en-US"/>
          </a:p>
        </p:txBody>
      </p:sp>
      <p:sp>
        <p:nvSpPr>
          <p:cNvPr id="46083" name="Rectangle 2"/>
          <p:cNvSpPr>
            <a:spLocks noGrp="1" noChangeArrowheads="1"/>
          </p:cNvSpPr>
          <p:nvPr>
            <p:ph type="title"/>
          </p:nvPr>
        </p:nvSpPr>
        <p:spPr/>
        <p:txBody>
          <a:bodyPr/>
          <a:lstStyle/>
          <a:p>
            <a:pPr eaLnBrk="1" hangingPunct="1"/>
            <a:r>
              <a:rPr lang="en-US" dirty="0"/>
              <a:t>There Must be a Constitutionally Adequate Substitute for a Warrant</a:t>
            </a:r>
          </a:p>
        </p:txBody>
      </p:sp>
      <p:sp>
        <p:nvSpPr>
          <p:cNvPr id="46084" name="Rectangle 3"/>
          <p:cNvSpPr>
            <a:spLocks noGrp="1" noChangeArrowheads="1"/>
          </p:cNvSpPr>
          <p:nvPr>
            <p:ph type="body" idx="1"/>
          </p:nvPr>
        </p:nvSpPr>
        <p:spPr/>
        <p:txBody>
          <a:bodyPr/>
          <a:lstStyle/>
          <a:p>
            <a:pPr eaLnBrk="1" hangingPunct="1"/>
            <a:r>
              <a:rPr lang="en-US" dirty="0"/>
              <a:t>In other words, the regulatory statute must perform the two basic functions of a warrant:</a:t>
            </a:r>
          </a:p>
          <a:p>
            <a:pPr lvl="1" eaLnBrk="1" hangingPunct="1"/>
            <a:r>
              <a:rPr lang="en-US" dirty="0"/>
              <a:t>it must advise the owner of the commercial premises that the search is being made pursuant to the law and has a properly defined scope,</a:t>
            </a:r>
          </a:p>
          <a:p>
            <a:pPr lvl="1" eaLnBrk="1" hangingPunct="1"/>
            <a:r>
              <a:rPr lang="en-US" dirty="0"/>
              <a:t>and it must limit the discretion of the inspecting officers.</a:t>
            </a:r>
          </a:p>
        </p:txBody>
      </p:sp>
      <p:pic>
        <p:nvPicPr>
          <p:cNvPr id="7" name="Audio 6">
            <a:hlinkClick r:id="" action="ppaction://media"/>
            <a:extLst>
              <a:ext uri="{FF2B5EF4-FFF2-40B4-BE49-F238E27FC236}">
                <a16:creationId xmlns:a16="http://schemas.microsoft.com/office/drawing/2014/main" id="{A782ECBF-2132-4597-B2AA-387CA71F61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1235425348"/>
      </p:ext>
    </p:extLst>
  </p:cSld>
  <p:clrMapOvr>
    <a:masterClrMapping/>
  </p:clrMapOvr>
  <mc:AlternateContent xmlns:mc="http://schemas.openxmlformats.org/markup-compatibility/2006" xmlns:p14="http://schemas.microsoft.com/office/powerpoint/2010/main">
    <mc:Choice Requires="p14">
      <p:transition spd="slow" p14:dur="2000" advTm="44543"/>
    </mc:Choice>
    <mc:Fallback xmlns="">
      <p:transition spd="slow" advTm="44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5"/>
          <p:cNvSpPr>
            <a:spLocks noGrp="1"/>
          </p:cNvSpPr>
          <p:nvPr>
            <p:ph type="sldNum" sz="quarter" idx="12"/>
          </p:nvPr>
        </p:nvSpPr>
        <p:spPr>
          <a:noFill/>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B8601E42-E5B4-43ED-B265-6261FF94D5FC}" type="slidenum">
              <a:rPr lang="en-US" smtClean="0"/>
              <a:pPr/>
              <a:t>9</a:t>
            </a:fld>
            <a:endParaRPr lang="en-US"/>
          </a:p>
        </p:txBody>
      </p:sp>
      <p:sp>
        <p:nvSpPr>
          <p:cNvPr id="47107" name="Rectangle 2"/>
          <p:cNvSpPr>
            <a:spLocks noGrp="1" noChangeArrowheads="1"/>
          </p:cNvSpPr>
          <p:nvPr>
            <p:ph type="title"/>
          </p:nvPr>
        </p:nvSpPr>
        <p:spPr/>
        <p:txBody>
          <a:bodyPr/>
          <a:lstStyle/>
          <a:p>
            <a:pPr eaLnBrk="1" hangingPunct="1"/>
            <a:r>
              <a:rPr lang="en-US" dirty="0"/>
              <a:t>What is Necessary to Substitute for a Warrant?</a:t>
            </a:r>
          </a:p>
        </p:txBody>
      </p:sp>
      <p:sp>
        <p:nvSpPr>
          <p:cNvPr id="47108" name="Rectangle 3"/>
          <p:cNvSpPr>
            <a:spLocks noGrp="1" noChangeArrowheads="1"/>
          </p:cNvSpPr>
          <p:nvPr>
            <p:ph type="body" idx="1"/>
          </p:nvPr>
        </p:nvSpPr>
        <p:spPr/>
        <p:txBody>
          <a:bodyPr>
            <a:normAutofit/>
          </a:bodyPr>
          <a:lstStyle/>
          <a:p>
            <a:pPr eaLnBrk="1" hangingPunct="1">
              <a:lnSpc>
                <a:spcPct val="90000"/>
              </a:lnSpc>
            </a:pPr>
            <a:r>
              <a:rPr lang="en-US" dirty="0"/>
              <a:t>To perform this first function, the statute </a:t>
            </a:r>
            <a:r>
              <a:rPr lang="en-US" dirty="0">
                <a:highlight>
                  <a:srgbClr val="FFFF00"/>
                </a:highlight>
              </a:rPr>
              <a:t>[or regulation]</a:t>
            </a:r>
            <a:r>
              <a:rPr lang="en-US" dirty="0"/>
              <a:t> must be </a:t>
            </a:r>
            <a:r>
              <a:rPr lang="en-US" dirty="0">
                <a:highlight>
                  <a:srgbClr val="FFFF00"/>
                </a:highlight>
              </a:rPr>
              <a:t>"sufficiently comprehensive and defined that the owner of commercial property cannot help but be aware that his property will be subject to periodic inspections undertaken for specific purposes."</a:t>
            </a:r>
          </a:p>
          <a:p>
            <a:pPr eaLnBrk="1" hangingPunct="1">
              <a:lnSpc>
                <a:spcPct val="90000"/>
              </a:lnSpc>
            </a:pPr>
            <a:r>
              <a:rPr lang="en-US" dirty="0"/>
              <a:t>In addition, in defining how a statute limits the discretion of the inspectors, we have observed that it must be "carefully limited in time, place, and scope.”</a:t>
            </a:r>
          </a:p>
        </p:txBody>
      </p:sp>
      <p:pic>
        <p:nvPicPr>
          <p:cNvPr id="6" name="Audio 5">
            <a:hlinkClick r:id="" action="ppaction://media"/>
            <a:extLst>
              <a:ext uri="{FF2B5EF4-FFF2-40B4-BE49-F238E27FC236}">
                <a16:creationId xmlns:a16="http://schemas.microsoft.com/office/drawing/2014/main" id="{830402A7-06EA-4A7A-91B4-2A7A8ACECE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extLst>
      <p:ext uri="{BB962C8B-B14F-4D97-AF65-F5344CB8AC3E}">
        <p14:creationId xmlns:p14="http://schemas.microsoft.com/office/powerpoint/2010/main" val="4193147384"/>
      </p:ext>
    </p:extLst>
  </p:cSld>
  <p:clrMapOvr>
    <a:masterClrMapping/>
  </p:clrMapOvr>
  <mc:AlternateContent xmlns:mc="http://schemas.openxmlformats.org/markup-compatibility/2006" xmlns:p14="http://schemas.microsoft.com/office/powerpoint/2010/main">
    <mc:Choice Requires="p14">
      <p:transition spd="slow" p14:dur="2000" advTm="38976"/>
    </mc:Choice>
    <mc:Fallback xmlns="">
      <p:transition spd="slow" advTm="38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8B4DB6D-39BC-4DC5-8B22-1B1200A4E07E}" vid="{C9B654FB-67E4-49FF-AC92-55AE7B79E6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 Presentation</Template>
  <TotalTime>17</TotalTime>
  <Words>1355</Words>
  <Application>Microsoft Office PowerPoint</Application>
  <PresentationFormat>Widescreen</PresentationFormat>
  <Paragraphs>90</Paragraphs>
  <Slides>15</Slides>
  <Notes>0</Notes>
  <HiddenSlides>0</HiddenSlides>
  <MMClips>15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Atkinson Hyperlegible</vt:lpstr>
      <vt:lpstr>Calibri</vt:lpstr>
      <vt:lpstr>Tahoma</vt:lpstr>
      <vt:lpstr>Office Theme</vt:lpstr>
      <vt:lpstr>Administrative Searches</vt:lpstr>
      <vt:lpstr>U.S. v. Biswell, 406 U.S. 311 (1972)</vt:lpstr>
      <vt:lpstr>The Administrative Warrant Problem</vt:lpstr>
      <vt:lpstr>The Court’s Explanation of Pervasively Regulated Industries</vt:lpstr>
      <vt:lpstr>Are All Regulated Industries Pervasively Regulated?</vt:lpstr>
      <vt:lpstr>New York v. Burger, 482 U.S. 691 (1987)</vt:lpstr>
      <vt:lpstr>Expectation of Privacy in Burger</vt:lpstr>
      <vt:lpstr>There Must be a Constitutionally Adequate Substitute for a Warrant</vt:lpstr>
      <vt:lpstr>What is Necessary to Substitute for a Warrant?</vt:lpstr>
      <vt:lpstr>Pretextual Searches</vt:lpstr>
      <vt:lpstr>Is there an Administrative Exclusionary Rule?</vt:lpstr>
      <vt:lpstr>Are All Regulated Industries Pervasively Regulated?</vt:lpstr>
      <vt:lpstr>The Wetlands Permit Example</vt:lpstr>
      <vt:lpstr>The Court Holding</vt:lpstr>
      <vt:lpstr>Licenses and Permits Grant Entry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Administrative Searches</dc:title>
  <dc:creator>Edward P Richards</dc:creator>
  <cp:lastModifiedBy>Edward P Richards</cp:lastModifiedBy>
  <cp:revision>6</cp:revision>
  <dcterms:created xsi:type="dcterms:W3CDTF">2021-07-05T15:24:06Z</dcterms:created>
  <dcterms:modified xsi:type="dcterms:W3CDTF">2021-07-05T15:41:43Z</dcterms:modified>
</cp:coreProperties>
</file>