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5" r:id="rId2"/>
    <p:sldId id="298" r:id="rId3"/>
    <p:sldId id="299" r:id="rId4"/>
    <p:sldId id="300" r:id="rId5"/>
    <p:sldId id="301" r:id="rId6"/>
    <p:sldId id="303" r:id="rId7"/>
    <p:sldId id="332" r:id="rId8"/>
    <p:sldId id="313" r:id="rId9"/>
    <p:sldId id="314" r:id="rId10"/>
    <p:sldId id="316" r:id="rId11"/>
    <p:sldId id="317" r:id="rId12"/>
    <p:sldId id="333" r:id="rId13"/>
    <p:sldId id="318" r:id="rId14"/>
    <p:sldId id="319" r:id="rId15"/>
    <p:sldId id="336" r:id="rId16"/>
    <p:sldId id="337" r:id="rId17"/>
    <p:sldId id="320" r:id="rId18"/>
    <p:sldId id="321" r:id="rId19"/>
    <p:sldId id="331" r:id="rId20"/>
    <p:sldId id="322" r:id="rId21"/>
    <p:sldId id="324"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86350" autoAdjust="0"/>
  </p:normalViewPr>
  <p:slideViewPr>
    <p:cSldViewPr snapToGrid="0">
      <p:cViewPr varScale="1">
        <p:scale>
          <a:sx n="116" d="100"/>
          <a:sy n="116" d="100"/>
        </p:scale>
        <p:origin x="72"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p>
        </p:txBody>
      </p:sp>
      <p:sp>
        <p:nvSpPr>
          <p:cNvPr id="73732" name="Slide Number Placeholder 3"/>
          <p:cNvSpPr>
            <a:spLocks noGrp="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BF7199-1F5C-4499-A546-B7D9221B69F8}" type="slidenum">
              <a:rPr lang="en-US" smtClean="0">
                <a:latin typeface="Arial" charset="0"/>
              </a:rPr>
              <a:pPr/>
              <a:t>5</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s://foiathedead.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hyperlink" Target="http://biotech.law.lsu.edu/Courses/study_aids/adlaw/552b.ht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0207A2-35F3-40AD-B2CA-F3C8D2CCE39B}"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Chapter 9</a:t>
            </a:r>
          </a:p>
        </p:txBody>
      </p:sp>
      <p:sp>
        <p:nvSpPr>
          <p:cNvPr id="3076" name="Rectangle 3"/>
          <p:cNvSpPr>
            <a:spLocks noGrp="1" noChangeArrowheads="1"/>
          </p:cNvSpPr>
          <p:nvPr>
            <p:ph type="subTitle" idx="1"/>
          </p:nvPr>
        </p:nvSpPr>
        <p:spPr>
          <a:xfrm>
            <a:off x="2286000" y="3886200"/>
            <a:ext cx="7620000" cy="1752600"/>
          </a:xfrm>
        </p:spPr>
        <p:txBody>
          <a:bodyPr/>
          <a:lstStyle/>
          <a:p>
            <a:pPr eaLnBrk="1" hangingPunct="1"/>
            <a:r>
              <a:rPr lang="en-US" dirty="0"/>
              <a:t>FOIA – Part 2, Privacy Act, and Open Meetings</a:t>
            </a:r>
          </a:p>
        </p:txBody>
      </p:sp>
      <p:pic>
        <p:nvPicPr>
          <p:cNvPr id="2" name="Audio 1">
            <a:hlinkClick r:id="" action="ppaction://media"/>
            <a:extLst>
              <a:ext uri="{FF2B5EF4-FFF2-40B4-BE49-F238E27FC236}">
                <a16:creationId xmlns:a16="http://schemas.microsoft.com/office/drawing/2014/main" id="{9019ACFF-B965-4C5E-AF7B-EB65F88BC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63762783"/>
      </p:ext>
    </p:extLst>
  </p:cSld>
  <p:clrMapOvr>
    <a:masterClrMapping/>
  </p:clrMapOvr>
  <mc:AlternateContent xmlns:mc="http://schemas.openxmlformats.org/markup-compatibility/2006" xmlns:p14="http://schemas.microsoft.com/office/powerpoint/2010/main">
    <mc:Choice Requires="p14">
      <p:transition spd="slow" p14:dur="2000" advTm="6550"/>
    </mc:Choice>
    <mc:Fallback xmlns="">
      <p:transition spd="slow" advTm="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113AA1-D4CA-48A8-85A0-C4CDBD9DA3BC}" type="slidenum">
              <a:rPr lang="en-US" smtClean="0"/>
              <a:pPr/>
              <a:t>10</a:t>
            </a:fld>
            <a:endParaRPr lang="en-US"/>
          </a:p>
        </p:txBody>
      </p:sp>
      <p:sp>
        <p:nvSpPr>
          <p:cNvPr id="62467" name="Rectangle 2"/>
          <p:cNvSpPr>
            <a:spLocks noGrp="1" noChangeArrowheads="1"/>
          </p:cNvSpPr>
          <p:nvPr>
            <p:ph type="title"/>
          </p:nvPr>
        </p:nvSpPr>
        <p:spPr/>
        <p:txBody>
          <a:bodyPr/>
          <a:lstStyle/>
          <a:p>
            <a:pPr eaLnBrk="1" hangingPunct="1"/>
            <a:r>
              <a:rPr lang="en-US"/>
              <a:t>Getting Other People’s Records</a:t>
            </a:r>
          </a:p>
        </p:txBody>
      </p:sp>
      <p:sp>
        <p:nvSpPr>
          <p:cNvPr id="62468" name="Rectangle 3"/>
          <p:cNvSpPr>
            <a:spLocks noGrp="1" noChangeArrowheads="1"/>
          </p:cNvSpPr>
          <p:nvPr>
            <p:ph type="body" idx="1"/>
          </p:nvPr>
        </p:nvSpPr>
        <p:spPr>
          <a:xfrm>
            <a:off x="656141" y="1568224"/>
            <a:ext cx="8497888" cy="4535487"/>
          </a:xfrm>
        </p:spPr>
        <p:txBody>
          <a:bodyPr/>
          <a:lstStyle/>
          <a:p>
            <a:pPr eaLnBrk="1" hangingPunct="1"/>
            <a:r>
              <a:rPr lang="en-US" dirty="0"/>
              <a:t>A request for access under the Privacy Act can only be made by the subject of the record. </a:t>
            </a:r>
          </a:p>
          <a:p>
            <a:pPr lvl="1" eaLnBrk="1" hangingPunct="1"/>
            <a:r>
              <a:rPr lang="en-US" dirty="0"/>
              <a:t>The only exception is for a parent or legal guardian who may request records on behalf of a minor or a person who has been declared incompetent. </a:t>
            </a:r>
          </a:p>
          <a:p>
            <a:pPr eaLnBrk="1" hangingPunct="1"/>
            <a:r>
              <a:rPr lang="en-US" dirty="0"/>
              <a:t>It is a crime to knowingly and willfully request or obtain records under the Privacy Act under false pretenses.</a:t>
            </a:r>
          </a:p>
        </p:txBody>
      </p:sp>
      <p:pic>
        <p:nvPicPr>
          <p:cNvPr id="2" name="Audio 1">
            <a:hlinkClick r:id="" action="ppaction://media"/>
            <a:extLst>
              <a:ext uri="{FF2B5EF4-FFF2-40B4-BE49-F238E27FC236}">
                <a16:creationId xmlns:a16="http://schemas.microsoft.com/office/drawing/2014/main" id="{6E5B99E9-DDFD-4B43-9429-3FCD9E63A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542798782"/>
      </p:ext>
    </p:extLst>
  </p:cSld>
  <p:clrMapOvr>
    <a:masterClrMapping/>
  </p:clrMapOvr>
  <mc:AlternateContent xmlns:mc="http://schemas.openxmlformats.org/markup-compatibility/2006" xmlns:p14="http://schemas.microsoft.com/office/powerpoint/2010/main">
    <mc:Choice Requires="p14">
      <p:transition spd="slow" p14:dur="2000" advTm="49221"/>
    </mc:Choice>
    <mc:Fallback xmlns="">
      <p:transition spd="slow" advTm="4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BF0B499-BE21-4BEB-AD5A-B0F503D7394C}" type="slidenum">
              <a:rPr lang="en-US" smtClean="0"/>
              <a:pPr/>
              <a:t>11</a:t>
            </a:fld>
            <a:endParaRPr lang="en-US"/>
          </a:p>
        </p:txBody>
      </p:sp>
      <p:sp>
        <p:nvSpPr>
          <p:cNvPr id="63491" name="Rectangle 2"/>
          <p:cNvSpPr>
            <a:spLocks noGrp="1" noChangeArrowheads="1"/>
          </p:cNvSpPr>
          <p:nvPr>
            <p:ph type="title"/>
          </p:nvPr>
        </p:nvSpPr>
        <p:spPr/>
        <p:txBody>
          <a:bodyPr/>
          <a:lstStyle/>
          <a:p>
            <a:pPr eaLnBrk="1" hangingPunct="1"/>
            <a:r>
              <a:rPr lang="en-US"/>
              <a:t>Which Act Applies?</a:t>
            </a:r>
          </a:p>
        </p:txBody>
      </p:sp>
      <p:sp>
        <p:nvSpPr>
          <p:cNvPr id="63492" name="Rectangle 3"/>
          <p:cNvSpPr>
            <a:spLocks noGrp="1" noChangeArrowheads="1"/>
          </p:cNvSpPr>
          <p:nvPr>
            <p:ph type="body" idx="1"/>
          </p:nvPr>
        </p:nvSpPr>
        <p:spPr/>
        <p:txBody>
          <a:bodyPr>
            <a:normAutofit/>
          </a:bodyPr>
          <a:lstStyle/>
          <a:p>
            <a:pPr eaLnBrk="1" hangingPunct="1"/>
            <a:r>
              <a:rPr lang="en-US" dirty="0"/>
              <a:t>FOIA is everything except personal information on individuals.</a:t>
            </a:r>
          </a:p>
          <a:p>
            <a:pPr eaLnBrk="1" hangingPunct="1"/>
            <a:r>
              <a:rPr lang="en-US" dirty="0"/>
              <a:t>The Privacy Act is only personal information.</a:t>
            </a:r>
          </a:p>
          <a:p>
            <a:pPr eaLnBrk="1" hangingPunct="1"/>
            <a:r>
              <a:rPr lang="en-US" dirty="0"/>
              <a:t>Pick the one which gets you the records you need.</a:t>
            </a:r>
          </a:p>
          <a:p>
            <a:pPr eaLnBrk="1" hangingPunct="1"/>
            <a:r>
              <a:rPr lang="en-US" dirty="0"/>
              <a:t>The Privacy Act expires when you die, and your records then become subject to FOIA.</a:t>
            </a:r>
          </a:p>
          <a:p>
            <a:pPr lvl="1" eaLnBrk="1" hangingPunct="1"/>
            <a:r>
              <a:rPr lang="en-US" dirty="0"/>
              <a:t>Medical records remain exempt under other laws.</a:t>
            </a:r>
          </a:p>
        </p:txBody>
      </p:sp>
      <p:pic>
        <p:nvPicPr>
          <p:cNvPr id="2" name="Audio 1">
            <a:hlinkClick r:id="" action="ppaction://media"/>
            <a:extLst>
              <a:ext uri="{FF2B5EF4-FFF2-40B4-BE49-F238E27FC236}">
                <a16:creationId xmlns:a16="http://schemas.microsoft.com/office/drawing/2014/main" id="{89545388-AD46-4F28-A57C-492045C9BC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400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C238-96B6-40D9-AA85-012215F955C2}"/>
              </a:ext>
            </a:extLst>
          </p:cNvPr>
          <p:cNvSpPr>
            <a:spLocks noGrp="1"/>
          </p:cNvSpPr>
          <p:nvPr>
            <p:ph type="title"/>
          </p:nvPr>
        </p:nvSpPr>
        <p:spPr/>
        <p:txBody>
          <a:bodyPr/>
          <a:lstStyle/>
          <a:p>
            <a:r>
              <a:rPr lang="en-US" dirty="0">
                <a:hlinkClick r:id="rId4"/>
              </a:rPr>
              <a:t>FOIA The Dead</a:t>
            </a:r>
            <a:endParaRPr lang="en-US" dirty="0"/>
          </a:p>
        </p:txBody>
      </p:sp>
      <p:pic>
        <p:nvPicPr>
          <p:cNvPr id="6" name="Content Placeholder 5" descr="Image of the FOIA the Dead WWW page.">
            <a:extLst>
              <a:ext uri="{FF2B5EF4-FFF2-40B4-BE49-F238E27FC236}">
                <a16:creationId xmlns:a16="http://schemas.microsoft.com/office/drawing/2014/main" id="{DD961C43-FEBC-4D90-8AF9-6A7B4A39AFC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534" y="1714387"/>
            <a:ext cx="8391016" cy="4495800"/>
          </a:xfrm>
        </p:spPr>
      </p:pic>
      <p:sp>
        <p:nvSpPr>
          <p:cNvPr id="4" name="Slide Number Placeholder 3">
            <a:extLst>
              <a:ext uri="{FF2B5EF4-FFF2-40B4-BE49-F238E27FC236}">
                <a16:creationId xmlns:a16="http://schemas.microsoft.com/office/drawing/2014/main" id="{666238AC-5C77-4310-8D50-3234EDF5272D}"/>
              </a:ext>
            </a:extLst>
          </p:cNvPr>
          <p:cNvSpPr>
            <a:spLocks noGrp="1"/>
          </p:cNvSpPr>
          <p:nvPr>
            <p:ph type="sldNum" sz="quarter" idx="12"/>
          </p:nvPr>
        </p:nvSpPr>
        <p:spPr/>
        <p:txBody>
          <a:bodyPr/>
          <a:lstStyle/>
          <a:p>
            <a:pPr>
              <a:defRPr/>
            </a:pPr>
            <a:fld id="{55B74757-BDB0-4C3B-9B02-F107D6E044B9}" type="slidenum">
              <a:rPr lang="en-US" smtClean="0"/>
              <a:pPr>
                <a:defRPr/>
              </a:pPr>
              <a:t>12</a:t>
            </a:fld>
            <a:endParaRPr lang="en-US"/>
          </a:p>
        </p:txBody>
      </p:sp>
      <p:pic>
        <p:nvPicPr>
          <p:cNvPr id="3" name="Audio 2">
            <a:hlinkClick r:id="" action="ppaction://media"/>
            <a:extLst>
              <a:ext uri="{FF2B5EF4-FFF2-40B4-BE49-F238E27FC236}">
                <a16:creationId xmlns:a16="http://schemas.microsoft.com/office/drawing/2014/main" id="{C47A5986-689A-4392-BD79-9CD9E65FF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65746858"/>
      </p:ext>
    </p:extLst>
  </p:cSld>
  <p:clrMapOvr>
    <a:masterClrMapping/>
  </p:clrMapOvr>
  <mc:AlternateContent xmlns:mc="http://schemas.openxmlformats.org/markup-compatibility/2006" xmlns:p14="http://schemas.microsoft.com/office/powerpoint/2010/main">
    <mc:Choice Requires="p14">
      <p:transition spd="slow" p14:dur="2000" advTm="51487"/>
    </mc:Choice>
    <mc:Fallback xmlns="">
      <p:transition spd="slow" advTm="5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p:txBody>
          <a:bodyPr/>
          <a:lstStyle/>
          <a:p>
            <a:r>
              <a:rPr lang="en-US"/>
              <a:t>Open Meetings Laws</a:t>
            </a:r>
          </a:p>
        </p:txBody>
      </p:sp>
      <p:sp>
        <p:nvSpPr>
          <p:cNvPr id="2" name="Subtitle 1"/>
          <p:cNvSpPr>
            <a:spLocks noGrp="1"/>
          </p:cNvSpPr>
          <p:nvPr>
            <p:ph type="subTitle" idx="1"/>
          </p:nvPr>
        </p:nvSpPr>
        <p:spPr/>
        <p:txBody>
          <a:bodyPr/>
          <a:lstStyle/>
          <a:p>
            <a:endParaRPr lang="en-US"/>
          </a:p>
        </p:txBody>
      </p:sp>
      <p:sp>
        <p:nvSpPr>
          <p:cNvPr id="64516" name="Slide Number Placeholder 3"/>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FF6905-AACD-4B37-B609-63EF757434A0}" type="slidenum">
              <a:rPr lang="en-US" smtClean="0"/>
              <a:pPr/>
              <a:t>13</a:t>
            </a:fld>
            <a:endParaRPr lang="en-US"/>
          </a:p>
        </p:txBody>
      </p:sp>
      <p:pic>
        <p:nvPicPr>
          <p:cNvPr id="3" name="Audio 2">
            <a:hlinkClick r:id="" action="ppaction://media"/>
            <a:extLst>
              <a:ext uri="{FF2B5EF4-FFF2-40B4-BE49-F238E27FC236}">
                <a16:creationId xmlns:a16="http://schemas.microsoft.com/office/drawing/2014/main" id="{5AF1E3CD-5151-4771-960D-9B26D26CD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818890222"/>
      </p:ext>
    </p:extLst>
  </p:cSld>
  <p:clrMapOvr>
    <a:masterClrMapping/>
  </p:clrMapOvr>
  <mc:AlternateContent xmlns:mc="http://schemas.openxmlformats.org/markup-compatibility/2006" xmlns:p14="http://schemas.microsoft.com/office/powerpoint/2010/main">
    <mc:Choice Requires="p14">
      <p:transition spd="slow" p14:dur="2000" advTm="7207"/>
    </mc:Choice>
    <mc:Fallback xmlns="">
      <p:transition spd="slow" advTm="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FD5606C-65F2-4D18-B6C6-A2B5A34DCEAA}" type="slidenum">
              <a:rPr lang="en-US" smtClean="0"/>
              <a:pPr/>
              <a:t>14</a:t>
            </a:fld>
            <a:endParaRPr lang="en-US" dirty="0"/>
          </a:p>
        </p:txBody>
      </p:sp>
      <p:sp>
        <p:nvSpPr>
          <p:cNvPr id="65539" name="Rectangle 2"/>
          <p:cNvSpPr>
            <a:spLocks noGrp="1" noChangeArrowheads="1"/>
          </p:cNvSpPr>
          <p:nvPr>
            <p:ph type="title"/>
          </p:nvPr>
        </p:nvSpPr>
        <p:spPr/>
        <p:txBody>
          <a:bodyPr/>
          <a:lstStyle/>
          <a:p>
            <a:pPr eaLnBrk="1" hangingPunct="1"/>
            <a:r>
              <a:rPr lang="en-US" dirty="0"/>
              <a:t>Sunshine/Open Meeting Acts</a:t>
            </a:r>
          </a:p>
        </p:txBody>
      </p:sp>
      <p:sp>
        <p:nvSpPr>
          <p:cNvPr id="65540" name="Rectangle 3"/>
          <p:cNvSpPr>
            <a:spLocks noGrp="1" noChangeArrowheads="1"/>
          </p:cNvSpPr>
          <p:nvPr>
            <p:ph type="body" idx="1"/>
          </p:nvPr>
        </p:nvSpPr>
        <p:spPr/>
        <p:txBody>
          <a:bodyPr/>
          <a:lstStyle/>
          <a:p>
            <a:pPr eaLnBrk="1" hangingPunct="1"/>
            <a:r>
              <a:rPr lang="en-US" dirty="0"/>
              <a:t>These laws give the public the right to observe agencies making decisions.</a:t>
            </a:r>
          </a:p>
          <a:p>
            <a:pPr eaLnBrk="1" hangingPunct="1"/>
            <a:r>
              <a:rPr lang="en-US" dirty="0"/>
              <a:t>Some state laws also give a right to comment.</a:t>
            </a:r>
          </a:p>
          <a:p>
            <a:pPr eaLnBrk="1" hangingPunct="1"/>
            <a:r>
              <a:rPr lang="en-US" dirty="0"/>
              <a:t>Makes the agencies more accountable.</a:t>
            </a:r>
          </a:p>
          <a:p>
            <a:pPr eaLnBrk="1" hangingPunct="1"/>
            <a:r>
              <a:rPr lang="en-US" dirty="0"/>
              <a:t>Makes it hard to impossible for agencies to make hard decisions.</a:t>
            </a:r>
          </a:p>
          <a:p>
            <a:pPr lvl="1" eaLnBrk="1" hangingPunct="1"/>
            <a:r>
              <a:rPr lang="en-US" dirty="0"/>
              <a:t>Can turn meetings into chaos.</a:t>
            </a:r>
          </a:p>
          <a:p>
            <a:pPr eaLnBrk="1" hangingPunct="1"/>
            <a:r>
              <a:rPr lang="en-US" dirty="0"/>
              <a:t>Makes it very hard for LSU to hire Presidents.</a:t>
            </a:r>
          </a:p>
        </p:txBody>
      </p:sp>
      <p:pic>
        <p:nvPicPr>
          <p:cNvPr id="2" name="Audio 1">
            <a:hlinkClick r:id="" action="ppaction://media"/>
            <a:extLst>
              <a:ext uri="{FF2B5EF4-FFF2-40B4-BE49-F238E27FC236}">
                <a16:creationId xmlns:a16="http://schemas.microsoft.com/office/drawing/2014/main" id="{7EFB216F-7F38-4825-BB6F-70AB913CA9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83676886"/>
      </p:ext>
    </p:extLst>
  </p:cSld>
  <p:clrMapOvr>
    <a:masterClrMapping/>
  </p:clrMapOvr>
  <mc:AlternateContent xmlns:mc="http://schemas.openxmlformats.org/markup-compatibility/2006" xmlns:p14="http://schemas.microsoft.com/office/powerpoint/2010/main">
    <mc:Choice Requires="p14">
      <p:transition spd="slow" p14:dur="2000" advTm="205148"/>
    </mc:Choice>
    <mc:Fallback xmlns="">
      <p:transition spd="slow" advTm="20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3E812-7FC0-47F7-87C9-522D0098904B}"/>
              </a:ext>
            </a:extLst>
          </p:cNvPr>
          <p:cNvSpPr>
            <a:spLocks noGrp="1"/>
          </p:cNvSpPr>
          <p:nvPr>
            <p:ph type="title"/>
          </p:nvPr>
        </p:nvSpPr>
        <p:spPr/>
        <p:txBody>
          <a:bodyPr/>
          <a:lstStyle/>
          <a:p>
            <a:r>
              <a:rPr lang="en-US" dirty="0"/>
              <a:t>Which Agencies are Covered?</a:t>
            </a:r>
          </a:p>
        </p:txBody>
      </p:sp>
      <p:sp>
        <p:nvSpPr>
          <p:cNvPr id="3" name="Content Placeholder 2">
            <a:extLst>
              <a:ext uri="{FF2B5EF4-FFF2-40B4-BE49-F238E27FC236}">
                <a16:creationId xmlns:a16="http://schemas.microsoft.com/office/drawing/2014/main" id="{D722B16B-3962-4758-805B-6FADB0416442}"/>
              </a:ext>
            </a:extLst>
          </p:cNvPr>
          <p:cNvSpPr>
            <a:spLocks noGrp="1"/>
          </p:cNvSpPr>
          <p:nvPr>
            <p:ph idx="1"/>
          </p:nvPr>
        </p:nvSpPr>
        <p:spPr/>
        <p:txBody>
          <a:bodyPr>
            <a:normAutofit/>
          </a:bodyPr>
          <a:lstStyle/>
          <a:p>
            <a:r>
              <a:rPr lang="en-US" dirty="0"/>
              <a:t>Federal Government in the Sunshine Act</a:t>
            </a:r>
          </a:p>
          <a:p>
            <a:pPr lvl="1"/>
            <a:r>
              <a:rPr lang="en-US" dirty="0"/>
              <a:t>(1) the term “agency” means any agency … headed by a collegial body composed of two or more individual members, a majority of whom are appointed to such position by the President with the advice and consent of the Senate, and any subdivision thereof authorized to act on behalf of the agency;</a:t>
            </a:r>
          </a:p>
          <a:p>
            <a:r>
              <a:rPr lang="en-US" dirty="0"/>
              <a:t>Effectively only independent agencies.</a:t>
            </a:r>
          </a:p>
        </p:txBody>
      </p:sp>
      <p:sp>
        <p:nvSpPr>
          <p:cNvPr id="4" name="Slide Number Placeholder 3">
            <a:extLst>
              <a:ext uri="{FF2B5EF4-FFF2-40B4-BE49-F238E27FC236}">
                <a16:creationId xmlns:a16="http://schemas.microsoft.com/office/drawing/2014/main" id="{117F16A3-ED86-449E-9701-503AC46AAF3D}"/>
              </a:ext>
            </a:extLst>
          </p:cNvPr>
          <p:cNvSpPr>
            <a:spLocks noGrp="1"/>
          </p:cNvSpPr>
          <p:nvPr>
            <p:ph type="sldNum" sz="quarter" idx="12"/>
          </p:nvPr>
        </p:nvSpPr>
        <p:spPr/>
        <p:txBody>
          <a:bodyPr/>
          <a:lstStyle/>
          <a:p>
            <a:pPr>
              <a:defRPr/>
            </a:pPr>
            <a:fld id="{55B74757-BDB0-4C3B-9B02-F107D6E044B9}" type="slidenum">
              <a:rPr lang="en-US" smtClean="0"/>
              <a:pPr>
                <a:defRPr/>
              </a:pPr>
              <a:t>15</a:t>
            </a:fld>
            <a:endParaRPr lang="en-US"/>
          </a:p>
        </p:txBody>
      </p:sp>
      <p:pic>
        <p:nvPicPr>
          <p:cNvPr id="5" name="Audio 4">
            <a:hlinkClick r:id="" action="ppaction://media"/>
            <a:extLst>
              <a:ext uri="{FF2B5EF4-FFF2-40B4-BE49-F238E27FC236}">
                <a16:creationId xmlns:a16="http://schemas.microsoft.com/office/drawing/2014/main" id="{142125FB-E72E-4FE1-9D9F-149B19F9FE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681252071"/>
      </p:ext>
    </p:extLst>
  </p:cSld>
  <p:clrMapOvr>
    <a:masterClrMapping/>
  </p:clrMapOvr>
  <mc:AlternateContent xmlns:mc="http://schemas.openxmlformats.org/markup-compatibility/2006" xmlns:p14="http://schemas.microsoft.com/office/powerpoint/2010/main">
    <mc:Choice Requires="p14">
      <p:transition spd="slow" p14:dur="2000" advTm="74316"/>
    </mc:Choice>
    <mc:Fallback xmlns="">
      <p:transition spd="slow" advTm="74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51AF-F4B6-457F-8F5B-B5ABD7241E84}"/>
              </a:ext>
            </a:extLst>
          </p:cNvPr>
          <p:cNvSpPr>
            <a:spLocks noGrp="1"/>
          </p:cNvSpPr>
          <p:nvPr>
            <p:ph type="title"/>
          </p:nvPr>
        </p:nvSpPr>
        <p:spPr/>
        <p:txBody>
          <a:bodyPr/>
          <a:lstStyle/>
          <a:p>
            <a:r>
              <a:rPr lang="en-US" dirty="0"/>
              <a:t>Louisiana Open Meetings Law</a:t>
            </a:r>
          </a:p>
        </p:txBody>
      </p:sp>
      <p:sp>
        <p:nvSpPr>
          <p:cNvPr id="3" name="Content Placeholder 2">
            <a:extLst>
              <a:ext uri="{FF2B5EF4-FFF2-40B4-BE49-F238E27FC236}">
                <a16:creationId xmlns:a16="http://schemas.microsoft.com/office/drawing/2014/main" id="{ACCE5704-4666-45D2-9F58-173ED61DFC2E}"/>
              </a:ext>
            </a:extLst>
          </p:cNvPr>
          <p:cNvSpPr>
            <a:spLocks noGrp="1"/>
          </p:cNvSpPr>
          <p:nvPr>
            <p:ph idx="1"/>
          </p:nvPr>
        </p:nvSpPr>
        <p:spPr/>
        <p:txBody>
          <a:bodyPr>
            <a:normAutofit/>
          </a:bodyPr>
          <a:lstStyle/>
          <a:p>
            <a:r>
              <a:rPr lang="en-US" dirty="0"/>
              <a:t>(3) “Public body” means village, town, and city governing authorities; parish governing authorities; school boards and boards of levee and port commissioners; boards of publicly operated utilities; planning, zoning, and airport commissions; and any other state, parish</a:t>
            </a:r>
            <a:r>
              <a:rPr lang="en-US"/>
              <a:t>, municipal</a:t>
            </a:r>
            <a:r>
              <a:rPr lang="en-US" dirty="0"/>
              <a:t>, or special district boards, commissions, or authorities, and those of any political subdivision thereof, where such body possesses policy making, advisory, or administrative functions, including any committee or subcommittee of any of these bodies enumerated in this paragraph.</a:t>
            </a:r>
          </a:p>
        </p:txBody>
      </p:sp>
      <p:sp>
        <p:nvSpPr>
          <p:cNvPr id="4" name="Slide Number Placeholder 3">
            <a:extLst>
              <a:ext uri="{FF2B5EF4-FFF2-40B4-BE49-F238E27FC236}">
                <a16:creationId xmlns:a16="http://schemas.microsoft.com/office/drawing/2014/main" id="{88AC134B-0A8D-4271-B925-C356ED9FCD72}"/>
              </a:ext>
            </a:extLst>
          </p:cNvPr>
          <p:cNvSpPr>
            <a:spLocks noGrp="1"/>
          </p:cNvSpPr>
          <p:nvPr>
            <p:ph type="sldNum" sz="quarter" idx="12"/>
          </p:nvPr>
        </p:nvSpPr>
        <p:spPr/>
        <p:txBody>
          <a:bodyPr/>
          <a:lstStyle/>
          <a:p>
            <a:pPr>
              <a:defRPr/>
            </a:pPr>
            <a:fld id="{55B74757-BDB0-4C3B-9B02-F107D6E044B9}"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AE0A57FB-EB58-4A63-AD1E-616671B578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82231135"/>
      </p:ext>
    </p:extLst>
  </p:cSld>
  <p:clrMapOvr>
    <a:masterClrMapping/>
  </p:clrMapOvr>
  <mc:AlternateContent xmlns:mc="http://schemas.openxmlformats.org/markup-compatibility/2006" xmlns:p14="http://schemas.microsoft.com/office/powerpoint/2010/main">
    <mc:Choice Requires="p14">
      <p:transition spd="slow" p14:dur="2000" advTm="57356"/>
    </mc:Choice>
    <mc:Fallback xmlns="">
      <p:transition spd="slow" advTm="5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138832F-27DF-4ED6-8D3C-1497FB61BBBE}" type="slidenum">
              <a:rPr lang="en-US" smtClean="0"/>
              <a:pPr/>
              <a:t>17</a:t>
            </a:fld>
            <a:endParaRPr lang="en-US"/>
          </a:p>
        </p:txBody>
      </p:sp>
      <p:sp>
        <p:nvSpPr>
          <p:cNvPr id="66563" name="Rectangle 2"/>
          <p:cNvSpPr>
            <a:spLocks noGrp="1" noChangeArrowheads="1"/>
          </p:cNvSpPr>
          <p:nvPr>
            <p:ph type="title"/>
          </p:nvPr>
        </p:nvSpPr>
        <p:spPr/>
        <p:txBody>
          <a:bodyPr/>
          <a:lstStyle/>
          <a:p>
            <a:pPr eaLnBrk="1" hangingPunct="1"/>
            <a:r>
              <a:rPr lang="en-US"/>
              <a:t>State vs. Federal Law</a:t>
            </a:r>
          </a:p>
        </p:txBody>
      </p:sp>
      <p:sp>
        <p:nvSpPr>
          <p:cNvPr id="66564" name="Rectangle 3"/>
          <p:cNvSpPr>
            <a:spLocks noGrp="1" noChangeArrowheads="1"/>
          </p:cNvSpPr>
          <p:nvPr>
            <p:ph type="body" idx="1"/>
          </p:nvPr>
        </p:nvSpPr>
        <p:spPr>
          <a:xfrm>
            <a:off x="384235" y="1619834"/>
            <a:ext cx="8534400" cy="4495800"/>
          </a:xfrm>
        </p:spPr>
        <p:txBody>
          <a:bodyPr/>
          <a:lstStyle/>
          <a:p>
            <a:pPr eaLnBrk="1" hangingPunct="1"/>
            <a:r>
              <a:rPr lang="en-US" dirty="0"/>
              <a:t>Federal law has 10 exemptions</a:t>
            </a:r>
          </a:p>
          <a:p>
            <a:pPr lvl="1" eaLnBrk="1" hangingPunct="1"/>
            <a:r>
              <a:rPr lang="en-US" dirty="0">
                <a:hlinkClick r:id="rId4"/>
              </a:rPr>
              <a:t>Federal law and exemptions</a:t>
            </a:r>
            <a:endParaRPr lang="en-US" dirty="0"/>
          </a:p>
          <a:p>
            <a:pPr eaLnBrk="1" hangingPunct="1"/>
            <a:r>
              <a:rPr lang="en-US" dirty="0"/>
              <a:t>Most of the state laws are broader, i.e., reach more meetings.</a:t>
            </a:r>
          </a:p>
          <a:p>
            <a:pPr eaLnBrk="1" hangingPunct="1"/>
            <a:r>
              <a:rPr lang="en-US" dirty="0"/>
              <a:t>State laws have tougher enforcement options, including voiding any business done at an improperly noticed or conducted meeting.</a:t>
            </a:r>
          </a:p>
        </p:txBody>
      </p:sp>
      <p:pic>
        <p:nvPicPr>
          <p:cNvPr id="2" name="Audio 1">
            <a:hlinkClick r:id="" action="ppaction://media"/>
            <a:extLst>
              <a:ext uri="{FF2B5EF4-FFF2-40B4-BE49-F238E27FC236}">
                <a16:creationId xmlns:a16="http://schemas.microsoft.com/office/drawing/2014/main" id="{90903A43-80E3-462A-A0E6-17E367D94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56301322"/>
      </p:ext>
    </p:extLst>
  </p:cSld>
  <p:clrMapOvr>
    <a:masterClrMapping/>
  </p:clrMapOvr>
  <mc:AlternateContent xmlns:mc="http://schemas.openxmlformats.org/markup-compatibility/2006" xmlns:p14="http://schemas.microsoft.com/office/powerpoint/2010/main">
    <mc:Choice Requires="p14">
      <p:transition spd="slow" p14:dur="2000" advTm="24918"/>
    </mc:Choice>
    <mc:Fallback xmlns="">
      <p:transition spd="slow" advTm="2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9294EEE-4AC5-44AF-BD91-1E55A3A9F4A7}" type="slidenum">
              <a:rPr lang="en-US" smtClean="0"/>
              <a:pPr/>
              <a:t>18</a:t>
            </a:fld>
            <a:endParaRPr lang="en-US"/>
          </a:p>
        </p:txBody>
      </p:sp>
      <p:sp>
        <p:nvSpPr>
          <p:cNvPr id="67587" name="Rectangle 2"/>
          <p:cNvSpPr>
            <a:spLocks noGrp="1" noChangeArrowheads="1"/>
          </p:cNvSpPr>
          <p:nvPr>
            <p:ph type="title"/>
          </p:nvPr>
        </p:nvSpPr>
        <p:spPr/>
        <p:txBody>
          <a:bodyPr/>
          <a:lstStyle/>
          <a:p>
            <a:pPr eaLnBrk="1" hangingPunct="1">
              <a:lnSpc>
                <a:spcPct val="80000"/>
              </a:lnSpc>
            </a:pPr>
            <a:r>
              <a:rPr lang="en-US" dirty="0"/>
              <a:t>What is a Meeting?</a:t>
            </a:r>
          </a:p>
        </p:txBody>
      </p:sp>
      <p:sp>
        <p:nvSpPr>
          <p:cNvPr id="67588" name="Rectangle 3"/>
          <p:cNvSpPr>
            <a:spLocks noGrp="1" noChangeArrowheads="1"/>
          </p:cNvSpPr>
          <p:nvPr>
            <p:ph type="body" idx="1"/>
          </p:nvPr>
        </p:nvSpPr>
        <p:spPr>
          <a:xfrm>
            <a:off x="673480" y="1492972"/>
            <a:ext cx="8534400" cy="4495800"/>
          </a:xfrm>
        </p:spPr>
        <p:txBody>
          <a:bodyPr/>
          <a:lstStyle/>
          <a:p>
            <a:pPr eaLnBrk="1" hangingPunct="1">
              <a:lnSpc>
                <a:spcPct val="80000"/>
              </a:lnSpc>
            </a:pPr>
            <a:r>
              <a:rPr lang="en-US" dirty="0"/>
              <a:t>The </a:t>
            </a:r>
            <a:r>
              <a:rPr lang="en-US" i="1" dirty="0"/>
              <a:t>Moberg</a:t>
            </a:r>
            <a:r>
              <a:rPr lang="en-US" dirty="0"/>
              <a:t> case found that the critical definition was whether there was </a:t>
            </a:r>
            <a:r>
              <a:rPr lang="en-US" dirty="0">
                <a:highlight>
                  <a:srgbClr val="FFFF00"/>
                </a:highlight>
              </a:rPr>
              <a:t>a quorum present of either the governing body or its committees</a:t>
            </a:r>
            <a:r>
              <a:rPr lang="en-US" dirty="0"/>
              <a:t>, unless it was a social or chance gathering.</a:t>
            </a:r>
          </a:p>
          <a:p>
            <a:pPr eaLnBrk="1" hangingPunct="1">
              <a:lnSpc>
                <a:spcPct val="80000"/>
              </a:lnSpc>
            </a:pPr>
            <a:r>
              <a:rPr lang="en-US" dirty="0"/>
              <a:t>Could you set the quorum very high, assuming you could ever get them together when you needed to act?</a:t>
            </a:r>
          </a:p>
          <a:p>
            <a:pPr eaLnBrk="1" hangingPunct="1">
              <a:lnSpc>
                <a:spcPct val="80000"/>
              </a:lnSpc>
            </a:pPr>
            <a:r>
              <a:rPr lang="en-US" dirty="0"/>
              <a:t>Multiple recipient email counts as a meeting.</a:t>
            </a:r>
          </a:p>
          <a:p>
            <a:pPr eaLnBrk="1" hangingPunct="1">
              <a:lnSpc>
                <a:spcPct val="80000"/>
              </a:lnSpc>
            </a:pPr>
            <a:r>
              <a:rPr lang="en-US" dirty="0"/>
              <a:t>Conference calls and Zoom sessions with a quorum count as meetings.</a:t>
            </a:r>
          </a:p>
        </p:txBody>
      </p:sp>
      <p:pic>
        <p:nvPicPr>
          <p:cNvPr id="2" name="Audio 1">
            <a:hlinkClick r:id="" action="ppaction://media"/>
            <a:extLst>
              <a:ext uri="{FF2B5EF4-FFF2-40B4-BE49-F238E27FC236}">
                <a16:creationId xmlns:a16="http://schemas.microsoft.com/office/drawing/2014/main" id="{B0B0AC71-A9AE-404C-9306-03940CC7D2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910484715"/>
      </p:ext>
    </p:extLst>
  </p:cSld>
  <p:clrMapOvr>
    <a:masterClrMapping/>
  </p:clrMapOvr>
  <mc:AlternateContent xmlns:mc="http://schemas.openxmlformats.org/markup-compatibility/2006" xmlns:p14="http://schemas.microsoft.com/office/powerpoint/2010/main">
    <mc:Choice Requires="p14">
      <p:transition spd="slow" p14:dur="2000" advTm="71908"/>
    </mc:Choice>
    <mc:Fallback xmlns="">
      <p:transition spd="slow" advTm="7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Requirements</a:t>
            </a:r>
          </a:p>
        </p:txBody>
      </p:sp>
      <p:sp>
        <p:nvSpPr>
          <p:cNvPr id="3" name="Content Placeholder 2"/>
          <p:cNvSpPr>
            <a:spLocks noGrp="1"/>
          </p:cNvSpPr>
          <p:nvPr>
            <p:ph idx="1"/>
          </p:nvPr>
        </p:nvSpPr>
        <p:spPr/>
        <p:txBody>
          <a:bodyPr>
            <a:normAutofit/>
          </a:bodyPr>
          <a:lstStyle/>
          <a:p>
            <a:r>
              <a:rPr lang="en-US" dirty="0"/>
              <a:t>Must post a public notice a statutorily determined number of days before the meeting.</a:t>
            </a:r>
          </a:p>
          <a:p>
            <a:r>
              <a:rPr lang="en-US" dirty="0"/>
              <a:t>Must notice what will be discussed and voted on at the meeting.</a:t>
            </a:r>
          </a:p>
          <a:p>
            <a:r>
              <a:rPr lang="en-US" dirty="0"/>
              <a:t>If you deviate from the posting, the notice fails.</a:t>
            </a:r>
          </a:p>
          <a:p>
            <a:r>
              <a:rPr lang="en-US" dirty="0"/>
              <a:t>State restrictions may include other information.</a:t>
            </a:r>
          </a:p>
          <a:p>
            <a:pPr lvl="1"/>
            <a:r>
              <a:rPr lang="en-US" dirty="0"/>
              <a:t>LA requires that the subject of personal matters be notified and consent before discussions can be held in executive session.</a:t>
            </a:r>
          </a:p>
        </p:txBody>
      </p:sp>
      <p:sp>
        <p:nvSpPr>
          <p:cNvPr id="4" name="Slide Number Placeholder 3"/>
          <p:cNvSpPr>
            <a:spLocks noGrp="1"/>
          </p:cNvSpPr>
          <p:nvPr>
            <p:ph type="sldNum" sz="quarter" idx="12"/>
          </p:nvPr>
        </p:nvSpPr>
        <p:spPr/>
        <p:txBody>
          <a:bodyPr/>
          <a:lstStyle/>
          <a:p>
            <a:pPr>
              <a:defRPr/>
            </a:pPr>
            <a:fld id="{55B74757-BDB0-4C3B-9B02-F107D6E044B9}"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25453E7E-97BA-488E-B354-A8540322FF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92915137"/>
      </p:ext>
    </p:extLst>
  </p:cSld>
  <p:clrMapOvr>
    <a:masterClrMapping/>
  </p:clrMapOvr>
  <mc:AlternateContent xmlns:mc="http://schemas.openxmlformats.org/markup-compatibility/2006" xmlns:p14="http://schemas.microsoft.com/office/powerpoint/2010/main">
    <mc:Choice Requires="p14">
      <p:transition spd="slow" p14:dur="2000" advTm="58009"/>
    </mc:Choice>
    <mc:Fallback xmlns="">
      <p:transition spd="slow" advTm="5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B8A242-AABE-4921-870B-0ADA2407ABC3}" type="slidenum">
              <a:rPr lang="en-US" smtClean="0"/>
              <a:pPr/>
              <a:t>2</a:t>
            </a:fld>
            <a:endParaRPr lang="en-US"/>
          </a:p>
        </p:txBody>
      </p:sp>
      <p:sp>
        <p:nvSpPr>
          <p:cNvPr id="44035" name="Rectangle 2"/>
          <p:cNvSpPr>
            <a:spLocks noGrp="1" noChangeArrowheads="1"/>
          </p:cNvSpPr>
          <p:nvPr>
            <p:ph type="title"/>
          </p:nvPr>
        </p:nvSpPr>
        <p:spPr/>
        <p:txBody>
          <a:bodyPr/>
          <a:lstStyle/>
          <a:p>
            <a:pPr eaLnBrk="1" hangingPunct="1"/>
            <a:r>
              <a:rPr lang="en-US" dirty="0"/>
              <a:t>FOIA Exemptions</a:t>
            </a:r>
          </a:p>
        </p:txBody>
      </p:sp>
      <p:sp>
        <p:nvSpPr>
          <p:cNvPr id="44036" name="Rectangle 3"/>
          <p:cNvSpPr>
            <a:spLocks noGrp="1" noChangeArrowheads="1"/>
          </p:cNvSpPr>
          <p:nvPr>
            <p:ph type="body" idx="1"/>
          </p:nvPr>
        </p:nvSpPr>
        <p:spPr/>
        <p:txBody>
          <a:bodyPr>
            <a:normAutofit lnSpcReduction="10000"/>
          </a:bodyPr>
          <a:lstStyle/>
          <a:p>
            <a:pPr eaLnBrk="1" hangingPunct="1"/>
            <a:r>
              <a:rPr lang="en-US" dirty="0"/>
              <a:t>There are 9 classes of documents that the agency </a:t>
            </a:r>
            <a:r>
              <a:rPr lang="en-US" dirty="0">
                <a:highlight>
                  <a:srgbClr val="FFFF00"/>
                </a:highlight>
              </a:rPr>
              <a:t>may</a:t>
            </a:r>
            <a:r>
              <a:rPr lang="en-US" dirty="0"/>
              <a:t> refuse to produce.</a:t>
            </a:r>
          </a:p>
          <a:p>
            <a:pPr eaLnBrk="1" hangingPunct="1"/>
            <a:r>
              <a:rPr lang="en-US" dirty="0"/>
              <a:t>This is a discretionary decision </a:t>
            </a:r>
            <a:r>
              <a:rPr lang="en-US" dirty="0">
                <a:highlight>
                  <a:srgbClr val="FFFF00"/>
                </a:highlight>
              </a:rPr>
              <a:t>unless other laws further restricts disclosure</a:t>
            </a:r>
            <a:r>
              <a:rPr lang="en-US" dirty="0"/>
              <a:t>.</a:t>
            </a:r>
          </a:p>
          <a:p>
            <a:pPr lvl="1" eaLnBrk="1" hangingPunct="1"/>
            <a:r>
              <a:rPr lang="en-US" dirty="0"/>
              <a:t>Trade secret laws.</a:t>
            </a:r>
          </a:p>
          <a:p>
            <a:pPr lvl="1" eaLnBrk="1" hangingPunct="1"/>
            <a:r>
              <a:rPr lang="en-US" dirty="0"/>
              <a:t>Laws protecting classified materials.</a:t>
            </a:r>
          </a:p>
          <a:p>
            <a:pPr eaLnBrk="1" hangingPunct="1"/>
            <a:r>
              <a:rPr lang="en-US" dirty="0"/>
              <a:t>The court will apply </a:t>
            </a:r>
            <a:r>
              <a:rPr lang="en-US" dirty="0" err="1"/>
              <a:t>a&amp;c</a:t>
            </a:r>
            <a:r>
              <a:rPr lang="en-US" dirty="0"/>
              <a:t> review to the discretionary decision to release the documents, if it reviews it.</a:t>
            </a:r>
          </a:p>
          <a:p>
            <a:pPr eaLnBrk="1" hangingPunct="1"/>
            <a:r>
              <a:rPr lang="en-US" dirty="0"/>
              <a:t>The court will not defer to the agency when reviewing whether other laws block the release.</a:t>
            </a:r>
          </a:p>
        </p:txBody>
      </p:sp>
      <p:pic>
        <p:nvPicPr>
          <p:cNvPr id="4" name="Audio 3">
            <a:hlinkClick r:id="" action="ppaction://media"/>
            <a:extLst>
              <a:ext uri="{FF2B5EF4-FFF2-40B4-BE49-F238E27FC236}">
                <a16:creationId xmlns:a16="http://schemas.microsoft.com/office/drawing/2014/main" id="{53A453C8-375B-46CA-A1F6-2840EEDB0F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99378887"/>
      </p:ext>
    </p:extLst>
  </p:cSld>
  <p:clrMapOvr>
    <a:masterClrMapping/>
  </p:clrMapOvr>
  <mc:AlternateContent xmlns:mc="http://schemas.openxmlformats.org/markup-compatibility/2006" xmlns:p14="http://schemas.microsoft.com/office/powerpoint/2010/main">
    <mc:Choice Requires="p14">
      <p:transition spd="slow" p14:dur="2000" advTm="149114"/>
    </mc:Choice>
    <mc:Fallback xmlns="">
      <p:transition spd="slow" advTm="14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6D3639D-9937-41FA-A1C2-4E8188D8DF07}" type="slidenum">
              <a:rPr lang="en-US" smtClean="0"/>
              <a:pPr/>
              <a:t>20</a:t>
            </a:fld>
            <a:endParaRPr lang="en-US"/>
          </a:p>
        </p:txBody>
      </p:sp>
      <p:sp>
        <p:nvSpPr>
          <p:cNvPr id="68611" name="Rectangle 2"/>
          <p:cNvSpPr>
            <a:spLocks noGrp="1" noChangeArrowheads="1"/>
          </p:cNvSpPr>
          <p:nvPr>
            <p:ph type="title"/>
          </p:nvPr>
        </p:nvSpPr>
        <p:spPr/>
        <p:txBody>
          <a:bodyPr/>
          <a:lstStyle/>
          <a:p>
            <a:pPr eaLnBrk="1" hangingPunct="1"/>
            <a:r>
              <a:rPr lang="en-US" dirty="0"/>
              <a:t>How Do Agencies Try to Get Around Sunshine Acts?</a:t>
            </a:r>
          </a:p>
        </p:txBody>
      </p:sp>
      <p:sp>
        <p:nvSpPr>
          <p:cNvPr id="68612" name="Rectangle 3"/>
          <p:cNvSpPr>
            <a:spLocks noGrp="1" noChangeArrowheads="1"/>
          </p:cNvSpPr>
          <p:nvPr>
            <p:ph type="body" idx="1"/>
          </p:nvPr>
        </p:nvSpPr>
        <p:spPr/>
        <p:txBody>
          <a:bodyPr/>
          <a:lstStyle/>
          <a:p>
            <a:pPr eaLnBrk="1" hangingPunct="1"/>
            <a:r>
              <a:rPr lang="en-US" dirty="0"/>
              <a:t>Work off written documents - remember the exemption for intra-agency memos?</a:t>
            </a:r>
          </a:p>
          <a:p>
            <a:pPr eaLnBrk="1" hangingPunct="1"/>
            <a:r>
              <a:rPr lang="en-US" dirty="0"/>
              <a:t>Meet in groups of two – less than a quorum.</a:t>
            </a:r>
          </a:p>
          <a:p>
            <a:pPr eaLnBrk="1" hangingPunct="1"/>
            <a:r>
              <a:rPr lang="en-US" dirty="0"/>
              <a:t>Have staff do recommendations,  and then rubber stamp the results.</a:t>
            </a:r>
          </a:p>
        </p:txBody>
      </p:sp>
      <p:pic>
        <p:nvPicPr>
          <p:cNvPr id="2" name="Audio 1">
            <a:hlinkClick r:id="" action="ppaction://media"/>
            <a:extLst>
              <a:ext uri="{FF2B5EF4-FFF2-40B4-BE49-F238E27FC236}">
                <a16:creationId xmlns:a16="http://schemas.microsoft.com/office/drawing/2014/main" id="{743E1834-7C49-436B-B174-BDE5C1323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84737758"/>
      </p:ext>
    </p:ext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spd="slow" advTm="6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E6831D-4B4B-4202-BDF8-D693ECB7F0CA}" type="slidenum">
              <a:rPr lang="en-US" smtClean="0"/>
              <a:pPr/>
              <a:t>21</a:t>
            </a:fld>
            <a:endParaRPr lang="en-US"/>
          </a:p>
        </p:txBody>
      </p:sp>
      <p:sp>
        <p:nvSpPr>
          <p:cNvPr id="70659" name="Rectangle 2"/>
          <p:cNvSpPr>
            <a:spLocks noGrp="1" noChangeArrowheads="1"/>
          </p:cNvSpPr>
          <p:nvPr>
            <p:ph type="title"/>
          </p:nvPr>
        </p:nvSpPr>
        <p:spPr/>
        <p:txBody>
          <a:bodyPr/>
          <a:lstStyle/>
          <a:p>
            <a:pPr eaLnBrk="1" hangingPunct="1">
              <a:lnSpc>
                <a:spcPct val="80000"/>
              </a:lnSpc>
            </a:pPr>
            <a:r>
              <a:rPr lang="en-US"/>
              <a:t>Sanctions</a:t>
            </a:r>
          </a:p>
        </p:txBody>
      </p:sp>
      <p:sp>
        <p:nvSpPr>
          <p:cNvPr id="10244" name="Rectangle 3"/>
          <p:cNvSpPr>
            <a:spLocks noGrp="1" noChangeArrowheads="1"/>
          </p:cNvSpPr>
          <p:nvPr>
            <p:ph type="body" idx="1"/>
          </p:nvPr>
        </p:nvSpPr>
        <p:spPr/>
        <p:txBody>
          <a:bodyPr>
            <a:normAutofit/>
          </a:bodyPr>
          <a:lstStyle/>
          <a:p>
            <a:pPr eaLnBrk="1" hangingPunct="1">
              <a:defRPr/>
            </a:pPr>
            <a:r>
              <a:rPr lang="en-US" dirty="0"/>
              <a:t>You can get attorney's fees if you prevail on a claim that a meeting should have been open.</a:t>
            </a:r>
          </a:p>
          <a:p>
            <a:pPr eaLnBrk="1" hangingPunct="1">
              <a:defRPr/>
            </a:pPr>
            <a:r>
              <a:rPr lang="en-US" dirty="0"/>
              <a:t>Federal law does not allow the court to overturn an agency action because a meeting was improperly closed.</a:t>
            </a:r>
          </a:p>
          <a:p>
            <a:pPr eaLnBrk="1" hangingPunct="1">
              <a:defRPr/>
            </a:pPr>
            <a:r>
              <a:rPr lang="en-US" dirty="0"/>
              <a:t>Some states do allow this, or even make the meeting void, as opposed to voidable.</a:t>
            </a:r>
          </a:p>
          <a:p>
            <a:pPr eaLnBrk="1" hangingPunct="1">
              <a:defRPr/>
            </a:pPr>
            <a:endParaRPr lang="en-US" dirty="0"/>
          </a:p>
        </p:txBody>
      </p:sp>
      <p:pic>
        <p:nvPicPr>
          <p:cNvPr id="2" name="Audio 1">
            <a:hlinkClick r:id="" action="ppaction://media"/>
            <a:extLst>
              <a:ext uri="{FF2B5EF4-FFF2-40B4-BE49-F238E27FC236}">
                <a16:creationId xmlns:a16="http://schemas.microsoft.com/office/drawing/2014/main" id="{CBCA9C72-D876-4D62-B872-1BD477D04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888880765"/>
      </p:ext>
    </p:extLst>
  </p:cSld>
  <p:clrMapOvr>
    <a:masterClrMapping/>
  </p:clrMapOvr>
  <mc:AlternateContent xmlns:mc="http://schemas.openxmlformats.org/markup-compatibility/2006" xmlns:p14="http://schemas.microsoft.com/office/powerpoint/2010/main">
    <mc:Choice Requires="p14">
      <p:transition spd="slow" p14:dur="2000" advTm="26436"/>
    </mc:Choice>
    <mc:Fallback xmlns="">
      <p:transition spd="slow" advTm="2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5AFFCB-34B3-4DA7-AECA-B737B18AA886}" type="slidenum">
              <a:rPr lang="en-US" smtClean="0"/>
              <a:pPr/>
              <a:t>22</a:t>
            </a:fld>
            <a:endParaRPr lang="en-US"/>
          </a:p>
        </p:txBody>
      </p:sp>
      <p:sp>
        <p:nvSpPr>
          <p:cNvPr id="69635" name="Rectangle 2"/>
          <p:cNvSpPr>
            <a:spLocks noGrp="1" noChangeArrowheads="1"/>
          </p:cNvSpPr>
          <p:nvPr>
            <p:ph type="title"/>
          </p:nvPr>
        </p:nvSpPr>
        <p:spPr/>
        <p:txBody>
          <a:bodyPr/>
          <a:lstStyle/>
          <a:p>
            <a:pPr eaLnBrk="1" hangingPunct="1">
              <a:lnSpc>
                <a:spcPct val="80000"/>
              </a:lnSpc>
            </a:pPr>
            <a:r>
              <a:rPr lang="en-US" dirty="0"/>
              <a:t>What do you tell your clients?</a:t>
            </a:r>
          </a:p>
        </p:txBody>
      </p:sp>
      <p:sp>
        <p:nvSpPr>
          <p:cNvPr id="69636" name="Rectangle 3"/>
          <p:cNvSpPr>
            <a:spLocks noGrp="1" noChangeArrowheads="1"/>
          </p:cNvSpPr>
          <p:nvPr>
            <p:ph type="body" idx="1"/>
          </p:nvPr>
        </p:nvSpPr>
        <p:spPr/>
        <p:txBody>
          <a:bodyPr/>
          <a:lstStyle/>
          <a:p>
            <a:pPr eaLnBrk="1" hangingPunct="1">
              <a:lnSpc>
                <a:spcPct val="80000"/>
              </a:lnSpc>
            </a:pPr>
            <a:r>
              <a:rPr lang="en-US" dirty="0"/>
              <a:t>Comply with notice</a:t>
            </a:r>
          </a:p>
          <a:p>
            <a:pPr eaLnBrk="1" hangingPunct="1">
              <a:lnSpc>
                <a:spcPct val="80000"/>
              </a:lnSpc>
            </a:pPr>
            <a:r>
              <a:rPr lang="en-US" dirty="0"/>
              <a:t>Do not make the decisions at the background sessions.</a:t>
            </a:r>
          </a:p>
          <a:p>
            <a:pPr eaLnBrk="1" hangingPunct="1">
              <a:lnSpc>
                <a:spcPct val="80000"/>
              </a:lnSpc>
            </a:pPr>
            <a:r>
              <a:rPr lang="en-US" dirty="0"/>
              <a:t>Clearly separate background sessions, at least in time.</a:t>
            </a:r>
          </a:p>
          <a:p>
            <a:pPr eaLnBrk="1" hangingPunct="1">
              <a:lnSpc>
                <a:spcPct val="80000"/>
              </a:lnSpc>
            </a:pPr>
            <a:r>
              <a:rPr lang="en-US" dirty="0"/>
              <a:t>Recognize that email and other electronic communications is also covered.</a:t>
            </a:r>
          </a:p>
        </p:txBody>
      </p:sp>
      <p:pic>
        <p:nvPicPr>
          <p:cNvPr id="2" name="Audio 1">
            <a:hlinkClick r:id="" action="ppaction://media"/>
            <a:extLst>
              <a:ext uri="{FF2B5EF4-FFF2-40B4-BE49-F238E27FC236}">
                <a16:creationId xmlns:a16="http://schemas.microsoft.com/office/drawing/2014/main" id="{157F8E86-A16B-4FD5-A2D7-D0A535D6C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42746992"/>
      </p:ext>
    </p:extLst>
  </p:cSld>
  <p:clrMapOvr>
    <a:masterClrMapping/>
  </p:clrMapOvr>
  <mc:AlternateContent xmlns:mc="http://schemas.openxmlformats.org/markup-compatibility/2006" xmlns:p14="http://schemas.microsoft.com/office/powerpoint/2010/main">
    <mc:Choice Requires="p14">
      <p:transition spd="slow" p14:dur="2000" advTm="80250"/>
    </mc:Choice>
    <mc:Fallback xmlns="">
      <p:transition spd="slow" advTm="8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58E4C1-22BE-4D27-9E2E-F81A80939979}" type="slidenum">
              <a:rPr lang="en-US" smtClean="0"/>
              <a:pPr/>
              <a:t>3</a:t>
            </a:fld>
            <a:endParaRPr lang="en-US"/>
          </a:p>
        </p:txBody>
      </p:sp>
      <p:sp>
        <p:nvSpPr>
          <p:cNvPr id="45059" name="Rectangle 2"/>
          <p:cNvSpPr>
            <a:spLocks noGrp="1" noChangeArrowheads="1"/>
          </p:cNvSpPr>
          <p:nvPr>
            <p:ph type="title"/>
          </p:nvPr>
        </p:nvSpPr>
        <p:spPr/>
        <p:txBody>
          <a:bodyPr/>
          <a:lstStyle/>
          <a:p>
            <a:pPr eaLnBrk="1" hangingPunct="1"/>
            <a:r>
              <a:rPr lang="en-US"/>
              <a:t>Reverse FOIA - </a:t>
            </a:r>
            <a:r>
              <a:rPr lang="en-US" i="1"/>
              <a:t>Chrysler Corp. v. Brown</a:t>
            </a:r>
          </a:p>
        </p:txBody>
      </p:sp>
      <p:sp>
        <p:nvSpPr>
          <p:cNvPr id="45060" name="Rectangle 3"/>
          <p:cNvSpPr>
            <a:spLocks noGrp="1" noChangeArrowheads="1"/>
          </p:cNvSpPr>
          <p:nvPr>
            <p:ph type="body" idx="1"/>
          </p:nvPr>
        </p:nvSpPr>
        <p:spPr/>
        <p:txBody>
          <a:bodyPr>
            <a:normAutofit/>
          </a:bodyPr>
          <a:lstStyle/>
          <a:p>
            <a:pPr eaLnBrk="1" hangingPunct="1">
              <a:lnSpc>
                <a:spcPct val="80000"/>
              </a:lnSpc>
            </a:pPr>
            <a:r>
              <a:rPr lang="en-US" dirty="0"/>
              <a:t>Chrysler wanted to enjoin the release of info about it held by the government.</a:t>
            </a:r>
          </a:p>
          <a:p>
            <a:pPr eaLnBrk="1" hangingPunct="1">
              <a:lnSpc>
                <a:spcPct val="80000"/>
              </a:lnSpc>
            </a:pPr>
            <a:r>
              <a:rPr lang="en-US" dirty="0"/>
              <a:t>The APA does not create a direct right to enjoin such disclosures.</a:t>
            </a:r>
          </a:p>
          <a:p>
            <a:pPr eaLnBrk="1" hangingPunct="1">
              <a:lnSpc>
                <a:spcPct val="80000"/>
              </a:lnSpc>
            </a:pPr>
            <a:r>
              <a:rPr lang="en-US" dirty="0"/>
              <a:t>Release is an agency action, so 702 gives the right to review if the release is improper.</a:t>
            </a:r>
          </a:p>
          <a:p>
            <a:pPr lvl="1" eaLnBrk="1" hangingPunct="1">
              <a:lnSpc>
                <a:spcPct val="80000"/>
              </a:lnSpc>
            </a:pPr>
            <a:r>
              <a:rPr lang="en-US" dirty="0"/>
              <a:t>A claim that a specific statute barring release would trigger 702 review.</a:t>
            </a:r>
          </a:p>
          <a:p>
            <a:pPr eaLnBrk="1" hangingPunct="1">
              <a:lnSpc>
                <a:spcPct val="80000"/>
              </a:lnSpc>
            </a:pPr>
            <a:r>
              <a:rPr lang="en-US" dirty="0"/>
              <a:t>If there is no statute, you are left with showing the release is arbitrary and capricious.</a:t>
            </a:r>
          </a:p>
        </p:txBody>
      </p:sp>
      <p:pic>
        <p:nvPicPr>
          <p:cNvPr id="3" name="Audio 2">
            <a:hlinkClick r:id="" action="ppaction://media"/>
            <a:extLst>
              <a:ext uri="{FF2B5EF4-FFF2-40B4-BE49-F238E27FC236}">
                <a16:creationId xmlns:a16="http://schemas.microsoft.com/office/drawing/2014/main" id="{0C111564-23F3-4423-8960-0207EA3ED6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73114862"/>
      </p:ext>
    </p:extLst>
  </p:cSld>
  <p:clrMapOvr>
    <a:masterClrMapping/>
  </p:clrMapOvr>
  <mc:AlternateContent xmlns:mc="http://schemas.openxmlformats.org/markup-compatibility/2006" xmlns:p14="http://schemas.microsoft.com/office/powerpoint/2010/main">
    <mc:Choice Requires="p14">
      <p:transition spd="slow" p14:dur="2000" advTm="102661"/>
    </mc:Choice>
    <mc:Fallback xmlns="">
      <p:transition spd="slow" advTm="10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F02008-9442-4AA8-86DB-0CFEED41A04B}" type="slidenum">
              <a:rPr lang="en-US" smtClean="0"/>
              <a:pPr/>
              <a:t>4</a:t>
            </a:fld>
            <a:endParaRPr lang="en-US"/>
          </a:p>
        </p:txBody>
      </p:sp>
      <p:sp>
        <p:nvSpPr>
          <p:cNvPr id="46083" name="Rectangle 2"/>
          <p:cNvSpPr>
            <a:spLocks noGrp="1" noChangeArrowheads="1"/>
          </p:cNvSpPr>
          <p:nvPr>
            <p:ph type="title"/>
          </p:nvPr>
        </p:nvSpPr>
        <p:spPr/>
        <p:txBody>
          <a:bodyPr/>
          <a:lstStyle/>
          <a:p>
            <a:pPr eaLnBrk="1" hangingPunct="1"/>
            <a:r>
              <a:rPr lang="en-US" dirty="0"/>
              <a:t>E.O. 12600 - Response to the </a:t>
            </a:r>
            <a:r>
              <a:rPr lang="en-US" i="1" dirty="0"/>
              <a:t>Chrysler v. Brown</a:t>
            </a:r>
            <a:r>
              <a:rPr lang="en-US" dirty="0"/>
              <a:t> Case</a:t>
            </a:r>
          </a:p>
        </p:txBody>
      </p:sp>
      <p:sp>
        <p:nvSpPr>
          <p:cNvPr id="46084" name="Rectangle 3"/>
          <p:cNvSpPr>
            <a:spLocks noGrp="1" noChangeArrowheads="1"/>
          </p:cNvSpPr>
          <p:nvPr>
            <p:ph type="body" idx="1"/>
          </p:nvPr>
        </p:nvSpPr>
        <p:spPr/>
        <p:txBody>
          <a:bodyPr/>
          <a:lstStyle/>
          <a:p>
            <a:pPr eaLnBrk="1" hangingPunct="1">
              <a:lnSpc>
                <a:spcPct val="90000"/>
              </a:lnSpc>
            </a:pPr>
            <a:r>
              <a:rPr lang="en-US" dirty="0"/>
              <a:t> E.O. 12600 generally requires agencies to notify people who have given confidential commercial information to the government when the information has been requested under the FOIA.  </a:t>
            </a:r>
          </a:p>
          <a:p>
            <a:pPr eaLnBrk="1" hangingPunct="1">
              <a:lnSpc>
                <a:spcPct val="90000"/>
              </a:lnSpc>
            </a:pPr>
            <a:r>
              <a:rPr lang="en-US" dirty="0"/>
              <a:t>In addition, E.O. 12600 gives the person who provided the information a chance to explain to the agency why the information should be withheld.</a:t>
            </a:r>
          </a:p>
          <a:p>
            <a:pPr lvl="1" eaLnBrk="1" hangingPunct="1">
              <a:lnSpc>
                <a:spcPct val="90000"/>
              </a:lnSpc>
            </a:pPr>
            <a:r>
              <a:rPr lang="en-US" dirty="0"/>
              <a:t>It does not change the right to release.  </a:t>
            </a:r>
          </a:p>
          <a:p>
            <a:pPr eaLnBrk="1" hangingPunct="1">
              <a:lnSpc>
                <a:spcPct val="90000"/>
              </a:lnSpc>
            </a:pPr>
            <a:r>
              <a:rPr lang="en-US" dirty="0" err="1"/>
              <a:t>E.O</a:t>
            </a:r>
            <a:r>
              <a:rPr lang="en-US" dirty="0"/>
              <a:t>. 12600 says that it is not intended to create any judicially enforceable private rights. </a:t>
            </a:r>
          </a:p>
        </p:txBody>
      </p:sp>
      <p:pic>
        <p:nvPicPr>
          <p:cNvPr id="2" name="Audio 1">
            <a:hlinkClick r:id="" action="ppaction://media"/>
            <a:extLst>
              <a:ext uri="{FF2B5EF4-FFF2-40B4-BE49-F238E27FC236}">
                <a16:creationId xmlns:a16="http://schemas.microsoft.com/office/drawing/2014/main" id="{EF492153-2073-46FD-BA93-C0B50A337B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49305306"/>
      </p:ext>
    </p:extLst>
  </p:cSld>
  <p:clrMapOvr>
    <a:masterClrMapping/>
  </p:clrMapOvr>
  <mc:AlternateContent xmlns:mc="http://schemas.openxmlformats.org/markup-compatibility/2006" xmlns:p14="http://schemas.microsoft.com/office/powerpoint/2010/main">
    <mc:Choice Requires="p14">
      <p:transition spd="slow" p14:dur="2000" advTm="68021"/>
    </mc:Choice>
    <mc:Fallback xmlns="">
      <p:transition spd="slow" advTm="6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53D717A-D88F-4704-9CA2-3220537ED935}" type="slidenum">
              <a:rPr lang="en-US" smtClean="0"/>
              <a:pPr/>
              <a:t>5</a:t>
            </a:fld>
            <a:endParaRPr lang="en-US"/>
          </a:p>
        </p:txBody>
      </p:sp>
      <p:sp>
        <p:nvSpPr>
          <p:cNvPr id="47107" name="Rectangle 2"/>
          <p:cNvSpPr>
            <a:spLocks noGrp="1" noChangeArrowheads="1"/>
          </p:cNvSpPr>
          <p:nvPr>
            <p:ph type="title"/>
          </p:nvPr>
        </p:nvSpPr>
        <p:spPr/>
        <p:txBody>
          <a:bodyPr/>
          <a:lstStyle/>
          <a:p>
            <a:pPr eaLnBrk="1" hangingPunct="1"/>
            <a:r>
              <a:rPr lang="en-US" dirty="0"/>
              <a:t>What if the Agency Does Not Want to Admit that the Document Exists?</a:t>
            </a:r>
          </a:p>
        </p:txBody>
      </p:sp>
      <p:sp>
        <p:nvSpPr>
          <p:cNvPr id="47108" name="Rectangle 3"/>
          <p:cNvSpPr>
            <a:spLocks noGrp="1" noChangeArrowheads="1"/>
          </p:cNvSpPr>
          <p:nvPr>
            <p:ph type="body" idx="1"/>
          </p:nvPr>
        </p:nvSpPr>
        <p:spPr/>
        <p:txBody>
          <a:bodyPr>
            <a:normAutofit/>
          </a:bodyPr>
          <a:lstStyle/>
          <a:p>
            <a:pPr eaLnBrk="1" hangingPunct="1">
              <a:lnSpc>
                <a:spcPct val="90000"/>
              </a:lnSpc>
              <a:defRPr/>
            </a:pPr>
            <a:r>
              <a:rPr lang="en-US" dirty="0"/>
              <a:t>Ordinarily, any proper request must receive an answer stating whether there is any responsive information, even if the requested information is exempt from disclosure. </a:t>
            </a:r>
          </a:p>
          <a:p>
            <a:pPr eaLnBrk="1" hangingPunct="1">
              <a:lnSpc>
                <a:spcPct val="90000"/>
              </a:lnSpc>
              <a:defRPr/>
            </a:pPr>
            <a:r>
              <a:rPr lang="en-US" dirty="0"/>
              <a:t>In some narrow circumstances, acknowledgement of the existence of a record can produce consequences similar to those resulting from disclosure of the record itself.</a:t>
            </a:r>
          </a:p>
          <a:p>
            <a:pPr lvl="1" eaLnBrk="1" hangingPunct="1">
              <a:lnSpc>
                <a:spcPct val="90000"/>
              </a:lnSpc>
              <a:defRPr/>
            </a:pPr>
            <a:r>
              <a:rPr lang="en-US" dirty="0"/>
              <a:t>Admitting you have a record about a confidential informant would give away the identity.</a:t>
            </a:r>
          </a:p>
        </p:txBody>
      </p:sp>
      <p:pic>
        <p:nvPicPr>
          <p:cNvPr id="2" name="Audio 1">
            <a:hlinkClick r:id="" action="ppaction://media"/>
            <a:extLst>
              <a:ext uri="{FF2B5EF4-FFF2-40B4-BE49-F238E27FC236}">
                <a16:creationId xmlns:a16="http://schemas.microsoft.com/office/drawing/2014/main" id="{AEC9A254-437E-46AC-965E-B50E387D65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80215154"/>
      </p:ext>
    </p:extLst>
  </p:cSld>
  <p:clrMapOvr>
    <a:masterClrMapping/>
  </p:clrMapOvr>
  <mc:AlternateContent xmlns:mc="http://schemas.openxmlformats.org/markup-compatibility/2006" xmlns:p14="http://schemas.microsoft.com/office/powerpoint/2010/main">
    <mc:Choice Requires="p14">
      <p:transition spd="slow" p14:dur="2000" advTm="26683"/>
    </mc:Choice>
    <mc:Fallback xmlns="">
      <p:transition spd="slow" advTm="2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EEB18BF-7790-4F19-B9F6-EB7C68CEE65E}" type="slidenum">
              <a:rPr lang="en-US" smtClean="0"/>
              <a:pPr/>
              <a:t>6</a:t>
            </a:fld>
            <a:endParaRPr lang="en-US"/>
          </a:p>
        </p:txBody>
      </p:sp>
      <p:sp>
        <p:nvSpPr>
          <p:cNvPr id="49155" name="Rectangle 2"/>
          <p:cNvSpPr>
            <a:spLocks noGrp="1" noChangeArrowheads="1"/>
          </p:cNvSpPr>
          <p:nvPr>
            <p:ph type="title"/>
          </p:nvPr>
        </p:nvSpPr>
        <p:spPr/>
        <p:txBody>
          <a:bodyPr/>
          <a:lstStyle/>
          <a:p>
            <a:pPr eaLnBrk="1" hangingPunct="1"/>
            <a:r>
              <a:rPr lang="en-US"/>
              <a:t>Glomar Response</a:t>
            </a:r>
          </a:p>
        </p:txBody>
      </p:sp>
      <p:sp>
        <p:nvSpPr>
          <p:cNvPr id="49156" name="Rectangle 3"/>
          <p:cNvSpPr>
            <a:spLocks noGrp="1" noChangeArrowheads="1"/>
          </p:cNvSpPr>
          <p:nvPr>
            <p:ph type="body" idx="1"/>
          </p:nvPr>
        </p:nvSpPr>
        <p:spPr/>
        <p:txBody>
          <a:bodyPr>
            <a:normAutofit/>
          </a:bodyPr>
          <a:lstStyle/>
          <a:p>
            <a:pPr eaLnBrk="1" hangingPunct="1">
              <a:lnSpc>
                <a:spcPct val="80000"/>
              </a:lnSpc>
            </a:pPr>
            <a:r>
              <a:rPr lang="en-US" dirty="0"/>
              <a:t>The agency refuses to confirm or deny the existence of any covered records. </a:t>
            </a:r>
          </a:p>
          <a:p>
            <a:pPr eaLnBrk="1" hangingPunct="1">
              <a:lnSpc>
                <a:spcPct val="80000"/>
              </a:lnSpc>
            </a:pPr>
            <a:r>
              <a:rPr lang="en-US" dirty="0"/>
              <a:t>Originated when the CIA refuse to confirm or deny its ties to Howard Hughes' submarine retrieval ship, the Glomar Explorer. </a:t>
            </a:r>
          </a:p>
          <a:p>
            <a:pPr eaLnBrk="1" hangingPunct="1">
              <a:lnSpc>
                <a:spcPct val="80000"/>
              </a:lnSpc>
            </a:pPr>
            <a:r>
              <a:rPr lang="en-US" dirty="0"/>
              <a:t>While this was a classified documents - FOIA exemption (1) – case, it can be applied for other exemptions.</a:t>
            </a:r>
          </a:p>
          <a:p>
            <a:pPr eaLnBrk="1" hangingPunct="1">
              <a:lnSpc>
                <a:spcPct val="80000"/>
              </a:lnSpc>
            </a:pPr>
            <a:r>
              <a:rPr lang="en-US" dirty="0"/>
              <a:t>Since refusing to confirm or deny signals confirmation, security agencies argue for the right to deny, even if it is a lie.</a:t>
            </a:r>
          </a:p>
        </p:txBody>
      </p:sp>
      <p:pic>
        <p:nvPicPr>
          <p:cNvPr id="3" name="Audio 2">
            <a:hlinkClick r:id="" action="ppaction://media"/>
            <a:extLst>
              <a:ext uri="{FF2B5EF4-FFF2-40B4-BE49-F238E27FC236}">
                <a16:creationId xmlns:a16="http://schemas.microsoft.com/office/drawing/2014/main" id="{0818EEC0-2F69-40A4-B2E2-A46E06456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67095274"/>
      </p:ext>
    </p:extLst>
  </p:cSld>
  <p:clrMapOvr>
    <a:masterClrMapping/>
  </p:clrMapOvr>
  <mc:AlternateContent xmlns:mc="http://schemas.openxmlformats.org/markup-compatibility/2006" xmlns:p14="http://schemas.microsoft.com/office/powerpoint/2010/main">
    <mc:Choice Requires="p14">
      <p:transition spd="slow" p14:dur="2000" advTm="117995"/>
    </mc:Choice>
    <mc:Fallback xmlns="">
      <p:transition spd="slow" advTm="11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0DA7-A859-4D77-98E3-D12A2BFAC45E}"/>
              </a:ext>
            </a:extLst>
          </p:cNvPr>
          <p:cNvSpPr>
            <a:spLocks noGrp="1"/>
          </p:cNvSpPr>
          <p:nvPr>
            <p:ph type="title"/>
          </p:nvPr>
        </p:nvSpPr>
        <p:spPr/>
        <p:txBody>
          <a:bodyPr/>
          <a:lstStyle/>
          <a:p>
            <a:r>
              <a:rPr lang="en-US" dirty="0"/>
              <a:t>The Exemptions</a:t>
            </a:r>
          </a:p>
        </p:txBody>
      </p:sp>
      <p:sp>
        <p:nvSpPr>
          <p:cNvPr id="3" name="Content Placeholder 2">
            <a:extLst>
              <a:ext uri="{FF2B5EF4-FFF2-40B4-BE49-F238E27FC236}">
                <a16:creationId xmlns:a16="http://schemas.microsoft.com/office/drawing/2014/main" id="{93A03D9F-43E4-4623-A3CB-2532737D51DE}"/>
              </a:ext>
            </a:extLst>
          </p:cNvPr>
          <p:cNvSpPr>
            <a:spLocks noGrp="1"/>
          </p:cNvSpPr>
          <p:nvPr>
            <p:ph idx="1"/>
          </p:nvPr>
        </p:nvSpPr>
        <p:spPr>
          <a:xfrm>
            <a:off x="613250" y="1377989"/>
            <a:ext cx="9784628" cy="5237350"/>
          </a:xfrm>
        </p:spPr>
        <p:txBody>
          <a:bodyPr>
            <a:normAutofit fontScale="85000" lnSpcReduction="20000"/>
          </a:bodyPr>
          <a:lstStyle/>
          <a:p>
            <a:r>
              <a:rPr lang="en-US" dirty="0"/>
              <a:t>(1)classified information;</a:t>
            </a:r>
          </a:p>
          <a:p>
            <a:r>
              <a:rPr lang="en-US" dirty="0"/>
              <a:t>(2)internal agency personnel rules and practices;</a:t>
            </a:r>
          </a:p>
          <a:p>
            <a:r>
              <a:rPr lang="en-US" dirty="0"/>
              <a:t>(3)</a:t>
            </a:r>
            <a:r>
              <a:rPr lang="en-US" dirty="0">
                <a:highlight>
                  <a:srgbClr val="FFFF00"/>
                </a:highlight>
              </a:rPr>
              <a:t>matters that some other statute specifically exempts from disclosure</a:t>
            </a:r>
            <a:r>
              <a:rPr lang="en-US" dirty="0"/>
              <a:t>;</a:t>
            </a:r>
          </a:p>
          <a:p>
            <a:r>
              <a:rPr lang="en-US" dirty="0"/>
              <a:t>(4)trade secrets and certain other privileged or confidential business information that the agency has obtained from someone else;</a:t>
            </a:r>
          </a:p>
          <a:p>
            <a:r>
              <a:rPr lang="en-US" dirty="0"/>
              <a:t>(5)internal agency documents that ordinarily could not be obtained through discovery in a civil action against the agency;</a:t>
            </a:r>
          </a:p>
          <a:p>
            <a:r>
              <a:rPr lang="en-US" dirty="0"/>
              <a:t>(6)</a:t>
            </a:r>
            <a:r>
              <a:rPr lang="en-US" dirty="0">
                <a:highlight>
                  <a:srgbClr val="FFFF00"/>
                </a:highlight>
              </a:rPr>
              <a:t>personnel files, medical files, and similar files disclosure of which would constitute a clearly unwarranted invasion of personal privacy;</a:t>
            </a:r>
          </a:p>
          <a:p>
            <a:r>
              <a:rPr lang="en-US" dirty="0"/>
              <a:t>(7)records or information that has been compiled for law-enforcement purposes the disclosure of which could cause certain harms;</a:t>
            </a:r>
          </a:p>
          <a:p>
            <a:r>
              <a:rPr lang="en-US" dirty="0"/>
              <a:t>(8)certain matters related to the regulation of banks and other financial institutions; and</a:t>
            </a:r>
          </a:p>
          <a:p>
            <a:r>
              <a:rPr lang="en-US" dirty="0"/>
              <a:t>(9)geological and geophysical information and data.</a:t>
            </a:r>
          </a:p>
        </p:txBody>
      </p:sp>
      <p:sp>
        <p:nvSpPr>
          <p:cNvPr id="4" name="Slide Number Placeholder 3">
            <a:extLst>
              <a:ext uri="{FF2B5EF4-FFF2-40B4-BE49-F238E27FC236}">
                <a16:creationId xmlns:a16="http://schemas.microsoft.com/office/drawing/2014/main" id="{8EB7E0F5-6829-4D6C-9E65-F624B4E150B2}"/>
              </a:ext>
            </a:extLst>
          </p:cNvPr>
          <p:cNvSpPr>
            <a:spLocks noGrp="1"/>
          </p:cNvSpPr>
          <p:nvPr>
            <p:ph type="sldNum" sz="quarter" idx="12"/>
          </p:nvPr>
        </p:nvSpPr>
        <p:spPr/>
        <p:txBody>
          <a:bodyPr/>
          <a:lstStyle/>
          <a:p>
            <a:pPr>
              <a:defRPr/>
            </a:pPr>
            <a:fld id="{55B74757-BDB0-4C3B-9B02-F107D6E044B9}" type="slidenum">
              <a:rPr lang="en-US" smtClean="0"/>
              <a:pPr>
                <a:defRPr/>
              </a:pPr>
              <a:t>7</a:t>
            </a:fld>
            <a:endParaRPr lang="en-US"/>
          </a:p>
        </p:txBody>
      </p:sp>
      <p:pic>
        <p:nvPicPr>
          <p:cNvPr id="7" name="Audio 6">
            <a:hlinkClick r:id="" action="ppaction://media"/>
            <a:extLst>
              <a:ext uri="{FF2B5EF4-FFF2-40B4-BE49-F238E27FC236}">
                <a16:creationId xmlns:a16="http://schemas.microsoft.com/office/drawing/2014/main" id="{B8478699-3227-4EE4-8C00-F32C5AEA8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1766341"/>
      </p:ext>
    </p:extLst>
  </p:cSld>
  <p:clrMapOvr>
    <a:masterClrMapping/>
  </p:clrMapOvr>
  <mc:AlternateContent xmlns:mc="http://schemas.openxmlformats.org/markup-compatibility/2006" xmlns:p14="http://schemas.microsoft.com/office/powerpoint/2010/main">
    <mc:Choice Requires="p14">
      <p:transition spd="slow" p14:dur="2000" advTm="197926"/>
    </mc:Choice>
    <mc:Fallback xmlns="">
      <p:transition spd="slow" advTm="19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D91F1B-08E8-4A48-B39F-AD015392F877}" type="slidenum">
              <a:rPr lang="en-US" smtClean="0"/>
              <a:pPr/>
              <a:t>8</a:t>
            </a:fld>
            <a:endParaRPr lang="en-US"/>
          </a:p>
        </p:txBody>
      </p:sp>
      <p:sp>
        <p:nvSpPr>
          <p:cNvPr id="59395" name="Rectangle 2"/>
          <p:cNvSpPr>
            <a:spLocks noGrp="1" noChangeArrowheads="1"/>
          </p:cNvSpPr>
          <p:nvPr>
            <p:ph type="title"/>
          </p:nvPr>
        </p:nvSpPr>
        <p:spPr/>
        <p:txBody>
          <a:bodyPr/>
          <a:lstStyle/>
          <a:p>
            <a:pPr eaLnBrk="1" hangingPunct="1"/>
            <a:r>
              <a:rPr lang="en-US"/>
              <a:t>The Privacy Act - Access to Your Own Records</a:t>
            </a:r>
          </a:p>
        </p:txBody>
      </p:sp>
      <p:sp>
        <p:nvSpPr>
          <p:cNvPr id="59396" name="Rectangle 3"/>
          <p:cNvSpPr>
            <a:spLocks noGrp="1" noChangeArrowheads="1"/>
          </p:cNvSpPr>
          <p:nvPr>
            <p:ph type="body" idx="1"/>
          </p:nvPr>
        </p:nvSpPr>
        <p:spPr/>
        <p:txBody>
          <a:bodyPr/>
          <a:lstStyle/>
          <a:p>
            <a:pPr eaLnBrk="1" hangingPunct="1">
              <a:lnSpc>
                <a:spcPct val="90000"/>
              </a:lnSpc>
            </a:pPr>
            <a:r>
              <a:rPr lang="en-US" dirty="0"/>
              <a:t>The Privacy Act of 1974 provides safeguards against an invasion of privacy through the misuse of records by Federal agencies. </a:t>
            </a:r>
          </a:p>
          <a:p>
            <a:pPr lvl="1" eaLnBrk="1" hangingPunct="1">
              <a:lnSpc>
                <a:spcPct val="90000"/>
              </a:lnSpc>
            </a:pPr>
            <a:r>
              <a:rPr lang="en-US" dirty="0"/>
              <a:t>Prevents the release of most Exemption 6 records.</a:t>
            </a:r>
          </a:p>
          <a:p>
            <a:pPr eaLnBrk="1" hangingPunct="1">
              <a:lnSpc>
                <a:spcPct val="90000"/>
              </a:lnSpc>
            </a:pPr>
            <a:r>
              <a:rPr lang="en-US" dirty="0"/>
              <a:t>In general, the act allows a citizen to learn how records are collected, maintained, used, and disseminated by the Federal Government. </a:t>
            </a:r>
          </a:p>
          <a:p>
            <a:pPr eaLnBrk="1" hangingPunct="1">
              <a:lnSpc>
                <a:spcPct val="90000"/>
              </a:lnSpc>
            </a:pPr>
            <a:r>
              <a:rPr lang="en-US" dirty="0"/>
              <a:t>The act also permits an individual to gain access to most of her personal information maintained by Federal agencies and to seek amendment of any inaccurate, incomplete, untimely, or irrelevant information. </a:t>
            </a:r>
          </a:p>
        </p:txBody>
      </p:sp>
      <p:pic>
        <p:nvPicPr>
          <p:cNvPr id="4" name="Audio 3">
            <a:hlinkClick r:id="" action="ppaction://media"/>
            <a:extLst>
              <a:ext uri="{FF2B5EF4-FFF2-40B4-BE49-F238E27FC236}">
                <a16:creationId xmlns:a16="http://schemas.microsoft.com/office/drawing/2014/main" id="{C76D2705-BC19-49E1-A738-F9E003BC1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56020282"/>
      </p:ext>
    </p:extLst>
  </p:cSld>
  <p:clrMapOvr>
    <a:masterClrMapping/>
  </p:clrMapOvr>
  <mc:AlternateContent xmlns:mc="http://schemas.openxmlformats.org/markup-compatibility/2006" xmlns:p14="http://schemas.microsoft.com/office/powerpoint/2010/main">
    <mc:Choice Requires="p14">
      <p:transition spd="slow" p14:dur="2000" advTm="78629"/>
    </mc:Choice>
    <mc:Fallback xmlns="">
      <p:transition spd="slow" advTm="7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61C50C2-D10B-45D8-8821-E0823B7E9753}" type="slidenum">
              <a:rPr lang="en-US" smtClean="0"/>
              <a:pPr/>
              <a:t>9</a:t>
            </a:fld>
            <a:endParaRPr lang="en-US"/>
          </a:p>
        </p:txBody>
      </p:sp>
      <p:sp>
        <p:nvSpPr>
          <p:cNvPr id="60419" name="Rectangle 2"/>
          <p:cNvSpPr>
            <a:spLocks noGrp="1" noChangeArrowheads="1"/>
          </p:cNvSpPr>
          <p:nvPr>
            <p:ph type="title"/>
          </p:nvPr>
        </p:nvSpPr>
        <p:spPr/>
        <p:txBody>
          <a:bodyPr/>
          <a:lstStyle/>
          <a:p>
            <a:pPr eaLnBrk="1" hangingPunct="1"/>
            <a:r>
              <a:rPr lang="en-US" dirty="0"/>
              <a:t>Can You Just Ask for All the Records the Government Has on You?</a:t>
            </a:r>
          </a:p>
        </p:txBody>
      </p:sp>
      <p:sp>
        <p:nvSpPr>
          <p:cNvPr id="60420" name="Rectangle 3"/>
          <p:cNvSpPr>
            <a:spLocks noGrp="1" noChangeArrowheads="1"/>
          </p:cNvSpPr>
          <p:nvPr>
            <p:ph type="body" idx="1"/>
          </p:nvPr>
        </p:nvSpPr>
        <p:spPr/>
        <p:txBody>
          <a:bodyPr/>
          <a:lstStyle/>
          <a:p>
            <a:pPr eaLnBrk="1" hangingPunct="1"/>
            <a:r>
              <a:rPr lang="en-US" dirty="0"/>
              <a:t>There is no central index of Federal Government records about individuals. </a:t>
            </a:r>
          </a:p>
          <a:p>
            <a:pPr lvl="1" eaLnBrk="1" hangingPunct="1"/>
            <a:r>
              <a:rPr lang="en-US" dirty="0"/>
              <a:t>Not as true post-9/11, but you will not get anything held under national security powers.</a:t>
            </a:r>
          </a:p>
          <a:p>
            <a:pPr eaLnBrk="1" hangingPunct="1"/>
            <a:r>
              <a:rPr lang="en-US" dirty="0"/>
              <a:t>An individual who wants to inspect records about himself or herself must first identify which agency has the records. </a:t>
            </a:r>
          </a:p>
        </p:txBody>
      </p:sp>
      <p:pic>
        <p:nvPicPr>
          <p:cNvPr id="2" name="Audio 1">
            <a:hlinkClick r:id="" action="ppaction://media"/>
            <a:extLst>
              <a:ext uri="{FF2B5EF4-FFF2-40B4-BE49-F238E27FC236}">
                <a16:creationId xmlns:a16="http://schemas.microsoft.com/office/drawing/2014/main" id="{4F2E3717-006D-4189-8129-346DF128EF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96155895"/>
      </p:ext>
    </p:extLst>
  </p:cSld>
  <p:clrMapOvr>
    <a:masterClrMapping/>
  </p:clrMapOvr>
  <mc:AlternateContent xmlns:mc="http://schemas.openxmlformats.org/markup-compatibility/2006" xmlns:p14="http://schemas.microsoft.com/office/powerpoint/2010/main">
    <mc:Choice Requires="p14">
      <p:transition spd="slow" p14:dur="2000" advTm="38429"/>
    </mc:Choice>
    <mc:Fallback xmlns="">
      <p:transition spd="slow" advTm="3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6</TotalTime>
  <Words>1498</Words>
  <Application>Microsoft Office PowerPoint</Application>
  <PresentationFormat>Widescreen</PresentationFormat>
  <Paragraphs>125</Paragraphs>
  <Slides>22</Slides>
  <Notes>1</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Atkinson Hyperlegible</vt:lpstr>
      <vt:lpstr>Calibri</vt:lpstr>
      <vt:lpstr>Tahoma</vt:lpstr>
      <vt:lpstr>Office Theme</vt:lpstr>
      <vt:lpstr>Chapter 9</vt:lpstr>
      <vt:lpstr>FOIA Exemptions</vt:lpstr>
      <vt:lpstr>Reverse FOIA - Chrysler Corp. v. Brown</vt:lpstr>
      <vt:lpstr>E.O. 12600 - Response to the Chrysler v. Brown Case</vt:lpstr>
      <vt:lpstr>What if the Agency Does Not Want to Admit that the Document Exists?</vt:lpstr>
      <vt:lpstr>Glomar Response</vt:lpstr>
      <vt:lpstr>The Exemptions</vt:lpstr>
      <vt:lpstr>The Privacy Act - Access to Your Own Records</vt:lpstr>
      <vt:lpstr>Can You Just Ask for All the Records the Government Has on You?</vt:lpstr>
      <vt:lpstr>Getting Other People’s Records</vt:lpstr>
      <vt:lpstr>Which Act Applies?</vt:lpstr>
      <vt:lpstr>FOIA The Dead</vt:lpstr>
      <vt:lpstr>Open Meetings Laws</vt:lpstr>
      <vt:lpstr>Sunshine/Open Meeting Acts</vt:lpstr>
      <vt:lpstr>Which Agencies are Covered?</vt:lpstr>
      <vt:lpstr>Louisiana Open Meetings Law</vt:lpstr>
      <vt:lpstr>State vs. Federal Law</vt:lpstr>
      <vt:lpstr>What is a Meeting?</vt:lpstr>
      <vt:lpstr>Notice Requirements</vt:lpstr>
      <vt:lpstr>How Do Agencies Try to Get Around Sunshine Acts?</vt:lpstr>
      <vt:lpstr>Sanctions</vt:lpstr>
      <vt:lpstr>What do you tell your clients?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dc:title>
  <dc:creator>Edward P Richards</dc:creator>
  <cp:lastModifiedBy>Edward P Richards</cp:lastModifiedBy>
  <cp:revision>2</cp:revision>
  <dcterms:created xsi:type="dcterms:W3CDTF">2021-07-05T17:42:36Z</dcterms:created>
  <dcterms:modified xsi:type="dcterms:W3CDTF">2021-07-05T17:49:32Z</dcterms:modified>
</cp:coreProperties>
</file>