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259" r:id="rId3"/>
    <p:sldId id="265" r:id="rId4"/>
    <p:sldId id="266" r:id="rId5"/>
    <p:sldId id="267" r:id="rId6"/>
    <p:sldId id="269" r:id="rId7"/>
    <p:sldId id="270" r:id="rId8"/>
    <p:sldId id="271" r:id="rId9"/>
    <p:sldId id="272" r:id="rId10"/>
    <p:sldId id="273" r:id="rId11"/>
    <p:sldId id="274" r:id="rId12"/>
    <p:sldId id="275" r:id="rId13"/>
    <p:sldId id="276" r:id="rId14"/>
    <p:sldId id="282" r:id="rId15"/>
    <p:sldId id="283" r:id="rId16"/>
    <p:sldId id="284" r:id="rId17"/>
    <p:sldId id="285" r:id="rId18"/>
    <p:sldId id="286" r:id="rId19"/>
    <p:sldId id="287" r:id="rId20"/>
    <p:sldId id="327" r:id="rId21"/>
    <p:sldId id="328" r:id="rId22"/>
    <p:sldId id="329" r:id="rId23"/>
    <p:sldId id="330" r:id="rId24"/>
    <p:sldId id="288" r:id="rId25"/>
    <p:sldId id="289" r:id="rId26"/>
    <p:sldId id="290" r:id="rId27"/>
    <p:sldId id="293" r:id="rId28"/>
    <p:sldId id="294" r:id="rId29"/>
    <p:sldId id="295" r:id="rId30"/>
    <p:sldId id="296" r:id="rId31"/>
    <p:sldId id="29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105" autoAdjust="0"/>
    <p:restoredTop sz="86350" autoAdjust="0"/>
  </p:normalViewPr>
  <p:slideViewPr>
    <p:cSldViewPr snapToGrid="0">
      <p:cViewPr varScale="1">
        <p:scale>
          <a:sx n="97" d="100"/>
          <a:sy n="97" d="100"/>
        </p:scale>
        <p:origin x="96" y="59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D3033-2DC4-4141-A3E3-C3C232E11838}" type="datetimeFigureOut">
              <a:rPr lang="en-US" smtClean="0"/>
              <a:t>7/5/2021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3B703-9AC5-4C9A-8ED4-386F166910CE}" type="slidenum">
              <a:rPr lang="en-US" smtClean="0"/>
              <a:t>‹#›</a:t>
            </a:fld>
            <a:endParaRPr lang="en-US"/>
          </a:p>
        </p:txBody>
      </p:sp>
    </p:spTree>
    <p:extLst>
      <p:ext uri="{BB962C8B-B14F-4D97-AF65-F5344CB8AC3E}">
        <p14:creationId xmlns:p14="http://schemas.microsoft.com/office/powerpoint/2010/main" val="387644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3021-C3B3-4CC2-BE78-7274C876EF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0483FC-3010-44AD-9E6B-5DF3375ED4E4}"/>
              </a:ext>
            </a:extLst>
          </p:cNvPr>
          <p:cNvSpPr>
            <a:spLocks noGrp="1"/>
          </p:cNvSpPr>
          <p:nvPr>
            <p:ph type="subTitle" idx="1"/>
          </p:nvPr>
        </p:nvSpPr>
        <p:spPr>
          <a:xfrm>
            <a:off x="1524000" y="3602038"/>
            <a:ext cx="9144000" cy="1655762"/>
          </a:xfrm>
        </p:spPr>
        <p:txBody>
          <a:bodyPr>
            <a:normAutofit/>
          </a:bodyPr>
          <a:lstStyle>
            <a:lvl1pPr marL="0" indent="0" algn="ctr">
              <a:buNone/>
              <a:defRPr sz="4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EB49247-060C-47B0-920C-2F474688F5EB}"/>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12321499-B517-43AF-9615-4D68AD76B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47753-D1EE-4873-A93E-5AA805B2DC83}"/>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39130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BABD-4A6C-4EBA-AA25-37F50E83AE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70736-EC2E-416E-9F63-3F22E1A45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7D7FD-07A2-4836-8F47-C8FA47B67315}"/>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181304E2-01C8-46BE-A535-F39E3D761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55468-ED75-44FF-8E64-F1B904001FD4}"/>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7469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D48A2C-7F22-426F-A62B-20379A0EC3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EF1D15-5F5E-4B4C-8268-85C0E2DC2B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C6E82-D433-4BA3-9487-92F2B5232788}"/>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627AC5BA-D4F5-4034-9735-3A02F3DAD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64725-05FD-4BC6-95FF-EA998779B866}"/>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8000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F2CC-9260-42A5-8C04-D45CF30CF60B}"/>
              </a:ext>
            </a:extLst>
          </p:cNvPr>
          <p:cNvSpPr>
            <a:spLocks noGrp="1"/>
          </p:cNvSpPr>
          <p:nvPr>
            <p:ph type="title"/>
          </p:nvPr>
        </p:nvSpPr>
        <p:spPr>
          <a:xfrm>
            <a:off x="478972" y="242661"/>
            <a:ext cx="105980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C9BC8C-BD69-40C2-AB6E-11C6714319BD}"/>
              </a:ext>
            </a:extLst>
          </p:cNvPr>
          <p:cNvSpPr>
            <a:spLocks noGrp="1"/>
          </p:cNvSpPr>
          <p:nvPr>
            <p:ph idx="1"/>
          </p:nvPr>
        </p:nvSpPr>
        <p:spPr>
          <a:xfrm>
            <a:off x="387752" y="1825625"/>
            <a:ext cx="10689220" cy="4351338"/>
          </a:xfrm>
        </p:spPr>
        <p:txBody>
          <a:bodyPr>
            <a:normAutofit/>
          </a:bodyPr>
          <a:lstStyle>
            <a:lvl1pPr>
              <a:defRPr sz="2800">
                <a:latin typeface="Atkinson Hyperlegible" pitchFamily="50" charset="0"/>
              </a:defRPr>
            </a:lvl1pPr>
            <a:lvl2pPr>
              <a:defRPr sz="2800">
                <a:latin typeface="Atkinson Hyperlegible" pitchFamily="50" charset="0"/>
              </a:defRPr>
            </a:lvl2pPr>
            <a:lvl3pPr>
              <a:defRPr sz="2800">
                <a:latin typeface="Atkinson Hyperlegible" pitchFamily="50" charset="0"/>
              </a:defRPr>
            </a:lvl3pPr>
            <a:lvl4pPr>
              <a:defRPr sz="2800">
                <a:latin typeface="Atkinson Hyperlegible" pitchFamily="50" charset="0"/>
              </a:defRPr>
            </a:lvl4pPr>
            <a:lvl5pPr>
              <a:defRPr sz="2800">
                <a:latin typeface="Atkinson Hyperlegible"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41BD90-E74D-45A5-A3EA-CF835382D06E}"/>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EDDD36AB-FC44-48B3-8488-8EFF49AAC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F97AB-1FD4-4722-8E32-548AE7592EE7}"/>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046587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1E3E-6028-45E7-97C3-489D7F697354}"/>
              </a:ext>
            </a:extLst>
          </p:cNvPr>
          <p:cNvSpPr>
            <a:spLocks noGrp="1"/>
          </p:cNvSpPr>
          <p:nvPr>
            <p:ph type="title"/>
          </p:nvPr>
        </p:nvSpPr>
        <p:spPr>
          <a:xfrm>
            <a:off x="831850" y="1709738"/>
            <a:ext cx="10515600" cy="2852737"/>
          </a:xfrm>
        </p:spPr>
        <p:txBody>
          <a:bodyPr anchor="b"/>
          <a:lstStyle>
            <a:lvl1pPr>
              <a:defRPr sz="6000">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B603D0-8E53-4E90-AEE6-636200E117C7}"/>
              </a:ext>
            </a:extLst>
          </p:cNvPr>
          <p:cNvSpPr>
            <a:spLocks noGrp="1"/>
          </p:cNvSpPr>
          <p:nvPr>
            <p:ph type="body" idx="1"/>
          </p:nvPr>
        </p:nvSpPr>
        <p:spPr>
          <a:xfrm>
            <a:off x="831850" y="4589463"/>
            <a:ext cx="10515600" cy="1500187"/>
          </a:xfrm>
        </p:spPr>
        <p:txBody>
          <a:bodyPr>
            <a:normAutofit/>
          </a:bodyPr>
          <a:lstStyle>
            <a:lvl1pPr marL="0" indent="0">
              <a:buNone/>
              <a:defRPr sz="4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1A300F-A8E9-4F19-9E5B-5C2D2614BE33}"/>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5911726A-343E-4072-B96A-99EB3D9CC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E20DB-6EAA-4119-AD1C-B6EF02EEBE5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5751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2B06-6A7C-4FB9-AE96-2B94C1DC6C4F}"/>
              </a:ext>
            </a:extLst>
          </p:cNvPr>
          <p:cNvSpPr>
            <a:spLocks noGrp="1"/>
          </p:cNvSpPr>
          <p:nvPr>
            <p:ph type="title"/>
          </p:nvPr>
        </p:nvSpPr>
        <p:spPr>
          <a:xfrm>
            <a:off x="487136" y="369207"/>
            <a:ext cx="96774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11BC38C-9F53-4768-9EE9-D24613804C83}"/>
              </a:ext>
            </a:extLst>
          </p:cNvPr>
          <p:cNvSpPr>
            <a:spLocks noGrp="1"/>
          </p:cNvSpPr>
          <p:nvPr>
            <p:ph sz="half" idx="1"/>
          </p:nvPr>
        </p:nvSpPr>
        <p:spPr>
          <a:xfrm>
            <a:off x="838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8CE2ACB-41D3-4D45-9D19-4C2E4B875BBB}"/>
              </a:ext>
            </a:extLst>
          </p:cNvPr>
          <p:cNvSpPr>
            <a:spLocks noGrp="1"/>
          </p:cNvSpPr>
          <p:nvPr>
            <p:ph sz="half" idx="2"/>
          </p:nvPr>
        </p:nvSpPr>
        <p:spPr>
          <a:xfrm>
            <a:off x="6172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EE89DC9-646D-4AB8-A1DA-63C92288275B}"/>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6" name="Footer Placeholder 5">
            <a:extLst>
              <a:ext uri="{FF2B5EF4-FFF2-40B4-BE49-F238E27FC236}">
                <a16:creationId xmlns:a16="http://schemas.microsoft.com/office/drawing/2014/main" id="{58F839C6-C193-4E81-B2FF-B771F1605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C0F4C-45E8-4BBE-AEBE-570F4409F10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21555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1B55-A1A9-44DC-9D31-826C2F131602}"/>
              </a:ext>
            </a:extLst>
          </p:cNvPr>
          <p:cNvSpPr>
            <a:spLocks noGrp="1"/>
          </p:cNvSpPr>
          <p:nvPr>
            <p:ph type="title"/>
          </p:nvPr>
        </p:nvSpPr>
        <p:spPr>
          <a:xfrm>
            <a:off x="444954" y="365125"/>
            <a:ext cx="996451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F1514FF-F85A-4DD8-ADE6-922E65B6E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D2DBC-F26A-40A8-A6F6-D58010174514}"/>
              </a:ext>
            </a:extLst>
          </p:cNvPr>
          <p:cNvSpPr>
            <a:spLocks noGrp="1"/>
          </p:cNvSpPr>
          <p:nvPr>
            <p:ph sz="half" idx="2"/>
          </p:nvPr>
        </p:nvSpPr>
        <p:spPr>
          <a:xfrm>
            <a:off x="839788" y="2505075"/>
            <a:ext cx="5157787"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43EF9E7-DDAA-43D7-8B01-2BD9F3047A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6D5C9-279C-4441-A4F5-EE2C3A37A398}"/>
              </a:ext>
            </a:extLst>
          </p:cNvPr>
          <p:cNvSpPr>
            <a:spLocks noGrp="1"/>
          </p:cNvSpPr>
          <p:nvPr>
            <p:ph sz="quarter" idx="4"/>
          </p:nvPr>
        </p:nvSpPr>
        <p:spPr>
          <a:xfrm>
            <a:off x="6172200" y="2505075"/>
            <a:ext cx="5183188"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EAFCE15-CF6D-4E1F-8AE3-5F9D58C55FBB}"/>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8" name="Footer Placeholder 7">
            <a:extLst>
              <a:ext uri="{FF2B5EF4-FFF2-40B4-BE49-F238E27FC236}">
                <a16:creationId xmlns:a16="http://schemas.microsoft.com/office/drawing/2014/main" id="{5D06A5D4-3452-47B4-BE7C-2F8E3A9BF4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C8B4BF-BDFC-493D-80DA-E83F2FC0405D}"/>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204709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0391F-37C5-432E-8E1C-770E0527BB9D}"/>
              </a:ext>
            </a:extLst>
          </p:cNvPr>
          <p:cNvSpPr>
            <a:spLocks noGrp="1"/>
          </p:cNvSpPr>
          <p:nvPr>
            <p:ph type="title"/>
          </p:nvPr>
        </p:nvSpPr>
        <p:spPr>
          <a:xfrm>
            <a:off x="808264" y="365125"/>
            <a:ext cx="954405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7C27445-1815-4F74-8FA2-59957163AF85}"/>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4" name="Footer Placeholder 3">
            <a:extLst>
              <a:ext uri="{FF2B5EF4-FFF2-40B4-BE49-F238E27FC236}">
                <a16:creationId xmlns:a16="http://schemas.microsoft.com/office/drawing/2014/main" id="{F5138088-54BE-4CB7-9FA1-012869CC66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BB5BB-2E3C-42B4-93AC-2C10D0FCF4AA}"/>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414937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31BC7-637B-442F-824A-210DA8C20843}"/>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3" name="Footer Placeholder 2">
            <a:extLst>
              <a:ext uri="{FF2B5EF4-FFF2-40B4-BE49-F238E27FC236}">
                <a16:creationId xmlns:a16="http://schemas.microsoft.com/office/drawing/2014/main" id="{71755274-52E7-474F-BA7B-ACD5E9C737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BC2351-8CC8-4A30-980B-A2D349886D79}"/>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257531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A174-79D5-4DC6-8531-180E5A697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00A7D0-FA5C-4986-B68B-F8DCF362C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C8D403-827D-436C-B110-D36F4F86F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29720-F7B7-46AE-8741-03FFEC4792BF}"/>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6" name="Footer Placeholder 5">
            <a:extLst>
              <a:ext uri="{FF2B5EF4-FFF2-40B4-BE49-F238E27FC236}">
                <a16:creationId xmlns:a16="http://schemas.microsoft.com/office/drawing/2014/main" id="{D2B41D49-2DF8-41A3-B966-237FD4CF1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EC6F5-3D39-44B1-8C51-E90A83D48ABB}"/>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1456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C610-2F05-466A-B268-24C7D9A5A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1489F0-8219-4971-BCF0-2327C3646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DE50B22-232C-464D-B561-12C81578A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BA121B-8CDC-4A44-9F1F-7FD70CF1C9D1}"/>
              </a:ext>
            </a:extLst>
          </p:cNvPr>
          <p:cNvSpPr>
            <a:spLocks noGrp="1"/>
          </p:cNvSpPr>
          <p:nvPr>
            <p:ph type="dt" sz="half" idx="10"/>
          </p:nvPr>
        </p:nvSpPr>
        <p:spPr/>
        <p:txBody>
          <a:bodyPr/>
          <a:lstStyle/>
          <a:p>
            <a:fld id="{9E18709F-5617-4A43-A8BB-39EB7DB8DA94}" type="datetimeFigureOut">
              <a:rPr lang="en-US" smtClean="0"/>
              <a:t>7/5/2021</a:t>
            </a:fld>
            <a:endParaRPr lang="en-US"/>
          </a:p>
        </p:txBody>
      </p:sp>
      <p:sp>
        <p:nvSpPr>
          <p:cNvPr id="6" name="Footer Placeholder 5">
            <a:extLst>
              <a:ext uri="{FF2B5EF4-FFF2-40B4-BE49-F238E27FC236}">
                <a16:creationId xmlns:a16="http://schemas.microsoft.com/office/drawing/2014/main" id="{0FDAB18E-1F34-4074-9BC6-274F283FB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51570-D877-4AF1-972A-AF774112F8C0}"/>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09823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82377-34CE-4831-BE2E-499F86D13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40342F-ACF4-45B2-B77F-774AD3C80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0AFD648-4635-4794-9918-1FE25D6F1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8709F-5617-4A43-A8BB-39EB7DB8DA94}" type="datetimeFigureOut">
              <a:rPr lang="en-US" smtClean="0"/>
              <a:t>7/5/2021</a:t>
            </a:fld>
            <a:endParaRPr lang="en-US"/>
          </a:p>
        </p:txBody>
      </p:sp>
      <p:sp>
        <p:nvSpPr>
          <p:cNvPr id="5" name="Footer Placeholder 4">
            <a:extLst>
              <a:ext uri="{FF2B5EF4-FFF2-40B4-BE49-F238E27FC236}">
                <a16:creationId xmlns:a16="http://schemas.microsoft.com/office/drawing/2014/main" id="{5E4D657F-E72E-4EBF-AB33-19AD5AB593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34168F5-E3DB-4336-9ECF-3A6E97134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D72CE-15D5-43BE-841F-78925906E125}" type="slidenum">
              <a:rPr lang="en-US" smtClean="0"/>
              <a:t>‹#›</a:t>
            </a:fld>
            <a:endParaRPr lang="en-US" dirty="0"/>
          </a:p>
        </p:txBody>
      </p:sp>
    </p:spTree>
    <p:extLst>
      <p:ext uri="{BB962C8B-B14F-4D97-AF65-F5344CB8AC3E}">
        <p14:creationId xmlns:p14="http://schemas.microsoft.com/office/powerpoint/2010/main" val="742924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tkinson Hyperlegible"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tkinson Hyperlegible"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hyperlink" Target="http://www.usgovernmentmanual.gov/" TargetMode="External"/><Relationship Id="rId4" Type="http://schemas.openxmlformats.org/officeDocument/2006/relationships/hyperlink" Target="http://www.gpoaccess.gov/gmanual/browse-gm-03.html"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6"/>
          <p:cNvSpPr>
            <a:spLocks noGrp="1" noChangeArrowheads="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20207A2-35F3-40AD-B2CA-F3C8D2CCE39B}" type="slidenum">
              <a:rPr lang="en-US" smtClean="0">
                <a:solidFill>
                  <a:schemeClr val="bg2"/>
                </a:solidFill>
              </a:rPr>
              <a:pPr/>
              <a:t>1</a:t>
            </a:fld>
            <a:endParaRPr lang="en-US">
              <a:solidFill>
                <a:schemeClr val="bg2"/>
              </a:solidFill>
            </a:endParaRPr>
          </a:p>
        </p:txBody>
      </p:sp>
      <p:sp>
        <p:nvSpPr>
          <p:cNvPr id="3075" name="Rectangle 2"/>
          <p:cNvSpPr>
            <a:spLocks noGrp="1" noChangeArrowheads="1"/>
          </p:cNvSpPr>
          <p:nvPr>
            <p:ph type="ctrTitle"/>
          </p:nvPr>
        </p:nvSpPr>
        <p:spPr/>
        <p:txBody>
          <a:bodyPr/>
          <a:lstStyle/>
          <a:p>
            <a:pPr eaLnBrk="1" hangingPunct="1"/>
            <a:r>
              <a:rPr lang="en-US" dirty="0"/>
              <a:t>Chapter 9</a:t>
            </a:r>
          </a:p>
        </p:txBody>
      </p:sp>
      <p:sp>
        <p:nvSpPr>
          <p:cNvPr id="3076" name="Rectangle 3"/>
          <p:cNvSpPr>
            <a:spLocks noGrp="1" noChangeArrowheads="1"/>
          </p:cNvSpPr>
          <p:nvPr>
            <p:ph type="subTitle" idx="1"/>
          </p:nvPr>
        </p:nvSpPr>
        <p:spPr/>
        <p:txBody>
          <a:bodyPr/>
          <a:lstStyle/>
          <a:p>
            <a:pPr eaLnBrk="1" hangingPunct="1"/>
            <a:r>
              <a:rPr lang="en-US" dirty="0"/>
              <a:t>FOIA – Part 1</a:t>
            </a:r>
          </a:p>
        </p:txBody>
      </p:sp>
      <p:pic>
        <p:nvPicPr>
          <p:cNvPr id="2" name="Audio 1">
            <a:hlinkClick r:id="" action="ppaction://media"/>
            <a:extLst>
              <a:ext uri="{FF2B5EF4-FFF2-40B4-BE49-F238E27FC236}">
                <a16:creationId xmlns:a16="http://schemas.microsoft.com/office/drawing/2014/main" id="{E610545F-ED43-4753-AC45-69C339C2D8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82"/>
    </mc:Choice>
    <mc:Fallback xmlns="">
      <p:transition spd="slow" advTm="4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7652103-F235-48D0-A8E1-4BB9FDB1FCE9}" type="slidenum">
              <a:rPr lang="en-US" smtClean="0"/>
              <a:pPr/>
              <a:t>10</a:t>
            </a:fld>
            <a:endParaRPr lang="en-US"/>
          </a:p>
        </p:txBody>
      </p:sp>
      <p:sp>
        <p:nvSpPr>
          <p:cNvPr id="18435" name="Rectangle 2"/>
          <p:cNvSpPr>
            <a:spLocks noGrp="1" noChangeArrowheads="1"/>
          </p:cNvSpPr>
          <p:nvPr>
            <p:ph type="title"/>
          </p:nvPr>
        </p:nvSpPr>
        <p:spPr/>
        <p:txBody>
          <a:bodyPr/>
          <a:lstStyle/>
          <a:p>
            <a:pPr eaLnBrk="1" hangingPunct="1"/>
            <a:r>
              <a:rPr lang="en-US"/>
              <a:t>Information or Records?</a:t>
            </a:r>
          </a:p>
        </p:txBody>
      </p:sp>
      <p:sp>
        <p:nvSpPr>
          <p:cNvPr id="18436" name="Rectangle 3"/>
          <p:cNvSpPr>
            <a:spLocks noGrp="1" noChangeArrowheads="1"/>
          </p:cNvSpPr>
          <p:nvPr>
            <p:ph type="body" idx="1"/>
          </p:nvPr>
        </p:nvSpPr>
        <p:spPr>
          <a:xfrm>
            <a:off x="764193" y="1636165"/>
            <a:ext cx="8497888" cy="4535487"/>
          </a:xfrm>
        </p:spPr>
        <p:txBody>
          <a:bodyPr/>
          <a:lstStyle/>
          <a:p>
            <a:pPr eaLnBrk="1" hangingPunct="1"/>
            <a:r>
              <a:rPr lang="en-US" dirty="0"/>
              <a:t>The FOIA provides that a requester may ask for records rather than information – think physical object. </a:t>
            </a:r>
          </a:p>
          <a:p>
            <a:pPr eaLnBrk="1" hangingPunct="1"/>
            <a:r>
              <a:rPr lang="en-US" dirty="0"/>
              <a:t>An agency is only required to look for an existing record or document.</a:t>
            </a:r>
          </a:p>
          <a:p>
            <a:pPr eaLnBrk="1" hangingPunct="1"/>
            <a:r>
              <a:rPr lang="en-US" dirty="0"/>
              <a:t>An agency is not obliged to create a new record to comply with a request. </a:t>
            </a:r>
          </a:p>
          <a:p>
            <a:pPr eaLnBrk="1" hangingPunct="1"/>
            <a:r>
              <a:rPr lang="en-US" dirty="0"/>
              <a:t>An agency is neither required to collect information it does not have, nor do research or analyze data for a requester.</a:t>
            </a:r>
          </a:p>
        </p:txBody>
      </p:sp>
      <p:pic>
        <p:nvPicPr>
          <p:cNvPr id="3" name="Audio 2">
            <a:hlinkClick r:id="" action="ppaction://media"/>
            <a:extLst>
              <a:ext uri="{FF2B5EF4-FFF2-40B4-BE49-F238E27FC236}">
                <a16:creationId xmlns:a16="http://schemas.microsoft.com/office/drawing/2014/main" id="{A1977885-B869-41F8-8D97-59DD54777B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328"/>
    </mc:Choice>
    <mc:Fallback xmlns="">
      <p:transition spd="slow" advTm="87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B24AC6D-A115-4E2F-B37E-B86938EC481B}" type="slidenum">
              <a:rPr lang="en-US" smtClean="0"/>
              <a:pPr/>
              <a:t>11</a:t>
            </a:fld>
            <a:endParaRPr lang="en-US"/>
          </a:p>
        </p:txBody>
      </p:sp>
      <p:sp>
        <p:nvSpPr>
          <p:cNvPr id="19459" name="Rectangle 2"/>
          <p:cNvSpPr>
            <a:spLocks noGrp="1" noChangeArrowheads="1"/>
          </p:cNvSpPr>
          <p:nvPr>
            <p:ph type="title"/>
          </p:nvPr>
        </p:nvSpPr>
        <p:spPr/>
        <p:txBody>
          <a:bodyPr/>
          <a:lstStyle/>
          <a:p>
            <a:pPr eaLnBrk="1" hangingPunct="1"/>
            <a:r>
              <a:rPr lang="en-US"/>
              <a:t>Computer Records</a:t>
            </a:r>
          </a:p>
        </p:txBody>
      </p:sp>
      <p:sp>
        <p:nvSpPr>
          <p:cNvPr id="19460" name="Rectangle 3"/>
          <p:cNvSpPr>
            <a:spLocks noGrp="1" noChangeArrowheads="1"/>
          </p:cNvSpPr>
          <p:nvPr>
            <p:ph type="body" idx="1"/>
          </p:nvPr>
        </p:nvSpPr>
        <p:spPr>
          <a:xfrm>
            <a:off x="990600" y="1568224"/>
            <a:ext cx="8574088" cy="4535487"/>
          </a:xfrm>
        </p:spPr>
        <p:txBody>
          <a:bodyPr>
            <a:normAutofit fontScale="92500" lnSpcReduction="10000"/>
          </a:bodyPr>
          <a:lstStyle/>
          <a:p>
            <a:pPr eaLnBrk="1" hangingPunct="1">
              <a:lnSpc>
                <a:spcPct val="90000"/>
              </a:lnSpc>
              <a:defRPr/>
            </a:pPr>
            <a:r>
              <a:rPr lang="en-US" dirty="0"/>
              <a:t>When records are maintained in a computer, an agency is required to retrieve information in response to a FOIA request. </a:t>
            </a:r>
          </a:p>
          <a:p>
            <a:pPr lvl="1" eaLnBrk="1" hangingPunct="1">
              <a:lnSpc>
                <a:spcPct val="90000"/>
              </a:lnSpc>
              <a:defRPr/>
            </a:pPr>
            <a:r>
              <a:rPr lang="en-US" dirty="0"/>
              <a:t>The process of retrieving the information may result in the creation of a new document when the data is printed out on paper or written on computer tape or disk. </a:t>
            </a:r>
          </a:p>
          <a:p>
            <a:pPr lvl="1" eaLnBrk="1" hangingPunct="1">
              <a:lnSpc>
                <a:spcPct val="90000"/>
              </a:lnSpc>
              <a:defRPr/>
            </a:pPr>
            <a:r>
              <a:rPr lang="en-US" dirty="0"/>
              <a:t>Since this may be the only way computerized data can be disclosed, agencies are required to provide the data even if it means a new document must be created.</a:t>
            </a:r>
          </a:p>
          <a:p>
            <a:pPr eaLnBrk="1" hangingPunct="1">
              <a:lnSpc>
                <a:spcPct val="90000"/>
              </a:lnSpc>
              <a:defRPr/>
            </a:pPr>
            <a:r>
              <a:rPr lang="en-US" dirty="0"/>
              <a:t>As records are computerized, the distinction between discrete records and information is disappearing.</a:t>
            </a:r>
          </a:p>
        </p:txBody>
      </p:sp>
      <p:pic>
        <p:nvPicPr>
          <p:cNvPr id="2" name="Audio 1">
            <a:hlinkClick r:id="" action="ppaction://media"/>
            <a:extLst>
              <a:ext uri="{FF2B5EF4-FFF2-40B4-BE49-F238E27FC236}">
                <a16:creationId xmlns:a16="http://schemas.microsoft.com/office/drawing/2014/main" id="{528508DF-2AC2-40C5-BB28-F6DF32B74C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151"/>
    </mc:Choice>
    <mc:Fallback xmlns="">
      <p:transition spd="slow" advTm="53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C8E855A-A418-43EB-8A76-F3782FF20B35}" type="slidenum">
              <a:rPr lang="en-US" smtClean="0"/>
              <a:pPr/>
              <a:t>12</a:t>
            </a:fld>
            <a:endParaRPr lang="en-US"/>
          </a:p>
        </p:txBody>
      </p:sp>
      <p:sp>
        <p:nvSpPr>
          <p:cNvPr id="20483" name="Rectangle 2"/>
          <p:cNvSpPr>
            <a:spLocks noGrp="1" noChangeArrowheads="1"/>
          </p:cNvSpPr>
          <p:nvPr>
            <p:ph type="title"/>
          </p:nvPr>
        </p:nvSpPr>
        <p:spPr/>
        <p:txBody>
          <a:bodyPr/>
          <a:lstStyle/>
          <a:p>
            <a:pPr eaLnBrk="1" hangingPunct="1"/>
            <a:r>
              <a:rPr lang="en-US"/>
              <a:t>Specificity</a:t>
            </a:r>
          </a:p>
        </p:txBody>
      </p:sp>
      <p:sp>
        <p:nvSpPr>
          <p:cNvPr id="20484" name="Rectangle 3"/>
          <p:cNvSpPr>
            <a:spLocks noGrp="1" noChangeArrowheads="1"/>
          </p:cNvSpPr>
          <p:nvPr>
            <p:ph type="body" idx="1"/>
          </p:nvPr>
        </p:nvSpPr>
        <p:spPr/>
        <p:txBody>
          <a:bodyPr/>
          <a:lstStyle/>
          <a:p>
            <a:pPr eaLnBrk="1" hangingPunct="1"/>
            <a:r>
              <a:rPr lang="en-US"/>
              <a:t>The law requires that each request must reasonably describe the records being sought. This means that a request must be specific enough to permit a professional employee of the agency who is familiar with the subject matter to locate the record in a reasonable period of time. </a:t>
            </a:r>
          </a:p>
        </p:txBody>
      </p:sp>
      <p:pic>
        <p:nvPicPr>
          <p:cNvPr id="2" name="Audio 1">
            <a:hlinkClick r:id="" action="ppaction://media"/>
            <a:extLst>
              <a:ext uri="{FF2B5EF4-FFF2-40B4-BE49-F238E27FC236}">
                <a16:creationId xmlns:a16="http://schemas.microsoft.com/office/drawing/2014/main" id="{A4745474-379F-43B8-BAD5-0F08F87931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300"/>
    </mc:Choice>
    <mc:Fallback xmlns="">
      <p:transition spd="slow" advTm="39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330D7FA-3FD3-4152-8DF3-4BDA2D8885F3}" type="slidenum">
              <a:rPr lang="en-US" smtClean="0"/>
              <a:pPr/>
              <a:t>13</a:t>
            </a:fld>
            <a:endParaRPr lang="en-US"/>
          </a:p>
        </p:txBody>
      </p:sp>
      <p:sp>
        <p:nvSpPr>
          <p:cNvPr id="21507" name="Rectangle 2"/>
          <p:cNvSpPr>
            <a:spLocks noGrp="1" noChangeArrowheads="1"/>
          </p:cNvSpPr>
          <p:nvPr>
            <p:ph type="title"/>
          </p:nvPr>
        </p:nvSpPr>
        <p:spPr/>
        <p:txBody>
          <a:bodyPr/>
          <a:lstStyle/>
          <a:p>
            <a:pPr eaLnBrk="1" hangingPunct="1"/>
            <a:r>
              <a:rPr lang="en-US"/>
              <a:t>Agency Organization of Records</a:t>
            </a:r>
          </a:p>
        </p:txBody>
      </p:sp>
      <p:sp>
        <p:nvSpPr>
          <p:cNvPr id="21508" name="Rectangle 3"/>
          <p:cNvSpPr>
            <a:spLocks noGrp="1" noChangeArrowheads="1"/>
          </p:cNvSpPr>
          <p:nvPr>
            <p:ph type="body" idx="1"/>
          </p:nvPr>
        </p:nvSpPr>
        <p:spPr/>
        <p:txBody>
          <a:bodyPr/>
          <a:lstStyle/>
          <a:p>
            <a:pPr eaLnBrk="1" hangingPunct="1"/>
            <a:r>
              <a:rPr lang="en-US"/>
              <a:t>What if you ask for all the records about toxic wastes 3 miles from a specific school and the agency only has the data by state and political subdivision?</a:t>
            </a:r>
          </a:p>
          <a:p>
            <a:pPr eaLnBrk="1" hangingPunct="1"/>
            <a:r>
              <a:rPr lang="en-US"/>
              <a:t>How should you frame requests when you do not know the specific records you need?</a:t>
            </a:r>
          </a:p>
        </p:txBody>
      </p:sp>
      <p:pic>
        <p:nvPicPr>
          <p:cNvPr id="4" name="Audio 3">
            <a:hlinkClick r:id="" action="ppaction://media"/>
            <a:extLst>
              <a:ext uri="{FF2B5EF4-FFF2-40B4-BE49-F238E27FC236}">
                <a16:creationId xmlns:a16="http://schemas.microsoft.com/office/drawing/2014/main" id="{37342616-D8B2-47AB-9A90-4C4339A82D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057"/>
    </mc:Choice>
    <mc:Fallback xmlns="">
      <p:transition spd="slow" advTm="57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6"/>
          <p:cNvSpPr>
            <a:spLocks noGrp="1" noChangeArrowheads="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D34A9B7-BCA4-4FB6-840C-B47AD09D1A3D}" type="slidenum">
              <a:rPr lang="en-US" smtClean="0">
                <a:solidFill>
                  <a:schemeClr val="bg2"/>
                </a:solidFill>
              </a:rPr>
              <a:pPr/>
              <a:t>14</a:t>
            </a:fld>
            <a:endParaRPr lang="en-US">
              <a:solidFill>
                <a:schemeClr val="bg2"/>
              </a:solidFill>
            </a:endParaRPr>
          </a:p>
        </p:txBody>
      </p:sp>
      <p:sp>
        <p:nvSpPr>
          <p:cNvPr id="26627" name="Rectangle 2"/>
          <p:cNvSpPr>
            <a:spLocks noGrp="1" noChangeArrowheads="1"/>
          </p:cNvSpPr>
          <p:nvPr>
            <p:ph type="ctrTitle"/>
          </p:nvPr>
        </p:nvSpPr>
        <p:spPr/>
        <p:txBody>
          <a:bodyPr/>
          <a:lstStyle/>
          <a:p>
            <a:pPr eaLnBrk="1" hangingPunct="1"/>
            <a:r>
              <a:rPr lang="en-US"/>
              <a:t>Categories of Requestors</a:t>
            </a:r>
          </a:p>
        </p:txBody>
      </p:sp>
      <p:sp>
        <p:nvSpPr>
          <p:cNvPr id="26628" name="Rectangle 3"/>
          <p:cNvSpPr>
            <a:spLocks noGrp="1" noChangeArrowheads="1"/>
          </p:cNvSpPr>
          <p:nvPr>
            <p:ph type="subTitle" idx="1"/>
          </p:nvPr>
        </p:nvSpPr>
        <p:spPr/>
        <p:txBody>
          <a:bodyPr/>
          <a:lstStyle/>
          <a:p>
            <a:pPr eaLnBrk="1" hangingPunct="1"/>
            <a:endParaRPr lang="en-US"/>
          </a:p>
        </p:txBody>
      </p:sp>
      <p:pic>
        <p:nvPicPr>
          <p:cNvPr id="2" name="Audio 1">
            <a:hlinkClick r:id="" action="ppaction://media"/>
            <a:extLst>
              <a:ext uri="{FF2B5EF4-FFF2-40B4-BE49-F238E27FC236}">
                <a16:creationId xmlns:a16="http://schemas.microsoft.com/office/drawing/2014/main" id="{E6EBE4DC-AD9A-4E02-9597-FDDAB34046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248849247"/>
      </p:ext>
    </p:extLst>
  </p:cSld>
  <p:clrMapOvr>
    <a:masterClrMapping/>
  </p:clrMapOvr>
  <mc:AlternateContent xmlns:mc="http://schemas.openxmlformats.org/markup-compatibility/2006" xmlns:p14="http://schemas.microsoft.com/office/powerpoint/2010/main">
    <mc:Choice Requires="p14">
      <p:transition spd="slow" p14:dur="2000" advTm="5899"/>
    </mc:Choice>
    <mc:Fallback xmlns="">
      <p:transition spd="slow" advTm="5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9294699-FB15-45D7-BA2A-719509D587C9}" type="slidenum">
              <a:rPr lang="en-US" smtClean="0"/>
              <a:pPr/>
              <a:t>15</a:t>
            </a:fld>
            <a:endParaRPr lang="en-US"/>
          </a:p>
        </p:txBody>
      </p:sp>
      <p:sp>
        <p:nvSpPr>
          <p:cNvPr id="27651" name="Rectangle 2"/>
          <p:cNvSpPr>
            <a:spLocks noGrp="1" noChangeArrowheads="1"/>
          </p:cNvSpPr>
          <p:nvPr>
            <p:ph type="title"/>
          </p:nvPr>
        </p:nvSpPr>
        <p:spPr/>
        <p:txBody>
          <a:bodyPr/>
          <a:lstStyle/>
          <a:p>
            <a:pPr eaLnBrk="1" hangingPunct="1"/>
            <a:r>
              <a:rPr lang="en-US"/>
              <a:t>News and Educational</a:t>
            </a:r>
          </a:p>
        </p:txBody>
      </p:sp>
      <p:sp>
        <p:nvSpPr>
          <p:cNvPr id="27652" name="Rectangle 3"/>
          <p:cNvSpPr>
            <a:spLocks noGrp="1" noChangeArrowheads="1"/>
          </p:cNvSpPr>
          <p:nvPr>
            <p:ph type="body" idx="1"/>
          </p:nvPr>
        </p:nvSpPr>
        <p:spPr/>
        <p:txBody>
          <a:bodyPr/>
          <a:lstStyle/>
          <a:p>
            <a:pPr eaLnBrk="1" hangingPunct="1"/>
            <a:r>
              <a:rPr lang="en-US" dirty="0"/>
              <a:t>A request for information from a representative of the news media is not considered to be for commercial use if the request is in support of a news gathering or dissemination function. </a:t>
            </a:r>
          </a:p>
          <a:p>
            <a:pPr eaLnBrk="1" hangingPunct="1"/>
            <a:r>
              <a:rPr lang="en-US" dirty="0"/>
              <a:t>A requester in this category who is not seeking records for commercial use </a:t>
            </a:r>
            <a:r>
              <a:rPr lang="en-US" dirty="0">
                <a:highlight>
                  <a:srgbClr val="FFFF00"/>
                </a:highlight>
              </a:rPr>
              <a:t>can only be billed for reasonable standard document duplication charges. </a:t>
            </a:r>
          </a:p>
        </p:txBody>
      </p:sp>
      <p:pic>
        <p:nvPicPr>
          <p:cNvPr id="2" name="Audio 1">
            <a:hlinkClick r:id="" action="ppaction://media"/>
            <a:extLst>
              <a:ext uri="{FF2B5EF4-FFF2-40B4-BE49-F238E27FC236}">
                <a16:creationId xmlns:a16="http://schemas.microsoft.com/office/drawing/2014/main" id="{6F2A4DBE-DE9D-45BD-BC72-4828650E8F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085611779"/>
      </p:ext>
    </p:extLst>
  </p:cSld>
  <p:clrMapOvr>
    <a:masterClrMapping/>
  </p:clrMapOvr>
  <mc:AlternateContent xmlns:mc="http://schemas.openxmlformats.org/markup-compatibility/2006" xmlns:p14="http://schemas.microsoft.com/office/powerpoint/2010/main">
    <mc:Choice Requires="p14">
      <p:transition spd="slow" p14:dur="2000" advTm="97213"/>
    </mc:Choice>
    <mc:Fallback xmlns="">
      <p:transition spd="slow" advTm="97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A49E5BB-42D8-445D-AA6D-CE962FF34F41}" type="slidenum">
              <a:rPr lang="en-US" smtClean="0"/>
              <a:pPr/>
              <a:t>16</a:t>
            </a:fld>
            <a:endParaRPr lang="en-US"/>
          </a:p>
        </p:txBody>
      </p:sp>
      <p:sp>
        <p:nvSpPr>
          <p:cNvPr id="28675" name="Rectangle 2"/>
          <p:cNvSpPr>
            <a:spLocks noGrp="1" noChangeArrowheads="1"/>
          </p:cNvSpPr>
          <p:nvPr>
            <p:ph type="title"/>
          </p:nvPr>
        </p:nvSpPr>
        <p:spPr/>
        <p:txBody>
          <a:bodyPr/>
          <a:lstStyle/>
          <a:p>
            <a:pPr eaLnBrk="1" hangingPunct="1"/>
            <a:r>
              <a:rPr lang="en-US"/>
              <a:t>Commercial</a:t>
            </a:r>
          </a:p>
        </p:txBody>
      </p:sp>
      <p:sp>
        <p:nvSpPr>
          <p:cNvPr id="28676" name="Rectangle 3"/>
          <p:cNvSpPr>
            <a:spLocks noGrp="1" noChangeArrowheads="1"/>
          </p:cNvSpPr>
          <p:nvPr>
            <p:ph type="body" idx="1"/>
          </p:nvPr>
        </p:nvSpPr>
        <p:spPr>
          <a:xfrm>
            <a:off x="808597" y="1649323"/>
            <a:ext cx="8269288" cy="4383087"/>
          </a:xfrm>
        </p:spPr>
        <p:txBody>
          <a:bodyPr/>
          <a:lstStyle/>
          <a:p>
            <a:pPr eaLnBrk="1" hangingPunct="1">
              <a:lnSpc>
                <a:spcPct val="90000"/>
              </a:lnSpc>
            </a:pPr>
            <a:r>
              <a:rPr lang="en-US" dirty="0"/>
              <a:t>The second category includes FOIA requesters seeking records for commercial use. </a:t>
            </a:r>
          </a:p>
          <a:p>
            <a:pPr eaLnBrk="1" hangingPunct="1">
              <a:lnSpc>
                <a:spcPct val="90000"/>
              </a:lnSpc>
            </a:pPr>
            <a:r>
              <a:rPr lang="en-US" dirty="0"/>
              <a:t>Commercial use is not defined in the law, but it generally includes profitmaking activities. </a:t>
            </a:r>
          </a:p>
          <a:p>
            <a:pPr eaLnBrk="1" hangingPunct="1">
              <a:lnSpc>
                <a:spcPct val="90000"/>
              </a:lnSpc>
            </a:pPr>
            <a:r>
              <a:rPr lang="en-US" dirty="0"/>
              <a:t>A commercial user can be charged </a:t>
            </a:r>
            <a:r>
              <a:rPr lang="en-US" dirty="0">
                <a:highlight>
                  <a:srgbClr val="FFFF00"/>
                </a:highlight>
              </a:rPr>
              <a:t>reasonable standard charges for document duplication, search, and review.</a:t>
            </a:r>
          </a:p>
        </p:txBody>
      </p:sp>
      <p:pic>
        <p:nvPicPr>
          <p:cNvPr id="2" name="Audio 1">
            <a:hlinkClick r:id="" action="ppaction://media"/>
            <a:extLst>
              <a:ext uri="{FF2B5EF4-FFF2-40B4-BE49-F238E27FC236}">
                <a16:creationId xmlns:a16="http://schemas.microsoft.com/office/drawing/2014/main" id="{79B21863-6A70-4E2F-99EA-90162468B0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366368557"/>
      </p:ext>
    </p:extLst>
  </p:cSld>
  <p:clrMapOvr>
    <a:masterClrMapping/>
  </p:clrMapOvr>
  <mc:AlternateContent xmlns:mc="http://schemas.openxmlformats.org/markup-compatibility/2006" xmlns:p14="http://schemas.microsoft.com/office/powerpoint/2010/main">
    <mc:Choice Requires="p14">
      <p:transition spd="slow" p14:dur="2000" advTm="40895"/>
    </mc:Choice>
    <mc:Fallback xmlns="">
      <p:transition spd="slow" advTm="40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A079815-2E97-494A-9180-FF165DDAE0D8}" type="slidenum">
              <a:rPr lang="en-US" smtClean="0"/>
              <a:pPr/>
              <a:t>17</a:t>
            </a:fld>
            <a:endParaRPr lang="en-US"/>
          </a:p>
        </p:txBody>
      </p:sp>
      <p:sp>
        <p:nvSpPr>
          <p:cNvPr id="29699" name="Rectangle 2"/>
          <p:cNvSpPr>
            <a:spLocks noGrp="1" noChangeArrowheads="1"/>
          </p:cNvSpPr>
          <p:nvPr>
            <p:ph type="title"/>
          </p:nvPr>
        </p:nvSpPr>
        <p:spPr/>
        <p:txBody>
          <a:bodyPr/>
          <a:lstStyle/>
          <a:p>
            <a:pPr eaLnBrk="1" hangingPunct="1"/>
            <a:r>
              <a:rPr lang="en-US"/>
              <a:t>Everybody Else</a:t>
            </a:r>
          </a:p>
        </p:txBody>
      </p:sp>
      <p:sp>
        <p:nvSpPr>
          <p:cNvPr id="29700" name="Rectangle 3"/>
          <p:cNvSpPr>
            <a:spLocks noGrp="1" noChangeArrowheads="1"/>
          </p:cNvSpPr>
          <p:nvPr>
            <p:ph type="body" idx="1"/>
          </p:nvPr>
        </p:nvSpPr>
        <p:spPr/>
        <p:txBody>
          <a:bodyPr/>
          <a:lstStyle/>
          <a:p>
            <a:pPr eaLnBrk="1" hangingPunct="1"/>
            <a:r>
              <a:rPr lang="en-US" dirty="0"/>
              <a:t>People seeking information for personal use, public interest groups, and nonprofit organizations are examples of requesters who fall into the third group. </a:t>
            </a:r>
          </a:p>
          <a:p>
            <a:pPr eaLnBrk="1" hangingPunct="1"/>
            <a:r>
              <a:rPr lang="en-US" dirty="0"/>
              <a:t>Charges for these requesters are limited to </a:t>
            </a:r>
            <a:r>
              <a:rPr lang="en-US" dirty="0">
                <a:highlight>
                  <a:srgbClr val="FFFF00"/>
                </a:highlight>
              </a:rPr>
              <a:t>reasonable standard charges for document duplication and search</a:t>
            </a:r>
            <a:r>
              <a:rPr lang="en-US" dirty="0"/>
              <a:t>. Review costs may not be charged. </a:t>
            </a:r>
          </a:p>
        </p:txBody>
      </p:sp>
      <p:pic>
        <p:nvPicPr>
          <p:cNvPr id="2" name="Audio 1">
            <a:hlinkClick r:id="" action="ppaction://media"/>
            <a:extLst>
              <a:ext uri="{FF2B5EF4-FFF2-40B4-BE49-F238E27FC236}">
                <a16:creationId xmlns:a16="http://schemas.microsoft.com/office/drawing/2014/main" id="{36F92A57-28B8-4C6C-AF6C-74BC0CF4B1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025437185"/>
      </p:ext>
    </p:extLst>
  </p:cSld>
  <p:clrMapOvr>
    <a:masterClrMapping/>
  </p:clrMapOvr>
  <mc:AlternateContent xmlns:mc="http://schemas.openxmlformats.org/markup-compatibility/2006" xmlns:p14="http://schemas.microsoft.com/office/powerpoint/2010/main">
    <mc:Choice Requires="p14">
      <p:transition spd="slow" p14:dur="2000" advTm="23325"/>
    </mc:Choice>
    <mc:Fallback xmlns="">
      <p:transition spd="slow" advTm="23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6BEB5F7-1196-4E76-8919-E81C25BCBB57}" type="slidenum">
              <a:rPr lang="en-US" smtClean="0"/>
              <a:pPr/>
              <a:t>18</a:t>
            </a:fld>
            <a:endParaRPr lang="en-US"/>
          </a:p>
        </p:txBody>
      </p:sp>
      <p:sp>
        <p:nvSpPr>
          <p:cNvPr id="30723" name="Rectangle 2"/>
          <p:cNvSpPr>
            <a:spLocks noGrp="1" noChangeArrowheads="1"/>
          </p:cNvSpPr>
          <p:nvPr>
            <p:ph type="title"/>
          </p:nvPr>
        </p:nvSpPr>
        <p:spPr/>
        <p:txBody>
          <a:bodyPr/>
          <a:lstStyle/>
          <a:p>
            <a:pPr eaLnBrk="1" hangingPunct="1"/>
            <a:r>
              <a:rPr lang="en-US"/>
              <a:t>Small Requests</a:t>
            </a:r>
          </a:p>
        </p:txBody>
      </p:sp>
      <p:sp>
        <p:nvSpPr>
          <p:cNvPr id="30724" name="Rectangle 3"/>
          <p:cNvSpPr>
            <a:spLocks noGrp="1" noChangeArrowheads="1"/>
          </p:cNvSpPr>
          <p:nvPr>
            <p:ph type="body" idx="1"/>
          </p:nvPr>
        </p:nvSpPr>
        <p:spPr>
          <a:xfrm>
            <a:off x="863965" y="1732643"/>
            <a:ext cx="8345488" cy="4459287"/>
          </a:xfrm>
        </p:spPr>
        <p:txBody>
          <a:bodyPr/>
          <a:lstStyle/>
          <a:p>
            <a:pPr eaLnBrk="1" hangingPunct="1">
              <a:lnSpc>
                <a:spcPct val="90000"/>
              </a:lnSpc>
            </a:pPr>
            <a:r>
              <a:rPr lang="en-US" dirty="0"/>
              <a:t>Small requests are free for a requester in the first and third categories. This includes all requesters except commercial users. </a:t>
            </a:r>
          </a:p>
          <a:p>
            <a:pPr eaLnBrk="1" hangingPunct="1">
              <a:lnSpc>
                <a:spcPct val="90000"/>
              </a:lnSpc>
            </a:pPr>
            <a:r>
              <a:rPr lang="en-US" dirty="0"/>
              <a:t>There is </a:t>
            </a:r>
            <a:r>
              <a:rPr lang="en-US" dirty="0">
                <a:highlight>
                  <a:srgbClr val="FFFF00"/>
                </a:highlight>
              </a:rPr>
              <a:t>no charge for the first 2 hours of search time and for the first 100 pages of documents. </a:t>
            </a:r>
          </a:p>
          <a:p>
            <a:pPr eaLnBrk="1" hangingPunct="1">
              <a:lnSpc>
                <a:spcPct val="90000"/>
              </a:lnSpc>
            </a:pPr>
            <a:r>
              <a:rPr lang="en-US" dirty="0"/>
              <a:t>A noncommercial requester who limits a request to a small number of easily found records will not pay any fees at all. </a:t>
            </a:r>
          </a:p>
        </p:txBody>
      </p:sp>
      <p:pic>
        <p:nvPicPr>
          <p:cNvPr id="2" name="Audio 1">
            <a:hlinkClick r:id="" action="ppaction://media"/>
            <a:extLst>
              <a:ext uri="{FF2B5EF4-FFF2-40B4-BE49-F238E27FC236}">
                <a16:creationId xmlns:a16="http://schemas.microsoft.com/office/drawing/2014/main" id="{785F63CF-C204-4A2B-8145-8A506B7022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705679072"/>
      </p:ext>
    </p:extLst>
  </p:cSld>
  <p:clrMapOvr>
    <a:masterClrMapping/>
  </p:clrMapOvr>
  <mc:AlternateContent xmlns:mc="http://schemas.openxmlformats.org/markup-compatibility/2006" xmlns:p14="http://schemas.microsoft.com/office/powerpoint/2010/main">
    <mc:Choice Requires="p14">
      <p:transition spd="slow" p14:dur="2000" advTm="36544"/>
    </mc:Choice>
    <mc:Fallback xmlns="">
      <p:transition spd="slow" advTm="36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B0987FE-D588-495F-8BDD-DEB1FCE81C1C}" type="slidenum">
              <a:rPr lang="en-US" smtClean="0"/>
              <a:pPr/>
              <a:t>19</a:t>
            </a:fld>
            <a:endParaRPr lang="en-US"/>
          </a:p>
        </p:txBody>
      </p:sp>
      <p:sp>
        <p:nvSpPr>
          <p:cNvPr id="31747" name="Rectangle 2"/>
          <p:cNvSpPr>
            <a:spLocks noGrp="1" noChangeArrowheads="1"/>
          </p:cNvSpPr>
          <p:nvPr>
            <p:ph type="title"/>
          </p:nvPr>
        </p:nvSpPr>
        <p:spPr/>
        <p:txBody>
          <a:bodyPr/>
          <a:lstStyle/>
          <a:p>
            <a:pPr eaLnBrk="1" hangingPunct="1"/>
            <a:r>
              <a:rPr lang="en-US"/>
              <a:t>Fee Waivers</a:t>
            </a:r>
          </a:p>
        </p:txBody>
      </p:sp>
      <p:sp>
        <p:nvSpPr>
          <p:cNvPr id="31748" name="Rectangle 3"/>
          <p:cNvSpPr>
            <a:spLocks noGrp="1" noChangeArrowheads="1"/>
          </p:cNvSpPr>
          <p:nvPr>
            <p:ph type="body" idx="1"/>
          </p:nvPr>
        </p:nvSpPr>
        <p:spPr/>
        <p:txBody>
          <a:bodyPr/>
          <a:lstStyle/>
          <a:p>
            <a:pPr eaLnBrk="1" hangingPunct="1"/>
            <a:r>
              <a:rPr lang="en-US" dirty="0"/>
              <a:t>Fees must be waived or reduced if disclosure of the information is in the public interest because it is likely to contribute significantly to public understanding of the operations or activities of the government and is not primarily in the commercial interest of the requester. </a:t>
            </a:r>
          </a:p>
        </p:txBody>
      </p:sp>
      <p:pic>
        <p:nvPicPr>
          <p:cNvPr id="2" name="Audio 1">
            <a:hlinkClick r:id="" action="ppaction://media"/>
            <a:extLst>
              <a:ext uri="{FF2B5EF4-FFF2-40B4-BE49-F238E27FC236}">
                <a16:creationId xmlns:a16="http://schemas.microsoft.com/office/drawing/2014/main" id="{BB74A225-B97A-46CA-AB9B-CEB9F4E0C3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027796383"/>
      </p:ext>
    </p:extLst>
  </p:cSld>
  <p:clrMapOvr>
    <a:masterClrMapping/>
  </p:clrMapOvr>
  <mc:AlternateContent xmlns:mc="http://schemas.openxmlformats.org/markup-compatibility/2006" xmlns:p14="http://schemas.microsoft.com/office/powerpoint/2010/main">
    <mc:Choice Requires="p14">
      <p:transition spd="slow" p14:dur="2000" advTm="46258"/>
    </mc:Choice>
    <mc:Fallback xmlns="">
      <p:transition spd="slow" advTm="46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4B36D3E-C8F5-4562-9DC9-9CC417FE8DEC}" type="slidenum">
              <a:rPr lang="en-US" smtClean="0"/>
              <a:pPr/>
              <a:t>2</a:t>
            </a:fld>
            <a:endParaRPr lang="en-US"/>
          </a:p>
        </p:txBody>
      </p:sp>
      <p:sp>
        <p:nvSpPr>
          <p:cNvPr id="5123" name="Rectangle 2"/>
          <p:cNvSpPr>
            <a:spLocks noGrp="1" noChangeArrowheads="1"/>
          </p:cNvSpPr>
          <p:nvPr>
            <p:ph type="title"/>
          </p:nvPr>
        </p:nvSpPr>
        <p:spPr/>
        <p:txBody>
          <a:bodyPr/>
          <a:lstStyle/>
          <a:p>
            <a:pPr eaLnBrk="1" hangingPunct="1"/>
            <a:r>
              <a:rPr lang="en-US" dirty="0"/>
              <a:t>President Johnson’s Signing Statement - 1967 </a:t>
            </a:r>
          </a:p>
        </p:txBody>
      </p:sp>
      <p:sp>
        <p:nvSpPr>
          <p:cNvPr id="5124" name="Rectangle 3"/>
          <p:cNvSpPr>
            <a:spLocks noGrp="1" noChangeArrowheads="1"/>
          </p:cNvSpPr>
          <p:nvPr>
            <p:ph type="body" idx="1"/>
          </p:nvPr>
        </p:nvSpPr>
        <p:spPr/>
        <p:txBody>
          <a:bodyPr/>
          <a:lstStyle/>
          <a:p>
            <a:pPr eaLnBrk="1" hangingPunct="1"/>
            <a:r>
              <a:rPr lang="en-US" dirty="0"/>
              <a:t>This legislation springs from one of our most essential principles: a democracy works best when the people have all the information that the security of the Nation permits. No one should be able to pull curtains of secrecy around decisions which can be revealed without injury to the public interest. </a:t>
            </a:r>
          </a:p>
        </p:txBody>
      </p:sp>
      <p:pic>
        <p:nvPicPr>
          <p:cNvPr id="4" name="Audio 3">
            <a:hlinkClick r:id="" action="ppaction://media"/>
            <a:extLst>
              <a:ext uri="{FF2B5EF4-FFF2-40B4-BE49-F238E27FC236}">
                <a16:creationId xmlns:a16="http://schemas.microsoft.com/office/drawing/2014/main" id="{21B8C995-F3B8-4078-933B-30C6B9F165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448"/>
    </mc:Choice>
    <mc:Fallback xmlns="">
      <p:transition spd="slow" advTm="68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D510223-4CC7-4ECD-81FB-48F0911A0EE6}" type="slidenum">
              <a:rPr lang="en-US" smtClean="0"/>
              <a:pPr/>
              <a:t>20</a:t>
            </a:fld>
            <a:endParaRPr lang="en-US"/>
          </a:p>
        </p:txBody>
      </p:sp>
      <p:sp>
        <p:nvSpPr>
          <p:cNvPr id="22531" name="Rectangle 2"/>
          <p:cNvSpPr>
            <a:spLocks noGrp="1" noChangeArrowheads="1"/>
          </p:cNvSpPr>
          <p:nvPr>
            <p:ph type="title"/>
          </p:nvPr>
        </p:nvSpPr>
        <p:spPr/>
        <p:txBody>
          <a:bodyPr/>
          <a:lstStyle/>
          <a:p>
            <a:pPr eaLnBrk="1" hangingPunct="1"/>
            <a:r>
              <a:rPr lang="en-US"/>
              <a:t>Making a Request</a:t>
            </a:r>
          </a:p>
        </p:txBody>
      </p:sp>
      <p:sp>
        <p:nvSpPr>
          <p:cNvPr id="22532" name="Rectangle 3"/>
          <p:cNvSpPr>
            <a:spLocks noGrp="1" noChangeArrowheads="1"/>
          </p:cNvSpPr>
          <p:nvPr>
            <p:ph type="body" idx="1"/>
          </p:nvPr>
        </p:nvSpPr>
        <p:spPr>
          <a:xfrm>
            <a:off x="1261411" y="1568224"/>
            <a:ext cx="8421688" cy="4535487"/>
          </a:xfrm>
        </p:spPr>
        <p:txBody>
          <a:bodyPr>
            <a:normAutofit lnSpcReduction="10000"/>
          </a:bodyPr>
          <a:lstStyle/>
          <a:p>
            <a:pPr eaLnBrk="1" hangingPunct="1">
              <a:lnSpc>
                <a:spcPct val="90000"/>
              </a:lnSpc>
            </a:pPr>
            <a:r>
              <a:rPr lang="en-US" dirty="0"/>
              <a:t>There is no central clearinghouse.</a:t>
            </a:r>
          </a:p>
          <a:p>
            <a:pPr algn="just" eaLnBrk="1" hangingPunct="1">
              <a:lnSpc>
                <a:spcPct val="90000"/>
              </a:lnSpc>
            </a:pPr>
            <a:r>
              <a:rPr lang="en-US" dirty="0"/>
              <a:t>The </a:t>
            </a:r>
            <a:r>
              <a:rPr lang="en-US" dirty="0">
                <a:hlinkClick r:id="rId4"/>
              </a:rPr>
              <a:t>US </a:t>
            </a:r>
            <a:r>
              <a:rPr lang="en-US" dirty="0">
                <a:hlinkClick r:id="rId5"/>
              </a:rPr>
              <a:t>Government </a:t>
            </a:r>
            <a:r>
              <a:rPr lang="en-US" dirty="0">
                <a:hlinkClick r:id="rId4"/>
              </a:rPr>
              <a:t>Manual</a:t>
            </a:r>
            <a:r>
              <a:rPr lang="en-US" dirty="0"/>
              <a:t> has contact information for agencies.</a:t>
            </a:r>
          </a:p>
          <a:p>
            <a:pPr lvl="1" algn="just" eaLnBrk="1" hangingPunct="1">
              <a:lnSpc>
                <a:spcPct val="90000"/>
              </a:lnSpc>
            </a:pPr>
            <a:r>
              <a:rPr lang="en-US" dirty="0"/>
              <a:t>Now they are all online, with WWW pages for their FOIA officer.</a:t>
            </a:r>
          </a:p>
          <a:p>
            <a:pPr lvl="1" algn="just" eaLnBrk="1" hangingPunct="1">
              <a:lnSpc>
                <a:spcPct val="90000"/>
              </a:lnSpc>
            </a:pPr>
            <a:r>
              <a:rPr lang="en-US" dirty="0"/>
              <a:t>Some allow electronic requests.</a:t>
            </a:r>
          </a:p>
          <a:p>
            <a:pPr eaLnBrk="1" hangingPunct="1">
              <a:lnSpc>
                <a:spcPct val="90000"/>
              </a:lnSpc>
            </a:pPr>
            <a:r>
              <a:rPr lang="en-US" dirty="0"/>
              <a:t>The request letter should be addressed to the agency's FOIA officer or to the head of the agency. </a:t>
            </a:r>
          </a:p>
          <a:p>
            <a:pPr eaLnBrk="1" hangingPunct="1">
              <a:lnSpc>
                <a:spcPct val="90000"/>
              </a:lnSpc>
            </a:pPr>
            <a:r>
              <a:rPr lang="en-US" dirty="0"/>
              <a:t>The envelope containing the written request should be marked ``Freedom of Information Act Request'' in the lower left-hand corner. </a:t>
            </a:r>
          </a:p>
        </p:txBody>
      </p:sp>
      <p:pic>
        <p:nvPicPr>
          <p:cNvPr id="2" name="Audio 1">
            <a:hlinkClick r:id="" action="ppaction://media"/>
            <a:extLst>
              <a:ext uri="{FF2B5EF4-FFF2-40B4-BE49-F238E27FC236}">
                <a16:creationId xmlns:a16="http://schemas.microsoft.com/office/drawing/2014/main" id="{57B35DE6-7975-41A6-9759-46F02B41AB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916434686"/>
      </p:ext>
    </p:extLst>
  </p:cSld>
  <p:clrMapOvr>
    <a:masterClrMapping/>
  </p:clrMapOvr>
  <mc:AlternateContent xmlns:mc="http://schemas.openxmlformats.org/markup-compatibility/2006" xmlns:p14="http://schemas.microsoft.com/office/powerpoint/2010/main">
    <mc:Choice Requires="p14">
      <p:transition spd="slow" p14:dur="2000" advTm="77316"/>
    </mc:Choice>
    <mc:Fallback xmlns="">
      <p:transition spd="slow" advTm="77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C436125-896D-4B91-9A2C-969508E52C23}" type="slidenum">
              <a:rPr lang="en-US" smtClean="0"/>
              <a:pPr/>
              <a:t>21</a:t>
            </a:fld>
            <a:endParaRPr lang="en-US"/>
          </a:p>
        </p:txBody>
      </p:sp>
      <p:sp>
        <p:nvSpPr>
          <p:cNvPr id="23555" name="Rectangle 2"/>
          <p:cNvSpPr>
            <a:spLocks noGrp="1" noChangeArrowheads="1"/>
          </p:cNvSpPr>
          <p:nvPr>
            <p:ph type="title"/>
          </p:nvPr>
        </p:nvSpPr>
        <p:spPr/>
        <p:txBody>
          <a:bodyPr/>
          <a:lstStyle/>
          <a:p>
            <a:pPr eaLnBrk="1" hangingPunct="1"/>
            <a:r>
              <a:rPr lang="en-US"/>
              <a:t>Basic Elements of a Request</a:t>
            </a:r>
          </a:p>
        </p:txBody>
      </p:sp>
      <p:sp>
        <p:nvSpPr>
          <p:cNvPr id="23556" name="Rectangle 3"/>
          <p:cNvSpPr>
            <a:spLocks noGrp="1" noChangeArrowheads="1"/>
          </p:cNvSpPr>
          <p:nvPr>
            <p:ph type="body" idx="1"/>
          </p:nvPr>
        </p:nvSpPr>
        <p:spPr>
          <a:xfrm>
            <a:off x="835458" y="1825625"/>
            <a:ext cx="10241513" cy="4351338"/>
          </a:xfrm>
        </p:spPr>
        <p:txBody>
          <a:bodyPr/>
          <a:lstStyle/>
          <a:p>
            <a:pPr eaLnBrk="1" hangingPunct="1">
              <a:lnSpc>
                <a:spcPct val="90000"/>
              </a:lnSpc>
            </a:pPr>
            <a:r>
              <a:rPr lang="en-US" dirty="0"/>
              <a:t>First, the letter should state that the request is being made under the Freedom of Information Act. </a:t>
            </a:r>
          </a:p>
          <a:p>
            <a:pPr eaLnBrk="1" hangingPunct="1">
              <a:lnSpc>
                <a:spcPct val="90000"/>
              </a:lnSpc>
            </a:pPr>
            <a:r>
              <a:rPr lang="en-US" dirty="0"/>
              <a:t>Second, the request should identify the records that are being sought as specifically as possible. </a:t>
            </a:r>
          </a:p>
          <a:p>
            <a:pPr eaLnBrk="1" hangingPunct="1">
              <a:lnSpc>
                <a:spcPct val="90000"/>
              </a:lnSpc>
            </a:pPr>
            <a:r>
              <a:rPr lang="en-US" dirty="0"/>
              <a:t>Third, the name and address of the requester must be included. </a:t>
            </a:r>
          </a:p>
        </p:txBody>
      </p:sp>
      <p:pic>
        <p:nvPicPr>
          <p:cNvPr id="2" name="Audio 1">
            <a:hlinkClick r:id="" action="ppaction://media"/>
            <a:extLst>
              <a:ext uri="{FF2B5EF4-FFF2-40B4-BE49-F238E27FC236}">
                <a16:creationId xmlns:a16="http://schemas.microsoft.com/office/drawing/2014/main" id="{50ACC1FA-65D1-4495-9913-9C0F28A27B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659524695"/>
      </p:ext>
    </p:extLst>
  </p:cSld>
  <p:clrMapOvr>
    <a:masterClrMapping/>
  </p:clrMapOvr>
  <mc:AlternateContent xmlns:mc="http://schemas.openxmlformats.org/markup-compatibility/2006" xmlns:p14="http://schemas.microsoft.com/office/powerpoint/2010/main">
    <mc:Choice Requires="p14">
      <p:transition spd="slow" p14:dur="2000" advTm="22352"/>
    </mc:Choice>
    <mc:Fallback xmlns="">
      <p:transition spd="slow" advTm="22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D87F165-DCB9-48D4-A57A-546B4EECAAB7}" type="slidenum">
              <a:rPr lang="en-US" smtClean="0"/>
              <a:pPr/>
              <a:t>22</a:t>
            </a:fld>
            <a:endParaRPr lang="en-US"/>
          </a:p>
        </p:txBody>
      </p:sp>
      <p:sp>
        <p:nvSpPr>
          <p:cNvPr id="24579" name="Rectangle 2"/>
          <p:cNvSpPr>
            <a:spLocks noGrp="1" noChangeArrowheads="1"/>
          </p:cNvSpPr>
          <p:nvPr>
            <p:ph type="title"/>
          </p:nvPr>
        </p:nvSpPr>
        <p:spPr/>
        <p:txBody>
          <a:bodyPr/>
          <a:lstStyle/>
          <a:p>
            <a:pPr eaLnBrk="1" hangingPunct="1"/>
            <a:r>
              <a:rPr lang="en-US"/>
              <a:t>Optional Items</a:t>
            </a:r>
          </a:p>
        </p:txBody>
      </p:sp>
      <p:sp>
        <p:nvSpPr>
          <p:cNvPr id="24580" name="Rectangle 3"/>
          <p:cNvSpPr>
            <a:spLocks noGrp="1" noChangeArrowheads="1"/>
          </p:cNvSpPr>
          <p:nvPr>
            <p:ph type="body" idx="1"/>
          </p:nvPr>
        </p:nvSpPr>
        <p:spPr>
          <a:xfrm>
            <a:off x="664580" y="1786618"/>
            <a:ext cx="10689220" cy="4351338"/>
          </a:xfrm>
        </p:spPr>
        <p:txBody>
          <a:bodyPr/>
          <a:lstStyle/>
          <a:p>
            <a:pPr eaLnBrk="1" hangingPunct="1"/>
            <a:r>
              <a:rPr lang="en-US" dirty="0"/>
              <a:t>Your phone number – email?</a:t>
            </a:r>
          </a:p>
          <a:p>
            <a:pPr eaLnBrk="1" hangingPunct="1"/>
            <a:r>
              <a:rPr lang="en-US" dirty="0"/>
              <a:t>How much you are willing to pay</a:t>
            </a:r>
          </a:p>
          <a:p>
            <a:pPr eaLnBrk="1" hangingPunct="1"/>
            <a:r>
              <a:rPr lang="en-US" dirty="0"/>
              <a:t>Why you should get a discount</a:t>
            </a:r>
          </a:p>
          <a:p>
            <a:pPr eaLnBrk="1" hangingPunct="1"/>
            <a:r>
              <a:rPr lang="en-US" dirty="0"/>
              <a:t>The format you want</a:t>
            </a:r>
          </a:p>
          <a:p>
            <a:pPr eaLnBrk="1" hangingPunct="1"/>
            <a:r>
              <a:rPr lang="en-US" dirty="0"/>
              <a:t>Reasons for expedited processing</a:t>
            </a:r>
          </a:p>
        </p:txBody>
      </p:sp>
      <p:pic>
        <p:nvPicPr>
          <p:cNvPr id="2" name="Audio 1">
            <a:hlinkClick r:id="" action="ppaction://media"/>
            <a:extLst>
              <a:ext uri="{FF2B5EF4-FFF2-40B4-BE49-F238E27FC236}">
                <a16:creationId xmlns:a16="http://schemas.microsoft.com/office/drawing/2014/main" id="{2D5E5621-A1BA-47DA-B036-66B36AF433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901457467"/>
      </p:ext>
    </p:extLst>
  </p:cSld>
  <p:clrMapOvr>
    <a:masterClrMapping/>
  </p:clrMapOvr>
  <mc:AlternateContent xmlns:mc="http://schemas.openxmlformats.org/markup-compatibility/2006" xmlns:p14="http://schemas.microsoft.com/office/powerpoint/2010/main">
    <mc:Choice Requires="p14">
      <p:transition spd="slow" p14:dur="2000" advTm="61176"/>
    </mc:Choice>
    <mc:Fallback xmlns="">
      <p:transition spd="slow" advTm="61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Strategic Issues in Making Requests</a:t>
            </a:r>
          </a:p>
        </p:txBody>
      </p:sp>
      <p:sp>
        <p:nvSpPr>
          <p:cNvPr id="3" name="Content Placeholder 2"/>
          <p:cNvSpPr>
            <a:spLocks noGrp="1"/>
          </p:cNvSpPr>
          <p:nvPr>
            <p:ph idx="1"/>
          </p:nvPr>
        </p:nvSpPr>
        <p:spPr>
          <a:xfrm>
            <a:off x="940714" y="1825625"/>
            <a:ext cx="10136258" cy="4351338"/>
          </a:xfrm>
        </p:spPr>
        <p:txBody>
          <a:bodyPr/>
          <a:lstStyle/>
          <a:p>
            <a:r>
              <a:rPr lang="en-US" dirty="0"/>
              <a:t>Break up the request into as many smaller requests as you can.</a:t>
            </a:r>
          </a:p>
          <a:p>
            <a:pPr lvl="1"/>
            <a:r>
              <a:rPr lang="en-US" dirty="0"/>
              <a:t>You may come under the small request fee waiver.</a:t>
            </a:r>
          </a:p>
          <a:p>
            <a:pPr lvl="1"/>
            <a:r>
              <a:rPr lang="en-US" dirty="0"/>
              <a:t>Problems with one part of the request will not hang up all the others.</a:t>
            </a:r>
          </a:p>
          <a:p>
            <a:r>
              <a:rPr lang="en-US" dirty="0"/>
              <a:t>Simplifies appeals because the scope of the appeal will be more limited.</a:t>
            </a:r>
          </a:p>
        </p:txBody>
      </p:sp>
      <p:sp>
        <p:nvSpPr>
          <p:cNvPr id="4" name="Slide Number Placeholder 3"/>
          <p:cNvSpPr>
            <a:spLocks noGrp="1"/>
          </p:cNvSpPr>
          <p:nvPr>
            <p:ph type="sldNum" sz="quarter" idx="12"/>
          </p:nvPr>
        </p:nvSpPr>
        <p:spPr/>
        <p:txBody>
          <a:bodyPr/>
          <a:lstStyle/>
          <a:p>
            <a:pPr>
              <a:defRPr/>
            </a:pPr>
            <a:fld id="{55B74757-BDB0-4C3B-9B02-F107D6E044B9}" type="slidenum">
              <a:rPr lang="en-US" smtClean="0"/>
              <a:pPr>
                <a:defRPr/>
              </a:pPr>
              <a:t>23</a:t>
            </a:fld>
            <a:endParaRPr lang="en-US"/>
          </a:p>
        </p:txBody>
      </p:sp>
      <p:pic>
        <p:nvPicPr>
          <p:cNvPr id="5" name="Audio 4">
            <a:hlinkClick r:id="" action="ppaction://media"/>
            <a:extLst>
              <a:ext uri="{FF2B5EF4-FFF2-40B4-BE49-F238E27FC236}">
                <a16:creationId xmlns:a16="http://schemas.microsoft.com/office/drawing/2014/main" id="{C7864774-FF37-491F-B4A3-34D88455DB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080495929"/>
      </p:ext>
    </p:extLst>
  </p:cSld>
  <p:clrMapOvr>
    <a:masterClrMapping/>
  </p:clrMapOvr>
  <mc:AlternateContent xmlns:mc="http://schemas.openxmlformats.org/markup-compatibility/2006" xmlns:p14="http://schemas.microsoft.com/office/powerpoint/2010/main">
    <mc:Choice Requires="p14">
      <p:transition spd="slow" p14:dur="2000" advTm="59163"/>
    </mc:Choice>
    <mc:Fallback xmlns="">
      <p:transition spd="slow" advTm="59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956669B-F5D5-4306-8E2D-E2C8E5FAFDE9}" type="slidenum">
              <a:rPr lang="en-US" smtClean="0"/>
              <a:pPr/>
              <a:t>24</a:t>
            </a:fld>
            <a:endParaRPr lang="en-US"/>
          </a:p>
        </p:txBody>
      </p:sp>
      <p:sp>
        <p:nvSpPr>
          <p:cNvPr id="33795" name="Rectangle 2"/>
          <p:cNvSpPr>
            <a:spLocks noGrp="1" noChangeArrowheads="1"/>
          </p:cNvSpPr>
          <p:nvPr>
            <p:ph type="title"/>
          </p:nvPr>
        </p:nvSpPr>
        <p:spPr/>
        <p:txBody>
          <a:bodyPr/>
          <a:lstStyle/>
          <a:p>
            <a:pPr eaLnBrk="1" hangingPunct="1"/>
            <a:r>
              <a:rPr lang="en-US" dirty="0"/>
              <a:t>How Long Does the Agency Have to Respond to Your Request?</a:t>
            </a:r>
          </a:p>
        </p:txBody>
      </p:sp>
      <p:sp>
        <p:nvSpPr>
          <p:cNvPr id="33796" name="Rectangle 3"/>
          <p:cNvSpPr>
            <a:spLocks noGrp="1" noChangeArrowheads="1"/>
          </p:cNvSpPr>
          <p:nvPr>
            <p:ph type="body" idx="1"/>
          </p:nvPr>
        </p:nvSpPr>
        <p:spPr>
          <a:xfrm>
            <a:off x="726915" y="1820863"/>
            <a:ext cx="8193088" cy="4535487"/>
          </a:xfrm>
        </p:spPr>
        <p:txBody>
          <a:bodyPr/>
          <a:lstStyle/>
          <a:p>
            <a:pPr eaLnBrk="1" hangingPunct="1">
              <a:lnSpc>
                <a:spcPct val="90000"/>
              </a:lnSpc>
            </a:pPr>
            <a:r>
              <a:rPr lang="en-US" dirty="0"/>
              <a:t>Under the 1996 amendments to the FOIA, each agency is required to determine within 20 days (excluding Saturdays, Sundays, and legal holidays) after the receipt of a request whether to comply with the request. </a:t>
            </a:r>
          </a:p>
          <a:p>
            <a:pPr eaLnBrk="1" hangingPunct="1">
              <a:lnSpc>
                <a:spcPct val="90000"/>
              </a:lnSpc>
            </a:pPr>
            <a:r>
              <a:rPr lang="en-US" dirty="0"/>
              <a:t>FOIA permits an agency to extend the time limits up to 10 days in unusual circumstances.</a:t>
            </a:r>
          </a:p>
        </p:txBody>
      </p:sp>
      <p:pic>
        <p:nvPicPr>
          <p:cNvPr id="2" name="Audio 1">
            <a:hlinkClick r:id="" action="ppaction://media"/>
            <a:extLst>
              <a:ext uri="{FF2B5EF4-FFF2-40B4-BE49-F238E27FC236}">
                <a16:creationId xmlns:a16="http://schemas.microsoft.com/office/drawing/2014/main" id="{EFE70169-A45E-41F1-8A78-DBAD862BA6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405231702"/>
      </p:ext>
    </p:extLst>
  </p:cSld>
  <p:clrMapOvr>
    <a:masterClrMapping/>
  </p:clrMapOvr>
  <mc:AlternateContent xmlns:mc="http://schemas.openxmlformats.org/markup-compatibility/2006" xmlns:p14="http://schemas.microsoft.com/office/powerpoint/2010/main">
    <mc:Choice Requires="p14">
      <p:transition spd="slow" p14:dur="2000" advTm="42447"/>
    </mc:Choice>
    <mc:Fallback xmlns="">
      <p:transition spd="slow" advTm="42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D80E7D4-D85A-4191-AF90-E127E2BCBC9A}" type="slidenum">
              <a:rPr lang="en-US" smtClean="0"/>
              <a:pPr/>
              <a:t>25</a:t>
            </a:fld>
            <a:endParaRPr lang="en-US"/>
          </a:p>
        </p:txBody>
      </p:sp>
      <p:sp>
        <p:nvSpPr>
          <p:cNvPr id="34819" name="Rectangle 2"/>
          <p:cNvSpPr>
            <a:spLocks noGrp="1" noChangeArrowheads="1"/>
          </p:cNvSpPr>
          <p:nvPr>
            <p:ph type="title"/>
          </p:nvPr>
        </p:nvSpPr>
        <p:spPr/>
        <p:txBody>
          <a:bodyPr/>
          <a:lstStyle/>
          <a:p>
            <a:pPr eaLnBrk="1" hangingPunct="1"/>
            <a:r>
              <a:rPr lang="en-US" dirty="0"/>
              <a:t>What if The Agency Ignores You?</a:t>
            </a:r>
          </a:p>
        </p:txBody>
      </p:sp>
      <p:sp>
        <p:nvSpPr>
          <p:cNvPr id="34820" name="Rectangle 3"/>
          <p:cNvSpPr>
            <a:spLocks noGrp="1" noChangeArrowheads="1"/>
          </p:cNvSpPr>
          <p:nvPr>
            <p:ph type="body" idx="1"/>
          </p:nvPr>
        </p:nvSpPr>
        <p:spPr/>
        <p:txBody>
          <a:bodyPr/>
          <a:lstStyle/>
          <a:p>
            <a:pPr eaLnBrk="1" hangingPunct="1"/>
            <a:r>
              <a:rPr lang="en-US" dirty="0"/>
              <a:t>The courts have been reluctant to provide relief solely because the FOIA's time limits have not been met. </a:t>
            </a:r>
          </a:p>
          <a:p>
            <a:pPr eaLnBrk="1" hangingPunct="1"/>
            <a:r>
              <a:rPr lang="en-US" dirty="0"/>
              <a:t>Complicated or controversial requests can take years to resolve.</a:t>
            </a:r>
          </a:p>
          <a:p>
            <a:pPr eaLnBrk="1" hangingPunct="1"/>
            <a:r>
              <a:rPr lang="en-US" dirty="0"/>
              <a:t>You should start nudging them as soon as the time expires. Try to find what they will give you to limit what you have to fight over.</a:t>
            </a:r>
          </a:p>
        </p:txBody>
      </p:sp>
      <p:pic>
        <p:nvPicPr>
          <p:cNvPr id="2" name="Audio 1">
            <a:hlinkClick r:id="" action="ppaction://media"/>
            <a:extLst>
              <a:ext uri="{FF2B5EF4-FFF2-40B4-BE49-F238E27FC236}">
                <a16:creationId xmlns:a16="http://schemas.microsoft.com/office/drawing/2014/main" id="{8679F3AA-E84F-4C4F-B405-9CFE38A8F8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788114726"/>
      </p:ext>
    </p:extLst>
  </p:cSld>
  <p:clrMapOvr>
    <a:masterClrMapping/>
  </p:clrMapOvr>
  <mc:AlternateContent xmlns:mc="http://schemas.openxmlformats.org/markup-compatibility/2006" xmlns:p14="http://schemas.microsoft.com/office/powerpoint/2010/main">
    <mc:Choice Requires="p14">
      <p:transition spd="slow" p14:dur="2000" advTm="42746"/>
    </mc:Choice>
    <mc:Fallback xmlns="">
      <p:transition spd="slow" advTm="42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D25C465-B864-402D-B612-F9FA02750C2E}" type="slidenum">
              <a:rPr lang="en-US" smtClean="0"/>
              <a:pPr/>
              <a:t>26</a:t>
            </a:fld>
            <a:endParaRPr lang="en-US"/>
          </a:p>
        </p:txBody>
      </p:sp>
      <p:sp>
        <p:nvSpPr>
          <p:cNvPr id="35843" name="Rectangle 2"/>
          <p:cNvSpPr>
            <a:spLocks noGrp="1" noChangeArrowheads="1"/>
          </p:cNvSpPr>
          <p:nvPr>
            <p:ph type="title"/>
          </p:nvPr>
        </p:nvSpPr>
        <p:spPr/>
        <p:txBody>
          <a:bodyPr/>
          <a:lstStyle/>
          <a:p>
            <a:pPr eaLnBrk="1" hangingPunct="1"/>
            <a:r>
              <a:rPr lang="en-US"/>
              <a:t>Administrative Appeals of Denials of Documents or Fee Waivers</a:t>
            </a:r>
          </a:p>
        </p:txBody>
      </p:sp>
      <p:sp>
        <p:nvSpPr>
          <p:cNvPr id="35844" name="Rectangle 3"/>
          <p:cNvSpPr>
            <a:spLocks noGrp="1" noChangeArrowheads="1"/>
          </p:cNvSpPr>
          <p:nvPr>
            <p:ph type="body" idx="1"/>
          </p:nvPr>
        </p:nvSpPr>
        <p:spPr/>
        <p:txBody>
          <a:bodyPr/>
          <a:lstStyle/>
          <a:p>
            <a:pPr eaLnBrk="1" hangingPunct="1">
              <a:lnSpc>
                <a:spcPct val="90000"/>
              </a:lnSpc>
            </a:pPr>
            <a:r>
              <a:rPr lang="en-US"/>
              <a:t>A requester may appeal the denial of a request for a document or for a fee waiver.</a:t>
            </a:r>
          </a:p>
          <a:p>
            <a:pPr eaLnBrk="1" hangingPunct="1">
              <a:lnSpc>
                <a:spcPct val="90000"/>
              </a:lnSpc>
            </a:pPr>
            <a:r>
              <a:rPr lang="en-US"/>
              <a:t>A requester may contest the type or amount of fees that were charged. </a:t>
            </a:r>
          </a:p>
          <a:p>
            <a:pPr eaLnBrk="1" hangingPunct="1">
              <a:lnSpc>
                <a:spcPct val="90000"/>
              </a:lnSpc>
            </a:pPr>
            <a:r>
              <a:rPr lang="en-US"/>
              <a:t>A requester may appeal any other type of adverse determination. </a:t>
            </a:r>
          </a:p>
          <a:p>
            <a:pPr eaLnBrk="1" hangingPunct="1">
              <a:lnSpc>
                <a:spcPct val="90000"/>
              </a:lnSpc>
            </a:pPr>
            <a:r>
              <a:rPr lang="en-US"/>
              <a:t>A requester can also appeal because the agency failed to conduct an adequate search for the documents that were requested. </a:t>
            </a:r>
          </a:p>
        </p:txBody>
      </p:sp>
      <p:pic>
        <p:nvPicPr>
          <p:cNvPr id="3" name="Audio 2">
            <a:hlinkClick r:id="" action="ppaction://media"/>
            <a:extLst>
              <a:ext uri="{FF2B5EF4-FFF2-40B4-BE49-F238E27FC236}">
                <a16:creationId xmlns:a16="http://schemas.microsoft.com/office/drawing/2014/main" id="{0F623464-7B7E-4352-B9D7-CE8E5190A3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125240417"/>
      </p:ext>
    </p:extLst>
  </p:cSld>
  <p:clrMapOvr>
    <a:masterClrMapping/>
  </p:clrMapOvr>
  <mc:AlternateContent xmlns:mc="http://schemas.openxmlformats.org/markup-compatibility/2006" xmlns:p14="http://schemas.microsoft.com/office/powerpoint/2010/main">
    <mc:Choice Requires="p14">
      <p:transition spd="slow" p14:dur="2000" advTm="65482"/>
    </mc:Choice>
    <mc:Fallback xmlns="">
      <p:transition spd="slow" advTm="65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2AA829F-AF3A-4632-826D-F8F2A4FF4152}" type="slidenum">
              <a:rPr lang="en-US" smtClean="0"/>
              <a:pPr/>
              <a:t>27</a:t>
            </a:fld>
            <a:endParaRPr lang="en-US"/>
          </a:p>
        </p:txBody>
      </p:sp>
      <p:sp>
        <p:nvSpPr>
          <p:cNvPr id="38915" name="Rectangle 2"/>
          <p:cNvSpPr>
            <a:spLocks noGrp="1" noChangeArrowheads="1"/>
          </p:cNvSpPr>
          <p:nvPr>
            <p:ph type="title"/>
          </p:nvPr>
        </p:nvSpPr>
        <p:spPr/>
        <p:txBody>
          <a:bodyPr/>
          <a:lstStyle/>
          <a:p>
            <a:pPr eaLnBrk="1" hangingPunct="1"/>
            <a:r>
              <a:rPr lang="en-US"/>
              <a:t>Judicial Appeal</a:t>
            </a:r>
          </a:p>
        </p:txBody>
      </p:sp>
      <p:sp>
        <p:nvSpPr>
          <p:cNvPr id="38916" name="Rectangle 3"/>
          <p:cNvSpPr>
            <a:spLocks noGrp="1" noChangeArrowheads="1"/>
          </p:cNvSpPr>
          <p:nvPr>
            <p:ph type="body" idx="1"/>
          </p:nvPr>
        </p:nvSpPr>
        <p:spPr>
          <a:xfrm>
            <a:off x="777349" y="1568224"/>
            <a:ext cx="8497888" cy="4611687"/>
          </a:xfrm>
        </p:spPr>
        <p:txBody>
          <a:bodyPr/>
          <a:lstStyle/>
          <a:p>
            <a:pPr eaLnBrk="1" hangingPunct="1">
              <a:lnSpc>
                <a:spcPct val="90000"/>
              </a:lnSpc>
            </a:pPr>
            <a:r>
              <a:rPr lang="en-US" dirty="0"/>
              <a:t>When an administrative appeal is denied, a requester has the right to appeal the denial in court. </a:t>
            </a:r>
          </a:p>
          <a:p>
            <a:pPr eaLnBrk="1" hangingPunct="1">
              <a:lnSpc>
                <a:spcPct val="90000"/>
              </a:lnSpc>
            </a:pPr>
            <a:r>
              <a:rPr lang="en-US" dirty="0"/>
              <a:t>A FOIA appeal lawsuit can be filed in the U.S. District Court in the district where the requester lives. </a:t>
            </a:r>
          </a:p>
          <a:p>
            <a:pPr eaLnBrk="1" hangingPunct="1">
              <a:lnSpc>
                <a:spcPct val="90000"/>
              </a:lnSpc>
            </a:pPr>
            <a:r>
              <a:rPr lang="en-US" dirty="0"/>
              <a:t>The requester can also file suit in the district where the documents are located or in the District of Columbia. </a:t>
            </a:r>
          </a:p>
        </p:txBody>
      </p:sp>
      <p:pic>
        <p:nvPicPr>
          <p:cNvPr id="2" name="Audio 1">
            <a:hlinkClick r:id="" action="ppaction://media"/>
            <a:extLst>
              <a:ext uri="{FF2B5EF4-FFF2-40B4-BE49-F238E27FC236}">
                <a16:creationId xmlns:a16="http://schemas.microsoft.com/office/drawing/2014/main" id="{CC83059A-1D92-40C5-8C5B-7EF1A4ECBD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29234811"/>
      </p:ext>
    </p:extLst>
  </p:cSld>
  <p:clrMapOvr>
    <a:masterClrMapping/>
  </p:clrMapOvr>
  <mc:AlternateContent xmlns:mc="http://schemas.openxmlformats.org/markup-compatibility/2006" xmlns:p14="http://schemas.microsoft.com/office/powerpoint/2010/main">
    <mc:Choice Requires="p14">
      <p:transition spd="slow" p14:dur="2000" advTm="45103"/>
    </mc:Choice>
    <mc:Fallback xmlns="">
      <p:transition spd="slow" advTm="45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05153D6-88F4-4C10-AB0F-06DED29370E6}" type="slidenum">
              <a:rPr lang="en-US" smtClean="0"/>
              <a:pPr/>
              <a:t>28</a:t>
            </a:fld>
            <a:endParaRPr lang="en-US"/>
          </a:p>
        </p:txBody>
      </p:sp>
      <p:sp>
        <p:nvSpPr>
          <p:cNvPr id="39939" name="Rectangle 2"/>
          <p:cNvSpPr>
            <a:spLocks noGrp="1" noChangeArrowheads="1"/>
          </p:cNvSpPr>
          <p:nvPr>
            <p:ph type="title"/>
          </p:nvPr>
        </p:nvSpPr>
        <p:spPr/>
        <p:txBody>
          <a:bodyPr/>
          <a:lstStyle/>
          <a:p>
            <a:pPr eaLnBrk="1" hangingPunct="1"/>
            <a:r>
              <a:rPr lang="en-US"/>
              <a:t>What is the Standard for Review?</a:t>
            </a:r>
          </a:p>
        </p:txBody>
      </p:sp>
      <p:sp>
        <p:nvSpPr>
          <p:cNvPr id="39940" name="Rectangle 3"/>
          <p:cNvSpPr>
            <a:spLocks noGrp="1" noChangeArrowheads="1"/>
          </p:cNvSpPr>
          <p:nvPr>
            <p:ph type="body" idx="1"/>
          </p:nvPr>
        </p:nvSpPr>
        <p:spPr/>
        <p:txBody>
          <a:bodyPr>
            <a:normAutofit/>
          </a:bodyPr>
          <a:lstStyle/>
          <a:p>
            <a:pPr eaLnBrk="1" hangingPunct="1">
              <a:lnSpc>
                <a:spcPct val="90000"/>
              </a:lnSpc>
            </a:pPr>
            <a:r>
              <a:rPr lang="en-US" sz="3600" dirty="0">
                <a:highlight>
                  <a:srgbClr val="FFFF00"/>
                </a:highlight>
              </a:rPr>
              <a:t>In such a case the court shall determine the matter </a:t>
            </a:r>
            <a:r>
              <a:rPr lang="en-US" sz="3600" i="1" dirty="0">
                <a:highlight>
                  <a:srgbClr val="FFFF00"/>
                </a:highlight>
              </a:rPr>
              <a:t>de novo</a:t>
            </a:r>
            <a:r>
              <a:rPr lang="en-US" sz="3600" dirty="0"/>
              <a:t>, and may examine the contents of such agency records in camera to determine whether such records or any part thereof shall be withheld under any of the exemptions set forth in subsection (b) of this section, and the burden is on the agency to sustain its action.</a:t>
            </a:r>
          </a:p>
          <a:p>
            <a:pPr eaLnBrk="1" hangingPunct="1">
              <a:lnSpc>
                <a:spcPct val="90000"/>
              </a:lnSpc>
            </a:pPr>
            <a:r>
              <a:rPr lang="en-US" sz="3600" dirty="0">
                <a:highlight>
                  <a:srgbClr val="FFFF00"/>
                </a:highlight>
              </a:rPr>
              <a:t>A rare example of </a:t>
            </a:r>
            <a:r>
              <a:rPr lang="en-US" sz="3600" i="1" dirty="0">
                <a:highlight>
                  <a:srgbClr val="FFFF00"/>
                </a:highlight>
              </a:rPr>
              <a:t>de novo</a:t>
            </a:r>
            <a:r>
              <a:rPr lang="en-US" sz="3600" dirty="0">
                <a:highlight>
                  <a:srgbClr val="FFFF00"/>
                </a:highlight>
              </a:rPr>
              <a:t> review in adlaw. </a:t>
            </a:r>
          </a:p>
        </p:txBody>
      </p:sp>
      <p:pic>
        <p:nvPicPr>
          <p:cNvPr id="2" name="Audio 1">
            <a:hlinkClick r:id="" action="ppaction://media"/>
            <a:extLst>
              <a:ext uri="{FF2B5EF4-FFF2-40B4-BE49-F238E27FC236}">
                <a16:creationId xmlns:a16="http://schemas.microsoft.com/office/drawing/2014/main" id="{5091C116-0559-4C54-888B-D24771F5C1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917719821"/>
      </p:ext>
    </p:extLst>
  </p:cSld>
  <p:clrMapOvr>
    <a:masterClrMapping/>
  </p:clrMapOvr>
  <mc:AlternateContent xmlns:mc="http://schemas.openxmlformats.org/markup-compatibility/2006" xmlns:p14="http://schemas.microsoft.com/office/powerpoint/2010/main">
    <mc:Choice Requires="p14">
      <p:transition spd="slow" p14:dur="2000" advTm="45826"/>
    </mc:Choice>
    <mc:Fallback xmlns="">
      <p:transition spd="slow" advTm="45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A303C46-ECF7-45DB-AA48-D61F58353311}" type="slidenum">
              <a:rPr lang="en-US" smtClean="0"/>
              <a:pPr/>
              <a:t>29</a:t>
            </a:fld>
            <a:endParaRPr lang="en-US"/>
          </a:p>
        </p:txBody>
      </p:sp>
      <p:sp>
        <p:nvSpPr>
          <p:cNvPr id="40963" name="Rectangle 2"/>
          <p:cNvSpPr>
            <a:spLocks noGrp="1" noChangeArrowheads="1"/>
          </p:cNvSpPr>
          <p:nvPr>
            <p:ph type="title"/>
          </p:nvPr>
        </p:nvSpPr>
        <p:spPr/>
        <p:txBody>
          <a:bodyPr/>
          <a:lstStyle/>
          <a:p>
            <a:pPr eaLnBrk="1" hangingPunct="1"/>
            <a:r>
              <a:rPr lang="en-US"/>
              <a:t>When does the Court Defer to the Agency?</a:t>
            </a:r>
          </a:p>
        </p:txBody>
      </p:sp>
      <p:sp>
        <p:nvSpPr>
          <p:cNvPr id="40964" name="Rectangle 3"/>
          <p:cNvSpPr>
            <a:spLocks noGrp="1" noChangeArrowheads="1"/>
          </p:cNvSpPr>
          <p:nvPr>
            <p:ph type="body" idx="1"/>
          </p:nvPr>
        </p:nvSpPr>
        <p:spPr/>
        <p:txBody>
          <a:bodyPr/>
          <a:lstStyle/>
          <a:p>
            <a:pPr eaLnBrk="1" hangingPunct="1">
              <a:lnSpc>
                <a:spcPct val="90000"/>
              </a:lnSpc>
            </a:pPr>
            <a:r>
              <a:rPr lang="en-US" sz="3600" dirty="0"/>
              <a:t>In addition to any other matters to which a court accords substantial weight, a court shall accord substantial weight to an affidavit of an agency concerning the agency's determination </a:t>
            </a:r>
            <a:r>
              <a:rPr lang="en-US" sz="3600" dirty="0">
                <a:highlight>
                  <a:srgbClr val="FFFF00"/>
                </a:highlight>
              </a:rPr>
              <a:t>as to </a:t>
            </a:r>
            <a:r>
              <a:rPr lang="en-US" sz="3600" i="1" dirty="0">
                <a:highlight>
                  <a:srgbClr val="FFFF00"/>
                </a:highlight>
              </a:rPr>
              <a:t>technical feasibility</a:t>
            </a:r>
            <a:r>
              <a:rPr lang="en-US" sz="3600" dirty="0">
                <a:highlight>
                  <a:srgbClr val="FFFF00"/>
                </a:highlight>
              </a:rPr>
              <a:t> under paragraph (2)(C) and subsection (b) and </a:t>
            </a:r>
            <a:r>
              <a:rPr lang="en-US" sz="3600" i="1" dirty="0">
                <a:highlight>
                  <a:srgbClr val="FFFF00"/>
                </a:highlight>
              </a:rPr>
              <a:t>reproducibility</a:t>
            </a:r>
            <a:r>
              <a:rPr lang="en-US" sz="3600" dirty="0">
                <a:highlight>
                  <a:srgbClr val="FFFF00"/>
                </a:highlight>
              </a:rPr>
              <a:t> under paragraph (3)(B). </a:t>
            </a:r>
          </a:p>
        </p:txBody>
      </p:sp>
      <p:pic>
        <p:nvPicPr>
          <p:cNvPr id="2" name="Audio 1">
            <a:hlinkClick r:id="" action="ppaction://media"/>
            <a:extLst>
              <a:ext uri="{FF2B5EF4-FFF2-40B4-BE49-F238E27FC236}">
                <a16:creationId xmlns:a16="http://schemas.microsoft.com/office/drawing/2014/main" id="{A785F018-C89A-48D0-A48E-E18E05630D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3333315"/>
      </p:ext>
    </p:extLst>
  </p:cSld>
  <p:clrMapOvr>
    <a:masterClrMapping/>
  </p:clrMapOvr>
  <mc:AlternateContent xmlns:mc="http://schemas.openxmlformats.org/markup-compatibility/2006" xmlns:p14="http://schemas.microsoft.com/office/powerpoint/2010/main">
    <mc:Choice Requires="p14">
      <p:transition spd="slow" p14:dur="2000" advTm="82229"/>
    </mc:Choice>
    <mc:Fallback xmlns="">
      <p:transition spd="slow" advTm="82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C50C2AD-4BDD-494E-934B-8C090EF904FE}" type="slidenum">
              <a:rPr lang="en-US" smtClean="0"/>
              <a:pPr/>
              <a:t>3</a:t>
            </a:fld>
            <a:endParaRPr lang="en-US"/>
          </a:p>
        </p:txBody>
      </p:sp>
      <p:sp>
        <p:nvSpPr>
          <p:cNvPr id="11267" name="Rectangle 2"/>
          <p:cNvSpPr>
            <a:spLocks noGrp="1" noChangeArrowheads="1"/>
          </p:cNvSpPr>
          <p:nvPr>
            <p:ph type="title"/>
          </p:nvPr>
        </p:nvSpPr>
        <p:spPr/>
        <p:txBody>
          <a:bodyPr/>
          <a:lstStyle/>
          <a:p>
            <a:pPr eaLnBrk="1" hangingPunct="1"/>
            <a:r>
              <a:rPr lang="en-US"/>
              <a:t>Who Uses FOIA and Why?</a:t>
            </a:r>
          </a:p>
        </p:txBody>
      </p:sp>
      <p:sp>
        <p:nvSpPr>
          <p:cNvPr id="11268" name="Rectangle 3"/>
          <p:cNvSpPr>
            <a:spLocks noGrp="1" noChangeArrowheads="1"/>
          </p:cNvSpPr>
          <p:nvPr>
            <p:ph type="body" idx="1"/>
          </p:nvPr>
        </p:nvSpPr>
        <p:spPr/>
        <p:txBody>
          <a:bodyPr>
            <a:normAutofit/>
          </a:bodyPr>
          <a:lstStyle/>
          <a:p>
            <a:pPr eaLnBrk="1" hangingPunct="1"/>
            <a:r>
              <a:rPr lang="en-US" dirty="0"/>
              <a:t>Foreign Governments</a:t>
            </a:r>
          </a:p>
          <a:p>
            <a:pPr eaLnBrk="1" hangingPunct="1"/>
            <a:r>
              <a:rPr lang="en-US" dirty="0"/>
              <a:t>NGOS</a:t>
            </a:r>
          </a:p>
          <a:p>
            <a:pPr lvl="1" eaLnBrk="1" hangingPunct="1"/>
            <a:r>
              <a:rPr lang="en-US" dirty="0"/>
              <a:t>Including terrorist organizations and criminal organizations</a:t>
            </a:r>
          </a:p>
          <a:p>
            <a:pPr eaLnBrk="1" hangingPunct="1"/>
            <a:r>
              <a:rPr lang="en-US" dirty="0"/>
              <a:t>Businesses</a:t>
            </a:r>
          </a:p>
          <a:p>
            <a:pPr eaLnBrk="1" hangingPunct="1"/>
            <a:r>
              <a:rPr lang="en-US" dirty="0"/>
              <a:t>Reporters</a:t>
            </a:r>
          </a:p>
          <a:p>
            <a:pPr eaLnBrk="1" hangingPunct="1"/>
            <a:r>
              <a:rPr lang="en-US" dirty="0"/>
              <a:t>Lawyers</a:t>
            </a:r>
          </a:p>
          <a:p>
            <a:pPr eaLnBrk="1" hangingPunct="1"/>
            <a:r>
              <a:rPr lang="en-US" dirty="0"/>
              <a:t>Citizens</a:t>
            </a:r>
          </a:p>
        </p:txBody>
      </p:sp>
      <p:pic>
        <p:nvPicPr>
          <p:cNvPr id="5" name="Audio 4">
            <a:hlinkClick r:id="" action="ppaction://media"/>
            <a:extLst>
              <a:ext uri="{FF2B5EF4-FFF2-40B4-BE49-F238E27FC236}">
                <a16:creationId xmlns:a16="http://schemas.microsoft.com/office/drawing/2014/main" id="{B76D0076-3E52-4072-9BF6-EC489410E6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5801"/>
    </mc:Choice>
    <mc:Fallback xmlns="">
      <p:transition spd="slow" advTm="135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32F290-3C3D-4A38-82D9-828B186347BF}" type="slidenum">
              <a:rPr lang="en-US" smtClean="0"/>
              <a:pPr/>
              <a:t>30</a:t>
            </a:fld>
            <a:endParaRPr lang="en-US"/>
          </a:p>
        </p:txBody>
      </p:sp>
      <p:sp>
        <p:nvSpPr>
          <p:cNvPr id="41987" name="Rectangle 2"/>
          <p:cNvSpPr>
            <a:spLocks noGrp="1" noChangeArrowheads="1"/>
          </p:cNvSpPr>
          <p:nvPr>
            <p:ph type="title"/>
          </p:nvPr>
        </p:nvSpPr>
        <p:spPr/>
        <p:txBody>
          <a:bodyPr/>
          <a:lstStyle/>
          <a:p>
            <a:pPr eaLnBrk="1" hangingPunct="1"/>
            <a:r>
              <a:rPr lang="en-US"/>
              <a:t>How Does the Court Decide if the Document is Exempt?</a:t>
            </a:r>
          </a:p>
        </p:txBody>
      </p:sp>
      <p:sp>
        <p:nvSpPr>
          <p:cNvPr id="41988" name="Rectangle 3"/>
          <p:cNvSpPr>
            <a:spLocks noGrp="1" noChangeArrowheads="1"/>
          </p:cNvSpPr>
          <p:nvPr>
            <p:ph type="body" idx="1"/>
          </p:nvPr>
        </p:nvSpPr>
        <p:spPr/>
        <p:txBody>
          <a:bodyPr/>
          <a:lstStyle/>
          <a:p>
            <a:pPr eaLnBrk="1" hangingPunct="1"/>
            <a:r>
              <a:rPr lang="en-US" i="1" dirty="0"/>
              <a:t>In camera</a:t>
            </a:r>
            <a:r>
              <a:rPr lang="en-US" dirty="0"/>
              <a:t> review.</a:t>
            </a:r>
          </a:p>
          <a:p>
            <a:pPr lvl="1" eaLnBrk="1" hangingPunct="1"/>
            <a:r>
              <a:rPr lang="en-US" dirty="0"/>
              <a:t>This prevents the plaintiff from being able to attack the claim because he has no information about the documents being withheld.</a:t>
            </a:r>
          </a:p>
          <a:p>
            <a:pPr eaLnBrk="1" hangingPunct="1"/>
            <a:r>
              <a:rPr lang="en-US" i="1" dirty="0"/>
              <a:t>Vaughn</a:t>
            </a:r>
            <a:r>
              <a:rPr lang="en-US" dirty="0"/>
              <a:t> list (</a:t>
            </a:r>
            <a:r>
              <a:rPr lang="en-US" i="1" dirty="0"/>
              <a:t>Vaughn v. Rosen</a:t>
            </a:r>
            <a:r>
              <a:rPr lang="en-US" dirty="0"/>
              <a:t>, 484 F2d 820 (1974)</a:t>
            </a:r>
          </a:p>
          <a:p>
            <a:pPr lvl="1" eaLnBrk="1" hangingPunct="1"/>
            <a:r>
              <a:rPr lang="en-US" dirty="0"/>
              <a:t>Agency must list and describe the documents and explain why it is claiming an exemption.</a:t>
            </a:r>
          </a:p>
          <a:p>
            <a:pPr lvl="1" eaLnBrk="1" hangingPunct="1"/>
            <a:r>
              <a:rPr lang="en-US" dirty="0"/>
              <a:t>Most important for classified information.</a:t>
            </a:r>
          </a:p>
        </p:txBody>
      </p:sp>
      <p:pic>
        <p:nvPicPr>
          <p:cNvPr id="2" name="Audio 1">
            <a:hlinkClick r:id="" action="ppaction://media"/>
            <a:extLst>
              <a:ext uri="{FF2B5EF4-FFF2-40B4-BE49-F238E27FC236}">
                <a16:creationId xmlns:a16="http://schemas.microsoft.com/office/drawing/2014/main" id="{511AE436-8859-4BF8-A1D8-B9BA4C4D1A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795916910"/>
      </p:ext>
    </p:extLst>
  </p:cSld>
  <p:clrMapOvr>
    <a:masterClrMapping/>
  </p:clrMapOvr>
  <mc:AlternateContent xmlns:mc="http://schemas.openxmlformats.org/markup-compatibility/2006" xmlns:p14="http://schemas.microsoft.com/office/powerpoint/2010/main">
    <mc:Choice Requires="p14">
      <p:transition spd="slow" p14:dur="2000" advTm="83095"/>
    </mc:Choice>
    <mc:Fallback xmlns="">
      <p:transition spd="slow" advTm="83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113FB7B-4297-483C-AB16-ADC38C7D28DC}" type="slidenum">
              <a:rPr lang="en-US" smtClean="0"/>
              <a:pPr/>
              <a:t>31</a:t>
            </a:fld>
            <a:endParaRPr lang="en-US"/>
          </a:p>
        </p:txBody>
      </p:sp>
      <p:sp>
        <p:nvSpPr>
          <p:cNvPr id="43011" name="Rectangle 2"/>
          <p:cNvSpPr>
            <a:spLocks noGrp="1" noChangeArrowheads="1"/>
          </p:cNvSpPr>
          <p:nvPr>
            <p:ph type="title"/>
          </p:nvPr>
        </p:nvSpPr>
        <p:spPr/>
        <p:txBody>
          <a:bodyPr/>
          <a:lstStyle/>
          <a:p>
            <a:pPr eaLnBrk="1" hangingPunct="1"/>
            <a:r>
              <a:rPr lang="en-US" dirty="0"/>
              <a:t>The Burden of Justifying Withholding Documents is on the Government</a:t>
            </a:r>
          </a:p>
        </p:txBody>
      </p:sp>
      <p:sp>
        <p:nvSpPr>
          <p:cNvPr id="43012" name="Rectangle 3"/>
          <p:cNvSpPr>
            <a:spLocks noGrp="1" noChangeArrowheads="1"/>
          </p:cNvSpPr>
          <p:nvPr>
            <p:ph type="body" idx="1"/>
          </p:nvPr>
        </p:nvSpPr>
        <p:spPr/>
        <p:txBody>
          <a:bodyPr/>
          <a:lstStyle/>
          <a:p>
            <a:pPr eaLnBrk="1" hangingPunct="1"/>
            <a:r>
              <a:rPr lang="en-US" dirty="0"/>
              <a:t>How does this combine with de novo review to make this proceedings complicated and expensive for the government?</a:t>
            </a:r>
          </a:p>
          <a:p>
            <a:pPr lvl="1" eaLnBrk="1" hangingPunct="1"/>
            <a:r>
              <a:rPr lang="en-US" dirty="0"/>
              <a:t>Justice Scalia's believed this would lead to a </a:t>
            </a:r>
            <a:r>
              <a:rPr lang="en-US" dirty="0" err="1"/>
              <a:t>Taj</a:t>
            </a:r>
            <a:r>
              <a:rPr lang="en-US" dirty="0"/>
              <a:t> </a:t>
            </a:r>
            <a:r>
              <a:rPr lang="en-US" dirty="0" err="1"/>
              <a:t>Mahal</a:t>
            </a:r>
            <a:r>
              <a:rPr lang="en-US" dirty="0"/>
              <a:t> of unintended consequences.</a:t>
            </a:r>
          </a:p>
          <a:p>
            <a:pPr lvl="1" eaLnBrk="1" hangingPunct="1"/>
            <a:r>
              <a:rPr lang="en-US" dirty="0"/>
              <a:t>He was right - it has clogged the DC District Courts.</a:t>
            </a:r>
          </a:p>
          <a:p>
            <a:pPr eaLnBrk="1" hangingPunct="1"/>
            <a:r>
              <a:rPr lang="en-US" dirty="0"/>
              <a:t>Almost all cases are resolved through summary judgment.</a:t>
            </a:r>
          </a:p>
        </p:txBody>
      </p:sp>
      <p:pic>
        <p:nvPicPr>
          <p:cNvPr id="2" name="Audio 1">
            <a:hlinkClick r:id="" action="ppaction://media"/>
            <a:extLst>
              <a:ext uri="{FF2B5EF4-FFF2-40B4-BE49-F238E27FC236}">
                <a16:creationId xmlns:a16="http://schemas.microsoft.com/office/drawing/2014/main" id="{042AE70F-EA6E-45A3-AF40-6FD1B8CB3D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573700555"/>
      </p:ext>
    </p:extLst>
  </p:cSld>
  <p:clrMapOvr>
    <a:masterClrMapping/>
  </p:clrMapOvr>
  <mc:AlternateContent xmlns:mc="http://schemas.openxmlformats.org/markup-compatibility/2006" xmlns:p14="http://schemas.microsoft.com/office/powerpoint/2010/main">
    <mc:Choice Requires="p14">
      <p:transition spd="slow" p14:dur="2000" advTm="74594"/>
    </mc:Choice>
    <mc:Fallback xmlns="">
      <p:transition spd="slow" advTm="74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39D84DE-B9F6-4791-BF7F-1A28DC874E73}" type="slidenum">
              <a:rPr lang="en-US" smtClean="0"/>
              <a:pPr/>
              <a:t>4</a:t>
            </a:fld>
            <a:endParaRPr lang="en-US"/>
          </a:p>
        </p:txBody>
      </p:sp>
      <p:sp>
        <p:nvSpPr>
          <p:cNvPr id="12291" name="Rectangle 2"/>
          <p:cNvSpPr>
            <a:spLocks noGrp="1" noChangeArrowheads="1"/>
          </p:cNvSpPr>
          <p:nvPr>
            <p:ph type="title"/>
          </p:nvPr>
        </p:nvSpPr>
        <p:spPr/>
        <p:txBody>
          <a:bodyPr/>
          <a:lstStyle/>
          <a:p>
            <a:pPr eaLnBrk="1" hangingPunct="1"/>
            <a:r>
              <a:rPr lang="en-US"/>
              <a:t>Burden of Proof</a:t>
            </a:r>
          </a:p>
        </p:txBody>
      </p:sp>
      <p:sp>
        <p:nvSpPr>
          <p:cNvPr id="12292" name="Rectangle 3"/>
          <p:cNvSpPr>
            <a:spLocks noGrp="1" noChangeArrowheads="1"/>
          </p:cNvSpPr>
          <p:nvPr>
            <p:ph type="body" idx="1"/>
          </p:nvPr>
        </p:nvSpPr>
        <p:spPr/>
        <p:txBody>
          <a:bodyPr/>
          <a:lstStyle/>
          <a:p>
            <a:pPr eaLnBrk="1" hangingPunct="1"/>
            <a:r>
              <a:rPr lang="en-US"/>
              <a:t>How did the passage of the FOIA change the burden of proof for persons seeking information from the government?</a:t>
            </a:r>
          </a:p>
        </p:txBody>
      </p:sp>
      <p:pic>
        <p:nvPicPr>
          <p:cNvPr id="4" name="Audio 3">
            <a:hlinkClick r:id="" action="ppaction://media"/>
            <a:extLst>
              <a:ext uri="{FF2B5EF4-FFF2-40B4-BE49-F238E27FC236}">
                <a16:creationId xmlns:a16="http://schemas.microsoft.com/office/drawing/2014/main" id="{176E1A62-D5FF-4CF8-8C9C-97CEFCFBDD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315"/>
    </mc:Choice>
    <mc:Fallback xmlns="">
      <p:transition spd="slow" advTm="16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DB688A7-6C9B-41ED-8781-6495151EECC3}" type="slidenum">
              <a:rPr lang="en-US" smtClean="0"/>
              <a:pPr/>
              <a:t>5</a:t>
            </a:fld>
            <a:endParaRPr lang="en-US"/>
          </a:p>
        </p:txBody>
      </p:sp>
      <p:sp>
        <p:nvSpPr>
          <p:cNvPr id="13315" name="Rectangle 2"/>
          <p:cNvSpPr>
            <a:spLocks noGrp="1" noChangeArrowheads="1"/>
          </p:cNvSpPr>
          <p:nvPr>
            <p:ph type="title"/>
          </p:nvPr>
        </p:nvSpPr>
        <p:spPr/>
        <p:txBody>
          <a:bodyPr/>
          <a:lstStyle/>
          <a:p>
            <a:pPr eaLnBrk="1" hangingPunct="1"/>
            <a:r>
              <a:rPr lang="en-US"/>
              <a:t>Need to Know</a:t>
            </a:r>
          </a:p>
        </p:txBody>
      </p:sp>
      <p:sp>
        <p:nvSpPr>
          <p:cNvPr id="13316" name="Rectangle 3"/>
          <p:cNvSpPr>
            <a:spLocks noGrp="1" noChangeArrowheads="1"/>
          </p:cNvSpPr>
          <p:nvPr>
            <p:ph type="body" idx="1"/>
          </p:nvPr>
        </p:nvSpPr>
        <p:spPr/>
        <p:txBody>
          <a:bodyPr/>
          <a:lstStyle/>
          <a:p>
            <a:pPr eaLnBrk="1" hangingPunct="1"/>
            <a:r>
              <a:rPr lang="en-US"/>
              <a:t>What are allowable purposes for requesting information under FOIA?</a:t>
            </a:r>
          </a:p>
          <a:p>
            <a:pPr eaLnBrk="1" hangingPunct="1"/>
            <a:r>
              <a:rPr lang="en-US"/>
              <a:t>What are disallowed purposes?</a:t>
            </a:r>
          </a:p>
        </p:txBody>
      </p:sp>
      <p:pic>
        <p:nvPicPr>
          <p:cNvPr id="2" name="Audio 1">
            <a:hlinkClick r:id="" action="ppaction://media"/>
            <a:extLst>
              <a:ext uri="{FF2B5EF4-FFF2-40B4-BE49-F238E27FC236}">
                <a16:creationId xmlns:a16="http://schemas.microsoft.com/office/drawing/2014/main" id="{06A8DC50-0079-4E68-891D-A5AFF12A77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810"/>
    </mc:Choice>
    <mc:Fallback xmlns="">
      <p:transition spd="slow" advTm="15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01563DA-42E1-4A39-B7FE-56FE94AAF503}" type="slidenum">
              <a:rPr lang="en-US" smtClean="0"/>
              <a:pPr/>
              <a:t>6</a:t>
            </a:fld>
            <a:endParaRPr lang="en-US"/>
          </a:p>
        </p:txBody>
      </p:sp>
      <p:sp>
        <p:nvSpPr>
          <p:cNvPr id="14339" name="Rectangle 2"/>
          <p:cNvSpPr>
            <a:spLocks noGrp="1" noChangeArrowheads="1"/>
          </p:cNvSpPr>
          <p:nvPr>
            <p:ph type="title"/>
          </p:nvPr>
        </p:nvSpPr>
        <p:spPr/>
        <p:txBody>
          <a:bodyPr/>
          <a:lstStyle/>
          <a:p>
            <a:pPr eaLnBrk="1" hangingPunct="1"/>
            <a:r>
              <a:rPr lang="en-US"/>
              <a:t>Contrast FOIA with Court Ordered Discovery Against the Agency</a:t>
            </a:r>
          </a:p>
        </p:txBody>
      </p:sp>
      <p:sp>
        <p:nvSpPr>
          <p:cNvPr id="14340" name="Rectangle 3"/>
          <p:cNvSpPr>
            <a:spLocks noGrp="1" noChangeArrowheads="1"/>
          </p:cNvSpPr>
          <p:nvPr>
            <p:ph type="body" idx="1"/>
          </p:nvPr>
        </p:nvSpPr>
        <p:spPr/>
        <p:txBody>
          <a:bodyPr/>
          <a:lstStyle/>
          <a:p>
            <a:pPr eaLnBrk="1" hangingPunct="1">
              <a:lnSpc>
                <a:spcPct val="80000"/>
              </a:lnSpc>
            </a:pPr>
            <a:r>
              <a:rPr lang="en-US"/>
              <a:t>Usually only in litigation</a:t>
            </a:r>
          </a:p>
          <a:p>
            <a:pPr eaLnBrk="1" hangingPunct="1">
              <a:lnSpc>
                <a:spcPct val="80000"/>
              </a:lnSpc>
            </a:pPr>
            <a:r>
              <a:rPr lang="en-US"/>
              <a:t>Must lead to admissible evidence</a:t>
            </a:r>
          </a:p>
          <a:p>
            <a:pPr eaLnBrk="1" hangingPunct="1">
              <a:lnSpc>
                <a:spcPct val="80000"/>
              </a:lnSpc>
            </a:pPr>
            <a:r>
              <a:rPr lang="en-US"/>
              <a:t>Limited ability to get info from non-parties</a:t>
            </a:r>
          </a:p>
          <a:p>
            <a:pPr eaLnBrk="1" hangingPunct="1">
              <a:lnSpc>
                <a:spcPct val="80000"/>
              </a:lnSpc>
            </a:pPr>
            <a:r>
              <a:rPr lang="en-US"/>
              <a:t>Puts other side on notice of what you are looking</a:t>
            </a:r>
          </a:p>
          <a:p>
            <a:pPr eaLnBrk="1" hangingPunct="1">
              <a:lnSpc>
                <a:spcPct val="80000"/>
              </a:lnSpc>
            </a:pPr>
            <a:r>
              <a:rPr lang="en-US"/>
              <a:t>Constrained by limits in the rules of civil procedure and in local court rules</a:t>
            </a:r>
          </a:p>
          <a:p>
            <a:pPr eaLnBrk="1" hangingPunct="1"/>
            <a:r>
              <a:rPr lang="en-US"/>
              <a:t>How is FOIA different from discovery in litigation?</a:t>
            </a:r>
          </a:p>
        </p:txBody>
      </p:sp>
      <p:pic>
        <p:nvPicPr>
          <p:cNvPr id="2" name="Audio 1">
            <a:hlinkClick r:id="" action="ppaction://media"/>
            <a:extLst>
              <a:ext uri="{FF2B5EF4-FFF2-40B4-BE49-F238E27FC236}">
                <a16:creationId xmlns:a16="http://schemas.microsoft.com/office/drawing/2014/main" id="{49910F28-8826-40A3-A36B-76FCA93E45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953"/>
    </mc:Choice>
    <mc:Fallback xmlns="">
      <p:transition spd="slow" advTm="48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A707F0C-86EC-4E3F-A9C9-33050B6C2754}" type="slidenum">
              <a:rPr lang="en-US" smtClean="0"/>
              <a:pPr/>
              <a:t>7</a:t>
            </a:fld>
            <a:endParaRPr lang="en-US"/>
          </a:p>
        </p:txBody>
      </p:sp>
      <p:sp>
        <p:nvSpPr>
          <p:cNvPr id="15363" name="Rectangle 2"/>
          <p:cNvSpPr>
            <a:spLocks noGrp="1" noChangeArrowheads="1"/>
          </p:cNvSpPr>
          <p:nvPr>
            <p:ph type="title"/>
          </p:nvPr>
        </p:nvSpPr>
        <p:spPr/>
        <p:txBody>
          <a:bodyPr/>
          <a:lstStyle/>
          <a:p>
            <a:pPr eaLnBrk="1" hangingPunct="1"/>
            <a:r>
              <a:rPr lang="en-US"/>
              <a:t>The Scope of the FOIA</a:t>
            </a:r>
          </a:p>
        </p:txBody>
      </p:sp>
      <p:sp>
        <p:nvSpPr>
          <p:cNvPr id="15364" name="Rectangle 3"/>
          <p:cNvSpPr>
            <a:spLocks noGrp="1" noChangeArrowheads="1"/>
          </p:cNvSpPr>
          <p:nvPr>
            <p:ph type="body" idx="1"/>
          </p:nvPr>
        </p:nvSpPr>
        <p:spPr>
          <a:xfrm>
            <a:off x="895761" y="1655901"/>
            <a:ext cx="8497888" cy="4459287"/>
          </a:xfrm>
        </p:spPr>
        <p:txBody>
          <a:bodyPr/>
          <a:lstStyle/>
          <a:p>
            <a:pPr eaLnBrk="1" hangingPunct="1">
              <a:lnSpc>
                <a:spcPct val="90000"/>
              </a:lnSpc>
            </a:pPr>
            <a:r>
              <a:rPr lang="en-US" dirty="0"/>
              <a:t>The Federal Freedom of Information Act applies to documents held by agencies of the executive branch of the Federal Government. The executive branch includes cabinet departments, military departments, government corporations, government controlled corporations, independent regulatory agencies, and other establishments in the executive branch.</a:t>
            </a:r>
          </a:p>
        </p:txBody>
      </p:sp>
      <p:pic>
        <p:nvPicPr>
          <p:cNvPr id="2" name="Audio 1">
            <a:hlinkClick r:id="" action="ppaction://media"/>
            <a:extLst>
              <a:ext uri="{FF2B5EF4-FFF2-40B4-BE49-F238E27FC236}">
                <a16:creationId xmlns:a16="http://schemas.microsoft.com/office/drawing/2014/main" id="{27A98667-27A4-49EA-A864-D738CDF70C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087"/>
    </mc:Choice>
    <mc:Fallback xmlns="">
      <p:transition spd="slow" advTm="26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73B904F-D1CC-425F-8B53-04007FB18765}" type="slidenum">
              <a:rPr lang="en-US" smtClean="0"/>
              <a:pPr/>
              <a:t>8</a:t>
            </a:fld>
            <a:endParaRPr lang="en-US"/>
          </a:p>
        </p:txBody>
      </p:sp>
      <p:sp>
        <p:nvSpPr>
          <p:cNvPr id="16387" name="Rectangle 2"/>
          <p:cNvSpPr>
            <a:spLocks noGrp="1" noChangeArrowheads="1"/>
          </p:cNvSpPr>
          <p:nvPr>
            <p:ph type="title"/>
          </p:nvPr>
        </p:nvSpPr>
        <p:spPr/>
        <p:txBody>
          <a:bodyPr/>
          <a:lstStyle/>
          <a:p>
            <a:pPr eaLnBrk="1" hangingPunct="1"/>
            <a:r>
              <a:rPr lang="en-US"/>
              <a:t>Who is Exempted?</a:t>
            </a:r>
          </a:p>
        </p:txBody>
      </p:sp>
      <p:sp>
        <p:nvSpPr>
          <p:cNvPr id="21507" name="Rectangle 3"/>
          <p:cNvSpPr>
            <a:spLocks noGrp="1" noChangeArrowheads="1"/>
          </p:cNvSpPr>
          <p:nvPr>
            <p:ph type="body" idx="1"/>
          </p:nvPr>
        </p:nvSpPr>
        <p:spPr>
          <a:xfrm>
            <a:off x="478972" y="1825625"/>
            <a:ext cx="10598000" cy="4351338"/>
          </a:xfrm>
        </p:spPr>
        <p:txBody>
          <a:bodyPr>
            <a:normAutofit/>
          </a:bodyPr>
          <a:lstStyle/>
          <a:p>
            <a:pPr eaLnBrk="1" hangingPunct="1">
              <a:defRPr/>
            </a:pPr>
            <a:r>
              <a:rPr lang="en-US" dirty="0"/>
              <a:t>The FOIA does not apply to elected officials of the Federal Government, including the President, Vice President, Senators, and Representatives.</a:t>
            </a:r>
          </a:p>
          <a:p>
            <a:pPr lvl="1" eaLnBrk="1" hangingPunct="1">
              <a:defRPr/>
            </a:pPr>
            <a:r>
              <a:rPr lang="en-US" dirty="0"/>
              <a:t>Papers of ex-presidents are covered to some extent.</a:t>
            </a:r>
          </a:p>
          <a:p>
            <a:pPr lvl="1" eaLnBrk="1" hangingPunct="1">
              <a:defRPr/>
            </a:pPr>
            <a:r>
              <a:rPr lang="en-US" dirty="0"/>
              <a:t>The Presidential Records Act of 1978 governs preservation and control of presidential papers after the president’s term of office.</a:t>
            </a:r>
          </a:p>
          <a:p>
            <a:pPr eaLnBrk="1" hangingPunct="1">
              <a:defRPr/>
            </a:pPr>
            <a:r>
              <a:rPr lang="en-US" dirty="0"/>
              <a:t>The FOIA does not apply to the Federal judiciary and Congress. </a:t>
            </a:r>
          </a:p>
        </p:txBody>
      </p:sp>
      <p:pic>
        <p:nvPicPr>
          <p:cNvPr id="2" name="Audio 1">
            <a:hlinkClick r:id="" action="ppaction://media"/>
            <a:extLst>
              <a:ext uri="{FF2B5EF4-FFF2-40B4-BE49-F238E27FC236}">
                <a16:creationId xmlns:a16="http://schemas.microsoft.com/office/drawing/2014/main" id="{C2B0E58F-F799-49D5-A474-0054902FA7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916"/>
    </mc:Choice>
    <mc:Fallback xmlns="">
      <p:transition spd="slow" advTm="29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C4011D8-6199-4F95-A661-F334ACD5B9F8}" type="slidenum">
              <a:rPr lang="en-US" smtClean="0"/>
              <a:pPr/>
              <a:t>9</a:t>
            </a:fld>
            <a:endParaRPr lang="en-US"/>
          </a:p>
        </p:txBody>
      </p:sp>
      <p:sp>
        <p:nvSpPr>
          <p:cNvPr id="17411" name="Rectangle 2"/>
          <p:cNvSpPr>
            <a:spLocks noGrp="1" noChangeArrowheads="1"/>
          </p:cNvSpPr>
          <p:nvPr>
            <p:ph type="title"/>
          </p:nvPr>
        </p:nvSpPr>
        <p:spPr/>
        <p:txBody>
          <a:bodyPr/>
          <a:lstStyle/>
          <a:p>
            <a:pPr eaLnBrk="1" hangingPunct="1"/>
            <a:r>
              <a:rPr lang="en-US"/>
              <a:t>Private Persons</a:t>
            </a:r>
          </a:p>
        </p:txBody>
      </p:sp>
      <p:sp>
        <p:nvSpPr>
          <p:cNvPr id="17412" name="Rectangle 3"/>
          <p:cNvSpPr>
            <a:spLocks noGrp="1" noChangeArrowheads="1"/>
          </p:cNvSpPr>
          <p:nvPr>
            <p:ph type="body" idx="1"/>
          </p:nvPr>
        </p:nvSpPr>
        <p:spPr/>
        <p:txBody>
          <a:bodyPr/>
          <a:lstStyle/>
          <a:p>
            <a:pPr eaLnBrk="1" hangingPunct="1"/>
            <a:r>
              <a:rPr lang="en-US" dirty="0"/>
              <a:t>The FOIA does not apply to private companies; persons who receive Federal contracts or grants; private organizations; or State or local governments. </a:t>
            </a:r>
          </a:p>
          <a:p>
            <a:pPr eaLnBrk="1" hangingPunct="1"/>
            <a:r>
              <a:rPr lang="en-US" dirty="0"/>
              <a:t>A separate statutory provision applies some FOIA principles to university – but not commercial lab - scientists receiving federal grants.</a:t>
            </a:r>
          </a:p>
        </p:txBody>
      </p:sp>
      <p:pic>
        <p:nvPicPr>
          <p:cNvPr id="2" name="Audio 1">
            <a:hlinkClick r:id="" action="ppaction://media"/>
            <a:extLst>
              <a:ext uri="{FF2B5EF4-FFF2-40B4-BE49-F238E27FC236}">
                <a16:creationId xmlns:a16="http://schemas.microsoft.com/office/drawing/2014/main" id="{E058DB79-E85D-4159-AB6F-3F86CE3A2E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988"/>
    </mc:Choice>
    <mc:Fallback xmlns="">
      <p:transition spd="slow" advTm="49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8B4DB6D-39BC-4DC5-8B22-1B1200A4E07E}" vid="{C9B654FB-67E4-49FF-AC92-55AE7B79E6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 Presentation</Template>
  <TotalTime>11</TotalTime>
  <Words>1712</Words>
  <Application>Microsoft Office PowerPoint</Application>
  <PresentationFormat>Widescreen</PresentationFormat>
  <Paragraphs>151</Paragraphs>
  <Slides>31</Slides>
  <Notes>0</Notes>
  <HiddenSlides>0</HiddenSlides>
  <MMClips>31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Atkinson Hyperlegible</vt:lpstr>
      <vt:lpstr>Calibri</vt:lpstr>
      <vt:lpstr>Tahoma</vt:lpstr>
      <vt:lpstr>Office Theme</vt:lpstr>
      <vt:lpstr>Chapter 9</vt:lpstr>
      <vt:lpstr>President Johnson’s Signing Statement - 1967 </vt:lpstr>
      <vt:lpstr>Who Uses FOIA and Why?</vt:lpstr>
      <vt:lpstr>Burden of Proof</vt:lpstr>
      <vt:lpstr>Need to Know</vt:lpstr>
      <vt:lpstr>Contrast FOIA with Court Ordered Discovery Against the Agency</vt:lpstr>
      <vt:lpstr>The Scope of the FOIA</vt:lpstr>
      <vt:lpstr>Who is Exempted?</vt:lpstr>
      <vt:lpstr>Private Persons</vt:lpstr>
      <vt:lpstr>Information or Records?</vt:lpstr>
      <vt:lpstr>Computer Records</vt:lpstr>
      <vt:lpstr>Specificity</vt:lpstr>
      <vt:lpstr>Agency Organization of Records</vt:lpstr>
      <vt:lpstr>Categories of Requestors</vt:lpstr>
      <vt:lpstr>News and Educational</vt:lpstr>
      <vt:lpstr>Commercial</vt:lpstr>
      <vt:lpstr>Everybody Else</vt:lpstr>
      <vt:lpstr>Small Requests</vt:lpstr>
      <vt:lpstr>Fee Waivers</vt:lpstr>
      <vt:lpstr>Making a Request</vt:lpstr>
      <vt:lpstr>Basic Elements of a Request</vt:lpstr>
      <vt:lpstr>Optional Items</vt:lpstr>
      <vt:lpstr>Strategic Issues in Making Requests</vt:lpstr>
      <vt:lpstr>How Long Does the Agency Have to Respond to Your Request?</vt:lpstr>
      <vt:lpstr>What if The Agency Ignores You?</vt:lpstr>
      <vt:lpstr>Administrative Appeals of Denials of Documents or Fee Waivers</vt:lpstr>
      <vt:lpstr>Judicial Appeal</vt:lpstr>
      <vt:lpstr>What is the Standard for Review?</vt:lpstr>
      <vt:lpstr>When does the Court Defer to the Agency?</vt:lpstr>
      <vt:lpstr>How Does the Court Decide if the Document is Exempt?</vt:lpstr>
      <vt:lpstr>The Burden of Justifying Withholding Documents is on the Government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9</dc:title>
  <dc:creator>Edward P Richards</dc:creator>
  <cp:lastModifiedBy>Edward P Richards</cp:lastModifiedBy>
  <cp:revision>3</cp:revision>
  <dcterms:created xsi:type="dcterms:W3CDTF">2021-07-05T17:30:19Z</dcterms:created>
  <dcterms:modified xsi:type="dcterms:W3CDTF">2021-07-05T17:41:47Z</dcterms:modified>
</cp:coreProperties>
</file>