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405" r:id="rId2"/>
    <p:sldId id="369" r:id="rId3"/>
    <p:sldId id="392" r:id="rId4"/>
    <p:sldId id="406" r:id="rId5"/>
    <p:sldId id="407" r:id="rId6"/>
    <p:sldId id="408" r:id="rId7"/>
    <p:sldId id="361" r:id="rId8"/>
    <p:sldId id="365" r:id="rId9"/>
    <p:sldId id="337" r:id="rId10"/>
    <p:sldId id="397" r:id="rId11"/>
    <p:sldId id="398" r:id="rId12"/>
    <p:sldId id="399" r:id="rId13"/>
    <p:sldId id="400" r:id="rId14"/>
    <p:sldId id="401" r:id="rId15"/>
    <p:sldId id="391" r:id="rId16"/>
    <p:sldId id="372" r:id="rId17"/>
    <p:sldId id="374" r:id="rId18"/>
    <p:sldId id="375" r:id="rId19"/>
    <p:sldId id="376" r:id="rId20"/>
    <p:sldId id="377" r:id="rId21"/>
    <p:sldId id="378" r:id="rId22"/>
    <p:sldId id="373" r:id="rId23"/>
    <p:sldId id="379" r:id="rId24"/>
    <p:sldId id="380" r:id="rId25"/>
    <p:sldId id="381" r:id="rId26"/>
    <p:sldId id="382" r:id="rId27"/>
    <p:sldId id="383" r:id="rId28"/>
    <p:sldId id="385" r:id="rId29"/>
    <p:sldId id="388" r:id="rId30"/>
    <p:sldId id="386" r:id="rId31"/>
    <p:sldId id="387" r:id="rId32"/>
    <p:sldId id="390" r:id="rId33"/>
    <p:sldId id="317" r:id="rId34"/>
    <p:sldId id="39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1" autoAdjust="0"/>
    <p:restoredTop sz="86350" autoAdjust="0"/>
  </p:normalViewPr>
  <p:slideViewPr>
    <p:cSldViewPr snapToGrid="0">
      <p:cViewPr varScale="1">
        <p:scale>
          <a:sx n="116" d="100"/>
          <a:sy n="116" d="100"/>
        </p:scale>
        <p:origin x="7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D3033-2DC4-4141-A3E3-C3C232E11838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3B703-9AC5-4C9A-8ED4-386F16691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45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03021-C3B3-4CC2-BE78-7274C876EF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0483FC-3010-44AD-9E6B-5DF3375ED4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49247-060C-47B0-920C-2F474688F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8709F-5617-4A43-A8BB-39EB7DB8DA94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21499-B517-43AF-9615-4D68AD76B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47753-D1EE-4873-A93E-5AA805B2D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D72CE-15D5-43BE-841F-78925906E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09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FBABD-4A6C-4EBA-AA25-37F50E83A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370736-EC2E-416E-9F63-3F22E1A45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7D7FD-07A2-4836-8F47-C8FA47B6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8709F-5617-4A43-A8BB-39EB7DB8DA94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304E2-01C8-46BE-A535-F39E3D761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55468-ED75-44FF-8E64-F1B904001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D72CE-15D5-43BE-841F-78925906E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99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D48A2C-7F22-426F-A62B-20379A0EC3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EF1D15-5F5E-4B4C-8268-85C0E2DC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C6E82-D433-4BA3-9487-92F2B5232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8709F-5617-4A43-A8BB-39EB7DB8DA94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AC5BA-D4F5-4034-9735-3A02F3DAD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64725-05FD-4BC6-95FF-EA998779B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D72CE-15D5-43BE-841F-78925906E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08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DF2CC-9260-42A5-8C04-D45CF30CF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2" y="242661"/>
            <a:ext cx="10598000" cy="1325563"/>
          </a:xfrm>
        </p:spPr>
        <p:txBody>
          <a:bodyPr/>
          <a:lstStyle>
            <a:lvl1pPr>
              <a:defRPr>
                <a:latin typeface="Atkinson Hyperlegibl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9BC8C-BD69-40C2-AB6E-11C671431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752" y="1825625"/>
            <a:ext cx="10689220" cy="4351338"/>
          </a:xfrm>
        </p:spPr>
        <p:txBody>
          <a:bodyPr>
            <a:normAutofit/>
          </a:bodyPr>
          <a:lstStyle>
            <a:lvl1pPr>
              <a:defRPr sz="2800">
                <a:latin typeface="Atkinson Hyperlegible" pitchFamily="50" charset="0"/>
              </a:defRPr>
            </a:lvl1pPr>
            <a:lvl2pPr>
              <a:defRPr sz="2800">
                <a:latin typeface="Atkinson Hyperlegible" pitchFamily="50" charset="0"/>
              </a:defRPr>
            </a:lvl2pPr>
            <a:lvl3pPr>
              <a:defRPr sz="2800">
                <a:latin typeface="Atkinson Hyperlegible" pitchFamily="50" charset="0"/>
              </a:defRPr>
            </a:lvl3pPr>
            <a:lvl4pPr>
              <a:defRPr sz="2800">
                <a:latin typeface="Atkinson Hyperlegible" pitchFamily="50" charset="0"/>
              </a:defRPr>
            </a:lvl4pPr>
            <a:lvl5pPr>
              <a:defRPr sz="2800">
                <a:latin typeface="Atkinson Hyperlegible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1BD90-E74D-45A5-A3EA-CF835382D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8709F-5617-4A43-A8BB-39EB7DB8DA94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D36AB-FC44-48B3-8488-8EFF49AAC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F97AB-1FD4-4722-8E32-548AE7592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D72CE-15D5-43BE-841F-78925906E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87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51E3E-6028-45E7-97C3-489D7F697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tkinson Hyperlegibl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603D0-8E53-4E90-AEE6-636200E11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300F-A8E9-4F19-9E5B-5C2D2614B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8709F-5617-4A43-A8BB-39EB7DB8DA94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1726A-343E-4072-B96A-99EB3D9CC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E20DB-6EAA-4119-AD1C-B6EF02EEB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D72CE-15D5-43BE-841F-78925906E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17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E2B06-6A7C-4FB9-AE96-2B94C1DC6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136" y="369207"/>
            <a:ext cx="9677400" cy="1325563"/>
          </a:xfrm>
        </p:spPr>
        <p:txBody>
          <a:bodyPr/>
          <a:lstStyle>
            <a:lvl1pPr>
              <a:defRPr>
                <a:latin typeface="Atkinson Hyperlegibl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BC38C-9F53-4768-9EE9-D24613804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tkinson Hyperlegible" pitchFamily="50" charset="0"/>
              </a:defRPr>
            </a:lvl1pPr>
            <a:lvl2pPr>
              <a:defRPr sz="2800">
                <a:latin typeface="Atkinson Hyperlegible" pitchFamily="50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CE2ACB-41D3-4D45-9D19-4C2E4B875B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tkinson Hyperlegible" pitchFamily="50" charset="0"/>
              </a:defRPr>
            </a:lvl1pPr>
            <a:lvl2pPr>
              <a:defRPr sz="2800">
                <a:latin typeface="Atkinson Hyperlegible" pitchFamily="50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E89DC9-646D-4AB8-A1DA-63C922882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8709F-5617-4A43-A8BB-39EB7DB8DA94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F839C6-C193-4E81-B2FF-B771F1605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C0F4C-45E8-4BBE-AEBE-570F4409F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D72CE-15D5-43BE-841F-78925906E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5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21B55-A1A9-44DC-9D31-826C2F131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954" y="365125"/>
            <a:ext cx="9964510" cy="1325563"/>
          </a:xfrm>
        </p:spPr>
        <p:txBody>
          <a:bodyPr/>
          <a:lstStyle>
            <a:lvl1pPr>
              <a:defRPr>
                <a:latin typeface="Atkinson Hyperlegibl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1514FF-F85A-4DD8-ADE6-922E65B6E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D2DBC-F26A-40A8-A6F6-D58010174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tkinson Hyperlegible" pitchFamily="50" charset="0"/>
              </a:defRPr>
            </a:lvl1pPr>
            <a:lvl2pPr>
              <a:defRPr sz="2800">
                <a:latin typeface="Atkinson Hyperlegible" pitchFamily="50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3EF9E7-DDAA-43D7-8B01-2BD9F3047A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06D5C9-279C-4441-A4F5-EE2C3A37A3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tkinson Hyperlegible" pitchFamily="50" charset="0"/>
              </a:defRPr>
            </a:lvl1pPr>
            <a:lvl2pPr>
              <a:defRPr sz="2800">
                <a:latin typeface="Atkinson Hyperlegible" pitchFamily="50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FCE15-CF6D-4E1F-8AE3-5F9D58C55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8709F-5617-4A43-A8BB-39EB7DB8DA94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06A5D4-3452-47B4-BE7C-2F8E3A9BF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8B4BF-BDFC-493D-80DA-E83F2FC04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D72CE-15D5-43BE-841F-78925906E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09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0391F-37C5-432E-8E1C-770E0527B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264" y="365125"/>
            <a:ext cx="9544050" cy="1325563"/>
          </a:xfrm>
        </p:spPr>
        <p:txBody>
          <a:bodyPr/>
          <a:lstStyle>
            <a:lvl1pPr>
              <a:defRPr>
                <a:latin typeface="Atkinson Hyperlegibl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27445-1815-4F74-8FA2-59957163A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8709F-5617-4A43-A8BB-39EB7DB8DA94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138088-54BE-4CB7-9FA1-012869CC6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BB5BB-2E3C-42B4-93AC-2C10D0FCF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D72CE-15D5-43BE-841F-78925906E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331BC7-637B-442F-824A-210DA8C20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8709F-5617-4A43-A8BB-39EB7DB8DA94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755274-52E7-474F-BA7B-ACD5E9C73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C2351-8CC8-4A30-980B-A2D349886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D72CE-15D5-43BE-841F-78925906E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1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FA174-79D5-4DC6-8531-180E5A697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0A7D0-FA5C-4986-B68B-F8DCF362C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C8D403-827D-436C-B110-D36F4F86F9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29720-F7B7-46AE-8741-03FFEC479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8709F-5617-4A43-A8BB-39EB7DB8DA94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B41D49-2DF8-41A3-B966-237FD4CF1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8EC6F5-3D39-44B1-8C51-E90A83D48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D72CE-15D5-43BE-841F-78925906E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1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C610-2F05-466A-B268-24C7D9A5A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1489F0-8219-4971-BCF0-2327C3646D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E50B22-232C-464D-B561-12C81578A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BA121B-8CDC-4A44-9F1F-7FD70CF1C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8709F-5617-4A43-A8BB-39EB7DB8DA94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AB18E-1F34-4074-9BC6-274F283FB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A51570-D877-4AF1-972A-AF774112F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D72CE-15D5-43BE-841F-78925906E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23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B82377-34CE-4831-BE2E-499F86D13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0342F-ACF4-45B2-B77F-774AD3C80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FD648-4635-4794-9918-1FE25D6F1F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8709F-5617-4A43-A8BB-39EB7DB8DA94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D657F-E72E-4EBF-AB33-19AD5AB593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168F5-E3DB-4336-9ECF-3A6E97134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D72CE-15D5-43BE-841F-78925906E1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92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tkinson Hyperlegible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tkinson Hyperlegible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tkinson Hyperlegible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tkinson Hyperlegible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tkinson Hyperlegible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tkinson Hyperlegible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hyperlink" Target="https://archive.org/web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8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Government Data Collection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86149D-E10B-4D4B-A7CC-0B46CB39346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151FE25-4B97-44DB-871B-9D7A6F05C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7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5"/>
    </mc:Choice>
    <mc:Fallback xmlns="">
      <p:transition spd="slow" advTm="4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Paperwork Reduction Act</a:t>
            </a:r>
          </a:p>
        </p:txBody>
      </p:sp>
      <p:sp>
        <p:nvSpPr>
          <p:cNvPr id="7475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D09876D-45AA-4E84-8EEF-EB800E83962C}" type="slidenum">
              <a:rPr lang="en-US" smtClean="0">
                <a:solidFill>
                  <a:schemeClr val="bg2"/>
                </a:solidFill>
              </a:rPr>
              <a:pPr/>
              <a:t>10</a:t>
            </a:fld>
            <a:endParaRPr lang="en-US">
              <a:solidFill>
                <a:schemeClr val="bg2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6624EF2-01BE-449A-8106-04EA3072A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3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5"/>
    </mc:Choice>
    <mc:Fallback xmlns="">
      <p:transition spd="slow" advTm="4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E6E0D06-4768-4E91-95FF-FA32F1D3946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Paperwork Reduction Act</a:t>
            </a:r>
          </a:p>
        </p:txBody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Intended to require agencies to be more thoughtful about reporting requirements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Requires review by OMB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Applies to most agencies, including independent agencies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OBM does not have the authority to veto requests by independent agencies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Provides a defense against claims by the government that the individual did not provide the requested information.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94B9526-C169-4190-913C-A4B0BEA626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66"/>
    </mc:Choice>
    <mc:Fallback xmlns="">
      <p:transition spd="slow" advTm="50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6174439-FE85-4AE6-8AE8-8179DC08FD6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What is Covered?</a:t>
            </a:r>
          </a:p>
        </p:txBody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Reports that affect 10 or more people</a:t>
            </a:r>
          </a:p>
          <a:p>
            <a:pPr eaLnBrk="1" hangingPunct="1"/>
            <a:r>
              <a:rPr lang="en-US" dirty="0"/>
              <a:t>Also covers requirements to give information to the public.</a:t>
            </a:r>
          </a:p>
          <a:p>
            <a:pPr lvl="1" eaLnBrk="1" hangingPunct="1"/>
            <a:r>
              <a:rPr lang="en-US" dirty="0"/>
              <a:t>MSDS.</a:t>
            </a:r>
          </a:p>
          <a:p>
            <a:pPr lvl="1" eaLnBrk="1" hangingPunct="1"/>
            <a:r>
              <a:rPr lang="en-US" dirty="0"/>
              <a:t>Food labels.</a:t>
            </a:r>
          </a:p>
          <a:p>
            <a:pPr lvl="1" eaLnBrk="1" hangingPunct="1"/>
            <a:r>
              <a:rPr lang="en-US" dirty="0"/>
              <a:t>Hazardous materials inventories.</a:t>
            </a:r>
          </a:p>
          <a:p>
            <a:pPr eaLnBrk="1" hangingPunct="1"/>
            <a:r>
              <a:rPr lang="en-US" dirty="0"/>
              <a:t>Applies to voluntary reporting, such as a request for people to complete a poll.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05E7B6-5F69-41EE-86F6-D965CA7CA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4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30"/>
    </mc:Choice>
    <mc:Fallback xmlns="">
      <p:transition spd="slow" advTm="35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Notice Provisions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Every agency must designate a ‘‘Chief Information Officer’’ to review each proposed collection of information for compliance with the Act. Id. §3506(a)(2) and (c)(1). </a:t>
            </a:r>
          </a:p>
          <a:p>
            <a:r>
              <a:rPr lang="en-US" dirty="0"/>
              <a:t>After review by the officer, the agency publishes notice of the proposed collection in the Federal Register and allows 60 days for public comment.  §3506(c)(2)(A). </a:t>
            </a:r>
          </a:p>
          <a:p>
            <a:r>
              <a:rPr lang="en-US" dirty="0"/>
              <a:t>When the proposed collection is contained in a proposed agency rule, the notice of proposed rulemaking serves this function. Id. §3506(c)(2)(B).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B7E43-B6DE-4483-9512-07620D4A7F2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B86F7BE-DEAF-4C38-9288-70EEF6BC0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9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93"/>
    </mc:Choice>
    <mc:Fallback xmlns="">
      <p:transition spd="slow" advTm="28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Substantive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agency also must certify that the proposed collection meets certain requirements, including that the collection </a:t>
            </a:r>
          </a:p>
          <a:p>
            <a:pPr lvl="1"/>
            <a:r>
              <a:rPr lang="en-US" dirty="0"/>
              <a:t>(1) is necessary for the agency’s proper performance of its functions; </a:t>
            </a:r>
          </a:p>
          <a:p>
            <a:pPr lvl="1"/>
            <a:r>
              <a:rPr lang="en-US" dirty="0"/>
              <a:t>(2) does not unnecessarily duplicate other information reasonably accessible to the agency; and </a:t>
            </a:r>
          </a:p>
          <a:p>
            <a:pPr lvl="1"/>
            <a:r>
              <a:rPr lang="en-US" dirty="0"/>
              <a:t>(3) is minimally burdensome.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B7E43-B6DE-4483-9512-07620D4A7F2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FB9811A-794A-415E-9451-DF3D0F7383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54"/>
    </mc:Choice>
    <mc:Fallback xmlns="">
      <p:transition spd="slow" advTm="31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Subpoenas and Reporting Laws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B7E43-B6DE-4483-9512-07620D4A7F2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CD590AB-608A-4F78-A4C2-4D3563B06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0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9"/>
    </mc:Choice>
    <mc:Fallback xmlns="">
      <p:transition spd="slow" advTm="4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9EC45D6-48E4-4787-9153-522977CBE7C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Reporting Laws</a:t>
            </a: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eaLnBrk="1" hangingPunct="1"/>
            <a:r>
              <a:rPr lang="en-US" dirty="0"/>
              <a:t>Usually administrative sanctions rather than criminal for noncompliance.</a:t>
            </a:r>
          </a:p>
          <a:p>
            <a:pPr lvl="1" eaLnBrk="1" hangingPunct="1"/>
            <a:r>
              <a:rPr lang="en-US" dirty="0"/>
              <a:t>Financial reporting laws have criminal sanctions.</a:t>
            </a:r>
          </a:p>
          <a:p>
            <a:pPr rtl="0" eaLnBrk="1" fontAlgn="base" hangingPunct="1"/>
            <a:r>
              <a:rPr lang="en-US" dirty="0"/>
              <a:t>Most state and federal agencies that have significant regulatory powers may require reporting under their general grant of authority.</a:t>
            </a:r>
          </a:p>
          <a:p>
            <a:pPr lvl="1" eaLnBrk="1" hangingPunct="1"/>
            <a:r>
              <a:rPr lang="en-US" dirty="0"/>
              <a:t>If the agency has a limited grant of authority or does not have a regulatory role (CDC), it will need a specific authorization to require reporting.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0C6FC4E-9A5B-4851-8C46-620F3D63C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09"/>
    </mc:Choice>
    <mc:Fallback xmlns="">
      <p:transition spd="slow" advTm="140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D1DED4D-B88A-4088-A78A-BC588E9D450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State Police Power Reporting</a:t>
            </a: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Communicable disease reporting began in the colonies and was carried over to the states under the Articles of Confederation.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The first agency reporting requirements were promulgated by state and local public health agencies.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Reports of smallpox were critical to quarantines and vaccination programs.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8C8A6FF-83FD-47AD-BF8C-12656AC9F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3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19"/>
    </mc:Choice>
    <mc:Fallback xmlns="">
      <p:transition spd="slow" advTm="66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459507A-C984-436E-B2AF-AB2D9BDF705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dirty="0"/>
              <a:t>Whalen v. Roe</a:t>
            </a:r>
            <a:r>
              <a:rPr lang="en-US" dirty="0"/>
              <a:t>, 429 US 589 (1977) – not in book</a:t>
            </a:r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Required reporting of narcotics prescriptions by physicians and pharmacies.</a:t>
            </a:r>
          </a:p>
          <a:p>
            <a:pPr lvl="1" eaLnBrk="1" hangingPunct="1"/>
            <a:r>
              <a:rPr lang="en-US" dirty="0"/>
              <a:t>Intended to develop data on abuse.</a:t>
            </a:r>
          </a:p>
          <a:p>
            <a:pPr lvl="1" eaLnBrk="1" hangingPunct="1"/>
            <a:r>
              <a:rPr lang="en-US" dirty="0"/>
              <a:t>Also intended to collect data for prosecution.</a:t>
            </a:r>
          </a:p>
          <a:p>
            <a:pPr eaLnBrk="1" hangingPunct="1"/>
            <a:r>
              <a:rPr lang="en-US" dirty="0"/>
              <a:t>Attacked as violating the privacy of physicians and patients.</a:t>
            </a:r>
          </a:p>
          <a:p>
            <a:pPr lvl="1" eaLnBrk="1" hangingPunct="1"/>
            <a:r>
              <a:rPr lang="en-US" dirty="0"/>
              <a:t>The court found reporting a valid police power.</a:t>
            </a:r>
          </a:p>
          <a:p>
            <a:pPr lvl="1" eaLnBrk="1" hangingPunct="1"/>
            <a:r>
              <a:rPr lang="en-US" dirty="0"/>
              <a:t>(Physician-patient privilege is not recognized as a common law privilege.)</a:t>
            </a:r>
          </a:p>
          <a:p>
            <a:pPr eaLnBrk="1" hangingPunct="1"/>
            <a:r>
              <a:rPr lang="en-US" dirty="0"/>
              <a:t>The government must avoid unneeded disclosure.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82435CE-9141-4AF2-BCF0-4223E82251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9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20"/>
    </mc:Choice>
    <mc:Fallback xmlns="">
      <p:transition spd="slow" advTm="92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632E8E4-165D-464D-840B-FB2FCB4BF68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Contemporary Third-Party Reporting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Public health.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STIs, tuberculosis, COVID-19.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Vital statistics and disease registries.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Law enforcement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Child, spousal, and elder abuse.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Violent injuries, including gun shots.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Cash transactions over 10K.</a:t>
            </a:r>
          </a:p>
          <a:p>
            <a:pPr eaLnBrk="1" hangingPunct="1">
              <a:defRPr/>
            </a:pPr>
            <a:r>
              <a:rPr lang="en-US" dirty="0"/>
              <a:t>What privacy issues are implicated by each of these types of reporting?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5F7C964-3039-4CB2-9EE3-75DA0E8579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0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552"/>
    </mc:Choice>
    <mc:Fallback xmlns="">
      <p:transition spd="slow" advTm="84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F3E25D8-182E-4AA9-9D8D-DCB96AF4CB8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Government Databases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A primary function of the federal government is collecting information.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Information is used for enforcement.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IRS.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EPA air and water pollution monitoring.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Information is used for research and standards.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CDC communicable reporting.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Unemployment reporting.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Federal reserve data collection on banking.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04245C8-848B-4B29-886D-A8298DDF8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0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05"/>
    </mc:Choice>
    <mc:Fallback xmlns="">
      <p:transition spd="slow" advTm="68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163DB84-2774-4AE5-8D0C-85AFD0EA4BA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What about Legal Privileges?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/>
              <a:t>Must respect traditional common law privileges.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dirty="0"/>
              <a:t>Attorney client, priest penitent, spousal.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dirty="0"/>
              <a:t>But this is a balancing, not an absolute.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/>
              <a:t>Enabling law can override statutory privileges.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dirty="0"/>
              <a:t>Doctor patient is only a state law </a:t>
            </a:r>
            <a:r>
              <a:rPr lang="en-US" dirty="0" err="1"/>
              <a:t>provilege</a:t>
            </a:r>
            <a:r>
              <a:rPr lang="en-US" dirty="0"/>
              <a:t>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dirty="0"/>
              <a:t>Federal law does not implicitly recognize state privileges.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dirty="0"/>
              <a:t>Congress created a federal privilege for mental health records.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/>
              <a:t>Can child abuse reporting be applied to lawyers?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dirty="0"/>
              <a:t>Priests?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dirty="0"/>
              <a:t>Priests acting as counselors, not confessors?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1A523F2-3FE8-4B0D-9544-E7309B74B3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1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24"/>
    </mc:Choice>
    <mc:Fallback xmlns="">
      <p:transition spd="slow" advTm="91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12AABD7-C183-4C63-924D-537C88ED785D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Enforcement of Third-Party Reporting</a:t>
            </a:r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Governmental.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Loss or limitation of professional license.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Administrative fine.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Criminal prosecution.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There are few enforcement actions for public health reporting.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Real enforcement for financial and environmental reporting.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Private.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Negligence per se claims.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Slightly different from </a:t>
            </a:r>
            <a:r>
              <a:rPr lang="en-US" i="1" dirty="0"/>
              <a:t>Tarasoff</a:t>
            </a:r>
            <a:r>
              <a:rPr lang="en-US" dirty="0"/>
              <a:t> claims.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403BD1B-E5C7-464E-8326-91EF75328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2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99"/>
    </mc:Choice>
    <mc:Fallback xmlns="">
      <p:transition spd="slow" advTm="68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Subpoenas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eaLnBrk="1" hangingPunct="1"/>
            <a:r>
              <a:rPr lang="en-US" dirty="0"/>
              <a:t>Just like subpoenas</a:t>
            </a:r>
            <a:r>
              <a:rPr lang="en-US" baseline="0" dirty="0"/>
              <a:t> in civil litigation.</a:t>
            </a:r>
            <a:endParaRPr lang="en-US" dirty="0"/>
          </a:p>
          <a:p>
            <a:pPr lvl="1" eaLnBrk="1" hangingPunct="1"/>
            <a:r>
              <a:rPr lang="en-US" dirty="0"/>
              <a:t>Directed at a single, identified individual or company.</a:t>
            </a:r>
          </a:p>
          <a:p>
            <a:pPr lvl="1" eaLnBrk="1" hangingPunct="1"/>
            <a:r>
              <a:rPr lang="en-US" dirty="0"/>
              <a:t>Ask for existing documents. </a:t>
            </a:r>
          </a:p>
          <a:p>
            <a:pPr lvl="1" eaLnBrk="1" hangingPunct="1"/>
            <a:r>
              <a:rPr lang="en-US" dirty="0"/>
              <a:t>Can ask for testimony.</a:t>
            </a:r>
          </a:p>
          <a:p>
            <a:pPr lvl="1" eaLnBrk="1" hangingPunct="1"/>
            <a:r>
              <a:rPr lang="en-US" dirty="0"/>
              <a:t>Enforced through judicial orders and contempt, not agency process.</a:t>
            </a:r>
          </a:p>
          <a:p>
            <a:r>
              <a:rPr lang="en-US" dirty="0"/>
              <a:t>Subpoena power requires a specific statutory grant of authority.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B7E43-B6DE-4483-9512-07620D4A7F2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BE6C02-AD4E-409A-98C9-DAD407F14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6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41"/>
    </mc:Choice>
    <mc:Fallback xmlns="">
      <p:transition spd="slow" advTm="26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5D6131A-697C-47BA-9784-A23BA4FA834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Contesting an Agency Subpoena - Timing</a:t>
            </a: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lvl="0" eaLnBrk="1" hangingPunct="1">
              <a:lnSpc>
                <a:spcPct val="90000"/>
              </a:lnSpc>
            </a:pPr>
            <a:r>
              <a:rPr lang="en-US" dirty="0"/>
              <a:t>You can move to quash the subpoena when you get it.</a:t>
            </a:r>
          </a:p>
          <a:p>
            <a:pPr lvl="0" eaLnBrk="1" hangingPunct="1">
              <a:lnSpc>
                <a:spcPct val="90000"/>
              </a:lnSpc>
            </a:pPr>
            <a:r>
              <a:rPr lang="en-US" dirty="0"/>
              <a:t>You can wait for the agency to go to court to get an order.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You can then contest the authority for the subpoena in that proceeding.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There should not be a penalty until there is an order, but you want to make sure.</a:t>
            </a:r>
          </a:p>
          <a:p>
            <a:pPr lvl="0" eaLnBrk="1" hangingPunct="1">
              <a:lnSpc>
                <a:spcPct val="90000"/>
              </a:lnSpc>
            </a:pPr>
            <a:r>
              <a:rPr lang="en-US" dirty="0"/>
              <a:t>The agency may provide its own administrative review of subpoenas.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This usually allows negotiating the demand, which is good because you will usually lose in court.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2FDA943-D730-4886-BAD6-790BFF08F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4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37"/>
    </mc:Choice>
    <mc:Fallback xmlns="">
      <p:transition spd="slow" advTm="71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AD4215C-F8C7-4497-ADB1-BD1BEB180DB9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dirty="0"/>
              <a:t>Morton Salt</a:t>
            </a:r>
            <a:r>
              <a:rPr lang="en-US" dirty="0"/>
              <a:t> Test</a:t>
            </a:r>
          </a:p>
        </p:txBody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Does the agency have the power to issue the subpoena?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Is the subpoena sufficiently specific?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Overly broad so it hard to comply with?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Is the subpoena unduly burdensome?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A bigger issue in the days of paper records.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Does the agency have a proper purpose?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The court will reject a subpoena that is just for harassment.</a:t>
            </a:r>
          </a:p>
          <a:p>
            <a:pPr lvl="1" eaLnBrk="1" hangingPunct="1">
              <a:lnSpc>
                <a:spcPct val="90000"/>
              </a:lnSpc>
            </a:pPr>
            <a:r>
              <a:rPr lang="en-US" i="1" dirty="0"/>
              <a:t>Morton Salt </a:t>
            </a:r>
            <a:r>
              <a:rPr lang="en-US" dirty="0"/>
              <a:t>is a reasonableness (deferential) test.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Hard to beat an agency subpoena.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32A025D-9077-41C8-9D07-1880D95429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8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49"/>
    </mc:Choice>
    <mc:Fallback xmlns="">
      <p:transition spd="slow" advTm="110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202" y="228601"/>
            <a:ext cx="9846950" cy="1462087"/>
          </a:xfrm>
        </p:spPr>
        <p:txBody>
          <a:bodyPr/>
          <a:lstStyle/>
          <a:p>
            <a:r>
              <a:rPr lang="en-US" dirty="0"/>
              <a:t>Complying with an Illegal Subpoena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What if you have reason to believe that the agency does not have the power to issue the subpoena?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If you comply with an illegal subpoena or request for records rather than resisting, your customers could sue for your violating your terms of service, or for violating their privacy rights.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Telcom companies which complied with an illegal national security request for phone records were sued.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Congress had to pass a law to protect them.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What about Google and other online data and cloud services?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B7E43-B6DE-4483-9512-07620D4A7F2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4071B09-A9AF-4D08-81E1-D71A5C5F6E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207"/>
    </mc:Choice>
    <mc:Fallback xmlns="">
      <p:transition spd="slow" advTm="94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Substantive Challenge</a:t>
            </a:r>
            <a:r>
              <a:rPr lang="en-US" baseline="0" dirty="0"/>
              <a:t> to the Reason for the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EEOC</a:t>
            </a:r>
            <a:r>
              <a:rPr lang="en-US" baseline="0" dirty="0"/>
              <a:t> seeks records from a law firm on the treatment of partners.</a:t>
            </a:r>
          </a:p>
          <a:p>
            <a:pPr lvl="1"/>
            <a:r>
              <a:rPr lang="en-US" baseline="0" dirty="0"/>
              <a:t>Firm does not comply and EEOC goes to court.</a:t>
            </a:r>
          </a:p>
          <a:p>
            <a:pPr lvl="1"/>
            <a:r>
              <a:rPr lang="en-US" baseline="0" dirty="0"/>
              <a:t>Firm pleads that the partners are not employees for EEOC purposes.</a:t>
            </a:r>
          </a:p>
          <a:p>
            <a:r>
              <a:rPr lang="en-US" baseline="0" dirty="0"/>
              <a:t>Can the court consider this?</a:t>
            </a:r>
          </a:p>
          <a:p>
            <a:pPr lvl="1"/>
            <a:r>
              <a:rPr lang="en-US" dirty="0"/>
              <a:t>The Court rejects the challenge because the status of the partners was part of the inquiry.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B7E43-B6DE-4483-9512-07620D4A7F2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5BBAD99-0260-4FCF-A09D-4CE9A73AE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6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37"/>
    </mc:Choice>
    <mc:Fallback xmlns="">
      <p:transition spd="slow" advTm="56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Fifth Amendment Limits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B7E43-B6DE-4483-9512-07620D4A7F2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A5FB97D-E167-4B20-9C0B-31839300B6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7"/>
    </mc:Choice>
    <mc:Fallback xmlns="">
      <p:transition spd="slow" advTm="5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D95B39C-805B-49D5-B29C-021BFB1004E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Self-incrimination in Criminal Actions</a:t>
            </a:r>
          </a:p>
        </p:txBody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Only applies if there is a threat of criminal prosecution.</a:t>
            </a:r>
          </a:p>
          <a:p>
            <a:pPr eaLnBrk="1" hangingPunct="1"/>
            <a:r>
              <a:rPr lang="en-US" dirty="0"/>
              <a:t>It is about testimony, not physical evidence or documents.</a:t>
            </a:r>
          </a:p>
          <a:p>
            <a:pPr lvl="1" eaLnBrk="1" hangingPunct="1"/>
            <a:r>
              <a:rPr lang="en-US" dirty="0"/>
              <a:t>Only applies to people, not corporations, since corporations do not testify.</a:t>
            </a:r>
          </a:p>
          <a:p>
            <a:pPr eaLnBrk="1" hangingPunct="1"/>
            <a:r>
              <a:rPr lang="en-US" dirty="0"/>
              <a:t>Blood samples are not 5th Amendment testimony.</a:t>
            </a:r>
          </a:p>
          <a:p>
            <a:pPr lvl="1" eaLnBrk="1" hangingPunct="1"/>
            <a:r>
              <a:rPr lang="en-US" dirty="0"/>
              <a:t>They are 4th amendment searches.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E0385C7-C6EB-4C02-A750-29D9B5CE9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2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00"/>
    </mc:Choice>
    <mc:Fallback xmlns="">
      <p:transition spd="slow" advTm="29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EFF31AF-60EE-45F6-B4A6-52C8304699B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dirty="0" err="1"/>
              <a:t>Marchetti</a:t>
            </a:r>
            <a:r>
              <a:rPr lang="en-US" i="1" dirty="0"/>
              <a:t> v. United States</a:t>
            </a:r>
            <a:r>
              <a:rPr lang="en-US" dirty="0"/>
              <a:t>, 390 U.S. 39 (1968)  </a:t>
            </a:r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law required gamblers to register and pay an occupational tax</a:t>
            </a:r>
          </a:p>
          <a:p>
            <a:pPr lvl="1" eaLnBrk="1" hangingPunct="1"/>
            <a:r>
              <a:rPr lang="en-US" dirty="0"/>
              <a:t>Why?</a:t>
            </a:r>
          </a:p>
          <a:p>
            <a:pPr lvl="1" eaLnBrk="1" hangingPunct="1"/>
            <a:r>
              <a:rPr lang="en-US" dirty="0"/>
              <a:t>What about the requirement that owners of illegal sawed off shotguns get a license for them?</a:t>
            </a:r>
          </a:p>
          <a:p>
            <a:pPr eaLnBrk="1" hangingPunct="1"/>
            <a:r>
              <a:rPr lang="en-US" dirty="0"/>
              <a:t>The court found that these violated the 5th amendment because they targeted criminal activity</a:t>
            </a:r>
          </a:p>
          <a:p>
            <a:pPr lvl="1" eaLnBrk="1" hangingPunct="1"/>
            <a:r>
              <a:rPr lang="en-US" dirty="0"/>
              <a:t>The key is that the law was not requiring a general business record but a specific record of illegal activity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B98F0EC-64A8-49F6-8F00-025D96D58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0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24"/>
    </mc:Choice>
    <mc:Fallback xmlns="">
      <p:transition spd="slow" advTm="65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Principle:</a:t>
            </a:r>
            <a:br>
              <a:rPr lang="en-US"/>
            </a:br>
            <a:r>
              <a:rPr lang="en-US"/>
              <a:t>First Party (You) v. Third Party (Them)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4</a:t>
            </a:r>
            <a:r>
              <a:rPr lang="en-US" baseline="30000" dirty="0"/>
              <a:t>th</a:t>
            </a:r>
            <a:r>
              <a:rPr lang="en-US" dirty="0"/>
              <a:t> and 5</a:t>
            </a:r>
            <a:r>
              <a:rPr lang="en-US" baseline="30000" dirty="0"/>
              <a:t>th</a:t>
            </a:r>
            <a:r>
              <a:rPr lang="en-US" dirty="0"/>
              <a:t> Amendments apply to searches and seizures against your property in your possession or under your legal control, and to searches of your body.</a:t>
            </a:r>
          </a:p>
          <a:p>
            <a:r>
              <a:rPr lang="en-US" dirty="0"/>
              <a:t>Traditionally, when you give your property or information to a third party, you lose your expectation of privacy and thus your constitutional protections, which depend on that expectation.</a:t>
            </a:r>
          </a:p>
          <a:p>
            <a:r>
              <a:rPr lang="en-US" dirty="0"/>
              <a:t>You do retain constitutional protections if the third party is covered by a common law privileges such as the attorney client privilege.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86149D-E10B-4D4B-A7CC-0B46CB39346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BD78022-6E1C-44DB-9835-59024E05C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3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89"/>
    </mc:Choice>
    <mc:Fallback xmlns="">
      <p:transition spd="slow" advTm="64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3304739-6832-4EEF-B881-CA48CA7B6E9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Invoking</a:t>
            </a:r>
            <a:r>
              <a:rPr lang="en-US" baseline="0" dirty="0"/>
              <a:t> the </a:t>
            </a:r>
            <a:r>
              <a:rPr lang="en-US" dirty="0"/>
              <a:t>Fifth Amendment in Civil Actions</a:t>
            </a:r>
          </a:p>
        </p:txBody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dirty="0"/>
              <a:t>You can claim it in a civil proceeding to avoid producing evidence that could be used in a criminal case.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You will likely lose the civil suit if your case or defense depends on the testimony.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You can claim it in an administrative proceeding.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You will suffer the administrative sanction for not producing the evidence.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Evidence may be excluded in a criminal trial if coerced by the threat of administrative sanction with significant economic consequences, such as being fired or losing a law license.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Prosecutors can give immunity and obviate 5th amendment issues.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A9939E5-C3FC-48A8-B426-28C2F9610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8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32"/>
    </mc:Choice>
    <mc:Fallback xmlns="">
      <p:transition spd="slow" advTm="97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B81E6FE-29D2-4B25-9697-6D593F6A054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Reporting Required Business Records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Assume you must keep wage and hour records.</a:t>
            </a:r>
          </a:p>
          <a:p>
            <a:pPr lvl="1" eaLnBrk="1" hangingPunct="1"/>
            <a:r>
              <a:rPr lang="en-US" dirty="0"/>
              <a:t>You cheat on the tax withholding, which is a crime.</a:t>
            </a:r>
          </a:p>
          <a:p>
            <a:pPr eaLnBrk="1" hangingPunct="1"/>
            <a:r>
              <a:rPr lang="en-US" dirty="0"/>
              <a:t>Can you resist producing the records because they will incriminate you?</a:t>
            </a:r>
          </a:p>
          <a:p>
            <a:pPr lvl="1" eaLnBrk="1" hangingPunct="1"/>
            <a:r>
              <a:rPr lang="en-US" dirty="0"/>
              <a:t>No, they were required for a legitimate purpose.</a:t>
            </a:r>
          </a:p>
          <a:p>
            <a:pPr lvl="1" eaLnBrk="1" hangingPunct="1"/>
            <a:r>
              <a:rPr lang="en-US" i="1" dirty="0"/>
              <a:t>Shapiro v. United States</a:t>
            </a:r>
            <a:r>
              <a:rPr lang="en-US" dirty="0"/>
              <a:t>, 335 U.S. 1 (1948). </a:t>
            </a:r>
          </a:p>
          <a:p>
            <a:pPr eaLnBrk="1" hangingPunct="1"/>
            <a:r>
              <a:rPr lang="en-US" dirty="0"/>
              <a:t>What  if you voluntarily created the records?</a:t>
            </a:r>
          </a:p>
          <a:p>
            <a:pPr lvl="1" eaLnBrk="1" hangingPunct="1"/>
            <a:r>
              <a:rPr lang="en-US" dirty="0"/>
              <a:t>Even less protection.</a:t>
            </a:r>
          </a:p>
          <a:p>
            <a:pPr lvl="1" eaLnBrk="1" hangingPunct="1"/>
            <a:r>
              <a:rPr lang="en-US" dirty="0"/>
              <a:t>Beware of diaries!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05AF42-03CE-41B9-A524-2791B5B4CF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1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22"/>
    </mc:Choice>
    <mc:Fallback xmlns="">
      <p:transition spd="slow" advTm="78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Amendment and Third-Party Reporting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Can the third party assert the 5</a:t>
            </a:r>
            <a:r>
              <a:rPr lang="en-US" baseline="30000" dirty="0"/>
              <a:t>th</a:t>
            </a:r>
            <a:r>
              <a:rPr lang="en-US" dirty="0"/>
              <a:t> Amendment on your behalf if you do not have a reasonable expectation of privacy?</a:t>
            </a:r>
          </a:p>
          <a:p>
            <a:r>
              <a:rPr lang="en-US" dirty="0"/>
              <a:t>For example, the Stored Communications Act protects email at your ISP and one court has found an expectation of privacy in email.</a:t>
            </a:r>
          </a:p>
          <a:p>
            <a:pPr lvl="1"/>
            <a:r>
              <a:rPr lang="en-US" dirty="0"/>
              <a:t>Do you have standing to complain if the ISP does not want to challenge the request for your email?</a:t>
            </a:r>
          </a:p>
          <a:p>
            <a:pPr lvl="1"/>
            <a:r>
              <a:rPr lang="en-US" dirty="0"/>
              <a:t>You may be able to invoke the exclusionary rule in a criminal prosecution if the Act did not allow the request.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B7E43-B6DE-4483-9512-07620D4A7F2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40E9190-6035-4786-8758-C8FFDFF129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3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28"/>
    </mc:Choice>
    <mc:Fallback xmlns="">
      <p:transition spd="slow" advTm="91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3B704A7-D5C1-4516-9A89-28A81EF982E5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Act of Production Doctrine (Criminal Law)</a:t>
            </a:r>
          </a:p>
        </p:txBody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Document would implicitly “testify” that </a:t>
            </a:r>
          </a:p>
          <a:p>
            <a:pPr lvl="1" eaLnBrk="1" hangingPunct="1"/>
            <a:r>
              <a:rPr lang="en-US" dirty="0"/>
              <a:t>(1) the document existed; </a:t>
            </a:r>
          </a:p>
          <a:p>
            <a:pPr lvl="1" eaLnBrk="1" hangingPunct="1"/>
            <a:r>
              <a:rPr lang="en-US" dirty="0"/>
              <a:t>(2) the document was authentic -- e.g., not a forgery; and </a:t>
            </a:r>
          </a:p>
          <a:p>
            <a:pPr lvl="1" eaLnBrk="1" hangingPunct="1"/>
            <a:r>
              <a:rPr lang="en-US" dirty="0"/>
              <a:t>(3) that she had possession of the document at the time of production. </a:t>
            </a:r>
          </a:p>
          <a:p>
            <a:pPr eaLnBrk="1" hangingPunct="1"/>
            <a:r>
              <a:rPr lang="en-US" dirty="0"/>
              <a:t>It is admitting that you have the document that is the testimony which could incriminate you.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744F2AE-A1E3-4F06-82C2-1AC498904A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6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23"/>
    </mc:Choice>
    <mc:Fallback xmlns="">
      <p:transition spd="slow" advTm="37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F1E3061-03F4-4313-A21B-782222D2ADDC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Tax Example</a:t>
            </a:r>
            <a:endParaRPr lang="en-US" dirty="0"/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You claim income of 50K.</a:t>
            </a:r>
          </a:p>
          <a:p>
            <a:pPr eaLnBrk="1" hangingPunct="1">
              <a:defRPr/>
            </a:pPr>
            <a:r>
              <a:rPr lang="en-US" dirty="0"/>
              <a:t>You have a document that says you were paid 100k in a business deal.</a:t>
            </a:r>
          </a:p>
          <a:p>
            <a:pPr lvl="1" eaLnBrk="1" hangingPunct="1">
              <a:defRPr/>
            </a:pPr>
            <a:r>
              <a:rPr lang="en-US" dirty="0"/>
              <a:t>Not a document like a wage and hour record you are required to keep and produce.</a:t>
            </a:r>
          </a:p>
          <a:p>
            <a:pPr lvl="1" eaLnBrk="1" hangingPunct="1">
              <a:defRPr/>
            </a:pPr>
            <a:r>
              <a:rPr lang="en-US" dirty="0"/>
              <a:t>Just having evidence that you had higher income is incriminating.</a:t>
            </a:r>
          </a:p>
          <a:p>
            <a:pPr eaLnBrk="1" hangingPunct="1">
              <a:defRPr/>
            </a:pPr>
            <a:r>
              <a:rPr lang="en-US" dirty="0"/>
              <a:t>What about records of your client's dope dealing?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6725E2-D79D-4B69-A143-66F4013BA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8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21"/>
    </mc:Choice>
    <mc:Fallback xmlns="">
      <p:transition spd="slow" advTm="67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219FD-C8A2-40F9-8F09-F5A8553D1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Third Party (TP) Records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107C0-0482-4D63-AB76-B83DDC1F4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Absent statutory protections, the government can get TP records with an administrative request or, at most, a subpoena.</a:t>
            </a:r>
          </a:p>
          <a:p>
            <a:r>
              <a:rPr lang="en-US" dirty="0"/>
              <a:t>Administrative request just means asking for them.</a:t>
            </a:r>
          </a:p>
          <a:p>
            <a:r>
              <a:rPr lang="en-US" dirty="0"/>
              <a:t>Subpoenas do not require probable cause, only a showing that the agency has the legal authority to request the data.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4F9D-35F5-456C-B07D-0DEAE1A6F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86149D-E10B-4D4B-A7CC-0B46CB39346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8254865-13C0-443B-B7FF-5CAB0263DC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6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32"/>
    </mc:Choice>
    <mc:Fallback xmlns="">
      <p:transition spd="slow" advTm="40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8BE12-6665-4D87-93A9-BE9397C10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Transformation of the TP Doctrine by Information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F8672-F431-4605-B7CC-7C75289CB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Imagine the data about an ordinary citizen in 1950.</a:t>
            </a:r>
          </a:p>
          <a:p>
            <a:r>
              <a:rPr lang="en-US" dirty="0"/>
              <a:t>What is there, and what form is it in?</a:t>
            </a:r>
          </a:p>
          <a:p>
            <a:r>
              <a:rPr lang="en-US" dirty="0"/>
              <a:t>What would it mean to get medical records from a hospital in 1950?</a:t>
            </a:r>
          </a:p>
          <a:p>
            <a:r>
              <a:rPr lang="en-US" dirty="0"/>
              <a:t>Banking records for 1,000 people?</a:t>
            </a:r>
          </a:p>
          <a:p>
            <a:r>
              <a:rPr lang="en-US" dirty="0"/>
              <a:t>The most important protection of privacy is administrative cost.</a:t>
            </a:r>
          </a:p>
          <a:p>
            <a:r>
              <a:rPr lang="en-US" dirty="0"/>
              <a:t>All the illegal searches of the FBI and CIA in the 1940s and 1950s were ultimately limited by difficulty of getting mass data.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EE4B0-6C85-42CA-ACD9-0A2A3EF1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86149D-E10B-4D4B-A7CC-0B46CB39346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6E8B272-3D26-461C-8569-8226C6AA0E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9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111"/>
    </mc:Choice>
    <mc:Fallback xmlns="">
      <p:transition spd="slow" advTm="118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50C65-2145-4E4D-A8ED-2CFAEBBE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Living in the Big Data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A755C-BA57-4B91-A8CC-4D97DB4FF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data is now digital. </a:t>
            </a:r>
          </a:p>
          <a:p>
            <a:r>
              <a:rPr lang="en-US" dirty="0"/>
              <a:t>Digital data can be searched and copied for near zero cost.</a:t>
            </a:r>
          </a:p>
          <a:p>
            <a:r>
              <a:rPr lang="en-US" dirty="0"/>
              <a:t>Getting banking records on a 1,000 people can be done in a matter of minutes on a fast data connection.</a:t>
            </a:r>
          </a:p>
          <a:p>
            <a:r>
              <a:rPr lang="en-US" dirty="0"/>
              <a:t>Listening to millions of phone calls.</a:t>
            </a:r>
          </a:p>
          <a:p>
            <a:r>
              <a:rPr lang="en-US" dirty="0"/>
              <a:t>Searching millions of medical records.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AE36C-E21C-405E-8A59-64D14A403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86149D-E10B-4D4B-A7CC-0B46CB39346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7B58AB8-66F1-4D1E-978D-0BD64C4D72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6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38"/>
    </mc:Choice>
    <mc:Fallback xmlns="">
      <p:transition spd="slow" advTm="94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Death of Privacy: Our Lives in the Hands of Third Parties.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Facebook.</a:t>
            </a:r>
          </a:p>
          <a:p>
            <a:r>
              <a:rPr lang="en-US" dirty="0"/>
              <a:t>Cell phones location data.</a:t>
            </a:r>
          </a:p>
          <a:p>
            <a:r>
              <a:rPr lang="en-US" dirty="0"/>
              <a:t>Google searches and </a:t>
            </a:r>
            <a:r>
              <a:rPr lang="en-US" dirty="0" err="1"/>
              <a:t>GMail</a:t>
            </a:r>
            <a:r>
              <a:rPr lang="en-US" dirty="0"/>
              <a:t>.</a:t>
            </a:r>
          </a:p>
          <a:p>
            <a:r>
              <a:rPr lang="en-US" dirty="0"/>
              <a:t>Data aggregators such as Equifax.</a:t>
            </a:r>
          </a:p>
          <a:p>
            <a:r>
              <a:rPr lang="en-US" dirty="0"/>
              <a:t>23 and Me – your relatives give away your genetic data.</a:t>
            </a:r>
          </a:p>
          <a:p>
            <a:r>
              <a:rPr lang="en-US" dirty="0"/>
              <a:t>Surveillance of public places.</a:t>
            </a:r>
          </a:p>
          <a:p>
            <a:pPr lvl="1"/>
            <a:r>
              <a:rPr lang="en-US" dirty="0"/>
              <a:t>Ring doorbells with a feed to the police.</a:t>
            </a:r>
          </a:p>
          <a:p>
            <a:r>
              <a:rPr lang="en-US" dirty="0"/>
              <a:t>No data dies on the Internet. – </a:t>
            </a:r>
            <a:r>
              <a:rPr lang="en-US" dirty="0">
                <a:hlinkClick r:id="rId4"/>
              </a:rPr>
              <a:t>Way Back Machine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86149D-E10B-4D4B-A7CC-0B46CB39346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1A3FD12-3A86-4746-822B-700FC53F4F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0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868"/>
    </mc:Choice>
    <mc:Fallback xmlns="">
      <p:transition spd="slow" advTm="186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Entities (Facebook) and the Constitution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Constitution limits government actions only.</a:t>
            </a:r>
          </a:p>
          <a:p>
            <a:pPr lvl="1"/>
            <a:r>
              <a:rPr lang="en-US" dirty="0"/>
              <a:t>The Congress can pass laws applying constitutional principles to private parties.</a:t>
            </a:r>
          </a:p>
          <a:p>
            <a:r>
              <a:rPr lang="en-US" dirty="0"/>
              <a:t>Congress has not applied 4</a:t>
            </a:r>
            <a:r>
              <a:rPr lang="en-US" baseline="30000" dirty="0"/>
              <a:t>th</a:t>
            </a:r>
            <a:r>
              <a:rPr lang="en-US" dirty="0"/>
              <a:t> Amendment principles to information vendors and social media.</a:t>
            </a:r>
          </a:p>
          <a:p>
            <a:pPr lvl="1"/>
            <a:r>
              <a:rPr lang="en-US" dirty="0"/>
              <a:t>There are no limitations on private parties providing information to the government.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86149D-E10B-4D4B-A7CC-0B46CB39346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084C769-AAAC-4E83-978C-4BC83CBDF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0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47"/>
    </mc:Choice>
    <mc:Fallback xmlns="">
      <p:transition spd="slow" advTm="87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fld id="{A9C47F1E-B15E-4986-A21C-33A85ECBC19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Silver Platter Doctrine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Since private entities are not constrained by the 4</a:t>
            </a:r>
            <a:r>
              <a:rPr lang="en-US" baseline="30000" dirty="0"/>
              <a:t>th</a:t>
            </a:r>
            <a:r>
              <a:rPr lang="en-US" dirty="0"/>
              <a:t> Amendment, evidence they give the police can be used without triggering the exclusionary rule.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Must act independently of the government.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Geek Squad finds things on your computer?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Police can buy and use data from TP data aggregators or service providers that does not otherwise have constitutional or statutory protections.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Are TP aggregators acting as agents of the police if they specifically collect data that they know the police want?</a:t>
            </a:r>
          </a:p>
          <a:p>
            <a:pPr lvl="1"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D939DA4-6EB0-4743-A9B8-9559B845F3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627.67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8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244"/>
    </mc:Choice>
    <mc:Fallback xmlns="">
      <p:transition spd="slow" advTm="244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8B4DB6D-39BC-4DC5-8B22-1B1200A4E07E}" vid="{C9B654FB-67E4-49FF-AC92-55AE7B79E6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 Presentation</Template>
  <TotalTime>17</TotalTime>
  <Words>2189</Words>
  <Application>Microsoft Office PowerPoint</Application>
  <PresentationFormat>Widescreen</PresentationFormat>
  <Paragraphs>239</Paragraphs>
  <Slides>34</Slides>
  <Notes>0</Notes>
  <HiddenSlides>0</HiddenSlides>
  <MMClips>34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Atkinson Hyperlegible</vt:lpstr>
      <vt:lpstr>Calibri</vt:lpstr>
      <vt:lpstr>Tahoma</vt:lpstr>
      <vt:lpstr>Office Theme</vt:lpstr>
      <vt:lpstr>Chapter 8</vt:lpstr>
      <vt:lpstr>Government Databases</vt:lpstr>
      <vt:lpstr>Key Principle: First Party (You) v. Third Party (Them)</vt:lpstr>
      <vt:lpstr>Getting Third Party (TP) Records</vt:lpstr>
      <vt:lpstr>The Transformation of the TP Doctrine by Information Technology</vt:lpstr>
      <vt:lpstr>Living in the Big Data World</vt:lpstr>
      <vt:lpstr>The Death of Privacy: Our Lives in the Hands of Third Parties.</vt:lpstr>
      <vt:lpstr>Private Entities (Facebook) and the Constitution</vt:lpstr>
      <vt:lpstr>Silver Platter Doctrine</vt:lpstr>
      <vt:lpstr>Paperwork Reduction Act</vt:lpstr>
      <vt:lpstr>Paperwork Reduction Act</vt:lpstr>
      <vt:lpstr>What is Covered?</vt:lpstr>
      <vt:lpstr>Notice Provisions</vt:lpstr>
      <vt:lpstr>Substantive Requirements</vt:lpstr>
      <vt:lpstr>Subpoenas and Reporting Laws</vt:lpstr>
      <vt:lpstr>Reporting Laws</vt:lpstr>
      <vt:lpstr>State Police Power Reporting</vt:lpstr>
      <vt:lpstr>Whalen v. Roe, 429 US 589 (1977) – not in book</vt:lpstr>
      <vt:lpstr>Contemporary Third-Party Reporting</vt:lpstr>
      <vt:lpstr>What about Legal Privileges?</vt:lpstr>
      <vt:lpstr>Enforcement of Third-Party Reporting</vt:lpstr>
      <vt:lpstr>Subpoenas </vt:lpstr>
      <vt:lpstr>Contesting an Agency Subpoena - Timing</vt:lpstr>
      <vt:lpstr>Morton Salt Test</vt:lpstr>
      <vt:lpstr>Complying with an Illegal Subpoena</vt:lpstr>
      <vt:lpstr>Example: Substantive Challenge to the Reason for the Search</vt:lpstr>
      <vt:lpstr>Fifth Amendment Limits</vt:lpstr>
      <vt:lpstr>Self-incrimination in Criminal Actions</vt:lpstr>
      <vt:lpstr>Marchetti v. United States, 390 U.S. 39 (1968)  </vt:lpstr>
      <vt:lpstr>Invoking the Fifth Amendment in Civil Actions</vt:lpstr>
      <vt:lpstr>Reporting Required Business Records</vt:lpstr>
      <vt:lpstr>5th Amendment and Third-Party Reporting</vt:lpstr>
      <vt:lpstr>Act of Production Doctrine (Criminal Law)</vt:lpstr>
      <vt:lpstr>Tax Example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8</dc:title>
  <dc:creator>Edward P Richards</dc:creator>
  <cp:lastModifiedBy>Edward P Richards</cp:lastModifiedBy>
  <cp:revision>5</cp:revision>
  <dcterms:created xsi:type="dcterms:W3CDTF">2021-07-05T16:35:08Z</dcterms:created>
  <dcterms:modified xsi:type="dcterms:W3CDTF">2021-07-05T16:52:28Z</dcterms:modified>
</cp:coreProperties>
</file>