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1074" r:id="rId2"/>
    <p:sldId id="1055" r:id="rId3"/>
    <p:sldId id="1056" r:id="rId4"/>
    <p:sldId id="1057" r:id="rId5"/>
    <p:sldId id="1058" r:id="rId6"/>
    <p:sldId id="409" r:id="rId7"/>
    <p:sldId id="1059" r:id="rId8"/>
    <p:sldId id="411" r:id="rId9"/>
    <p:sldId id="1073" r:id="rId10"/>
    <p:sldId id="105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22" autoAdjust="0"/>
    <p:restoredTop sz="94660"/>
  </p:normalViewPr>
  <p:slideViewPr>
    <p:cSldViewPr snapToGrid="0">
      <p:cViewPr varScale="1">
        <p:scale>
          <a:sx n="103" d="100"/>
          <a:sy n="103" d="100"/>
        </p:scale>
        <p:origin x="60" y="1112"/>
      </p:cViewPr>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5931FB-4CAC-45E1-A7A1-4AF62FD481CE}" type="datetimeFigureOut">
              <a:rPr lang="en-US" smtClean="0"/>
              <a:t>7/4/2021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33515A-56F2-4DFA-9590-F153A3F286B9}" type="slidenum">
              <a:rPr lang="en-US" smtClean="0"/>
              <a:t>‹#›</a:t>
            </a:fld>
            <a:endParaRPr lang="en-US"/>
          </a:p>
        </p:txBody>
      </p:sp>
    </p:spTree>
    <p:extLst>
      <p:ext uri="{BB962C8B-B14F-4D97-AF65-F5344CB8AC3E}">
        <p14:creationId xmlns:p14="http://schemas.microsoft.com/office/powerpoint/2010/main" val="917267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257F0-57FA-44FF-A56A-B1D13A71F9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8E2D84-CC66-48D9-A677-63D668A829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C7A98D-B039-45EB-96D1-F2951F2C943B}"/>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D04A3494-35C8-49D3-9B2A-34CCAC5BE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515E0F-B3DD-4366-A35E-5D78E3394476}"/>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727035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6B7D0-04BA-4E11-B3BE-5EE589168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DDF7F1-50F0-49B1-8EF5-6B8B794BA6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BC6B99-3E31-42B4-AFDC-FB5E8B88AC6E}"/>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B7FB66D1-E810-4820-9007-33DE75E99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61311C-49DB-45E8-A95E-57888752586E}"/>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2229083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AE7007-E208-41BD-8B52-DB60A6A495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4BBE69-38A5-4281-94F2-8BB81EF08B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800051-978C-41A0-83C9-2F71B706E49C}"/>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9DA545C0-2D44-40C6-9C93-E8136B7F1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F04B1-90DC-40C6-992F-F417B2C39C41}"/>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293407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0198-B60A-4505-9B58-D40F8DCDF7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71C995-FCAC-4CA1-95B2-88AF32C20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8A4D83-C002-4E56-9EDC-386B01FFD38C}"/>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71733D00-D6D2-427C-B9B1-7021E46D60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F7897-9245-4109-B056-598AF07DE3DA}"/>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78396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24E8-0F63-4B8D-9A7D-031A997217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57C130B-28FA-4BF6-B6E9-111F047C30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ACFCC-FE24-4827-8E11-CDA22DEEAA94}"/>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7553D814-520A-4CA0-8BD2-BD5A11CFC8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F20E1-8F5E-42E1-B538-84239CF4543E}"/>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495659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6714A-5AE2-47FC-A8B4-C0AE80CDCA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A43E77-0B15-4931-9649-DDD00D3481C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9383DF-5258-4A26-884B-90D3A6E3AF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6CB0FC-C2F4-4222-AC49-33BBF9F91085}"/>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6" name="Footer Placeholder 5">
            <a:extLst>
              <a:ext uri="{FF2B5EF4-FFF2-40B4-BE49-F238E27FC236}">
                <a16:creationId xmlns:a16="http://schemas.microsoft.com/office/drawing/2014/main" id="{079BF3FE-FD1C-4F51-88C0-1A43366CE2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70F436-42FF-48CB-92F1-6ADAA9FABDF6}"/>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2605077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71FB9-E2B6-443F-9D56-4B32102024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45B5D9-F441-4C7C-9749-F234BEFA8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64C7DB-E34A-4F97-AEC5-2CB4324426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CFDDB3-DCD3-42A3-93CC-F8FBBB6CDB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743FF4-72E5-4208-AD8B-0ED98F6DB7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8C2E1C-8A3F-4C68-985C-9FBA4D2F7E39}"/>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8" name="Footer Placeholder 7">
            <a:extLst>
              <a:ext uri="{FF2B5EF4-FFF2-40B4-BE49-F238E27FC236}">
                <a16:creationId xmlns:a16="http://schemas.microsoft.com/office/drawing/2014/main" id="{550E5906-F1FC-4F26-8E10-67A72F3DFA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0AB337-2968-48DB-B12F-C7AE59B61584}"/>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3336047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CEB5B-A018-4844-9DDD-8E9723EE71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4BD690-C276-44C4-8823-55CB3C1810CA}"/>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4" name="Footer Placeholder 3">
            <a:extLst>
              <a:ext uri="{FF2B5EF4-FFF2-40B4-BE49-F238E27FC236}">
                <a16:creationId xmlns:a16="http://schemas.microsoft.com/office/drawing/2014/main" id="{2A5ED9BD-0A14-41DF-9B1C-3D5745F822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5C02F-1350-4FB1-A2F2-5908C0CCA01E}"/>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875605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776FC4-C93F-4F5A-A977-198895BE822C}"/>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3" name="Footer Placeholder 2">
            <a:extLst>
              <a:ext uri="{FF2B5EF4-FFF2-40B4-BE49-F238E27FC236}">
                <a16:creationId xmlns:a16="http://schemas.microsoft.com/office/drawing/2014/main" id="{6FAEC911-4EB8-49C1-B04A-D436CEF756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881074-F933-4641-A774-9A25C6F59866}"/>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3069782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A9E45-A593-40A1-9CAF-3E6D88076B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88A2C39-3119-44E0-B239-E468522728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2DFDE-9CE8-4EA3-81D0-D535D05700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AFD0AA-8328-4695-A49B-6683397A29C0}"/>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6" name="Footer Placeholder 5">
            <a:extLst>
              <a:ext uri="{FF2B5EF4-FFF2-40B4-BE49-F238E27FC236}">
                <a16:creationId xmlns:a16="http://schemas.microsoft.com/office/drawing/2014/main" id="{ED8099D7-E65F-4C75-8CA5-F2AF1C1AB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EAC5B-F759-4C46-ABC4-ED278B71B6C1}"/>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3689681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F317D-D5D3-4C38-9C8C-C9E34A2DDC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0F8EFA-C924-477D-B7F1-D32C4216ED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72F4F7-EC31-484E-9BB5-633F8A1DE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F57D9D-97C3-41D7-8C56-784A54D3D2FF}"/>
              </a:ext>
            </a:extLst>
          </p:cNvPr>
          <p:cNvSpPr>
            <a:spLocks noGrp="1"/>
          </p:cNvSpPr>
          <p:nvPr>
            <p:ph type="dt" sz="half" idx="10"/>
          </p:nvPr>
        </p:nvSpPr>
        <p:spPr/>
        <p:txBody>
          <a:bodyPr/>
          <a:lstStyle/>
          <a:p>
            <a:fld id="{4726B17A-8D9E-45DE-AD14-CB74C7FC09B4}" type="datetimeFigureOut">
              <a:rPr lang="en-US" smtClean="0"/>
              <a:t>7/4/2021</a:t>
            </a:fld>
            <a:endParaRPr lang="en-US"/>
          </a:p>
        </p:txBody>
      </p:sp>
      <p:sp>
        <p:nvSpPr>
          <p:cNvPr id="6" name="Footer Placeholder 5">
            <a:extLst>
              <a:ext uri="{FF2B5EF4-FFF2-40B4-BE49-F238E27FC236}">
                <a16:creationId xmlns:a16="http://schemas.microsoft.com/office/drawing/2014/main" id="{17D5FD09-DBB5-430C-8681-31E103A464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EEB3DC-E819-4C98-AED2-C1304EF70E7F}"/>
              </a:ext>
            </a:extLst>
          </p:cNvPr>
          <p:cNvSpPr>
            <a:spLocks noGrp="1"/>
          </p:cNvSpPr>
          <p:nvPr>
            <p:ph type="sldNum" sz="quarter" idx="12"/>
          </p:nvPr>
        </p:nvSpPr>
        <p:spPr/>
        <p:txBody>
          <a:bodyPr/>
          <a:lstStyle/>
          <a:p>
            <a:fld id="{398753B7-AE1F-484C-96C8-8495C6DE7478}" type="slidenum">
              <a:rPr lang="en-US" smtClean="0"/>
              <a:t>‹#›</a:t>
            </a:fld>
            <a:endParaRPr lang="en-US"/>
          </a:p>
        </p:txBody>
      </p:sp>
    </p:spTree>
    <p:extLst>
      <p:ext uri="{BB962C8B-B14F-4D97-AF65-F5344CB8AC3E}">
        <p14:creationId xmlns:p14="http://schemas.microsoft.com/office/powerpoint/2010/main" val="1195089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D4178C-E117-49FA-8901-468B0EB48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6A6C6A-0038-4CED-8849-0CF98540A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47B424-485B-4882-B14A-79DBFDDB42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26B17A-8D9E-45DE-AD14-CB74C7FC09B4}" type="datetimeFigureOut">
              <a:rPr lang="en-US" smtClean="0"/>
              <a:t>7/4/2021</a:t>
            </a:fld>
            <a:endParaRPr lang="en-US"/>
          </a:p>
        </p:txBody>
      </p:sp>
      <p:sp>
        <p:nvSpPr>
          <p:cNvPr id="5" name="Footer Placeholder 4">
            <a:extLst>
              <a:ext uri="{FF2B5EF4-FFF2-40B4-BE49-F238E27FC236}">
                <a16:creationId xmlns:a16="http://schemas.microsoft.com/office/drawing/2014/main" id="{043E5633-CAF5-4951-A5E1-DFE08129AE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A3C596-9198-49EA-B14F-EA134A895E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753B7-AE1F-484C-96C8-8495C6DE7478}" type="slidenum">
              <a:rPr lang="en-US" smtClean="0"/>
              <a:t>‹#›</a:t>
            </a:fld>
            <a:endParaRPr lang="en-US"/>
          </a:p>
        </p:txBody>
      </p:sp>
    </p:spTree>
    <p:extLst>
      <p:ext uri="{BB962C8B-B14F-4D97-AF65-F5344CB8AC3E}">
        <p14:creationId xmlns:p14="http://schemas.microsoft.com/office/powerpoint/2010/main" val="89661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63434-61DE-4DBE-AACB-3D44660D7CF3}"/>
              </a:ext>
            </a:extLst>
          </p:cNvPr>
          <p:cNvSpPr>
            <a:spLocks noGrp="1"/>
          </p:cNvSpPr>
          <p:nvPr>
            <p:ph type="ctrTitle"/>
          </p:nvPr>
        </p:nvSpPr>
        <p:spPr/>
        <p:txBody>
          <a:bodyPr/>
          <a:lstStyle/>
          <a:p>
            <a:r>
              <a:rPr lang="en-US" dirty="0"/>
              <a:t>Chapter 7</a:t>
            </a:r>
          </a:p>
        </p:txBody>
      </p:sp>
      <p:sp>
        <p:nvSpPr>
          <p:cNvPr id="3" name="Subtitle 2">
            <a:extLst>
              <a:ext uri="{FF2B5EF4-FFF2-40B4-BE49-F238E27FC236}">
                <a16:creationId xmlns:a16="http://schemas.microsoft.com/office/drawing/2014/main" id="{274CFBEE-031F-41BF-8343-7605C1B3B2DF}"/>
              </a:ext>
            </a:extLst>
          </p:cNvPr>
          <p:cNvSpPr>
            <a:spLocks noGrp="1"/>
          </p:cNvSpPr>
          <p:nvPr>
            <p:ph type="subTitle" idx="1"/>
          </p:nvPr>
        </p:nvSpPr>
        <p:spPr/>
        <p:txBody>
          <a:bodyPr>
            <a:normAutofit/>
          </a:bodyPr>
          <a:lstStyle/>
          <a:p>
            <a:r>
              <a:rPr lang="en-US" sz="4400" dirty="0"/>
              <a:t>Litigation Issues</a:t>
            </a:r>
          </a:p>
        </p:txBody>
      </p:sp>
      <p:pic>
        <p:nvPicPr>
          <p:cNvPr id="4" name="Audio 3">
            <a:hlinkClick r:id="" action="ppaction://media"/>
            <a:extLst>
              <a:ext uri="{FF2B5EF4-FFF2-40B4-BE49-F238E27FC236}">
                <a16:creationId xmlns:a16="http://schemas.microsoft.com/office/drawing/2014/main" id="{B729A30C-43E8-4817-B434-09D43CFEE3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5649859"/>
      </p:ext>
    </p:extLst>
  </p:cSld>
  <p:clrMapOvr>
    <a:masterClrMapping/>
  </p:clrMapOvr>
  <mc:AlternateContent xmlns:mc="http://schemas.openxmlformats.org/markup-compatibility/2006">
    <mc:Choice xmlns:p14="http://schemas.microsoft.com/office/powerpoint/2010/main" Requires="p14">
      <p:transition spd="slow" p14:dur="2000" advTm="7625"/>
    </mc:Choice>
    <mc:Fallback>
      <p:transition spd="slow" advTm="7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E494402-5F6C-43CD-9597-C6E81A7144C2}" type="slidenum">
              <a:rPr lang="en-US" smtClean="0"/>
              <a:pPr/>
              <a:t>10</a:t>
            </a:fld>
            <a:endParaRPr lang="en-US"/>
          </a:p>
        </p:txBody>
      </p:sp>
      <p:sp>
        <p:nvSpPr>
          <p:cNvPr id="36867" name="Rectangle 2"/>
          <p:cNvSpPr>
            <a:spLocks noGrp="1" noChangeArrowheads="1"/>
          </p:cNvSpPr>
          <p:nvPr>
            <p:ph type="title"/>
          </p:nvPr>
        </p:nvSpPr>
        <p:spPr/>
        <p:txBody>
          <a:bodyPr/>
          <a:lstStyle/>
          <a:p>
            <a:pPr eaLnBrk="1" hangingPunct="1"/>
            <a:r>
              <a:rPr lang="en-US" dirty="0"/>
              <a:t>Challenging Agency Action - Review</a:t>
            </a:r>
          </a:p>
        </p:txBody>
      </p:sp>
      <p:sp>
        <p:nvSpPr>
          <p:cNvPr id="36868" name="Rectangle 3"/>
          <p:cNvSpPr>
            <a:spLocks noGrp="1" noChangeArrowheads="1"/>
          </p:cNvSpPr>
          <p:nvPr>
            <p:ph type="body" idx="1"/>
          </p:nvPr>
        </p:nvSpPr>
        <p:spPr/>
        <p:txBody>
          <a:bodyPr>
            <a:normAutofit fontScale="92500" lnSpcReduction="10000"/>
          </a:bodyPr>
          <a:lstStyle/>
          <a:p>
            <a:pPr eaLnBrk="1" hangingPunct="1"/>
            <a:r>
              <a:rPr lang="en-US" dirty="0"/>
              <a:t>First, you have to show it is a final agency action</a:t>
            </a:r>
          </a:p>
          <a:p>
            <a:pPr eaLnBrk="1" hangingPunct="1"/>
            <a:r>
              <a:rPr lang="en-US" dirty="0"/>
              <a:t>Second, you have get standing.</a:t>
            </a:r>
          </a:p>
          <a:p>
            <a:pPr eaLnBrk="1" hangingPunct="1"/>
            <a:r>
              <a:rPr lang="en-US" dirty="0"/>
              <a:t>Third, you make your substantive arguments, which include persuading the court to use the standard of review that is best for your client.</a:t>
            </a:r>
          </a:p>
          <a:p>
            <a:pPr lvl="1" eaLnBrk="1" hangingPunct="1"/>
            <a:r>
              <a:rPr lang="en-US" sz="2800" dirty="0"/>
              <a:t>If you represent the agency, you want deferential review, usually </a:t>
            </a:r>
            <a:r>
              <a:rPr lang="en-US" sz="2800" i="1" dirty="0"/>
              <a:t>Chevron</a:t>
            </a:r>
            <a:r>
              <a:rPr lang="en-US" sz="2800" dirty="0"/>
              <a:t> for rules and substantial evidence/arbitrary </a:t>
            </a:r>
            <a:r>
              <a:rPr lang="en-US" sz="2800"/>
              <a:t>&amp; capricious </a:t>
            </a:r>
            <a:r>
              <a:rPr lang="en-US" sz="2800" dirty="0"/>
              <a:t>for everything else.</a:t>
            </a:r>
          </a:p>
          <a:p>
            <a:pPr lvl="1" eaLnBrk="1" hangingPunct="1"/>
            <a:r>
              <a:rPr lang="en-US" sz="2800" dirty="0"/>
              <a:t>If you oppose the agency, you want as little deference as possible, thus </a:t>
            </a:r>
            <a:r>
              <a:rPr lang="en-US" sz="2800" i="1" dirty="0"/>
              <a:t>Mead</a:t>
            </a:r>
            <a:r>
              <a:rPr lang="en-US" sz="2800" dirty="0"/>
              <a:t> or </a:t>
            </a:r>
            <a:r>
              <a:rPr lang="en-US" sz="2800" i="1" dirty="0"/>
              <a:t>Skidmore</a:t>
            </a:r>
            <a:r>
              <a:rPr lang="en-US" sz="2800" dirty="0"/>
              <a:t>.</a:t>
            </a:r>
          </a:p>
          <a:p>
            <a:pPr eaLnBrk="1" hangingPunct="1"/>
            <a:r>
              <a:rPr lang="en-US" dirty="0"/>
              <a:t>Generally, the more agency process and commitment to the action, the more deference it will get from the courts.</a:t>
            </a:r>
          </a:p>
        </p:txBody>
      </p:sp>
      <p:pic>
        <p:nvPicPr>
          <p:cNvPr id="3" name="Audio 2">
            <a:hlinkClick r:id="" action="ppaction://media"/>
            <a:extLst>
              <a:ext uri="{FF2B5EF4-FFF2-40B4-BE49-F238E27FC236}">
                <a16:creationId xmlns:a16="http://schemas.microsoft.com/office/drawing/2014/main" id="{E4E9D9C3-8F4E-4E47-B0E7-BAA8C17A2A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94403545"/>
      </p:ext>
    </p:extLst>
  </p:cSld>
  <p:clrMapOvr>
    <a:masterClrMapping/>
  </p:clrMapOvr>
  <mc:AlternateContent xmlns:mc="http://schemas.openxmlformats.org/markup-compatibility/2006" xmlns:p14="http://schemas.microsoft.com/office/powerpoint/2010/main">
    <mc:Choice Requires="p14">
      <p:transition spd="slow" p14:dur="2000" advTm="135521"/>
    </mc:Choice>
    <mc:Fallback xmlns="">
      <p:transition spd="slow" advTm="13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56FCA80-7EBF-4B66-B9B8-ECE79B35B942}" type="slidenum">
              <a:rPr lang="en-US" smtClean="0"/>
              <a:pPr/>
              <a:t>2</a:t>
            </a:fld>
            <a:endParaRPr lang="en-US"/>
          </a:p>
        </p:txBody>
      </p:sp>
      <p:sp>
        <p:nvSpPr>
          <p:cNvPr id="41987" name="Rectangle 2"/>
          <p:cNvSpPr>
            <a:spLocks noGrp="1" noChangeArrowheads="1"/>
          </p:cNvSpPr>
          <p:nvPr>
            <p:ph type="title"/>
          </p:nvPr>
        </p:nvSpPr>
        <p:spPr/>
        <p:txBody>
          <a:bodyPr/>
          <a:lstStyle/>
          <a:p>
            <a:pPr eaLnBrk="1" hangingPunct="1"/>
            <a:r>
              <a:rPr lang="en-US" dirty="0"/>
              <a:t>De Novo Review Under the APA</a:t>
            </a:r>
          </a:p>
        </p:txBody>
      </p:sp>
      <p:sp>
        <p:nvSpPr>
          <p:cNvPr id="41988" name="Rectangle 3"/>
          <p:cNvSpPr>
            <a:spLocks noGrp="1" noChangeArrowheads="1"/>
          </p:cNvSpPr>
          <p:nvPr>
            <p:ph type="body" idx="1"/>
          </p:nvPr>
        </p:nvSpPr>
        <p:spPr/>
        <p:txBody>
          <a:bodyPr/>
          <a:lstStyle/>
          <a:p>
            <a:pPr eaLnBrk="1" hangingPunct="1">
              <a:lnSpc>
                <a:spcPct val="90000"/>
              </a:lnSpc>
            </a:pPr>
            <a:r>
              <a:rPr lang="en-US" dirty="0"/>
              <a:t>Section 706(2)(F) provides for setting aside agency action found to be “unwarranted by the facts to the extent that the facts are subject to trial de novo by the reviewing court.” </a:t>
            </a:r>
          </a:p>
          <a:p>
            <a:pPr eaLnBrk="1" hangingPunct="1">
              <a:lnSpc>
                <a:spcPct val="90000"/>
              </a:lnSpc>
            </a:pPr>
            <a:r>
              <a:rPr lang="en-US" i="1" dirty="0"/>
              <a:t>Overton Park </a:t>
            </a:r>
            <a:r>
              <a:rPr lang="en-US" dirty="0"/>
              <a:t>- such de novo review is authorized when the action is adjudicatory in nature and the agency factfinding </a:t>
            </a:r>
            <a:r>
              <a:rPr lang="en-US" i="1" dirty="0"/>
              <a:t>procedures</a:t>
            </a:r>
            <a:r>
              <a:rPr lang="en-US" dirty="0"/>
              <a:t> are inadequate </a:t>
            </a:r>
          </a:p>
          <a:p>
            <a:pPr lvl="1" eaLnBrk="1" hangingPunct="1">
              <a:lnSpc>
                <a:spcPct val="90000"/>
              </a:lnSpc>
            </a:pPr>
            <a:r>
              <a:rPr lang="en-US" dirty="0"/>
              <a:t>Absent bad faith, the court never finds this.</a:t>
            </a:r>
          </a:p>
          <a:p>
            <a:pPr lvl="1" eaLnBrk="1" hangingPunct="1">
              <a:lnSpc>
                <a:spcPct val="90000"/>
              </a:lnSpc>
            </a:pPr>
            <a:r>
              <a:rPr lang="en-US" dirty="0"/>
              <a:t>In real life, you only get de novo rule by statute.</a:t>
            </a:r>
          </a:p>
        </p:txBody>
      </p:sp>
      <p:pic>
        <p:nvPicPr>
          <p:cNvPr id="4" name="Audio 3">
            <a:hlinkClick r:id="" action="ppaction://media"/>
            <a:extLst>
              <a:ext uri="{FF2B5EF4-FFF2-40B4-BE49-F238E27FC236}">
                <a16:creationId xmlns:a16="http://schemas.microsoft.com/office/drawing/2014/main" id="{D513D5FA-0EA0-4D91-BB09-B653239C4F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156503627"/>
      </p:ext>
    </p:extLst>
  </p:cSld>
  <p:clrMapOvr>
    <a:masterClrMapping/>
  </p:clrMapOvr>
  <mc:AlternateContent xmlns:mc="http://schemas.openxmlformats.org/markup-compatibility/2006" xmlns:p14="http://schemas.microsoft.com/office/powerpoint/2010/main">
    <mc:Choice Requires="p14">
      <p:transition spd="slow" p14:dur="2000" advTm="122457"/>
    </mc:Choice>
    <mc:Fallback xmlns="">
      <p:transition spd="slow" advTm="12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108D888-4BB9-4D46-A477-2FC71354C14E}" type="slidenum">
              <a:rPr lang="en-US" smtClean="0"/>
              <a:pPr/>
              <a:t>3</a:t>
            </a:fld>
            <a:endParaRPr lang="en-US"/>
          </a:p>
        </p:txBody>
      </p:sp>
      <p:sp>
        <p:nvSpPr>
          <p:cNvPr id="43011" name="Rectangle 2"/>
          <p:cNvSpPr>
            <a:spLocks noGrp="1" noChangeArrowheads="1"/>
          </p:cNvSpPr>
          <p:nvPr>
            <p:ph type="title"/>
          </p:nvPr>
        </p:nvSpPr>
        <p:spPr/>
        <p:txBody>
          <a:bodyPr/>
          <a:lstStyle/>
          <a:p>
            <a:pPr eaLnBrk="1" hangingPunct="1"/>
            <a:r>
              <a:rPr lang="en-US" dirty="0"/>
              <a:t>Forcing Agencies to Act</a:t>
            </a:r>
          </a:p>
        </p:txBody>
      </p:sp>
      <p:sp>
        <p:nvSpPr>
          <p:cNvPr id="43012" name="Rectangle 3"/>
          <p:cNvSpPr>
            <a:spLocks noGrp="1" noChangeArrowheads="1"/>
          </p:cNvSpPr>
          <p:nvPr>
            <p:ph type="body" idx="1"/>
          </p:nvPr>
        </p:nvSpPr>
        <p:spPr/>
        <p:txBody>
          <a:bodyPr>
            <a:normAutofit/>
          </a:bodyPr>
          <a:lstStyle/>
          <a:p>
            <a:pPr eaLnBrk="1" hangingPunct="1">
              <a:lnSpc>
                <a:spcPct val="90000"/>
              </a:lnSpc>
            </a:pPr>
            <a:r>
              <a:rPr lang="en-US" dirty="0"/>
              <a:t>Section 706(1) provides that a court is to compel agency action unlawfully withheld or unreasonably delayed. </a:t>
            </a:r>
          </a:p>
          <a:p>
            <a:pPr lvl="1" eaLnBrk="1" hangingPunct="1">
              <a:lnSpc>
                <a:spcPct val="90000"/>
              </a:lnSpc>
            </a:pPr>
            <a:r>
              <a:rPr lang="en-US" dirty="0"/>
              <a:t>Sometimes the court will find that there has been too much delay, such as in OSHA's decade long refusal to address drinking water standards for workers.</a:t>
            </a:r>
          </a:p>
          <a:p>
            <a:pPr eaLnBrk="1" hangingPunct="1">
              <a:lnSpc>
                <a:spcPct val="90000"/>
              </a:lnSpc>
            </a:pPr>
            <a:r>
              <a:rPr lang="en-US" dirty="0"/>
              <a:t>Courts recognize that agencies have limited resources</a:t>
            </a:r>
          </a:p>
          <a:p>
            <a:pPr lvl="1" eaLnBrk="1" hangingPunct="1">
              <a:lnSpc>
                <a:spcPct val="90000"/>
              </a:lnSpc>
            </a:pPr>
            <a:r>
              <a:rPr lang="en-US" dirty="0"/>
              <a:t>Usually you have to have a statutory deadline or other limit on discretion to force agency action.</a:t>
            </a:r>
          </a:p>
        </p:txBody>
      </p:sp>
      <p:pic>
        <p:nvPicPr>
          <p:cNvPr id="4" name="Audio 3">
            <a:hlinkClick r:id="" action="ppaction://media"/>
            <a:extLst>
              <a:ext uri="{FF2B5EF4-FFF2-40B4-BE49-F238E27FC236}">
                <a16:creationId xmlns:a16="http://schemas.microsoft.com/office/drawing/2014/main" id="{EB645683-2FDB-40A8-AB7D-9761AA6C4B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740809342"/>
      </p:ext>
    </p:extLst>
  </p:cSld>
  <p:clrMapOvr>
    <a:masterClrMapping/>
  </p:clrMapOvr>
  <mc:AlternateContent xmlns:mc="http://schemas.openxmlformats.org/markup-compatibility/2006" xmlns:p14="http://schemas.microsoft.com/office/powerpoint/2010/main">
    <mc:Choice Requires="p14">
      <p:transition spd="slow" p14:dur="2000" advTm="101335"/>
    </mc:Choice>
    <mc:Fallback xmlns="">
      <p:transition spd="slow" advTm="101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Attacking a Rule after the Deadline</a:t>
            </a:r>
          </a:p>
        </p:txBody>
      </p:sp>
      <p:sp>
        <p:nvSpPr>
          <p:cNvPr id="3" name="Content Placeholder 2"/>
          <p:cNvSpPr>
            <a:spLocks noGrp="1"/>
          </p:cNvSpPr>
          <p:nvPr>
            <p:ph idx="1"/>
          </p:nvPr>
        </p:nvSpPr>
        <p:spPr/>
        <p:txBody>
          <a:bodyPr>
            <a:normAutofit lnSpcReduction="10000"/>
          </a:bodyPr>
          <a:lstStyle/>
          <a:p>
            <a:r>
              <a:rPr lang="en-US" dirty="0"/>
              <a:t>Many acts have a 60-day limit for attacking a rule after it goes into effect.</a:t>
            </a:r>
          </a:p>
          <a:p>
            <a:r>
              <a:rPr lang="en-US" dirty="0"/>
              <a:t>Once the deadline for attacking the substance of a rule has passed, you cannot attack the rule directly for procedural flaws.</a:t>
            </a:r>
          </a:p>
          <a:p>
            <a:pPr lvl="1"/>
            <a:r>
              <a:rPr lang="en-US" dirty="0"/>
              <a:t>You can always bring a challenge based on the agency not having the authority to make the rule, either because the rule is unconstitutional or because it exceeds the agency’s statutory authority.</a:t>
            </a:r>
          </a:p>
          <a:p>
            <a:r>
              <a:rPr lang="en-US" dirty="0"/>
              <a:t>You can use a petition requesting a rulemaking or the amendment of a rule to raise issues after the deadline.</a:t>
            </a:r>
          </a:p>
          <a:p>
            <a:pPr lvl="1"/>
            <a:r>
              <a:rPr lang="en-US" dirty="0"/>
              <a:t>If the agency gives you an unsatisfactory answer, you can litigate that –</a:t>
            </a:r>
            <a:r>
              <a:rPr lang="en-US" i="1" dirty="0"/>
              <a:t> Mass v. EPA</a:t>
            </a:r>
          </a:p>
          <a:p>
            <a:pPr lvl="1"/>
            <a:r>
              <a:rPr lang="en-US" dirty="0"/>
              <a:t>This can be a way to air the issues in court</a:t>
            </a:r>
          </a:p>
        </p:txBody>
      </p:sp>
      <p:sp>
        <p:nvSpPr>
          <p:cNvPr id="4" name="Slide Number Placeholder 3"/>
          <p:cNvSpPr>
            <a:spLocks noGrp="1"/>
          </p:cNvSpPr>
          <p:nvPr>
            <p:ph type="sldNum" sz="quarter" idx="12"/>
          </p:nvPr>
        </p:nvSpPr>
        <p:spPr/>
        <p:txBody>
          <a:bodyPr/>
          <a:lstStyle/>
          <a:p>
            <a:pPr>
              <a:defRPr/>
            </a:pPr>
            <a:fld id="{6B5FBD0C-456B-4089-8171-BBE4B2305EDC}" type="slidenum">
              <a:rPr lang="en-US" smtClean="0"/>
              <a:pPr>
                <a:defRPr/>
              </a:pPr>
              <a:t>4</a:t>
            </a:fld>
            <a:endParaRPr lang="en-US"/>
          </a:p>
        </p:txBody>
      </p:sp>
      <p:pic>
        <p:nvPicPr>
          <p:cNvPr id="5" name="Audio 4">
            <a:hlinkClick r:id="" action="ppaction://media"/>
            <a:extLst>
              <a:ext uri="{FF2B5EF4-FFF2-40B4-BE49-F238E27FC236}">
                <a16:creationId xmlns:a16="http://schemas.microsoft.com/office/drawing/2014/main" id="{67E31668-A204-4B97-A8CA-4C13A5B8CA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251510906"/>
      </p:ext>
    </p:extLst>
  </p:cSld>
  <p:clrMapOvr>
    <a:masterClrMapping/>
  </p:clrMapOvr>
  <mc:AlternateContent xmlns:mc="http://schemas.openxmlformats.org/markup-compatibility/2006" xmlns:p14="http://schemas.microsoft.com/office/powerpoint/2010/main">
    <mc:Choice Requires="p14">
      <p:transition spd="slow" p14:dur="2000" advTm="139330"/>
    </mc:Choice>
    <mc:Fallback xmlns="">
      <p:transition spd="slow" advTm="139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604852C-1F4C-48C7-A1E6-9C8D8FB258E6}" type="slidenum">
              <a:rPr lang="en-US" smtClean="0"/>
              <a:pPr/>
              <a:t>5</a:t>
            </a:fld>
            <a:endParaRPr lang="en-US"/>
          </a:p>
        </p:txBody>
      </p:sp>
      <p:sp>
        <p:nvSpPr>
          <p:cNvPr id="44035" name="Rectangle 2"/>
          <p:cNvSpPr>
            <a:spLocks noGrp="1" noChangeArrowheads="1"/>
          </p:cNvSpPr>
          <p:nvPr>
            <p:ph type="title"/>
          </p:nvPr>
        </p:nvSpPr>
        <p:spPr/>
        <p:txBody>
          <a:bodyPr/>
          <a:lstStyle/>
          <a:p>
            <a:pPr eaLnBrk="1" hangingPunct="1"/>
            <a:r>
              <a:rPr lang="en-US" dirty="0"/>
              <a:t>Judicial Remedies for Improper Rules</a:t>
            </a:r>
          </a:p>
        </p:txBody>
      </p:sp>
      <p:sp>
        <p:nvSpPr>
          <p:cNvPr id="44036" name="Rectangle 3"/>
          <p:cNvSpPr>
            <a:spLocks noGrp="1" noChangeArrowheads="1"/>
          </p:cNvSpPr>
          <p:nvPr>
            <p:ph type="body" idx="1"/>
          </p:nvPr>
        </p:nvSpPr>
        <p:spPr/>
        <p:txBody>
          <a:bodyPr/>
          <a:lstStyle/>
          <a:p>
            <a:pPr eaLnBrk="1" hangingPunct="1">
              <a:lnSpc>
                <a:spcPct val="90000"/>
              </a:lnSpc>
            </a:pPr>
            <a:r>
              <a:rPr lang="en-US" dirty="0"/>
              <a:t>Remand but leave the rule in force</a:t>
            </a:r>
          </a:p>
          <a:p>
            <a:pPr lvl="1" eaLnBrk="1" hangingPunct="1">
              <a:lnSpc>
                <a:spcPct val="90000"/>
              </a:lnSpc>
            </a:pPr>
            <a:r>
              <a:rPr lang="en-US" sz="2800" dirty="0"/>
              <a:t>Cannot do this for unconstitutional rules or rules that exceed agency authority</a:t>
            </a:r>
          </a:p>
          <a:p>
            <a:pPr eaLnBrk="1" hangingPunct="1">
              <a:lnSpc>
                <a:spcPct val="90000"/>
              </a:lnSpc>
            </a:pPr>
            <a:r>
              <a:rPr lang="en-US" dirty="0"/>
              <a:t>Remand and stay the rule.</a:t>
            </a:r>
          </a:p>
          <a:p>
            <a:pPr lvl="1" eaLnBrk="1" hangingPunct="1">
              <a:lnSpc>
                <a:spcPct val="90000"/>
              </a:lnSpc>
            </a:pPr>
            <a:r>
              <a:rPr lang="en-US" sz="2800" dirty="0"/>
              <a:t>Will wild animals escape?</a:t>
            </a:r>
          </a:p>
          <a:p>
            <a:pPr lvl="1" eaLnBrk="1" hangingPunct="1">
              <a:lnSpc>
                <a:spcPct val="90000"/>
              </a:lnSpc>
            </a:pPr>
            <a:r>
              <a:rPr lang="en-US" sz="2800" dirty="0"/>
              <a:t>Will there be health risks?</a:t>
            </a:r>
          </a:p>
          <a:p>
            <a:pPr lvl="1" eaLnBrk="1" hangingPunct="1">
              <a:lnSpc>
                <a:spcPct val="90000"/>
              </a:lnSpc>
            </a:pPr>
            <a:r>
              <a:rPr lang="en-US" sz="2800" dirty="0"/>
              <a:t>Is the court defeating agency policy making by enjoining the rule during revision?</a:t>
            </a:r>
          </a:p>
        </p:txBody>
      </p:sp>
      <p:pic>
        <p:nvPicPr>
          <p:cNvPr id="3" name="Audio 2">
            <a:hlinkClick r:id="" action="ppaction://media"/>
            <a:extLst>
              <a:ext uri="{FF2B5EF4-FFF2-40B4-BE49-F238E27FC236}">
                <a16:creationId xmlns:a16="http://schemas.microsoft.com/office/drawing/2014/main" id="{30F0BC79-BDB5-4E69-8F13-9491D6527A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989960171"/>
      </p:ext>
    </p:extLst>
  </p:cSld>
  <p:clrMapOvr>
    <a:masterClrMapping/>
  </p:clrMapOvr>
  <mc:AlternateContent xmlns:mc="http://schemas.openxmlformats.org/markup-compatibility/2006" xmlns:p14="http://schemas.microsoft.com/office/powerpoint/2010/main">
    <mc:Choice Requires="p14">
      <p:transition spd="slow" p14:dur="2000" advTm="130438"/>
    </mc:Choice>
    <mc:Fallback xmlns="">
      <p:transition spd="slow" advTm="130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93657C5-1FC5-4EF9-96D9-99B34D2B1FF1}" type="slidenum">
              <a:rPr lang="en-US" smtClean="0"/>
              <a:pPr/>
              <a:t>6</a:t>
            </a:fld>
            <a:endParaRPr lang="en-US"/>
          </a:p>
        </p:txBody>
      </p:sp>
      <p:sp>
        <p:nvSpPr>
          <p:cNvPr id="45059" name="Rectangle 2"/>
          <p:cNvSpPr>
            <a:spLocks noGrp="1" noChangeArrowheads="1"/>
          </p:cNvSpPr>
          <p:nvPr>
            <p:ph type="title"/>
          </p:nvPr>
        </p:nvSpPr>
        <p:spPr/>
        <p:txBody>
          <a:bodyPr/>
          <a:lstStyle/>
          <a:p>
            <a:pPr eaLnBrk="1" hangingPunct="1"/>
            <a:r>
              <a:rPr lang="en-US" dirty="0"/>
              <a:t>Relying on Agency Advice - Equitable Estoppel </a:t>
            </a:r>
          </a:p>
        </p:txBody>
      </p:sp>
      <p:sp>
        <p:nvSpPr>
          <p:cNvPr id="45060" name="Rectangle 3"/>
          <p:cNvSpPr>
            <a:spLocks noGrp="1" noChangeArrowheads="1"/>
          </p:cNvSpPr>
          <p:nvPr>
            <p:ph type="body" idx="1"/>
          </p:nvPr>
        </p:nvSpPr>
        <p:spPr/>
        <p:txBody>
          <a:bodyPr/>
          <a:lstStyle/>
          <a:p>
            <a:pPr eaLnBrk="1" hangingPunct="1"/>
            <a:r>
              <a:rPr lang="en-US" dirty="0"/>
              <a:t>You cannot get money damages - no appropriations.</a:t>
            </a:r>
          </a:p>
          <a:p>
            <a:pPr lvl="1" eaLnBrk="1" hangingPunct="1"/>
            <a:r>
              <a:rPr lang="en-US" sz="2800" dirty="0"/>
              <a:t>Not under the tort claims act.</a:t>
            </a:r>
          </a:p>
          <a:p>
            <a:pPr eaLnBrk="1" hangingPunct="1"/>
            <a:r>
              <a:rPr lang="en-US" dirty="0"/>
              <a:t>It is a defense to criminal claims.</a:t>
            </a:r>
          </a:p>
          <a:p>
            <a:pPr eaLnBrk="1" hangingPunct="1"/>
            <a:r>
              <a:rPr lang="en-US" dirty="0"/>
              <a:t>Can be a defense to civil enforcement fines.</a:t>
            </a:r>
          </a:p>
          <a:p>
            <a:pPr lvl="1" eaLnBrk="1" hangingPunct="1"/>
            <a:r>
              <a:rPr lang="en-US" sz="2800" dirty="0"/>
              <a:t>How did you get the advice?</a:t>
            </a:r>
          </a:p>
          <a:p>
            <a:pPr lvl="1" eaLnBrk="1" hangingPunct="1"/>
            <a:r>
              <a:rPr lang="en-US" sz="2800" dirty="0"/>
              <a:t>IRS letter ruling v. advice over the phone?</a:t>
            </a:r>
          </a:p>
          <a:p>
            <a:pPr eaLnBrk="1" hangingPunct="1"/>
            <a:r>
              <a:rPr lang="en-US" dirty="0"/>
              <a:t>Relying on an agency mistake that you know about or an agency failure to enforce a law does not work.</a:t>
            </a:r>
          </a:p>
        </p:txBody>
      </p:sp>
      <p:pic>
        <p:nvPicPr>
          <p:cNvPr id="2" name="Audio 1">
            <a:hlinkClick r:id="" action="ppaction://media"/>
            <a:extLst>
              <a:ext uri="{FF2B5EF4-FFF2-40B4-BE49-F238E27FC236}">
                <a16:creationId xmlns:a16="http://schemas.microsoft.com/office/drawing/2014/main" id="{89ADE8C0-E5EB-469A-A3D9-4EF5A88859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927718966"/>
      </p:ext>
    </p:extLst>
  </p:cSld>
  <p:clrMapOvr>
    <a:masterClrMapping/>
  </p:clrMapOvr>
  <mc:AlternateContent xmlns:mc="http://schemas.openxmlformats.org/markup-compatibility/2006" xmlns:p14="http://schemas.microsoft.com/office/powerpoint/2010/main">
    <mc:Choice Requires="p14">
      <p:transition spd="slow" p14:dur="2000" advTm="164127"/>
    </mc:Choice>
    <mc:Fallback xmlns="">
      <p:transition spd="slow" advTm="16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4A27340-FF95-453B-A8D6-BE6DF2D5DA5B}" type="slidenum">
              <a:rPr lang="en-US" smtClean="0"/>
              <a:pPr/>
              <a:t>7</a:t>
            </a:fld>
            <a:endParaRPr lang="en-US"/>
          </a:p>
        </p:txBody>
      </p:sp>
      <p:sp>
        <p:nvSpPr>
          <p:cNvPr id="46083" name="Rectangle 2"/>
          <p:cNvSpPr>
            <a:spLocks noGrp="1" noChangeArrowheads="1"/>
          </p:cNvSpPr>
          <p:nvPr>
            <p:ph type="title"/>
          </p:nvPr>
        </p:nvSpPr>
        <p:spPr/>
        <p:txBody>
          <a:bodyPr/>
          <a:lstStyle/>
          <a:p>
            <a:pPr eaLnBrk="1" hangingPunct="1"/>
            <a:r>
              <a:rPr lang="en-US" dirty="0"/>
              <a:t>Collateral Estoppel - Relying on Previous Court Decisions</a:t>
            </a:r>
          </a:p>
        </p:txBody>
      </p:sp>
      <p:sp>
        <p:nvSpPr>
          <p:cNvPr id="46084" name="Rectangle 3"/>
          <p:cNvSpPr>
            <a:spLocks noGrp="1" noChangeArrowheads="1"/>
          </p:cNvSpPr>
          <p:nvPr>
            <p:ph type="body" idx="1"/>
          </p:nvPr>
        </p:nvSpPr>
        <p:spPr/>
        <p:txBody>
          <a:bodyPr>
            <a:normAutofit lnSpcReduction="10000"/>
          </a:bodyPr>
          <a:lstStyle/>
          <a:p>
            <a:pPr eaLnBrk="1" hangingPunct="1">
              <a:lnSpc>
                <a:spcPct val="90000"/>
              </a:lnSpc>
            </a:pPr>
            <a:r>
              <a:rPr lang="en-US" sz="2400" dirty="0"/>
              <a:t>Same facts, same parties.</a:t>
            </a:r>
          </a:p>
          <a:p>
            <a:pPr lvl="1" eaLnBrk="1" hangingPunct="1">
              <a:lnSpc>
                <a:spcPct val="90000"/>
              </a:lnSpc>
            </a:pPr>
            <a:r>
              <a:rPr lang="en-US" dirty="0"/>
              <a:t>Government is bound.</a:t>
            </a:r>
          </a:p>
          <a:p>
            <a:pPr eaLnBrk="1" hangingPunct="1">
              <a:lnSpc>
                <a:spcPct val="90000"/>
              </a:lnSpc>
            </a:pPr>
            <a:r>
              <a:rPr lang="en-US" sz="2400" dirty="0"/>
              <a:t>Same facts, different parties.</a:t>
            </a:r>
          </a:p>
          <a:p>
            <a:pPr lvl="1" eaLnBrk="1" hangingPunct="1">
              <a:lnSpc>
                <a:spcPct val="90000"/>
              </a:lnSpc>
            </a:pPr>
            <a:r>
              <a:rPr lang="en-US" dirty="0"/>
              <a:t>Government is not bound.</a:t>
            </a:r>
          </a:p>
          <a:p>
            <a:pPr eaLnBrk="1" hangingPunct="1">
              <a:lnSpc>
                <a:spcPct val="90000"/>
              </a:lnSpc>
            </a:pPr>
            <a:r>
              <a:rPr lang="en-US" sz="2400" dirty="0"/>
              <a:t>What if they are close?</a:t>
            </a:r>
          </a:p>
          <a:p>
            <a:pPr lvl="1" eaLnBrk="1" hangingPunct="1">
              <a:lnSpc>
                <a:spcPct val="90000"/>
              </a:lnSpc>
            </a:pPr>
            <a:r>
              <a:rPr lang="en-US" dirty="0"/>
              <a:t>Fred loses on a FOIA claim, gets his friend Taylor to ask for the same document.</a:t>
            </a:r>
          </a:p>
          <a:p>
            <a:pPr lvl="1" eaLnBrk="1" hangingPunct="1">
              <a:lnSpc>
                <a:spcPct val="90000"/>
              </a:lnSpc>
            </a:pPr>
            <a:r>
              <a:rPr lang="en-US" dirty="0"/>
              <a:t>10 Cir says close enough, estoppel.</a:t>
            </a:r>
          </a:p>
          <a:p>
            <a:pPr eaLnBrk="1" hangingPunct="1">
              <a:lnSpc>
                <a:spcPct val="90000"/>
              </a:lnSpc>
            </a:pPr>
            <a:r>
              <a:rPr lang="en-US" sz="2400" dirty="0"/>
              <a:t>United States Supreme Court says no exception to identity of the parties for virtual representation - </a:t>
            </a:r>
            <a:r>
              <a:rPr lang="en-US" sz="2400"/>
              <a:t>no estoppel.</a:t>
            </a:r>
            <a:endParaRPr lang="en-US" sz="2400" dirty="0"/>
          </a:p>
          <a:p>
            <a:pPr lvl="1" eaLnBrk="1" hangingPunct="1">
              <a:lnSpc>
                <a:spcPct val="90000"/>
              </a:lnSpc>
            </a:pPr>
            <a:r>
              <a:rPr lang="en-US" dirty="0"/>
              <a:t> </a:t>
            </a:r>
            <a:r>
              <a:rPr lang="en-US" i="1" u="sng" dirty="0"/>
              <a:t>Taylor v. </a:t>
            </a:r>
            <a:r>
              <a:rPr lang="en-US" i="1" u="sng" dirty="0" err="1"/>
              <a:t>Sturgell</a:t>
            </a:r>
            <a:r>
              <a:rPr lang="en-US" u="sng" dirty="0"/>
              <a:t>, 128 S. Ct. 2161 (2008)</a:t>
            </a:r>
            <a:r>
              <a:rPr lang="en-US" dirty="0"/>
              <a:t> </a:t>
            </a:r>
          </a:p>
        </p:txBody>
      </p:sp>
      <p:pic>
        <p:nvPicPr>
          <p:cNvPr id="4" name="Audio 3">
            <a:hlinkClick r:id="" action="ppaction://media"/>
            <a:extLst>
              <a:ext uri="{FF2B5EF4-FFF2-40B4-BE49-F238E27FC236}">
                <a16:creationId xmlns:a16="http://schemas.microsoft.com/office/drawing/2014/main" id="{47797B53-EDA3-4505-9EC8-B684E850CD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237888696"/>
      </p:ext>
    </p:extLst>
  </p:cSld>
  <p:clrMapOvr>
    <a:masterClrMapping/>
  </p:clrMapOvr>
  <mc:AlternateContent xmlns:mc="http://schemas.openxmlformats.org/markup-compatibility/2006" xmlns:p14="http://schemas.microsoft.com/office/powerpoint/2010/main">
    <mc:Choice Requires="p14">
      <p:transition spd="slow" p14:dur="2000" advTm="74708"/>
    </mc:Choice>
    <mc:Fallback xmlns="">
      <p:transition spd="slow" advTm="74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6D4793F-9102-4468-9D73-7D45BCFA2B3C}" type="slidenum">
              <a:rPr lang="en-US" smtClean="0"/>
              <a:pPr/>
              <a:t>8</a:t>
            </a:fld>
            <a:endParaRPr lang="en-US"/>
          </a:p>
        </p:txBody>
      </p:sp>
      <p:sp>
        <p:nvSpPr>
          <p:cNvPr id="47107" name="Rectangle 2"/>
          <p:cNvSpPr>
            <a:spLocks noGrp="1" noChangeArrowheads="1"/>
          </p:cNvSpPr>
          <p:nvPr>
            <p:ph type="title"/>
          </p:nvPr>
        </p:nvSpPr>
        <p:spPr/>
        <p:txBody>
          <a:bodyPr/>
          <a:lstStyle/>
          <a:p>
            <a:pPr eaLnBrk="1" hangingPunct="1"/>
            <a:r>
              <a:rPr lang="en-US" dirty="0"/>
              <a:t>Non-Acquiesce on Statutory or Regulatory Interpretations</a:t>
            </a:r>
          </a:p>
        </p:txBody>
      </p:sp>
      <p:sp>
        <p:nvSpPr>
          <p:cNvPr id="47108" name="Rectangle 3"/>
          <p:cNvSpPr>
            <a:spLocks noGrp="1" noChangeArrowheads="1"/>
          </p:cNvSpPr>
          <p:nvPr>
            <p:ph type="body" idx="1"/>
          </p:nvPr>
        </p:nvSpPr>
        <p:spPr/>
        <p:txBody>
          <a:bodyPr>
            <a:normAutofit/>
          </a:bodyPr>
          <a:lstStyle/>
          <a:p>
            <a:pPr eaLnBrk="1" hangingPunct="1">
              <a:lnSpc>
                <a:spcPct val="80000"/>
              </a:lnSpc>
            </a:pPr>
            <a:r>
              <a:rPr lang="en-US" dirty="0"/>
              <a:t>The government can relitigate the same legal position (different parties) in different circuits to get better results.</a:t>
            </a:r>
          </a:p>
          <a:p>
            <a:pPr lvl="1" eaLnBrk="1" hangingPunct="1">
              <a:lnSpc>
                <a:spcPct val="80000"/>
              </a:lnSpc>
            </a:pPr>
            <a:r>
              <a:rPr lang="en-US" dirty="0"/>
              <a:t>Or to get a split to get United States Supreme Court review.</a:t>
            </a:r>
          </a:p>
          <a:p>
            <a:pPr lvl="1" eaLnBrk="1" hangingPunct="1">
              <a:lnSpc>
                <a:spcPct val="80000"/>
              </a:lnSpc>
            </a:pPr>
            <a:r>
              <a:rPr lang="en-US" dirty="0"/>
              <a:t>Cannot do this if there is a nationwide injunction.</a:t>
            </a:r>
          </a:p>
          <a:p>
            <a:pPr eaLnBrk="1" hangingPunct="1">
              <a:lnSpc>
                <a:spcPct val="80000"/>
              </a:lnSpc>
            </a:pPr>
            <a:r>
              <a:rPr lang="en-US" dirty="0"/>
              <a:t>Intra-circuit non-acquiesce is more controversial.</a:t>
            </a:r>
          </a:p>
          <a:p>
            <a:pPr lvl="1" eaLnBrk="1" hangingPunct="1">
              <a:lnSpc>
                <a:spcPct val="80000"/>
              </a:lnSpc>
            </a:pPr>
            <a:r>
              <a:rPr lang="en-US" dirty="0"/>
              <a:t>Agency loses in the circuit in a specific case, but continues to apply the same law to other parties</a:t>
            </a:r>
          </a:p>
          <a:p>
            <a:pPr lvl="1" eaLnBrk="1" hangingPunct="1">
              <a:lnSpc>
                <a:spcPct val="80000"/>
              </a:lnSpc>
            </a:pPr>
            <a:r>
              <a:rPr lang="en-US" dirty="0"/>
              <a:t>How would you argue that you are not bound by the earlier determination?</a:t>
            </a:r>
          </a:p>
        </p:txBody>
      </p:sp>
      <p:pic>
        <p:nvPicPr>
          <p:cNvPr id="6" name="Audio 5">
            <a:hlinkClick r:id="" action="ppaction://media"/>
            <a:extLst>
              <a:ext uri="{FF2B5EF4-FFF2-40B4-BE49-F238E27FC236}">
                <a16:creationId xmlns:a16="http://schemas.microsoft.com/office/drawing/2014/main" id="{7B17D3D0-68C3-4F75-9EF3-9B0E5A395C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971823263"/>
      </p:ext>
    </p:extLst>
  </p:cSld>
  <p:clrMapOvr>
    <a:masterClrMapping/>
  </p:clrMapOvr>
  <mc:AlternateContent xmlns:mc="http://schemas.openxmlformats.org/markup-compatibility/2006" xmlns:p14="http://schemas.microsoft.com/office/powerpoint/2010/main">
    <mc:Choice Requires="p14">
      <p:transition spd="slow" p14:dur="2000" advTm="154055"/>
    </mc:Choice>
    <mc:Fallback xmlns="">
      <p:transition spd="slow" advTm="154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E5C85-B2C8-42F8-A902-A226366AC69A}"/>
              </a:ext>
            </a:extLst>
          </p:cNvPr>
          <p:cNvSpPr>
            <a:spLocks noGrp="1"/>
          </p:cNvSpPr>
          <p:nvPr>
            <p:ph type="title"/>
          </p:nvPr>
        </p:nvSpPr>
        <p:spPr/>
        <p:txBody>
          <a:bodyPr/>
          <a:lstStyle/>
          <a:p>
            <a:r>
              <a:rPr lang="en-US" dirty="0"/>
              <a:t>Nationwide Injunctions</a:t>
            </a:r>
          </a:p>
        </p:txBody>
      </p:sp>
      <p:sp>
        <p:nvSpPr>
          <p:cNvPr id="3" name="Content Placeholder 2">
            <a:extLst>
              <a:ext uri="{FF2B5EF4-FFF2-40B4-BE49-F238E27FC236}">
                <a16:creationId xmlns:a16="http://schemas.microsoft.com/office/drawing/2014/main" id="{C2BCA60E-1F16-49BD-B272-10DD8089FE17}"/>
              </a:ext>
            </a:extLst>
          </p:cNvPr>
          <p:cNvSpPr>
            <a:spLocks noGrp="1"/>
          </p:cNvSpPr>
          <p:nvPr>
            <p:ph idx="1"/>
          </p:nvPr>
        </p:nvSpPr>
        <p:spPr/>
        <p:txBody>
          <a:bodyPr>
            <a:normAutofit/>
          </a:bodyPr>
          <a:lstStyle/>
          <a:p>
            <a:r>
              <a:rPr lang="en-US" dirty="0"/>
              <a:t>It has become routine for opponents of any major new rule to forum shop for a friendly court and ask that court to enjoin the enforcement of the rule during the pendency of the litigation against it. </a:t>
            </a:r>
          </a:p>
          <a:p>
            <a:r>
              <a:rPr lang="en-US" dirty="0"/>
              <a:t>This is consistent with the language of the APA which directs courts to “set aside” agency action found unlawful.</a:t>
            </a:r>
          </a:p>
          <a:p>
            <a:r>
              <a:rPr lang="en-US" dirty="0"/>
              <a:t>It is likely not what Congress intended, and it was not anticipated when the APA was drafted.</a:t>
            </a:r>
          </a:p>
        </p:txBody>
      </p:sp>
      <p:sp>
        <p:nvSpPr>
          <p:cNvPr id="4" name="Slide Number Placeholder 3">
            <a:extLst>
              <a:ext uri="{FF2B5EF4-FFF2-40B4-BE49-F238E27FC236}">
                <a16:creationId xmlns:a16="http://schemas.microsoft.com/office/drawing/2014/main" id="{E52CCE71-B8D9-4E2A-9640-158747E96CDD}"/>
              </a:ext>
            </a:extLst>
          </p:cNvPr>
          <p:cNvSpPr>
            <a:spLocks noGrp="1"/>
          </p:cNvSpPr>
          <p:nvPr>
            <p:ph type="sldNum" sz="quarter" idx="12"/>
          </p:nvPr>
        </p:nvSpPr>
        <p:spPr/>
        <p:txBody>
          <a:bodyPr/>
          <a:lstStyle/>
          <a:p>
            <a:pPr>
              <a:defRPr/>
            </a:pPr>
            <a:fld id="{CC739B67-DB22-4103-985A-E8E1D242EF5C}" type="slidenum">
              <a:rPr lang="en-US" smtClean="0"/>
              <a:pPr>
                <a:defRPr/>
              </a:pPr>
              <a:t>9</a:t>
            </a:fld>
            <a:endParaRPr lang="en-US"/>
          </a:p>
        </p:txBody>
      </p:sp>
      <p:pic>
        <p:nvPicPr>
          <p:cNvPr id="5" name="Audio 4">
            <a:hlinkClick r:id="" action="ppaction://media"/>
            <a:extLst>
              <a:ext uri="{FF2B5EF4-FFF2-40B4-BE49-F238E27FC236}">
                <a16:creationId xmlns:a16="http://schemas.microsoft.com/office/drawing/2014/main" id="{2D70832C-500D-44C8-8BF5-0AC71276DF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72458722"/>
      </p:ext>
    </p:extLst>
  </p:cSld>
  <p:clrMapOvr>
    <a:masterClrMapping/>
  </p:clrMapOvr>
  <mc:AlternateContent xmlns:mc="http://schemas.openxmlformats.org/markup-compatibility/2006" xmlns:p14="http://schemas.microsoft.com/office/powerpoint/2010/main">
    <mc:Choice Requires="p14">
      <p:transition spd="slow" p14:dur="2000" advTm="174809"/>
    </mc:Choice>
    <mc:Fallback xmlns="">
      <p:transition spd="slow" advTm="1748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820</Words>
  <Application>Microsoft Office PowerPoint</Application>
  <PresentationFormat>Widescreen</PresentationFormat>
  <Paragraphs>71</Paragraphs>
  <Slides>10</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Tahoma</vt:lpstr>
      <vt:lpstr>Office Theme</vt:lpstr>
      <vt:lpstr>Chapter 7</vt:lpstr>
      <vt:lpstr>De Novo Review Under the APA</vt:lpstr>
      <vt:lpstr>Forcing Agencies to Act</vt:lpstr>
      <vt:lpstr>Attacking a Rule after the Deadline</vt:lpstr>
      <vt:lpstr>Judicial Remedies for Improper Rules</vt:lpstr>
      <vt:lpstr>Relying on Agency Advice - Equitable Estoppel </vt:lpstr>
      <vt:lpstr>Collateral Estoppel - Relying on Previous Court Decisions</vt:lpstr>
      <vt:lpstr>Non-Acquiesce on Statutory or Regulatory Interpretations</vt:lpstr>
      <vt:lpstr>Nationwide Injunctions</vt:lpstr>
      <vt:lpstr>Challenging Agency Action -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Edward P Richards</dc:creator>
  <cp:lastModifiedBy>Edward P Richards</cp:lastModifiedBy>
  <cp:revision>8</cp:revision>
  <dcterms:created xsi:type="dcterms:W3CDTF">2021-07-04T16:16:20Z</dcterms:created>
  <dcterms:modified xsi:type="dcterms:W3CDTF">2021-07-05T00:05:12Z</dcterms:modified>
</cp:coreProperties>
</file>