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1083" r:id="rId2"/>
    <p:sldId id="1067" r:id="rId3"/>
    <p:sldId id="1068" r:id="rId4"/>
    <p:sldId id="1069" r:id="rId5"/>
    <p:sldId id="1070" r:id="rId6"/>
    <p:sldId id="1071" r:id="rId7"/>
    <p:sldId id="1072" r:id="rId8"/>
    <p:sldId id="1066" r:id="rId9"/>
    <p:sldId id="1082" r:id="rId10"/>
    <p:sldId id="1076" r:id="rId11"/>
    <p:sldId id="1077" r:id="rId12"/>
    <p:sldId id="1078" r:id="rId13"/>
    <p:sldId id="1080" r:id="rId14"/>
    <p:sldId id="1081" r:id="rId15"/>
    <p:sldId id="1049" r:id="rId16"/>
    <p:sldId id="1050" r:id="rId17"/>
    <p:sldId id="1051" r:id="rId18"/>
    <p:sldId id="1052" r:id="rId19"/>
    <p:sldId id="1053" r:id="rId20"/>
    <p:sldId id="10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322" autoAdjust="0"/>
    <p:restoredTop sz="94660"/>
  </p:normalViewPr>
  <p:slideViewPr>
    <p:cSldViewPr snapToGrid="0">
      <p:cViewPr varScale="1">
        <p:scale>
          <a:sx n="103" d="100"/>
          <a:sy n="103" d="100"/>
        </p:scale>
        <p:origin x="60" y="111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5931FB-4CAC-45E1-A7A1-4AF62FD481CE}" type="datetimeFigureOut">
              <a:rPr lang="en-US" smtClean="0"/>
              <a:t>7/4/2021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33515A-56F2-4DFA-9590-F153A3F286B9}" type="slidenum">
              <a:rPr lang="en-US" smtClean="0"/>
              <a:t>‹#›</a:t>
            </a:fld>
            <a:endParaRPr lang="en-US"/>
          </a:p>
        </p:txBody>
      </p:sp>
    </p:spTree>
    <p:extLst>
      <p:ext uri="{BB962C8B-B14F-4D97-AF65-F5344CB8AC3E}">
        <p14:creationId xmlns:p14="http://schemas.microsoft.com/office/powerpoint/2010/main" val="917267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18582A8-B67A-4D3A-8BB1-4E582137063D}" type="slidenum">
              <a:rPr lang="en-US" smtClean="0"/>
              <a:pPr>
                <a:defRPr/>
              </a:pPr>
              <a:t>8</a:t>
            </a:fld>
            <a:endParaRPr lang="en-US"/>
          </a:p>
        </p:txBody>
      </p:sp>
    </p:spTree>
    <p:extLst>
      <p:ext uri="{BB962C8B-B14F-4D97-AF65-F5344CB8AC3E}">
        <p14:creationId xmlns:p14="http://schemas.microsoft.com/office/powerpoint/2010/main" val="168123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257F0-57FA-44FF-A56A-B1D13A71F9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8E2D84-CC66-48D9-A677-63D668A829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C7A98D-B039-45EB-96D1-F2951F2C943B}"/>
              </a:ext>
            </a:extLst>
          </p:cNvPr>
          <p:cNvSpPr>
            <a:spLocks noGrp="1"/>
          </p:cNvSpPr>
          <p:nvPr>
            <p:ph type="dt" sz="half" idx="10"/>
          </p:nvPr>
        </p:nvSpPr>
        <p:spPr/>
        <p:txBody>
          <a:bodyPr/>
          <a:lstStyle/>
          <a:p>
            <a:fld id="{4726B17A-8D9E-45DE-AD14-CB74C7FC09B4}" type="datetimeFigureOut">
              <a:rPr lang="en-US" smtClean="0"/>
              <a:t>7/4/2021</a:t>
            </a:fld>
            <a:endParaRPr lang="en-US"/>
          </a:p>
        </p:txBody>
      </p:sp>
      <p:sp>
        <p:nvSpPr>
          <p:cNvPr id="5" name="Footer Placeholder 4">
            <a:extLst>
              <a:ext uri="{FF2B5EF4-FFF2-40B4-BE49-F238E27FC236}">
                <a16:creationId xmlns:a16="http://schemas.microsoft.com/office/drawing/2014/main" id="{D04A3494-35C8-49D3-9B2A-34CCAC5BE8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15E0F-B3DD-4366-A35E-5D78E3394476}"/>
              </a:ext>
            </a:extLst>
          </p:cNvPr>
          <p:cNvSpPr>
            <a:spLocks noGrp="1"/>
          </p:cNvSpPr>
          <p:nvPr>
            <p:ph type="sldNum" sz="quarter" idx="12"/>
          </p:nvPr>
        </p:nvSpPr>
        <p:spPr/>
        <p:txBody>
          <a:bodyPr/>
          <a:lstStyle/>
          <a:p>
            <a:fld id="{398753B7-AE1F-484C-96C8-8495C6DE7478}" type="slidenum">
              <a:rPr lang="en-US" smtClean="0"/>
              <a:t>‹#›</a:t>
            </a:fld>
            <a:endParaRPr lang="en-US"/>
          </a:p>
        </p:txBody>
      </p:sp>
    </p:spTree>
    <p:extLst>
      <p:ext uri="{BB962C8B-B14F-4D97-AF65-F5344CB8AC3E}">
        <p14:creationId xmlns:p14="http://schemas.microsoft.com/office/powerpoint/2010/main" val="1727035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6B7D0-04BA-4E11-B3BE-5EE589168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DDF7F1-50F0-49B1-8EF5-6B8B794BA6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C6B99-3E31-42B4-AFDC-FB5E8B88AC6E}"/>
              </a:ext>
            </a:extLst>
          </p:cNvPr>
          <p:cNvSpPr>
            <a:spLocks noGrp="1"/>
          </p:cNvSpPr>
          <p:nvPr>
            <p:ph type="dt" sz="half" idx="10"/>
          </p:nvPr>
        </p:nvSpPr>
        <p:spPr/>
        <p:txBody>
          <a:bodyPr/>
          <a:lstStyle/>
          <a:p>
            <a:fld id="{4726B17A-8D9E-45DE-AD14-CB74C7FC09B4}" type="datetimeFigureOut">
              <a:rPr lang="en-US" smtClean="0"/>
              <a:t>7/4/2021</a:t>
            </a:fld>
            <a:endParaRPr lang="en-US"/>
          </a:p>
        </p:txBody>
      </p:sp>
      <p:sp>
        <p:nvSpPr>
          <p:cNvPr id="5" name="Footer Placeholder 4">
            <a:extLst>
              <a:ext uri="{FF2B5EF4-FFF2-40B4-BE49-F238E27FC236}">
                <a16:creationId xmlns:a16="http://schemas.microsoft.com/office/drawing/2014/main" id="{B7FB66D1-E810-4820-9007-33DE75E99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61311C-49DB-45E8-A95E-57888752586E}"/>
              </a:ext>
            </a:extLst>
          </p:cNvPr>
          <p:cNvSpPr>
            <a:spLocks noGrp="1"/>
          </p:cNvSpPr>
          <p:nvPr>
            <p:ph type="sldNum" sz="quarter" idx="12"/>
          </p:nvPr>
        </p:nvSpPr>
        <p:spPr/>
        <p:txBody>
          <a:bodyPr/>
          <a:lstStyle/>
          <a:p>
            <a:fld id="{398753B7-AE1F-484C-96C8-8495C6DE7478}" type="slidenum">
              <a:rPr lang="en-US" smtClean="0"/>
              <a:t>‹#›</a:t>
            </a:fld>
            <a:endParaRPr lang="en-US"/>
          </a:p>
        </p:txBody>
      </p:sp>
    </p:spTree>
    <p:extLst>
      <p:ext uri="{BB962C8B-B14F-4D97-AF65-F5344CB8AC3E}">
        <p14:creationId xmlns:p14="http://schemas.microsoft.com/office/powerpoint/2010/main" val="2229083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AE7007-E208-41BD-8B52-DB60A6A495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4BBE69-38A5-4281-94F2-8BB81EF08B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00051-978C-41A0-83C9-2F71B706E49C}"/>
              </a:ext>
            </a:extLst>
          </p:cNvPr>
          <p:cNvSpPr>
            <a:spLocks noGrp="1"/>
          </p:cNvSpPr>
          <p:nvPr>
            <p:ph type="dt" sz="half" idx="10"/>
          </p:nvPr>
        </p:nvSpPr>
        <p:spPr/>
        <p:txBody>
          <a:bodyPr/>
          <a:lstStyle/>
          <a:p>
            <a:fld id="{4726B17A-8D9E-45DE-AD14-CB74C7FC09B4}" type="datetimeFigureOut">
              <a:rPr lang="en-US" smtClean="0"/>
              <a:t>7/4/2021</a:t>
            </a:fld>
            <a:endParaRPr lang="en-US"/>
          </a:p>
        </p:txBody>
      </p:sp>
      <p:sp>
        <p:nvSpPr>
          <p:cNvPr id="5" name="Footer Placeholder 4">
            <a:extLst>
              <a:ext uri="{FF2B5EF4-FFF2-40B4-BE49-F238E27FC236}">
                <a16:creationId xmlns:a16="http://schemas.microsoft.com/office/drawing/2014/main" id="{9DA545C0-2D44-40C6-9C93-E8136B7F18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F04B1-90DC-40C6-992F-F417B2C39C41}"/>
              </a:ext>
            </a:extLst>
          </p:cNvPr>
          <p:cNvSpPr>
            <a:spLocks noGrp="1"/>
          </p:cNvSpPr>
          <p:nvPr>
            <p:ph type="sldNum" sz="quarter" idx="12"/>
          </p:nvPr>
        </p:nvSpPr>
        <p:spPr/>
        <p:txBody>
          <a:bodyPr/>
          <a:lstStyle/>
          <a:p>
            <a:fld id="{398753B7-AE1F-484C-96C8-8495C6DE7478}" type="slidenum">
              <a:rPr lang="en-US" smtClean="0"/>
              <a:t>‹#›</a:t>
            </a:fld>
            <a:endParaRPr lang="en-US"/>
          </a:p>
        </p:txBody>
      </p:sp>
    </p:spTree>
    <p:extLst>
      <p:ext uri="{BB962C8B-B14F-4D97-AF65-F5344CB8AC3E}">
        <p14:creationId xmlns:p14="http://schemas.microsoft.com/office/powerpoint/2010/main" val="1293407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D0198-B60A-4505-9B58-D40F8DCDF7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71C995-FCAC-4CA1-95B2-88AF32C20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A4D83-C002-4E56-9EDC-386B01FFD38C}"/>
              </a:ext>
            </a:extLst>
          </p:cNvPr>
          <p:cNvSpPr>
            <a:spLocks noGrp="1"/>
          </p:cNvSpPr>
          <p:nvPr>
            <p:ph type="dt" sz="half" idx="10"/>
          </p:nvPr>
        </p:nvSpPr>
        <p:spPr/>
        <p:txBody>
          <a:bodyPr/>
          <a:lstStyle/>
          <a:p>
            <a:fld id="{4726B17A-8D9E-45DE-AD14-CB74C7FC09B4}" type="datetimeFigureOut">
              <a:rPr lang="en-US" smtClean="0"/>
              <a:t>7/4/2021</a:t>
            </a:fld>
            <a:endParaRPr lang="en-US"/>
          </a:p>
        </p:txBody>
      </p:sp>
      <p:sp>
        <p:nvSpPr>
          <p:cNvPr id="5" name="Footer Placeholder 4">
            <a:extLst>
              <a:ext uri="{FF2B5EF4-FFF2-40B4-BE49-F238E27FC236}">
                <a16:creationId xmlns:a16="http://schemas.microsoft.com/office/drawing/2014/main" id="{71733D00-D6D2-427C-B9B1-7021E46D60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6F7897-9245-4109-B056-598AF07DE3DA}"/>
              </a:ext>
            </a:extLst>
          </p:cNvPr>
          <p:cNvSpPr>
            <a:spLocks noGrp="1"/>
          </p:cNvSpPr>
          <p:nvPr>
            <p:ph type="sldNum" sz="quarter" idx="12"/>
          </p:nvPr>
        </p:nvSpPr>
        <p:spPr/>
        <p:txBody>
          <a:bodyPr/>
          <a:lstStyle/>
          <a:p>
            <a:fld id="{398753B7-AE1F-484C-96C8-8495C6DE7478}" type="slidenum">
              <a:rPr lang="en-US" smtClean="0"/>
              <a:t>‹#›</a:t>
            </a:fld>
            <a:endParaRPr lang="en-US"/>
          </a:p>
        </p:txBody>
      </p:sp>
    </p:spTree>
    <p:extLst>
      <p:ext uri="{BB962C8B-B14F-4D97-AF65-F5344CB8AC3E}">
        <p14:creationId xmlns:p14="http://schemas.microsoft.com/office/powerpoint/2010/main" val="178396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924E8-0F63-4B8D-9A7D-031A997217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7C130B-28FA-4BF6-B6E9-111F047C30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ACFCC-FE24-4827-8E11-CDA22DEEAA94}"/>
              </a:ext>
            </a:extLst>
          </p:cNvPr>
          <p:cNvSpPr>
            <a:spLocks noGrp="1"/>
          </p:cNvSpPr>
          <p:nvPr>
            <p:ph type="dt" sz="half" idx="10"/>
          </p:nvPr>
        </p:nvSpPr>
        <p:spPr/>
        <p:txBody>
          <a:bodyPr/>
          <a:lstStyle/>
          <a:p>
            <a:fld id="{4726B17A-8D9E-45DE-AD14-CB74C7FC09B4}" type="datetimeFigureOut">
              <a:rPr lang="en-US" smtClean="0"/>
              <a:t>7/4/2021</a:t>
            </a:fld>
            <a:endParaRPr lang="en-US"/>
          </a:p>
        </p:txBody>
      </p:sp>
      <p:sp>
        <p:nvSpPr>
          <p:cNvPr id="5" name="Footer Placeholder 4">
            <a:extLst>
              <a:ext uri="{FF2B5EF4-FFF2-40B4-BE49-F238E27FC236}">
                <a16:creationId xmlns:a16="http://schemas.microsoft.com/office/drawing/2014/main" id="{7553D814-520A-4CA0-8BD2-BD5A11CFC8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F20E1-8F5E-42E1-B538-84239CF4543E}"/>
              </a:ext>
            </a:extLst>
          </p:cNvPr>
          <p:cNvSpPr>
            <a:spLocks noGrp="1"/>
          </p:cNvSpPr>
          <p:nvPr>
            <p:ph type="sldNum" sz="quarter" idx="12"/>
          </p:nvPr>
        </p:nvSpPr>
        <p:spPr/>
        <p:txBody>
          <a:bodyPr/>
          <a:lstStyle/>
          <a:p>
            <a:fld id="{398753B7-AE1F-484C-96C8-8495C6DE7478}" type="slidenum">
              <a:rPr lang="en-US" smtClean="0"/>
              <a:t>‹#›</a:t>
            </a:fld>
            <a:endParaRPr lang="en-US"/>
          </a:p>
        </p:txBody>
      </p:sp>
    </p:spTree>
    <p:extLst>
      <p:ext uri="{BB962C8B-B14F-4D97-AF65-F5344CB8AC3E}">
        <p14:creationId xmlns:p14="http://schemas.microsoft.com/office/powerpoint/2010/main" val="495659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14A-5AE2-47FC-A8B4-C0AE80CDCA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A43E77-0B15-4931-9649-DDD00D3481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9383DF-5258-4A26-884B-90D3A6E3AF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6CB0FC-C2F4-4222-AC49-33BBF9F91085}"/>
              </a:ext>
            </a:extLst>
          </p:cNvPr>
          <p:cNvSpPr>
            <a:spLocks noGrp="1"/>
          </p:cNvSpPr>
          <p:nvPr>
            <p:ph type="dt" sz="half" idx="10"/>
          </p:nvPr>
        </p:nvSpPr>
        <p:spPr/>
        <p:txBody>
          <a:bodyPr/>
          <a:lstStyle/>
          <a:p>
            <a:fld id="{4726B17A-8D9E-45DE-AD14-CB74C7FC09B4}" type="datetimeFigureOut">
              <a:rPr lang="en-US" smtClean="0"/>
              <a:t>7/4/2021</a:t>
            </a:fld>
            <a:endParaRPr lang="en-US"/>
          </a:p>
        </p:txBody>
      </p:sp>
      <p:sp>
        <p:nvSpPr>
          <p:cNvPr id="6" name="Footer Placeholder 5">
            <a:extLst>
              <a:ext uri="{FF2B5EF4-FFF2-40B4-BE49-F238E27FC236}">
                <a16:creationId xmlns:a16="http://schemas.microsoft.com/office/drawing/2014/main" id="{079BF3FE-FD1C-4F51-88C0-1A43366CE2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70F436-42FF-48CB-92F1-6ADAA9FABDF6}"/>
              </a:ext>
            </a:extLst>
          </p:cNvPr>
          <p:cNvSpPr>
            <a:spLocks noGrp="1"/>
          </p:cNvSpPr>
          <p:nvPr>
            <p:ph type="sldNum" sz="quarter" idx="12"/>
          </p:nvPr>
        </p:nvSpPr>
        <p:spPr/>
        <p:txBody>
          <a:bodyPr/>
          <a:lstStyle/>
          <a:p>
            <a:fld id="{398753B7-AE1F-484C-96C8-8495C6DE7478}" type="slidenum">
              <a:rPr lang="en-US" smtClean="0"/>
              <a:t>‹#›</a:t>
            </a:fld>
            <a:endParaRPr lang="en-US"/>
          </a:p>
        </p:txBody>
      </p:sp>
    </p:spTree>
    <p:extLst>
      <p:ext uri="{BB962C8B-B14F-4D97-AF65-F5344CB8AC3E}">
        <p14:creationId xmlns:p14="http://schemas.microsoft.com/office/powerpoint/2010/main" val="2605077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71FB9-E2B6-443F-9D56-4B32102024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45B5D9-F441-4C7C-9749-F234BEFA8F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64C7DB-E34A-4F97-AEC5-2CB4324426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CFDDB3-DCD3-42A3-93CC-F8FBBB6CDB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43FF4-72E5-4208-AD8B-0ED98F6DB7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8C2E1C-8A3F-4C68-985C-9FBA4D2F7E39}"/>
              </a:ext>
            </a:extLst>
          </p:cNvPr>
          <p:cNvSpPr>
            <a:spLocks noGrp="1"/>
          </p:cNvSpPr>
          <p:nvPr>
            <p:ph type="dt" sz="half" idx="10"/>
          </p:nvPr>
        </p:nvSpPr>
        <p:spPr/>
        <p:txBody>
          <a:bodyPr/>
          <a:lstStyle/>
          <a:p>
            <a:fld id="{4726B17A-8D9E-45DE-AD14-CB74C7FC09B4}" type="datetimeFigureOut">
              <a:rPr lang="en-US" smtClean="0"/>
              <a:t>7/4/2021</a:t>
            </a:fld>
            <a:endParaRPr lang="en-US"/>
          </a:p>
        </p:txBody>
      </p:sp>
      <p:sp>
        <p:nvSpPr>
          <p:cNvPr id="8" name="Footer Placeholder 7">
            <a:extLst>
              <a:ext uri="{FF2B5EF4-FFF2-40B4-BE49-F238E27FC236}">
                <a16:creationId xmlns:a16="http://schemas.microsoft.com/office/drawing/2014/main" id="{550E5906-F1FC-4F26-8E10-67A72F3DFA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0AB337-2968-48DB-B12F-C7AE59B61584}"/>
              </a:ext>
            </a:extLst>
          </p:cNvPr>
          <p:cNvSpPr>
            <a:spLocks noGrp="1"/>
          </p:cNvSpPr>
          <p:nvPr>
            <p:ph type="sldNum" sz="quarter" idx="12"/>
          </p:nvPr>
        </p:nvSpPr>
        <p:spPr/>
        <p:txBody>
          <a:bodyPr/>
          <a:lstStyle/>
          <a:p>
            <a:fld id="{398753B7-AE1F-484C-96C8-8495C6DE7478}" type="slidenum">
              <a:rPr lang="en-US" smtClean="0"/>
              <a:t>‹#›</a:t>
            </a:fld>
            <a:endParaRPr lang="en-US"/>
          </a:p>
        </p:txBody>
      </p:sp>
    </p:spTree>
    <p:extLst>
      <p:ext uri="{BB962C8B-B14F-4D97-AF65-F5344CB8AC3E}">
        <p14:creationId xmlns:p14="http://schemas.microsoft.com/office/powerpoint/2010/main" val="3336047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CEB5B-A018-4844-9DDD-8E9723EE71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4BD690-C276-44C4-8823-55CB3C1810CA}"/>
              </a:ext>
            </a:extLst>
          </p:cNvPr>
          <p:cNvSpPr>
            <a:spLocks noGrp="1"/>
          </p:cNvSpPr>
          <p:nvPr>
            <p:ph type="dt" sz="half" idx="10"/>
          </p:nvPr>
        </p:nvSpPr>
        <p:spPr/>
        <p:txBody>
          <a:bodyPr/>
          <a:lstStyle/>
          <a:p>
            <a:fld id="{4726B17A-8D9E-45DE-AD14-CB74C7FC09B4}" type="datetimeFigureOut">
              <a:rPr lang="en-US" smtClean="0"/>
              <a:t>7/4/2021</a:t>
            </a:fld>
            <a:endParaRPr lang="en-US"/>
          </a:p>
        </p:txBody>
      </p:sp>
      <p:sp>
        <p:nvSpPr>
          <p:cNvPr id="4" name="Footer Placeholder 3">
            <a:extLst>
              <a:ext uri="{FF2B5EF4-FFF2-40B4-BE49-F238E27FC236}">
                <a16:creationId xmlns:a16="http://schemas.microsoft.com/office/drawing/2014/main" id="{2A5ED9BD-0A14-41DF-9B1C-3D5745F822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5C02F-1350-4FB1-A2F2-5908C0CCA01E}"/>
              </a:ext>
            </a:extLst>
          </p:cNvPr>
          <p:cNvSpPr>
            <a:spLocks noGrp="1"/>
          </p:cNvSpPr>
          <p:nvPr>
            <p:ph type="sldNum" sz="quarter" idx="12"/>
          </p:nvPr>
        </p:nvSpPr>
        <p:spPr/>
        <p:txBody>
          <a:bodyPr/>
          <a:lstStyle/>
          <a:p>
            <a:fld id="{398753B7-AE1F-484C-96C8-8495C6DE7478}" type="slidenum">
              <a:rPr lang="en-US" smtClean="0"/>
              <a:t>‹#›</a:t>
            </a:fld>
            <a:endParaRPr lang="en-US"/>
          </a:p>
        </p:txBody>
      </p:sp>
    </p:spTree>
    <p:extLst>
      <p:ext uri="{BB962C8B-B14F-4D97-AF65-F5344CB8AC3E}">
        <p14:creationId xmlns:p14="http://schemas.microsoft.com/office/powerpoint/2010/main" val="1875605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776FC4-C93F-4F5A-A977-198895BE822C}"/>
              </a:ext>
            </a:extLst>
          </p:cNvPr>
          <p:cNvSpPr>
            <a:spLocks noGrp="1"/>
          </p:cNvSpPr>
          <p:nvPr>
            <p:ph type="dt" sz="half" idx="10"/>
          </p:nvPr>
        </p:nvSpPr>
        <p:spPr/>
        <p:txBody>
          <a:bodyPr/>
          <a:lstStyle/>
          <a:p>
            <a:fld id="{4726B17A-8D9E-45DE-AD14-CB74C7FC09B4}" type="datetimeFigureOut">
              <a:rPr lang="en-US" smtClean="0"/>
              <a:t>7/4/2021</a:t>
            </a:fld>
            <a:endParaRPr lang="en-US"/>
          </a:p>
        </p:txBody>
      </p:sp>
      <p:sp>
        <p:nvSpPr>
          <p:cNvPr id="3" name="Footer Placeholder 2">
            <a:extLst>
              <a:ext uri="{FF2B5EF4-FFF2-40B4-BE49-F238E27FC236}">
                <a16:creationId xmlns:a16="http://schemas.microsoft.com/office/drawing/2014/main" id="{6FAEC911-4EB8-49C1-B04A-D436CEF756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881074-F933-4641-A774-9A25C6F59866}"/>
              </a:ext>
            </a:extLst>
          </p:cNvPr>
          <p:cNvSpPr>
            <a:spLocks noGrp="1"/>
          </p:cNvSpPr>
          <p:nvPr>
            <p:ph type="sldNum" sz="quarter" idx="12"/>
          </p:nvPr>
        </p:nvSpPr>
        <p:spPr/>
        <p:txBody>
          <a:bodyPr/>
          <a:lstStyle/>
          <a:p>
            <a:fld id="{398753B7-AE1F-484C-96C8-8495C6DE7478}" type="slidenum">
              <a:rPr lang="en-US" smtClean="0"/>
              <a:t>‹#›</a:t>
            </a:fld>
            <a:endParaRPr lang="en-US"/>
          </a:p>
        </p:txBody>
      </p:sp>
    </p:spTree>
    <p:extLst>
      <p:ext uri="{BB962C8B-B14F-4D97-AF65-F5344CB8AC3E}">
        <p14:creationId xmlns:p14="http://schemas.microsoft.com/office/powerpoint/2010/main" val="3069782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A9E45-A593-40A1-9CAF-3E6D88076B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8A2C39-3119-44E0-B239-E468522728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2DFDE-9CE8-4EA3-81D0-D535D05700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FD0AA-8328-4695-A49B-6683397A29C0}"/>
              </a:ext>
            </a:extLst>
          </p:cNvPr>
          <p:cNvSpPr>
            <a:spLocks noGrp="1"/>
          </p:cNvSpPr>
          <p:nvPr>
            <p:ph type="dt" sz="half" idx="10"/>
          </p:nvPr>
        </p:nvSpPr>
        <p:spPr/>
        <p:txBody>
          <a:bodyPr/>
          <a:lstStyle/>
          <a:p>
            <a:fld id="{4726B17A-8D9E-45DE-AD14-CB74C7FC09B4}" type="datetimeFigureOut">
              <a:rPr lang="en-US" smtClean="0"/>
              <a:t>7/4/2021</a:t>
            </a:fld>
            <a:endParaRPr lang="en-US"/>
          </a:p>
        </p:txBody>
      </p:sp>
      <p:sp>
        <p:nvSpPr>
          <p:cNvPr id="6" name="Footer Placeholder 5">
            <a:extLst>
              <a:ext uri="{FF2B5EF4-FFF2-40B4-BE49-F238E27FC236}">
                <a16:creationId xmlns:a16="http://schemas.microsoft.com/office/drawing/2014/main" id="{ED8099D7-E65F-4C75-8CA5-F2AF1C1AB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3EAC5B-F759-4C46-ABC4-ED278B71B6C1}"/>
              </a:ext>
            </a:extLst>
          </p:cNvPr>
          <p:cNvSpPr>
            <a:spLocks noGrp="1"/>
          </p:cNvSpPr>
          <p:nvPr>
            <p:ph type="sldNum" sz="quarter" idx="12"/>
          </p:nvPr>
        </p:nvSpPr>
        <p:spPr/>
        <p:txBody>
          <a:bodyPr/>
          <a:lstStyle/>
          <a:p>
            <a:fld id="{398753B7-AE1F-484C-96C8-8495C6DE7478}" type="slidenum">
              <a:rPr lang="en-US" smtClean="0"/>
              <a:t>‹#›</a:t>
            </a:fld>
            <a:endParaRPr lang="en-US"/>
          </a:p>
        </p:txBody>
      </p:sp>
    </p:spTree>
    <p:extLst>
      <p:ext uri="{BB962C8B-B14F-4D97-AF65-F5344CB8AC3E}">
        <p14:creationId xmlns:p14="http://schemas.microsoft.com/office/powerpoint/2010/main" val="3689681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F317D-D5D3-4C38-9C8C-C9E34A2DDC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0F8EFA-C924-477D-B7F1-D32C4216ED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72F4F7-EC31-484E-9BB5-633F8A1DE8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F57D9D-97C3-41D7-8C56-784A54D3D2FF}"/>
              </a:ext>
            </a:extLst>
          </p:cNvPr>
          <p:cNvSpPr>
            <a:spLocks noGrp="1"/>
          </p:cNvSpPr>
          <p:nvPr>
            <p:ph type="dt" sz="half" idx="10"/>
          </p:nvPr>
        </p:nvSpPr>
        <p:spPr/>
        <p:txBody>
          <a:bodyPr/>
          <a:lstStyle/>
          <a:p>
            <a:fld id="{4726B17A-8D9E-45DE-AD14-CB74C7FC09B4}" type="datetimeFigureOut">
              <a:rPr lang="en-US" smtClean="0"/>
              <a:t>7/4/2021</a:t>
            </a:fld>
            <a:endParaRPr lang="en-US"/>
          </a:p>
        </p:txBody>
      </p:sp>
      <p:sp>
        <p:nvSpPr>
          <p:cNvPr id="6" name="Footer Placeholder 5">
            <a:extLst>
              <a:ext uri="{FF2B5EF4-FFF2-40B4-BE49-F238E27FC236}">
                <a16:creationId xmlns:a16="http://schemas.microsoft.com/office/drawing/2014/main" id="{17D5FD09-DBB5-430C-8681-31E103A46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EEB3DC-E819-4C98-AED2-C1304EF70E7F}"/>
              </a:ext>
            </a:extLst>
          </p:cNvPr>
          <p:cNvSpPr>
            <a:spLocks noGrp="1"/>
          </p:cNvSpPr>
          <p:nvPr>
            <p:ph type="sldNum" sz="quarter" idx="12"/>
          </p:nvPr>
        </p:nvSpPr>
        <p:spPr/>
        <p:txBody>
          <a:bodyPr/>
          <a:lstStyle/>
          <a:p>
            <a:fld id="{398753B7-AE1F-484C-96C8-8495C6DE7478}" type="slidenum">
              <a:rPr lang="en-US" smtClean="0"/>
              <a:t>‹#›</a:t>
            </a:fld>
            <a:endParaRPr lang="en-US"/>
          </a:p>
        </p:txBody>
      </p:sp>
    </p:spTree>
    <p:extLst>
      <p:ext uri="{BB962C8B-B14F-4D97-AF65-F5344CB8AC3E}">
        <p14:creationId xmlns:p14="http://schemas.microsoft.com/office/powerpoint/2010/main" val="1195089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D4178C-E117-49FA-8901-468B0EB48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6A6C6A-0038-4CED-8849-0CF98540AE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47B424-485B-4882-B14A-79DBFDDB42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6B17A-8D9E-45DE-AD14-CB74C7FC09B4}" type="datetimeFigureOut">
              <a:rPr lang="en-US" smtClean="0"/>
              <a:t>7/4/2021</a:t>
            </a:fld>
            <a:endParaRPr lang="en-US"/>
          </a:p>
        </p:txBody>
      </p:sp>
      <p:sp>
        <p:nvSpPr>
          <p:cNvPr id="5" name="Footer Placeholder 4">
            <a:extLst>
              <a:ext uri="{FF2B5EF4-FFF2-40B4-BE49-F238E27FC236}">
                <a16:creationId xmlns:a16="http://schemas.microsoft.com/office/drawing/2014/main" id="{043E5633-CAF5-4951-A5E1-DFE08129AE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A3C596-9198-49EA-B14F-EA134A895E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753B7-AE1F-484C-96C8-8495C6DE7478}" type="slidenum">
              <a:rPr lang="en-US" smtClean="0"/>
              <a:t>‹#›</a:t>
            </a:fld>
            <a:endParaRPr lang="en-US"/>
          </a:p>
        </p:txBody>
      </p:sp>
    </p:spTree>
    <p:extLst>
      <p:ext uri="{BB962C8B-B14F-4D97-AF65-F5344CB8AC3E}">
        <p14:creationId xmlns:p14="http://schemas.microsoft.com/office/powerpoint/2010/main" val="89661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32A27-9976-4FE6-868A-13A1232B4912}"/>
              </a:ext>
            </a:extLst>
          </p:cNvPr>
          <p:cNvSpPr>
            <a:spLocks noGrp="1"/>
          </p:cNvSpPr>
          <p:nvPr>
            <p:ph type="ctrTitle"/>
          </p:nvPr>
        </p:nvSpPr>
        <p:spPr/>
        <p:txBody>
          <a:bodyPr/>
          <a:lstStyle/>
          <a:p>
            <a:r>
              <a:rPr lang="en-US" dirty="0"/>
              <a:t>Chapter 7</a:t>
            </a:r>
          </a:p>
        </p:txBody>
      </p:sp>
      <p:sp>
        <p:nvSpPr>
          <p:cNvPr id="3" name="Subtitle 2">
            <a:extLst>
              <a:ext uri="{FF2B5EF4-FFF2-40B4-BE49-F238E27FC236}">
                <a16:creationId xmlns:a16="http://schemas.microsoft.com/office/drawing/2014/main" id="{DB982637-3894-48C9-8D5E-59A6FA806D8E}"/>
              </a:ext>
            </a:extLst>
          </p:cNvPr>
          <p:cNvSpPr>
            <a:spLocks noGrp="1"/>
          </p:cNvSpPr>
          <p:nvPr>
            <p:ph type="subTitle" idx="1"/>
          </p:nvPr>
        </p:nvSpPr>
        <p:spPr/>
        <p:txBody>
          <a:bodyPr>
            <a:normAutofit/>
          </a:bodyPr>
          <a:lstStyle/>
          <a:p>
            <a:r>
              <a:rPr lang="en-US" sz="4400" dirty="0"/>
              <a:t>Post-</a:t>
            </a:r>
            <a:r>
              <a:rPr lang="en-US" sz="4400" i="1" dirty="0"/>
              <a:t>State</a:t>
            </a:r>
            <a:r>
              <a:rPr lang="en-US" sz="4400" dirty="0"/>
              <a:t> </a:t>
            </a:r>
            <a:r>
              <a:rPr lang="en-US" sz="4400" i="1" dirty="0"/>
              <a:t>Farm</a:t>
            </a:r>
            <a:r>
              <a:rPr lang="en-US" sz="4400" dirty="0"/>
              <a:t> Standards for the Rulemaking Record</a:t>
            </a:r>
          </a:p>
        </p:txBody>
      </p:sp>
      <p:pic>
        <p:nvPicPr>
          <p:cNvPr id="4" name="Audio 3">
            <a:hlinkClick r:id="" action="ppaction://media"/>
            <a:extLst>
              <a:ext uri="{FF2B5EF4-FFF2-40B4-BE49-F238E27FC236}">
                <a16:creationId xmlns:a16="http://schemas.microsoft.com/office/drawing/2014/main" id="{BA705FB9-738F-4AC5-BFC8-CC22301B96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32736869"/>
      </p:ext>
    </p:extLst>
  </p:cSld>
  <p:clrMapOvr>
    <a:masterClrMapping/>
  </p:clrMapOvr>
  <mc:AlternateContent xmlns:mc="http://schemas.openxmlformats.org/markup-compatibility/2006">
    <mc:Choice xmlns:p14="http://schemas.microsoft.com/office/powerpoint/2010/main" Requires="p14">
      <p:transition spd="slow" p14:dur="2000" advTm="10969"/>
    </mc:Choice>
    <mc:Fallback>
      <p:transition spd="slow" advTm="10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39343-405E-4863-936F-04EFAB6C0426}"/>
              </a:ext>
            </a:extLst>
          </p:cNvPr>
          <p:cNvSpPr>
            <a:spLocks noGrp="1"/>
          </p:cNvSpPr>
          <p:nvPr>
            <p:ph type="title"/>
          </p:nvPr>
        </p:nvSpPr>
        <p:spPr>
          <a:xfrm>
            <a:off x="838200" y="365125"/>
            <a:ext cx="10515600" cy="1284061"/>
          </a:xfrm>
        </p:spPr>
        <p:txBody>
          <a:bodyPr>
            <a:normAutofit fontScale="90000"/>
          </a:bodyPr>
          <a:lstStyle/>
          <a:p>
            <a:r>
              <a:rPr lang="en-US" i="1" dirty="0"/>
              <a:t>Chevron</a:t>
            </a:r>
            <a:r>
              <a:rPr lang="en-US" dirty="0"/>
              <a:t> and Procedural Errors in the Notice and Comment Process</a:t>
            </a:r>
          </a:p>
        </p:txBody>
      </p:sp>
      <p:sp>
        <p:nvSpPr>
          <p:cNvPr id="3" name="Content Placeholder 2">
            <a:extLst>
              <a:ext uri="{FF2B5EF4-FFF2-40B4-BE49-F238E27FC236}">
                <a16:creationId xmlns:a16="http://schemas.microsoft.com/office/drawing/2014/main" id="{46136905-116F-4319-B1EC-1BF2E5E83681}"/>
              </a:ext>
            </a:extLst>
          </p:cNvPr>
          <p:cNvSpPr>
            <a:spLocks noGrp="1"/>
          </p:cNvSpPr>
          <p:nvPr>
            <p:ph idx="1"/>
          </p:nvPr>
        </p:nvSpPr>
        <p:spPr>
          <a:xfrm>
            <a:off x="838200" y="1825625"/>
            <a:ext cx="10515600" cy="4667250"/>
          </a:xfrm>
        </p:spPr>
        <p:txBody>
          <a:bodyPr>
            <a:normAutofit fontScale="92500" lnSpcReduction="20000"/>
          </a:bodyPr>
          <a:lstStyle/>
          <a:p>
            <a:r>
              <a:rPr lang="en-US" dirty="0"/>
              <a:t>When Congress authorizes an agency to proceed through notice-and-comment rulemaking, that "relatively formal administrative procedure" is a "very good indicator" that Congress intended the regulation to carry the force of law, so </a:t>
            </a:r>
            <a:r>
              <a:rPr lang="en-US" i="1" dirty="0"/>
              <a:t>Chevron</a:t>
            </a:r>
            <a:r>
              <a:rPr lang="en-US" dirty="0"/>
              <a:t> should apply.</a:t>
            </a:r>
          </a:p>
          <a:p>
            <a:r>
              <a:rPr lang="en-US" dirty="0">
                <a:highlight>
                  <a:srgbClr val="FFFF00"/>
                </a:highlight>
              </a:rPr>
              <a:t>But </a:t>
            </a:r>
            <a:r>
              <a:rPr lang="en-US" i="1" dirty="0">
                <a:highlight>
                  <a:srgbClr val="FFFF00"/>
                </a:highlight>
              </a:rPr>
              <a:t>Chevron</a:t>
            </a:r>
            <a:r>
              <a:rPr lang="en-US" dirty="0">
                <a:highlight>
                  <a:srgbClr val="FFFF00"/>
                </a:highlight>
              </a:rPr>
              <a:t> deference is not warranted where the regulation is "procedurally defective" </a:t>
            </a:r>
            <a:r>
              <a:rPr lang="en-US" dirty="0"/>
              <a:t>— that is, where the agency errs by failing to follow the correct procedures in issuing the regulation. Of course, a party might be foreclosed in some instances from challenging the procedures used to promulgate a given rule. </a:t>
            </a:r>
          </a:p>
          <a:p>
            <a:r>
              <a:rPr lang="en-US" dirty="0">
                <a:highlight>
                  <a:srgbClr val="FFFF00"/>
                </a:highlight>
              </a:rPr>
              <a:t>But where a proper challenge is raised to the agency procedures, and those procedures are defective, a court should not accord </a:t>
            </a:r>
            <a:r>
              <a:rPr lang="en-US" i="1" dirty="0">
                <a:highlight>
                  <a:srgbClr val="FFFF00"/>
                </a:highlight>
              </a:rPr>
              <a:t>Chevron</a:t>
            </a:r>
            <a:r>
              <a:rPr lang="en-US" dirty="0">
                <a:highlight>
                  <a:srgbClr val="FFFF00"/>
                </a:highlight>
              </a:rPr>
              <a:t> deference to the agency interpretation. </a:t>
            </a:r>
            <a:r>
              <a:rPr lang="en-US" dirty="0"/>
              <a:t>Respondents do not contest the manner in which petitioner has challenged the agency procedures here, and so this opinion assumes without deciding that the challenge was proper.</a:t>
            </a:r>
          </a:p>
        </p:txBody>
      </p:sp>
      <p:pic>
        <p:nvPicPr>
          <p:cNvPr id="4" name="Audio 3">
            <a:hlinkClick r:id="" action="ppaction://media"/>
            <a:extLst>
              <a:ext uri="{FF2B5EF4-FFF2-40B4-BE49-F238E27FC236}">
                <a16:creationId xmlns:a16="http://schemas.microsoft.com/office/drawing/2014/main" id="{791EF74A-F1C0-4B40-98CF-D4AC4C1F61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65413141"/>
      </p:ext>
    </p:extLst>
  </p:cSld>
  <p:clrMapOvr>
    <a:masterClrMapping/>
  </p:clrMapOvr>
  <mc:AlternateContent xmlns:mc="http://schemas.openxmlformats.org/markup-compatibility/2006">
    <mc:Choice xmlns:p14="http://schemas.microsoft.com/office/powerpoint/2010/main" Requires="p14">
      <p:transition spd="slow" p14:dur="2000" advTm="91842"/>
    </mc:Choice>
    <mc:Fallback>
      <p:transition spd="slow" advTm="91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5230E-346D-4B9D-B169-9F1B0C9E3B29}"/>
              </a:ext>
            </a:extLst>
          </p:cNvPr>
          <p:cNvSpPr>
            <a:spLocks noGrp="1"/>
          </p:cNvSpPr>
          <p:nvPr>
            <p:ph type="title"/>
          </p:nvPr>
        </p:nvSpPr>
        <p:spPr/>
        <p:txBody>
          <a:bodyPr/>
          <a:lstStyle/>
          <a:p>
            <a:r>
              <a:rPr lang="en-US" dirty="0"/>
              <a:t>The Court’s Notion of Procedural Failures</a:t>
            </a:r>
          </a:p>
        </p:txBody>
      </p:sp>
      <p:sp>
        <p:nvSpPr>
          <p:cNvPr id="3" name="Content Placeholder 2">
            <a:extLst>
              <a:ext uri="{FF2B5EF4-FFF2-40B4-BE49-F238E27FC236}">
                <a16:creationId xmlns:a16="http://schemas.microsoft.com/office/drawing/2014/main" id="{36C00CDF-2CA1-4DDF-90A5-8DAEA5F7314C}"/>
              </a:ext>
            </a:extLst>
          </p:cNvPr>
          <p:cNvSpPr>
            <a:spLocks noGrp="1"/>
          </p:cNvSpPr>
          <p:nvPr>
            <p:ph idx="1"/>
          </p:nvPr>
        </p:nvSpPr>
        <p:spPr/>
        <p:txBody>
          <a:bodyPr>
            <a:normAutofit/>
          </a:bodyPr>
          <a:lstStyle/>
          <a:p>
            <a:r>
              <a:rPr lang="en-US" dirty="0"/>
              <a:t>One of the basic procedural requirements of administrative rulemaking is that an agency must give adequate reasons for its decisions. </a:t>
            </a:r>
            <a:r>
              <a:rPr lang="en-US" dirty="0">
                <a:highlight>
                  <a:srgbClr val="FFFF00"/>
                </a:highlight>
              </a:rPr>
              <a:t>The agency "must examine the relevant data and articulate a satisfactory explanation for its action including a rational connection between the facts found and the choice made.“</a:t>
            </a:r>
          </a:p>
          <a:p>
            <a:r>
              <a:rPr lang="en-US" dirty="0"/>
              <a:t> That requirement is satisfied when the agency's explanation is clear enough that its "path may reasonably be discerned." </a:t>
            </a:r>
          </a:p>
          <a:p>
            <a:r>
              <a:rPr lang="en-US" dirty="0"/>
              <a:t>But </a:t>
            </a:r>
            <a:r>
              <a:rPr lang="en-US" dirty="0">
                <a:highlight>
                  <a:srgbClr val="FFFF00"/>
                </a:highlight>
              </a:rPr>
              <a:t>where the agency has failed to provide even that minimal level of analysis, its action is arbitrary and capricious and so cannot carry the force of law.</a:t>
            </a:r>
          </a:p>
        </p:txBody>
      </p:sp>
      <p:pic>
        <p:nvPicPr>
          <p:cNvPr id="4" name="Audio 3">
            <a:hlinkClick r:id="" action="ppaction://media"/>
            <a:extLst>
              <a:ext uri="{FF2B5EF4-FFF2-40B4-BE49-F238E27FC236}">
                <a16:creationId xmlns:a16="http://schemas.microsoft.com/office/drawing/2014/main" id="{21011DD8-112F-4E7E-89D5-DBBBFCD32D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0975905"/>
      </p:ext>
    </p:extLst>
  </p:cSld>
  <p:clrMapOvr>
    <a:masterClrMapping/>
  </p:clrMapOvr>
  <mc:AlternateContent xmlns:mc="http://schemas.openxmlformats.org/markup-compatibility/2006">
    <mc:Choice xmlns:p14="http://schemas.microsoft.com/office/powerpoint/2010/main" Requires="p14">
      <p:transition spd="slow" p14:dur="2000" advTm="54970"/>
    </mc:Choice>
    <mc:Fallback>
      <p:transition spd="slow" advTm="54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FFA47-81FA-4853-836A-1DD97B24A528}"/>
              </a:ext>
            </a:extLst>
          </p:cNvPr>
          <p:cNvSpPr>
            <a:spLocks noGrp="1"/>
          </p:cNvSpPr>
          <p:nvPr>
            <p:ph type="title"/>
          </p:nvPr>
        </p:nvSpPr>
        <p:spPr/>
        <p:txBody>
          <a:bodyPr/>
          <a:lstStyle/>
          <a:p>
            <a:r>
              <a:rPr lang="en-US" dirty="0"/>
              <a:t>Does Changing a Policy Demand More Explanation than a New Policy?</a:t>
            </a:r>
          </a:p>
        </p:txBody>
      </p:sp>
      <p:sp>
        <p:nvSpPr>
          <p:cNvPr id="3" name="Content Placeholder 2">
            <a:extLst>
              <a:ext uri="{FF2B5EF4-FFF2-40B4-BE49-F238E27FC236}">
                <a16:creationId xmlns:a16="http://schemas.microsoft.com/office/drawing/2014/main" id="{D124F3DA-BD58-442F-BF03-42FF35EC8AED}"/>
              </a:ext>
            </a:extLst>
          </p:cNvPr>
          <p:cNvSpPr>
            <a:spLocks noGrp="1"/>
          </p:cNvSpPr>
          <p:nvPr>
            <p:ph idx="1"/>
          </p:nvPr>
        </p:nvSpPr>
        <p:spPr/>
        <p:txBody>
          <a:bodyPr>
            <a:normAutofit fontScale="77500" lnSpcReduction="20000"/>
          </a:bodyPr>
          <a:lstStyle/>
          <a:p>
            <a:r>
              <a:rPr lang="en-US" dirty="0"/>
              <a:t>Agencies are free to change their existing policies as long as they provide a reasoned explanation for the change. </a:t>
            </a:r>
          </a:p>
          <a:p>
            <a:r>
              <a:rPr lang="en-US" dirty="0"/>
              <a:t>When an agency changes its existing position, it </a:t>
            </a:r>
            <a:r>
              <a:rPr lang="en-US" dirty="0">
                <a:highlight>
                  <a:srgbClr val="FFFF00"/>
                </a:highlight>
              </a:rPr>
              <a:t>"need not always provide a more detailed justification than what would suffice for a new policy created on a blank slate." </a:t>
            </a:r>
          </a:p>
          <a:p>
            <a:r>
              <a:rPr lang="en-US" dirty="0"/>
              <a:t>But the agency must at least </a:t>
            </a:r>
            <a:r>
              <a:rPr lang="en-US" dirty="0">
                <a:highlight>
                  <a:srgbClr val="FFFF00"/>
                </a:highlight>
              </a:rPr>
              <a:t>"display awareness that it is changing position" and "show that there are good reasons for the new policy." </a:t>
            </a:r>
            <a:r>
              <a:rPr lang="en-US" dirty="0"/>
              <a:t>In explaining its changed position, an agency must also be cognizant that </a:t>
            </a:r>
            <a:r>
              <a:rPr lang="en-US" dirty="0">
                <a:highlight>
                  <a:srgbClr val="FFFF00"/>
                </a:highlight>
              </a:rPr>
              <a:t>longstanding policies may have "engendered serious reliance interests that must be taken into account.“</a:t>
            </a:r>
          </a:p>
          <a:p>
            <a:r>
              <a:rPr lang="en-US" dirty="0"/>
              <a:t>"In such cases it is not that further justification is demanded by the mere fact of policy change; but that a reasoned explanation is needed for disregarding facts and circumstances that underlay or were engendered by the prior policy." </a:t>
            </a:r>
          </a:p>
          <a:p>
            <a:r>
              <a:rPr lang="en-US" dirty="0"/>
              <a:t>It follows that </a:t>
            </a:r>
            <a:r>
              <a:rPr lang="en-US" dirty="0">
                <a:highlight>
                  <a:srgbClr val="FFFF00"/>
                </a:highlight>
              </a:rPr>
              <a:t>an "[u]</a:t>
            </a:r>
            <a:r>
              <a:rPr lang="en-US" dirty="0" err="1">
                <a:highlight>
                  <a:srgbClr val="FFFF00"/>
                </a:highlight>
              </a:rPr>
              <a:t>nexplained</a:t>
            </a:r>
            <a:r>
              <a:rPr lang="en-US" dirty="0">
                <a:highlight>
                  <a:srgbClr val="FFFF00"/>
                </a:highlight>
              </a:rPr>
              <a:t> inconsistency" in agency policy is "a reason for holding an interpretation to be an arbitrary and capricious change from agency practice." </a:t>
            </a:r>
          </a:p>
          <a:p>
            <a:r>
              <a:rPr lang="en-US" dirty="0">
                <a:highlight>
                  <a:srgbClr val="FFFF00"/>
                </a:highlight>
              </a:rPr>
              <a:t>An arbitrary and capricious regulation of this sort is itself unlawful </a:t>
            </a:r>
            <a:r>
              <a:rPr lang="en-US" dirty="0"/>
              <a:t>and receives no Chevron deference. </a:t>
            </a:r>
          </a:p>
        </p:txBody>
      </p:sp>
      <p:pic>
        <p:nvPicPr>
          <p:cNvPr id="4" name="Audio 3">
            <a:hlinkClick r:id="" action="ppaction://media"/>
            <a:extLst>
              <a:ext uri="{FF2B5EF4-FFF2-40B4-BE49-F238E27FC236}">
                <a16:creationId xmlns:a16="http://schemas.microsoft.com/office/drawing/2014/main" id="{2CAB01DB-D701-4DAF-81A5-02F5D50879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31853963"/>
      </p:ext>
    </p:extLst>
  </p:cSld>
  <p:clrMapOvr>
    <a:masterClrMapping/>
  </p:clrMapOvr>
  <mc:AlternateContent xmlns:mc="http://schemas.openxmlformats.org/markup-compatibility/2006">
    <mc:Choice xmlns:p14="http://schemas.microsoft.com/office/powerpoint/2010/main" Requires="p14">
      <p:transition spd="slow" p14:dur="2000" advTm="74009"/>
    </mc:Choice>
    <mc:Fallback>
      <p:transition spd="slow" advTm="74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45C2D-7E0D-4E83-9EA7-446F5D16C2CD}"/>
              </a:ext>
            </a:extLst>
          </p:cNvPr>
          <p:cNvSpPr>
            <a:spLocks noGrp="1"/>
          </p:cNvSpPr>
          <p:nvPr>
            <p:ph type="title"/>
          </p:nvPr>
        </p:nvSpPr>
        <p:spPr>
          <a:xfrm>
            <a:off x="838200" y="365126"/>
            <a:ext cx="10515600" cy="884774"/>
          </a:xfrm>
        </p:spPr>
        <p:txBody>
          <a:bodyPr/>
          <a:lstStyle/>
          <a:p>
            <a:r>
              <a:rPr lang="en-US" dirty="0"/>
              <a:t>Was the 2011 Rule Defective?</a:t>
            </a:r>
          </a:p>
        </p:txBody>
      </p:sp>
      <p:sp>
        <p:nvSpPr>
          <p:cNvPr id="3" name="Content Placeholder 2">
            <a:extLst>
              <a:ext uri="{FF2B5EF4-FFF2-40B4-BE49-F238E27FC236}">
                <a16:creationId xmlns:a16="http://schemas.microsoft.com/office/drawing/2014/main" id="{F41ED3D0-F04B-4B3A-A197-FA421493B829}"/>
              </a:ext>
            </a:extLst>
          </p:cNvPr>
          <p:cNvSpPr>
            <a:spLocks noGrp="1"/>
          </p:cNvSpPr>
          <p:nvPr>
            <p:ph idx="1"/>
          </p:nvPr>
        </p:nvSpPr>
        <p:spPr>
          <a:xfrm>
            <a:off x="710469" y="1526193"/>
            <a:ext cx="10643331" cy="4966682"/>
          </a:xfrm>
        </p:spPr>
        <p:txBody>
          <a:bodyPr>
            <a:normAutofit fontScale="77500" lnSpcReduction="20000"/>
          </a:bodyPr>
          <a:lstStyle/>
          <a:p>
            <a:r>
              <a:rPr lang="en-US" dirty="0">
                <a:highlight>
                  <a:srgbClr val="FFFF00"/>
                </a:highlight>
              </a:rPr>
              <a:t>The Department said that, in reaching its decision, it had "carefully considered all of the comments, analyses, and arguments made for and against the proposed changes." </a:t>
            </a:r>
            <a:r>
              <a:rPr lang="en-US" dirty="0"/>
              <a:t>And it noted that, since 1978, it had treated service advisors as exempt in certain circumstances. It also noted the comment from the National Automobile Dealers Association stating that the industry had relied on that interpretation. </a:t>
            </a:r>
          </a:p>
          <a:p>
            <a:r>
              <a:rPr lang="en-US" dirty="0">
                <a:highlight>
                  <a:srgbClr val="FFFF00"/>
                </a:highlight>
              </a:rPr>
              <a:t>But when it came to explaining the "good reasons for the new policy," the Department said almost nothing. It </a:t>
            </a:r>
            <a:r>
              <a:rPr lang="en-US" dirty="0"/>
              <a:t>stated only that it would not treat service advisors as exempt because "the statute does not include such positions and the Department recognizes that there are circumstances under which the requirements for the exemption would not be met. It continued that it "believes that this interpretation is reasonable" and "sets forth the appropriate approach." </a:t>
            </a:r>
          </a:p>
          <a:p>
            <a:r>
              <a:rPr lang="en-US" dirty="0">
                <a:highlight>
                  <a:srgbClr val="FFFF00"/>
                </a:highlight>
              </a:rPr>
              <a:t>Although an agency may justify its policy choice by explaining why that policy "is more consistent with statutory language" than alternative policies, the Department did not analyze or explain why the statute should be interpreted to exempt dealership employees who sell vehicles but not dealership employees who sell services (that is, service advisors). </a:t>
            </a:r>
            <a:r>
              <a:rPr lang="en-US" dirty="0"/>
              <a:t>And though several public comments supported the Department's reading of the statute, the Department did not explain what (if anything) it found persuasive in those comments beyond the few statements above.</a:t>
            </a:r>
          </a:p>
        </p:txBody>
      </p:sp>
      <p:pic>
        <p:nvPicPr>
          <p:cNvPr id="4" name="Audio 3">
            <a:hlinkClick r:id="" action="ppaction://media"/>
            <a:extLst>
              <a:ext uri="{FF2B5EF4-FFF2-40B4-BE49-F238E27FC236}">
                <a16:creationId xmlns:a16="http://schemas.microsoft.com/office/drawing/2014/main" id="{B2B8F8A5-0A1B-4473-A64D-81C5FC4DA5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1660042"/>
      </p:ext>
    </p:extLst>
  </p:cSld>
  <p:clrMapOvr>
    <a:masterClrMapping/>
  </p:clrMapOvr>
  <mc:AlternateContent xmlns:mc="http://schemas.openxmlformats.org/markup-compatibility/2006">
    <mc:Choice xmlns:p14="http://schemas.microsoft.com/office/powerpoint/2010/main" Requires="p14">
      <p:transition spd="slow" p14:dur="2000" advTm="62376"/>
    </mc:Choice>
    <mc:Fallback>
      <p:transition spd="slow" advTm="62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2C5C3-9865-49D5-BF30-69D4D10F4723}"/>
              </a:ext>
            </a:extLst>
          </p:cNvPr>
          <p:cNvSpPr>
            <a:spLocks noGrp="1"/>
          </p:cNvSpPr>
          <p:nvPr>
            <p:ph type="title"/>
          </p:nvPr>
        </p:nvSpPr>
        <p:spPr/>
        <p:txBody>
          <a:bodyPr/>
          <a:lstStyle/>
          <a:p>
            <a:r>
              <a:rPr lang="en-US" dirty="0"/>
              <a:t>Does the Regulation Fail?</a:t>
            </a:r>
          </a:p>
        </p:txBody>
      </p:sp>
      <p:sp>
        <p:nvSpPr>
          <p:cNvPr id="3" name="Content Placeholder 2">
            <a:extLst>
              <a:ext uri="{FF2B5EF4-FFF2-40B4-BE49-F238E27FC236}">
                <a16:creationId xmlns:a16="http://schemas.microsoft.com/office/drawing/2014/main" id="{9E836636-3C0E-4FA3-B4C6-4C16D52E4A81}"/>
              </a:ext>
            </a:extLst>
          </p:cNvPr>
          <p:cNvSpPr>
            <a:spLocks noGrp="1"/>
          </p:cNvSpPr>
          <p:nvPr>
            <p:ph idx="1"/>
          </p:nvPr>
        </p:nvSpPr>
        <p:spPr>
          <a:xfrm>
            <a:off x="838200" y="1515382"/>
            <a:ext cx="10515600" cy="5105854"/>
          </a:xfrm>
        </p:spPr>
        <p:txBody>
          <a:bodyPr>
            <a:normAutofit fontScale="92500" lnSpcReduction="10000"/>
          </a:bodyPr>
          <a:lstStyle/>
          <a:p>
            <a:r>
              <a:rPr lang="en-US" dirty="0">
                <a:highlight>
                  <a:srgbClr val="FFFF00"/>
                </a:highlight>
              </a:rPr>
              <a:t>It is not the role of the courts to speculate on reasons that might have supported an agency's decision. "[W]e may not supply a reasoned basis for the agency's action that the agency itself has not given.</a:t>
            </a:r>
            <a:r>
              <a:rPr lang="en-US" dirty="0"/>
              <a:t> Whatever potential reasons the Department might have given, the agency in fact gave almost no reasons at all. In light of the serious reliance interests at stake, the Department's conclusory statements do not suffice to explain its decision. </a:t>
            </a:r>
            <a:r>
              <a:rPr lang="en-US" dirty="0">
                <a:highlight>
                  <a:srgbClr val="FFFF00"/>
                </a:highlight>
              </a:rPr>
              <a:t>This lack of reasoned explication for a regulation that is inconsistent with the Department's longstanding earlier position results in a rule that cannot carry the force of law. </a:t>
            </a:r>
            <a:r>
              <a:rPr lang="en-US" dirty="0"/>
              <a:t>It follows that this regulation does not receive Chevron deference in the interpretation of the relevant statute.</a:t>
            </a:r>
          </a:p>
          <a:p>
            <a:r>
              <a:rPr lang="en-US" dirty="0"/>
              <a:t>[The court is not ruling that the agency interpretation is wrong, only that the rule is defective. The case was remanded to the 9</a:t>
            </a:r>
            <a:r>
              <a:rPr lang="en-US" baseline="30000" dirty="0"/>
              <a:t>th</a:t>
            </a:r>
            <a:r>
              <a:rPr lang="en-US" dirty="0"/>
              <a:t> Circuit to determine the meaning of the statute without </a:t>
            </a:r>
            <a:r>
              <a:rPr lang="en-US" i="1" dirty="0"/>
              <a:t>Chevron</a:t>
            </a:r>
            <a:r>
              <a:rPr lang="en-US" dirty="0"/>
              <a:t>. The 9</a:t>
            </a:r>
            <a:r>
              <a:rPr lang="en-US" baseline="30000" dirty="0"/>
              <a:t>th</a:t>
            </a:r>
            <a:r>
              <a:rPr lang="en-US" dirty="0"/>
              <a:t> Circuit agreed with the DOL that service managers are not exempt, and the Supreme Court reversed this in </a:t>
            </a:r>
            <a:r>
              <a:rPr lang="en-US" i="1" dirty="0"/>
              <a:t>Encino II </a:t>
            </a:r>
            <a:r>
              <a:rPr lang="en-US" dirty="0"/>
              <a:t>in 2018.]</a:t>
            </a:r>
          </a:p>
        </p:txBody>
      </p:sp>
      <p:pic>
        <p:nvPicPr>
          <p:cNvPr id="4" name="Audio 3">
            <a:hlinkClick r:id="" action="ppaction://media"/>
            <a:extLst>
              <a:ext uri="{FF2B5EF4-FFF2-40B4-BE49-F238E27FC236}">
                <a16:creationId xmlns:a16="http://schemas.microsoft.com/office/drawing/2014/main" id="{D2116057-E839-4247-9BE6-53FD821D4E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52276701"/>
      </p:ext>
    </p:extLst>
  </p:cSld>
  <p:clrMapOvr>
    <a:masterClrMapping/>
  </p:clrMapOvr>
  <mc:AlternateContent xmlns:mc="http://schemas.openxmlformats.org/markup-compatibility/2006">
    <mc:Choice xmlns:p14="http://schemas.microsoft.com/office/powerpoint/2010/main" Requires="p14">
      <p:transition spd="slow" p14:dur="2000" advTm="100828"/>
    </mc:Choice>
    <mc:Fallback>
      <p:transition spd="slow" advTm="100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dirty="0"/>
              <a:t>Requirements for a No Standard Rule</a:t>
            </a:r>
          </a:p>
        </p:txBody>
      </p:sp>
      <p:sp>
        <p:nvSpPr>
          <p:cNvPr id="3075" name="Rectangle 3"/>
          <p:cNvSpPr>
            <a:spLocks noGrp="1" noChangeArrowheads="1"/>
          </p:cNvSpPr>
          <p:nvPr>
            <p:ph type="subTitle" idx="1"/>
          </p:nvPr>
        </p:nvSpPr>
        <p:spPr>
          <a:xfrm>
            <a:off x="784654" y="3871913"/>
            <a:ext cx="10991335" cy="1655762"/>
          </a:xfrm>
        </p:spPr>
        <p:txBody>
          <a:bodyPr>
            <a:noAutofit/>
          </a:bodyPr>
          <a:lstStyle/>
          <a:p>
            <a:pPr eaLnBrk="1" hangingPunct="1">
              <a:lnSpc>
                <a:spcPct val="90000"/>
              </a:lnSpc>
            </a:pPr>
            <a:r>
              <a:rPr lang="en-US" sz="4400" dirty="0">
                <a:latin typeface="+mj-lt"/>
              </a:rPr>
              <a:t>Rules that preempt states from setting standards, but do not set standards themselves.</a:t>
            </a:r>
          </a:p>
        </p:txBody>
      </p:sp>
      <p:sp>
        <p:nvSpPr>
          <p:cNvPr id="2" name="Slide Number Placeholder 1">
            <a:extLst>
              <a:ext uri="{FF2B5EF4-FFF2-40B4-BE49-F238E27FC236}">
                <a16:creationId xmlns:a16="http://schemas.microsoft.com/office/drawing/2014/main" id="{48CF8A67-B2A9-428D-A255-973F47D4714C}"/>
              </a:ext>
            </a:extLst>
          </p:cNvPr>
          <p:cNvSpPr>
            <a:spLocks noGrp="1"/>
          </p:cNvSpPr>
          <p:nvPr>
            <p:ph type="sldNum" sz="quarter" idx="12"/>
          </p:nvPr>
        </p:nvSpPr>
        <p:spPr/>
        <p:txBody>
          <a:bodyPr/>
          <a:lstStyle/>
          <a:p>
            <a:pPr>
              <a:defRPr/>
            </a:pPr>
            <a:fld id="{14352923-D39C-456D-A4D0-962C6C599CDA}" type="slidenum">
              <a:rPr lang="en-US" smtClean="0"/>
              <a:pPr>
                <a:defRPr/>
              </a:pPr>
              <a:t>15</a:t>
            </a:fld>
            <a:endParaRPr lang="en-US"/>
          </a:p>
        </p:txBody>
      </p:sp>
      <p:pic>
        <p:nvPicPr>
          <p:cNvPr id="3" name="Audio 2">
            <a:hlinkClick r:id="" action="ppaction://media"/>
            <a:extLst>
              <a:ext uri="{FF2B5EF4-FFF2-40B4-BE49-F238E27FC236}">
                <a16:creationId xmlns:a16="http://schemas.microsoft.com/office/drawing/2014/main" id="{6418A0EE-AC9B-408F-BBC8-DE8B7C1FF1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792"/>
    </mc:Choice>
    <mc:Fallback xmlns="">
      <p:transition spd="slow" advTm="19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i="1" dirty="0"/>
              <a:t>NRDC, Inc. v. Herrington</a:t>
            </a:r>
            <a:r>
              <a:rPr lang="en-US" sz="3600" b="1" dirty="0"/>
              <a:t>, 768 F.2d 1355 (D.C. Cir. 1985) </a:t>
            </a:r>
            <a:endParaRPr lang="en-US" dirty="0"/>
          </a:p>
        </p:txBody>
      </p:sp>
      <p:sp>
        <p:nvSpPr>
          <p:cNvPr id="3" name="Content Placeholder 2"/>
          <p:cNvSpPr>
            <a:spLocks noGrp="1"/>
          </p:cNvSpPr>
          <p:nvPr>
            <p:ph idx="1"/>
          </p:nvPr>
        </p:nvSpPr>
        <p:spPr/>
        <p:txBody>
          <a:bodyPr>
            <a:normAutofit/>
          </a:bodyPr>
          <a:lstStyle/>
          <a:p>
            <a:pPr lvl="0"/>
            <a:r>
              <a:rPr lang="en-US"/>
              <a:t>Post 1973 oil embargo, Congress wanted national standards that would improve energy efficiency.</a:t>
            </a:r>
          </a:p>
          <a:p>
            <a:r>
              <a:rPr lang="en-US"/>
              <a:t>DOE was given the power to set a standard for appliance efficiency that preempts state standards.</a:t>
            </a:r>
          </a:p>
          <a:p>
            <a:pPr lvl="0"/>
            <a:r>
              <a:rPr lang="en-US"/>
              <a:t>A federal standard would block stricter state standards  so that there would be a national market.</a:t>
            </a:r>
          </a:p>
          <a:p>
            <a:pPr lvl="0"/>
            <a:r>
              <a:rPr lang="en-US"/>
              <a:t>Congress also allowed the agency to find that no standard was necessary, which also triggered preemption.</a:t>
            </a:r>
          </a:p>
        </p:txBody>
      </p:sp>
      <p:sp>
        <p:nvSpPr>
          <p:cNvPr id="4" name="Slide Number Placeholder 3"/>
          <p:cNvSpPr>
            <a:spLocks noGrp="1"/>
          </p:cNvSpPr>
          <p:nvPr>
            <p:ph type="sldNum" sz="quarter" idx="12"/>
          </p:nvPr>
        </p:nvSpPr>
        <p:spPr/>
        <p:txBody>
          <a:bodyPr/>
          <a:lstStyle/>
          <a:p>
            <a:pPr>
              <a:defRPr/>
            </a:pPr>
            <a:fld id="{6B5FBD0C-456B-4089-8171-BBE4B2305EDC}" type="slidenum">
              <a:rPr lang="en-US" smtClean="0"/>
              <a:pPr>
                <a:defRPr/>
              </a:pPr>
              <a:t>16</a:t>
            </a:fld>
            <a:endParaRPr lang="en-US"/>
          </a:p>
        </p:txBody>
      </p:sp>
      <p:pic>
        <p:nvPicPr>
          <p:cNvPr id="7" name="Audio 6">
            <a:hlinkClick r:id="" action="ppaction://media"/>
            <a:extLst>
              <a:ext uri="{FF2B5EF4-FFF2-40B4-BE49-F238E27FC236}">
                <a16:creationId xmlns:a16="http://schemas.microsoft.com/office/drawing/2014/main" id="{ABB6CED4-1377-4A00-89ED-91062A088A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836322821"/>
      </p:ext>
    </p:extLst>
  </p:cSld>
  <p:clrMapOvr>
    <a:masterClrMapping/>
  </p:clrMapOvr>
  <mc:AlternateContent xmlns:mc="http://schemas.openxmlformats.org/markup-compatibility/2006" xmlns:p14="http://schemas.microsoft.com/office/powerpoint/2010/main">
    <mc:Choice Requires="p14">
      <p:transition spd="slow" p14:dur="2000" advTm="175120"/>
    </mc:Choice>
    <mc:Fallback xmlns="">
      <p:transition spd="slow" advTm="175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 for a Binding Non-Rule</a:t>
            </a:r>
          </a:p>
        </p:txBody>
      </p:sp>
      <p:sp>
        <p:nvSpPr>
          <p:cNvPr id="3" name="Content Placeholder 2"/>
          <p:cNvSpPr>
            <a:spLocks noGrp="1"/>
          </p:cNvSpPr>
          <p:nvPr>
            <p:ph idx="1"/>
          </p:nvPr>
        </p:nvSpPr>
        <p:spPr/>
        <p:txBody>
          <a:bodyPr>
            <a:normAutofit/>
          </a:bodyPr>
          <a:lstStyle/>
          <a:p>
            <a:pPr lvl="0"/>
            <a:r>
              <a:rPr lang="en-US" dirty="0"/>
              <a:t>DOE publishes the support for its conclusion that there should not be a rule.</a:t>
            </a:r>
          </a:p>
          <a:p>
            <a:pPr lvl="0"/>
            <a:r>
              <a:rPr lang="en-US" dirty="0"/>
              <a:t>Since the finding has legal effect – blocking or overruling state regulations - it has to be published and justified.</a:t>
            </a:r>
          </a:p>
          <a:p>
            <a:pPr lvl="1"/>
            <a:r>
              <a:rPr lang="en-US" dirty="0"/>
              <a:t>It is a rule that says no standard is necessary.</a:t>
            </a:r>
          </a:p>
          <a:p>
            <a:r>
              <a:rPr lang="en-US" dirty="0"/>
              <a:t>The agency said that the potential energy saved was too small to worry about and did not estimate it in the rule.</a:t>
            </a:r>
          </a:p>
          <a:p>
            <a:pPr lvl="1"/>
            <a:r>
              <a:rPr lang="en-US" dirty="0"/>
              <a:t>The failure to explain this was challenged.</a:t>
            </a:r>
          </a:p>
          <a:p>
            <a:pPr lvl="1"/>
            <a:r>
              <a:rPr lang="en-US" baseline="0" dirty="0"/>
              <a:t>The court held th</a:t>
            </a:r>
            <a:r>
              <a:rPr lang="en-US" dirty="0"/>
              <a:t>at the agency could not assume the low level of energy but had to document an estimate of the energy that would not be saved.</a:t>
            </a:r>
            <a:endParaRPr lang="en-US" baseline="0" dirty="0"/>
          </a:p>
        </p:txBody>
      </p:sp>
      <p:sp>
        <p:nvSpPr>
          <p:cNvPr id="4" name="Slide Number Placeholder 3"/>
          <p:cNvSpPr>
            <a:spLocks noGrp="1"/>
          </p:cNvSpPr>
          <p:nvPr>
            <p:ph type="sldNum" sz="quarter" idx="12"/>
          </p:nvPr>
        </p:nvSpPr>
        <p:spPr/>
        <p:txBody>
          <a:bodyPr/>
          <a:lstStyle/>
          <a:p>
            <a:pPr>
              <a:defRPr/>
            </a:pPr>
            <a:fld id="{6B5FBD0C-456B-4089-8171-BBE4B2305EDC}" type="slidenum">
              <a:rPr lang="en-US" smtClean="0"/>
              <a:pPr>
                <a:defRPr/>
              </a:pPr>
              <a:t>17</a:t>
            </a:fld>
            <a:endParaRPr lang="en-US"/>
          </a:p>
        </p:txBody>
      </p:sp>
      <p:pic>
        <p:nvPicPr>
          <p:cNvPr id="5" name="Audio 4">
            <a:hlinkClick r:id="" action="ppaction://media"/>
            <a:extLst>
              <a:ext uri="{FF2B5EF4-FFF2-40B4-BE49-F238E27FC236}">
                <a16:creationId xmlns:a16="http://schemas.microsoft.com/office/drawing/2014/main" id="{D4C2D074-6813-4C4F-8B9F-7B59099777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156279732"/>
      </p:ext>
    </p:extLst>
  </p:cSld>
  <p:clrMapOvr>
    <a:masterClrMapping/>
  </p:clrMapOvr>
  <mc:AlternateContent xmlns:mc="http://schemas.openxmlformats.org/markup-compatibility/2006" xmlns:p14="http://schemas.microsoft.com/office/powerpoint/2010/main">
    <mc:Choice Requires="p14">
      <p:transition spd="slow" p14:dur="2000" advTm="89545"/>
    </mc:Choice>
    <mc:Fallback xmlns="">
      <p:transition spd="slow" advTm="89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Does the Agency Have to Make A Specific Factfinding for Every Group Covered by a Rule?</a:t>
            </a:r>
          </a:p>
        </p:txBody>
      </p:sp>
      <p:sp>
        <p:nvSpPr>
          <p:cNvPr id="3" name="Content Placeholder 2"/>
          <p:cNvSpPr>
            <a:spLocks noGrp="1"/>
          </p:cNvSpPr>
          <p:nvPr>
            <p:ph idx="1"/>
          </p:nvPr>
        </p:nvSpPr>
        <p:spPr/>
        <p:txBody>
          <a:bodyPr>
            <a:normAutofit/>
          </a:bodyPr>
          <a:lstStyle/>
          <a:p>
            <a:r>
              <a:rPr lang="en-US" dirty="0"/>
              <a:t>OSHA bloodborne</a:t>
            </a:r>
            <a:r>
              <a:rPr lang="en-US" baseline="0" dirty="0"/>
              <a:t> pathogens rule.</a:t>
            </a:r>
          </a:p>
          <a:p>
            <a:pPr lvl="1"/>
            <a:r>
              <a:rPr lang="en-US" dirty="0"/>
              <a:t>Require</a:t>
            </a:r>
            <a:r>
              <a:rPr lang="en-US" baseline="0" dirty="0"/>
              <a:t>s universal precautions in all health care workplaces.</a:t>
            </a:r>
          </a:p>
          <a:p>
            <a:pPr lvl="1"/>
            <a:r>
              <a:rPr lang="en-US" baseline="0" dirty="0"/>
              <a:t>These include gloves, sharps management, eye protection, and other controls to reduce exposure to blood.</a:t>
            </a:r>
          </a:p>
          <a:p>
            <a:pPr lvl="1"/>
            <a:r>
              <a:rPr lang="en-US" baseline="0" dirty="0"/>
              <a:t>Required </a:t>
            </a:r>
            <a:r>
              <a:rPr lang="en-US" dirty="0"/>
              <a:t>p</a:t>
            </a:r>
            <a:r>
              <a:rPr lang="en-US" baseline="0" dirty="0"/>
              <a:t>olicies to encourage hepatis b vaccination.</a:t>
            </a:r>
          </a:p>
          <a:p>
            <a:pPr lvl="0"/>
            <a:r>
              <a:rPr lang="en-US" dirty="0"/>
              <a:t>Dentists</a:t>
            </a:r>
            <a:r>
              <a:rPr lang="en-US" baseline="0" dirty="0"/>
              <a:t> charge that the agency did not show specific risks in dentistry and thus the rule was arbitrary and capricious.</a:t>
            </a:r>
          </a:p>
          <a:p>
            <a:pPr lvl="1"/>
            <a:r>
              <a:rPr lang="en-US" dirty="0"/>
              <a:t>The court found that it was reasonable for the agency to assume the same risks in dentistry as in other areas of medical care.</a:t>
            </a:r>
          </a:p>
          <a:p>
            <a:r>
              <a:rPr lang="en-US" i="1" dirty="0"/>
              <a:t>American Dental Assn. v. Martin</a:t>
            </a:r>
            <a:r>
              <a:rPr lang="en-US" dirty="0"/>
              <a:t>, 984 F.2d 823 (7th Cir. 1993)</a:t>
            </a:r>
          </a:p>
        </p:txBody>
      </p:sp>
      <p:sp>
        <p:nvSpPr>
          <p:cNvPr id="4" name="Slide Number Placeholder 3"/>
          <p:cNvSpPr>
            <a:spLocks noGrp="1"/>
          </p:cNvSpPr>
          <p:nvPr>
            <p:ph type="sldNum" sz="quarter" idx="12"/>
          </p:nvPr>
        </p:nvSpPr>
        <p:spPr/>
        <p:txBody>
          <a:bodyPr/>
          <a:lstStyle/>
          <a:p>
            <a:pPr>
              <a:defRPr/>
            </a:pPr>
            <a:fld id="{6B5FBD0C-456B-4089-8171-BBE4B2305EDC}" type="slidenum">
              <a:rPr lang="en-US" smtClean="0"/>
              <a:pPr>
                <a:defRPr/>
              </a:pPr>
              <a:t>18</a:t>
            </a:fld>
            <a:endParaRPr lang="en-US"/>
          </a:p>
        </p:txBody>
      </p:sp>
      <p:pic>
        <p:nvPicPr>
          <p:cNvPr id="7" name="Audio 6">
            <a:hlinkClick r:id="" action="ppaction://media"/>
            <a:extLst>
              <a:ext uri="{FF2B5EF4-FFF2-40B4-BE49-F238E27FC236}">
                <a16:creationId xmlns:a16="http://schemas.microsoft.com/office/drawing/2014/main" id="{67435AA4-3D6D-45DA-B694-5564712D92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469398647"/>
      </p:ext>
    </p:extLst>
  </p:cSld>
  <p:clrMapOvr>
    <a:masterClrMapping/>
  </p:clrMapOvr>
  <mc:AlternateContent xmlns:mc="http://schemas.openxmlformats.org/markup-compatibility/2006" xmlns:p14="http://schemas.microsoft.com/office/powerpoint/2010/main">
    <mc:Choice Requires="p14">
      <p:transition spd="slow" p14:dur="2000" advTm="178764"/>
    </mc:Choice>
    <mc:Fallback xmlns="">
      <p:transition spd="slow" advTm="178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if the Agency Promises to Not Enforce a Rule Against a Challenging Party?</a:t>
            </a:r>
          </a:p>
        </p:txBody>
      </p:sp>
      <p:sp>
        <p:nvSpPr>
          <p:cNvPr id="3" name="Content Placeholder 2"/>
          <p:cNvSpPr>
            <a:spLocks noGrp="1"/>
          </p:cNvSpPr>
          <p:nvPr>
            <p:ph idx="1"/>
          </p:nvPr>
        </p:nvSpPr>
        <p:spPr/>
        <p:txBody>
          <a:bodyPr/>
          <a:lstStyle/>
          <a:p>
            <a:r>
              <a:rPr lang="en-US" dirty="0"/>
              <a:t>The bloodborne pathogens rule required employers to control exposure in the workplaces.</a:t>
            </a:r>
          </a:p>
          <a:p>
            <a:r>
              <a:rPr lang="en-US" dirty="0"/>
              <a:t>In all health care workplaces except home health, the employer had control over the employee.</a:t>
            </a:r>
          </a:p>
          <a:p>
            <a:r>
              <a:rPr lang="en-US" dirty="0"/>
              <a:t>Home health agencies said they could not comply with the rule because they did not control the workplace.</a:t>
            </a:r>
          </a:p>
          <a:p>
            <a:pPr lvl="1"/>
            <a:r>
              <a:rPr lang="en-US" sz="2800" dirty="0"/>
              <a:t>OSHA says it will not enforce the rule against them.</a:t>
            </a:r>
          </a:p>
          <a:p>
            <a:r>
              <a:rPr lang="en-US" dirty="0"/>
              <a:t>Is this enough to save the rule from being arbitrary and capricious for home health?</a:t>
            </a:r>
          </a:p>
        </p:txBody>
      </p:sp>
      <p:sp>
        <p:nvSpPr>
          <p:cNvPr id="4" name="Slide Number Placeholder 3"/>
          <p:cNvSpPr>
            <a:spLocks noGrp="1"/>
          </p:cNvSpPr>
          <p:nvPr>
            <p:ph type="sldNum" sz="quarter" idx="12"/>
          </p:nvPr>
        </p:nvSpPr>
        <p:spPr/>
        <p:txBody>
          <a:bodyPr/>
          <a:lstStyle/>
          <a:p>
            <a:pPr>
              <a:defRPr/>
            </a:pPr>
            <a:fld id="{6B5FBD0C-456B-4089-8171-BBE4B2305EDC}" type="slidenum">
              <a:rPr lang="en-US" smtClean="0"/>
              <a:pPr>
                <a:defRPr/>
              </a:pPr>
              <a:t>19</a:t>
            </a:fld>
            <a:endParaRPr lang="en-US"/>
          </a:p>
        </p:txBody>
      </p:sp>
      <p:pic>
        <p:nvPicPr>
          <p:cNvPr id="6" name="Audio 5">
            <a:hlinkClick r:id="" action="ppaction://media"/>
            <a:extLst>
              <a:ext uri="{FF2B5EF4-FFF2-40B4-BE49-F238E27FC236}">
                <a16:creationId xmlns:a16="http://schemas.microsoft.com/office/drawing/2014/main" id="{C8B34E5E-35DD-4A0A-A074-1A64E57638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548767263"/>
      </p:ext>
    </p:extLst>
  </p:cSld>
  <p:clrMapOvr>
    <a:masterClrMapping/>
  </p:clrMapOvr>
  <mc:AlternateContent xmlns:mc="http://schemas.openxmlformats.org/markup-compatibility/2006" xmlns:p14="http://schemas.microsoft.com/office/powerpoint/2010/main">
    <mc:Choice Requires="p14">
      <p:transition spd="slow" p14:dur="2000" advTm="115908"/>
    </mc:Choice>
    <mc:Fallback xmlns="">
      <p:transition spd="slow" advTm="115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60AAD-9A0F-4CD3-8993-41E05E6333F5}"/>
              </a:ext>
            </a:extLst>
          </p:cNvPr>
          <p:cNvSpPr>
            <a:spLocks noGrp="1"/>
          </p:cNvSpPr>
          <p:nvPr>
            <p:ph type="ctrTitle"/>
          </p:nvPr>
        </p:nvSpPr>
        <p:spPr/>
        <p:txBody>
          <a:bodyPr/>
          <a:lstStyle/>
          <a:p>
            <a:r>
              <a:rPr lang="en-US" i="1" dirty="0"/>
              <a:t>FCC v. Fox Television Stations, Inc., </a:t>
            </a:r>
            <a:r>
              <a:rPr lang="en-US" dirty="0"/>
              <a:t>556 U. S. 502 (2009)</a:t>
            </a:r>
          </a:p>
        </p:txBody>
      </p:sp>
      <p:sp>
        <p:nvSpPr>
          <p:cNvPr id="3" name="Content Placeholder 2">
            <a:extLst>
              <a:ext uri="{FF2B5EF4-FFF2-40B4-BE49-F238E27FC236}">
                <a16:creationId xmlns:a16="http://schemas.microsoft.com/office/drawing/2014/main" id="{D288D589-EB0F-4B51-87E8-6286E77E1BBF}"/>
              </a:ext>
            </a:extLst>
          </p:cNvPr>
          <p:cNvSpPr>
            <a:spLocks noGrp="1"/>
          </p:cNvSpPr>
          <p:nvPr>
            <p:ph type="subTitle" idx="1"/>
          </p:nvPr>
        </p:nvSpPr>
        <p:spPr/>
        <p:txBody>
          <a:bodyPr/>
          <a:lstStyle/>
          <a:p>
            <a:r>
              <a:rPr lang="en-US" dirty="0"/>
              <a:t>[The discussion of rulemaking is dicta, because </a:t>
            </a:r>
            <a:r>
              <a:rPr lang="en-US" i="1" dirty="0"/>
              <a:t>Fox</a:t>
            </a:r>
            <a:r>
              <a:rPr lang="en-US" dirty="0"/>
              <a:t> reviews an adjudication.]</a:t>
            </a:r>
          </a:p>
          <a:p>
            <a:endParaRPr lang="en-US" dirty="0"/>
          </a:p>
        </p:txBody>
      </p:sp>
      <p:sp>
        <p:nvSpPr>
          <p:cNvPr id="4" name="Slide Number Placeholder 3">
            <a:extLst>
              <a:ext uri="{FF2B5EF4-FFF2-40B4-BE49-F238E27FC236}">
                <a16:creationId xmlns:a16="http://schemas.microsoft.com/office/drawing/2014/main" id="{04B65553-A089-465C-B78C-0139FA948222}"/>
              </a:ext>
            </a:extLst>
          </p:cNvPr>
          <p:cNvSpPr>
            <a:spLocks noGrp="1"/>
          </p:cNvSpPr>
          <p:nvPr>
            <p:ph type="sldNum" sz="quarter" idx="12"/>
          </p:nvPr>
        </p:nvSpPr>
        <p:spPr/>
        <p:txBody>
          <a:bodyPr/>
          <a:lstStyle/>
          <a:p>
            <a:pPr>
              <a:defRPr/>
            </a:pPr>
            <a:fld id="{CC739B67-DB22-4103-985A-E8E1D242EF5C}" type="slidenum">
              <a:rPr lang="en-US" smtClean="0"/>
              <a:pPr>
                <a:defRPr/>
              </a:pPr>
              <a:t>2</a:t>
            </a:fld>
            <a:endParaRPr lang="en-US"/>
          </a:p>
        </p:txBody>
      </p:sp>
      <p:pic>
        <p:nvPicPr>
          <p:cNvPr id="10" name="Audio 9">
            <a:hlinkClick r:id="" action="ppaction://media"/>
            <a:extLst>
              <a:ext uri="{FF2B5EF4-FFF2-40B4-BE49-F238E27FC236}">
                <a16:creationId xmlns:a16="http://schemas.microsoft.com/office/drawing/2014/main" id="{4221059A-9BE5-42A1-99A1-AFC24C20CD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036651303"/>
      </p:ext>
    </p:extLst>
  </p:cSld>
  <p:clrMapOvr>
    <a:masterClrMapping/>
  </p:clrMapOvr>
  <mc:AlternateContent xmlns:mc="http://schemas.openxmlformats.org/markup-compatibility/2006" xmlns:p14="http://schemas.microsoft.com/office/powerpoint/2010/main">
    <mc:Choice Requires="p14">
      <p:transition spd="slow" p14:dur="2000" advTm="31259"/>
    </mc:Choice>
    <mc:Fallback xmlns="">
      <p:transition spd="slow" advTm="31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24625-2D9F-436F-B392-CCA32E51F472}"/>
              </a:ext>
            </a:extLst>
          </p:cNvPr>
          <p:cNvSpPr>
            <a:spLocks noGrp="1"/>
          </p:cNvSpPr>
          <p:nvPr>
            <p:ph type="title"/>
          </p:nvPr>
        </p:nvSpPr>
        <p:spPr/>
        <p:txBody>
          <a:bodyPr/>
          <a:lstStyle/>
          <a:p>
            <a:r>
              <a:rPr lang="en-US" dirty="0"/>
              <a:t>The Standards for the Rulemaking Record</a:t>
            </a:r>
            <a:endParaRPr lang="en-US" i="1" dirty="0"/>
          </a:p>
        </p:txBody>
      </p:sp>
      <p:sp>
        <p:nvSpPr>
          <p:cNvPr id="3" name="Content Placeholder 2">
            <a:extLst>
              <a:ext uri="{FF2B5EF4-FFF2-40B4-BE49-F238E27FC236}">
                <a16:creationId xmlns:a16="http://schemas.microsoft.com/office/drawing/2014/main" id="{9CFF1DAC-86A8-439C-9269-1A871EE21524}"/>
              </a:ext>
            </a:extLst>
          </p:cNvPr>
          <p:cNvSpPr>
            <a:spLocks noGrp="1"/>
          </p:cNvSpPr>
          <p:nvPr>
            <p:ph idx="1"/>
          </p:nvPr>
        </p:nvSpPr>
        <p:spPr>
          <a:xfrm>
            <a:off x="838200" y="1507524"/>
            <a:ext cx="10515600" cy="4669439"/>
          </a:xfrm>
        </p:spPr>
        <p:txBody>
          <a:bodyPr>
            <a:normAutofit fontScale="77500" lnSpcReduction="20000"/>
          </a:bodyPr>
          <a:lstStyle/>
          <a:p>
            <a:r>
              <a:rPr lang="en-US" dirty="0"/>
              <a:t>The agency must address all the issues that are required by any generally applicable legislation or regulations.</a:t>
            </a:r>
          </a:p>
          <a:p>
            <a:pPr lvl="1"/>
            <a:r>
              <a:rPr lang="en-US" dirty="0"/>
              <a:t>These include the statutes such as the Paperwork Reduction Act and NEPA that we discussion in the section on review of rulemaking at the end of Chapter 5.</a:t>
            </a:r>
          </a:p>
          <a:p>
            <a:r>
              <a:rPr lang="en-US" dirty="0"/>
              <a:t>The agency must address the specific requirements of the statute that enables the regulation, such as requirements in the DOT safety laws that the regulations be cost effective.</a:t>
            </a:r>
          </a:p>
          <a:p>
            <a:r>
              <a:rPr lang="en-US" dirty="0"/>
              <a:t>The agency must fully document the factual, legal, and policy basis for new rules.</a:t>
            </a:r>
          </a:p>
          <a:p>
            <a:r>
              <a:rPr lang="en-US" dirty="0"/>
              <a:t>If a rule changes well-established agency legal interpretations or policies that are not embodied in rules, the reasons for the change must be well documented.</a:t>
            </a:r>
          </a:p>
          <a:p>
            <a:r>
              <a:rPr lang="en-US" dirty="0"/>
              <a:t>When changing or eliminating a rule, the agency must fully explain changes from the factfinding, legal analysis, and policy analysis in the previous rule.</a:t>
            </a:r>
          </a:p>
          <a:p>
            <a:r>
              <a:rPr lang="en-US" dirty="0"/>
              <a:t>While there is no case directly on point, recent cases imply that if the agency is changing a legal interpretation or policy choice, without changing the factual basis of a previous rule, the agency may not have to </a:t>
            </a:r>
            <a:r>
              <a:rPr lang="en-US" dirty="0" err="1"/>
              <a:t>renotice</a:t>
            </a:r>
            <a:r>
              <a:rPr lang="en-US" dirty="0"/>
              <a:t> the factual support from the previous rulemaking that remains unchanged.</a:t>
            </a:r>
          </a:p>
        </p:txBody>
      </p:sp>
      <p:pic>
        <p:nvPicPr>
          <p:cNvPr id="4" name="Audio 3">
            <a:hlinkClick r:id="" action="ppaction://media"/>
            <a:extLst>
              <a:ext uri="{FF2B5EF4-FFF2-40B4-BE49-F238E27FC236}">
                <a16:creationId xmlns:a16="http://schemas.microsoft.com/office/drawing/2014/main" id="{9D54DE8F-9D84-4692-82A1-E9F0E198A2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48502367"/>
      </p:ext>
    </p:extLst>
  </p:cSld>
  <p:clrMapOvr>
    <a:masterClrMapping/>
  </p:clrMapOvr>
  <mc:AlternateContent xmlns:mc="http://schemas.openxmlformats.org/markup-compatibility/2006">
    <mc:Choice xmlns:p14="http://schemas.microsoft.com/office/powerpoint/2010/main" Requires="p14">
      <p:transition spd="slow" p14:dur="2000" advTm="211193"/>
    </mc:Choice>
    <mc:Fallback>
      <p:transition spd="slow" advTm="211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77C4-2B08-4B01-B592-140ED2B50D03}"/>
              </a:ext>
            </a:extLst>
          </p:cNvPr>
          <p:cNvSpPr>
            <a:spLocks noGrp="1"/>
          </p:cNvSpPr>
          <p:nvPr>
            <p:ph type="title"/>
          </p:nvPr>
        </p:nvSpPr>
        <p:spPr/>
        <p:txBody>
          <a:bodyPr/>
          <a:lstStyle/>
          <a:p>
            <a:r>
              <a:rPr lang="en-US" dirty="0"/>
              <a:t>Is Review “Heightened” for Recessions?</a:t>
            </a:r>
          </a:p>
        </p:txBody>
      </p:sp>
      <p:sp>
        <p:nvSpPr>
          <p:cNvPr id="3" name="Content Placeholder 2">
            <a:extLst>
              <a:ext uri="{FF2B5EF4-FFF2-40B4-BE49-F238E27FC236}">
                <a16:creationId xmlns:a16="http://schemas.microsoft.com/office/drawing/2014/main" id="{7E2BA6F7-4BC6-4F10-9AED-3AB31218627C}"/>
              </a:ext>
            </a:extLst>
          </p:cNvPr>
          <p:cNvSpPr>
            <a:spLocks noGrp="1"/>
          </p:cNvSpPr>
          <p:nvPr>
            <p:ph idx="1"/>
          </p:nvPr>
        </p:nvSpPr>
        <p:spPr/>
        <p:txBody>
          <a:bodyPr/>
          <a:lstStyle/>
          <a:p>
            <a:r>
              <a:rPr lang="en-US" dirty="0"/>
              <a:t>The Court of Appeals for the District of Columbia Circuit has similarly indicated that a court’s standard of review is “heightened somewhat” when an agency reverses course. </a:t>
            </a:r>
          </a:p>
          <a:p>
            <a:r>
              <a:rPr lang="en-US" dirty="0">
                <a:highlight>
                  <a:srgbClr val="FFFF00"/>
                </a:highlight>
              </a:rPr>
              <a:t>We find no basis in the Administrative Procedure Act or in our opinions for a requirement that all agency change be subjected to more searching review. </a:t>
            </a:r>
            <a:r>
              <a:rPr lang="en-US" dirty="0"/>
              <a:t>The Act mentions no such heightened standard. </a:t>
            </a:r>
          </a:p>
        </p:txBody>
      </p:sp>
      <p:sp>
        <p:nvSpPr>
          <p:cNvPr id="4" name="Slide Number Placeholder 3">
            <a:extLst>
              <a:ext uri="{FF2B5EF4-FFF2-40B4-BE49-F238E27FC236}">
                <a16:creationId xmlns:a16="http://schemas.microsoft.com/office/drawing/2014/main" id="{0C4DD8FF-722F-4D8F-AC3B-DFD54F2EFACB}"/>
              </a:ext>
            </a:extLst>
          </p:cNvPr>
          <p:cNvSpPr>
            <a:spLocks noGrp="1"/>
          </p:cNvSpPr>
          <p:nvPr>
            <p:ph type="sldNum" sz="quarter" idx="12"/>
          </p:nvPr>
        </p:nvSpPr>
        <p:spPr/>
        <p:txBody>
          <a:bodyPr/>
          <a:lstStyle/>
          <a:p>
            <a:pPr>
              <a:defRPr/>
            </a:pPr>
            <a:fld id="{CC739B67-DB22-4103-985A-E8E1D242EF5C}" type="slidenum">
              <a:rPr lang="en-US" smtClean="0"/>
              <a:pPr>
                <a:defRPr/>
              </a:pPr>
              <a:t>3</a:t>
            </a:fld>
            <a:endParaRPr lang="en-US"/>
          </a:p>
        </p:txBody>
      </p:sp>
      <p:pic>
        <p:nvPicPr>
          <p:cNvPr id="6" name="Audio 5">
            <a:hlinkClick r:id="" action="ppaction://media"/>
            <a:extLst>
              <a:ext uri="{FF2B5EF4-FFF2-40B4-BE49-F238E27FC236}">
                <a16:creationId xmlns:a16="http://schemas.microsoft.com/office/drawing/2014/main" id="{AA3855CD-91C5-44AC-AA3E-BD5B3B7E18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261849928"/>
      </p:ext>
    </p:extLst>
  </p:cSld>
  <p:clrMapOvr>
    <a:masterClrMapping/>
  </p:clrMapOvr>
  <mc:AlternateContent xmlns:mc="http://schemas.openxmlformats.org/markup-compatibility/2006" xmlns:p14="http://schemas.microsoft.com/office/powerpoint/2010/main">
    <mc:Choice Requires="p14">
      <p:transition spd="slow" p14:dur="2000" advTm="32801"/>
    </mc:Choice>
    <mc:Fallback xmlns="">
      <p:transition spd="slow" advTm="32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1C4A-33D3-4028-8524-874B6CAE74E4}"/>
              </a:ext>
            </a:extLst>
          </p:cNvPr>
          <p:cNvSpPr>
            <a:spLocks noGrp="1"/>
          </p:cNvSpPr>
          <p:nvPr>
            <p:ph type="title"/>
          </p:nvPr>
        </p:nvSpPr>
        <p:spPr/>
        <p:txBody>
          <a:bodyPr/>
          <a:lstStyle/>
          <a:p>
            <a:r>
              <a:rPr lang="en-US" dirty="0"/>
              <a:t>What Does </a:t>
            </a:r>
            <a:r>
              <a:rPr lang="en-US" i="1" dirty="0"/>
              <a:t>State Farm</a:t>
            </a:r>
            <a:r>
              <a:rPr lang="en-US" dirty="0"/>
              <a:t> Require?</a:t>
            </a:r>
          </a:p>
        </p:txBody>
      </p:sp>
      <p:sp>
        <p:nvSpPr>
          <p:cNvPr id="3" name="Content Placeholder 2">
            <a:extLst>
              <a:ext uri="{FF2B5EF4-FFF2-40B4-BE49-F238E27FC236}">
                <a16:creationId xmlns:a16="http://schemas.microsoft.com/office/drawing/2014/main" id="{7A7FFDF5-D9D2-4C11-80BA-BACAB70F558A}"/>
              </a:ext>
            </a:extLst>
          </p:cNvPr>
          <p:cNvSpPr>
            <a:spLocks noGrp="1"/>
          </p:cNvSpPr>
          <p:nvPr>
            <p:ph idx="1"/>
          </p:nvPr>
        </p:nvSpPr>
        <p:spPr/>
        <p:txBody>
          <a:bodyPr/>
          <a:lstStyle/>
          <a:p>
            <a:r>
              <a:rPr lang="en-US" dirty="0"/>
              <a:t>And our opinion in </a:t>
            </a:r>
            <a:r>
              <a:rPr lang="en-US" i="1" dirty="0"/>
              <a:t>State Farm </a:t>
            </a:r>
            <a:r>
              <a:rPr lang="en-US" dirty="0"/>
              <a:t>neither held nor implied that every agency action representing a policy change must be justified by reasons more substantial than those required to adopt a policy in the first instance. That case, which involved the rescission of a prior regulation, said only that such action requires </a:t>
            </a:r>
            <a:r>
              <a:rPr lang="en-US" dirty="0">
                <a:highlight>
                  <a:srgbClr val="FFFF00"/>
                </a:highlight>
              </a:rPr>
              <a:t>“a reasoned analysis for the change beyond that which may be required when an agency does not act in the first instance.”</a:t>
            </a:r>
          </a:p>
        </p:txBody>
      </p:sp>
      <p:sp>
        <p:nvSpPr>
          <p:cNvPr id="4" name="Slide Number Placeholder 3">
            <a:extLst>
              <a:ext uri="{FF2B5EF4-FFF2-40B4-BE49-F238E27FC236}">
                <a16:creationId xmlns:a16="http://schemas.microsoft.com/office/drawing/2014/main" id="{40582C61-4182-402E-BF6C-78F10B63B2B5}"/>
              </a:ext>
            </a:extLst>
          </p:cNvPr>
          <p:cNvSpPr>
            <a:spLocks noGrp="1"/>
          </p:cNvSpPr>
          <p:nvPr>
            <p:ph type="sldNum" sz="quarter" idx="12"/>
          </p:nvPr>
        </p:nvSpPr>
        <p:spPr/>
        <p:txBody>
          <a:bodyPr/>
          <a:lstStyle/>
          <a:p>
            <a:pPr>
              <a:defRPr/>
            </a:pPr>
            <a:fld id="{CC739B67-DB22-4103-985A-E8E1D242EF5C}" type="slidenum">
              <a:rPr lang="en-US" smtClean="0"/>
              <a:pPr>
                <a:defRPr/>
              </a:pPr>
              <a:t>4</a:t>
            </a:fld>
            <a:endParaRPr lang="en-US"/>
          </a:p>
        </p:txBody>
      </p:sp>
      <p:pic>
        <p:nvPicPr>
          <p:cNvPr id="7" name="Audio 6">
            <a:hlinkClick r:id="" action="ppaction://media"/>
            <a:extLst>
              <a:ext uri="{FF2B5EF4-FFF2-40B4-BE49-F238E27FC236}">
                <a16:creationId xmlns:a16="http://schemas.microsoft.com/office/drawing/2014/main" id="{A7F2EDC5-CAC0-411C-9750-3192F9BF8F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450015365"/>
      </p:ext>
    </p:extLst>
  </p:cSld>
  <p:clrMapOvr>
    <a:masterClrMapping/>
  </p:clrMapOvr>
  <mc:AlternateContent xmlns:mc="http://schemas.openxmlformats.org/markup-compatibility/2006" xmlns:p14="http://schemas.microsoft.com/office/powerpoint/2010/main">
    <mc:Choice Requires="p14">
      <p:transition spd="slow" p14:dur="2000" advTm="43284"/>
    </mc:Choice>
    <mc:Fallback xmlns="">
      <p:transition spd="slow" advTm="43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8951-6A27-4AE2-BFC2-1C26E47F4A78}"/>
              </a:ext>
            </a:extLst>
          </p:cNvPr>
          <p:cNvSpPr>
            <a:spLocks noGrp="1"/>
          </p:cNvSpPr>
          <p:nvPr>
            <p:ph type="title"/>
          </p:nvPr>
        </p:nvSpPr>
        <p:spPr/>
        <p:txBody>
          <a:bodyPr/>
          <a:lstStyle/>
          <a:p>
            <a:r>
              <a:rPr lang="en-US" dirty="0"/>
              <a:t>What Must the Agency Do?</a:t>
            </a:r>
          </a:p>
        </p:txBody>
      </p:sp>
      <p:sp>
        <p:nvSpPr>
          <p:cNvPr id="3" name="Content Placeholder 2">
            <a:extLst>
              <a:ext uri="{FF2B5EF4-FFF2-40B4-BE49-F238E27FC236}">
                <a16:creationId xmlns:a16="http://schemas.microsoft.com/office/drawing/2014/main" id="{209BB05D-FBE7-44AE-890C-E295F159386D}"/>
              </a:ext>
            </a:extLst>
          </p:cNvPr>
          <p:cNvSpPr>
            <a:spLocks noGrp="1"/>
          </p:cNvSpPr>
          <p:nvPr>
            <p:ph idx="1"/>
          </p:nvPr>
        </p:nvSpPr>
        <p:spPr/>
        <p:txBody>
          <a:bodyPr/>
          <a:lstStyle/>
          <a:p>
            <a:r>
              <a:rPr lang="en-US" dirty="0"/>
              <a:t>To be sure, the requirement that an agency provide reasoned explanation for its action would ordinarily demand that it </a:t>
            </a:r>
            <a:r>
              <a:rPr lang="en-US" dirty="0">
                <a:highlight>
                  <a:srgbClr val="FFFF00"/>
                </a:highlight>
              </a:rPr>
              <a:t>display awareness that it is changing position</a:t>
            </a:r>
            <a:r>
              <a:rPr lang="en-US" dirty="0"/>
              <a:t>. </a:t>
            </a:r>
            <a:r>
              <a:rPr lang="en-US" dirty="0">
                <a:highlight>
                  <a:srgbClr val="FFFF00"/>
                </a:highlight>
              </a:rPr>
              <a:t>An agency may not, for example, depart from a prior policy sub silentio or simply disregard rules that are still on the books. </a:t>
            </a:r>
            <a:r>
              <a:rPr lang="en-US" dirty="0"/>
              <a:t>And of course the agency must show that there are good reasons for the new policy. </a:t>
            </a:r>
            <a:endParaRPr lang="en-US" dirty="0">
              <a:highlight>
                <a:srgbClr val="FFFF00"/>
              </a:highlight>
            </a:endParaRPr>
          </a:p>
        </p:txBody>
      </p:sp>
      <p:sp>
        <p:nvSpPr>
          <p:cNvPr id="4" name="Slide Number Placeholder 3">
            <a:extLst>
              <a:ext uri="{FF2B5EF4-FFF2-40B4-BE49-F238E27FC236}">
                <a16:creationId xmlns:a16="http://schemas.microsoft.com/office/drawing/2014/main" id="{C7478C49-E7E3-4C37-9713-30E3C35057EA}"/>
              </a:ext>
            </a:extLst>
          </p:cNvPr>
          <p:cNvSpPr>
            <a:spLocks noGrp="1"/>
          </p:cNvSpPr>
          <p:nvPr>
            <p:ph type="sldNum" sz="quarter" idx="12"/>
          </p:nvPr>
        </p:nvSpPr>
        <p:spPr/>
        <p:txBody>
          <a:bodyPr/>
          <a:lstStyle/>
          <a:p>
            <a:pPr>
              <a:defRPr/>
            </a:pPr>
            <a:fld id="{CC739B67-DB22-4103-985A-E8E1D242EF5C}" type="slidenum">
              <a:rPr lang="en-US" smtClean="0"/>
              <a:pPr>
                <a:defRPr/>
              </a:pPr>
              <a:t>5</a:t>
            </a:fld>
            <a:endParaRPr lang="en-US"/>
          </a:p>
        </p:txBody>
      </p:sp>
      <p:pic>
        <p:nvPicPr>
          <p:cNvPr id="5" name="Audio 4">
            <a:hlinkClick r:id="" action="ppaction://media"/>
            <a:extLst>
              <a:ext uri="{FF2B5EF4-FFF2-40B4-BE49-F238E27FC236}">
                <a16:creationId xmlns:a16="http://schemas.microsoft.com/office/drawing/2014/main" id="{0A365B5F-B12E-48C3-B841-8BFECCD828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010301625"/>
      </p:ext>
    </p:extLst>
  </p:cSld>
  <p:clrMapOvr>
    <a:masterClrMapping/>
  </p:clrMapOvr>
  <mc:AlternateContent xmlns:mc="http://schemas.openxmlformats.org/markup-compatibility/2006" xmlns:p14="http://schemas.microsoft.com/office/powerpoint/2010/main">
    <mc:Choice Requires="p14">
      <p:transition spd="slow" p14:dur="2000" advTm="36090"/>
    </mc:Choice>
    <mc:Fallback xmlns="">
      <p:transition spd="slow" advTm="36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21819-6B28-4B55-8A0E-0CFFE10B0088}"/>
              </a:ext>
            </a:extLst>
          </p:cNvPr>
          <p:cNvSpPr>
            <a:spLocks noGrp="1"/>
          </p:cNvSpPr>
          <p:nvPr>
            <p:ph type="title"/>
          </p:nvPr>
        </p:nvSpPr>
        <p:spPr/>
        <p:txBody>
          <a:bodyPr/>
          <a:lstStyle/>
          <a:p>
            <a:r>
              <a:rPr lang="en-US" dirty="0"/>
              <a:t>Good Reasons or </a:t>
            </a:r>
            <a:r>
              <a:rPr lang="en-US" dirty="0">
                <a:highlight>
                  <a:srgbClr val="FFFF00"/>
                </a:highlight>
              </a:rPr>
              <a:t>Better</a:t>
            </a:r>
            <a:r>
              <a:rPr lang="en-US" dirty="0"/>
              <a:t> Reasons?</a:t>
            </a:r>
          </a:p>
        </p:txBody>
      </p:sp>
      <p:sp>
        <p:nvSpPr>
          <p:cNvPr id="3" name="Content Placeholder 2">
            <a:extLst>
              <a:ext uri="{FF2B5EF4-FFF2-40B4-BE49-F238E27FC236}">
                <a16:creationId xmlns:a16="http://schemas.microsoft.com/office/drawing/2014/main" id="{6C2E5113-72C1-4260-A294-E9D086A62AAB}"/>
              </a:ext>
            </a:extLst>
          </p:cNvPr>
          <p:cNvSpPr>
            <a:spLocks noGrp="1"/>
          </p:cNvSpPr>
          <p:nvPr>
            <p:ph idx="1"/>
          </p:nvPr>
        </p:nvSpPr>
        <p:spPr/>
        <p:txBody>
          <a:bodyPr/>
          <a:lstStyle/>
          <a:p>
            <a:r>
              <a:rPr lang="en-US" dirty="0"/>
              <a:t>But it need not demonstrate to a court’s satisfaction that the reasons for the new policy are better than the reasons for the old one; it suffices that the new policy is permissible under the statute, that there are good reasons for it, and that the agency believes it to be better, which the conscious change of course adequately indicates. </a:t>
            </a:r>
          </a:p>
        </p:txBody>
      </p:sp>
      <p:sp>
        <p:nvSpPr>
          <p:cNvPr id="4" name="Slide Number Placeholder 3">
            <a:extLst>
              <a:ext uri="{FF2B5EF4-FFF2-40B4-BE49-F238E27FC236}">
                <a16:creationId xmlns:a16="http://schemas.microsoft.com/office/drawing/2014/main" id="{7105B67F-18EB-4D9D-B46D-50BE8530EC5A}"/>
              </a:ext>
            </a:extLst>
          </p:cNvPr>
          <p:cNvSpPr>
            <a:spLocks noGrp="1"/>
          </p:cNvSpPr>
          <p:nvPr>
            <p:ph type="sldNum" sz="quarter" idx="12"/>
          </p:nvPr>
        </p:nvSpPr>
        <p:spPr/>
        <p:txBody>
          <a:bodyPr/>
          <a:lstStyle/>
          <a:p>
            <a:pPr>
              <a:defRPr/>
            </a:pPr>
            <a:fld id="{CC739B67-DB22-4103-985A-E8E1D242EF5C}" type="slidenum">
              <a:rPr lang="en-US" smtClean="0"/>
              <a:pPr>
                <a:defRPr/>
              </a:pPr>
              <a:t>6</a:t>
            </a:fld>
            <a:endParaRPr lang="en-US"/>
          </a:p>
        </p:txBody>
      </p:sp>
      <p:pic>
        <p:nvPicPr>
          <p:cNvPr id="5" name="Audio 4">
            <a:hlinkClick r:id="" action="ppaction://media"/>
            <a:extLst>
              <a:ext uri="{FF2B5EF4-FFF2-40B4-BE49-F238E27FC236}">
                <a16:creationId xmlns:a16="http://schemas.microsoft.com/office/drawing/2014/main" id="{EDD55EF1-7EE1-477E-A6B3-F522E5ABA3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117137506"/>
      </p:ext>
    </p:extLst>
  </p:cSld>
  <p:clrMapOvr>
    <a:masterClrMapping/>
  </p:clrMapOvr>
  <mc:AlternateContent xmlns:mc="http://schemas.openxmlformats.org/markup-compatibility/2006" xmlns:p14="http://schemas.microsoft.com/office/powerpoint/2010/main">
    <mc:Choice Requires="p14">
      <p:transition spd="slow" p14:dur="2000" advTm="77445"/>
    </mc:Choice>
    <mc:Fallback xmlns="">
      <p:transition spd="slow" advTm="77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565CC-FF8F-4544-B2C5-F31077B9B978}"/>
              </a:ext>
            </a:extLst>
          </p:cNvPr>
          <p:cNvSpPr>
            <a:spLocks noGrp="1"/>
          </p:cNvSpPr>
          <p:nvPr>
            <p:ph type="title"/>
          </p:nvPr>
        </p:nvSpPr>
        <p:spPr/>
        <p:txBody>
          <a:bodyPr/>
          <a:lstStyle/>
          <a:p>
            <a:r>
              <a:rPr lang="en-US" dirty="0"/>
              <a:t>When is a More Detailed Record Required?</a:t>
            </a:r>
          </a:p>
        </p:txBody>
      </p:sp>
      <p:sp>
        <p:nvSpPr>
          <p:cNvPr id="3" name="Content Placeholder 2">
            <a:extLst>
              <a:ext uri="{FF2B5EF4-FFF2-40B4-BE49-F238E27FC236}">
                <a16:creationId xmlns:a16="http://schemas.microsoft.com/office/drawing/2014/main" id="{3723D35E-8D5C-4D00-90C4-7C07C4C388E6}"/>
              </a:ext>
            </a:extLst>
          </p:cNvPr>
          <p:cNvSpPr>
            <a:spLocks noGrp="1"/>
          </p:cNvSpPr>
          <p:nvPr>
            <p:ph idx="1"/>
          </p:nvPr>
        </p:nvSpPr>
        <p:spPr/>
        <p:txBody>
          <a:bodyPr>
            <a:normAutofit lnSpcReduction="10000"/>
          </a:bodyPr>
          <a:lstStyle/>
          <a:p>
            <a:r>
              <a:rPr lang="en-US" dirty="0"/>
              <a:t>This means that the agency need not always provide a more detailed justification than what would suffice for a new policy created on a blank slate. </a:t>
            </a:r>
            <a:r>
              <a:rPr lang="en-US" dirty="0">
                <a:highlight>
                  <a:srgbClr val="FFFF00"/>
                </a:highlight>
              </a:rPr>
              <a:t>Sometimes it must—when, for example, its new policy rests upon factual findings that contradict those which underlay its prior policy; or when its prior policy has engendered serious reliance interests that must be taken into account.</a:t>
            </a:r>
          </a:p>
          <a:p>
            <a:r>
              <a:rPr lang="en-US" dirty="0">
                <a:highlight>
                  <a:srgbClr val="FFFF00"/>
                </a:highlight>
              </a:rPr>
              <a:t>It would be arbitrary or capricious to ignore such matters.</a:t>
            </a:r>
          </a:p>
          <a:p>
            <a:r>
              <a:rPr lang="en-US" dirty="0"/>
              <a:t>In such cases it is not that further justification is demanded by the </a:t>
            </a:r>
            <a:r>
              <a:rPr lang="en-US" dirty="0">
                <a:highlight>
                  <a:srgbClr val="FFFF00"/>
                </a:highlight>
              </a:rPr>
              <a:t>mere fact of policy change</a:t>
            </a:r>
            <a:r>
              <a:rPr lang="en-US" dirty="0"/>
              <a:t>; but that </a:t>
            </a:r>
            <a:r>
              <a:rPr lang="en-US" dirty="0">
                <a:highlight>
                  <a:srgbClr val="FFFF00"/>
                </a:highlight>
              </a:rPr>
              <a:t>a reasoned explanation is needed for disregarding facts and circumstances that underlay or were engendered by the prior policy.  </a:t>
            </a:r>
          </a:p>
        </p:txBody>
      </p:sp>
      <p:sp>
        <p:nvSpPr>
          <p:cNvPr id="4" name="Slide Number Placeholder 3">
            <a:extLst>
              <a:ext uri="{FF2B5EF4-FFF2-40B4-BE49-F238E27FC236}">
                <a16:creationId xmlns:a16="http://schemas.microsoft.com/office/drawing/2014/main" id="{0E49F7A1-E504-4D68-B53F-67B24549E1AA}"/>
              </a:ext>
            </a:extLst>
          </p:cNvPr>
          <p:cNvSpPr>
            <a:spLocks noGrp="1"/>
          </p:cNvSpPr>
          <p:nvPr>
            <p:ph type="sldNum" sz="quarter" idx="12"/>
          </p:nvPr>
        </p:nvSpPr>
        <p:spPr/>
        <p:txBody>
          <a:bodyPr/>
          <a:lstStyle/>
          <a:p>
            <a:pPr>
              <a:defRPr/>
            </a:pPr>
            <a:fld id="{CC739B67-DB22-4103-985A-E8E1D242EF5C}" type="slidenum">
              <a:rPr lang="en-US" smtClean="0"/>
              <a:pPr>
                <a:defRPr/>
              </a:pPr>
              <a:t>7</a:t>
            </a:fld>
            <a:endParaRPr lang="en-US" dirty="0"/>
          </a:p>
        </p:txBody>
      </p:sp>
      <p:pic>
        <p:nvPicPr>
          <p:cNvPr id="5" name="Audio 4">
            <a:hlinkClick r:id="" action="ppaction://media"/>
            <a:extLst>
              <a:ext uri="{FF2B5EF4-FFF2-40B4-BE49-F238E27FC236}">
                <a16:creationId xmlns:a16="http://schemas.microsoft.com/office/drawing/2014/main" id="{2E2F616A-34E1-4AE6-911F-6A537F05C9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255045494"/>
      </p:ext>
    </p:extLst>
  </p:cSld>
  <p:clrMapOvr>
    <a:masterClrMapping/>
  </p:clrMapOvr>
  <mc:AlternateContent xmlns:mc="http://schemas.openxmlformats.org/markup-compatibility/2006" xmlns:p14="http://schemas.microsoft.com/office/powerpoint/2010/main">
    <mc:Choice Requires="p14">
      <p:transition spd="slow" p14:dur="2000" advTm="135413"/>
    </mc:Choice>
    <mc:Fallback xmlns="">
      <p:transition spd="slow" advTm="135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15F5E6-65E9-4C6F-BF10-0D02F3B83A47}"/>
              </a:ext>
            </a:extLst>
          </p:cNvPr>
          <p:cNvSpPr>
            <a:spLocks noGrp="1"/>
          </p:cNvSpPr>
          <p:nvPr>
            <p:ph type="ctrTitle"/>
          </p:nvPr>
        </p:nvSpPr>
        <p:spPr/>
        <p:txBody>
          <a:bodyPr>
            <a:normAutofit fontScale="90000"/>
          </a:bodyPr>
          <a:lstStyle/>
          <a:p>
            <a:r>
              <a:rPr lang="en-US" i="1" dirty="0"/>
              <a:t>Encino Motorcars, LLC v. Navarro</a:t>
            </a:r>
            <a:r>
              <a:rPr lang="en-US" dirty="0"/>
              <a:t>, 136 S. Ct. 2117 (2016)</a:t>
            </a:r>
          </a:p>
        </p:txBody>
      </p:sp>
      <p:sp>
        <p:nvSpPr>
          <p:cNvPr id="6" name="Subtitle 5">
            <a:extLst>
              <a:ext uri="{FF2B5EF4-FFF2-40B4-BE49-F238E27FC236}">
                <a16:creationId xmlns:a16="http://schemas.microsoft.com/office/drawing/2014/main" id="{FA84647D-F204-4FC6-898F-69FFA415DD72}"/>
              </a:ext>
            </a:extLst>
          </p:cNvPr>
          <p:cNvSpPr>
            <a:spLocks noGrp="1"/>
          </p:cNvSpPr>
          <p:nvPr>
            <p:ph type="subTitle" idx="1"/>
          </p:nvPr>
        </p:nvSpPr>
        <p:spPr>
          <a:xfrm>
            <a:off x="1524000" y="3972740"/>
            <a:ext cx="9144000" cy="1655762"/>
          </a:xfrm>
        </p:spPr>
        <p:txBody>
          <a:bodyPr>
            <a:normAutofit fontScale="92500" lnSpcReduction="20000"/>
          </a:bodyPr>
          <a:lstStyle/>
          <a:p>
            <a:r>
              <a:rPr lang="en-US" sz="4800" i="1" dirty="0">
                <a:latin typeface="+mj-lt"/>
              </a:rPr>
              <a:t>Encino Motorcars </a:t>
            </a:r>
            <a:r>
              <a:rPr lang="en-US" sz="4800" dirty="0">
                <a:latin typeface="+mj-lt"/>
              </a:rPr>
              <a:t>is the Court’s most recent statement of what an agency needs to put in a rulemaking record.</a:t>
            </a:r>
            <a:endParaRPr lang="en-US" sz="4400" i="1" dirty="0">
              <a:latin typeface="+mj-lt"/>
            </a:endParaRPr>
          </a:p>
        </p:txBody>
      </p:sp>
      <p:sp>
        <p:nvSpPr>
          <p:cNvPr id="4" name="Slide Number Placeholder 3">
            <a:extLst>
              <a:ext uri="{FF2B5EF4-FFF2-40B4-BE49-F238E27FC236}">
                <a16:creationId xmlns:a16="http://schemas.microsoft.com/office/drawing/2014/main" id="{30914DB2-4661-45A3-9AB5-20321766BB44}"/>
              </a:ext>
            </a:extLst>
          </p:cNvPr>
          <p:cNvSpPr>
            <a:spLocks noGrp="1"/>
          </p:cNvSpPr>
          <p:nvPr>
            <p:ph type="sldNum" sz="quarter" idx="12"/>
          </p:nvPr>
        </p:nvSpPr>
        <p:spPr/>
        <p:txBody>
          <a:bodyPr/>
          <a:lstStyle/>
          <a:p>
            <a:pPr>
              <a:defRPr/>
            </a:pPr>
            <a:fld id="{CC739B67-DB22-4103-985A-E8E1D242EF5C}" type="slidenum">
              <a:rPr lang="en-US" smtClean="0"/>
              <a:pPr>
                <a:defRPr/>
              </a:pPr>
              <a:t>8</a:t>
            </a:fld>
            <a:endParaRPr lang="en-US"/>
          </a:p>
        </p:txBody>
      </p:sp>
      <p:pic>
        <p:nvPicPr>
          <p:cNvPr id="7" name="Audio 6">
            <a:hlinkClick r:id="" action="ppaction://media"/>
            <a:extLst>
              <a:ext uri="{FF2B5EF4-FFF2-40B4-BE49-F238E27FC236}">
                <a16:creationId xmlns:a16="http://schemas.microsoft.com/office/drawing/2014/main" id="{323EFA82-DE35-4B1F-B70A-152196B563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91437754"/>
      </p:ext>
    </p:extLst>
  </p:cSld>
  <p:clrMapOvr>
    <a:masterClrMapping/>
  </p:clrMapOvr>
  <mc:AlternateContent xmlns:mc="http://schemas.openxmlformats.org/markup-compatibility/2006">
    <mc:Choice xmlns:p14="http://schemas.microsoft.com/office/powerpoint/2010/main" Requires="p14">
      <p:transition spd="slow" p14:dur="2000" advTm="8647"/>
    </mc:Choice>
    <mc:Fallback>
      <p:transition spd="slow" advTm="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1C00A-426C-40F7-A537-DD3BDD3DDE30}"/>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20F8200B-FA91-46D7-A3BA-14FA818165C8}"/>
              </a:ext>
            </a:extLst>
          </p:cNvPr>
          <p:cNvSpPr>
            <a:spLocks noGrp="1"/>
          </p:cNvSpPr>
          <p:nvPr>
            <p:ph idx="1"/>
          </p:nvPr>
        </p:nvSpPr>
        <p:spPr>
          <a:xfrm>
            <a:off x="838200" y="1526721"/>
            <a:ext cx="10515600" cy="4650242"/>
          </a:xfrm>
        </p:spPr>
        <p:txBody>
          <a:bodyPr>
            <a:normAutofit fontScale="92500" lnSpcReduction="10000"/>
          </a:bodyPr>
          <a:lstStyle/>
          <a:p>
            <a:r>
              <a:rPr lang="en-US" dirty="0"/>
              <a:t>In 1978, DOL issued guidance that service managers were exempt from FLSA overtime rules. It followed that interpretation until it issued a rule in 2011 that reversed it position. The 2011 rule says service managers are not exempt and thus must be paid overtime. </a:t>
            </a:r>
            <a:r>
              <a:rPr lang="en-US" i="1" dirty="0"/>
              <a:t>Encino Motorcars </a:t>
            </a:r>
            <a:r>
              <a:rPr lang="en-US" dirty="0"/>
              <a:t>challenges the rule. It has standing based on the increased cost of overtime pay.</a:t>
            </a:r>
          </a:p>
          <a:p>
            <a:r>
              <a:rPr lang="en-US" dirty="0"/>
              <a:t>This case is not directly on point with </a:t>
            </a:r>
            <a:r>
              <a:rPr lang="en-US" i="1" dirty="0"/>
              <a:t>State Farm</a:t>
            </a:r>
            <a:r>
              <a:rPr lang="en-US" dirty="0"/>
              <a:t>. </a:t>
            </a:r>
            <a:r>
              <a:rPr lang="en-US" i="1" dirty="0"/>
              <a:t>State Farm </a:t>
            </a:r>
            <a:r>
              <a:rPr lang="en-US" dirty="0"/>
              <a:t>was the rescission of a notice and comment rule. In this case, the rule is changing well-established agency practice, not a previous notice and comment rule. In this sense, it is broader than State Farm because it says that the agency must explain changes from current practice, not just changes to or, revisions of, existing rules.</a:t>
            </a:r>
          </a:p>
          <a:p>
            <a:r>
              <a:rPr lang="en-US" dirty="0"/>
              <a:t>In the following slides, I will review the court’s own language, with the  citations removed.</a:t>
            </a:r>
          </a:p>
        </p:txBody>
      </p:sp>
      <p:pic>
        <p:nvPicPr>
          <p:cNvPr id="5" name="Audio 4">
            <a:hlinkClick r:id="" action="ppaction://media"/>
            <a:extLst>
              <a:ext uri="{FF2B5EF4-FFF2-40B4-BE49-F238E27FC236}">
                <a16:creationId xmlns:a16="http://schemas.microsoft.com/office/drawing/2014/main" id="{CA8DB9C5-6D74-468C-BC5B-2610A4C80E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53340323"/>
      </p:ext>
    </p:extLst>
  </p:cSld>
  <p:clrMapOvr>
    <a:masterClrMapping/>
  </p:clrMapOvr>
  <mc:AlternateContent xmlns:mc="http://schemas.openxmlformats.org/markup-compatibility/2006">
    <mc:Choice xmlns:p14="http://schemas.microsoft.com/office/powerpoint/2010/main" Requires="p14">
      <p:transition spd="slow" p14:dur="2000" advTm="199881"/>
    </mc:Choice>
    <mc:Fallback>
      <p:transition spd="slow" advTm="199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TotalTime>
  <Words>2273</Words>
  <Application>Microsoft Office PowerPoint</Application>
  <PresentationFormat>Widescreen</PresentationFormat>
  <Paragraphs>94</Paragraphs>
  <Slides>20</Slides>
  <Notes>1</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Chapter 7</vt:lpstr>
      <vt:lpstr>FCC v. Fox Television Stations, Inc., 556 U. S. 502 (2009)</vt:lpstr>
      <vt:lpstr>Is Review “Heightened” for Recessions?</vt:lpstr>
      <vt:lpstr>What Does State Farm Require?</vt:lpstr>
      <vt:lpstr>What Must the Agency Do?</vt:lpstr>
      <vt:lpstr>Good Reasons or Better Reasons?</vt:lpstr>
      <vt:lpstr>When is a More Detailed Record Required?</vt:lpstr>
      <vt:lpstr>Encino Motorcars, LLC v. Navarro, 136 S. Ct. 2117 (2016)</vt:lpstr>
      <vt:lpstr>Background</vt:lpstr>
      <vt:lpstr>Chevron and Procedural Errors in the Notice and Comment Process</vt:lpstr>
      <vt:lpstr>The Court’s Notion of Procedural Failures</vt:lpstr>
      <vt:lpstr>Does Changing a Policy Demand More Explanation than a New Policy?</vt:lpstr>
      <vt:lpstr>Was the 2011 Rule Defective?</vt:lpstr>
      <vt:lpstr>Does the Regulation Fail?</vt:lpstr>
      <vt:lpstr>Requirements for a No Standard Rule</vt:lpstr>
      <vt:lpstr>NRDC, Inc. v. Herrington, 768 F.2d 1355 (D.C. Cir. 1985) </vt:lpstr>
      <vt:lpstr>Procedure for a Binding Non-Rule</vt:lpstr>
      <vt:lpstr>Does the Agency Have to Make A Specific Factfinding for Every Group Covered by a Rule?</vt:lpstr>
      <vt:lpstr>What if the Agency Promises to Not Enforce a Rule Against a Challenging Party?</vt:lpstr>
      <vt:lpstr>The Standards for the Rulemaking Record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P Richards</dc:creator>
  <cp:lastModifiedBy>Edward P Richards</cp:lastModifiedBy>
  <cp:revision>39</cp:revision>
  <dcterms:created xsi:type="dcterms:W3CDTF">2021-07-04T16:16:20Z</dcterms:created>
  <dcterms:modified xsi:type="dcterms:W3CDTF">2021-07-05T01:01:46Z</dcterms:modified>
</cp:coreProperties>
</file>