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066" r:id="rId2"/>
    <p:sldId id="1062" r:id="rId3"/>
    <p:sldId id="421" r:id="rId4"/>
    <p:sldId id="422" r:id="rId5"/>
    <p:sldId id="1068" r:id="rId6"/>
    <p:sldId id="1069" r:id="rId7"/>
    <p:sldId id="1044" r:id="rId8"/>
    <p:sldId id="420" r:id="rId9"/>
    <p:sldId id="1045" r:id="rId10"/>
    <p:sldId id="1046" r:id="rId11"/>
    <p:sldId id="404" r:id="rId12"/>
    <p:sldId id="405" r:id="rId13"/>
    <p:sldId id="417" r:id="rId14"/>
    <p:sldId id="1063" r:id="rId15"/>
    <p:sldId id="1047" r:id="rId16"/>
    <p:sldId id="410" r:id="rId17"/>
    <p:sldId id="407" r:id="rId18"/>
    <p:sldId id="4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4" autoAdjust="0"/>
    <p:restoredTop sz="86370" autoAdjust="0"/>
  </p:normalViewPr>
  <p:slideViewPr>
    <p:cSldViewPr snapToGrid="0">
      <p:cViewPr varScale="1">
        <p:scale>
          <a:sx n="47" d="100"/>
          <a:sy n="47" d="100"/>
        </p:scale>
        <p:origin x="5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C5DC4-F9B7-48A9-A022-1843DF08EAD8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E23F5-FCD0-43EB-B9EB-B1B991C0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582A8-B67A-4D3A-8BB1-4E582137063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582A8-B67A-4D3A-8BB1-4E582137063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9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1FED-15FD-460E-933F-A3C17C580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0BAD3-441B-4D09-A3A0-53136F9DB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8CFA7-B44F-49B9-9B81-5F20BDF5A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437DC-C377-4B7B-947C-93F1A3D1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61A24-5FE2-4E75-B73C-590A58E86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CFE3-7491-4780-B4A1-A1AACA6CE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9684D-322D-4BCC-A1DB-583E50470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D023E-29B7-46FF-88D6-DD2D6CFD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48EC0-0152-426D-BBB1-29E73755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23CCF-6E0C-4644-9F57-2F102EAD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1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343D34-E491-41F1-80AB-CC3EE883F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BAA07-5056-4671-BD9B-E2DAB7574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F6027-C8CA-48B7-B4FC-710B420E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D9C2-9476-4EF2-8C6C-B7D18AF4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D64AA-1D80-4033-B011-72F2175F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036B0-DB18-4CA8-A4CA-E3D9D8C0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D8B1D-00C0-487D-8C57-A17529B0A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2FE34-5A2D-4E46-8229-82FECCB5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006CC-0D85-451D-860C-2EC62E4C9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BE013-130B-4A05-B61D-BD59A751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0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C9517-066A-436F-9C1D-CDBDA589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6C8F1-E381-4E1A-9193-E24715D7E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09812-F1BD-4C71-9807-D3A231FD8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5483D-6F67-4816-9F20-3A92A5E3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00F33-9452-4FA0-8A4B-3CAF8AA3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8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1570-910A-4651-A39E-9841B0CB5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84DC4-48F0-4287-A56A-A23FC8C47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6371B-09F1-4A07-9FF3-C9E827AF2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1B1C0-0089-42F3-A103-006A11D08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5ED9F-093E-4042-9A73-395426D4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8CA4D-C32D-4EF2-B72D-859C20D3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5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0DFBF-5055-4807-B957-C36BB6E2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9BFCF-8CC0-4EF3-B920-DFEB56245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7B549-A90C-42AC-BB91-67E264EE1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267EA1-73B6-4883-A6B0-E985CDFF7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78CC96-5215-4D25-A0CB-1B9743F53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ADBB9-F922-4E67-810F-414D6DE6F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3379D9-B2B4-466F-BFB9-35CFA070D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7CA3FF-4A94-4077-8371-15E08F96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7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4CA6-BAC0-44C9-8FB2-420895D6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8F78E-D4A0-4217-AA08-F02AB8E6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47BED-7122-4D31-A05F-ECA4A7FA4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6D46C-464F-44DB-BE51-643AA377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4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9D24A-C41B-4765-80CB-A4F116FB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726C5-F266-4224-BC5A-D7F8CBB6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A641F-77AD-452D-9BDD-38B0710E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8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8A4F-137F-4C8D-9CE7-5984A6FB7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8AC6-AE45-4BAB-BB83-A5B970CB8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7A318-6CA8-48F9-BD16-BC79F7EF1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AB67F-6429-4137-B7C5-1EB0FEC47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55B50-2C5B-400C-ADB2-C39AF271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55A30-1B9F-4B82-9283-68D9CBD1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7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684A-519A-4B12-9F24-7C6945FDB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39F00C-2842-43F0-9269-B85CBC2C1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C6BDC-3E21-4F55-BE32-03005E54F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A7FD2-5D51-4533-8F9B-F4DE29A5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1B4E3-399A-46DE-B44A-EF411870C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2B2DD-8C74-4221-BF3F-7EC4D6B2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5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57E20-5845-48B6-87E5-3561FADB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82A49-916C-471A-8116-609AE465A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8F42-663D-4804-916B-D911E7368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DCC2-61EA-40B9-902A-0F57420CA5E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FAA9C-DDE0-4666-8454-47C81954D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4AEBC-8800-4A19-BFE6-220A47CAD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FACF6-5D5F-4740-B507-E4FB3629D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9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15F5E6-65E9-4C6F-BF10-0D02F3B83A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7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A84647D-F204-4FC6-898F-69FFA415DD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i="1" dirty="0"/>
              <a:t>State Farm</a:t>
            </a:r>
            <a:r>
              <a:rPr lang="en-US" sz="4400" dirty="0"/>
              <a:t> and the Seat Belt Saga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14DB2-4661-45A3-9AB5-20321766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9E9083-789F-48C0-BDF7-566E7A197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2"/>
    </mc:Choice>
    <mc:Fallback xmlns="">
      <p:transition spd="slow" advTm="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F4A17A8-B7DC-4085-B659-7E6D9512AF5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Seat Belt Saga II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Required cars between 1973 and 1975 to have automatic seat belts or ignition interlocks.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1" dirty="0"/>
              <a:t>Chrysler v. DOT</a:t>
            </a:r>
            <a:r>
              <a:rPr lang="en-US" dirty="0"/>
              <a:t> affirmed the regs.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Industry choose interlocks - why?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1974 - Congress passed a law banning regs requiring interlocks and said that all future regs on passive restraints had to be submitted to Congress for legislative veto.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1" dirty="0"/>
              <a:t>Chadha</a:t>
            </a:r>
            <a:r>
              <a:rPr lang="en-US" dirty="0"/>
              <a:t> does not fix that until 1983.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88ED71-3951-4286-8A10-1553703BC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28"/>
    </mc:Choice>
    <mc:Fallback xmlns="">
      <p:transition spd="slow" advTm="11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85A08C8-ABC1-4EC7-91F7-65542C4F968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Seat Belt Saga III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DOT under Ford withdrew the regs.</a:t>
            </a:r>
          </a:p>
          <a:p>
            <a:pPr eaLnBrk="1" hangingPunct="1"/>
            <a:r>
              <a:rPr lang="en-US" dirty="0"/>
              <a:t>DOT under Carter (a few months later) promulgated new passive restraint regs for 1982 and Congress did not veto them.</a:t>
            </a:r>
          </a:p>
          <a:p>
            <a:pPr lvl="1" eaLnBrk="1" hangingPunct="1"/>
            <a:r>
              <a:rPr lang="en-US" dirty="0"/>
              <a:t>These required air bags or automatic seatbelts, and assumed that most cars would get air bags.</a:t>
            </a:r>
          </a:p>
          <a:p>
            <a:pPr eaLnBrk="1" hangingPunct="1"/>
            <a:r>
              <a:rPr lang="en-US" dirty="0"/>
              <a:t>1979 - Regs were affirmed in </a:t>
            </a:r>
            <a:r>
              <a:rPr lang="en-US" i="1" dirty="0"/>
              <a:t>Pacific Legal Foundation v. DOT.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E21089-9CF0-4CB8-95D6-DD650A18B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29"/>
    </mc:Choice>
    <mc:Fallback xmlns="">
      <p:transition spd="slow" advTm="59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20EDC71-EDE2-40FA-991B-A1602F2AA2D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Seat Belt Saga IV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1981 - DOT under Reagan withdrew the regs because the car companies were going to use automatic seat belts that could be disconnected.</a:t>
            </a:r>
          </a:p>
          <a:p>
            <a:pPr lvl="1" eaLnBrk="1" hangingPunct="1"/>
            <a:r>
              <a:rPr lang="en-US" dirty="0"/>
              <a:t>The rationale was that drivers would disconnect the seat belts, thus losing their safety benefits.</a:t>
            </a:r>
          </a:p>
          <a:p>
            <a:pPr lvl="1" eaLnBrk="1" hangingPunct="1"/>
            <a:r>
              <a:rPr lang="en-US" dirty="0"/>
              <a:t>If they did not have safety benefits, they would fail the cost/benefit analysis required under the statute.</a:t>
            </a:r>
          </a:p>
          <a:p>
            <a:pPr eaLnBrk="1" hangingPunct="1"/>
            <a:r>
              <a:rPr lang="en-US" i="1" dirty="0"/>
              <a:t>Motor Vehicles Manufacturers Assoc. v State Farm</a:t>
            </a:r>
            <a:r>
              <a:rPr lang="en-US" dirty="0"/>
              <a:t> challenged the DOT rule recession.</a:t>
            </a:r>
          </a:p>
          <a:p>
            <a:pPr lvl="1"/>
            <a:r>
              <a:rPr lang="en-US" dirty="0"/>
              <a:t>Plaintiffs argued that DOT had not adequately explained in the rulemaking why the rule was no longer necessary and how this was supported by safety data.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AB17F0-D237-4A87-BD00-8536DA430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7"/>
    </mc:Choice>
    <mc:Fallback xmlns="">
      <p:transition spd="slow" advTm="4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Motor Vehicle Manufacturers v State Farm Mutual Auto</a:t>
            </a:r>
            <a:r>
              <a:rPr lang="en-US" dirty="0"/>
              <a:t>, 463 U.S. 29 (1983)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DOT is the real defendant at interest.</a:t>
            </a:r>
          </a:p>
          <a:p>
            <a:r>
              <a:rPr lang="en-US" dirty="0"/>
              <a:t>State Farm was an intervener.  </a:t>
            </a:r>
          </a:p>
          <a:p>
            <a:r>
              <a:rPr lang="en-US" dirty="0"/>
              <a:t>DOT had previously justified the need for a rule that required automatic (passive) seat belts based on a factual inquiry into how many deaths and injuries they would prevent.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FBD0C-456B-4089-8171-BBE4B2305ED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A7A3FF-C459-46AD-A927-2A0C652C1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0"/>
    </mc:Choice>
    <mc:Fallback xmlns="">
      <p:transition spd="slow" advTm="4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29705-9B17-421F-B84E-37FD9636C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Question Before the Court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46DAF-1498-424E-9DB7-C80B91B3C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Does the agency have to build the same in-depth record to withdraw a rule as to make a rule?</a:t>
            </a:r>
          </a:p>
          <a:p>
            <a:r>
              <a:rPr lang="en-US" dirty="0"/>
              <a:t>The government argues that withdrawing a rule is the same as not making a rule.</a:t>
            </a:r>
          </a:p>
          <a:p>
            <a:r>
              <a:rPr lang="en-US" dirty="0"/>
              <a:t>The courts had ruled that unless there is a Congressional requirement and timetable for making a rule, rulemaking is discretionary.</a:t>
            </a:r>
          </a:p>
          <a:p>
            <a:r>
              <a:rPr lang="en-US" dirty="0"/>
              <a:t>The agency does not need a rulemaking record to deny a petition for rulemaking, so it argued that it did not need a full rulemaking to withdraw a rule.</a:t>
            </a:r>
          </a:p>
          <a:p>
            <a:pPr lvl="1"/>
            <a:r>
              <a:rPr lang="en-US" dirty="0"/>
              <a:t>We saw in Mass. v. EPA that there the agency may need to provide justifications for denying a petition for rulemaking, but that these need not be a the level of a rulemaking record.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59211-77AF-4ADD-BBA9-B54BA5CF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EDE312-2303-4FAB-9768-AB798177E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46"/>
    </mc:Choice>
    <mc:Fallback xmlns="">
      <p:transition spd="slow" advTm="9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Standard for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believe that the rescission or modification of an occupant-protection standard is subject to the same test. </a:t>
            </a:r>
            <a:r>
              <a:rPr lang="en-US" dirty="0">
                <a:highlight>
                  <a:srgbClr val="FFFF00"/>
                </a:highlight>
              </a:rPr>
              <a:t>Section 103(b) of the Act, 15 U. S. C. § 1392(b), states that the procedural and judicial review provisions of the Administrative Procedure Act "shall apply to all orders establishing, amending, or revoking a Federal motor vehicle safety standard," </a:t>
            </a:r>
            <a:r>
              <a:rPr lang="en-US" dirty="0"/>
              <a:t>and suggests no difference in the scope of judicial review depending upon the nature of the agency's action.</a:t>
            </a:r>
          </a:p>
          <a:p>
            <a:r>
              <a:rPr lang="en-US" dirty="0">
                <a:highlight>
                  <a:srgbClr val="FFFF00"/>
                </a:highlight>
              </a:rPr>
              <a:t>Accordingly, an agency changing its course by rescinding a rule is obligated to supply a reasoned analysis for the change beyond that which may be required when an agency does not act in the first instance.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96F10-81E8-4359-B1B0-7C219BCA317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129FA8-E8A4-470A-AE53-1547ECF97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19"/>
    </mc:Choice>
    <mc:Fallback xmlns="">
      <p:transition spd="slow" advTm="6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9C04D1E-4652-444E-B1AE-C0CBA5A51E2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587829" y="365125"/>
            <a:ext cx="10987314" cy="7794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What Else Was Going On: Crashworthiness Regulations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6771" y="1253331"/>
            <a:ext cx="10515600" cy="779463"/>
          </a:xfrm>
        </p:spPr>
        <p:txBody>
          <a:bodyPr/>
          <a:lstStyle/>
          <a:p>
            <a:pPr eaLnBrk="1" hangingPunct="1"/>
            <a:r>
              <a:rPr lang="en-US" sz="2400" dirty="0"/>
              <a:t>An unintended consequences of crashworthiness regulations was to create the minivan and the light truck (pickup truck) as a replacement for cars.</a:t>
            </a:r>
          </a:p>
        </p:txBody>
      </p:sp>
      <p:pic>
        <p:nvPicPr>
          <p:cNvPr id="14341" name="Picture 4" descr="Old Dodge Carav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1" y="2118729"/>
            <a:ext cx="8628743" cy="473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568C44-032D-402A-B1AE-792CFFC2D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33"/>
    </mc:Choice>
    <mc:Fallback xmlns="">
      <p:transition spd="slow" advTm="24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C3D1B38-3D9F-423A-8A61-9AD5E522424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Seat Belt Saga V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1984 - DOT promulgated regulations requiring automatic seat belts or airbags in all cars after 1989, unless: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/>
              <a:t>2/3 of the population were covered by state seat belt laws, and;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/>
              <a:t>the laws met certain criteria.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What did some states do?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/>
              <a:t>$5 penalty.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/>
              <a:t>No stop to ticket.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/>
              <a:t>No meaningful seat belt defense to injuries to a person not wearing a seatbelt.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Most State laws did not meet the criteria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B32275-72A2-4454-9B7B-8D9DB9EA2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98"/>
    </mc:Choice>
    <mc:Fallback xmlns="">
      <p:transition spd="slow" advTm="81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5C73D4C-C9D9-4117-BD09-B020B6BA82C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Modern World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By the late 1980s safety becomes a selling point and the market changes.</a:t>
            </a:r>
          </a:p>
          <a:p>
            <a:pPr eaLnBrk="1" hangingPunct="1"/>
            <a:r>
              <a:rPr lang="en-US" dirty="0"/>
              <a:t>By 1997 most newer cars had airbags. Shortly after they become universal.</a:t>
            </a:r>
          </a:p>
          <a:p>
            <a:pPr eaLnBrk="1" hangingPunct="1"/>
            <a:r>
              <a:rPr lang="en-US" dirty="0"/>
              <a:t>Marketing then turns to how many air bags and other safety features.</a:t>
            </a:r>
          </a:p>
          <a:p>
            <a:pPr eaLnBrk="1" hangingPunct="1"/>
            <a:r>
              <a:rPr lang="en-US" dirty="0"/>
              <a:t>Now active safety is the selling point.</a:t>
            </a:r>
          </a:p>
          <a:p>
            <a:pPr lvl="1"/>
            <a:r>
              <a:rPr lang="en-US" dirty="0"/>
              <a:t>Automatic braking and lane assist.</a:t>
            </a:r>
          </a:p>
          <a:p>
            <a:pPr eaLnBrk="1" hangingPunct="1"/>
            <a:r>
              <a:rPr lang="en-US" dirty="0"/>
              <a:t>Autonomous cars are also being sold based on safety.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295590-797E-41E5-8E02-10C7AD64A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08"/>
    </mc:Choice>
    <mc:Fallback xmlns="">
      <p:transition spd="slow" advTm="15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62C9-C7B8-42F3-BD66-E500163C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Seat Belt Saga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EBC6A-48CA-4770-9B12-C9A11BCCD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going to use the adoption of seatbelt standards to look at the evolution of policy and regulations through time. </a:t>
            </a:r>
          </a:p>
          <a:p>
            <a:r>
              <a:rPr lang="en-US" dirty="0"/>
              <a:t>In more recent times, we have seen this play out in the FCC and recharacterization of the Internet as the FCC regulatory goals change.</a:t>
            </a:r>
          </a:p>
          <a:p>
            <a:r>
              <a:rPr lang="en-US" dirty="0"/>
              <a:t>Changing regulations have major effects on the society and the economy, which is a factor in the court’s hard look at rulemaking.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09044-82F4-44E0-97A8-90BB379D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124CF62-3BA4-4746-9451-D860DBC6D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7"/>
    </mc:Choice>
    <mc:Fallback xmlns="">
      <p:transition spd="slow" advTm="5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83A6BD-A284-42D5-B02E-BB0C0CC051A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 the Beginning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381250"/>
            <a:ext cx="8534400" cy="4495800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" name="Picture 2" descr="Screen Shot 2014-06-30 at 11.38.36 AM">
            <a:extLst>
              <a:ext uri="{FF2B5EF4-FFF2-40B4-BE49-F238E27FC236}">
                <a16:creationId xmlns:a16="http://schemas.microsoft.com/office/drawing/2014/main" id="{39C8A248-E800-4800-B13B-CC2427599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71" y="45372"/>
            <a:ext cx="9964057" cy="67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0CB97C-5E78-4D74-B25B-C0155D71D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4"/>
    </mc:Choice>
    <mc:Fallback xmlns="">
      <p:transition spd="slow" advTm="3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96F10-81E8-4359-B1B0-7C219BCA317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Content Placeholder 9" descr="picture of 1950s Volkswagen advertisement 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229" y="-8664"/>
            <a:ext cx="10203542" cy="68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481C9A-978D-42A4-BF84-973B95029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1"/>
    </mc:Choice>
    <mc:Fallback xmlns="">
      <p:transition spd="slow" advTm="5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825D-A237-4081-98D8-2CEC4F21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97DF8-2D14-4622-87BC-D9DA27091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50" name="Picture 2" descr="picture of Corvair">
            <a:extLst>
              <a:ext uri="{FF2B5EF4-FFF2-40B4-BE49-F238E27FC236}">
                <a16:creationId xmlns:a16="http://schemas.microsoft.com/office/drawing/2014/main" id="{C6A03934-5C30-49F6-9B46-7AF939CCA7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48" y="-93031"/>
            <a:ext cx="5665416" cy="69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CDD64E-A469-4864-B6F1-22D567B3B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6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73"/>
    </mc:Choice>
    <mc:Fallback xmlns="">
      <p:transition spd="slow" advTm="4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F5EBB-18E0-43B7-8F6D-AD4C5EBA8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60594-D9CD-4B29-AA40-92CC7B8F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074" name="Picture 2" descr="Chevy Corvair advert 180 HP! | Chevrolet corvair, Automobile advertising,  Chevy corvair">
            <a:extLst>
              <a:ext uri="{FF2B5EF4-FFF2-40B4-BE49-F238E27FC236}">
                <a16:creationId xmlns:a16="http://schemas.microsoft.com/office/drawing/2014/main" id="{83DCFB89-E1D6-4EBB-A170-9F691CA559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8677"/>
            <a:ext cx="6301611" cy="666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552F90-D891-4472-9410-02757DBA1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49"/>
    </mc:Choice>
    <mc:Fallback xmlns="">
      <p:transition spd="slow" advTm="8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ED0246F-0178-444F-8B8D-EC1159F4412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098" name="Picture 2" descr="Bookshelf: Unsafe at Any Speed by Ralph Nader | Mac's Motor City Garage">
            <a:extLst>
              <a:ext uri="{FF2B5EF4-FFF2-40B4-BE49-F238E27FC236}">
                <a16:creationId xmlns:a16="http://schemas.microsoft.com/office/drawing/2014/main" id="{14CC22FC-1A53-4B8D-8765-0721822F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6" y="771160"/>
            <a:ext cx="9153144" cy="60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48CD7-E1AD-4FC6-9C11-C1DA060FCF76}"/>
              </a:ext>
            </a:extLst>
          </p:cNvPr>
          <p:cNvSpPr txBox="1"/>
          <p:nvPr/>
        </p:nvSpPr>
        <p:spPr>
          <a:xfrm>
            <a:off x="4114800" y="84067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1965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630092-56F0-4C59-B70B-F0426BC5A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40"/>
    </mc:Choice>
    <mc:Fallback xmlns="">
      <p:transition spd="slow" advTm="115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AFC6E-F1CA-4A71-B267-815250C5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Statute – Passed in 1966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179D-F1B8-44EE-96AA-D1880FCD6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…15 U. S. C. § 1381, </a:t>
            </a:r>
            <a:r>
              <a:rPr lang="en-US" dirty="0">
                <a:highlight>
                  <a:srgbClr val="FFFF00"/>
                </a:highlight>
              </a:rPr>
              <a:t>directs the Secretary of Transportation or his delegate to issue motor vehicle safety standards</a:t>
            </a:r>
            <a:r>
              <a:rPr lang="en-US" dirty="0"/>
              <a:t> that "shall be practicable, shall meet the need for motor vehicle safety, and shall be stated in objective terms." 15 U. S. C. § 1392(a) (1976 ed., Supp. V). </a:t>
            </a:r>
            <a:r>
              <a:rPr lang="en-US" dirty="0">
                <a:highlight>
                  <a:srgbClr val="FFFF00"/>
                </a:highlight>
              </a:rPr>
              <a:t>In issuing these standards, the Secretary is directed to consider "relevant available motor vehicle safety data," </a:t>
            </a:r>
            <a:r>
              <a:rPr lang="en-US" dirty="0"/>
              <a:t>whether the proposed standard </a:t>
            </a:r>
            <a:r>
              <a:rPr lang="en-US" dirty="0">
                <a:highlight>
                  <a:srgbClr val="FFFF00"/>
                </a:highlight>
              </a:rPr>
              <a:t>"is reasonable, practicable and appropriate"</a:t>
            </a:r>
            <a:r>
              <a:rPr lang="en-US" dirty="0"/>
              <a:t> for the particular type of motor vehicle, and the "extent to which such standards will contribute to carrying out the purposes" of the Act.</a:t>
            </a:r>
          </a:p>
          <a:p>
            <a:r>
              <a:rPr lang="en-US" dirty="0"/>
              <a:t>[Notice the strong cost/benefit language and the specific reference to safety data. This becomes criminal in </a:t>
            </a:r>
            <a:r>
              <a:rPr lang="en-US" i="1" dirty="0"/>
              <a:t>State Farm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CF5EF-1313-495A-9C6A-CB81815C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96F10-81E8-4359-B1B0-7C219BCA317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F2D980-EE1D-4C28-AF7D-9008A2EE2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0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08"/>
    </mc:Choice>
    <mc:Fallback xmlns="">
      <p:transition spd="slow" advTm="6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A74D9AE-1D53-4573-AFD0-59ECFB45F80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Seat Belt Saga I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Eventually there are more than 60 rulemaking notices related to these standards.</a:t>
            </a:r>
          </a:p>
          <a:p>
            <a:pPr eaLnBrk="1" hangingPunct="1"/>
            <a:r>
              <a:rPr lang="en-US" dirty="0"/>
              <a:t>1967 - regulation requiring seat belts.</a:t>
            </a:r>
          </a:p>
          <a:p>
            <a:pPr eaLnBrk="1" hangingPunct="1"/>
            <a:r>
              <a:rPr lang="en-US" dirty="0"/>
              <a:t>1972 - realized that people were not wearing the seat belts.</a:t>
            </a:r>
          </a:p>
          <a:p>
            <a:pPr eaLnBrk="1" hangingPunct="1"/>
            <a:r>
              <a:rPr lang="en-US" dirty="0"/>
              <a:t>Regulation requiring automatic seat belts or airbags by 1975.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6BBAC0-17A4-488E-AF55-2423322AB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27"/>
    </mc:Choice>
    <mc:Fallback xmlns="">
      <p:transition spd="slow" advTm="41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1068</Words>
  <Application>Microsoft Office PowerPoint</Application>
  <PresentationFormat>Widescreen</PresentationFormat>
  <Paragraphs>84</Paragraphs>
  <Slides>18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Source Sans Pro SemiBold</vt:lpstr>
      <vt:lpstr>Tahoma</vt:lpstr>
      <vt:lpstr>Office Theme</vt:lpstr>
      <vt:lpstr>Chapter 7</vt:lpstr>
      <vt:lpstr>The Seat Belt Saga</vt:lpstr>
      <vt:lpstr>In the Beginning</vt:lpstr>
      <vt:lpstr>PowerPoint Presentation</vt:lpstr>
      <vt:lpstr>PowerPoint Presentation</vt:lpstr>
      <vt:lpstr>PowerPoint Presentation</vt:lpstr>
      <vt:lpstr>PowerPoint Presentation</vt:lpstr>
      <vt:lpstr>The Statute – Passed in 1966</vt:lpstr>
      <vt:lpstr>The Seat Belt Saga I</vt:lpstr>
      <vt:lpstr>The Seat Belt Saga II</vt:lpstr>
      <vt:lpstr>The Seat Belt Saga III</vt:lpstr>
      <vt:lpstr>The Seat Belt Saga IV</vt:lpstr>
      <vt:lpstr>Motor Vehicle Manufacturers v State Farm Mutual Auto, 463 U.S. 29 (1983)</vt:lpstr>
      <vt:lpstr>The Question Before the Court</vt:lpstr>
      <vt:lpstr>The Standard for Review</vt:lpstr>
      <vt:lpstr>What Else Was Going On: Crashworthiness Regulations</vt:lpstr>
      <vt:lpstr>The Seat Belt Saga V</vt:lpstr>
      <vt:lpstr>The Modern World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Edward P Richards</dc:creator>
  <cp:lastModifiedBy>Edward P Richards</cp:lastModifiedBy>
  <cp:revision>10</cp:revision>
  <dcterms:created xsi:type="dcterms:W3CDTF">2021-07-04T13:29:20Z</dcterms:created>
  <dcterms:modified xsi:type="dcterms:W3CDTF">2021-07-04T15:55:56Z</dcterms:modified>
</cp:coreProperties>
</file>