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037" r:id="rId2"/>
    <p:sldId id="1038" r:id="rId3"/>
    <p:sldId id="1060" r:id="rId4"/>
    <p:sldId id="1061" r:id="rId5"/>
    <p:sldId id="1039" r:id="rId6"/>
    <p:sldId id="1040" r:id="rId7"/>
    <p:sldId id="1041" r:id="rId8"/>
    <p:sldId id="104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1" autoAdjust="0"/>
    <p:restoredTop sz="94660"/>
  </p:normalViewPr>
  <p:slideViewPr>
    <p:cSldViewPr snapToGrid="0">
      <p:cViewPr varScale="1">
        <p:scale>
          <a:sx n="88" d="100"/>
          <a:sy n="88" d="100"/>
        </p:scale>
        <p:origin x="72" y="1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2EF4-B07F-4794-A0AC-F83C3FB99C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ECDC86-3F5B-4124-9E0A-FA69B6D0DC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08F995-878F-4B51-B42C-8E4518E96E38}"/>
              </a:ext>
            </a:extLst>
          </p:cNvPr>
          <p:cNvSpPr>
            <a:spLocks noGrp="1"/>
          </p:cNvSpPr>
          <p:nvPr>
            <p:ph type="dt" sz="half" idx="10"/>
          </p:nvPr>
        </p:nvSpPr>
        <p:spPr/>
        <p:txBody>
          <a:bodyPr/>
          <a:lstStyle/>
          <a:p>
            <a:fld id="{8B3A1618-777E-4394-B6C4-19C486DC76F0}" type="datetimeFigureOut">
              <a:rPr lang="en-US" smtClean="0"/>
              <a:t>7/3/2021</a:t>
            </a:fld>
            <a:endParaRPr lang="en-US"/>
          </a:p>
        </p:txBody>
      </p:sp>
      <p:sp>
        <p:nvSpPr>
          <p:cNvPr id="5" name="Footer Placeholder 4">
            <a:extLst>
              <a:ext uri="{FF2B5EF4-FFF2-40B4-BE49-F238E27FC236}">
                <a16:creationId xmlns:a16="http://schemas.microsoft.com/office/drawing/2014/main" id="{88CCD3D5-C485-48BD-A15D-7A0A7DDD4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AD115-296E-4B12-8A90-B3B55B0E177B}"/>
              </a:ext>
            </a:extLst>
          </p:cNvPr>
          <p:cNvSpPr>
            <a:spLocks noGrp="1"/>
          </p:cNvSpPr>
          <p:nvPr>
            <p:ph type="sldNum" sz="quarter" idx="12"/>
          </p:nvPr>
        </p:nvSpPr>
        <p:spPr/>
        <p:txBody>
          <a:bodyPr/>
          <a:lstStyle/>
          <a:p>
            <a:fld id="{93601A7F-02B6-4128-A60E-01226CC8721C}" type="slidenum">
              <a:rPr lang="en-US" smtClean="0"/>
              <a:t>‹#›</a:t>
            </a:fld>
            <a:endParaRPr lang="en-US"/>
          </a:p>
        </p:txBody>
      </p:sp>
    </p:spTree>
    <p:extLst>
      <p:ext uri="{BB962C8B-B14F-4D97-AF65-F5344CB8AC3E}">
        <p14:creationId xmlns:p14="http://schemas.microsoft.com/office/powerpoint/2010/main" val="19746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5AC8C-0A65-4B29-9103-5BF19E63A2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016D85-51DE-44F0-A286-63AF4C588A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BFE89-5E0C-4167-ADED-DE7FEEA6F3E9}"/>
              </a:ext>
            </a:extLst>
          </p:cNvPr>
          <p:cNvSpPr>
            <a:spLocks noGrp="1"/>
          </p:cNvSpPr>
          <p:nvPr>
            <p:ph type="dt" sz="half" idx="10"/>
          </p:nvPr>
        </p:nvSpPr>
        <p:spPr/>
        <p:txBody>
          <a:bodyPr/>
          <a:lstStyle/>
          <a:p>
            <a:fld id="{8B3A1618-777E-4394-B6C4-19C486DC76F0}" type="datetimeFigureOut">
              <a:rPr lang="en-US" smtClean="0"/>
              <a:t>7/3/2021</a:t>
            </a:fld>
            <a:endParaRPr lang="en-US"/>
          </a:p>
        </p:txBody>
      </p:sp>
      <p:sp>
        <p:nvSpPr>
          <p:cNvPr id="5" name="Footer Placeholder 4">
            <a:extLst>
              <a:ext uri="{FF2B5EF4-FFF2-40B4-BE49-F238E27FC236}">
                <a16:creationId xmlns:a16="http://schemas.microsoft.com/office/drawing/2014/main" id="{5E48222A-98DC-4500-B5D6-20A78D875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4B4E7-0A1D-4BE0-87DC-ADD0AD270685}"/>
              </a:ext>
            </a:extLst>
          </p:cNvPr>
          <p:cNvSpPr>
            <a:spLocks noGrp="1"/>
          </p:cNvSpPr>
          <p:nvPr>
            <p:ph type="sldNum" sz="quarter" idx="12"/>
          </p:nvPr>
        </p:nvSpPr>
        <p:spPr/>
        <p:txBody>
          <a:bodyPr/>
          <a:lstStyle/>
          <a:p>
            <a:fld id="{93601A7F-02B6-4128-A60E-01226CC8721C}" type="slidenum">
              <a:rPr lang="en-US" smtClean="0"/>
              <a:t>‹#›</a:t>
            </a:fld>
            <a:endParaRPr lang="en-US"/>
          </a:p>
        </p:txBody>
      </p:sp>
    </p:spTree>
    <p:extLst>
      <p:ext uri="{BB962C8B-B14F-4D97-AF65-F5344CB8AC3E}">
        <p14:creationId xmlns:p14="http://schemas.microsoft.com/office/powerpoint/2010/main" val="202473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7D8684-5664-428A-9A93-F098C87E13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0256DF-5CE6-4218-B9EF-22F8D2AF8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484B9-DBF4-4345-BB74-2B3A18AE9C7A}"/>
              </a:ext>
            </a:extLst>
          </p:cNvPr>
          <p:cNvSpPr>
            <a:spLocks noGrp="1"/>
          </p:cNvSpPr>
          <p:nvPr>
            <p:ph type="dt" sz="half" idx="10"/>
          </p:nvPr>
        </p:nvSpPr>
        <p:spPr/>
        <p:txBody>
          <a:bodyPr/>
          <a:lstStyle/>
          <a:p>
            <a:fld id="{8B3A1618-777E-4394-B6C4-19C486DC76F0}" type="datetimeFigureOut">
              <a:rPr lang="en-US" smtClean="0"/>
              <a:t>7/3/2021</a:t>
            </a:fld>
            <a:endParaRPr lang="en-US"/>
          </a:p>
        </p:txBody>
      </p:sp>
      <p:sp>
        <p:nvSpPr>
          <p:cNvPr id="5" name="Footer Placeholder 4">
            <a:extLst>
              <a:ext uri="{FF2B5EF4-FFF2-40B4-BE49-F238E27FC236}">
                <a16:creationId xmlns:a16="http://schemas.microsoft.com/office/drawing/2014/main" id="{1EBF1108-99E2-4027-9DEE-04CA066A8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0D34A-54A7-48F5-873F-C7E9C3311DC7}"/>
              </a:ext>
            </a:extLst>
          </p:cNvPr>
          <p:cNvSpPr>
            <a:spLocks noGrp="1"/>
          </p:cNvSpPr>
          <p:nvPr>
            <p:ph type="sldNum" sz="quarter" idx="12"/>
          </p:nvPr>
        </p:nvSpPr>
        <p:spPr/>
        <p:txBody>
          <a:bodyPr/>
          <a:lstStyle/>
          <a:p>
            <a:fld id="{93601A7F-02B6-4128-A60E-01226CC8721C}" type="slidenum">
              <a:rPr lang="en-US" smtClean="0"/>
              <a:t>‹#›</a:t>
            </a:fld>
            <a:endParaRPr lang="en-US"/>
          </a:p>
        </p:txBody>
      </p:sp>
    </p:spTree>
    <p:extLst>
      <p:ext uri="{BB962C8B-B14F-4D97-AF65-F5344CB8AC3E}">
        <p14:creationId xmlns:p14="http://schemas.microsoft.com/office/powerpoint/2010/main" val="3313450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7805-9E81-4E12-ADD8-7C6BFFC08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99A304-EB5E-4018-89B4-D0DAE2A13D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96BA1-FE47-42FF-8183-C80B4CF7EED4}"/>
              </a:ext>
            </a:extLst>
          </p:cNvPr>
          <p:cNvSpPr>
            <a:spLocks noGrp="1"/>
          </p:cNvSpPr>
          <p:nvPr>
            <p:ph type="dt" sz="half" idx="10"/>
          </p:nvPr>
        </p:nvSpPr>
        <p:spPr/>
        <p:txBody>
          <a:bodyPr/>
          <a:lstStyle/>
          <a:p>
            <a:fld id="{8B3A1618-777E-4394-B6C4-19C486DC76F0}" type="datetimeFigureOut">
              <a:rPr lang="en-US" smtClean="0"/>
              <a:t>7/3/2021</a:t>
            </a:fld>
            <a:endParaRPr lang="en-US"/>
          </a:p>
        </p:txBody>
      </p:sp>
      <p:sp>
        <p:nvSpPr>
          <p:cNvPr id="5" name="Footer Placeholder 4">
            <a:extLst>
              <a:ext uri="{FF2B5EF4-FFF2-40B4-BE49-F238E27FC236}">
                <a16:creationId xmlns:a16="http://schemas.microsoft.com/office/drawing/2014/main" id="{B386FF1B-FAE2-4070-95C6-7630BC44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EFB2F-42C4-4672-8F3C-A4FFCFF0A993}"/>
              </a:ext>
            </a:extLst>
          </p:cNvPr>
          <p:cNvSpPr>
            <a:spLocks noGrp="1"/>
          </p:cNvSpPr>
          <p:nvPr>
            <p:ph type="sldNum" sz="quarter" idx="12"/>
          </p:nvPr>
        </p:nvSpPr>
        <p:spPr/>
        <p:txBody>
          <a:bodyPr/>
          <a:lstStyle/>
          <a:p>
            <a:fld id="{93601A7F-02B6-4128-A60E-01226CC8721C}" type="slidenum">
              <a:rPr lang="en-US" smtClean="0"/>
              <a:t>‹#›</a:t>
            </a:fld>
            <a:endParaRPr lang="en-US"/>
          </a:p>
        </p:txBody>
      </p:sp>
    </p:spTree>
    <p:extLst>
      <p:ext uri="{BB962C8B-B14F-4D97-AF65-F5344CB8AC3E}">
        <p14:creationId xmlns:p14="http://schemas.microsoft.com/office/powerpoint/2010/main" val="483595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6ED9-9FAB-4DD5-B869-4855765DD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64578B-35C5-4DB0-AFF8-895C6251E2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F71108-446B-4DEC-9843-FFEBAE8DAF40}"/>
              </a:ext>
            </a:extLst>
          </p:cNvPr>
          <p:cNvSpPr>
            <a:spLocks noGrp="1"/>
          </p:cNvSpPr>
          <p:nvPr>
            <p:ph type="dt" sz="half" idx="10"/>
          </p:nvPr>
        </p:nvSpPr>
        <p:spPr/>
        <p:txBody>
          <a:bodyPr/>
          <a:lstStyle/>
          <a:p>
            <a:fld id="{8B3A1618-777E-4394-B6C4-19C486DC76F0}" type="datetimeFigureOut">
              <a:rPr lang="en-US" smtClean="0"/>
              <a:t>7/3/2021</a:t>
            </a:fld>
            <a:endParaRPr lang="en-US"/>
          </a:p>
        </p:txBody>
      </p:sp>
      <p:sp>
        <p:nvSpPr>
          <p:cNvPr id="5" name="Footer Placeholder 4">
            <a:extLst>
              <a:ext uri="{FF2B5EF4-FFF2-40B4-BE49-F238E27FC236}">
                <a16:creationId xmlns:a16="http://schemas.microsoft.com/office/drawing/2014/main" id="{8CBE5F96-59B2-4FEC-9449-08C655F2B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0623C2-6303-4848-B6EC-64056646E4CC}"/>
              </a:ext>
            </a:extLst>
          </p:cNvPr>
          <p:cNvSpPr>
            <a:spLocks noGrp="1"/>
          </p:cNvSpPr>
          <p:nvPr>
            <p:ph type="sldNum" sz="quarter" idx="12"/>
          </p:nvPr>
        </p:nvSpPr>
        <p:spPr/>
        <p:txBody>
          <a:bodyPr/>
          <a:lstStyle/>
          <a:p>
            <a:fld id="{93601A7F-02B6-4128-A60E-01226CC8721C}" type="slidenum">
              <a:rPr lang="en-US" smtClean="0"/>
              <a:t>‹#›</a:t>
            </a:fld>
            <a:endParaRPr lang="en-US"/>
          </a:p>
        </p:txBody>
      </p:sp>
    </p:spTree>
    <p:extLst>
      <p:ext uri="{BB962C8B-B14F-4D97-AF65-F5344CB8AC3E}">
        <p14:creationId xmlns:p14="http://schemas.microsoft.com/office/powerpoint/2010/main" val="315357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C76E-C8D9-40C5-BCAA-F11A01349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129212-EE44-4A54-A623-F989811AFF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03B912-6696-4D59-9C87-465D5DF1E5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F187FE-D369-40DD-87FD-3404F1DA505D}"/>
              </a:ext>
            </a:extLst>
          </p:cNvPr>
          <p:cNvSpPr>
            <a:spLocks noGrp="1"/>
          </p:cNvSpPr>
          <p:nvPr>
            <p:ph type="dt" sz="half" idx="10"/>
          </p:nvPr>
        </p:nvSpPr>
        <p:spPr/>
        <p:txBody>
          <a:bodyPr/>
          <a:lstStyle/>
          <a:p>
            <a:fld id="{8B3A1618-777E-4394-B6C4-19C486DC76F0}" type="datetimeFigureOut">
              <a:rPr lang="en-US" smtClean="0"/>
              <a:t>7/3/2021</a:t>
            </a:fld>
            <a:endParaRPr lang="en-US"/>
          </a:p>
        </p:txBody>
      </p:sp>
      <p:sp>
        <p:nvSpPr>
          <p:cNvPr id="6" name="Footer Placeholder 5">
            <a:extLst>
              <a:ext uri="{FF2B5EF4-FFF2-40B4-BE49-F238E27FC236}">
                <a16:creationId xmlns:a16="http://schemas.microsoft.com/office/drawing/2014/main" id="{16D2734D-4E62-4429-A6B3-90F0C9DFE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7788F-39FE-4EF5-A226-DAA4DE3E537E}"/>
              </a:ext>
            </a:extLst>
          </p:cNvPr>
          <p:cNvSpPr>
            <a:spLocks noGrp="1"/>
          </p:cNvSpPr>
          <p:nvPr>
            <p:ph type="sldNum" sz="quarter" idx="12"/>
          </p:nvPr>
        </p:nvSpPr>
        <p:spPr/>
        <p:txBody>
          <a:bodyPr/>
          <a:lstStyle/>
          <a:p>
            <a:fld id="{93601A7F-02B6-4128-A60E-01226CC8721C}" type="slidenum">
              <a:rPr lang="en-US" smtClean="0"/>
              <a:t>‹#›</a:t>
            </a:fld>
            <a:endParaRPr lang="en-US"/>
          </a:p>
        </p:txBody>
      </p:sp>
    </p:spTree>
    <p:extLst>
      <p:ext uri="{BB962C8B-B14F-4D97-AF65-F5344CB8AC3E}">
        <p14:creationId xmlns:p14="http://schemas.microsoft.com/office/powerpoint/2010/main" val="284309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1E2C5-21DD-4B05-986E-0F35008F97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3CC053-B1C4-47C8-8D5C-82DBB9EE9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10BAC-8389-4E3A-9DB7-B726352C99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25C57D-5FF1-46A9-8FA9-B498434D2A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58CB2B-6C38-4172-890B-EA9CC3996F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80D02D-D94E-44F0-A7B4-6A3AF63E649C}"/>
              </a:ext>
            </a:extLst>
          </p:cNvPr>
          <p:cNvSpPr>
            <a:spLocks noGrp="1"/>
          </p:cNvSpPr>
          <p:nvPr>
            <p:ph type="dt" sz="half" idx="10"/>
          </p:nvPr>
        </p:nvSpPr>
        <p:spPr/>
        <p:txBody>
          <a:bodyPr/>
          <a:lstStyle/>
          <a:p>
            <a:fld id="{8B3A1618-777E-4394-B6C4-19C486DC76F0}" type="datetimeFigureOut">
              <a:rPr lang="en-US" smtClean="0"/>
              <a:t>7/3/2021</a:t>
            </a:fld>
            <a:endParaRPr lang="en-US"/>
          </a:p>
        </p:txBody>
      </p:sp>
      <p:sp>
        <p:nvSpPr>
          <p:cNvPr id="8" name="Footer Placeholder 7">
            <a:extLst>
              <a:ext uri="{FF2B5EF4-FFF2-40B4-BE49-F238E27FC236}">
                <a16:creationId xmlns:a16="http://schemas.microsoft.com/office/drawing/2014/main" id="{BF512C2E-07AA-457D-8821-F2CF8E1DEC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3D5F62-361F-45A9-9E05-7A7A3CB63E56}"/>
              </a:ext>
            </a:extLst>
          </p:cNvPr>
          <p:cNvSpPr>
            <a:spLocks noGrp="1"/>
          </p:cNvSpPr>
          <p:nvPr>
            <p:ph type="sldNum" sz="quarter" idx="12"/>
          </p:nvPr>
        </p:nvSpPr>
        <p:spPr/>
        <p:txBody>
          <a:bodyPr/>
          <a:lstStyle/>
          <a:p>
            <a:fld id="{93601A7F-02B6-4128-A60E-01226CC8721C}" type="slidenum">
              <a:rPr lang="en-US" smtClean="0"/>
              <a:t>‹#›</a:t>
            </a:fld>
            <a:endParaRPr lang="en-US"/>
          </a:p>
        </p:txBody>
      </p:sp>
    </p:spTree>
    <p:extLst>
      <p:ext uri="{BB962C8B-B14F-4D97-AF65-F5344CB8AC3E}">
        <p14:creationId xmlns:p14="http://schemas.microsoft.com/office/powerpoint/2010/main" val="40819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DA943-CA20-4490-9DC5-565BFA8A7C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82EBB5-F7C2-43DE-8413-CF1A6143AD48}"/>
              </a:ext>
            </a:extLst>
          </p:cNvPr>
          <p:cNvSpPr>
            <a:spLocks noGrp="1"/>
          </p:cNvSpPr>
          <p:nvPr>
            <p:ph type="dt" sz="half" idx="10"/>
          </p:nvPr>
        </p:nvSpPr>
        <p:spPr/>
        <p:txBody>
          <a:bodyPr/>
          <a:lstStyle/>
          <a:p>
            <a:fld id="{8B3A1618-777E-4394-B6C4-19C486DC76F0}" type="datetimeFigureOut">
              <a:rPr lang="en-US" smtClean="0"/>
              <a:t>7/3/2021</a:t>
            </a:fld>
            <a:endParaRPr lang="en-US"/>
          </a:p>
        </p:txBody>
      </p:sp>
      <p:sp>
        <p:nvSpPr>
          <p:cNvPr id="4" name="Footer Placeholder 3">
            <a:extLst>
              <a:ext uri="{FF2B5EF4-FFF2-40B4-BE49-F238E27FC236}">
                <a16:creationId xmlns:a16="http://schemas.microsoft.com/office/drawing/2014/main" id="{68560FF9-EF72-4942-BED4-9EE2AA8195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FD0FB8-682E-4314-B88D-839B3B2E40CE}"/>
              </a:ext>
            </a:extLst>
          </p:cNvPr>
          <p:cNvSpPr>
            <a:spLocks noGrp="1"/>
          </p:cNvSpPr>
          <p:nvPr>
            <p:ph type="sldNum" sz="quarter" idx="12"/>
          </p:nvPr>
        </p:nvSpPr>
        <p:spPr/>
        <p:txBody>
          <a:bodyPr/>
          <a:lstStyle/>
          <a:p>
            <a:fld id="{93601A7F-02B6-4128-A60E-01226CC8721C}" type="slidenum">
              <a:rPr lang="en-US" smtClean="0"/>
              <a:t>‹#›</a:t>
            </a:fld>
            <a:endParaRPr lang="en-US"/>
          </a:p>
        </p:txBody>
      </p:sp>
    </p:spTree>
    <p:extLst>
      <p:ext uri="{BB962C8B-B14F-4D97-AF65-F5344CB8AC3E}">
        <p14:creationId xmlns:p14="http://schemas.microsoft.com/office/powerpoint/2010/main" val="164155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1E4CCF-FD74-44CC-82D4-0C3FF5C6CE4C}"/>
              </a:ext>
            </a:extLst>
          </p:cNvPr>
          <p:cNvSpPr>
            <a:spLocks noGrp="1"/>
          </p:cNvSpPr>
          <p:nvPr>
            <p:ph type="dt" sz="half" idx="10"/>
          </p:nvPr>
        </p:nvSpPr>
        <p:spPr/>
        <p:txBody>
          <a:bodyPr/>
          <a:lstStyle/>
          <a:p>
            <a:fld id="{8B3A1618-777E-4394-B6C4-19C486DC76F0}" type="datetimeFigureOut">
              <a:rPr lang="en-US" smtClean="0"/>
              <a:t>7/3/2021</a:t>
            </a:fld>
            <a:endParaRPr lang="en-US"/>
          </a:p>
        </p:txBody>
      </p:sp>
      <p:sp>
        <p:nvSpPr>
          <p:cNvPr id="3" name="Footer Placeholder 2">
            <a:extLst>
              <a:ext uri="{FF2B5EF4-FFF2-40B4-BE49-F238E27FC236}">
                <a16:creationId xmlns:a16="http://schemas.microsoft.com/office/drawing/2014/main" id="{451ED74E-759C-42F6-BD19-85E05D990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A470C7-4A1C-4294-A941-741486C2E402}"/>
              </a:ext>
            </a:extLst>
          </p:cNvPr>
          <p:cNvSpPr>
            <a:spLocks noGrp="1"/>
          </p:cNvSpPr>
          <p:nvPr>
            <p:ph type="sldNum" sz="quarter" idx="12"/>
          </p:nvPr>
        </p:nvSpPr>
        <p:spPr/>
        <p:txBody>
          <a:bodyPr/>
          <a:lstStyle/>
          <a:p>
            <a:fld id="{93601A7F-02B6-4128-A60E-01226CC8721C}" type="slidenum">
              <a:rPr lang="en-US" smtClean="0"/>
              <a:t>‹#›</a:t>
            </a:fld>
            <a:endParaRPr lang="en-US"/>
          </a:p>
        </p:txBody>
      </p:sp>
    </p:spTree>
    <p:extLst>
      <p:ext uri="{BB962C8B-B14F-4D97-AF65-F5344CB8AC3E}">
        <p14:creationId xmlns:p14="http://schemas.microsoft.com/office/powerpoint/2010/main" val="2982758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4D9D-82A5-4E87-A282-B444B480C6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C5D257-8A0B-4C79-9730-2C6CF4E649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94EC77-2299-4F9B-B292-26DBA0F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BF4653-75AF-4CF2-8802-2A0E77DADCC3}"/>
              </a:ext>
            </a:extLst>
          </p:cNvPr>
          <p:cNvSpPr>
            <a:spLocks noGrp="1"/>
          </p:cNvSpPr>
          <p:nvPr>
            <p:ph type="dt" sz="half" idx="10"/>
          </p:nvPr>
        </p:nvSpPr>
        <p:spPr/>
        <p:txBody>
          <a:bodyPr/>
          <a:lstStyle/>
          <a:p>
            <a:fld id="{8B3A1618-777E-4394-B6C4-19C486DC76F0}" type="datetimeFigureOut">
              <a:rPr lang="en-US" smtClean="0"/>
              <a:t>7/3/2021</a:t>
            </a:fld>
            <a:endParaRPr lang="en-US"/>
          </a:p>
        </p:txBody>
      </p:sp>
      <p:sp>
        <p:nvSpPr>
          <p:cNvPr id="6" name="Footer Placeholder 5">
            <a:extLst>
              <a:ext uri="{FF2B5EF4-FFF2-40B4-BE49-F238E27FC236}">
                <a16:creationId xmlns:a16="http://schemas.microsoft.com/office/drawing/2014/main" id="{ABD105F9-F3A6-4B1C-8221-2754CE3B7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C4E8C-3733-4C0F-B09E-856630E378FC}"/>
              </a:ext>
            </a:extLst>
          </p:cNvPr>
          <p:cNvSpPr>
            <a:spLocks noGrp="1"/>
          </p:cNvSpPr>
          <p:nvPr>
            <p:ph type="sldNum" sz="quarter" idx="12"/>
          </p:nvPr>
        </p:nvSpPr>
        <p:spPr/>
        <p:txBody>
          <a:bodyPr/>
          <a:lstStyle/>
          <a:p>
            <a:fld id="{93601A7F-02B6-4128-A60E-01226CC8721C}" type="slidenum">
              <a:rPr lang="en-US" smtClean="0"/>
              <a:t>‹#›</a:t>
            </a:fld>
            <a:endParaRPr lang="en-US"/>
          </a:p>
        </p:txBody>
      </p:sp>
    </p:spTree>
    <p:extLst>
      <p:ext uri="{BB962C8B-B14F-4D97-AF65-F5344CB8AC3E}">
        <p14:creationId xmlns:p14="http://schemas.microsoft.com/office/powerpoint/2010/main" val="1026278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1C42-1C2D-4FFE-A014-06F43666B4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0C80E5-5272-48FB-AE6F-11B562E595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DD5A14-9BD7-45AC-93E9-A4B82B480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CAA036-7BDF-4658-A878-AE54A459366A}"/>
              </a:ext>
            </a:extLst>
          </p:cNvPr>
          <p:cNvSpPr>
            <a:spLocks noGrp="1"/>
          </p:cNvSpPr>
          <p:nvPr>
            <p:ph type="dt" sz="half" idx="10"/>
          </p:nvPr>
        </p:nvSpPr>
        <p:spPr/>
        <p:txBody>
          <a:bodyPr/>
          <a:lstStyle/>
          <a:p>
            <a:fld id="{8B3A1618-777E-4394-B6C4-19C486DC76F0}" type="datetimeFigureOut">
              <a:rPr lang="en-US" smtClean="0"/>
              <a:t>7/3/2021</a:t>
            </a:fld>
            <a:endParaRPr lang="en-US"/>
          </a:p>
        </p:txBody>
      </p:sp>
      <p:sp>
        <p:nvSpPr>
          <p:cNvPr id="6" name="Footer Placeholder 5">
            <a:extLst>
              <a:ext uri="{FF2B5EF4-FFF2-40B4-BE49-F238E27FC236}">
                <a16:creationId xmlns:a16="http://schemas.microsoft.com/office/drawing/2014/main" id="{8E7F278C-1F3B-484F-A996-D6F9E96DA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2D74D4-48D2-47F0-9A01-E9513FC50B53}"/>
              </a:ext>
            </a:extLst>
          </p:cNvPr>
          <p:cNvSpPr>
            <a:spLocks noGrp="1"/>
          </p:cNvSpPr>
          <p:nvPr>
            <p:ph type="sldNum" sz="quarter" idx="12"/>
          </p:nvPr>
        </p:nvSpPr>
        <p:spPr/>
        <p:txBody>
          <a:bodyPr/>
          <a:lstStyle/>
          <a:p>
            <a:fld id="{93601A7F-02B6-4128-A60E-01226CC8721C}" type="slidenum">
              <a:rPr lang="en-US" smtClean="0"/>
              <a:t>‹#›</a:t>
            </a:fld>
            <a:endParaRPr lang="en-US"/>
          </a:p>
        </p:txBody>
      </p:sp>
    </p:spTree>
    <p:extLst>
      <p:ext uri="{BB962C8B-B14F-4D97-AF65-F5344CB8AC3E}">
        <p14:creationId xmlns:p14="http://schemas.microsoft.com/office/powerpoint/2010/main" val="35430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172A60-F7EC-4083-8396-7F93772183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F01DF-66BC-42EA-A4E5-E325937859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17374-9EE4-4F71-B486-26073A70AA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A1618-777E-4394-B6C4-19C486DC76F0}" type="datetimeFigureOut">
              <a:rPr lang="en-US" smtClean="0"/>
              <a:t>7/3/2021</a:t>
            </a:fld>
            <a:endParaRPr lang="en-US"/>
          </a:p>
        </p:txBody>
      </p:sp>
      <p:sp>
        <p:nvSpPr>
          <p:cNvPr id="5" name="Footer Placeholder 4">
            <a:extLst>
              <a:ext uri="{FF2B5EF4-FFF2-40B4-BE49-F238E27FC236}">
                <a16:creationId xmlns:a16="http://schemas.microsoft.com/office/drawing/2014/main" id="{D5FE1216-4C40-4DBE-927F-52FE11B29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D45E43-7DD0-428E-B334-166D4AE73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601A7F-02B6-4128-A60E-01226CC8721C}" type="slidenum">
              <a:rPr lang="en-US" smtClean="0"/>
              <a:t>‹#›</a:t>
            </a:fld>
            <a:endParaRPr lang="en-US"/>
          </a:p>
        </p:txBody>
      </p:sp>
    </p:spTree>
    <p:extLst>
      <p:ext uri="{BB962C8B-B14F-4D97-AF65-F5344CB8AC3E}">
        <p14:creationId xmlns:p14="http://schemas.microsoft.com/office/powerpoint/2010/main" val="1724381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t>Chapter 7</a:t>
            </a:r>
          </a:p>
        </p:txBody>
      </p:sp>
      <p:sp>
        <p:nvSpPr>
          <p:cNvPr id="3075" name="Rectangle 3"/>
          <p:cNvSpPr>
            <a:spLocks noGrp="1" noChangeArrowheads="1"/>
          </p:cNvSpPr>
          <p:nvPr>
            <p:ph type="subTitle" idx="1"/>
          </p:nvPr>
        </p:nvSpPr>
        <p:spPr/>
        <p:txBody>
          <a:bodyPr>
            <a:normAutofit/>
          </a:bodyPr>
          <a:lstStyle/>
          <a:p>
            <a:pPr eaLnBrk="1" hangingPunct="1"/>
            <a:r>
              <a:rPr lang="en-US" sz="4400" dirty="0"/>
              <a:t>Arbitrary &amp; Capricious Review</a:t>
            </a:r>
          </a:p>
        </p:txBody>
      </p:sp>
      <p:sp>
        <p:nvSpPr>
          <p:cNvPr id="2" name="Slide Number Placeholder 1">
            <a:extLst>
              <a:ext uri="{FF2B5EF4-FFF2-40B4-BE49-F238E27FC236}">
                <a16:creationId xmlns:a16="http://schemas.microsoft.com/office/drawing/2014/main" id="{23EED9AF-A8A5-4828-B9AC-B9566C2BF35B}"/>
              </a:ext>
            </a:extLst>
          </p:cNvPr>
          <p:cNvSpPr>
            <a:spLocks noGrp="1"/>
          </p:cNvSpPr>
          <p:nvPr>
            <p:ph type="sldNum" sz="quarter" idx="12"/>
          </p:nvPr>
        </p:nvSpPr>
        <p:spPr/>
        <p:txBody>
          <a:bodyPr/>
          <a:lstStyle/>
          <a:p>
            <a:pPr>
              <a:defRPr/>
            </a:pPr>
            <a:fld id="{14352923-D39C-456D-A4D0-962C6C599CDA}" type="slidenum">
              <a:rPr lang="en-US" smtClean="0"/>
              <a:pPr>
                <a:defRPr/>
              </a:pPr>
              <a:t>1</a:t>
            </a:fld>
            <a:endParaRPr lang="en-US"/>
          </a:p>
        </p:txBody>
      </p:sp>
      <p:pic>
        <p:nvPicPr>
          <p:cNvPr id="3" name="Audio 2">
            <a:hlinkClick r:id="" action="ppaction://media"/>
            <a:extLst>
              <a:ext uri="{FF2B5EF4-FFF2-40B4-BE49-F238E27FC236}">
                <a16:creationId xmlns:a16="http://schemas.microsoft.com/office/drawing/2014/main" id="{B7389D33-B654-4BCF-826F-5156101532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813980555"/>
      </p:ext>
    </p:extLst>
  </p:cSld>
  <p:clrMapOvr>
    <a:masterClrMapping/>
  </p:clrMapOvr>
  <mc:AlternateContent xmlns:mc="http://schemas.openxmlformats.org/markup-compatibility/2006" xmlns:p14="http://schemas.microsoft.com/office/powerpoint/2010/main">
    <mc:Choice Requires="p14">
      <p:transition spd="slow" p14:dur="2000" advTm="4469"/>
    </mc:Choice>
    <mc:Fallback xmlns="">
      <p:transition spd="slow" advTm="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FFA3C1-5096-4C16-BCBF-E2353D5D94A5}" type="slidenum">
              <a:rPr lang="en-US" smtClean="0"/>
              <a:pPr/>
              <a:t>2</a:t>
            </a:fld>
            <a:endParaRPr lang="en-US"/>
          </a:p>
        </p:txBody>
      </p:sp>
      <p:sp>
        <p:nvSpPr>
          <p:cNvPr id="33795" name="Rectangle 2"/>
          <p:cNvSpPr>
            <a:spLocks noGrp="1" noChangeArrowheads="1"/>
          </p:cNvSpPr>
          <p:nvPr>
            <p:ph type="title"/>
          </p:nvPr>
        </p:nvSpPr>
        <p:spPr/>
        <p:txBody>
          <a:bodyPr/>
          <a:lstStyle/>
          <a:p>
            <a:pPr eaLnBrk="1" hangingPunct="1"/>
            <a:r>
              <a:rPr lang="en-US" dirty="0"/>
              <a:t>What does Arbitrary and Capricious Review Mean?</a:t>
            </a:r>
          </a:p>
        </p:txBody>
      </p:sp>
      <p:sp>
        <p:nvSpPr>
          <p:cNvPr id="33796" name="Rectangle 3"/>
          <p:cNvSpPr>
            <a:spLocks noGrp="1" noChangeArrowheads="1"/>
          </p:cNvSpPr>
          <p:nvPr>
            <p:ph type="body" idx="1"/>
          </p:nvPr>
        </p:nvSpPr>
        <p:spPr/>
        <p:txBody>
          <a:bodyPr>
            <a:normAutofit/>
          </a:bodyPr>
          <a:lstStyle/>
          <a:p>
            <a:pPr eaLnBrk="1" hangingPunct="1">
              <a:lnSpc>
                <a:spcPct val="90000"/>
              </a:lnSpc>
            </a:pPr>
            <a:r>
              <a:rPr lang="en-US" dirty="0"/>
              <a:t>Original definition</a:t>
            </a:r>
          </a:p>
          <a:p>
            <a:pPr lvl="1" eaLnBrk="1" hangingPunct="1">
              <a:lnSpc>
                <a:spcPct val="90000"/>
              </a:lnSpc>
            </a:pPr>
            <a:r>
              <a:rPr lang="en-US" dirty="0"/>
              <a:t>Highly deferential to the agency</a:t>
            </a:r>
          </a:p>
          <a:p>
            <a:pPr lvl="1" eaLnBrk="1" hangingPunct="1">
              <a:lnSpc>
                <a:spcPct val="90000"/>
              </a:lnSpc>
            </a:pPr>
            <a:r>
              <a:rPr lang="en-US" dirty="0"/>
              <a:t>Same effect as the rational relationship test in constitutional law.</a:t>
            </a:r>
          </a:p>
          <a:p>
            <a:pPr eaLnBrk="1" hangingPunct="1">
              <a:lnSpc>
                <a:spcPct val="90000"/>
              </a:lnSpc>
            </a:pPr>
            <a:r>
              <a:rPr lang="en-US" dirty="0"/>
              <a:t>This is consistent with the general policy of APA, which established deferential review of agency decisions on fact and policy. </a:t>
            </a:r>
          </a:p>
        </p:txBody>
      </p:sp>
      <p:pic>
        <p:nvPicPr>
          <p:cNvPr id="7" name="Audio 6">
            <a:hlinkClick r:id="" action="ppaction://media"/>
            <a:extLst>
              <a:ext uri="{FF2B5EF4-FFF2-40B4-BE49-F238E27FC236}">
                <a16:creationId xmlns:a16="http://schemas.microsoft.com/office/drawing/2014/main" id="{68AA7938-2BA3-4BF0-A087-5F9DADE4D1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36216165"/>
      </p:ext>
    </p:extLst>
  </p:cSld>
  <p:clrMapOvr>
    <a:masterClrMapping/>
  </p:clrMapOvr>
  <mc:AlternateContent xmlns:mc="http://schemas.openxmlformats.org/markup-compatibility/2006" xmlns:p14="http://schemas.microsoft.com/office/powerpoint/2010/main">
    <mc:Choice Requires="p14">
      <p:transition spd="slow" p14:dur="2000" advTm="43289"/>
    </mc:Choice>
    <mc:Fallback xmlns="">
      <p:transition spd="slow" advTm="4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5723-0853-481D-A03D-AA0387EC3AE9}"/>
              </a:ext>
            </a:extLst>
          </p:cNvPr>
          <p:cNvSpPr>
            <a:spLocks noGrp="1"/>
          </p:cNvSpPr>
          <p:nvPr>
            <p:ph type="title"/>
          </p:nvPr>
        </p:nvSpPr>
        <p:spPr/>
        <p:txBody>
          <a:bodyPr/>
          <a:lstStyle/>
          <a:p>
            <a:pPr lvl="0" eaLnBrk="1" hangingPunct="1">
              <a:lnSpc>
                <a:spcPct val="90000"/>
              </a:lnSpc>
            </a:pPr>
            <a:r>
              <a:rPr lang="en-US" dirty="0"/>
              <a:t>Citizens to </a:t>
            </a:r>
            <a:r>
              <a:rPr lang="en-US" i="1" dirty="0"/>
              <a:t>Preserve Overton Park, Inc. v. Volpe</a:t>
            </a:r>
            <a:r>
              <a:rPr lang="en-US" dirty="0"/>
              <a:t>, 401 U.S. 402 (1971) </a:t>
            </a:r>
          </a:p>
        </p:txBody>
      </p:sp>
      <p:sp>
        <p:nvSpPr>
          <p:cNvPr id="3" name="Content Placeholder 2">
            <a:extLst>
              <a:ext uri="{FF2B5EF4-FFF2-40B4-BE49-F238E27FC236}">
                <a16:creationId xmlns:a16="http://schemas.microsoft.com/office/drawing/2014/main" id="{5ED53488-2672-4492-A2DB-3DBDA2709746}"/>
              </a:ext>
            </a:extLst>
          </p:cNvPr>
          <p:cNvSpPr>
            <a:spLocks noGrp="1"/>
          </p:cNvSpPr>
          <p:nvPr>
            <p:ph idx="1"/>
          </p:nvPr>
        </p:nvSpPr>
        <p:spPr/>
        <p:txBody>
          <a:bodyPr>
            <a:normAutofit/>
          </a:bodyPr>
          <a:lstStyle/>
          <a:p>
            <a:pPr lvl="0" eaLnBrk="1" hangingPunct="1">
              <a:lnSpc>
                <a:spcPct val="90000"/>
              </a:lnSpc>
            </a:pPr>
            <a:r>
              <a:rPr lang="en-US" dirty="0"/>
              <a:t>This was an informal adjudication – a decision about the routing of a road by the Secretary, but one with significant impact.</a:t>
            </a:r>
          </a:p>
          <a:p>
            <a:pPr lvl="0" eaLnBrk="1" hangingPunct="1">
              <a:lnSpc>
                <a:spcPct val="90000"/>
              </a:lnSpc>
            </a:pPr>
            <a:r>
              <a:rPr lang="en-US" dirty="0"/>
              <a:t>Consistent with the later </a:t>
            </a:r>
            <a:r>
              <a:rPr lang="en-US" i="1" dirty="0"/>
              <a:t>Vermont Yankee </a:t>
            </a:r>
            <a:r>
              <a:rPr lang="en-US" dirty="0"/>
              <a:t>case, the Court is not adding to the statutory requirements on the Secretary’s decision.</a:t>
            </a:r>
          </a:p>
          <a:p>
            <a:pPr lvl="0" eaLnBrk="1" hangingPunct="1">
              <a:lnSpc>
                <a:spcPct val="90000"/>
              </a:lnSpc>
            </a:pPr>
            <a:r>
              <a:rPr lang="en-US" dirty="0"/>
              <a:t>Instead, the court is requiring the Secretary to show on the record that he complied with the statutory requirements.</a:t>
            </a:r>
          </a:p>
          <a:p>
            <a:pPr lvl="0" eaLnBrk="1" hangingPunct="1">
              <a:lnSpc>
                <a:spcPct val="90000"/>
              </a:lnSpc>
            </a:pPr>
            <a:r>
              <a:rPr lang="en-US" dirty="0"/>
              <a:t>To make sure that the decision was property made, the court held that judges could do:</a:t>
            </a:r>
          </a:p>
          <a:p>
            <a:pPr lvl="1" eaLnBrk="1" hangingPunct="1">
              <a:lnSpc>
                <a:spcPct val="90000"/>
              </a:lnSpc>
            </a:pPr>
            <a:r>
              <a:rPr lang="en-US" dirty="0">
                <a:highlight>
                  <a:srgbClr val="FFFF00"/>
                </a:highlight>
              </a:rPr>
              <a:t>‘‘a substantial inquiry,’’ ‘‘a thorough, probing, in-depth review, and [a] searching and careful [inquiry into the facts].’</a:t>
            </a:r>
          </a:p>
        </p:txBody>
      </p:sp>
      <p:sp>
        <p:nvSpPr>
          <p:cNvPr id="4" name="Slide Number Placeholder 3">
            <a:extLst>
              <a:ext uri="{FF2B5EF4-FFF2-40B4-BE49-F238E27FC236}">
                <a16:creationId xmlns:a16="http://schemas.microsoft.com/office/drawing/2014/main" id="{6622CBD1-B4DF-4639-ACA8-E771BAE3FEAA}"/>
              </a:ext>
            </a:extLst>
          </p:cNvPr>
          <p:cNvSpPr>
            <a:spLocks noGrp="1"/>
          </p:cNvSpPr>
          <p:nvPr>
            <p:ph type="sldNum" sz="quarter" idx="12"/>
          </p:nvPr>
        </p:nvSpPr>
        <p:spPr/>
        <p:txBody>
          <a:bodyPr/>
          <a:lstStyle/>
          <a:p>
            <a:pPr>
              <a:defRPr/>
            </a:pPr>
            <a:fld id="{CC739B67-DB22-4103-985A-E8E1D242EF5C}" type="slidenum">
              <a:rPr lang="en-US" smtClean="0"/>
              <a:pPr>
                <a:defRPr/>
              </a:pPr>
              <a:t>3</a:t>
            </a:fld>
            <a:endParaRPr lang="en-US"/>
          </a:p>
        </p:txBody>
      </p:sp>
      <p:pic>
        <p:nvPicPr>
          <p:cNvPr id="7" name="Audio 6">
            <a:hlinkClick r:id="" action="ppaction://media"/>
            <a:extLst>
              <a:ext uri="{FF2B5EF4-FFF2-40B4-BE49-F238E27FC236}">
                <a16:creationId xmlns:a16="http://schemas.microsoft.com/office/drawing/2014/main" id="{77B0BAC6-E5E7-4417-B09E-C6B97CECB2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975833744"/>
      </p:ext>
    </p:extLst>
  </p:cSld>
  <p:clrMapOvr>
    <a:masterClrMapping/>
  </p:clrMapOvr>
  <mc:AlternateContent xmlns:mc="http://schemas.openxmlformats.org/markup-compatibility/2006" xmlns:p14="http://schemas.microsoft.com/office/powerpoint/2010/main">
    <mc:Choice Requires="p14">
      <p:transition spd="slow" p14:dur="2000" advTm="61477"/>
    </mc:Choice>
    <mc:Fallback xmlns="">
      <p:transition spd="slow" advTm="6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88389-69AD-475C-BF62-3DBDB7511947}"/>
              </a:ext>
            </a:extLst>
          </p:cNvPr>
          <p:cNvSpPr>
            <a:spLocks noGrp="1"/>
          </p:cNvSpPr>
          <p:nvPr>
            <p:ph type="title"/>
          </p:nvPr>
        </p:nvSpPr>
        <p:spPr/>
        <p:txBody>
          <a:bodyPr/>
          <a:lstStyle/>
          <a:p>
            <a:r>
              <a:rPr lang="en-US" dirty="0"/>
              <a:t>The Impact of </a:t>
            </a:r>
            <a:r>
              <a:rPr lang="en-US" i="1" dirty="0"/>
              <a:t>Overton Park</a:t>
            </a:r>
          </a:p>
        </p:txBody>
      </p:sp>
      <p:sp>
        <p:nvSpPr>
          <p:cNvPr id="3" name="Content Placeholder 2">
            <a:extLst>
              <a:ext uri="{FF2B5EF4-FFF2-40B4-BE49-F238E27FC236}">
                <a16:creationId xmlns:a16="http://schemas.microsoft.com/office/drawing/2014/main" id="{9991416E-FF79-4E52-9C62-1AF14704933A}"/>
              </a:ext>
            </a:extLst>
          </p:cNvPr>
          <p:cNvSpPr>
            <a:spLocks noGrp="1"/>
          </p:cNvSpPr>
          <p:nvPr>
            <p:ph idx="1"/>
          </p:nvPr>
        </p:nvSpPr>
        <p:spPr/>
        <p:txBody>
          <a:bodyPr>
            <a:normAutofit/>
          </a:bodyPr>
          <a:lstStyle/>
          <a:p>
            <a:r>
              <a:rPr lang="en-US" i="1" dirty="0"/>
              <a:t>Overton Park</a:t>
            </a:r>
            <a:r>
              <a:rPr lang="en-US" dirty="0"/>
              <a:t> creates the modern system of judicial review based on a detailed look at the record. </a:t>
            </a:r>
          </a:p>
          <a:p>
            <a:r>
              <a:rPr lang="en-US" dirty="0"/>
              <a:t>Agencies retain their discretion but must document that they considered all required factors. </a:t>
            </a:r>
          </a:p>
          <a:p>
            <a:r>
              <a:rPr lang="en-US" dirty="0"/>
              <a:t>It gives the court the power to remand for an inadequate record even if it is clear that the agency will prevail when it gets the record right.</a:t>
            </a:r>
          </a:p>
          <a:p>
            <a:r>
              <a:rPr lang="en-US" dirty="0"/>
              <a:t>This was an issue with some of the Trump actions – they were enjoined by the courts because of an inadequate or incorrect records.</a:t>
            </a:r>
          </a:p>
        </p:txBody>
      </p:sp>
      <p:sp>
        <p:nvSpPr>
          <p:cNvPr id="4" name="Slide Number Placeholder 3">
            <a:extLst>
              <a:ext uri="{FF2B5EF4-FFF2-40B4-BE49-F238E27FC236}">
                <a16:creationId xmlns:a16="http://schemas.microsoft.com/office/drawing/2014/main" id="{CB48488F-FF65-40E4-BDD9-B5C59C9EFF89}"/>
              </a:ext>
            </a:extLst>
          </p:cNvPr>
          <p:cNvSpPr>
            <a:spLocks noGrp="1"/>
          </p:cNvSpPr>
          <p:nvPr>
            <p:ph type="sldNum" sz="quarter" idx="12"/>
          </p:nvPr>
        </p:nvSpPr>
        <p:spPr/>
        <p:txBody>
          <a:bodyPr/>
          <a:lstStyle/>
          <a:p>
            <a:pPr>
              <a:defRPr/>
            </a:pPr>
            <a:fld id="{CC739B67-DB22-4103-985A-E8E1D242EF5C}" type="slidenum">
              <a:rPr lang="en-US" smtClean="0"/>
              <a:pPr>
                <a:defRPr/>
              </a:pPr>
              <a:t>4</a:t>
            </a:fld>
            <a:endParaRPr lang="en-US"/>
          </a:p>
        </p:txBody>
      </p:sp>
      <p:pic>
        <p:nvPicPr>
          <p:cNvPr id="10" name="Audio 9">
            <a:hlinkClick r:id="" action="ppaction://media"/>
            <a:extLst>
              <a:ext uri="{FF2B5EF4-FFF2-40B4-BE49-F238E27FC236}">
                <a16:creationId xmlns:a16="http://schemas.microsoft.com/office/drawing/2014/main" id="{E3766B71-9052-4543-AF49-5B85A208FF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781005230"/>
      </p:ext>
    </p:extLst>
  </p:cSld>
  <p:clrMapOvr>
    <a:masterClrMapping/>
  </p:clrMapOvr>
  <mc:AlternateContent xmlns:mc="http://schemas.openxmlformats.org/markup-compatibility/2006" xmlns:p14="http://schemas.microsoft.com/office/powerpoint/2010/main">
    <mc:Choice Requires="p14">
      <p:transition spd="slow" p14:dur="2000" advTm="47465"/>
    </mc:Choice>
    <mc:Fallback xmlns="">
      <p:transition spd="slow" advTm="47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20CB04F-9DA0-4A0A-8C29-5B3D10B83097}" type="slidenum">
              <a:rPr lang="en-US" smtClean="0"/>
              <a:pPr/>
              <a:t>5</a:t>
            </a:fld>
            <a:endParaRPr lang="en-US"/>
          </a:p>
        </p:txBody>
      </p:sp>
      <p:sp>
        <p:nvSpPr>
          <p:cNvPr id="35843" name="Rectangle 2"/>
          <p:cNvSpPr>
            <a:spLocks noGrp="1" noChangeArrowheads="1"/>
          </p:cNvSpPr>
          <p:nvPr>
            <p:ph type="title"/>
          </p:nvPr>
        </p:nvSpPr>
        <p:spPr/>
        <p:txBody>
          <a:bodyPr/>
          <a:lstStyle/>
          <a:p>
            <a:pPr eaLnBrk="1" hangingPunct="1"/>
            <a:r>
              <a:rPr lang="en-US" dirty="0"/>
              <a:t>When Should the Court Allow the Record to be Supplemented by the Agency?</a:t>
            </a:r>
          </a:p>
        </p:txBody>
      </p:sp>
      <p:sp>
        <p:nvSpPr>
          <p:cNvPr id="35844" name="Rectangle 3"/>
          <p:cNvSpPr>
            <a:spLocks noGrp="1" noChangeArrowheads="1"/>
          </p:cNvSpPr>
          <p:nvPr>
            <p:ph type="body" idx="1"/>
          </p:nvPr>
        </p:nvSpPr>
        <p:spPr/>
        <p:txBody>
          <a:bodyPr>
            <a:normAutofit/>
          </a:bodyPr>
          <a:lstStyle/>
          <a:p>
            <a:pPr eaLnBrk="1" hangingPunct="1">
              <a:lnSpc>
                <a:spcPct val="80000"/>
              </a:lnSpc>
            </a:pPr>
            <a:r>
              <a:rPr lang="en-US" dirty="0"/>
              <a:t>Like a trial transcript on appeal, the record is usually closed, otherwise there would be de novo review of new material. There are some exceptions.</a:t>
            </a:r>
          </a:p>
          <a:p>
            <a:pPr eaLnBrk="1" hangingPunct="1">
              <a:lnSpc>
                <a:spcPct val="80000"/>
              </a:lnSpc>
            </a:pPr>
            <a:r>
              <a:rPr lang="en-US" dirty="0"/>
              <a:t>Assume that a group is unable to present material to include in the record because the agency failed to hold a required hearing.</a:t>
            </a:r>
          </a:p>
          <a:p>
            <a:pPr lvl="1" eaLnBrk="1" hangingPunct="1">
              <a:lnSpc>
                <a:spcPct val="80000"/>
              </a:lnSpc>
            </a:pPr>
            <a:r>
              <a:rPr lang="en-US" dirty="0"/>
              <a:t>The court might allow the information into the record and allow the agency to consider it and amend the record before the court.</a:t>
            </a:r>
          </a:p>
          <a:p>
            <a:pPr eaLnBrk="1" hangingPunct="1">
              <a:lnSpc>
                <a:spcPct val="80000"/>
              </a:lnSpc>
            </a:pPr>
            <a:r>
              <a:rPr lang="en-US" dirty="0"/>
              <a:t>Evidence of bias might be allowed, but this is very rare.</a:t>
            </a:r>
          </a:p>
        </p:txBody>
      </p:sp>
      <p:pic>
        <p:nvPicPr>
          <p:cNvPr id="2" name="Audio 1">
            <a:hlinkClick r:id="" action="ppaction://media"/>
            <a:extLst>
              <a:ext uri="{FF2B5EF4-FFF2-40B4-BE49-F238E27FC236}">
                <a16:creationId xmlns:a16="http://schemas.microsoft.com/office/drawing/2014/main" id="{5EAF728E-56C1-4159-827C-1B0520F792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342746385"/>
      </p:ext>
    </p:extLst>
  </p:cSld>
  <p:clrMapOvr>
    <a:masterClrMapping/>
  </p:clrMapOvr>
  <mc:AlternateContent xmlns:mc="http://schemas.openxmlformats.org/markup-compatibility/2006" xmlns:p14="http://schemas.microsoft.com/office/powerpoint/2010/main">
    <mc:Choice Requires="p14">
      <p:transition spd="slow" p14:dur="2000" advTm="56643"/>
    </mc:Choice>
    <mc:Fallback xmlns="">
      <p:transition spd="slow" advTm="5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F117298-5E09-4F4D-9A22-E94EFA86059C}" type="slidenum">
              <a:rPr lang="en-US" smtClean="0"/>
              <a:pPr/>
              <a:t>6</a:t>
            </a:fld>
            <a:endParaRPr lang="en-US"/>
          </a:p>
        </p:txBody>
      </p:sp>
      <p:sp>
        <p:nvSpPr>
          <p:cNvPr id="37891" name="Rectangle 2"/>
          <p:cNvSpPr>
            <a:spLocks noGrp="1" noChangeArrowheads="1"/>
          </p:cNvSpPr>
          <p:nvPr>
            <p:ph type="title"/>
          </p:nvPr>
        </p:nvSpPr>
        <p:spPr/>
        <p:txBody>
          <a:bodyPr/>
          <a:lstStyle/>
          <a:p>
            <a:pPr eaLnBrk="1" hangingPunct="1"/>
            <a:r>
              <a:rPr lang="en-US" dirty="0"/>
              <a:t>“Hard Look Review” - The General Standard for Modern Review</a:t>
            </a:r>
          </a:p>
        </p:txBody>
      </p:sp>
      <p:sp>
        <p:nvSpPr>
          <p:cNvPr id="37892" name="Rectangle 3"/>
          <p:cNvSpPr>
            <a:spLocks noGrp="1" noChangeArrowheads="1"/>
          </p:cNvSpPr>
          <p:nvPr>
            <p:ph type="body" idx="1"/>
          </p:nvPr>
        </p:nvSpPr>
        <p:spPr/>
        <p:txBody>
          <a:bodyPr/>
          <a:lstStyle/>
          <a:p>
            <a:pPr eaLnBrk="1" hangingPunct="1">
              <a:lnSpc>
                <a:spcPct val="90000"/>
              </a:lnSpc>
            </a:pPr>
            <a:r>
              <a:rPr lang="en-US" sz="2400" dirty="0"/>
              <a:t>[judicial review should] evince a concern that variables be accounted for, that the representativeness of test conditions be ascertained, that the validity of tests be assured and the statistical significance of results determined. </a:t>
            </a:r>
          </a:p>
          <a:p>
            <a:pPr eaLnBrk="1" hangingPunct="1">
              <a:lnSpc>
                <a:spcPct val="90000"/>
              </a:lnSpc>
            </a:pPr>
            <a:r>
              <a:rPr lang="en-US" sz="2400" dirty="0"/>
              <a:t>Collectively, these concerns have sometimes been expressed as a need for “reasoned decision-making.” . . . However expressed, these more substantive concerns have been coupled with a requirement that assumptions be stated, that process be revealed, that the rejection of alternate theories or abandonment of alternate course of action be explained and that the rationale for the ultimate decision be set forth in a manner which permits the . . . courts to exercise their statutory responsibility upon review. </a:t>
            </a:r>
          </a:p>
          <a:p>
            <a:pPr eaLnBrk="1" hangingPunct="1">
              <a:lnSpc>
                <a:spcPct val="90000"/>
              </a:lnSpc>
            </a:pPr>
            <a:r>
              <a:rPr lang="en-US" sz="2400" i="1" dirty="0"/>
              <a:t>National Lime Assn. v. EPA</a:t>
            </a:r>
            <a:r>
              <a:rPr lang="en-US" sz="2400" dirty="0"/>
              <a:t>, 627 F.2d 416, 453 (D.C. Cir. 1980)</a:t>
            </a:r>
          </a:p>
        </p:txBody>
      </p:sp>
      <p:pic>
        <p:nvPicPr>
          <p:cNvPr id="3" name="Audio 2">
            <a:hlinkClick r:id="" action="ppaction://media"/>
            <a:extLst>
              <a:ext uri="{FF2B5EF4-FFF2-40B4-BE49-F238E27FC236}">
                <a16:creationId xmlns:a16="http://schemas.microsoft.com/office/drawing/2014/main" id="{20F87171-ECAF-43E7-B4AF-17947B6781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020869514"/>
      </p:ext>
    </p:extLst>
  </p:cSld>
  <p:clrMapOvr>
    <a:masterClrMapping/>
  </p:clrMapOvr>
  <mc:AlternateContent xmlns:mc="http://schemas.openxmlformats.org/markup-compatibility/2006" xmlns:p14="http://schemas.microsoft.com/office/powerpoint/2010/main">
    <mc:Choice Requires="p14">
      <p:transition spd="slow" p14:dur="2000" advTm="116732"/>
    </mc:Choice>
    <mc:Fallback xmlns="">
      <p:transition spd="slow" advTm="116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9EA2064-E0CF-4501-927D-4F731DA8C3AD}" type="slidenum">
              <a:rPr lang="en-US" smtClean="0"/>
              <a:pPr/>
              <a:t>7</a:t>
            </a:fld>
            <a:endParaRPr lang="en-US"/>
          </a:p>
        </p:txBody>
      </p:sp>
      <p:sp>
        <p:nvSpPr>
          <p:cNvPr id="38915" name="Rectangle 2"/>
          <p:cNvSpPr>
            <a:spLocks noGrp="1" noChangeArrowheads="1"/>
          </p:cNvSpPr>
          <p:nvPr>
            <p:ph type="title"/>
          </p:nvPr>
        </p:nvSpPr>
        <p:spPr/>
        <p:txBody>
          <a:bodyPr/>
          <a:lstStyle/>
          <a:p>
            <a:pPr eaLnBrk="1" hangingPunct="1"/>
            <a:r>
              <a:rPr lang="en-US" dirty="0"/>
              <a:t>How do We Square Hard Look with Deference?</a:t>
            </a:r>
          </a:p>
        </p:txBody>
      </p:sp>
      <p:sp>
        <p:nvSpPr>
          <p:cNvPr id="38916" name="Rectangle 3"/>
          <p:cNvSpPr>
            <a:spLocks noGrp="1" noChangeArrowheads="1"/>
          </p:cNvSpPr>
          <p:nvPr>
            <p:ph type="body" idx="1"/>
          </p:nvPr>
        </p:nvSpPr>
        <p:spPr/>
        <p:txBody>
          <a:bodyPr>
            <a:normAutofit fontScale="92500"/>
          </a:bodyPr>
          <a:lstStyle/>
          <a:p>
            <a:pPr eaLnBrk="1" hangingPunct="1">
              <a:lnSpc>
                <a:spcPct val="90000"/>
              </a:lnSpc>
            </a:pPr>
            <a:r>
              <a:rPr lang="en-US" dirty="0"/>
              <a:t>The courts cannot use hard look to change the underlying requirement that they defer to agency </a:t>
            </a:r>
            <a:r>
              <a:rPr lang="en-US" dirty="0" err="1"/>
              <a:t>decisionmaking</a:t>
            </a:r>
            <a:r>
              <a:rPr lang="en-US" dirty="0"/>
              <a:t> on facts and policy.</a:t>
            </a:r>
          </a:p>
          <a:p>
            <a:pPr eaLnBrk="1" hangingPunct="1">
              <a:lnSpc>
                <a:spcPct val="90000"/>
              </a:lnSpc>
            </a:pPr>
            <a:r>
              <a:rPr lang="en-US" dirty="0"/>
              <a:t>Hard look analysis requires agencies to make sure that the record for the case provides a clear basis for their factfinding and their policy decisions.</a:t>
            </a:r>
          </a:p>
          <a:p>
            <a:pPr eaLnBrk="1" hangingPunct="1">
              <a:lnSpc>
                <a:spcPct val="90000"/>
              </a:lnSpc>
            </a:pPr>
            <a:r>
              <a:rPr lang="en-US" dirty="0"/>
              <a:t>A court can hide its disagreements about policy and facts behind hard look review.</a:t>
            </a:r>
          </a:p>
          <a:p>
            <a:pPr eaLnBrk="1" hangingPunct="1">
              <a:lnSpc>
                <a:spcPct val="90000"/>
              </a:lnSpc>
            </a:pPr>
            <a:r>
              <a:rPr lang="en-US" dirty="0"/>
              <a:t>Rules or actions the court does not like but would have to defer to can be remanded for more detail, sometimes fatally if the agency runs out of time to respond before an opposing party takes over the White House.</a:t>
            </a:r>
          </a:p>
        </p:txBody>
      </p:sp>
      <p:pic>
        <p:nvPicPr>
          <p:cNvPr id="4" name="Audio 3">
            <a:hlinkClick r:id="" action="ppaction://media"/>
            <a:extLst>
              <a:ext uri="{FF2B5EF4-FFF2-40B4-BE49-F238E27FC236}">
                <a16:creationId xmlns:a16="http://schemas.microsoft.com/office/drawing/2014/main" id="{FF7ECE1F-468B-4786-B7D5-AD0951EEAB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233560928"/>
      </p:ext>
    </p:extLst>
  </p:cSld>
  <p:clrMapOvr>
    <a:masterClrMapping/>
  </p:clrMapOvr>
  <mc:AlternateContent xmlns:mc="http://schemas.openxmlformats.org/markup-compatibility/2006" xmlns:p14="http://schemas.microsoft.com/office/powerpoint/2010/main">
    <mc:Choice Requires="p14">
      <p:transition spd="slow" p14:dur="2000" advTm="71122"/>
    </mc:Choice>
    <mc:Fallback xmlns="">
      <p:transition spd="slow" advTm="71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dirty="0"/>
              <a:t>Hard Look </a:t>
            </a:r>
            <a:r>
              <a:rPr lang="en-US"/>
              <a:t>and Political Change</a:t>
            </a:r>
            <a:endParaRPr lang="en-US" dirty="0"/>
          </a:p>
        </p:txBody>
      </p:sp>
      <p:sp>
        <p:nvSpPr>
          <p:cNvPr id="3075" name="Rectangle 4"/>
          <p:cNvSpPr>
            <a:spLocks noGrp="1" noChangeArrowheads="1"/>
          </p:cNvSpPr>
          <p:nvPr>
            <p:ph idx="1"/>
          </p:nvPr>
        </p:nvSpPr>
        <p:spPr/>
        <p:txBody>
          <a:bodyPr>
            <a:normAutofit/>
          </a:bodyPr>
          <a:lstStyle/>
          <a:p>
            <a:pPr eaLnBrk="1" hangingPunct="1"/>
            <a:r>
              <a:rPr lang="en-US" dirty="0"/>
              <a:t>Elections matter. New administrations change regulatory direction by changing rules.</a:t>
            </a:r>
          </a:p>
          <a:p>
            <a:pPr eaLnBrk="1" hangingPunct="1"/>
            <a:r>
              <a:rPr lang="en-US" dirty="0"/>
              <a:t>The record requirement of </a:t>
            </a:r>
            <a:r>
              <a:rPr lang="en-US" i="1" dirty="0"/>
              <a:t>Overton Park</a:t>
            </a:r>
            <a:r>
              <a:rPr lang="en-US" dirty="0"/>
              <a:t> and the “hard look” of </a:t>
            </a:r>
            <a:r>
              <a:rPr lang="en-US" i="1" dirty="0"/>
              <a:t>National Lime</a:t>
            </a:r>
            <a:r>
              <a:rPr lang="en-US" dirty="0"/>
              <a:t> combine to set a rigorous standard for justifying a new rule.</a:t>
            </a:r>
          </a:p>
          <a:p>
            <a:pPr eaLnBrk="1" hangingPunct="1"/>
            <a:r>
              <a:rPr lang="en-US" dirty="0"/>
              <a:t>The agency will have to build a record with a detailed factual analysis, with those facts backed up by valid studies.</a:t>
            </a:r>
          </a:p>
          <a:p>
            <a:pPr eaLnBrk="1" hangingPunct="1"/>
            <a:r>
              <a:rPr lang="en-US" dirty="0"/>
              <a:t>In our next sections, we will look at whether this same standard applies to withdrawing or changing a rule.</a:t>
            </a:r>
          </a:p>
          <a:p>
            <a:pPr eaLnBrk="1" hangingPunct="1"/>
            <a:endParaRPr lang="en-US" dirty="0"/>
          </a:p>
        </p:txBody>
      </p:sp>
      <p:sp>
        <p:nvSpPr>
          <p:cNvPr id="2" name="Slide Number Placeholder 1">
            <a:extLst>
              <a:ext uri="{FF2B5EF4-FFF2-40B4-BE49-F238E27FC236}">
                <a16:creationId xmlns:a16="http://schemas.microsoft.com/office/drawing/2014/main" id="{DACA836C-8B6A-4BCA-A6C5-C68E90FA0A55}"/>
              </a:ext>
            </a:extLst>
          </p:cNvPr>
          <p:cNvSpPr>
            <a:spLocks noGrp="1"/>
          </p:cNvSpPr>
          <p:nvPr>
            <p:ph type="sldNum" sz="quarter" idx="12"/>
          </p:nvPr>
        </p:nvSpPr>
        <p:spPr/>
        <p:txBody>
          <a:bodyPr/>
          <a:lstStyle/>
          <a:p>
            <a:pPr>
              <a:defRPr/>
            </a:pPr>
            <a:fld id="{14352923-D39C-456D-A4D0-962C6C599CDA}" type="slidenum">
              <a:rPr lang="en-US" smtClean="0"/>
              <a:pPr>
                <a:defRPr/>
              </a:pPr>
              <a:t>8</a:t>
            </a:fld>
            <a:endParaRPr lang="en-US"/>
          </a:p>
        </p:txBody>
      </p:sp>
      <p:pic>
        <p:nvPicPr>
          <p:cNvPr id="5" name="Audio 4">
            <a:hlinkClick r:id="" action="ppaction://media"/>
            <a:extLst>
              <a:ext uri="{FF2B5EF4-FFF2-40B4-BE49-F238E27FC236}">
                <a16:creationId xmlns:a16="http://schemas.microsoft.com/office/drawing/2014/main" id="{C773374B-E7F8-48B1-8C4D-412EF3AFEF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560"/>
    </mc:Choice>
    <mc:Fallback xmlns="">
      <p:transition spd="slow" advTm="6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752</Words>
  <Application>Microsoft Office PowerPoint</Application>
  <PresentationFormat>Widescreen</PresentationFormat>
  <Paragraphs>45</Paragraphs>
  <Slides>8</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Tahoma</vt:lpstr>
      <vt:lpstr>Office Theme</vt:lpstr>
      <vt:lpstr>Chapter 7</vt:lpstr>
      <vt:lpstr>What does Arbitrary and Capricious Review Mean?</vt:lpstr>
      <vt:lpstr>Citizens to Preserve Overton Park, Inc. v. Volpe, 401 U.S. 402 (1971) </vt:lpstr>
      <vt:lpstr>The Impact of Overton Park</vt:lpstr>
      <vt:lpstr>When Should the Court Allow the Record to be Supplemented by the Agency?</vt:lpstr>
      <vt:lpstr>“Hard Look Review” - The General Standard for Modern Review</vt:lpstr>
      <vt:lpstr>How do We Square Hard Look with Deference?</vt:lpstr>
      <vt:lpstr>Hard Look and Political 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dc:title>
  <dc:creator>Edward P Richards</dc:creator>
  <cp:lastModifiedBy>Edward P Richards</cp:lastModifiedBy>
  <cp:revision>4</cp:revision>
  <dcterms:created xsi:type="dcterms:W3CDTF">2021-07-03T23:15:21Z</dcterms:created>
  <dcterms:modified xsi:type="dcterms:W3CDTF">2021-07-03T23:35:28Z</dcterms:modified>
</cp:coreProperties>
</file>