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1020" r:id="rId2"/>
    <p:sldId id="1027" r:id="rId3"/>
    <p:sldId id="1030" r:id="rId4"/>
    <p:sldId id="1031" r:id="rId5"/>
    <p:sldId id="1032" r:id="rId6"/>
    <p:sldId id="1033" r:id="rId7"/>
    <p:sldId id="1034" r:id="rId8"/>
    <p:sldId id="1035" r:id="rId9"/>
    <p:sldId id="1036" r:id="rId10"/>
    <p:sldId id="103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91" autoAdjust="0"/>
    <p:restoredTop sz="94660"/>
  </p:normalViewPr>
  <p:slideViewPr>
    <p:cSldViewPr snapToGrid="0">
      <p:cViewPr varScale="1">
        <p:scale>
          <a:sx n="88" d="100"/>
          <a:sy n="88" d="100"/>
        </p:scale>
        <p:origin x="72" y="1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5E0B2-CD79-4937-9996-128AEC6C90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77D14B-4239-4DB0-B1A4-EEEB39A92C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4AE48A-A7CA-459B-A58E-CC5ADDD77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68D99-075A-4B18-ACA5-259CF17FFF0A}" type="datetimeFigureOut">
              <a:rPr lang="en-US" smtClean="0"/>
              <a:t>6/28/2021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CEA330-D0E7-4050-A82F-05C7409F0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71A4C-8A8B-4D22-92AE-0485CCBA7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BE79B-93AA-48AE-A212-B15C597B0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103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70C66-D04D-40D0-B5BC-3DA10E2D5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B10025-4D49-474D-954D-E5634267BF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1C7D35-E0E5-4437-B5F2-9B71449C1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68D99-075A-4B18-ACA5-259CF17FFF0A}" type="datetimeFigureOut">
              <a:rPr lang="en-US" smtClean="0"/>
              <a:t>6/28/2021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9D4AA4-30BF-41E3-BFBF-AAD74A750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62BE0-3B74-4E3F-8976-4913F53D4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BE79B-93AA-48AE-A212-B15C597B0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563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71C1C2-93C9-40EA-AEDB-CFC60E4C79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A27CB7-6659-4390-9DB1-4FA8F80007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DE66A5-81B6-4EE9-9214-A68EC200F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68D99-075A-4B18-ACA5-259CF17FFF0A}" type="datetimeFigureOut">
              <a:rPr lang="en-US" smtClean="0"/>
              <a:t>6/28/2021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6B1037-188F-4FF9-A87D-B616647BE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E3F954-A438-49C7-A9A0-FC171992C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BE79B-93AA-48AE-A212-B15C597B0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590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6398E-4F1C-46E7-9A8F-595E1C1B5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AFCD0D-74D7-4EB5-B3AD-2437C4C279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05A6FB-BA42-409C-AA09-C67E0914C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68D99-075A-4B18-ACA5-259CF17FFF0A}" type="datetimeFigureOut">
              <a:rPr lang="en-US" smtClean="0"/>
              <a:t>6/28/2021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6E1BC-EC2C-4EFF-8895-3D1B8401C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26FF28-948D-4815-A50C-D585A2D1C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BE79B-93AA-48AE-A212-B15C597B0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23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21C40-AF58-43B5-B9D5-CF186ED49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CBC6BA-1B15-4882-AFBE-B7DD3418B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B893A2-1FF3-4AE0-B178-8A11F7F07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68D99-075A-4B18-ACA5-259CF17FFF0A}" type="datetimeFigureOut">
              <a:rPr lang="en-US" smtClean="0"/>
              <a:t>6/28/2021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C2ABFB-988E-452F-9B26-CAB7B6814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28726E-D30C-41F3-8E8F-00B72A225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BE79B-93AA-48AE-A212-B15C597B0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954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06AE1-CEF3-4577-BF9D-3B12F54F1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C5B39E-F7ED-4843-8915-53831D9244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7BC567-1C8D-43BD-898D-F4C9CCB52F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A04568-ABEA-4E8C-A8F0-0AD4083CD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68D99-075A-4B18-ACA5-259CF17FFF0A}" type="datetimeFigureOut">
              <a:rPr lang="en-US" smtClean="0"/>
              <a:t>6/28/2021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2CFE27-6424-492A-A512-8847E206C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9B76EB-EE12-4206-9927-B5BC14479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BE79B-93AA-48AE-A212-B15C597B0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258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E462E-B329-477C-A96D-CCF7CB521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71718E-D575-4EBC-9E75-9115120B5B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D68CBC-A6AC-49DF-BDE3-1DD2297A84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D9128B-1C6D-47E5-8612-A091BFFB29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6DCA29-E3E9-449B-9776-480DA86951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3946AD-AF75-48D4-8854-E34BB9287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68D99-075A-4B18-ACA5-259CF17FFF0A}" type="datetimeFigureOut">
              <a:rPr lang="en-US" smtClean="0"/>
              <a:t>6/28/2021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D934AE-7886-4EE5-8EA5-1AC198E0E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B10E3C-71AB-492A-AD88-962B9D1ED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BE79B-93AA-48AE-A212-B15C597B0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236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061CF-B5B6-4ECD-85F1-4A2CF32B7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86A137-7F00-485B-995B-9A1215BBD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68D99-075A-4B18-ACA5-259CF17FFF0A}" type="datetimeFigureOut">
              <a:rPr lang="en-US" smtClean="0"/>
              <a:t>6/28/2021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05CCDC-F0AA-4999-A518-7E5B99A63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35DCF9-9D87-4D03-B675-D5F4BF3C9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BE79B-93AA-48AE-A212-B15C597B0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04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1D2685-B29A-458F-85A4-353304470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68D99-075A-4B18-ACA5-259CF17FFF0A}" type="datetimeFigureOut">
              <a:rPr lang="en-US" smtClean="0"/>
              <a:t>6/28/2021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CBDCB1-FA4A-4B06-9D70-02FA395A5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D2ECCF-D607-433B-95EE-991D450A2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BE79B-93AA-48AE-A212-B15C597B0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678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CAE23-13CE-41AA-B1FE-0ED5182CA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32A590-B4F7-4FE7-98BA-5884468A52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4DBDE3-37A7-4C39-8E8C-EA6537F492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78D404-2A2B-461F-9F59-99CC7B1F1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68D99-075A-4B18-ACA5-259CF17FFF0A}" type="datetimeFigureOut">
              <a:rPr lang="en-US" smtClean="0"/>
              <a:t>6/28/2021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9A3EA8-D631-4E83-9335-81AF340D8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25ED3C-BE95-42CC-B840-446EFC50C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BE79B-93AA-48AE-A212-B15C597B0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932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B5226-FB55-4C74-8C40-CF1A9560C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66E8DF-830F-4D4B-B692-371EF46509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F23CD1-EBAA-4CA8-A318-E630E2C897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262EED-E2DF-433C-B291-CD923C5EA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68D99-075A-4B18-ACA5-259CF17FFF0A}" type="datetimeFigureOut">
              <a:rPr lang="en-US" smtClean="0"/>
              <a:t>6/28/2021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28B549-3EFA-4941-96C4-B6DDF5F7A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B962DA-7FE0-4BF8-927C-9D7E8167E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BE79B-93AA-48AE-A212-B15C597B0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543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355246-B221-42DE-AA28-0DEFA5A2F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2D8774-846F-4555-8962-DD3F8BB7DD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0C1ECD-56B1-42A7-8A43-4CEEA3A7B9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268D99-075A-4B18-ACA5-259CF17FFF0A}" type="datetimeFigureOut">
              <a:rPr lang="en-US" smtClean="0"/>
              <a:t>6/28/2021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A01F91-E9DD-46C6-8AF5-2F3D2E58C0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86A8D8-F2D8-4E44-88CA-2EA4F5EE9A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5BE79B-93AA-48AE-A212-B15C597B0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43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Chapter 7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4400" dirty="0"/>
              <a:t>Substantial Evidence Review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E33F49-BE56-444C-8FF8-3F68F8F81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352923-D39C-456D-A4D0-962C6C599CDA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F7840C6-FA81-4F6D-855C-95BE5F446E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20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74"/>
    </mc:Choice>
    <mc:Fallback xmlns="">
      <p:transition spd="slow" advTm="35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86402-DA73-44B5-92C1-11271AEA2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Substantial Evidence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DF5495-AACB-4227-A232-260C7AB877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This is a deferential review, but it requires that the agency build a record to explain its actions.</a:t>
            </a:r>
          </a:p>
          <a:p>
            <a:r>
              <a:rPr lang="en-US" dirty="0"/>
              <a:t>If there is a conflict between the ALJ’s recommended ruling and the final agency action, the record must explain why the agency came to different conclusion on witness credibility and factual determines. </a:t>
            </a:r>
          </a:p>
          <a:p>
            <a:r>
              <a:rPr lang="en-US" dirty="0"/>
              <a:t>This standard is limited to formal proceedings. You will mostly see arbitrary and capricious review </a:t>
            </a:r>
            <a:r>
              <a:rPr lang="en-US"/>
              <a:t>in practice, </a:t>
            </a:r>
            <a:r>
              <a:rPr lang="en-US" dirty="0"/>
              <a:t>which is discussed in the next section.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1B704E-79EE-438A-B780-8B290FF5D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1E0A324-E34B-48B1-BA04-049E19E9D7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46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789"/>
    </mc:Choice>
    <mc:Fallback xmlns="">
      <p:transition spd="slow" advTm="44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3753F0B-6E42-431F-94EA-2B66E9DE161F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Substantial Evidence </a:t>
            </a:r>
            <a:r>
              <a:rPr lang="en-US" i="1" dirty="0"/>
              <a:t>- Universal Camera v. NLRB</a:t>
            </a:r>
            <a:r>
              <a:rPr lang="en-US" dirty="0"/>
              <a:t>, 340 US 474 (1951)</a:t>
            </a:r>
          </a:p>
        </p:txBody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"[s]</a:t>
            </a:r>
            <a:r>
              <a:rPr lang="en-US" dirty="0" err="1"/>
              <a:t>ubstantial</a:t>
            </a:r>
            <a:r>
              <a:rPr lang="en-US" dirty="0"/>
              <a:t> evidence is more than a mere scintilla. It means such relevant evidence as a reasonable mind might accept as adequate to support a conclusion."</a:t>
            </a:r>
          </a:p>
          <a:p>
            <a:r>
              <a:rPr lang="en-US" dirty="0"/>
              <a:t>Accordingly, it "must do more than create a suspicion of the existence of the fact to be established. . . . [I]t must be enough to justify, if the trial were to a jury, a refusal to direct a verdict when the conclusion sought to be drawn from it is one of fact for the jury."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80F48AC-A1E2-4EF5-908B-E7FCE16325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24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000"/>
    </mc:Choice>
    <mc:Fallback xmlns="">
      <p:transition spd="slow" advTm="6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Federal Agency Review of ALJ Decisions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7657" y="1611086"/>
            <a:ext cx="10686143" cy="456587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Assume there is a hearing before an ALJ, the ALJ prepares a recommended opinion, and the agency wants to overrule the ALJ.</a:t>
            </a:r>
          </a:p>
          <a:p>
            <a:r>
              <a:rPr lang="en-US" dirty="0"/>
              <a:t>May the agency substitute its decision for that of the ALJ?</a:t>
            </a:r>
          </a:p>
          <a:p>
            <a:r>
              <a:rPr lang="en-US" dirty="0"/>
              <a:t>Why is the agency in a different position than the court when reconsidering an ALJ decision?</a:t>
            </a:r>
          </a:p>
          <a:p>
            <a:pPr lvl="1"/>
            <a:r>
              <a:rPr lang="en-US" dirty="0"/>
              <a:t>Can the federal court reevaluate the evidence and substitute its finds for the agency’s?</a:t>
            </a:r>
          </a:p>
          <a:p>
            <a:r>
              <a:rPr lang="en-US" dirty="0"/>
              <a:t>What</a:t>
            </a:r>
            <a:r>
              <a:rPr lang="en-US" baseline="0" dirty="0"/>
              <a:t> must the agency do when it wants to overrule an ALJ?</a:t>
            </a:r>
          </a:p>
          <a:p>
            <a:pPr lvl="1"/>
            <a:r>
              <a:rPr lang="en-US" baseline="0" dirty="0"/>
              <a:t>Justify its reasons in the record.</a:t>
            </a:r>
          </a:p>
          <a:p>
            <a:r>
              <a:rPr lang="en-US" dirty="0"/>
              <a:t>Why is this different in Louisiana for agency decisions by the DAL?</a:t>
            </a:r>
          </a:p>
          <a:p>
            <a:pPr lvl="1"/>
            <a:r>
              <a:rPr lang="en-US" dirty="0"/>
              <a:t>Does the agency have any authority to overrule the ALJ?</a:t>
            </a:r>
          </a:p>
          <a:p>
            <a:pPr lvl="1"/>
            <a:endParaRPr lang="en-US" baseline="0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5FBD0C-456B-4089-8171-BBE4B2305ED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CD25C60-070F-47FA-BC9D-E89E45C176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10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493"/>
    </mc:Choice>
    <mc:Fallback xmlns="">
      <p:transition spd="slow" advTm="56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Agency Deference to the ALJ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Witness credibility decisions by the ALJ are difficult for the agency to reevaluate. </a:t>
            </a:r>
          </a:p>
          <a:p>
            <a:pPr lvl="1"/>
            <a:r>
              <a:rPr lang="en-US" dirty="0"/>
              <a:t>Does this change with virtual (Zoom) hearings?</a:t>
            </a:r>
            <a:endParaRPr lang="en-US" baseline="0" dirty="0"/>
          </a:p>
          <a:p>
            <a:r>
              <a:rPr lang="en-US" baseline="0" dirty="0"/>
              <a:t>ALJ legal findings entitled to no deference by</a:t>
            </a:r>
            <a:r>
              <a:rPr lang="en-US" dirty="0"/>
              <a:t> the agency.</a:t>
            </a:r>
            <a:endParaRPr lang="en-US" baseline="0" dirty="0"/>
          </a:p>
          <a:p>
            <a:r>
              <a:rPr lang="en-US" dirty="0"/>
              <a:t>Deference to scientific or technical findings by the ALJ will depend on the expertise of the reviewing board members and their staff. 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5FBD0C-456B-4089-8171-BBE4B2305ED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FF4A54C-3B18-488F-8FE5-F53D3A989E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54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193"/>
    </mc:Choice>
    <mc:Fallback xmlns="">
      <p:transition spd="slow" advTm="961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NLRB Smoking Hypo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Employee says he was fired for union activity and the company says it was for violating the smoking policy.</a:t>
            </a:r>
          </a:p>
          <a:p>
            <a:r>
              <a:rPr lang="en-US" dirty="0"/>
              <a:t>ALJ record shows the employee was smoking and his supervisor said this was why he was fired.</a:t>
            </a:r>
          </a:p>
          <a:p>
            <a:r>
              <a:rPr lang="en-US" dirty="0"/>
              <a:t>The employee claims he was fired for his union activity because other workers smoking with him were not fired. </a:t>
            </a:r>
          </a:p>
          <a:p>
            <a:r>
              <a:rPr lang="en-US" dirty="0"/>
              <a:t>There is conflicting testimony from several witnesses, and the ALJ resolves these in favor of the company.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8AFD4D-646D-45A9-BFAB-508FEBC67463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A41A7AB-DBB9-4ABE-BD45-2DA3DCCE67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25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980"/>
    </mc:Choice>
    <mc:Fallback xmlns="">
      <p:transition spd="slow" advTm="60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NLRB Board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Board sees this as typical union harassment case. </a:t>
            </a:r>
          </a:p>
          <a:p>
            <a:r>
              <a:rPr lang="en-US" dirty="0"/>
              <a:t>Board does not believe that supervisor was unaware of employee’s union activity and thus rules against the employer.</a:t>
            </a:r>
          </a:p>
          <a:p>
            <a:r>
              <a:rPr lang="en-US" dirty="0"/>
              <a:t>If you are representing the employer before a court contesting the action, what are your arguments?</a:t>
            </a:r>
          </a:p>
          <a:p>
            <a:pPr lvl="1"/>
            <a:r>
              <a:rPr lang="en-US" dirty="0"/>
              <a:t>Is the Board positioned to reject witness testimony?</a:t>
            </a:r>
          </a:p>
          <a:p>
            <a:pPr lvl="1"/>
            <a:r>
              <a:rPr lang="en-US" dirty="0"/>
              <a:t>What if there was evidence of a strictly enforced anti-smoking policy?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8AFD4D-646D-45A9-BFAB-508FEBC67463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7A4428D-1DC5-49E4-B836-B45ADFE260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97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971"/>
    </mc:Choice>
    <mc:Fallback xmlns="">
      <p:transition spd="slow" advTm="76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Mixed Law and Fact Decisions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Was a worker within course and scope of employment when he drowned trying to save a foundering swimmer at an employer function?</a:t>
            </a:r>
          </a:p>
          <a:p>
            <a:pPr lvl="1"/>
            <a:r>
              <a:rPr lang="en-US" dirty="0"/>
              <a:t>What do you need to decide if a worker is within course and scope?</a:t>
            </a:r>
          </a:p>
          <a:p>
            <a:r>
              <a:rPr lang="en-US" dirty="0"/>
              <a:t>What if the facts about the accident are not disputed, is this a pure legal question?</a:t>
            </a:r>
          </a:p>
          <a:p>
            <a:pPr lvl="1"/>
            <a:r>
              <a:rPr lang="en-US" dirty="0"/>
              <a:t>Can this be purely legal since the law still has be applied to the facts, even if they are not disputed?</a:t>
            </a:r>
          </a:p>
          <a:p>
            <a:r>
              <a:rPr lang="en-US" i="1" dirty="0"/>
              <a:t>O’Leary v. Brown-Pacific-Maxon,</a:t>
            </a:r>
            <a:r>
              <a:rPr lang="en-US" dirty="0"/>
              <a:t> 340 U.S. 504 (1951)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5FBD0C-456B-4089-8171-BBE4B2305ED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5EFA209C-9760-4C9A-BA7B-3744EEA9C5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17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504"/>
    </mc:Choice>
    <mc:Fallback xmlns="">
      <p:transition spd="slow" advTm="92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Courts’ Ruling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court deferred to the agency, using the substantial evidence test.</a:t>
            </a:r>
          </a:p>
          <a:p>
            <a:pPr lvl="1"/>
            <a:r>
              <a:rPr lang="en-US" dirty="0"/>
              <a:t>Three justices dissent, saying it was a legal question, not entitled to deference.</a:t>
            </a:r>
          </a:p>
          <a:p>
            <a:r>
              <a:rPr lang="en-US" dirty="0"/>
              <a:t>Frankfurter for the majority, disagreed:</a:t>
            </a:r>
          </a:p>
          <a:p>
            <a:pPr lvl="1"/>
            <a:r>
              <a:rPr lang="en-US" dirty="0">
                <a:highlight>
                  <a:srgbClr val="FFFF00"/>
                </a:highlight>
              </a:rPr>
              <a:t>Yet the standards are not so severable from the experience of industry nor of such a nature as to be peculiarly appropriate for independent judicial ascertainment as ‘‘questions of law.’’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5FBD0C-456B-4089-8171-BBE4B2305ED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CC1F256-F899-4049-BD66-9A654E84A0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64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140"/>
    </mc:Choice>
    <mc:Fallback xmlns="">
      <p:transition spd="slow" advTm="50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NLRB v. Bell Aerospace Co.</a:t>
            </a:r>
            <a:r>
              <a:rPr lang="en-US" dirty="0"/>
              <a:t>, 416 U.S. 267 (1974)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Company refuses to collectively bargain with buyers, saying they are managers.</a:t>
            </a:r>
          </a:p>
          <a:p>
            <a:r>
              <a:rPr lang="en-US" dirty="0"/>
              <a:t>Agency</a:t>
            </a:r>
            <a:r>
              <a:rPr lang="en-US" baseline="0" dirty="0"/>
              <a:t> finds that only managers whose interests align with the company are exempted from unionization.</a:t>
            </a:r>
          </a:p>
          <a:p>
            <a:r>
              <a:rPr lang="en-US" dirty="0"/>
              <a:t>The court overruled the agency, holding that the law exempted all managers.</a:t>
            </a:r>
          </a:p>
          <a:p>
            <a:pPr lvl="1"/>
            <a:r>
              <a:rPr lang="en-US" dirty="0"/>
              <a:t>Why no substantial evidence review and </a:t>
            </a:r>
            <a:r>
              <a:rPr lang="en-US" i="1" dirty="0"/>
              <a:t>Hearst/</a:t>
            </a:r>
            <a:r>
              <a:rPr lang="en-US" dirty="0"/>
              <a:t> </a:t>
            </a:r>
            <a:r>
              <a:rPr lang="en-US" i="1" dirty="0"/>
              <a:t>Chevron</a:t>
            </a:r>
            <a:r>
              <a:rPr lang="en-US" dirty="0"/>
              <a:t> deference?</a:t>
            </a:r>
          </a:p>
          <a:p>
            <a:pPr lvl="1"/>
            <a:r>
              <a:rPr lang="en-US" dirty="0"/>
              <a:t>Is this just statutory construction?</a:t>
            </a:r>
          </a:p>
          <a:p>
            <a:r>
              <a:rPr lang="en-US" dirty="0"/>
              <a:t>The case was remanded for the board to determine if buyers are managers.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5FBD0C-456B-4089-8171-BBE4B2305ED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529B9B1-5401-4C22-9D74-BFD98BA4E5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97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150"/>
    </mc:Choice>
    <mc:Fallback xmlns="">
      <p:transition spd="slow" advTm="89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801</Words>
  <Application>Microsoft Office PowerPoint</Application>
  <PresentationFormat>Widescreen</PresentationFormat>
  <Paragraphs>62</Paragraphs>
  <Slides>10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Tahoma</vt:lpstr>
      <vt:lpstr>Office Theme</vt:lpstr>
      <vt:lpstr>Chapter 7</vt:lpstr>
      <vt:lpstr>Substantial Evidence - Universal Camera v. NLRB, 340 US 474 (1951)</vt:lpstr>
      <vt:lpstr>Federal Agency Review of ALJ Decisions</vt:lpstr>
      <vt:lpstr>Agency Deference to the ALJ</vt:lpstr>
      <vt:lpstr>NLRB Smoking Hypo</vt:lpstr>
      <vt:lpstr>NLRB Board Review</vt:lpstr>
      <vt:lpstr>Mixed Law and Fact Decisions</vt:lpstr>
      <vt:lpstr>The Courts’ Ruling</vt:lpstr>
      <vt:lpstr>NLRB v. Bell Aerospace Co., 416 U.S. 267 (1974)</vt:lpstr>
      <vt:lpstr>Substantial Evidence Review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7</dc:title>
  <dc:creator>Edward P Richards</dc:creator>
  <cp:lastModifiedBy>Edward P Richards</cp:lastModifiedBy>
  <cp:revision>5</cp:revision>
  <dcterms:created xsi:type="dcterms:W3CDTF">2021-06-28T16:23:02Z</dcterms:created>
  <dcterms:modified xsi:type="dcterms:W3CDTF">2021-06-28T16:35:56Z</dcterms:modified>
</cp:coreProperties>
</file>