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1020" r:id="rId2"/>
    <p:sldId id="1021" r:id="rId3"/>
    <p:sldId id="995" r:id="rId4"/>
    <p:sldId id="996" r:id="rId5"/>
    <p:sldId id="997" r:id="rId6"/>
    <p:sldId id="998" r:id="rId7"/>
    <p:sldId id="999" r:id="rId8"/>
    <p:sldId id="1000" r:id="rId9"/>
    <p:sldId id="1002" r:id="rId10"/>
    <p:sldId id="1003" r:id="rId11"/>
    <p:sldId id="1004" r:id="rId12"/>
    <p:sldId id="1005" r:id="rId13"/>
    <p:sldId id="1006" r:id="rId14"/>
    <p:sldId id="1007" r:id="rId15"/>
    <p:sldId id="1009" r:id="rId16"/>
    <p:sldId id="1022" r:id="rId17"/>
    <p:sldId id="1011" r:id="rId18"/>
    <p:sldId id="1012" r:id="rId19"/>
    <p:sldId id="1013" r:id="rId20"/>
    <p:sldId id="1014" r:id="rId21"/>
    <p:sldId id="1017" r:id="rId22"/>
    <p:sldId id="1018" r:id="rId23"/>
    <p:sldId id="101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91" autoAdjust="0"/>
    <p:restoredTop sz="94660"/>
  </p:normalViewPr>
  <p:slideViewPr>
    <p:cSldViewPr snapToGrid="0">
      <p:cViewPr varScale="1">
        <p:scale>
          <a:sx n="110" d="100"/>
          <a:sy n="110" d="100"/>
        </p:scale>
        <p:origin x="76" y="496"/>
      </p:cViewPr>
      <p:guideLst/>
    </p:cSldViewPr>
  </p:slideViewPr>
  <p:notesTextViewPr>
    <p:cViewPr>
      <p:scale>
        <a:sx n="1" d="1"/>
        <a:sy n="1" d="1"/>
      </p:scale>
      <p:origin x="0" y="0"/>
    </p:cViewPr>
  </p:notesTextViewPr>
  <p:sorterViewPr>
    <p:cViewPr>
      <p:scale>
        <a:sx n="100" d="100"/>
        <a:sy n="100" d="100"/>
      </p:scale>
      <p:origin x="0" y="-42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3FFE18-368B-429D-B2AD-13C635AC6B30}" type="datetimeFigureOut">
              <a:rPr lang="en-US" smtClean="0"/>
              <a:t>7/14/2021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CEE820-50B9-4A9A-AAE8-A5F46C9AEA03}" type="slidenum">
              <a:rPr lang="en-US" smtClean="0"/>
              <a:t>‹#›</a:t>
            </a:fld>
            <a:endParaRPr lang="en-US"/>
          </a:p>
        </p:txBody>
      </p:sp>
    </p:spTree>
    <p:extLst>
      <p:ext uri="{BB962C8B-B14F-4D97-AF65-F5344CB8AC3E}">
        <p14:creationId xmlns:p14="http://schemas.microsoft.com/office/powerpoint/2010/main" val="1536087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18582A8-B67A-4D3A-8BB1-4E582137063D}" type="slidenum">
              <a:rPr lang="en-US" smtClean="0"/>
              <a:pPr>
                <a:defRPr/>
              </a:pPr>
              <a:t>23</a:t>
            </a:fld>
            <a:endParaRPr lang="en-US"/>
          </a:p>
        </p:txBody>
      </p:sp>
    </p:spTree>
    <p:extLst>
      <p:ext uri="{BB962C8B-B14F-4D97-AF65-F5344CB8AC3E}">
        <p14:creationId xmlns:p14="http://schemas.microsoft.com/office/powerpoint/2010/main" val="3825282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6DD52-ED8F-4B8B-9D5A-ABD46C1E75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84E33F-3E49-40BD-BD36-5E1AC4FCC0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70BBFF-7D8D-4FA0-B32D-6C748D994062}"/>
              </a:ext>
            </a:extLst>
          </p:cNvPr>
          <p:cNvSpPr>
            <a:spLocks noGrp="1"/>
          </p:cNvSpPr>
          <p:nvPr>
            <p:ph type="dt" sz="half" idx="10"/>
          </p:nvPr>
        </p:nvSpPr>
        <p:spPr/>
        <p:txBody>
          <a:bodyPr/>
          <a:lstStyle/>
          <a:p>
            <a:fld id="{B14D2989-BF47-4352-BFD0-76E88BB52EBB}" type="datetimeFigureOut">
              <a:rPr lang="en-US" smtClean="0"/>
              <a:t>7/14/2021</a:t>
            </a:fld>
            <a:endParaRPr lang="en-US"/>
          </a:p>
        </p:txBody>
      </p:sp>
      <p:sp>
        <p:nvSpPr>
          <p:cNvPr id="5" name="Footer Placeholder 4">
            <a:extLst>
              <a:ext uri="{FF2B5EF4-FFF2-40B4-BE49-F238E27FC236}">
                <a16:creationId xmlns:a16="http://schemas.microsoft.com/office/drawing/2014/main" id="{FE86E598-96B0-404B-B654-947CF9CA7E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92990-E5B6-4988-8EF4-B63DCB7D1815}"/>
              </a:ext>
            </a:extLst>
          </p:cNvPr>
          <p:cNvSpPr>
            <a:spLocks noGrp="1"/>
          </p:cNvSpPr>
          <p:nvPr>
            <p:ph type="sldNum" sz="quarter" idx="12"/>
          </p:nvPr>
        </p:nvSpPr>
        <p:spPr/>
        <p:txBody>
          <a:bodyPr/>
          <a:lstStyle/>
          <a:p>
            <a:fld id="{F69BFB91-BF82-4823-BC69-D47585DF3A28}" type="slidenum">
              <a:rPr lang="en-US" smtClean="0"/>
              <a:t>‹#›</a:t>
            </a:fld>
            <a:endParaRPr lang="en-US"/>
          </a:p>
        </p:txBody>
      </p:sp>
    </p:spTree>
    <p:extLst>
      <p:ext uri="{BB962C8B-B14F-4D97-AF65-F5344CB8AC3E}">
        <p14:creationId xmlns:p14="http://schemas.microsoft.com/office/powerpoint/2010/main" val="4281293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3543C-092C-46AC-85C8-4E2E45E0F0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71D3E6-C4FE-40A7-8DCF-678321614B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0AAEB3-AA20-4E61-86A1-25C9535F063E}"/>
              </a:ext>
            </a:extLst>
          </p:cNvPr>
          <p:cNvSpPr>
            <a:spLocks noGrp="1"/>
          </p:cNvSpPr>
          <p:nvPr>
            <p:ph type="dt" sz="half" idx="10"/>
          </p:nvPr>
        </p:nvSpPr>
        <p:spPr/>
        <p:txBody>
          <a:bodyPr/>
          <a:lstStyle/>
          <a:p>
            <a:fld id="{B14D2989-BF47-4352-BFD0-76E88BB52EBB}" type="datetimeFigureOut">
              <a:rPr lang="en-US" smtClean="0"/>
              <a:t>7/14/2021</a:t>
            </a:fld>
            <a:endParaRPr lang="en-US"/>
          </a:p>
        </p:txBody>
      </p:sp>
      <p:sp>
        <p:nvSpPr>
          <p:cNvPr id="5" name="Footer Placeholder 4">
            <a:extLst>
              <a:ext uri="{FF2B5EF4-FFF2-40B4-BE49-F238E27FC236}">
                <a16:creationId xmlns:a16="http://schemas.microsoft.com/office/drawing/2014/main" id="{0B979776-B299-460B-B6F3-8DA1A5460B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660B0B-92B2-4B31-87E9-3149DC3C4873}"/>
              </a:ext>
            </a:extLst>
          </p:cNvPr>
          <p:cNvSpPr>
            <a:spLocks noGrp="1"/>
          </p:cNvSpPr>
          <p:nvPr>
            <p:ph type="sldNum" sz="quarter" idx="12"/>
          </p:nvPr>
        </p:nvSpPr>
        <p:spPr/>
        <p:txBody>
          <a:bodyPr/>
          <a:lstStyle/>
          <a:p>
            <a:fld id="{F69BFB91-BF82-4823-BC69-D47585DF3A28}" type="slidenum">
              <a:rPr lang="en-US" smtClean="0"/>
              <a:t>‹#›</a:t>
            </a:fld>
            <a:endParaRPr lang="en-US"/>
          </a:p>
        </p:txBody>
      </p:sp>
    </p:spTree>
    <p:extLst>
      <p:ext uri="{BB962C8B-B14F-4D97-AF65-F5344CB8AC3E}">
        <p14:creationId xmlns:p14="http://schemas.microsoft.com/office/powerpoint/2010/main" val="2312229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56CCF8-D1A1-4E64-845C-72EF3DF957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DE5982-6DCA-4CEF-B567-94EABF6916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C42BEA-5430-4FC8-A70F-F4689C71D84A}"/>
              </a:ext>
            </a:extLst>
          </p:cNvPr>
          <p:cNvSpPr>
            <a:spLocks noGrp="1"/>
          </p:cNvSpPr>
          <p:nvPr>
            <p:ph type="dt" sz="half" idx="10"/>
          </p:nvPr>
        </p:nvSpPr>
        <p:spPr/>
        <p:txBody>
          <a:bodyPr/>
          <a:lstStyle/>
          <a:p>
            <a:fld id="{B14D2989-BF47-4352-BFD0-76E88BB52EBB}" type="datetimeFigureOut">
              <a:rPr lang="en-US" smtClean="0"/>
              <a:t>7/14/2021</a:t>
            </a:fld>
            <a:endParaRPr lang="en-US"/>
          </a:p>
        </p:txBody>
      </p:sp>
      <p:sp>
        <p:nvSpPr>
          <p:cNvPr id="5" name="Footer Placeholder 4">
            <a:extLst>
              <a:ext uri="{FF2B5EF4-FFF2-40B4-BE49-F238E27FC236}">
                <a16:creationId xmlns:a16="http://schemas.microsoft.com/office/drawing/2014/main" id="{54210FAF-17DC-4E7B-B91B-1C5922DE9D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39F78-193C-43A3-875C-007D0FF8DCC9}"/>
              </a:ext>
            </a:extLst>
          </p:cNvPr>
          <p:cNvSpPr>
            <a:spLocks noGrp="1"/>
          </p:cNvSpPr>
          <p:nvPr>
            <p:ph type="sldNum" sz="quarter" idx="12"/>
          </p:nvPr>
        </p:nvSpPr>
        <p:spPr/>
        <p:txBody>
          <a:bodyPr/>
          <a:lstStyle/>
          <a:p>
            <a:fld id="{F69BFB91-BF82-4823-BC69-D47585DF3A28}" type="slidenum">
              <a:rPr lang="en-US" smtClean="0"/>
              <a:t>‹#›</a:t>
            </a:fld>
            <a:endParaRPr lang="en-US"/>
          </a:p>
        </p:txBody>
      </p:sp>
    </p:spTree>
    <p:extLst>
      <p:ext uri="{BB962C8B-B14F-4D97-AF65-F5344CB8AC3E}">
        <p14:creationId xmlns:p14="http://schemas.microsoft.com/office/powerpoint/2010/main" val="1645433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F5B5F-0AC7-4D2A-8031-B49B9C90A0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F699C7-8CA2-449E-8366-E749F42D6F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112D6-1500-43AE-A107-56F188D312D2}"/>
              </a:ext>
            </a:extLst>
          </p:cNvPr>
          <p:cNvSpPr>
            <a:spLocks noGrp="1"/>
          </p:cNvSpPr>
          <p:nvPr>
            <p:ph type="dt" sz="half" idx="10"/>
          </p:nvPr>
        </p:nvSpPr>
        <p:spPr/>
        <p:txBody>
          <a:bodyPr/>
          <a:lstStyle/>
          <a:p>
            <a:fld id="{B14D2989-BF47-4352-BFD0-76E88BB52EBB}" type="datetimeFigureOut">
              <a:rPr lang="en-US" smtClean="0"/>
              <a:t>7/14/2021</a:t>
            </a:fld>
            <a:endParaRPr lang="en-US"/>
          </a:p>
        </p:txBody>
      </p:sp>
      <p:sp>
        <p:nvSpPr>
          <p:cNvPr id="5" name="Footer Placeholder 4">
            <a:extLst>
              <a:ext uri="{FF2B5EF4-FFF2-40B4-BE49-F238E27FC236}">
                <a16:creationId xmlns:a16="http://schemas.microsoft.com/office/drawing/2014/main" id="{E263A23C-5175-490B-A601-0420599BB2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88FE3-BBE9-45E8-B69F-8BC50B554E90}"/>
              </a:ext>
            </a:extLst>
          </p:cNvPr>
          <p:cNvSpPr>
            <a:spLocks noGrp="1"/>
          </p:cNvSpPr>
          <p:nvPr>
            <p:ph type="sldNum" sz="quarter" idx="12"/>
          </p:nvPr>
        </p:nvSpPr>
        <p:spPr/>
        <p:txBody>
          <a:bodyPr/>
          <a:lstStyle/>
          <a:p>
            <a:fld id="{F69BFB91-BF82-4823-BC69-D47585DF3A28}" type="slidenum">
              <a:rPr lang="en-US" smtClean="0"/>
              <a:t>‹#›</a:t>
            </a:fld>
            <a:endParaRPr lang="en-US"/>
          </a:p>
        </p:txBody>
      </p:sp>
    </p:spTree>
    <p:extLst>
      <p:ext uri="{BB962C8B-B14F-4D97-AF65-F5344CB8AC3E}">
        <p14:creationId xmlns:p14="http://schemas.microsoft.com/office/powerpoint/2010/main" val="2934077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ECA54-442B-4EBC-B0DF-746E4A2D45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31F033-2694-4C7B-9AAF-B44D678CA7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A2A1CF-B07D-42A9-BE36-29AAB83C4CC1}"/>
              </a:ext>
            </a:extLst>
          </p:cNvPr>
          <p:cNvSpPr>
            <a:spLocks noGrp="1"/>
          </p:cNvSpPr>
          <p:nvPr>
            <p:ph type="dt" sz="half" idx="10"/>
          </p:nvPr>
        </p:nvSpPr>
        <p:spPr/>
        <p:txBody>
          <a:bodyPr/>
          <a:lstStyle/>
          <a:p>
            <a:fld id="{B14D2989-BF47-4352-BFD0-76E88BB52EBB}" type="datetimeFigureOut">
              <a:rPr lang="en-US" smtClean="0"/>
              <a:t>7/14/2021</a:t>
            </a:fld>
            <a:endParaRPr lang="en-US"/>
          </a:p>
        </p:txBody>
      </p:sp>
      <p:sp>
        <p:nvSpPr>
          <p:cNvPr id="5" name="Footer Placeholder 4">
            <a:extLst>
              <a:ext uri="{FF2B5EF4-FFF2-40B4-BE49-F238E27FC236}">
                <a16:creationId xmlns:a16="http://schemas.microsoft.com/office/drawing/2014/main" id="{CB5BD54E-ABF5-423A-8143-DB9743EF3F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7745B-1FB9-4C5E-88C3-AE48BD70AAA7}"/>
              </a:ext>
            </a:extLst>
          </p:cNvPr>
          <p:cNvSpPr>
            <a:spLocks noGrp="1"/>
          </p:cNvSpPr>
          <p:nvPr>
            <p:ph type="sldNum" sz="quarter" idx="12"/>
          </p:nvPr>
        </p:nvSpPr>
        <p:spPr/>
        <p:txBody>
          <a:bodyPr/>
          <a:lstStyle/>
          <a:p>
            <a:fld id="{F69BFB91-BF82-4823-BC69-D47585DF3A28}" type="slidenum">
              <a:rPr lang="en-US" smtClean="0"/>
              <a:t>‹#›</a:t>
            </a:fld>
            <a:endParaRPr lang="en-US"/>
          </a:p>
        </p:txBody>
      </p:sp>
    </p:spTree>
    <p:extLst>
      <p:ext uri="{BB962C8B-B14F-4D97-AF65-F5344CB8AC3E}">
        <p14:creationId xmlns:p14="http://schemas.microsoft.com/office/powerpoint/2010/main" val="3389405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CF35-8A27-4139-81D1-A719BAD705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24EA5C-6141-44E9-B0D6-7423DF69EA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C96F22-1C58-4525-A34F-06CB4C07CF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679639-E564-4C89-B0E2-E178F75D1592}"/>
              </a:ext>
            </a:extLst>
          </p:cNvPr>
          <p:cNvSpPr>
            <a:spLocks noGrp="1"/>
          </p:cNvSpPr>
          <p:nvPr>
            <p:ph type="dt" sz="half" idx="10"/>
          </p:nvPr>
        </p:nvSpPr>
        <p:spPr/>
        <p:txBody>
          <a:bodyPr/>
          <a:lstStyle/>
          <a:p>
            <a:fld id="{B14D2989-BF47-4352-BFD0-76E88BB52EBB}" type="datetimeFigureOut">
              <a:rPr lang="en-US" smtClean="0"/>
              <a:t>7/14/2021</a:t>
            </a:fld>
            <a:endParaRPr lang="en-US"/>
          </a:p>
        </p:txBody>
      </p:sp>
      <p:sp>
        <p:nvSpPr>
          <p:cNvPr id="6" name="Footer Placeholder 5">
            <a:extLst>
              <a:ext uri="{FF2B5EF4-FFF2-40B4-BE49-F238E27FC236}">
                <a16:creationId xmlns:a16="http://schemas.microsoft.com/office/drawing/2014/main" id="{A748C8B4-7468-4471-BDE2-E08DA2E489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BE429D-E681-4796-BBB4-D7A840629682}"/>
              </a:ext>
            </a:extLst>
          </p:cNvPr>
          <p:cNvSpPr>
            <a:spLocks noGrp="1"/>
          </p:cNvSpPr>
          <p:nvPr>
            <p:ph type="sldNum" sz="quarter" idx="12"/>
          </p:nvPr>
        </p:nvSpPr>
        <p:spPr/>
        <p:txBody>
          <a:bodyPr/>
          <a:lstStyle/>
          <a:p>
            <a:fld id="{F69BFB91-BF82-4823-BC69-D47585DF3A28}" type="slidenum">
              <a:rPr lang="en-US" smtClean="0"/>
              <a:t>‹#›</a:t>
            </a:fld>
            <a:endParaRPr lang="en-US"/>
          </a:p>
        </p:txBody>
      </p:sp>
    </p:spTree>
    <p:extLst>
      <p:ext uri="{BB962C8B-B14F-4D97-AF65-F5344CB8AC3E}">
        <p14:creationId xmlns:p14="http://schemas.microsoft.com/office/powerpoint/2010/main" val="1240250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6512-E8E1-4D08-894B-B79296DF4E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D59EA4-7029-4FA4-97F2-745D4A6B74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F5B9F1-C419-4FF2-BC91-90C74E4DCF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BC4534-6D93-4A65-BF18-6A0244F305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508415-DFB2-44A5-B439-86CAC3C3A3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D6A46C-0B47-4EC7-8164-DD100B252309}"/>
              </a:ext>
            </a:extLst>
          </p:cNvPr>
          <p:cNvSpPr>
            <a:spLocks noGrp="1"/>
          </p:cNvSpPr>
          <p:nvPr>
            <p:ph type="dt" sz="half" idx="10"/>
          </p:nvPr>
        </p:nvSpPr>
        <p:spPr/>
        <p:txBody>
          <a:bodyPr/>
          <a:lstStyle/>
          <a:p>
            <a:fld id="{B14D2989-BF47-4352-BFD0-76E88BB52EBB}" type="datetimeFigureOut">
              <a:rPr lang="en-US" smtClean="0"/>
              <a:t>7/14/2021</a:t>
            </a:fld>
            <a:endParaRPr lang="en-US"/>
          </a:p>
        </p:txBody>
      </p:sp>
      <p:sp>
        <p:nvSpPr>
          <p:cNvPr id="8" name="Footer Placeholder 7">
            <a:extLst>
              <a:ext uri="{FF2B5EF4-FFF2-40B4-BE49-F238E27FC236}">
                <a16:creationId xmlns:a16="http://schemas.microsoft.com/office/drawing/2014/main" id="{90BD8BE8-6B99-403E-B938-B31E0E4CDF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F59919-3364-4EAF-8074-C67407A4840B}"/>
              </a:ext>
            </a:extLst>
          </p:cNvPr>
          <p:cNvSpPr>
            <a:spLocks noGrp="1"/>
          </p:cNvSpPr>
          <p:nvPr>
            <p:ph type="sldNum" sz="quarter" idx="12"/>
          </p:nvPr>
        </p:nvSpPr>
        <p:spPr/>
        <p:txBody>
          <a:bodyPr/>
          <a:lstStyle/>
          <a:p>
            <a:fld id="{F69BFB91-BF82-4823-BC69-D47585DF3A28}" type="slidenum">
              <a:rPr lang="en-US" smtClean="0"/>
              <a:t>‹#›</a:t>
            </a:fld>
            <a:endParaRPr lang="en-US"/>
          </a:p>
        </p:txBody>
      </p:sp>
    </p:spTree>
    <p:extLst>
      <p:ext uri="{BB962C8B-B14F-4D97-AF65-F5344CB8AC3E}">
        <p14:creationId xmlns:p14="http://schemas.microsoft.com/office/powerpoint/2010/main" val="1123978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2BE4A-A755-4F5A-A10B-EC0990C248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0C7D03-AC61-4AC8-8061-74BA37C6F894}"/>
              </a:ext>
            </a:extLst>
          </p:cNvPr>
          <p:cNvSpPr>
            <a:spLocks noGrp="1"/>
          </p:cNvSpPr>
          <p:nvPr>
            <p:ph type="dt" sz="half" idx="10"/>
          </p:nvPr>
        </p:nvSpPr>
        <p:spPr/>
        <p:txBody>
          <a:bodyPr/>
          <a:lstStyle/>
          <a:p>
            <a:fld id="{B14D2989-BF47-4352-BFD0-76E88BB52EBB}" type="datetimeFigureOut">
              <a:rPr lang="en-US" smtClean="0"/>
              <a:t>7/14/2021</a:t>
            </a:fld>
            <a:endParaRPr lang="en-US"/>
          </a:p>
        </p:txBody>
      </p:sp>
      <p:sp>
        <p:nvSpPr>
          <p:cNvPr id="4" name="Footer Placeholder 3">
            <a:extLst>
              <a:ext uri="{FF2B5EF4-FFF2-40B4-BE49-F238E27FC236}">
                <a16:creationId xmlns:a16="http://schemas.microsoft.com/office/drawing/2014/main" id="{B6C0BC4A-E754-4D36-9579-93EE9C3D16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B7A6FA-7CE3-4F43-89F6-E8736E33FA5B}"/>
              </a:ext>
            </a:extLst>
          </p:cNvPr>
          <p:cNvSpPr>
            <a:spLocks noGrp="1"/>
          </p:cNvSpPr>
          <p:nvPr>
            <p:ph type="sldNum" sz="quarter" idx="12"/>
          </p:nvPr>
        </p:nvSpPr>
        <p:spPr/>
        <p:txBody>
          <a:bodyPr/>
          <a:lstStyle/>
          <a:p>
            <a:fld id="{F69BFB91-BF82-4823-BC69-D47585DF3A28}" type="slidenum">
              <a:rPr lang="en-US" smtClean="0"/>
              <a:t>‹#›</a:t>
            </a:fld>
            <a:endParaRPr lang="en-US"/>
          </a:p>
        </p:txBody>
      </p:sp>
    </p:spTree>
    <p:extLst>
      <p:ext uri="{BB962C8B-B14F-4D97-AF65-F5344CB8AC3E}">
        <p14:creationId xmlns:p14="http://schemas.microsoft.com/office/powerpoint/2010/main" val="606020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19DEFE-8834-4682-8D76-25DF5847A79B}"/>
              </a:ext>
            </a:extLst>
          </p:cNvPr>
          <p:cNvSpPr>
            <a:spLocks noGrp="1"/>
          </p:cNvSpPr>
          <p:nvPr>
            <p:ph type="dt" sz="half" idx="10"/>
          </p:nvPr>
        </p:nvSpPr>
        <p:spPr/>
        <p:txBody>
          <a:bodyPr/>
          <a:lstStyle/>
          <a:p>
            <a:fld id="{B14D2989-BF47-4352-BFD0-76E88BB52EBB}" type="datetimeFigureOut">
              <a:rPr lang="en-US" smtClean="0"/>
              <a:t>7/14/2021</a:t>
            </a:fld>
            <a:endParaRPr lang="en-US"/>
          </a:p>
        </p:txBody>
      </p:sp>
      <p:sp>
        <p:nvSpPr>
          <p:cNvPr id="3" name="Footer Placeholder 2">
            <a:extLst>
              <a:ext uri="{FF2B5EF4-FFF2-40B4-BE49-F238E27FC236}">
                <a16:creationId xmlns:a16="http://schemas.microsoft.com/office/drawing/2014/main" id="{24B92326-9855-431D-9701-5C94BF8D23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A0DB42-E2AA-4A7A-91BE-7851E64D7933}"/>
              </a:ext>
            </a:extLst>
          </p:cNvPr>
          <p:cNvSpPr>
            <a:spLocks noGrp="1"/>
          </p:cNvSpPr>
          <p:nvPr>
            <p:ph type="sldNum" sz="quarter" idx="12"/>
          </p:nvPr>
        </p:nvSpPr>
        <p:spPr/>
        <p:txBody>
          <a:bodyPr/>
          <a:lstStyle/>
          <a:p>
            <a:fld id="{F69BFB91-BF82-4823-BC69-D47585DF3A28}" type="slidenum">
              <a:rPr lang="en-US" smtClean="0"/>
              <a:t>‹#›</a:t>
            </a:fld>
            <a:endParaRPr lang="en-US"/>
          </a:p>
        </p:txBody>
      </p:sp>
    </p:spTree>
    <p:extLst>
      <p:ext uri="{BB962C8B-B14F-4D97-AF65-F5344CB8AC3E}">
        <p14:creationId xmlns:p14="http://schemas.microsoft.com/office/powerpoint/2010/main" val="4168106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5F4D0-2AE6-4E88-808F-78F8F25F0B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5C9752-6F1D-4828-9F42-CA66723DE3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705CD4-FCA2-4A5D-A425-9118B552CD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A6BA08-EFB2-4899-B5B1-FBE95A3938CA}"/>
              </a:ext>
            </a:extLst>
          </p:cNvPr>
          <p:cNvSpPr>
            <a:spLocks noGrp="1"/>
          </p:cNvSpPr>
          <p:nvPr>
            <p:ph type="dt" sz="half" idx="10"/>
          </p:nvPr>
        </p:nvSpPr>
        <p:spPr/>
        <p:txBody>
          <a:bodyPr/>
          <a:lstStyle/>
          <a:p>
            <a:fld id="{B14D2989-BF47-4352-BFD0-76E88BB52EBB}" type="datetimeFigureOut">
              <a:rPr lang="en-US" smtClean="0"/>
              <a:t>7/14/2021</a:t>
            </a:fld>
            <a:endParaRPr lang="en-US"/>
          </a:p>
        </p:txBody>
      </p:sp>
      <p:sp>
        <p:nvSpPr>
          <p:cNvPr id="6" name="Footer Placeholder 5">
            <a:extLst>
              <a:ext uri="{FF2B5EF4-FFF2-40B4-BE49-F238E27FC236}">
                <a16:creationId xmlns:a16="http://schemas.microsoft.com/office/drawing/2014/main" id="{CAC5E865-720F-41CC-905B-0A9470967B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A034A2-CE17-4DE7-84E9-7DE636F20123}"/>
              </a:ext>
            </a:extLst>
          </p:cNvPr>
          <p:cNvSpPr>
            <a:spLocks noGrp="1"/>
          </p:cNvSpPr>
          <p:nvPr>
            <p:ph type="sldNum" sz="quarter" idx="12"/>
          </p:nvPr>
        </p:nvSpPr>
        <p:spPr/>
        <p:txBody>
          <a:bodyPr/>
          <a:lstStyle/>
          <a:p>
            <a:fld id="{F69BFB91-BF82-4823-BC69-D47585DF3A28}" type="slidenum">
              <a:rPr lang="en-US" smtClean="0"/>
              <a:t>‹#›</a:t>
            </a:fld>
            <a:endParaRPr lang="en-US"/>
          </a:p>
        </p:txBody>
      </p:sp>
    </p:spTree>
    <p:extLst>
      <p:ext uri="{BB962C8B-B14F-4D97-AF65-F5344CB8AC3E}">
        <p14:creationId xmlns:p14="http://schemas.microsoft.com/office/powerpoint/2010/main" val="212791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6A0BC-3BB1-468A-970E-47211D6BD2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E84218-8903-41F5-BF40-9AF706537A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C55B28-AFB5-437B-8DF8-D5DF0D03F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335DDE-0D6F-47C4-8354-DDEAF34FCBD4}"/>
              </a:ext>
            </a:extLst>
          </p:cNvPr>
          <p:cNvSpPr>
            <a:spLocks noGrp="1"/>
          </p:cNvSpPr>
          <p:nvPr>
            <p:ph type="dt" sz="half" idx="10"/>
          </p:nvPr>
        </p:nvSpPr>
        <p:spPr/>
        <p:txBody>
          <a:bodyPr/>
          <a:lstStyle/>
          <a:p>
            <a:fld id="{B14D2989-BF47-4352-BFD0-76E88BB52EBB}" type="datetimeFigureOut">
              <a:rPr lang="en-US" smtClean="0"/>
              <a:t>7/14/2021</a:t>
            </a:fld>
            <a:endParaRPr lang="en-US"/>
          </a:p>
        </p:txBody>
      </p:sp>
      <p:sp>
        <p:nvSpPr>
          <p:cNvPr id="6" name="Footer Placeholder 5">
            <a:extLst>
              <a:ext uri="{FF2B5EF4-FFF2-40B4-BE49-F238E27FC236}">
                <a16:creationId xmlns:a16="http://schemas.microsoft.com/office/drawing/2014/main" id="{D119D764-14FD-4822-B998-88F309FE18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2577E4-8926-4F38-A50F-05498FC88B8C}"/>
              </a:ext>
            </a:extLst>
          </p:cNvPr>
          <p:cNvSpPr>
            <a:spLocks noGrp="1"/>
          </p:cNvSpPr>
          <p:nvPr>
            <p:ph type="sldNum" sz="quarter" idx="12"/>
          </p:nvPr>
        </p:nvSpPr>
        <p:spPr/>
        <p:txBody>
          <a:bodyPr/>
          <a:lstStyle/>
          <a:p>
            <a:fld id="{F69BFB91-BF82-4823-BC69-D47585DF3A28}" type="slidenum">
              <a:rPr lang="en-US" smtClean="0"/>
              <a:t>‹#›</a:t>
            </a:fld>
            <a:endParaRPr lang="en-US"/>
          </a:p>
        </p:txBody>
      </p:sp>
    </p:spTree>
    <p:extLst>
      <p:ext uri="{BB962C8B-B14F-4D97-AF65-F5344CB8AC3E}">
        <p14:creationId xmlns:p14="http://schemas.microsoft.com/office/powerpoint/2010/main" val="3553255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571800-FDCC-4EA7-9050-6E5E2AB056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8A6E1E-F2AC-452E-83E7-439D9CCF8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0D0472-8CE9-48F6-B25A-78DAEE1BCF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4D2989-BF47-4352-BFD0-76E88BB52EBB}" type="datetimeFigureOut">
              <a:rPr lang="en-US" smtClean="0"/>
              <a:t>7/14/2021</a:t>
            </a:fld>
            <a:endParaRPr lang="en-US"/>
          </a:p>
        </p:txBody>
      </p:sp>
      <p:sp>
        <p:nvSpPr>
          <p:cNvPr id="5" name="Footer Placeholder 4">
            <a:extLst>
              <a:ext uri="{FF2B5EF4-FFF2-40B4-BE49-F238E27FC236}">
                <a16:creationId xmlns:a16="http://schemas.microsoft.com/office/drawing/2014/main" id="{117D3FCD-B9FF-441F-9B93-C143D22B5F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CE8079-1E8D-484E-B7FF-48DC888DA5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9BFB91-BF82-4823-BC69-D47585DF3A28}" type="slidenum">
              <a:rPr lang="en-US" smtClean="0"/>
              <a:t>‹#›</a:t>
            </a:fld>
            <a:endParaRPr lang="en-US"/>
          </a:p>
        </p:txBody>
      </p:sp>
    </p:spTree>
    <p:extLst>
      <p:ext uri="{BB962C8B-B14F-4D97-AF65-F5344CB8AC3E}">
        <p14:creationId xmlns:p14="http://schemas.microsoft.com/office/powerpoint/2010/main" val="4052354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jpe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09136-8212-4215-A9D8-8B96A8B0CB3F}"/>
              </a:ext>
            </a:extLst>
          </p:cNvPr>
          <p:cNvSpPr>
            <a:spLocks noGrp="1"/>
          </p:cNvSpPr>
          <p:nvPr>
            <p:ph type="ctrTitle"/>
          </p:nvPr>
        </p:nvSpPr>
        <p:spPr/>
        <p:txBody>
          <a:bodyPr/>
          <a:lstStyle/>
          <a:p>
            <a:r>
              <a:rPr lang="en-US" dirty="0"/>
              <a:t>Chapter 7</a:t>
            </a:r>
          </a:p>
        </p:txBody>
      </p:sp>
      <p:sp>
        <p:nvSpPr>
          <p:cNvPr id="3" name="Content Placeholder 2">
            <a:extLst>
              <a:ext uri="{FF2B5EF4-FFF2-40B4-BE49-F238E27FC236}">
                <a16:creationId xmlns:a16="http://schemas.microsoft.com/office/drawing/2014/main" id="{17B58BA1-75D6-4F79-B9AB-551A4887DBD0}"/>
              </a:ext>
            </a:extLst>
          </p:cNvPr>
          <p:cNvSpPr>
            <a:spLocks noGrp="1"/>
          </p:cNvSpPr>
          <p:nvPr>
            <p:ph type="subTitle" idx="1"/>
          </p:nvPr>
        </p:nvSpPr>
        <p:spPr/>
        <p:txBody>
          <a:bodyPr>
            <a:normAutofit/>
          </a:bodyPr>
          <a:lstStyle/>
          <a:p>
            <a:r>
              <a:rPr lang="en-US" sz="4400" dirty="0"/>
              <a:t>Applying </a:t>
            </a:r>
            <a:r>
              <a:rPr lang="en-US" sz="4400" i="1" dirty="0"/>
              <a:t>Chevron</a:t>
            </a:r>
          </a:p>
        </p:txBody>
      </p:sp>
      <p:sp>
        <p:nvSpPr>
          <p:cNvPr id="4" name="Slide Number Placeholder 3">
            <a:extLst>
              <a:ext uri="{FF2B5EF4-FFF2-40B4-BE49-F238E27FC236}">
                <a16:creationId xmlns:a16="http://schemas.microsoft.com/office/drawing/2014/main" id="{997BD355-AC76-4442-89D6-BD45314F5A95}"/>
              </a:ext>
            </a:extLst>
          </p:cNvPr>
          <p:cNvSpPr>
            <a:spLocks noGrp="1"/>
          </p:cNvSpPr>
          <p:nvPr>
            <p:ph type="sldNum" sz="quarter" idx="12"/>
          </p:nvPr>
        </p:nvSpPr>
        <p:spPr/>
        <p:txBody>
          <a:bodyPr/>
          <a:lstStyle/>
          <a:p>
            <a:pPr>
              <a:defRPr/>
            </a:pPr>
            <a:fld id="{CC739B67-DB22-4103-985A-E8E1D242EF5C}" type="slidenum">
              <a:rPr lang="en-US" smtClean="0"/>
              <a:pPr>
                <a:defRPr/>
              </a:pPr>
              <a:t>1</a:t>
            </a:fld>
            <a:endParaRPr lang="en-US"/>
          </a:p>
        </p:txBody>
      </p:sp>
      <p:pic>
        <p:nvPicPr>
          <p:cNvPr id="5" name="Audio 4">
            <a:hlinkClick r:id="" action="ppaction://media"/>
            <a:extLst>
              <a:ext uri="{FF2B5EF4-FFF2-40B4-BE49-F238E27FC236}">
                <a16:creationId xmlns:a16="http://schemas.microsoft.com/office/drawing/2014/main" id="{A8897BA2-98EE-4AA4-A867-59A0D6E2A5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520005503"/>
      </p:ext>
    </p:extLst>
  </p:cSld>
  <p:clrMapOvr>
    <a:masterClrMapping/>
  </p:clrMapOvr>
  <mc:AlternateContent xmlns:mc="http://schemas.openxmlformats.org/markup-compatibility/2006" xmlns:p14="http://schemas.microsoft.com/office/powerpoint/2010/main">
    <mc:Choice Requires="p14">
      <p:transition spd="slow" p14:dur="2000" advTm="3614"/>
    </mc:Choice>
    <mc:Fallback xmlns="">
      <p:transition spd="slow" advTm="3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i="1" dirty="0"/>
              <a:t>NCTA et al. v. Brand X,</a:t>
            </a:r>
            <a:r>
              <a:rPr lang="fr-FR" dirty="0"/>
              <a:t> 545 U.S. 967 (2005)</a:t>
            </a:r>
            <a:endParaRPr lang="en-US" dirty="0"/>
          </a:p>
        </p:txBody>
      </p:sp>
      <p:sp>
        <p:nvSpPr>
          <p:cNvPr id="3" name="Content Placeholder 2"/>
          <p:cNvSpPr>
            <a:spLocks noGrp="1"/>
          </p:cNvSpPr>
          <p:nvPr>
            <p:ph idx="1"/>
          </p:nvPr>
        </p:nvSpPr>
        <p:spPr/>
        <p:txBody>
          <a:bodyPr/>
          <a:lstStyle/>
          <a:p>
            <a:pPr eaLnBrk="1" hangingPunct="1">
              <a:lnSpc>
                <a:spcPct val="90000"/>
              </a:lnSpc>
              <a:defRPr/>
            </a:pPr>
            <a:r>
              <a:rPr lang="en-US" dirty="0"/>
              <a:t>FCC then promulgates a rule defining broadband providers as information services, which it does not regulate.</a:t>
            </a:r>
          </a:p>
          <a:p>
            <a:pPr lvl="1" eaLnBrk="1" hangingPunct="1">
              <a:lnSpc>
                <a:spcPct val="90000"/>
              </a:lnSpc>
              <a:defRPr/>
            </a:pPr>
            <a:r>
              <a:rPr lang="en-US" dirty="0"/>
              <a:t>This removes state preemption.</a:t>
            </a:r>
          </a:p>
          <a:p>
            <a:pPr eaLnBrk="1" hangingPunct="1">
              <a:lnSpc>
                <a:spcPct val="90000"/>
              </a:lnSpc>
              <a:defRPr/>
            </a:pPr>
            <a:r>
              <a:rPr lang="en-US" dirty="0"/>
              <a:t>Does the holding in </a:t>
            </a:r>
            <a:r>
              <a:rPr lang="en-US" i="1" dirty="0"/>
              <a:t>AT&amp;T CORP. v. City of Portland</a:t>
            </a:r>
            <a:r>
              <a:rPr lang="en-US" dirty="0"/>
              <a:t> bar this rule?</a:t>
            </a:r>
          </a:p>
          <a:p>
            <a:pPr lvl="1" eaLnBrk="1" hangingPunct="1">
              <a:lnSpc>
                <a:spcPct val="90000"/>
              </a:lnSpc>
              <a:defRPr/>
            </a:pPr>
            <a:r>
              <a:rPr lang="en-US" dirty="0"/>
              <a:t>No, because the Court found the statute </a:t>
            </a:r>
            <a:r>
              <a:rPr lang="en-US" dirty="0">
                <a:highlight>
                  <a:srgbClr val="FFFF00"/>
                </a:highlight>
              </a:rPr>
              <a:t>ambiguous</a:t>
            </a:r>
            <a:r>
              <a:rPr lang="en-US" dirty="0"/>
              <a:t>, leaving room for a different agency interpretation.</a:t>
            </a:r>
          </a:p>
          <a:p>
            <a:pPr lvl="1" eaLnBrk="1" hangingPunct="1">
              <a:lnSpc>
                <a:spcPct val="90000"/>
              </a:lnSpc>
              <a:defRPr/>
            </a:pPr>
            <a:r>
              <a:rPr lang="en-US" dirty="0"/>
              <a:t>Had the court said that the statute required their treatment as telecommunications services, the agency could not have overruled it in a regulation.</a:t>
            </a:r>
          </a:p>
        </p:txBody>
      </p:sp>
      <p:sp>
        <p:nvSpPr>
          <p:cNvPr id="4" name="Slide Number Placeholder 3"/>
          <p:cNvSpPr>
            <a:spLocks noGrp="1"/>
          </p:cNvSpPr>
          <p:nvPr>
            <p:ph type="sldNum" sz="quarter" idx="12"/>
          </p:nvPr>
        </p:nvSpPr>
        <p:spPr/>
        <p:txBody>
          <a:bodyPr/>
          <a:lstStyle/>
          <a:p>
            <a:pPr>
              <a:defRPr/>
            </a:pPr>
            <a:fld id="{97175867-0D49-4291-BBD3-ED66DB5CB512}" type="slidenum">
              <a:rPr lang="en-US" smtClean="0"/>
              <a:pPr>
                <a:defRPr/>
              </a:pPr>
              <a:t>10</a:t>
            </a:fld>
            <a:endParaRPr lang="en-US"/>
          </a:p>
        </p:txBody>
      </p:sp>
      <p:pic>
        <p:nvPicPr>
          <p:cNvPr id="5" name="Audio 4">
            <a:hlinkClick r:id="" action="ppaction://media"/>
            <a:extLst>
              <a:ext uri="{FF2B5EF4-FFF2-40B4-BE49-F238E27FC236}">
                <a16:creationId xmlns:a16="http://schemas.microsoft.com/office/drawing/2014/main" id="{AB53CE81-F09B-4389-BB4A-044CEB3CB1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123019449"/>
      </p:ext>
    </p:extLst>
  </p:cSld>
  <p:clrMapOvr>
    <a:masterClrMapping/>
  </p:clrMapOvr>
  <mc:AlternateContent xmlns:mc="http://schemas.openxmlformats.org/markup-compatibility/2006" xmlns:p14="http://schemas.microsoft.com/office/powerpoint/2010/main">
    <mc:Choice Requires="p14">
      <p:transition spd="slow" p14:dur="2000" advTm="86433"/>
    </mc:Choice>
    <mc:Fallback xmlns="">
      <p:transition spd="slow" advTm="86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Continuing Saga of Net Neutrality</a:t>
            </a:r>
          </a:p>
        </p:txBody>
      </p:sp>
      <p:sp>
        <p:nvSpPr>
          <p:cNvPr id="3" name="Content Placeholder 2"/>
          <p:cNvSpPr>
            <a:spLocks noGrp="1"/>
          </p:cNvSpPr>
          <p:nvPr>
            <p:ph idx="1"/>
          </p:nvPr>
        </p:nvSpPr>
        <p:spPr/>
        <p:txBody>
          <a:bodyPr>
            <a:normAutofit lnSpcReduction="10000"/>
          </a:bodyPr>
          <a:lstStyle/>
          <a:p>
            <a:r>
              <a:rPr lang="en-US" dirty="0"/>
              <a:t>The information services classification came back to bite the FCC on net neutrality.</a:t>
            </a:r>
          </a:p>
          <a:p>
            <a:pPr lvl="1"/>
            <a:r>
              <a:rPr lang="en-US" i="1" dirty="0"/>
              <a:t>Verizon v. FCC</a:t>
            </a:r>
            <a:r>
              <a:rPr lang="en-US" dirty="0"/>
              <a:t>, 740 F.3d 623 (D.C. Cir. 2014) held that the agency could not impose net neutrality provisions on information services.</a:t>
            </a:r>
          </a:p>
          <a:p>
            <a:r>
              <a:rPr lang="en-US" dirty="0"/>
              <a:t>The FCC then promulgated a rule reclassifying internet service providers as telecommunications services, which could be regulated.</a:t>
            </a:r>
          </a:p>
          <a:p>
            <a:pPr lvl="1"/>
            <a:r>
              <a:rPr lang="en-US" dirty="0"/>
              <a:t>This was upheld in </a:t>
            </a:r>
            <a:r>
              <a:rPr lang="en-US" i="1" dirty="0"/>
              <a:t>US Telecom Association v. FCC</a:t>
            </a:r>
            <a:r>
              <a:rPr lang="en-US" dirty="0"/>
              <a:t>, 825 F.3d 674 (D.C. Cir. 2016).</a:t>
            </a:r>
          </a:p>
          <a:p>
            <a:r>
              <a:rPr lang="en-US" dirty="0"/>
              <a:t>The Trump FCC has gone back to the information service definition to avoid net neutrality regulation.</a:t>
            </a:r>
          </a:p>
          <a:p>
            <a:pPr lvl="1"/>
            <a:r>
              <a:rPr lang="en-US" dirty="0"/>
              <a:t>This should leave Portland free to regulate.</a:t>
            </a:r>
          </a:p>
          <a:p>
            <a:endParaRPr lang="en-US" dirty="0"/>
          </a:p>
        </p:txBody>
      </p:sp>
      <p:sp>
        <p:nvSpPr>
          <p:cNvPr id="4" name="Slide Number Placeholder 3"/>
          <p:cNvSpPr>
            <a:spLocks noGrp="1"/>
          </p:cNvSpPr>
          <p:nvPr>
            <p:ph type="sldNum" sz="quarter" idx="12"/>
          </p:nvPr>
        </p:nvSpPr>
        <p:spPr/>
        <p:txBody>
          <a:bodyPr/>
          <a:lstStyle/>
          <a:p>
            <a:pPr>
              <a:defRPr/>
            </a:pPr>
            <a:fld id="{97175867-0D49-4291-BBD3-ED66DB5CB512}" type="slidenum">
              <a:rPr lang="en-US" smtClean="0"/>
              <a:pPr>
                <a:defRPr/>
              </a:pPr>
              <a:t>11</a:t>
            </a:fld>
            <a:endParaRPr lang="en-US"/>
          </a:p>
        </p:txBody>
      </p:sp>
      <p:pic>
        <p:nvPicPr>
          <p:cNvPr id="8" name="Audio 7">
            <a:hlinkClick r:id="" action="ppaction://media"/>
            <a:extLst>
              <a:ext uri="{FF2B5EF4-FFF2-40B4-BE49-F238E27FC236}">
                <a16:creationId xmlns:a16="http://schemas.microsoft.com/office/drawing/2014/main" id="{91550979-2AD7-4A9D-AF7C-43D7537BE1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507370996"/>
      </p:ext>
    </p:extLst>
  </p:cSld>
  <p:clrMapOvr>
    <a:masterClrMapping/>
  </p:clrMapOvr>
  <mc:AlternateContent xmlns:mc="http://schemas.openxmlformats.org/markup-compatibility/2006" xmlns:p14="http://schemas.microsoft.com/office/powerpoint/2010/main">
    <mc:Choice Requires="p14">
      <p:transition spd="slow" p14:dur="2000" advTm="130549"/>
    </mc:Choice>
    <mc:Fallback xmlns="">
      <p:transition spd="slow" advTm="130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i="1" dirty="0"/>
              <a:t>Chevron</a:t>
            </a:r>
            <a:r>
              <a:rPr lang="en-US" dirty="0"/>
              <a:t> was about notice and comment rules</a:t>
            </a:r>
          </a:p>
        </p:txBody>
      </p:sp>
      <p:sp>
        <p:nvSpPr>
          <p:cNvPr id="6" name="Text Placeholder 5"/>
          <p:cNvSpPr>
            <a:spLocks noGrp="1"/>
          </p:cNvSpPr>
          <p:nvPr>
            <p:ph type="subTitle" idx="1"/>
          </p:nvPr>
        </p:nvSpPr>
        <p:spPr/>
        <p:txBody>
          <a:bodyPr/>
          <a:lstStyle/>
          <a:p>
            <a:r>
              <a:rPr lang="en-US" sz="3600" dirty="0"/>
              <a:t>What if the court is not looking at a rule?</a:t>
            </a:r>
          </a:p>
        </p:txBody>
      </p:sp>
      <p:sp>
        <p:nvSpPr>
          <p:cNvPr id="4" name="Slide Number Placeholder 3"/>
          <p:cNvSpPr>
            <a:spLocks noGrp="1"/>
          </p:cNvSpPr>
          <p:nvPr>
            <p:ph type="sldNum" sz="quarter" idx="12"/>
          </p:nvPr>
        </p:nvSpPr>
        <p:spPr/>
        <p:txBody>
          <a:bodyPr/>
          <a:lstStyle/>
          <a:p>
            <a:pPr>
              <a:defRPr/>
            </a:pPr>
            <a:fld id="{97175867-0D49-4291-BBD3-ED66DB5CB512}" type="slidenum">
              <a:rPr lang="en-US" smtClean="0"/>
              <a:pPr>
                <a:defRPr/>
              </a:pPr>
              <a:t>12</a:t>
            </a:fld>
            <a:endParaRPr lang="en-US"/>
          </a:p>
        </p:txBody>
      </p:sp>
      <p:pic>
        <p:nvPicPr>
          <p:cNvPr id="2" name="Audio 1">
            <a:hlinkClick r:id="" action="ppaction://media"/>
            <a:extLst>
              <a:ext uri="{FF2B5EF4-FFF2-40B4-BE49-F238E27FC236}">
                <a16:creationId xmlns:a16="http://schemas.microsoft.com/office/drawing/2014/main" id="{F6BD9FAC-E026-4B57-A9DC-74619431A6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398015800"/>
      </p:ext>
    </p:extLst>
  </p:cSld>
  <p:clrMapOvr>
    <a:masterClrMapping/>
  </p:clrMapOvr>
  <mc:AlternateContent xmlns:mc="http://schemas.openxmlformats.org/markup-compatibility/2006" xmlns:p14="http://schemas.microsoft.com/office/powerpoint/2010/main">
    <mc:Choice Requires="p14">
      <p:transition spd="slow" p14:dur="2000" advTm="8833"/>
    </mc:Choice>
    <mc:Fallback xmlns="">
      <p:transition spd="slow" advTm="8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40DCC3E-8151-4E7D-B47E-3C49760DED54}" type="slidenum">
              <a:rPr lang="en-US" smtClean="0"/>
              <a:pPr/>
              <a:t>13</a:t>
            </a:fld>
            <a:endParaRPr lang="en-US"/>
          </a:p>
        </p:txBody>
      </p:sp>
      <p:sp>
        <p:nvSpPr>
          <p:cNvPr id="10243" name="Rectangle 2"/>
          <p:cNvSpPr>
            <a:spLocks noGrp="1" noChangeArrowheads="1"/>
          </p:cNvSpPr>
          <p:nvPr>
            <p:ph type="title"/>
          </p:nvPr>
        </p:nvSpPr>
        <p:spPr/>
        <p:txBody>
          <a:bodyPr/>
          <a:lstStyle/>
          <a:p>
            <a:pPr eaLnBrk="1" hangingPunct="1"/>
            <a:r>
              <a:rPr lang="en-US" dirty="0"/>
              <a:t>Leading up to </a:t>
            </a:r>
            <a:r>
              <a:rPr lang="en-US" i="1" dirty="0"/>
              <a:t>Mead: Christensen v. Harris County</a:t>
            </a:r>
            <a:r>
              <a:rPr lang="en-US" dirty="0"/>
              <a:t>, 529 U.S. 576 (2000) </a:t>
            </a:r>
          </a:p>
        </p:txBody>
      </p:sp>
      <p:sp>
        <p:nvSpPr>
          <p:cNvPr id="10244" name="Rectangle 3"/>
          <p:cNvSpPr>
            <a:spLocks noGrp="1" noChangeArrowheads="1"/>
          </p:cNvSpPr>
          <p:nvPr>
            <p:ph type="body" idx="1"/>
          </p:nvPr>
        </p:nvSpPr>
        <p:spPr/>
        <p:txBody>
          <a:bodyPr/>
          <a:lstStyle/>
          <a:p>
            <a:pPr eaLnBrk="1" hangingPunct="1">
              <a:lnSpc>
                <a:spcPct val="90000"/>
              </a:lnSpc>
            </a:pPr>
            <a:r>
              <a:rPr lang="en-US" dirty="0"/>
              <a:t>“Here . . . we confront an interpretation contained in an opinion letter, not one arrived at after, for example, a formal adjudication or notice-and-comment rulemaking. </a:t>
            </a:r>
            <a:r>
              <a:rPr lang="en-US" dirty="0">
                <a:highlight>
                  <a:srgbClr val="FFFF00"/>
                </a:highlight>
              </a:rPr>
              <a:t>Interpretations such as those in opinion letters--like interpretations contained in policy statements, agency manuals, and enforcement guidelines, all of which lack the force of law--do not warrant </a:t>
            </a:r>
            <a:r>
              <a:rPr lang="en-US" i="1" dirty="0">
                <a:highlight>
                  <a:srgbClr val="FFFF00"/>
                </a:highlight>
              </a:rPr>
              <a:t>Chevron</a:t>
            </a:r>
            <a:r>
              <a:rPr lang="en-US" dirty="0">
                <a:highlight>
                  <a:srgbClr val="FFFF00"/>
                </a:highlight>
              </a:rPr>
              <a:t>-style deference.”  </a:t>
            </a:r>
          </a:p>
        </p:txBody>
      </p:sp>
      <p:pic>
        <p:nvPicPr>
          <p:cNvPr id="2" name="Audio 1">
            <a:hlinkClick r:id="" action="ppaction://media"/>
            <a:extLst>
              <a:ext uri="{FF2B5EF4-FFF2-40B4-BE49-F238E27FC236}">
                <a16:creationId xmlns:a16="http://schemas.microsoft.com/office/drawing/2014/main" id="{040E29CD-5DD3-4AFD-AFF0-F332839FD0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4287734692"/>
      </p:ext>
    </p:extLst>
  </p:cSld>
  <p:clrMapOvr>
    <a:masterClrMapping/>
  </p:clrMapOvr>
  <mc:AlternateContent xmlns:mc="http://schemas.openxmlformats.org/markup-compatibility/2006" xmlns:p14="http://schemas.microsoft.com/office/powerpoint/2010/main">
    <mc:Choice Requires="p14">
      <p:transition spd="slow" p14:dur="2000" advTm="62574"/>
    </mc:Choice>
    <mc:Fallback xmlns="">
      <p:transition spd="slow" advTm="62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15B39BC-CBE6-4054-A902-ECB9C5DEC153}" type="slidenum">
              <a:rPr lang="en-US" smtClean="0"/>
              <a:pPr/>
              <a:t>14</a:t>
            </a:fld>
            <a:endParaRPr lang="en-US"/>
          </a:p>
        </p:txBody>
      </p:sp>
      <p:sp>
        <p:nvSpPr>
          <p:cNvPr id="12291" name="Rectangle 2"/>
          <p:cNvSpPr>
            <a:spLocks noGrp="1" noChangeArrowheads="1"/>
          </p:cNvSpPr>
          <p:nvPr>
            <p:ph type="title"/>
          </p:nvPr>
        </p:nvSpPr>
        <p:spPr/>
        <p:txBody>
          <a:bodyPr/>
          <a:lstStyle/>
          <a:p>
            <a:pPr eaLnBrk="1" hangingPunct="1"/>
            <a:r>
              <a:rPr lang="en-US" dirty="0"/>
              <a:t>When does </a:t>
            </a:r>
            <a:r>
              <a:rPr lang="en-US" i="1" dirty="0"/>
              <a:t>Chevron</a:t>
            </a:r>
            <a:r>
              <a:rPr lang="en-US" dirty="0"/>
              <a:t> Apply? </a:t>
            </a:r>
            <a:r>
              <a:rPr lang="en-US" i="1" dirty="0"/>
              <a:t>- United States v. Mead</a:t>
            </a:r>
            <a:r>
              <a:rPr lang="en-US" dirty="0"/>
              <a:t>, 533 U.S. 218 (2001) </a:t>
            </a:r>
          </a:p>
        </p:txBody>
      </p:sp>
      <p:sp>
        <p:nvSpPr>
          <p:cNvPr id="12292" name="Rectangle 3"/>
          <p:cNvSpPr>
            <a:spLocks noGrp="1" noChangeArrowheads="1"/>
          </p:cNvSpPr>
          <p:nvPr>
            <p:ph type="body" idx="1"/>
          </p:nvPr>
        </p:nvSpPr>
        <p:spPr>
          <a:xfrm>
            <a:off x="838200" y="1825625"/>
            <a:ext cx="8044543" cy="4351338"/>
          </a:xfrm>
        </p:spPr>
        <p:txBody>
          <a:bodyPr>
            <a:normAutofit/>
          </a:bodyPr>
          <a:lstStyle/>
          <a:p>
            <a:pPr eaLnBrk="1" hangingPunct="1"/>
            <a:r>
              <a:rPr lang="en-US" i="1" dirty="0"/>
              <a:t>Mead</a:t>
            </a:r>
            <a:r>
              <a:rPr lang="en-US" dirty="0"/>
              <a:t> is a letter ruling on the classification of a product for tariff purposes (</a:t>
            </a:r>
            <a:r>
              <a:rPr lang="en-US" dirty="0" err="1"/>
              <a:t>Daytimer</a:t>
            </a:r>
            <a:r>
              <a:rPr lang="en-US" dirty="0"/>
              <a:t> calendars)</a:t>
            </a:r>
          </a:p>
          <a:p>
            <a:pPr eaLnBrk="1" hangingPunct="1">
              <a:lnSpc>
                <a:spcPct val="90000"/>
              </a:lnSpc>
            </a:pPr>
            <a:r>
              <a:rPr lang="en-US" dirty="0"/>
              <a:t>...administrative implementation of a particular statutory provision qualifies for </a:t>
            </a:r>
            <a:r>
              <a:rPr lang="en-US" i="1" dirty="0"/>
              <a:t>Chevron</a:t>
            </a:r>
            <a:r>
              <a:rPr lang="en-US" dirty="0"/>
              <a:t> deference when it appears that Congress </a:t>
            </a:r>
            <a:r>
              <a:rPr lang="en-US" dirty="0">
                <a:highlight>
                  <a:srgbClr val="FFFF00"/>
                </a:highlight>
              </a:rPr>
              <a:t>delegated authority to the agency generally to make rules carrying the force of law, and that the agency interpretation claiming deference was promulgated in the exercise of that authority.</a:t>
            </a:r>
          </a:p>
          <a:p>
            <a:pPr eaLnBrk="1" hangingPunct="1">
              <a:lnSpc>
                <a:spcPct val="90000"/>
              </a:lnSpc>
            </a:pPr>
            <a:r>
              <a:rPr lang="en-US" dirty="0"/>
              <a:t>Remanded for </a:t>
            </a:r>
            <a:r>
              <a:rPr lang="en-US" i="1" dirty="0"/>
              <a:t>Skidmore</a:t>
            </a:r>
            <a:r>
              <a:rPr lang="en-US" dirty="0"/>
              <a:t> (persuasion) analysis.</a:t>
            </a:r>
          </a:p>
        </p:txBody>
      </p:sp>
      <p:pic>
        <p:nvPicPr>
          <p:cNvPr id="2" name="Audio 1">
            <a:hlinkClick r:id="" action="ppaction://media"/>
            <a:extLst>
              <a:ext uri="{FF2B5EF4-FFF2-40B4-BE49-F238E27FC236}">
                <a16:creationId xmlns:a16="http://schemas.microsoft.com/office/drawing/2014/main" id="{25D1A370-88ED-43BB-8A87-FEF0BB61E0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pic>
        <p:nvPicPr>
          <p:cNvPr id="1026" name="Picture 2" descr="Classic Two Pages Per Month Day-Timer ">
            <a:extLst>
              <a:ext uri="{FF2B5EF4-FFF2-40B4-BE49-F238E27FC236}">
                <a16:creationId xmlns:a16="http://schemas.microsoft.com/office/drawing/2014/main" id="{0006B307-CEA3-44EB-B24A-614F17571E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2764" y="1551667"/>
            <a:ext cx="33337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407638"/>
      </p:ext>
    </p:extLst>
  </p:cSld>
  <p:clrMapOvr>
    <a:masterClrMapping/>
  </p:clrMapOvr>
  <mc:AlternateContent xmlns:mc="http://schemas.openxmlformats.org/markup-compatibility/2006" xmlns:p14="http://schemas.microsoft.com/office/powerpoint/2010/main">
    <mc:Choice Requires="p14">
      <p:transition spd="slow" p14:dur="2000" advTm="76810"/>
    </mc:Choice>
    <mc:Fallback xmlns="">
      <p:transition spd="slow" advTm="76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02944C7-4B92-46EA-AC97-6DB4B00A49C3}" type="slidenum">
              <a:rPr lang="en-US" smtClean="0"/>
              <a:pPr/>
              <a:t>15</a:t>
            </a:fld>
            <a:endParaRPr lang="en-US"/>
          </a:p>
        </p:txBody>
      </p:sp>
      <p:sp>
        <p:nvSpPr>
          <p:cNvPr id="14339" name="Rectangle 2"/>
          <p:cNvSpPr>
            <a:spLocks noGrp="1" noChangeArrowheads="1"/>
          </p:cNvSpPr>
          <p:nvPr>
            <p:ph type="title"/>
          </p:nvPr>
        </p:nvSpPr>
        <p:spPr/>
        <p:txBody>
          <a:bodyPr/>
          <a:lstStyle/>
          <a:p>
            <a:pPr eaLnBrk="1" hangingPunct="1"/>
            <a:r>
              <a:rPr lang="en-US" i="1" dirty="0"/>
              <a:t>Barnhart v. Walton</a:t>
            </a:r>
            <a:r>
              <a:rPr lang="en-US" dirty="0"/>
              <a:t>, 535 U.S. 212 (2002):</a:t>
            </a:r>
            <a:br>
              <a:rPr lang="en-US" dirty="0"/>
            </a:br>
            <a:r>
              <a:rPr lang="en-US" i="1" dirty="0"/>
              <a:t>Chevron/Skidmore</a:t>
            </a:r>
            <a:r>
              <a:rPr lang="en-US" dirty="0"/>
              <a:t> Hybrid?</a:t>
            </a:r>
          </a:p>
        </p:txBody>
      </p:sp>
      <p:sp>
        <p:nvSpPr>
          <p:cNvPr id="14340" name="Rectangle 3"/>
          <p:cNvSpPr>
            <a:spLocks noGrp="1" noChangeArrowheads="1"/>
          </p:cNvSpPr>
          <p:nvPr>
            <p:ph type="body" idx="1"/>
          </p:nvPr>
        </p:nvSpPr>
        <p:spPr/>
        <p:txBody>
          <a:bodyPr>
            <a:normAutofit/>
          </a:bodyPr>
          <a:lstStyle/>
          <a:p>
            <a:pPr eaLnBrk="1" hangingPunct="1"/>
            <a:r>
              <a:rPr lang="en-US" dirty="0"/>
              <a:t>This is a </a:t>
            </a:r>
            <a:r>
              <a:rPr lang="en-US" dirty="0" err="1"/>
              <a:t>SSA</a:t>
            </a:r>
            <a:r>
              <a:rPr lang="en-US" dirty="0"/>
              <a:t> interpretation of a statute that is in various guidance documents that bind the agency.</a:t>
            </a:r>
          </a:p>
          <a:p>
            <a:pPr eaLnBrk="1" hangingPunct="1"/>
            <a:r>
              <a:rPr lang="en-US" dirty="0"/>
              <a:t>“In this case, the interstitial nature of the legal question, the related expertise of the Agency, the importance of the question to administration of the statute, the complexity of that administration, and the careful consideration the Agency has given the question over a long period of time all indicate that </a:t>
            </a:r>
            <a:r>
              <a:rPr lang="en-US" i="1" dirty="0"/>
              <a:t>Chevron</a:t>
            </a:r>
            <a:r>
              <a:rPr lang="en-US" dirty="0"/>
              <a:t> provides the appropriate legal lens through which to view the legality of the Agency interpretation here at issue.”</a:t>
            </a:r>
          </a:p>
          <a:p>
            <a:pPr eaLnBrk="1" hangingPunct="1"/>
            <a:endParaRPr lang="en-US" dirty="0"/>
          </a:p>
        </p:txBody>
      </p:sp>
      <p:pic>
        <p:nvPicPr>
          <p:cNvPr id="2" name="Audio 1">
            <a:hlinkClick r:id="" action="ppaction://media"/>
            <a:extLst>
              <a:ext uri="{FF2B5EF4-FFF2-40B4-BE49-F238E27FC236}">
                <a16:creationId xmlns:a16="http://schemas.microsoft.com/office/drawing/2014/main" id="{CFCDFDE0-F162-4D18-BD78-D346A5A53E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050109273"/>
      </p:ext>
    </p:extLst>
  </p:cSld>
  <p:clrMapOvr>
    <a:masterClrMapping/>
  </p:clrMapOvr>
  <mc:AlternateContent xmlns:mc="http://schemas.openxmlformats.org/markup-compatibility/2006" xmlns:p14="http://schemas.microsoft.com/office/powerpoint/2010/main">
    <mc:Choice Requires="p14">
      <p:transition spd="slow" p14:dur="2000" advTm="73142"/>
    </mc:Choice>
    <mc:Fallback xmlns="">
      <p:transition spd="slow" advTm="73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D1D1A-89DF-4D21-988C-00769CE6692B}"/>
              </a:ext>
            </a:extLst>
          </p:cNvPr>
          <p:cNvSpPr>
            <a:spLocks noGrp="1"/>
          </p:cNvSpPr>
          <p:nvPr>
            <p:ph type="title"/>
          </p:nvPr>
        </p:nvSpPr>
        <p:spPr/>
        <p:txBody>
          <a:bodyPr/>
          <a:lstStyle/>
          <a:p>
            <a:pPr lvl="0" eaLnBrk="1" hangingPunct="1"/>
            <a:r>
              <a:rPr lang="en-US" dirty="0"/>
              <a:t>What is Happening in </a:t>
            </a:r>
            <a:r>
              <a:rPr lang="en-US" i="1" dirty="0"/>
              <a:t>Barnhart?</a:t>
            </a:r>
            <a:endParaRPr lang="en-US" dirty="0"/>
          </a:p>
        </p:txBody>
      </p:sp>
      <p:sp>
        <p:nvSpPr>
          <p:cNvPr id="3" name="Content Placeholder 2">
            <a:extLst>
              <a:ext uri="{FF2B5EF4-FFF2-40B4-BE49-F238E27FC236}">
                <a16:creationId xmlns:a16="http://schemas.microsoft.com/office/drawing/2014/main" id="{D133FC8B-C32F-4E67-BC94-82276C046E2D}"/>
              </a:ext>
            </a:extLst>
          </p:cNvPr>
          <p:cNvSpPr>
            <a:spLocks noGrp="1"/>
          </p:cNvSpPr>
          <p:nvPr>
            <p:ph idx="1"/>
          </p:nvPr>
        </p:nvSpPr>
        <p:spPr/>
        <p:txBody>
          <a:bodyPr>
            <a:normAutofit/>
          </a:bodyPr>
          <a:lstStyle/>
          <a:p>
            <a:pPr lvl="0" eaLnBrk="1" hangingPunct="1"/>
            <a:r>
              <a:rPr lang="en-US" dirty="0"/>
              <a:t>Since this is not a rule, it would normally get no deference (</a:t>
            </a:r>
            <a:r>
              <a:rPr lang="en-US" i="1" dirty="0"/>
              <a:t>Mead).</a:t>
            </a:r>
          </a:p>
          <a:p>
            <a:pPr eaLnBrk="1" hangingPunct="1"/>
            <a:r>
              <a:rPr lang="en-US" dirty="0"/>
              <a:t>The Court uses these factors to determine if there is enough agency process to justify </a:t>
            </a:r>
            <a:r>
              <a:rPr lang="en-US" i="1" dirty="0"/>
              <a:t>Chevron</a:t>
            </a:r>
            <a:r>
              <a:rPr lang="en-US" dirty="0"/>
              <a:t>.</a:t>
            </a:r>
          </a:p>
          <a:p>
            <a:pPr lvl="1" eaLnBrk="1" hangingPunct="1"/>
            <a:r>
              <a:rPr lang="en-US" dirty="0"/>
              <a:t>The importance of interpretation to agency policy;</a:t>
            </a:r>
          </a:p>
          <a:p>
            <a:pPr lvl="1" eaLnBrk="1" hangingPunct="1"/>
            <a:r>
              <a:rPr lang="en-US" dirty="0"/>
              <a:t>The period that the agency has held the view;</a:t>
            </a:r>
          </a:p>
          <a:p>
            <a:pPr lvl="1" eaLnBrk="1" hangingPunct="1"/>
            <a:r>
              <a:rPr lang="en-US" dirty="0"/>
              <a:t>The legal expertise of the agency;</a:t>
            </a:r>
          </a:p>
          <a:p>
            <a:pPr lvl="1" eaLnBrk="1" hangingPunct="1"/>
            <a:r>
              <a:rPr lang="en-US" dirty="0"/>
              <a:t>The complexity of the problem; </a:t>
            </a:r>
          </a:p>
          <a:p>
            <a:pPr eaLnBrk="1" hangingPunct="1"/>
            <a:r>
              <a:rPr lang="en-US" dirty="0"/>
              <a:t>If these are met, the Court can apply </a:t>
            </a:r>
            <a:r>
              <a:rPr lang="en-US" i="1" dirty="0"/>
              <a:t>Chevon</a:t>
            </a:r>
            <a:r>
              <a:rPr lang="en-US" dirty="0"/>
              <a:t>.</a:t>
            </a:r>
          </a:p>
          <a:p>
            <a:pPr lvl="1"/>
            <a:r>
              <a:rPr lang="en-US" dirty="0"/>
              <a:t>These factors help the court evaluate whether the agency is right.</a:t>
            </a:r>
          </a:p>
          <a:p>
            <a:pPr lvl="1"/>
            <a:r>
              <a:rPr lang="en-US" dirty="0"/>
              <a:t>This persuades the court to agree with the agency more than to defer to it.</a:t>
            </a:r>
          </a:p>
        </p:txBody>
      </p:sp>
      <p:sp>
        <p:nvSpPr>
          <p:cNvPr id="4" name="Slide Number Placeholder 3">
            <a:extLst>
              <a:ext uri="{FF2B5EF4-FFF2-40B4-BE49-F238E27FC236}">
                <a16:creationId xmlns:a16="http://schemas.microsoft.com/office/drawing/2014/main" id="{5405CF82-EE16-495A-98D1-C0D6ABF370CF}"/>
              </a:ext>
            </a:extLst>
          </p:cNvPr>
          <p:cNvSpPr>
            <a:spLocks noGrp="1"/>
          </p:cNvSpPr>
          <p:nvPr>
            <p:ph type="sldNum" sz="quarter" idx="12"/>
          </p:nvPr>
        </p:nvSpPr>
        <p:spPr/>
        <p:txBody>
          <a:bodyPr/>
          <a:lstStyle/>
          <a:p>
            <a:pPr>
              <a:defRPr/>
            </a:pPr>
            <a:fld id="{CC739B67-DB22-4103-985A-E8E1D242EF5C}" type="slidenum">
              <a:rPr lang="en-US" smtClean="0"/>
              <a:pPr>
                <a:defRPr/>
              </a:pPr>
              <a:t>16</a:t>
            </a:fld>
            <a:endParaRPr lang="en-US"/>
          </a:p>
        </p:txBody>
      </p:sp>
      <p:pic>
        <p:nvPicPr>
          <p:cNvPr id="5" name="Audio 4">
            <a:hlinkClick r:id="" action="ppaction://media"/>
            <a:extLst>
              <a:ext uri="{FF2B5EF4-FFF2-40B4-BE49-F238E27FC236}">
                <a16:creationId xmlns:a16="http://schemas.microsoft.com/office/drawing/2014/main" id="{43D98FB7-BAA3-46EA-A4D3-1D48085985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838203747"/>
      </p:ext>
    </p:extLst>
  </p:cSld>
  <p:clrMapOvr>
    <a:masterClrMapping/>
  </p:clrMapOvr>
  <mc:AlternateContent xmlns:mc="http://schemas.openxmlformats.org/markup-compatibility/2006" xmlns:p14="http://schemas.microsoft.com/office/powerpoint/2010/main">
    <mc:Choice Requires="p14">
      <p:transition spd="slow" p14:dur="2000" advTm="32718"/>
    </mc:Choice>
    <mc:Fallback xmlns="">
      <p:transition spd="slow" advTm="32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ED867E0-1732-4A3C-9796-D6414029E61B}" type="slidenum">
              <a:rPr lang="en-US" smtClean="0"/>
              <a:pPr/>
              <a:t>17</a:t>
            </a:fld>
            <a:endParaRPr lang="en-US"/>
          </a:p>
        </p:txBody>
      </p:sp>
      <p:sp>
        <p:nvSpPr>
          <p:cNvPr id="15363" name="Rectangle 2"/>
          <p:cNvSpPr>
            <a:spLocks noGrp="1" noChangeArrowheads="1"/>
          </p:cNvSpPr>
          <p:nvPr>
            <p:ph type="title"/>
          </p:nvPr>
        </p:nvSpPr>
        <p:spPr/>
        <p:txBody>
          <a:bodyPr/>
          <a:lstStyle/>
          <a:p>
            <a:pPr eaLnBrk="1" hangingPunct="1"/>
            <a:r>
              <a:rPr lang="en-US" dirty="0"/>
              <a:t>Applying </a:t>
            </a:r>
            <a:r>
              <a:rPr lang="en-US" i="1" dirty="0"/>
              <a:t>Barnhart</a:t>
            </a:r>
          </a:p>
        </p:txBody>
      </p:sp>
      <p:sp>
        <p:nvSpPr>
          <p:cNvPr id="15364" name="Rectangle 3"/>
          <p:cNvSpPr>
            <a:spLocks noGrp="1" noChangeArrowheads="1"/>
          </p:cNvSpPr>
          <p:nvPr>
            <p:ph type="body" idx="1"/>
          </p:nvPr>
        </p:nvSpPr>
        <p:spPr/>
        <p:txBody>
          <a:bodyPr>
            <a:normAutofit/>
          </a:bodyPr>
          <a:lstStyle/>
          <a:p>
            <a:pPr eaLnBrk="1" hangingPunct="1"/>
            <a:r>
              <a:rPr lang="en-US" dirty="0"/>
              <a:t>HUD issues guidance on construction of the anti-kickback provisions in a real estate act</a:t>
            </a:r>
          </a:p>
          <a:p>
            <a:pPr lvl="1" eaLnBrk="1" hangingPunct="1"/>
            <a:r>
              <a:rPr lang="en-US" dirty="0"/>
              <a:t>Published in the register as policy statements with no notice and comment.</a:t>
            </a:r>
          </a:p>
          <a:p>
            <a:pPr eaLnBrk="1" hangingPunct="1"/>
            <a:r>
              <a:rPr lang="en-US" dirty="0"/>
              <a:t>Should the court defer to these under </a:t>
            </a:r>
            <a:r>
              <a:rPr lang="en-US" i="1" dirty="0"/>
              <a:t>Barnhart</a:t>
            </a:r>
            <a:r>
              <a:rPr lang="en-US" dirty="0"/>
              <a:t>?</a:t>
            </a:r>
          </a:p>
          <a:p>
            <a:pPr lvl="1" eaLnBrk="1" hangingPunct="1"/>
            <a:r>
              <a:rPr lang="en-US" dirty="0"/>
              <a:t>Yes, according to the Second and Ninth Circuits; no, according to the Seventh Circuit. </a:t>
            </a:r>
          </a:p>
          <a:p>
            <a:pPr lvl="1" eaLnBrk="1" hangingPunct="1"/>
            <a:r>
              <a:rPr lang="en-US" dirty="0"/>
              <a:t>(If the agency sees this as binding, maybe it should be a rule.)</a:t>
            </a:r>
          </a:p>
        </p:txBody>
      </p:sp>
      <p:pic>
        <p:nvPicPr>
          <p:cNvPr id="2" name="Audio 1">
            <a:hlinkClick r:id="" action="ppaction://media"/>
            <a:extLst>
              <a:ext uri="{FF2B5EF4-FFF2-40B4-BE49-F238E27FC236}">
                <a16:creationId xmlns:a16="http://schemas.microsoft.com/office/drawing/2014/main" id="{495E4C68-BEF1-4FB5-8DDA-8A066D5A8D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153346898"/>
      </p:ext>
    </p:extLst>
  </p:cSld>
  <p:clrMapOvr>
    <a:masterClrMapping/>
  </p:clrMapOvr>
  <mc:AlternateContent xmlns:mc="http://schemas.openxmlformats.org/markup-compatibility/2006" xmlns:p14="http://schemas.microsoft.com/office/powerpoint/2010/main">
    <mc:Choice Requires="p14">
      <p:transition spd="slow" p14:dur="2000" advTm="65057"/>
    </mc:Choice>
    <mc:Fallback xmlns="">
      <p:transition spd="slow" advTm="65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C9C46C1-AF17-4CB8-8AAA-4FB8C675D29E}" type="slidenum">
              <a:rPr lang="en-US" smtClean="0"/>
              <a:pPr/>
              <a:t>18</a:t>
            </a:fld>
            <a:endParaRPr lang="en-US"/>
          </a:p>
        </p:txBody>
      </p:sp>
      <p:sp>
        <p:nvSpPr>
          <p:cNvPr id="16387" name="Rectangle 2"/>
          <p:cNvSpPr>
            <a:spLocks noGrp="1" noChangeArrowheads="1"/>
          </p:cNvSpPr>
          <p:nvPr>
            <p:ph type="title"/>
          </p:nvPr>
        </p:nvSpPr>
        <p:spPr/>
        <p:txBody>
          <a:bodyPr/>
          <a:lstStyle/>
          <a:p>
            <a:pPr eaLnBrk="1" hangingPunct="1"/>
            <a:r>
              <a:rPr lang="en-US" i="1" dirty="0"/>
              <a:t>Public Citizen v. U.S. Dept. of Health and Human Services</a:t>
            </a:r>
            <a:r>
              <a:rPr lang="en-US" dirty="0"/>
              <a:t>, 332 F.3d 654 (D.C. Cir. 2003) </a:t>
            </a:r>
          </a:p>
        </p:txBody>
      </p:sp>
      <p:sp>
        <p:nvSpPr>
          <p:cNvPr id="16388" name="Rectangle 3"/>
          <p:cNvSpPr>
            <a:spLocks noGrp="1" noChangeArrowheads="1"/>
          </p:cNvSpPr>
          <p:nvPr>
            <p:ph type="body" idx="1"/>
          </p:nvPr>
        </p:nvSpPr>
        <p:spPr/>
        <p:txBody>
          <a:bodyPr>
            <a:normAutofit lnSpcReduction="10000"/>
          </a:bodyPr>
          <a:lstStyle/>
          <a:p>
            <a:pPr eaLnBrk="1" hangingPunct="1"/>
            <a:r>
              <a:rPr lang="en-US" dirty="0"/>
              <a:t>The agency had the authority to make notice and comment regulations on this issue.</a:t>
            </a:r>
          </a:p>
          <a:p>
            <a:pPr eaLnBrk="1" hangingPunct="1"/>
            <a:r>
              <a:rPr lang="en-US" dirty="0"/>
              <a:t>It did not do so - the Medicare Manual is not a notice and comment regulation.</a:t>
            </a:r>
          </a:p>
          <a:p>
            <a:pPr lvl="1" eaLnBrk="1" hangingPunct="1"/>
            <a:r>
              <a:rPr lang="en-US" dirty="0"/>
              <a:t>The Medicare Manual is the terms of the </a:t>
            </a:r>
            <a:r>
              <a:rPr lang="en-US" dirty="0">
                <a:highlight>
                  <a:srgbClr val="FFFF00"/>
                </a:highlight>
              </a:rPr>
              <a:t>contract</a:t>
            </a:r>
            <a:r>
              <a:rPr lang="en-US" dirty="0"/>
              <a:t> that Medicare services providers have to sign to participate in Medicare.</a:t>
            </a:r>
          </a:p>
          <a:p>
            <a:pPr lvl="1" eaLnBrk="1" hangingPunct="1"/>
            <a:r>
              <a:rPr lang="en-US" dirty="0"/>
              <a:t>It is binding on the parties through contract law, not through the legal authority of a regulation.</a:t>
            </a:r>
          </a:p>
          <a:p>
            <a:pPr lvl="1" eaLnBrk="1" hangingPunct="1"/>
            <a:r>
              <a:rPr lang="en-US" dirty="0"/>
              <a:t>If a provider knowingly violates the terms of the contract and bills for the service, there can also be criminal penalties for fraud.</a:t>
            </a:r>
          </a:p>
          <a:p>
            <a:pPr eaLnBrk="1" hangingPunct="1"/>
            <a:r>
              <a:rPr lang="en-US" dirty="0"/>
              <a:t>The Court applied </a:t>
            </a:r>
            <a:r>
              <a:rPr lang="en-US" i="1" dirty="0"/>
              <a:t>Mead</a:t>
            </a:r>
            <a:r>
              <a:rPr lang="en-US" dirty="0"/>
              <a:t>, finding no deference, rather than doing the </a:t>
            </a:r>
            <a:r>
              <a:rPr lang="en-US" i="1" dirty="0"/>
              <a:t>Barnhart</a:t>
            </a:r>
            <a:r>
              <a:rPr lang="en-US" dirty="0"/>
              <a:t> analysis.</a:t>
            </a:r>
          </a:p>
        </p:txBody>
      </p:sp>
      <p:pic>
        <p:nvPicPr>
          <p:cNvPr id="4" name="Audio 3">
            <a:hlinkClick r:id="" action="ppaction://media"/>
            <a:extLst>
              <a:ext uri="{FF2B5EF4-FFF2-40B4-BE49-F238E27FC236}">
                <a16:creationId xmlns:a16="http://schemas.microsoft.com/office/drawing/2014/main" id="{885D6077-EF19-414C-977F-37E6C7FBBC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268394050"/>
      </p:ext>
    </p:extLst>
  </p:cSld>
  <p:clrMapOvr>
    <a:masterClrMapping/>
  </p:clrMapOvr>
  <mc:AlternateContent xmlns:mc="http://schemas.openxmlformats.org/markup-compatibility/2006" xmlns:p14="http://schemas.microsoft.com/office/powerpoint/2010/main">
    <mc:Choice Requires="p14">
      <p:transition spd="slow" p14:dur="2000" advTm="114163"/>
    </mc:Choice>
    <mc:Fallback xmlns="">
      <p:transition spd="slow" advTm="114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Whitman v. American Trucking Assns.</a:t>
            </a:r>
            <a:r>
              <a:rPr lang="en-US" dirty="0"/>
              <a:t>, 531 U.S. 457 (2001) – You can lose on 2</a:t>
            </a:r>
          </a:p>
        </p:txBody>
      </p:sp>
      <p:sp>
        <p:nvSpPr>
          <p:cNvPr id="3" name="Content Placeholder 2"/>
          <p:cNvSpPr>
            <a:spLocks noGrp="1"/>
          </p:cNvSpPr>
          <p:nvPr>
            <p:ph idx="1"/>
          </p:nvPr>
        </p:nvSpPr>
        <p:spPr/>
        <p:txBody>
          <a:bodyPr>
            <a:normAutofit/>
          </a:bodyPr>
          <a:lstStyle/>
          <a:p>
            <a:r>
              <a:rPr lang="en-US" i="1" dirty="0"/>
              <a:t>Chevron</a:t>
            </a:r>
            <a:r>
              <a:rPr lang="en-US" dirty="0"/>
              <a:t> Step One</a:t>
            </a:r>
          </a:p>
          <a:p>
            <a:pPr lvl="1"/>
            <a:r>
              <a:rPr lang="en-US" dirty="0"/>
              <a:t>The court found that the Clean Air Act was ambiguous on the point.</a:t>
            </a:r>
          </a:p>
          <a:p>
            <a:r>
              <a:rPr lang="en-US" i="1" dirty="0"/>
              <a:t>Chevron</a:t>
            </a:r>
            <a:r>
              <a:rPr lang="en-US" dirty="0"/>
              <a:t> Step Two</a:t>
            </a:r>
          </a:p>
          <a:p>
            <a:pPr lvl="1"/>
            <a:r>
              <a:rPr lang="en-US" dirty="0"/>
              <a:t>The court found that the agency had stepped outside of the ambiguity and overreached its authority. (An impermissible interpretation.)</a:t>
            </a:r>
          </a:p>
          <a:p>
            <a:pPr lvl="1"/>
            <a:r>
              <a:rPr lang="en-US" dirty="0"/>
              <a:t>Think about this as arbitrary and capricious analysis when we finish the next section. </a:t>
            </a:r>
          </a:p>
        </p:txBody>
      </p:sp>
      <p:sp>
        <p:nvSpPr>
          <p:cNvPr id="4" name="Slide Number Placeholder 3"/>
          <p:cNvSpPr>
            <a:spLocks noGrp="1"/>
          </p:cNvSpPr>
          <p:nvPr>
            <p:ph type="sldNum" sz="quarter" idx="12"/>
          </p:nvPr>
        </p:nvSpPr>
        <p:spPr/>
        <p:txBody>
          <a:bodyPr/>
          <a:lstStyle/>
          <a:p>
            <a:pPr>
              <a:defRPr/>
            </a:pPr>
            <a:fld id="{97175867-0D49-4291-BBD3-ED66DB5CB512}" type="slidenum">
              <a:rPr lang="en-US" smtClean="0"/>
              <a:pPr>
                <a:defRPr/>
              </a:pPr>
              <a:t>19</a:t>
            </a:fld>
            <a:endParaRPr lang="en-US"/>
          </a:p>
        </p:txBody>
      </p:sp>
      <p:pic>
        <p:nvPicPr>
          <p:cNvPr id="5" name="Audio 4">
            <a:hlinkClick r:id="" action="ppaction://media"/>
            <a:extLst>
              <a:ext uri="{FF2B5EF4-FFF2-40B4-BE49-F238E27FC236}">
                <a16:creationId xmlns:a16="http://schemas.microsoft.com/office/drawing/2014/main" id="{091E857E-94E1-443B-947E-9E33D576B6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4152501454"/>
      </p:ext>
    </p:extLst>
  </p:cSld>
  <p:clrMapOvr>
    <a:masterClrMapping/>
  </p:clrMapOvr>
  <mc:AlternateContent xmlns:mc="http://schemas.openxmlformats.org/markup-compatibility/2006" xmlns:p14="http://schemas.microsoft.com/office/powerpoint/2010/main">
    <mc:Choice Requires="p14">
      <p:transition spd="slow" p14:dur="2000" advTm="60017"/>
    </mc:Choice>
    <mc:Fallback xmlns="">
      <p:transition spd="slow" advTm="60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8F78-FAE9-4698-BF17-C3464DB90AA0}"/>
              </a:ext>
            </a:extLst>
          </p:cNvPr>
          <p:cNvSpPr>
            <a:spLocks noGrp="1"/>
          </p:cNvSpPr>
          <p:nvPr>
            <p:ph type="title"/>
          </p:nvPr>
        </p:nvSpPr>
        <p:spPr/>
        <p:txBody>
          <a:bodyPr/>
          <a:lstStyle/>
          <a:p>
            <a:r>
              <a:rPr lang="en-US" i="1" dirty="0"/>
              <a:t>Chevron</a:t>
            </a:r>
            <a:r>
              <a:rPr lang="en-US" dirty="0"/>
              <a:t> and Ambiguous Drafting</a:t>
            </a:r>
          </a:p>
        </p:txBody>
      </p:sp>
      <p:sp>
        <p:nvSpPr>
          <p:cNvPr id="3" name="Content Placeholder 2">
            <a:extLst>
              <a:ext uri="{FF2B5EF4-FFF2-40B4-BE49-F238E27FC236}">
                <a16:creationId xmlns:a16="http://schemas.microsoft.com/office/drawing/2014/main" id="{BB292421-1BAC-4D86-88CC-B9C2FECDF46D}"/>
              </a:ext>
            </a:extLst>
          </p:cNvPr>
          <p:cNvSpPr>
            <a:spLocks noGrp="1"/>
          </p:cNvSpPr>
          <p:nvPr>
            <p:ph idx="1"/>
          </p:nvPr>
        </p:nvSpPr>
        <p:spPr/>
        <p:txBody>
          <a:bodyPr>
            <a:normAutofit/>
          </a:bodyPr>
          <a:lstStyle/>
          <a:p>
            <a:r>
              <a:rPr lang="en-US" dirty="0"/>
              <a:t>“When analyzing an agency’s interpretation of a statute, we often apply the two-step framework announced in Chevron. Under that framework, we ask whether the statute is ambiguous and, if so, whether the agency’s interpretation is reasonable. </a:t>
            </a:r>
            <a:r>
              <a:rPr lang="en-US" dirty="0">
                <a:highlight>
                  <a:srgbClr val="FFFF00"/>
                </a:highlight>
              </a:rPr>
              <a:t>This approach “is premised on the theory that a statute’s ambiguity constitutes an implicit delegation from Congress to the agency to fill in the statutory gaps.””</a:t>
            </a:r>
          </a:p>
          <a:p>
            <a:r>
              <a:rPr lang="en-US" dirty="0">
                <a:highlight>
                  <a:srgbClr val="FFFF00"/>
                </a:highlight>
              </a:rPr>
              <a:t>But what if Congress just screwed-up?</a:t>
            </a:r>
          </a:p>
        </p:txBody>
      </p:sp>
      <p:sp>
        <p:nvSpPr>
          <p:cNvPr id="4" name="Slide Number Placeholder 3">
            <a:extLst>
              <a:ext uri="{FF2B5EF4-FFF2-40B4-BE49-F238E27FC236}">
                <a16:creationId xmlns:a16="http://schemas.microsoft.com/office/drawing/2014/main" id="{75FDD55E-15CB-4A87-B737-B02FD2153F90}"/>
              </a:ext>
            </a:extLst>
          </p:cNvPr>
          <p:cNvSpPr>
            <a:spLocks noGrp="1"/>
          </p:cNvSpPr>
          <p:nvPr>
            <p:ph type="sldNum" sz="quarter" idx="12"/>
          </p:nvPr>
        </p:nvSpPr>
        <p:spPr/>
        <p:txBody>
          <a:bodyPr/>
          <a:lstStyle/>
          <a:p>
            <a:pPr>
              <a:defRPr/>
            </a:pPr>
            <a:fld id="{CC739B67-DB22-4103-985A-E8E1D242EF5C}" type="slidenum">
              <a:rPr lang="en-US" smtClean="0"/>
              <a:pPr>
                <a:defRPr/>
              </a:pPr>
              <a:t>2</a:t>
            </a:fld>
            <a:endParaRPr lang="en-US"/>
          </a:p>
        </p:txBody>
      </p:sp>
      <p:pic>
        <p:nvPicPr>
          <p:cNvPr id="10" name="Audio 9">
            <a:hlinkClick r:id="" action="ppaction://media"/>
            <a:extLst>
              <a:ext uri="{FF2B5EF4-FFF2-40B4-BE49-F238E27FC236}">
                <a16:creationId xmlns:a16="http://schemas.microsoft.com/office/drawing/2014/main" id="{D4179055-B5A3-42E3-9589-F40551B222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931207729"/>
      </p:ext>
    </p:extLst>
  </p:cSld>
  <p:clrMapOvr>
    <a:masterClrMapping/>
  </p:clrMapOvr>
  <mc:AlternateContent xmlns:mc="http://schemas.openxmlformats.org/markup-compatibility/2006" xmlns:p14="http://schemas.microsoft.com/office/powerpoint/2010/main">
    <mc:Choice Requires="p14">
      <p:transition spd="slow" p14:dur="2000" advTm="60774"/>
    </mc:Choice>
    <mc:Fallback xmlns="">
      <p:transition spd="slow" advTm="60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95C6363-2FA8-4A93-8CDF-A7CA0B76046C}" type="slidenum">
              <a:rPr lang="en-US" smtClean="0"/>
              <a:pPr/>
              <a:t>20</a:t>
            </a:fld>
            <a:endParaRPr lang="en-US"/>
          </a:p>
        </p:txBody>
      </p:sp>
      <p:sp>
        <p:nvSpPr>
          <p:cNvPr id="17411" name="Rectangle 2"/>
          <p:cNvSpPr>
            <a:spLocks noGrp="1" noChangeArrowheads="1"/>
          </p:cNvSpPr>
          <p:nvPr>
            <p:ph type="title"/>
          </p:nvPr>
        </p:nvSpPr>
        <p:spPr/>
        <p:txBody>
          <a:bodyPr/>
          <a:lstStyle/>
          <a:p>
            <a:pPr eaLnBrk="1" hangingPunct="1"/>
            <a:r>
              <a:rPr lang="en-US" dirty="0"/>
              <a:t>Interpretation of an Agency's Own Rules</a:t>
            </a:r>
          </a:p>
        </p:txBody>
      </p:sp>
      <p:sp>
        <p:nvSpPr>
          <p:cNvPr id="17412" name="Rectangle 3"/>
          <p:cNvSpPr>
            <a:spLocks noGrp="1" noChangeArrowheads="1"/>
          </p:cNvSpPr>
          <p:nvPr>
            <p:ph type="body" idx="1"/>
          </p:nvPr>
        </p:nvSpPr>
        <p:spPr/>
        <p:txBody>
          <a:bodyPr>
            <a:normAutofit/>
          </a:bodyPr>
          <a:lstStyle/>
          <a:p>
            <a:pPr eaLnBrk="1" hangingPunct="1">
              <a:lnSpc>
                <a:spcPct val="90000"/>
              </a:lnSpc>
            </a:pPr>
            <a:r>
              <a:rPr lang="en-US" dirty="0"/>
              <a:t>Courts should defer to an agency interpretation of its own rules.</a:t>
            </a:r>
          </a:p>
          <a:p>
            <a:pPr lvl="1" eaLnBrk="1" hangingPunct="1">
              <a:lnSpc>
                <a:spcPct val="90000"/>
              </a:lnSpc>
            </a:pPr>
            <a:r>
              <a:rPr lang="en-US" i="1" dirty="0"/>
              <a:t>Seminole Rock </a:t>
            </a:r>
            <a:r>
              <a:rPr lang="en-US" dirty="0"/>
              <a:t>(1945), upheld by </a:t>
            </a:r>
            <a:r>
              <a:rPr lang="en-US" i="1" dirty="0"/>
              <a:t>Auer</a:t>
            </a:r>
            <a:r>
              <a:rPr lang="en-US" dirty="0"/>
              <a:t>, (1997) </a:t>
            </a:r>
          </a:p>
          <a:p>
            <a:pPr lvl="1" eaLnBrk="1" hangingPunct="1"/>
            <a:r>
              <a:rPr lang="en-US" dirty="0"/>
              <a:t>If the rule just repeats the statute, it shows no agency expertise and gets no additional deference.</a:t>
            </a:r>
          </a:p>
          <a:p>
            <a:r>
              <a:rPr lang="en-US" dirty="0"/>
              <a:t>These are thrown into doubt by </a:t>
            </a:r>
            <a:r>
              <a:rPr lang="en-US" dirty="0" err="1"/>
              <a:t>Kisor</a:t>
            </a:r>
            <a:r>
              <a:rPr lang="en-US" dirty="0"/>
              <a:t>.</a:t>
            </a:r>
          </a:p>
          <a:p>
            <a:pPr lvl="1"/>
            <a:r>
              <a:rPr lang="en-US" i="1" dirty="0" err="1"/>
              <a:t>Kisor</a:t>
            </a:r>
            <a:r>
              <a:rPr lang="en-US" dirty="0"/>
              <a:t> upholds </a:t>
            </a:r>
            <a:r>
              <a:rPr lang="en-US" i="1" dirty="0"/>
              <a:t>Auer</a:t>
            </a:r>
            <a:r>
              <a:rPr lang="en-US" dirty="0"/>
              <a:t> when there is significant agency expertise involved, but with significant dissent.</a:t>
            </a:r>
          </a:p>
          <a:p>
            <a:pPr lvl="1"/>
            <a:r>
              <a:rPr lang="en-US" dirty="0"/>
              <a:t>Otherwise it is </a:t>
            </a:r>
            <a:r>
              <a:rPr lang="en-US" i="1" dirty="0"/>
              <a:t>Skidmore</a:t>
            </a:r>
            <a:r>
              <a:rPr lang="en-US" dirty="0"/>
              <a:t>.</a:t>
            </a:r>
          </a:p>
          <a:p>
            <a:r>
              <a:rPr lang="en-US" dirty="0"/>
              <a:t>Be prepared to argue </a:t>
            </a:r>
            <a:r>
              <a:rPr lang="en-US" i="1" dirty="0"/>
              <a:t>Barnhart </a:t>
            </a:r>
            <a:r>
              <a:rPr lang="en-US" dirty="0"/>
              <a:t>factors to convince the court that the agency’s interpretation is persuasive if you represent the agency. </a:t>
            </a:r>
          </a:p>
        </p:txBody>
      </p:sp>
      <p:pic>
        <p:nvPicPr>
          <p:cNvPr id="2" name="Audio 1">
            <a:hlinkClick r:id="" action="ppaction://media"/>
            <a:extLst>
              <a:ext uri="{FF2B5EF4-FFF2-40B4-BE49-F238E27FC236}">
                <a16:creationId xmlns:a16="http://schemas.microsoft.com/office/drawing/2014/main" id="{C39B8E41-644D-44C3-831C-4CCEA9B63A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742984598"/>
      </p:ext>
    </p:extLst>
  </p:cSld>
  <p:clrMapOvr>
    <a:masterClrMapping/>
  </p:clrMapOvr>
  <mc:AlternateContent xmlns:mc="http://schemas.openxmlformats.org/markup-compatibility/2006" xmlns:p14="http://schemas.microsoft.com/office/powerpoint/2010/main">
    <mc:Choice Requires="p14">
      <p:transition spd="slow" p14:dur="2000" advTm="135383"/>
    </mc:Choice>
    <mc:Fallback xmlns="">
      <p:transition spd="slow" advTm="135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the Courts Really Follow </a:t>
            </a:r>
            <a:r>
              <a:rPr lang="en-US" i="1" dirty="0"/>
              <a:t>Chevron/Mead?</a:t>
            </a:r>
            <a:endParaRPr lang="en-US" dirty="0"/>
          </a:p>
        </p:txBody>
      </p:sp>
      <p:sp>
        <p:nvSpPr>
          <p:cNvPr id="3" name="Content Placeholder 2"/>
          <p:cNvSpPr>
            <a:spLocks noGrp="1"/>
          </p:cNvSpPr>
          <p:nvPr>
            <p:ph idx="1"/>
          </p:nvPr>
        </p:nvSpPr>
        <p:spPr/>
        <p:txBody>
          <a:bodyPr>
            <a:normAutofit/>
          </a:bodyPr>
          <a:lstStyle/>
          <a:p>
            <a:r>
              <a:rPr lang="en-US" dirty="0"/>
              <a:t>Scholars have studied</a:t>
            </a:r>
            <a:r>
              <a:rPr lang="en-US" baseline="0" dirty="0"/>
              <a:t> the actual behavior of the appeals courts and the United States Supreme Court in applying these tests</a:t>
            </a:r>
          </a:p>
          <a:p>
            <a:pPr lvl="0"/>
            <a:r>
              <a:rPr lang="en-US" dirty="0"/>
              <a:t>The courts are more likely to use</a:t>
            </a:r>
            <a:r>
              <a:rPr lang="en-US" baseline="0" dirty="0"/>
              <a:t> </a:t>
            </a:r>
            <a:r>
              <a:rPr lang="en-US" i="1" baseline="0" dirty="0"/>
              <a:t>Chevron</a:t>
            </a:r>
            <a:r>
              <a:rPr lang="en-US" i="0" baseline="0" dirty="0"/>
              <a:t> when there is notice and comment, and more likely to use </a:t>
            </a:r>
            <a:r>
              <a:rPr lang="en-US" i="1" baseline="0" dirty="0"/>
              <a:t>Mead/Barnhart/Skidmore </a:t>
            </a:r>
            <a:r>
              <a:rPr lang="en-US" i="0" baseline="0" dirty="0"/>
              <a:t> for less formal actions.</a:t>
            </a:r>
          </a:p>
          <a:p>
            <a:pPr lvl="0"/>
            <a:r>
              <a:rPr lang="en-US" dirty="0"/>
              <a:t>However, there are cases where formal actions get </a:t>
            </a:r>
            <a:r>
              <a:rPr lang="en-US" i="1" dirty="0"/>
              <a:t>Mead</a:t>
            </a:r>
            <a:r>
              <a:rPr lang="en-US" dirty="0"/>
              <a:t> and some cases in which less formal actions get </a:t>
            </a:r>
            <a:r>
              <a:rPr lang="en-US" i="1" dirty="0"/>
              <a:t>Chevron.</a:t>
            </a:r>
          </a:p>
          <a:p>
            <a:pPr lvl="0"/>
            <a:r>
              <a:rPr lang="en-US" dirty="0"/>
              <a:t>Some courts even ignore </a:t>
            </a:r>
            <a:r>
              <a:rPr lang="en-US" i="1" dirty="0"/>
              <a:t>Chevron</a:t>
            </a:r>
            <a:r>
              <a:rPr lang="en-US" dirty="0"/>
              <a:t> if asked to by the agency.</a:t>
            </a:r>
          </a:p>
        </p:txBody>
      </p:sp>
      <p:sp>
        <p:nvSpPr>
          <p:cNvPr id="4" name="Slide Number Placeholder 3"/>
          <p:cNvSpPr>
            <a:spLocks noGrp="1"/>
          </p:cNvSpPr>
          <p:nvPr>
            <p:ph type="sldNum" sz="quarter" idx="12"/>
          </p:nvPr>
        </p:nvSpPr>
        <p:spPr/>
        <p:txBody>
          <a:bodyPr/>
          <a:lstStyle/>
          <a:p>
            <a:pPr>
              <a:defRPr/>
            </a:pPr>
            <a:fld id="{97175867-0D49-4291-BBD3-ED66DB5CB512}" type="slidenum">
              <a:rPr lang="en-US" smtClean="0"/>
              <a:pPr>
                <a:defRPr/>
              </a:pPr>
              <a:t>21</a:t>
            </a:fld>
            <a:endParaRPr lang="en-US"/>
          </a:p>
        </p:txBody>
      </p:sp>
      <p:pic>
        <p:nvPicPr>
          <p:cNvPr id="6" name="Audio 5">
            <a:hlinkClick r:id="" action="ppaction://media"/>
            <a:extLst>
              <a:ext uri="{FF2B5EF4-FFF2-40B4-BE49-F238E27FC236}">
                <a16:creationId xmlns:a16="http://schemas.microsoft.com/office/drawing/2014/main" id="{32F88022-F1E8-4270-91AA-3A0FFE54C8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267681332"/>
      </p:ext>
    </p:extLst>
  </p:cSld>
  <p:clrMapOvr>
    <a:masterClrMapping/>
  </p:clrMapOvr>
  <mc:AlternateContent xmlns:mc="http://schemas.openxmlformats.org/markup-compatibility/2006" xmlns:p14="http://schemas.microsoft.com/office/powerpoint/2010/main">
    <mc:Choice Requires="p14">
      <p:transition spd="slow" p14:dur="2000" advTm="108288"/>
    </mc:Choice>
    <mc:Fallback xmlns="">
      <p:transition spd="slow" advTm="108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FBFC386-861D-4AFA-8A75-355C1AA54DEC}" type="slidenum">
              <a:rPr lang="en-US" smtClean="0"/>
              <a:pPr/>
              <a:t>22</a:t>
            </a:fld>
            <a:endParaRPr lang="en-US"/>
          </a:p>
        </p:txBody>
      </p:sp>
      <p:sp>
        <p:nvSpPr>
          <p:cNvPr id="19459" name="Rectangle 2"/>
          <p:cNvSpPr>
            <a:spLocks noGrp="1" noChangeArrowheads="1"/>
          </p:cNvSpPr>
          <p:nvPr>
            <p:ph type="title"/>
          </p:nvPr>
        </p:nvSpPr>
        <p:spPr/>
        <p:txBody>
          <a:bodyPr/>
          <a:lstStyle/>
          <a:p>
            <a:pPr eaLnBrk="1" hangingPunct="1"/>
            <a:r>
              <a:rPr lang="en-US" dirty="0"/>
              <a:t>ABA Adlaw Conference 2007 - Judge Garland, DC Cir, on </a:t>
            </a:r>
            <a:r>
              <a:rPr lang="en-US" i="1" dirty="0"/>
              <a:t>Chevron</a:t>
            </a:r>
            <a:r>
              <a:rPr lang="en-US" dirty="0"/>
              <a:t>:</a:t>
            </a:r>
          </a:p>
        </p:txBody>
      </p:sp>
      <p:sp>
        <p:nvSpPr>
          <p:cNvPr id="19460" name="Rectangle 3"/>
          <p:cNvSpPr>
            <a:spLocks noGrp="1" noChangeArrowheads="1"/>
          </p:cNvSpPr>
          <p:nvPr>
            <p:ph type="body" idx="1"/>
          </p:nvPr>
        </p:nvSpPr>
        <p:spPr/>
        <p:txBody>
          <a:bodyPr/>
          <a:lstStyle/>
          <a:p>
            <a:pPr eaLnBrk="1" hangingPunct="1"/>
            <a:r>
              <a:rPr lang="en-US" dirty="0"/>
              <a:t>If you have an ambiguous statute, and need </a:t>
            </a:r>
            <a:r>
              <a:rPr lang="en-US" i="1" dirty="0"/>
              <a:t>Chevron</a:t>
            </a:r>
            <a:r>
              <a:rPr lang="en-US" dirty="0"/>
              <a:t> deference, do not say that the interpretation is clear and there is no other way to construe the law. Say it is ambiguous and you are making a reasonable interpretation based on your knowledge of the statute and the regulatory circumstances.</a:t>
            </a:r>
          </a:p>
        </p:txBody>
      </p:sp>
      <p:pic>
        <p:nvPicPr>
          <p:cNvPr id="2" name="Audio 1">
            <a:hlinkClick r:id="" action="ppaction://media"/>
            <a:extLst>
              <a:ext uri="{FF2B5EF4-FFF2-40B4-BE49-F238E27FC236}">
                <a16:creationId xmlns:a16="http://schemas.microsoft.com/office/drawing/2014/main" id="{C098175D-B822-4414-9EC7-9CC4A4F7FE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829221058"/>
      </p:ext>
    </p:extLst>
  </p:cSld>
  <p:clrMapOvr>
    <a:masterClrMapping/>
  </p:clrMapOvr>
  <mc:AlternateContent xmlns:mc="http://schemas.openxmlformats.org/markup-compatibility/2006" xmlns:p14="http://schemas.microsoft.com/office/powerpoint/2010/main">
    <mc:Choice Requires="p14">
      <p:transition spd="slow" p14:dur="2000" advTm="65522"/>
    </mc:Choice>
    <mc:Fallback xmlns="">
      <p:transition spd="slow" advTm="65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Implications of Flexible Judicial Review Standards</a:t>
            </a:r>
          </a:p>
        </p:txBody>
      </p:sp>
      <p:sp>
        <p:nvSpPr>
          <p:cNvPr id="3" name="Content Placeholder 2"/>
          <p:cNvSpPr>
            <a:spLocks noGrp="1"/>
          </p:cNvSpPr>
          <p:nvPr>
            <p:ph idx="1"/>
          </p:nvPr>
        </p:nvSpPr>
        <p:spPr/>
        <p:txBody>
          <a:bodyPr>
            <a:normAutofit lnSpcReduction="10000"/>
          </a:bodyPr>
          <a:lstStyle/>
          <a:p>
            <a:r>
              <a:rPr lang="en-US" dirty="0"/>
              <a:t>Assume you are agency council.</a:t>
            </a:r>
          </a:p>
          <a:p>
            <a:pPr lvl="1"/>
            <a:r>
              <a:rPr lang="en-US" dirty="0"/>
              <a:t>Assume you have an ambiguous statute that the agency plans to implement with a notice and comment rule. </a:t>
            </a:r>
          </a:p>
          <a:p>
            <a:pPr lvl="1"/>
            <a:r>
              <a:rPr lang="en-US" dirty="0"/>
              <a:t>Also assume that you want to avoid reversal in the courts because of the delay and cost</a:t>
            </a:r>
          </a:p>
          <a:p>
            <a:r>
              <a:rPr lang="en-US" dirty="0"/>
              <a:t>How does your advice differ if you are sure you will get </a:t>
            </a:r>
            <a:r>
              <a:rPr lang="en-US" i="1" dirty="0"/>
              <a:t>Chevron</a:t>
            </a:r>
            <a:r>
              <a:rPr lang="en-US" dirty="0"/>
              <a:t>, versus if there is a significant chance you will get </a:t>
            </a:r>
            <a:r>
              <a:rPr lang="en-US" i="1" dirty="0"/>
              <a:t>Skidmore/Barnhart </a:t>
            </a:r>
            <a:r>
              <a:rPr lang="en-US" dirty="0"/>
              <a:t>even if the court calls it</a:t>
            </a:r>
            <a:r>
              <a:rPr lang="en-US" i="1" dirty="0"/>
              <a:t> Chevron?</a:t>
            </a:r>
          </a:p>
          <a:p>
            <a:r>
              <a:rPr lang="en-US" dirty="0"/>
              <a:t>Does it make agencies more cautious/careful in promulgating rules because they understand that they need to be persuasive, not just depend on </a:t>
            </a:r>
            <a:r>
              <a:rPr lang="en-US" i="1" dirty="0"/>
              <a:t>Chevron</a:t>
            </a:r>
            <a:r>
              <a:rPr lang="en-US" dirty="0"/>
              <a:t>?</a:t>
            </a:r>
          </a:p>
        </p:txBody>
      </p:sp>
      <p:sp>
        <p:nvSpPr>
          <p:cNvPr id="4" name="Slide Number Placeholder 3"/>
          <p:cNvSpPr>
            <a:spLocks noGrp="1"/>
          </p:cNvSpPr>
          <p:nvPr>
            <p:ph type="sldNum" sz="quarter" idx="12"/>
          </p:nvPr>
        </p:nvSpPr>
        <p:spPr/>
        <p:txBody>
          <a:bodyPr/>
          <a:lstStyle/>
          <a:p>
            <a:pPr>
              <a:defRPr/>
            </a:pPr>
            <a:fld id="{97175867-0D49-4291-BBD3-ED66DB5CB512}" type="slidenum">
              <a:rPr lang="en-US" smtClean="0"/>
              <a:pPr>
                <a:defRPr/>
              </a:pPr>
              <a:t>23</a:t>
            </a:fld>
            <a:endParaRPr lang="en-US"/>
          </a:p>
        </p:txBody>
      </p:sp>
      <p:pic>
        <p:nvPicPr>
          <p:cNvPr id="5" name="Audio 4">
            <a:hlinkClick r:id="" action="ppaction://media"/>
            <a:extLst>
              <a:ext uri="{FF2B5EF4-FFF2-40B4-BE49-F238E27FC236}">
                <a16:creationId xmlns:a16="http://schemas.microsoft.com/office/drawing/2014/main" id="{2D1890A0-1576-4820-A02C-E8CA4F5423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631033904"/>
      </p:ext>
    </p:extLst>
  </p:cSld>
  <p:clrMapOvr>
    <a:masterClrMapping/>
  </p:clrMapOvr>
  <mc:AlternateContent xmlns:mc="http://schemas.openxmlformats.org/markup-compatibility/2006" xmlns:p14="http://schemas.microsoft.com/office/powerpoint/2010/main">
    <mc:Choice Requires="p14">
      <p:transition spd="slow" p14:dur="2000" advTm="138617"/>
    </mc:Choice>
    <mc:Fallback xmlns="">
      <p:transition spd="slow" advTm="138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908A9-EDD4-404A-9007-8B6BEED482D5}"/>
              </a:ext>
            </a:extLst>
          </p:cNvPr>
          <p:cNvSpPr>
            <a:spLocks noGrp="1"/>
          </p:cNvSpPr>
          <p:nvPr>
            <p:ph type="title"/>
          </p:nvPr>
        </p:nvSpPr>
        <p:spPr/>
        <p:txBody>
          <a:bodyPr/>
          <a:lstStyle/>
          <a:p>
            <a:r>
              <a:rPr lang="en-US" i="1" dirty="0"/>
              <a:t>King v. Burwell</a:t>
            </a:r>
            <a:r>
              <a:rPr lang="en-US" dirty="0"/>
              <a:t>, 576 U.S. (2014)</a:t>
            </a:r>
          </a:p>
        </p:txBody>
      </p:sp>
      <p:sp>
        <p:nvSpPr>
          <p:cNvPr id="3" name="Content Placeholder 2">
            <a:extLst>
              <a:ext uri="{FF2B5EF4-FFF2-40B4-BE49-F238E27FC236}">
                <a16:creationId xmlns:a16="http://schemas.microsoft.com/office/drawing/2014/main" id="{55A1552C-F86E-43B9-9C92-ECB873E4342D}"/>
              </a:ext>
            </a:extLst>
          </p:cNvPr>
          <p:cNvSpPr>
            <a:spLocks noGrp="1"/>
          </p:cNvSpPr>
          <p:nvPr>
            <p:ph idx="1"/>
          </p:nvPr>
        </p:nvSpPr>
        <p:spPr/>
        <p:txBody>
          <a:bodyPr>
            <a:normAutofit lnSpcReduction="10000"/>
          </a:bodyPr>
          <a:lstStyle/>
          <a:p>
            <a:r>
              <a:rPr lang="en-US" dirty="0"/>
              <a:t>“In extraordinary cases, however, there may be reason to hesitate before concluding that Congress has intended such an implicit delegation.”</a:t>
            </a:r>
          </a:p>
          <a:p>
            <a:r>
              <a:rPr lang="en-US" dirty="0"/>
              <a:t>Whether those credits are available on Federal Exchanges is thus a question of deep “economic and political significance” that is central to this statutory scheme; had Congress wished to assign that question to an agency, it surely would have done so expressly. </a:t>
            </a:r>
          </a:p>
          <a:p>
            <a:pPr lvl="1"/>
            <a:r>
              <a:rPr lang="en-US" dirty="0">
                <a:highlight>
                  <a:srgbClr val="FFFF00"/>
                </a:highlight>
              </a:rPr>
              <a:t>The elephant in the mousehole problem as Scalia liked to put it.</a:t>
            </a:r>
          </a:p>
          <a:p>
            <a:r>
              <a:rPr lang="en-US" dirty="0"/>
              <a:t>It is especially unlikely that Congress would have delegated this decision to the IRS, which has no expertise in crafting health insurance policy of this sort. </a:t>
            </a:r>
          </a:p>
        </p:txBody>
      </p:sp>
      <p:sp>
        <p:nvSpPr>
          <p:cNvPr id="4" name="Slide Number Placeholder 3">
            <a:extLst>
              <a:ext uri="{FF2B5EF4-FFF2-40B4-BE49-F238E27FC236}">
                <a16:creationId xmlns:a16="http://schemas.microsoft.com/office/drawing/2014/main" id="{B834169E-82F6-4039-8A95-70FB0FEB8894}"/>
              </a:ext>
            </a:extLst>
          </p:cNvPr>
          <p:cNvSpPr>
            <a:spLocks noGrp="1"/>
          </p:cNvSpPr>
          <p:nvPr>
            <p:ph type="sldNum" sz="quarter" idx="12"/>
          </p:nvPr>
        </p:nvSpPr>
        <p:spPr/>
        <p:txBody>
          <a:bodyPr/>
          <a:lstStyle/>
          <a:p>
            <a:pPr>
              <a:defRPr/>
            </a:pPr>
            <a:fld id="{D78AFD4D-646D-45A9-BFAB-508FEBC67463}" type="slidenum">
              <a:rPr lang="en-US" smtClean="0"/>
              <a:pPr>
                <a:defRPr/>
              </a:pPr>
              <a:t>3</a:t>
            </a:fld>
            <a:endParaRPr lang="en-US"/>
          </a:p>
        </p:txBody>
      </p:sp>
      <p:pic>
        <p:nvPicPr>
          <p:cNvPr id="5" name="Audio 4">
            <a:hlinkClick r:id="" action="ppaction://media"/>
            <a:extLst>
              <a:ext uri="{FF2B5EF4-FFF2-40B4-BE49-F238E27FC236}">
                <a16:creationId xmlns:a16="http://schemas.microsoft.com/office/drawing/2014/main" id="{6AD9A22A-C795-4B4F-89D6-B6B49827C5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32427789"/>
      </p:ext>
    </p:extLst>
  </p:cSld>
  <p:clrMapOvr>
    <a:masterClrMapping/>
  </p:clrMapOvr>
  <mc:AlternateContent xmlns:mc="http://schemas.openxmlformats.org/markup-compatibility/2006" xmlns:p14="http://schemas.microsoft.com/office/powerpoint/2010/main">
    <mc:Choice Requires="p14">
      <p:transition spd="slow" p14:dur="2000" advTm="166460"/>
    </mc:Choice>
    <mc:Fallback xmlns="">
      <p:transition spd="slow" advTm="166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BC5F2F7-19E2-4EC3-8F96-A4DC75FA3624}" type="slidenum">
              <a:rPr lang="en-US" smtClean="0"/>
              <a:pPr/>
              <a:t>4</a:t>
            </a:fld>
            <a:endParaRPr lang="en-US"/>
          </a:p>
        </p:txBody>
      </p:sp>
      <p:sp>
        <p:nvSpPr>
          <p:cNvPr id="4099" name="Rectangle 2"/>
          <p:cNvSpPr>
            <a:spLocks noGrp="1" noChangeArrowheads="1"/>
          </p:cNvSpPr>
          <p:nvPr>
            <p:ph type="title"/>
          </p:nvPr>
        </p:nvSpPr>
        <p:spPr/>
        <p:txBody>
          <a:bodyPr/>
          <a:lstStyle/>
          <a:p>
            <a:pPr eaLnBrk="1" hangingPunct="1"/>
            <a:r>
              <a:rPr lang="en-US" i="1" dirty="0"/>
              <a:t>Gonzales v. Oregon</a:t>
            </a:r>
            <a:r>
              <a:rPr lang="en-US" dirty="0"/>
              <a:t>, 546 U.S. 243 (2006)</a:t>
            </a:r>
          </a:p>
        </p:txBody>
      </p:sp>
      <p:sp>
        <p:nvSpPr>
          <p:cNvPr id="4100" name="Rectangle 3"/>
          <p:cNvSpPr>
            <a:spLocks noGrp="1" noChangeArrowheads="1"/>
          </p:cNvSpPr>
          <p:nvPr>
            <p:ph type="body" idx="1"/>
          </p:nvPr>
        </p:nvSpPr>
        <p:spPr/>
        <p:txBody>
          <a:bodyPr>
            <a:normAutofit lnSpcReduction="10000"/>
          </a:bodyPr>
          <a:lstStyle/>
          <a:p>
            <a:pPr eaLnBrk="1" hangingPunct="1"/>
            <a:r>
              <a:rPr lang="en-US" dirty="0"/>
              <a:t>The Controlled Substances Act controls the prescribing of drugs that are listed in the Act (typically drugs with abuse potential) and prohibits the prescribing of drugs that are banned from legal use in the US (heroin and marijuana, for example). DOJ enforces the Act.</a:t>
            </a:r>
          </a:p>
          <a:p>
            <a:pPr lvl="1" eaLnBrk="1" hangingPunct="1"/>
            <a:r>
              <a:rPr lang="en-US" sz="2800" dirty="0"/>
              <a:t>DOJ Reg: [prescriptions] 'be issued for </a:t>
            </a:r>
            <a:r>
              <a:rPr lang="en-US" sz="2800" dirty="0">
                <a:highlight>
                  <a:srgbClr val="FFFF00"/>
                </a:highlight>
              </a:rPr>
              <a:t>a legitimate medical purpose</a:t>
            </a:r>
            <a:r>
              <a:rPr lang="en-US" sz="2800" dirty="0"/>
              <a:t> by an </a:t>
            </a:r>
            <a:r>
              <a:rPr lang="en-US" sz="2800" dirty="0">
                <a:highlight>
                  <a:srgbClr val="FFFF00"/>
                </a:highlight>
              </a:rPr>
              <a:t>individual practitioner </a:t>
            </a:r>
            <a:r>
              <a:rPr lang="en-US" sz="2800" dirty="0"/>
              <a:t>acting in the usual course of his professional practice.‘’</a:t>
            </a:r>
          </a:p>
          <a:p>
            <a:pPr eaLnBrk="1" hangingPunct="1"/>
            <a:r>
              <a:rPr lang="en-US" dirty="0"/>
              <a:t>The Act does not define these terms and they are traditionally left to the states.</a:t>
            </a:r>
          </a:p>
          <a:p>
            <a:pPr eaLnBrk="1" hangingPunct="1"/>
            <a:r>
              <a:rPr lang="en-US" dirty="0"/>
              <a:t>Practitioners allowed by their states to prescribe under the CSA must register with the Drug Enforcement Administration (DEA).</a:t>
            </a:r>
          </a:p>
        </p:txBody>
      </p:sp>
      <p:pic>
        <p:nvPicPr>
          <p:cNvPr id="3" name="Audio 2">
            <a:hlinkClick r:id="" action="ppaction://media"/>
            <a:extLst>
              <a:ext uri="{FF2B5EF4-FFF2-40B4-BE49-F238E27FC236}">
                <a16:creationId xmlns:a16="http://schemas.microsoft.com/office/drawing/2014/main" id="{97A5E101-6434-4FFF-B59F-59F5E7023C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4273090550"/>
      </p:ext>
    </p:extLst>
  </p:cSld>
  <p:clrMapOvr>
    <a:masterClrMapping/>
  </p:clrMapOvr>
  <mc:AlternateContent xmlns:mc="http://schemas.openxmlformats.org/markup-compatibility/2006" xmlns:p14="http://schemas.microsoft.com/office/powerpoint/2010/main">
    <mc:Choice Requires="p14">
      <p:transition spd="slow" p14:dur="2000" advTm="146794"/>
    </mc:Choice>
    <mc:Fallback xmlns="">
      <p:transition spd="slow" advTm="146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Has the Authority to Define Legitimate Medical Purpose?</a:t>
            </a:r>
          </a:p>
        </p:txBody>
      </p:sp>
      <p:sp>
        <p:nvSpPr>
          <p:cNvPr id="3" name="Content Placeholder 2"/>
          <p:cNvSpPr>
            <a:spLocks noGrp="1"/>
          </p:cNvSpPr>
          <p:nvPr>
            <p:ph idx="1"/>
          </p:nvPr>
        </p:nvSpPr>
        <p:spPr/>
        <p:txBody>
          <a:bodyPr>
            <a:normAutofit fontScale="92500" lnSpcReduction="20000"/>
          </a:bodyPr>
          <a:lstStyle/>
          <a:p>
            <a:pPr eaLnBrk="1" hangingPunct="1"/>
            <a:r>
              <a:rPr lang="en-US" dirty="0"/>
              <a:t>Oregon passes an assisted suicide law - physicians can write prescriptions for lethal amounts of drugs.</a:t>
            </a:r>
          </a:p>
          <a:p>
            <a:pPr lvl="1" eaLnBrk="1" hangingPunct="1"/>
            <a:r>
              <a:rPr lang="en-US" sz="2800" dirty="0"/>
              <a:t>Bush II administration opposed assisted suicide.</a:t>
            </a:r>
          </a:p>
          <a:p>
            <a:pPr eaLnBrk="1" hangingPunct="1"/>
            <a:r>
              <a:rPr lang="en-US" dirty="0"/>
              <a:t>AG issues interpretive rule - assisted suicide is not a proper medical purpose.</a:t>
            </a:r>
          </a:p>
          <a:p>
            <a:pPr lvl="1" eaLnBrk="1" hangingPunct="1"/>
            <a:r>
              <a:rPr lang="en-US" sz="2800" dirty="0"/>
              <a:t>Docs who assist suicide face CSA prosecution.</a:t>
            </a:r>
          </a:p>
          <a:p>
            <a:pPr lvl="1" eaLnBrk="1" hangingPunct="1"/>
            <a:r>
              <a:rPr lang="en-US" sz="2800" dirty="0"/>
              <a:t>This included criminal penalties.</a:t>
            </a:r>
          </a:p>
          <a:p>
            <a:pPr eaLnBrk="1" hangingPunct="1"/>
            <a:r>
              <a:rPr lang="en-US" dirty="0"/>
              <a:t>The Court found that while the statute was ambiguous as to legitimate medical purpose, an agency must also show that Congress intended it to construe the statute.</a:t>
            </a:r>
          </a:p>
          <a:p>
            <a:pPr eaLnBrk="1" hangingPunct="1"/>
            <a:r>
              <a:rPr lang="en-US" dirty="0"/>
              <a:t>The Court found that Congress intended the states to define these terms under the CSA.</a:t>
            </a:r>
          </a:p>
        </p:txBody>
      </p:sp>
      <p:sp>
        <p:nvSpPr>
          <p:cNvPr id="4" name="Slide Number Placeholder 3"/>
          <p:cNvSpPr>
            <a:spLocks noGrp="1"/>
          </p:cNvSpPr>
          <p:nvPr>
            <p:ph type="sldNum" sz="quarter" idx="12"/>
          </p:nvPr>
        </p:nvSpPr>
        <p:spPr/>
        <p:txBody>
          <a:bodyPr/>
          <a:lstStyle/>
          <a:p>
            <a:pPr>
              <a:defRPr/>
            </a:pPr>
            <a:fld id="{97175867-0D49-4291-BBD3-ED66DB5CB512}" type="slidenum">
              <a:rPr lang="en-US" smtClean="0"/>
              <a:pPr>
                <a:defRPr/>
              </a:pPr>
              <a:t>5</a:t>
            </a:fld>
            <a:endParaRPr lang="en-US" dirty="0"/>
          </a:p>
        </p:txBody>
      </p:sp>
      <p:pic>
        <p:nvPicPr>
          <p:cNvPr id="5" name="Audio 4">
            <a:hlinkClick r:id="" action="ppaction://media"/>
            <a:extLst>
              <a:ext uri="{FF2B5EF4-FFF2-40B4-BE49-F238E27FC236}">
                <a16:creationId xmlns:a16="http://schemas.microsoft.com/office/drawing/2014/main" id="{CA51D5C3-FBC4-4B28-82C5-1CF48F6F8E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522736285"/>
      </p:ext>
    </p:extLst>
  </p:cSld>
  <p:clrMapOvr>
    <a:masterClrMapping/>
  </p:clrMapOvr>
  <mc:AlternateContent xmlns:mc="http://schemas.openxmlformats.org/markup-compatibility/2006" xmlns:p14="http://schemas.microsoft.com/office/powerpoint/2010/main">
    <mc:Choice Requires="p14">
      <p:transition spd="slow" p14:dur="2000" advTm="129131"/>
    </mc:Choice>
    <mc:Fallback xmlns="">
      <p:transition spd="slow" advTm="129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ctrTitle"/>
          </p:nvPr>
        </p:nvSpPr>
        <p:spPr/>
        <p:txBody>
          <a:bodyPr/>
          <a:lstStyle/>
          <a:p>
            <a:pPr eaLnBrk="1" hangingPunct="1"/>
            <a:r>
              <a:rPr lang="en-US" dirty="0"/>
              <a:t>Example - Court/Agency Conflicts in Interpretation</a:t>
            </a:r>
          </a:p>
        </p:txBody>
      </p:sp>
      <p:sp>
        <p:nvSpPr>
          <p:cNvPr id="2" name="Subtitle 1"/>
          <p:cNvSpPr>
            <a:spLocks noGrp="1"/>
          </p:cNvSpPr>
          <p:nvPr>
            <p:ph type="subTitle" idx="1"/>
          </p:nvPr>
        </p:nvSpPr>
        <p:spPr/>
        <p:txBody>
          <a:bodyPr/>
          <a:lstStyle/>
          <a:p>
            <a:endParaRPr lang="en-US"/>
          </a:p>
        </p:txBody>
      </p:sp>
      <p:sp>
        <p:nvSpPr>
          <p:cNvPr id="614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25E2F32-8C06-4691-97E9-F543CB438EC3}" type="slidenum">
              <a:rPr lang="en-US" smtClean="0"/>
              <a:pPr/>
              <a:t>6</a:t>
            </a:fld>
            <a:endParaRPr lang="en-US"/>
          </a:p>
        </p:txBody>
      </p:sp>
      <p:pic>
        <p:nvPicPr>
          <p:cNvPr id="4" name="Audio 3">
            <a:hlinkClick r:id="" action="ppaction://media"/>
            <a:extLst>
              <a:ext uri="{FF2B5EF4-FFF2-40B4-BE49-F238E27FC236}">
                <a16:creationId xmlns:a16="http://schemas.microsoft.com/office/drawing/2014/main" id="{24EFF244-1DDC-4AEE-B03B-F12005569F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889705099"/>
      </p:ext>
    </p:extLst>
  </p:cSld>
  <p:clrMapOvr>
    <a:masterClrMapping/>
  </p:clrMapOvr>
  <mc:AlternateContent xmlns:mc="http://schemas.openxmlformats.org/markup-compatibility/2006" xmlns:p14="http://schemas.microsoft.com/office/powerpoint/2010/main">
    <mc:Choice Requires="p14">
      <p:transition spd="slow" p14:dur="2000" advTm="10627"/>
    </mc:Choice>
    <mc:Fallback xmlns="">
      <p:transition spd="slow" advTm="10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FCC Regulations on Telecommunications</a:t>
            </a:r>
          </a:p>
        </p:txBody>
      </p:sp>
      <p:sp>
        <p:nvSpPr>
          <p:cNvPr id="3" name="Content Placeholder 2"/>
          <p:cNvSpPr>
            <a:spLocks noGrp="1"/>
          </p:cNvSpPr>
          <p:nvPr>
            <p:ph idx="1"/>
          </p:nvPr>
        </p:nvSpPr>
        <p:spPr/>
        <p:txBody>
          <a:bodyPr>
            <a:normAutofit/>
          </a:bodyPr>
          <a:lstStyle/>
          <a:p>
            <a:pPr eaLnBrk="1" hangingPunct="1">
              <a:lnSpc>
                <a:spcPct val="90000"/>
              </a:lnSpc>
            </a:pPr>
            <a:r>
              <a:rPr lang="en-US" dirty="0"/>
              <a:t>FCC regulation preempts state regulation.</a:t>
            </a:r>
          </a:p>
          <a:p>
            <a:pPr lvl="1" eaLnBrk="1" hangingPunct="1">
              <a:lnSpc>
                <a:spcPct val="90000"/>
              </a:lnSpc>
            </a:pPr>
            <a:r>
              <a:rPr lang="en-US" dirty="0"/>
              <a:t>Necessary for radio and broadcast TV.</a:t>
            </a:r>
          </a:p>
          <a:p>
            <a:pPr eaLnBrk="1" hangingPunct="1">
              <a:lnSpc>
                <a:spcPct val="90000"/>
              </a:lnSpc>
            </a:pPr>
            <a:r>
              <a:rPr lang="en-US" dirty="0"/>
              <a:t>Definition of Telecommunications</a:t>
            </a:r>
          </a:p>
          <a:p>
            <a:pPr lvl="1" eaLnBrk="1" hangingPunct="1">
              <a:lnSpc>
                <a:spcPct val="90000"/>
              </a:lnSpc>
            </a:pPr>
            <a:r>
              <a:rPr lang="en-US" dirty="0"/>
              <a:t>"Telecommunications" is defined in the Act as "the transmission, between or among points specified by the user, of information of the user's choosing, without change in the form or content of the information as sent and received.“</a:t>
            </a:r>
          </a:p>
          <a:p>
            <a:pPr eaLnBrk="1" hangingPunct="1">
              <a:lnSpc>
                <a:spcPct val="90000"/>
              </a:lnSpc>
            </a:pPr>
            <a:r>
              <a:rPr lang="en-US" dirty="0"/>
              <a:t>A telecommunications service provides the connections.</a:t>
            </a:r>
          </a:p>
          <a:p>
            <a:pPr lvl="1" eaLnBrk="1" hangingPunct="1">
              <a:lnSpc>
                <a:spcPct val="90000"/>
              </a:lnSpc>
            </a:pPr>
            <a:r>
              <a:rPr lang="en-US" dirty="0"/>
              <a:t>Originally wire, then microwave, satellite, then packet-switched networks (Internet).</a:t>
            </a:r>
          </a:p>
        </p:txBody>
      </p:sp>
      <p:sp>
        <p:nvSpPr>
          <p:cNvPr id="4" name="Slide Number Placeholder 3"/>
          <p:cNvSpPr>
            <a:spLocks noGrp="1"/>
          </p:cNvSpPr>
          <p:nvPr>
            <p:ph type="sldNum" sz="quarter" idx="12"/>
          </p:nvPr>
        </p:nvSpPr>
        <p:spPr/>
        <p:txBody>
          <a:bodyPr/>
          <a:lstStyle/>
          <a:p>
            <a:pPr>
              <a:defRPr/>
            </a:pPr>
            <a:fld id="{97175867-0D49-4291-BBD3-ED66DB5CB512}" type="slidenum">
              <a:rPr lang="en-US" smtClean="0"/>
              <a:pPr>
                <a:defRPr/>
              </a:pPr>
              <a:t>7</a:t>
            </a:fld>
            <a:endParaRPr lang="en-US"/>
          </a:p>
        </p:txBody>
      </p:sp>
      <p:pic>
        <p:nvPicPr>
          <p:cNvPr id="5" name="Audio 4">
            <a:hlinkClick r:id="" action="ppaction://media"/>
            <a:extLst>
              <a:ext uri="{FF2B5EF4-FFF2-40B4-BE49-F238E27FC236}">
                <a16:creationId xmlns:a16="http://schemas.microsoft.com/office/drawing/2014/main" id="{5E075066-73D7-43A0-8A26-3D3F20BE64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4208335076"/>
      </p:ext>
    </p:extLst>
  </p:cSld>
  <p:clrMapOvr>
    <a:masterClrMapping/>
  </p:clrMapOvr>
  <mc:AlternateContent xmlns:mc="http://schemas.openxmlformats.org/markup-compatibility/2006" xmlns:p14="http://schemas.microsoft.com/office/powerpoint/2010/main">
    <mc:Choice Requires="p14">
      <p:transition spd="slow" p14:dur="2000" advTm="146115"/>
    </mc:Choice>
    <mc:Fallback xmlns="">
      <p:transition spd="slow" advTm="146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eaLnBrk="1" hangingPunct="1">
              <a:lnSpc>
                <a:spcPct val="90000"/>
              </a:lnSpc>
            </a:pPr>
            <a:r>
              <a:rPr lang="en-US" dirty="0"/>
              <a:t>What is an Information Service?</a:t>
            </a:r>
          </a:p>
        </p:txBody>
      </p:sp>
      <p:sp>
        <p:nvSpPr>
          <p:cNvPr id="3" name="Content Placeholder 2"/>
          <p:cNvSpPr>
            <a:spLocks noGrp="1"/>
          </p:cNvSpPr>
          <p:nvPr>
            <p:ph idx="1"/>
          </p:nvPr>
        </p:nvSpPr>
        <p:spPr/>
        <p:txBody>
          <a:bodyPr>
            <a:normAutofit/>
          </a:bodyPr>
          <a:lstStyle/>
          <a:p>
            <a:pPr lvl="0" eaLnBrk="1" hangingPunct="1">
              <a:lnSpc>
                <a:spcPct val="90000"/>
              </a:lnSpc>
            </a:pPr>
            <a:r>
              <a:rPr lang="en-US" dirty="0"/>
              <a:t>Communications Act defines "information services" as "the offering of a capability for generating, acquiring, storing, transforming, processing, retrieving, utilizing, or making available information via telecommunications.“</a:t>
            </a:r>
          </a:p>
          <a:p>
            <a:pPr eaLnBrk="1" hangingPunct="1">
              <a:lnSpc>
                <a:spcPct val="90000"/>
              </a:lnSpc>
            </a:pPr>
            <a:r>
              <a:rPr lang="en-US" dirty="0"/>
              <a:t>An information service provides content.</a:t>
            </a:r>
          </a:p>
          <a:p>
            <a:pPr lvl="1" eaLnBrk="1" hangingPunct="1">
              <a:lnSpc>
                <a:spcPct val="90000"/>
              </a:lnSpc>
            </a:pPr>
            <a:r>
              <a:rPr lang="en-US" dirty="0"/>
              <a:t>This was</a:t>
            </a:r>
            <a:r>
              <a:rPr lang="en-US" baseline="0" dirty="0"/>
              <a:t> for pre-Internet</a:t>
            </a:r>
            <a:r>
              <a:rPr lang="en-US" dirty="0"/>
              <a:t> news services such as Reuters. </a:t>
            </a:r>
            <a:endParaRPr lang="en-US" baseline="0" dirty="0"/>
          </a:p>
          <a:p>
            <a:pPr eaLnBrk="1" hangingPunct="1">
              <a:lnSpc>
                <a:spcPct val="90000"/>
              </a:lnSpc>
            </a:pPr>
            <a:r>
              <a:rPr lang="en-US" dirty="0"/>
              <a:t>The FCC does not regulate information services, thus no preemption of state action.</a:t>
            </a:r>
          </a:p>
        </p:txBody>
      </p:sp>
      <p:sp>
        <p:nvSpPr>
          <p:cNvPr id="4" name="Slide Number Placeholder 3"/>
          <p:cNvSpPr>
            <a:spLocks noGrp="1"/>
          </p:cNvSpPr>
          <p:nvPr>
            <p:ph type="sldNum" sz="quarter" idx="12"/>
          </p:nvPr>
        </p:nvSpPr>
        <p:spPr/>
        <p:txBody>
          <a:bodyPr/>
          <a:lstStyle/>
          <a:p>
            <a:pPr>
              <a:defRPr/>
            </a:pPr>
            <a:fld id="{97175867-0D49-4291-BBD3-ED66DB5CB512}" type="slidenum">
              <a:rPr lang="en-US" smtClean="0"/>
              <a:pPr>
                <a:defRPr/>
              </a:pPr>
              <a:t>8</a:t>
            </a:fld>
            <a:endParaRPr lang="en-US"/>
          </a:p>
        </p:txBody>
      </p:sp>
      <p:pic>
        <p:nvPicPr>
          <p:cNvPr id="6" name="Audio 5">
            <a:hlinkClick r:id="" action="ppaction://media"/>
            <a:extLst>
              <a:ext uri="{FF2B5EF4-FFF2-40B4-BE49-F238E27FC236}">
                <a16:creationId xmlns:a16="http://schemas.microsoft.com/office/drawing/2014/main" id="{9EF6C39F-6277-4015-AD07-C0BA76B800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885404134"/>
      </p:ext>
    </p:extLst>
  </p:cSld>
  <p:clrMapOvr>
    <a:masterClrMapping/>
  </p:clrMapOvr>
  <mc:AlternateContent xmlns:mc="http://schemas.openxmlformats.org/markup-compatibility/2006" xmlns:p14="http://schemas.microsoft.com/office/powerpoint/2010/main">
    <mc:Choice Requires="p14">
      <p:transition spd="slow" p14:dur="2000" advTm="68608"/>
    </mc:Choice>
    <mc:Fallback xmlns="">
      <p:transition spd="slow" advTm="68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n-US" i="1" dirty="0"/>
              <a:t>AT&amp;T CORP. v. City of Portland</a:t>
            </a:r>
            <a:r>
              <a:rPr lang="en-US" dirty="0"/>
              <a:t>, 216 F. 3d 871 (CTA9 2000)</a:t>
            </a:r>
          </a:p>
        </p:txBody>
      </p:sp>
      <p:sp>
        <p:nvSpPr>
          <p:cNvPr id="3" name="Content Placeholder 2"/>
          <p:cNvSpPr>
            <a:spLocks noGrp="1"/>
          </p:cNvSpPr>
          <p:nvPr>
            <p:ph idx="1"/>
          </p:nvPr>
        </p:nvSpPr>
        <p:spPr/>
        <p:txBody>
          <a:bodyPr>
            <a:normAutofit/>
          </a:bodyPr>
          <a:lstStyle/>
          <a:p>
            <a:pPr eaLnBrk="1" hangingPunct="1">
              <a:lnSpc>
                <a:spcPct val="90000"/>
              </a:lnSpc>
              <a:defRPr/>
            </a:pPr>
            <a:r>
              <a:rPr lang="en-US" dirty="0"/>
              <a:t>Portland wants to regulate broadband providers</a:t>
            </a:r>
          </a:p>
          <a:p>
            <a:pPr lvl="1" eaLnBrk="1" hangingPunct="1">
              <a:lnSpc>
                <a:spcPct val="90000"/>
              </a:lnSpc>
              <a:defRPr/>
            </a:pPr>
            <a:r>
              <a:rPr lang="en-US" dirty="0"/>
              <a:t>Why</a:t>
            </a:r>
            <a:r>
              <a:rPr lang="en-US" baseline="0" dirty="0"/>
              <a:t> might a locality want to regulate broadband (ISPs)?</a:t>
            </a:r>
          </a:p>
          <a:p>
            <a:pPr eaLnBrk="1" hangingPunct="1">
              <a:lnSpc>
                <a:spcPct val="90000"/>
              </a:lnSpc>
              <a:defRPr/>
            </a:pPr>
            <a:r>
              <a:rPr lang="en-US" dirty="0"/>
              <a:t>The FCC has not classified broadband.</a:t>
            </a:r>
          </a:p>
          <a:p>
            <a:pPr eaLnBrk="1" hangingPunct="1">
              <a:lnSpc>
                <a:spcPct val="90000"/>
              </a:lnSpc>
              <a:defRPr/>
            </a:pPr>
            <a:r>
              <a:rPr lang="en-US" dirty="0"/>
              <a:t>Industry says they are telecommunications providers, thus not subject to local regulation.</a:t>
            </a:r>
          </a:p>
          <a:p>
            <a:pPr eaLnBrk="1" hangingPunct="1">
              <a:lnSpc>
                <a:spcPct val="90000"/>
              </a:lnSpc>
              <a:defRPr/>
            </a:pPr>
            <a:r>
              <a:rPr lang="en-US" dirty="0"/>
              <a:t>9th Cir finds the statute ambiguous and, in the absence of agency action, finds that broadband is a telecommunications service.</a:t>
            </a:r>
          </a:p>
        </p:txBody>
      </p:sp>
      <p:sp>
        <p:nvSpPr>
          <p:cNvPr id="7172" name="Slide Number Placeholder 3"/>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40902AB-9D70-46BE-B4E3-22BF2E7EAFB2}" type="slidenum">
              <a:rPr lang="en-US" smtClean="0"/>
              <a:pPr/>
              <a:t>9</a:t>
            </a:fld>
            <a:endParaRPr lang="en-US"/>
          </a:p>
        </p:txBody>
      </p:sp>
      <p:pic>
        <p:nvPicPr>
          <p:cNvPr id="2" name="Audio 1">
            <a:hlinkClick r:id="" action="ppaction://media"/>
            <a:extLst>
              <a:ext uri="{FF2B5EF4-FFF2-40B4-BE49-F238E27FC236}">
                <a16:creationId xmlns:a16="http://schemas.microsoft.com/office/drawing/2014/main" id="{A2C76AB7-13BB-4F40-9D97-A56538DA74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181793978"/>
      </p:ext>
    </p:extLst>
  </p:cSld>
  <p:clrMapOvr>
    <a:masterClrMapping/>
  </p:clrMapOvr>
  <mc:AlternateContent xmlns:mc="http://schemas.openxmlformats.org/markup-compatibility/2006" xmlns:p14="http://schemas.microsoft.com/office/powerpoint/2010/main">
    <mc:Choice Requires="p14">
      <p:transition spd="slow" p14:dur="2000" advTm="96134"/>
    </mc:Choice>
    <mc:Fallback xmlns="">
      <p:transition spd="slow" advTm="96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2029</Words>
  <Application>Microsoft Office PowerPoint</Application>
  <PresentationFormat>Widescreen</PresentationFormat>
  <Paragraphs>140</Paragraphs>
  <Slides>23</Slides>
  <Notes>1</Notes>
  <HiddenSlides>0</HiddenSlides>
  <MMClips>23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Tahoma</vt:lpstr>
      <vt:lpstr>Office Theme</vt:lpstr>
      <vt:lpstr>Chapter 7</vt:lpstr>
      <vt:lpstr>Chevron and Ambiguous Drafting</vt:lpstr>
      <vt:lpstr>King v. Burwell, 576 U.S. (2014)</vt:lpstr>
      <vt:lpstr>Gonzales v. Oregon, 546 U.S. 243 (2006)</vt:lpstr>
      <vt:lpstr>Who Has the Authority to Define Legitimate Medical Purpose?</vt:lpstr>
      <vt:lpstr>Example - Court/Agency Conflicts in Interpretation</vt:lpstr>
      <vt:lpstr>FCC Regulations on Telecommunications</vt:lpstr>
      <vt:lpstr>What is an Information Service?</vt:lpstr>
      <vt:lpstr>AT&amp;T CORP. v. City of Portland, 216 F. 3d 871 (CTA9 2000)</vt:lpstr>
      <vt:lpstr>NCTA et al. v. Brand X, 545 U.S. 967 (2005)</vt:lpstr>
      <vt:lpstr>The Continuing Saga of Net Neutrality</vt:lpstr>
      <vt:lpstr>Chevron was about notice and comment rules</vt:lpstr>
      <vt:lpstr>Leading up to Mead: Christensen v. Harris County, 529 U.S. 576 (2000) </vt:lpstr>
      <vt:lpstr>When does Chevron Apply? - United States v. Mead, 533 U.S. 218 (2001) </vt:lpstr>
      <vt:lpstr>Barnhart v. Walton, 535 U.S. 212 (2002): Chevron/Skidmore Hybrid?</vt:lpstr>
      <vt:lpstr>What is Happening in Barnhart?</vt:lpstr>
      <vt:lpstr>Applying Barnhart</vt:lpstr>
      <vt:lpstr>Public Citizen v. U.S. Dept. of Health and Human Services, 332 F.3d 654 (D.C. Cir. 2003) </vt:lpstr>
      <vt:lpstr>Whitman v. American Trucking Assns., 531 U.S. 457 (2001) – You can lose on 2</vt:lpstr>
      <vt:lpstr>Interpretation of an Agency's Own Rules</vt:lpstr>
      <vt:lpstr>Do the Courts Really Follow Chevron/Mead?</vt:lpstr>
      <vt:lpstr>ABA Adlaw Conference 2007 - Judge Garland, DC Cir, on Chevron:</vt:lpstr>
      <vt:lpstr>The Implications of Flexible Judicial Review Standards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7</dc:title>
  <dc:creator>Edward P Richards</dc:creator>
  <cp:lastModifiedBy>Edward Richards</cp:lastModifiedBy>
  <cp:revision>9</cp:revision>
  <dcterms:created xsi:type="dcterms:W3CDTF">2021-06-28T15:04:52Z</dcterms:created>
  <dcterms:modified xsi:type="dcterms:W3CDTF">2021-07-14T18:46:22Z</dcterms:modified>
</cp:coreProperties>
</file>