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03" r:id="rId2"/>
    <p:sldId id="305" r:id="rId3"/>
    <p:sldId id="306" r:id="rId4"/>
    <p:sldId id="961" r:id="rId5"/>
    <p:sldId id="977" r:id="rId6"/>
    <p:sldId id="954" r:id="rId7"/>
    <p:sldId id="955" r:id="rId8"/>
    <p:sldId id="962" r:id="rId9"/>
    <p:sldId id="979" r:id="rId10"/>
    <p:sldId id="981" r:id="rId11"/>
    <p:sldId id="982" r:id="rId12"/>
    <p:sldId id="964" r:id="rId13"/>
    <p:sldId id="284" r:id="rId14"/>
    <p:sldId id="307" r:id="rId15"/>
    <p:sldId id="308" r:id="rId16"/>
    <p:sldId id="963" r:id="rId17"/>
    <p:sldId id="984" r:id="rId18"/>
    <p:sldId id="985" r:id="rId19"/>
    <p:sldId id="986" r:id="rId20"/>
    <p:sldId id="987" r:id="rId21"/>
    <p:sldId id="989" r:id="rId22"/>
    <p:sldId id="966" r:id="rId23"/>
    <p:sldId id="988" r:id="rId24"/>
    <p:sldId id="990" r:id="rId25"/>
    <p:sldId id="967" r:id="rId26"/>
    <p:sldId id="968" r:id="rId27"/>
    <p:sldId id="991" r:id="rId28"/>
    <p:sldId id="992" r:id="rId29"/>
    <p:sldId id="995" r:id="rId30"/>
    <p:sldId id="994" r:id="rId31"/>
    <p:sldId id="996" r:id="rId32"/>
    <p:sldId id="997" r:id="rId33"/>
    <p:sldId id="998" r:id="rId34"/>
    <p:sldId id="970" r:id="rId35"/>
    <p:sldId id="972" r:id="rId36"/>
    <p:sldId id="971" r:id="rId37"/>
    <p:sldId id="973" r:id="rId38"/>
    <p:sldId id="1001" r:id="rId39"/>
    <p:sldId id="1002" r:id="rId40"/>
    <p:sldId id="1003" r:id="rId41"/>
    <p:sldId id="1004" r:id="rId42"/>
    <p:sldId id="1005" r:id="rId43"/>
    <p:sldId id="1006" r:id="rId44"/>
    <p:sldId id="1007" r:id="rId45"/>
    <p:sldId id="1008" r:id="rId46"/>
    <p:sldId id="97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91" autoAdjust="0"/>
    <p:restoredTop sz="94660"/>
  </p:normalViewPr>
  <p:slideViewPr>
    <p:cSldViewPr snapToGrid="0">
      <p:cViewPr varScale="1">
        <p:scale>
          <a:sx n="88" d="100"/>
          <a:sy n="88" d="100"/>
        </p:scale>
        <p:origin x="72" y="1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773A61-623F-479E-8D79-65356D25E005}"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A6957F-2F75-4EE9-AC19-536FDF5C7ACF}" type="slidenum">
              <a:rPr lang="en-US" smtClean="0"/>
              <a:t>‹#›</a:t>
            </a:fld>
            <a:endParaRPr lang="en-US"/>
          </a:p>
        </p:txBody>
      </p:sp>
    </p:spTree>
    <p:extLst>
      <p:ext uri="{BB962C8B-B14F-4D97-AF65-F5344CB8AC3E}">
        <p14:creationId xmlns:p14="http://schemas.microsoft.com/office/powerpoint/2010/main" val="1253194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18582A8-B67A-4D3A-8BB1-4E582137063D}" type="slidenum">
              <a:rPr lang="en-US" smtClean="0"/>
              <a:pPr>
                <a:defRPr/>
              </a:pPr>
              <a:t>17</a:t>
            </a:fld>
            <a:endParaRPr lang="en-US"/>
          </a:p>
        </p:txBody>
      </p:sp>
    </p:spTree>
    <p:extLst>
      <p:ext uri="{BB962C8B-B14F-4D97-AF65-F5344CB8AC3E}">
        <p14:creationId xmlns:p14="http://schemas.microsoft.com/office/powerpoint/2010/main" val="2356690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FBE2B-DDA1-4DFE-8509-5FCEC59D34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8382B7-6D8B-43B5-8D45-78E6624178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D28218-9446-42C9-92BA-90488AB33CAE}"/>
              </a:ext>
            </a:extLst>
          </p:cNvPr>
          <p:cNvSpPr>
            <a:spLocks noGrp="1"/>
          </p:cNvSpPr>
          <p:nvPr>
            <p:ph type="dt" sz="half" idx="10"/>
          </p:nvPr>
        </p:nvSpPr>
        <p:spPr/>
        <p:txBody>
          <a:bodyPr/>
          <a:lstStyle/>
          <a:p>
            <a:fld id="{558A721D-53BD-4D3E-AE1B-EC3EE83B12C2}" type="datetimeFigureOut">
              <a:rPr lang="en-US" smtClean="0"/>
              <a:t>6/28/2021</a:t>
            </a:fld>
            <a:endParaRPr lang="en-US"/>
          </a:p>
        </p:txBody>
      </p:sp>
      <p:sp>
        <p:nvSpPr>
          <p:cNvPr id="5" name="Footer Placeholder 4">
            <a:extLst>
              <a:ext uri="{FF2B5EF4-FFF2-40B4-BE49-F238E27FC236}">
                <a16:creationId xmlns:a16="http://schemas.microsoft.com/office/drawing/2014/main" id="{4F0784D5-2509-4B7D-92F2-2D99FC2944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10C028-A98B-4134-B466-3E519CACD3D6}"/>
              </a:ext>
            </a:extLst>
          </p:cNvPr>
          <p:cNvSpPr>
            <a:spLocks noGrp="1"/>
          </p:cNvSpPr>
          <p:nvPr>
            <p:ph type="sldNum" sz="quarter" idx="12"/>
          </p:nvPr>
        </p:nvSpPr>
        <p:spPr/>
        <p:txBody>
          <a:bodyPr/>
          <a:lstStyle/>
          <a:p>
            <a:fld id="{A9B7200C-2643-4AE3-B01B-2AB9D43A4D11}" type="slidenum">
              <a:rPr lang="en-US" smtClean="0"/>
              <a:t>‹#›</a:t>
            </a:fld>
            <a:endParaRPr lang="en-US"/>
          </a:p>
        </p:txBody>
      </p:sp>
    </p:spTree>
    <p:extLst>
      <p:ext uri="{BB962C8B-B14F-4D97-AF65-F5344CB8AC3E}">
        <p14:creationId xmlns:p14="http://schemas.microsoft.com/office/powerpoint/2010/main" val="912880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ACEFF-9E97-4209-AF1B-89068A9DF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915CFF-27A7-48D8-8A37-0AA01E0AD9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EC2A9-FEC0-4F10-A321-26146A9AF3A6}"/>
              </a:ext>
            </a:extLst>
          </p:cNvPr>
          <p:cNvSpPr>
            <a:spLocks noGrp="1"/>
          </p:cNvSpPr>
          <p:nvPr>
            <p:ph type="dt" sz="half" idx="10"/>
          </p:nvPr>
        </p:nvSpPr>
        <p:spPr/>
        <p:txBody>
          <a:bodyPr/>
          <a:lstStyle/>
          <a:p>
            <a:fld id="{558A721D-53BD-4D3E-AE1B-EC3EE83B12C2}" type="datetimeFigureOut">
              <a:rPr lang="en-US" smtClean="0"/>
              <a:t>6/28/2021</a:t>
            </a:fld>
            <a:endParaRPr lang="en-US"/>
          </a:p>
        </p:txBody>
      </p:sp>
      <p:sp>
        <p:nvSpPr>
          <p:cNvPr id="5" name="Footer Placeholder 4">
            <a:extLst>
              <a:ext uri="{FF2B5EF4-FFF2-40B4-BE49-F238E27FC236}">
                <a16:creationId xmlns:a16="http://schemas.microsoft.com/office/drawing/2014/main" id="{6F260C93-6ADD-43E8-B5C8-F03A0355B2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F6C74B-BD6A-4F67-B729-4244082973C9}"/>
              </a:ext>
            </a:extLst>
          </p:cNvPr>
          <p:cNvSpPr>
            <a:spLocks noGrp="1"/>
          </p:cNvSpPr>
          <p:nvPr>
            <p:ph type="sldNum" sz="quarter" idx="12"/>
          </p:nvPr>
        </p:nvSpPr>
        <p:spPr/>
        <p:txBody>
          <a:bodyPr/>
          <a:lstStyle/>
          <a:p>
            <a:fld id="{A9B7200C-2643-4AE3-B01B-2AB9D43A4D11}" type="slidenum">
              <a:rPr lang="en-US" smtClean="0"/>
              <a:t>‹#›</a:t>
            </a:fld>
            <a:endParaRPr lang="en-US"/>
          </a:p>
        </p:txBody>
      </p:sp>
    </p:spTree>
    <p:extLst>
      <p:ext uri="{BB962C8B-B14F-4D97-AF65-F5344CB8AC3E}">
        <p14:creationId xmlns:p14="http://schemas.microsoft.com/office/powerpoint/2010/main" val="1582609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661F2A-4780-4842-8F7A-96E69206D3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F34B7A-1CD8-4237-A062-E362568366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8A4E7-C222-42BC-B99C-9D48CE45DE25}"/>
              </a:ext>
            </a:extLst>
          </p:cNvPr>
          <p:cNvSpPr>
            <a:spLocks noGrp="1"/>
          </p:cNvSpPr>
          <p:nvPr>
            <p:ph type="dt" sz="half" idx="10"/>
          </p:nvPr>
        </p:nvSpPr>
        <p:spPr/>
        <p:txBody>
          <a:bodyPr/>
          <a:lstStyle/>
          <a:p>
            <a:fld id="{558A721D-53BD-4D3E-AE1B-EC3EE83B12C2}" type="datetimeFigureOut">
              <a:rPr lang="en-US" smtClean="0"/>
              <a:t>6/28/2021</a:t>
            </a:fld>
            <a:endParaRPr lang="en-US"/>
          </a:p>
        </p:txBody>
      </p:sp>
      <p:sp>
        <p:nvSpPr>
          <p:cNvPr id="5" name="Footer Placeholder 4">
            <a:extLst>
              <a:ext uri="{FF2B5EF4-FFF2-40B4-BE49-F238E27FC236}">
                <a16:creationId xmlns:a16="http://schemas.microsoft.com/office/drawing/2014/main" id="{D39B7B37-A0F1-43BF-A53B-F691E6932A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A25AB1-6EE5-44A8-9DE7-4E34517855B8}"/>
              </a:ext>
            </a:extLst>
          </p:cNvPr>
          <p:cNvSpPr>
            <a:spLocks noGrp="1"/>
          </p:cNvSpPr>
          <p:nvPr>
            <p:ph type="sldNum" sz="quarter" idx="12"/>
          </p:nvPr>
        </p:nvSpPr>
        <p:spPr/>
        <p:txBody>
          <a:bodyPr/>
          <a:lstStyle/>
          <a:p>
            <a:fld id="{A9B7200C-2643-4AE3-B01B-2AB9D43A4D11}" type="slidenum">
              <a:rPr lang="en-US" smtClean="0"/>
              <a:t>‹#›</a:t>
            </a:fld>
            <a:endParaRPr lang="en-US"/>
          </a:p>
        </p:txBody>
      </p:sp>
    </p:spTree>
    <p:extLst>
      <p:ext uri="{BB962C8B-B14F-4D97-AF65-F5344CB8AC3E}">
        <p14:creationId xmlns:p14="http://schemas.microsoft.com/office/powerpoint/2010/main" val="3295699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45BB0-FCC7-4111-8FA6-AEE5C75055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E9A48-1D39-4CA1-880F-6CADE70CDC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A83E85-F98D-40F2-BC45-99D98F08D711}"/>
              </a:ext>
            </a:extLst>
          </p:cNvPr>
          <p:cNvSpPr>
            <a:spLocks noGrp="1"/>
          </p:cNvSpPr>
          <p:nvPr>
            <p:ph type="dt" sz="half" idx="10"/>
          </p:nvPr>
        </p:nvSpPr>
        <p:spPr/>
        <p:txBody>
          <a:bodyPr/>
          <a:lstStyle/>
          <a:p>
            <a:fld id="{558A721D-53BD-4D3E-AE1B-EC3EE83B12C2}" type="datetimeFigureOut">
              <a:rPr lang="en-US" smtClean="0"/>
              <a:t>6/28/2021</a:t>
            </a:fld>
            <a:endParaRPr lang="en-US"/>
          </a:p>
        </p:txBody>
      </p:sp>
      <p:sp>
        <p:nvSpPr>
          <p:cNvPr id="5" name="Footer Placeholder 4">
            <a:extLst>
              <a:ext uri="{FF2B5EF4-FFF2-40B4-BE49-F238E27FC236}">
                <a16:creationId xmlns:a16="http://schemas.microsoft.com/office/drawing/2014/main" id="{D8A62722-3F94-49AA-9A32-0723D4314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042AE-9B86-4B9B-8C20-76B8573754CD}"/>
              </a:ext>
            </a:extLst>
          </p:cNvPr>
          <p:cNvSpPr>
            <a:spLocks noGrp="1"/>
          </p:cNvSpPr>
          <p:nvPr>
            <p:ph type="sldNum" sz="quarter" idx="12"/>
          </p:nvPr>
        </p:nvSpPr>
        <p:spPr/>
        <p:txBody>
          <a:bodyPr/>
          <a:lstStyle/>
          <a:p>
            <a:fld id="{A9B7200C-2643-4AE3-B01B-2AB9D43A4D11}" type="slidenum">
              <a:rPr lang="en-US" smtClean="0"/>
              <a:t>‹#›</a:t>
            </a:fld>
            <a:endParaRPr lang="en-US"/>
          </a:p>
        </p:txBody>
      </p:sp>
    </p:spTree>
    <p:extLst>
      <p:ext uri="{BB962C8B-B14F-4D97-AF65-F5344CB8AC3E}">
        <p14:creationId xmlns:p14="http://schemas.microsoft.com/office/powerpoint/2010/main" val="3071168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5F279-96FE-45B6-9912-53942B27DB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BCBCA8-C376-4307-A20D-29CF95FDAC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E901A2-B5B0-4CD7-BCB8-4988ED6FE487}"/>
              </a:ext>
            </a:extLst>
          </p:cNvPr>
          <p:cNvSpPr>
            <a:spLocks noGrp="1"/>
          </p:cNvSpPr>
          <p:nvPr>
            <p:ph type="dt" sz="half" idx="10"/>
          </p:nvPr>
        </p:nvSpPr>
        <p:spPr/>
        <p:txBody>
          <a:bodyPr/>
          <a:lstStyle/>
          <a:p>
            <a:fld id="{558A721D-53BD-4D3E-AE1B-EC3EE83B12C2}" type="datetimeFigureOut">
              <a:rPr lang="en-US" smtClean="0"/>
              <a:t>6/28/2021</a:t>
            </a:fld>
            <a:endParaRPr lang="en-US"/>
          </a:p>
        </p:txBody>
      </p:sp>
      <p:sp>
        <p:nvSpPr>
          <p:cNvPr id="5" name="Footer Placeholder 4">
            <a:extLst>
              <a:ext uri="{FF2B5EF4-FFF2-40B4-BE49-F238E27FC236}">
                <a16:creationId xmlns:a16="http://schemas.microsoft.com/office/drawing/2014/main" id="{6D17DC17-5A8B-4FE6-AC08-BB81475D9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CC772-C6D4-4402-AF18-80AFEBBBE3DF}"/>
              </a:ext>
            </a:extLst>
          </p:cNvPr>
          <p:cNvSpPr>
            <a:spLocks noGrp="1"/>
          </p:cNvSpPr>
          <p:nvPr>
            <p:ph type="sldNum" sz="quarter" idx="12"/>
          </p:nvPr>
        </p:nvSpPr>
        <p:spPr/>
        <p:txBody>
          <a:bodyPr/>
          <a:lstStyle/>
          <a:p>
            <a:fld id="{A9B7200C-2643-4AE3-B01B-2AB9D43A4D11}" type="slidenum">
              <a:rPr lang="en-US" smtClean="0"/>
              <a:t>‹#›</a:t>
            </a:fld>
            <a:endParaRPr lang="en-US"/>
          </a:p>
        </p:txBody>
      </p:sp>
    </p:spTree>
    <p:extLst>
      <p:ext uri="{BB962C8B-B14F-4D97-AF65-F5344CB8AC3E}">
        <p14:creationId xmlns:p14="http://schemas.microsoft.com/office/powerpoint/2010/main" val="403723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E4AD9-2655-4040-8EAC-471F1DE7B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C2842E-8A69-4AA9-B478-75E4D9B211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5C755D-A4D6-475D-BA06-25E9365451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FFB0832-7DD9-4629-B022-5EF8D6C1BDBC}"/>
              </a:ext>
            </a:extLst>
          </p:cNvPr>
          <p:cNvSpPr>
            <a:spLocks noGrp="1"/>
          </p:cNvSpPr>
          <p:nvPr>
            <p:ph type="dt" sz="half" idx="10"/>
          </p:nvPr>
        </p:nvSpPr>
        <p:spPr/>
        <p:txBody>
          <a:bodyPr/>
          <a:lstStyle/>
          <a:p>
            <a:fld id="{558A721D-53BD-4D3E-AE1B-EC3EE83B12C2}" type="datetimeFigureOut">
              <a:rPr lang="en-US" smtClean="0"/>
              <a:t>6/28/2021</a:t>
            </a:fld>
            <a:endParaRPr lang="en-US"/>
          </a:p>
        </p:txBody>
      </p:sp>
      <p:sp>
        <p:nvSpPr>
          <p:cNvPr id="6" name="Footer Placeholder 5">
            <a:extLst>
              <a:ext uri="{FF2B5EF4-FFF2-40B4-BE49-F238E27FC236}">
                <a16:creationId xmlns:a16="http://schemas.microsoft.com/office/drawing/2014/main" id="{4EEAEFB6-FE32-432B-8EEF-B0BA3FA919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1CDD76-BCCE-4367-A574-5F1631D507D7}"/>
              </a:ext>
            </a:extLst>
          </p:cNvPr>
          <p:cNvSpPr>
            <a:spLocks noGrp="1"/>
          </p:cNvSpPr>
          <p:nvPr>
            <p:ph type="sldNum" sz="quarter" idx="12"/>
          </p:nvPr>
        </p:nvSpPr>
        <p:spPr/>
        <p:txBody>
          <a:bodyPr/>
          <a:lstStyle/>
          <a:p>
            <a:fld id="{A9B7200C-2643-4AE3-B01B-2AB9D43A4D11}" type="slidenum">
              <a:rPr lang="en-US" smtClean="0"/>
              <a:t>‹#›</a:t>
            </a:fld>
            <a:endParaRPr lang="en-US"/>
          </a:p>
        </p:txBody>
      </p:sp>
    </p:spTree>
    <p:extLst>
      <p:ext uri="{BB962C8B-B14F-4D97-AF65-F5344CB8AC3E}">
        <p14:creationId xmlns:p14="http://schemas.microsoft.com/office/powerpoint/2010/main" val="1065970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7478F-0894-451B-BD7A-B515EC2982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02DCB-9AC1-4B2C-A62D-20A94B088B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5824D-9370-4E3D-9A45-EA213CA8B7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5D7C87-C5C6-4E9C-BC93-01F53C77B1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8EA466-0C5A-43A7-9DAB-B98DB59193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4CBB1B-420F-49E0-A839-438C429A4283}"/>
              </a:ext>
            </a:extLst>
          </p:cNvPr>
          <p:cNvSpPr>
            <a:spLocks noGrp="1"/>
          </p:cNvSpPr>
          <p:nvPr>
            <p:ph type="dt" sz="half" idx="10"/>
          </p:nvPr>
        </p:nvSpPr>
        <p:spPr/>
        <p:txBody>
          <a:bodyPr/>
          <a:lstStyle/>
          <a:p>
            <a:fld id="{558A721D-53BD-4D3E-AE1B-EC3EE83B12C2}" type="datetimeFigureOut">
              <a:rPr lang="en-US" smtClean="0"/>
              <a:t>6/28/2021</a:t>
            </a:fld>
            <a:endParaRPr lang="en-US"/>
          </a:p>
        </p:txBody>
      </p:sp>
      <p:sp>
        <p:nvSpPr>
          <p:cNvPr id="8" name="Footer Placeholder 7">
            <a:extLst>
              <a:ext uri="{FF2B5EF4-FFF2-40B4-BE49-F238E27FC236}">
                <a16:creationId xmlns:a16="http://schemas.microsoft.com/office/drawing/2014/main" id="{9F274BB5-64AF-4014-A85D-186AF465C2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A4B2F1-F26E-4C33-9467-6A8DCE7A676F}"/>
              </a:ext>
            </a:extLst>
          </p:cNvPr>
          <p:cNvSpPr>
            <a:spLocks noGrp="1"/>
          </p:cNvSpPr>
          <p:nvPr>
            <p:ph type="sldNum" sz="quarter" idx="12"/>
          </p:nvPr>
        </p:nvSpPr>
        <p:spPr/>
        <p:txBody>
          <a:bodyPr/>
          <a:lstStyle/>
          <a:p>
            <a:fld id="{A9B7200C-2643-4AE3-B01B-2AB9D43A4D11}" type="slidenum">
              <a:rPr lang="en-US" smtClean="0"/>
              <a:t>‹#›</a:t>
            </a:fld>
            <a:endParaRPr lang="en-US"/>
          </a:p>
        </p:txBody>
      </p:sp>
    </p:spTree>
    <p:extLst>
      <p:ext uri="{BB962C8B-B14F-4D97-AF65-F5344CB8AC3E}">
        <p14:creationId xmlns:p14="http://schemas.microsoft.com/office/powerpoint/2010/main" val="3666429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F9E94-FC85-45C8-B2FB-CDB9C16820A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FA1DB4-C7BF-4E6F-A1C9-FD330E0C7961}"/>
              </a:ext>
            </a:extLst>
          </p:cNvPr>
          <p:cNvSpPr>
            <a:spLocks noGrp="1"/>
          </p:cNvSpPr>
          <p:nvPr>
            <p:ph type="dt" sz="half" idx="10"/>
          </p:nvPr>
        </p:nvSpPr>
        <p:spPr/>
        <p:txBody>
          <a:bodyPr/>
          <a:lstStyle/>
          <a:p>
            <a:fld id="{558A721D-53BD-4D3E-AE1B-EC3EE83B12C2}" type="datetimeFigureOut">
              <a:rPr lang="en-US" smtClean="0"/>
              <a:t>6/28/2021</a:t>
            </a:fld>
            <a:endParaRPr lang="en-US"/>
          </a:p>
        </p:txBody>
      </p:sp>
      <p:sp>
        <p:nvSpPr>
          <p:cNvPr id="4" name="Footer Placeholder 3">
            <a:extLst>
              <a:ext uri="{FF2B5EF4-FFF2-40B4-BE49-F238E27FC236}">
                <a16:creationId xmlns:a16="http://schemas.microsoft.com/office/drawing/2014/main" id="{255EE6E0-6399-455A-A2C5-EADB0FF82B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873F36-982D-4EC7-A3D3-753D6696CE7B}"/>
              </a:ext>
            </a:extLst>
          </p:cNvPr>
          <p:cNvSpPr>
            <a:spLocks noGrp="1"/>
          </p:cNvSpPr>
          <p:nvPr>
            <p:ph type="sldNum" sz="quarter" idx="12"/>
          </p:nvPr>
        </p:nvSpPr>
        <p:spPr/>
        <p:txBody>
          <a:bodyPr/>
          <a:lstStyle/>
          <a:p>
            <a:fld id="{A9B7200C-2643-4AE3-B01B-2AB9D43A4D11}" type="slidenum">
              <a:rPr lang="en-US" smtClean="0"/>
              <a:t>‹#›</a:t>
            </a:fld>
            <a:endParaRPr lang="en-US"/>
          </a:p>
        </p:txBody>
      </p:sp>
    </p:spTree>
    <p:extLst>
      <p:ext uri="{BB962C8B-B14F-4D97-AF65-F5344CB8AC3E}">
        <p14:creationId xmlns:p14="http://schemas.microsoft.com/office/powerpoint/2010/main" val="1678890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504599-EEA2-470D-956A-E822C13C4CA0}"/>
              </a:ext>
            </a:extLst>
          </p:cNvPr>
          <p:cNvSpPr>
            <a:spLocks noGrp="1"/>
          </p:cNvSpPr>
          <p:nvPr>
            <p:ph type="dt" sz="half" idx="10"/>
          </p:nvPr>
        </p:nvSpPr>
        <p:spPr/>
        <p:txBody>
          <a:bodyPr/>
          <a:lstStyle/>
          <a:p>
            <a:fld id="{558A721D-53BD-4D3E-AE1B-EC3EE83B12C2}" type="datetimeFigureOut">
              <a:rPr lang="en-US" smtClean="0"/>
              <a:t>6/28/2021</a:t>
            </a:fld>
            <a:endParaRPr lang="en-US"/>
          </a:p>
        </p:txBody>
      </p:sp>
      <p:sp>
        <p:nvSpPr>
          <p:cNvPr id="3" name="Footer Placeholder 2">
            <a:extLst>
              <a:ext uri="{FF2B5EF4-FFF2-40B4-BE49-F238E27FC236}">
                <a16:creationId xmlns:a16="http://schemas.microsoft.com/office/drawing/2014/main" id="{1AF7BE37-DFB1-4BC6-B331-CBB2EFB9E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2F39A2-3458-4371-A897-798B3EBE8E9D}"/>
              </a:ext>
            </a:extLst>
          </p:cNvPr>
          <p:cNvSpPr>
            <a:spLocks noGrp="1"/>
          </p:cNvSpPr>
          <p:nvPr>
            <p:ph type="sldNum" sz="quarter" idx="12"/>
          </p:nvPr>
        </p:nvSpPr>
        <p:spPr/>
        <p:txBody>
          <a:bodyPr/>
          <a:lstStyle/>
          <a:p>
            <a:fld id="{A9B7200C-2643-4AE3-B01B-2AB9D43A4D11}" type="slidenum">
              <a:rPr lang="en-US" smtClean="0"/>
              <a:t>‹#›</a:t>
            </a:fld>
            <a:endParaRPr lang="en-US"/>
          </a:p>
        </p:txBody>
      </p:sp>
    </p:spTree>
    <p:extLst>
      <p:ext uri="{BB962C8B-B14F-4D97-AF65-F5344CB8AC3E}">
        <p14:creationId xmlns:p14="http://schemas.microsoft.com/office/powerpoint/2010/main" val="525925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11F20-613C-44E7-9B7C-01880A16C9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0A0A00-9A20-435D-9F1F-2E62B3FDBF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A566A5-11EB-4BAC-8588-2F150E6000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59E912-FAD5-489E-B942-9FC1E6B4D26D}"/>
              </a:ext>
            </a:extLst>
          </p:cNvPr>
          <p:cNvSpPr>
            <a:spLocks noGrp="1"/>
          </p:cNvSpPr>
          <p:nvPr>
            <p:ph type="dt" sz="half" idx="10"/>
          </p:nvPr>
        </p:nvSpPr>
        <p:spPr/>
        <p:txBody>
          <a:bodyPr/>
          <a:lstStyle/>
          <a:p>
            <a:fld id="{558A721D-53BD-4D3E-AE1B-EC3EE83B12C2}" type="datetimeFigureOut">
              <a:rPr lang="en-US" smtClean="0"/>
              <a:t>6/28/2021</a:t>
            </a:fld>
            <a:endParaRPr lang="en-US"/>
          </a:p>
        </p:txBody>
      </p:sp>
      <p:sp>
        <p:nvSpPr>
          <p:cNvPr id="6" name="Footer Placeholder 5">
            <a:extLst>
              <a:ext uri="{FF2B5EF4-FFF2-40B4-BE49-F238E27FC236}">
                <a16:creationId xmlns:a16="http://schemas.microsoft.com/office/drawing/2014/main" id="{8F6F4906-8937-47D5-8470-1072E0BF3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19CEB-4647-4E60-BBFE-A42F402275FF}"/>
              </a:ext>
            </a:extLst>
          </p:cNvPr>
          <p:cNvSpPr>
            <a:spLocks noGrp="1"/>
          </p:cNvSpPr>
          <p:nvPr>
            <p:ph type="sldNum" sz="quarter" idx="12"/>
          </p:nvPr>
        </p:nvSpPr>
        <p:spPr/>
        <p:txBody>
          <a:bodyPr/>
          <a:lstStyle/>
          <a:p>
            <a:fld id="{A9B7200C-2643-4AE3-B01B-2AB9D43A4D11}" type="slidenum">
              <a:rPr lang="en-US" smtClean="0"/>
              <a:t>‹#›</a:t>
            </a:fld>
            <a:endParaRPr lang="en-US"/>
          </a:p>
        </p:txBody>
      </p:sp>
    </p:spTree>
    <p:extLst>
      <p:ext uri="{BB962C8B-B14F-4D97-AF65-F5344CB8AC3E}">
        <p14:creationId xmlns:p14="http://schemas.microsoft.com/office/powerpoint/2010/main" val="27284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0FC5D-4D54-4808-B9D5-0721F13D6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5A0622-3B14-406F-BD3D-AB0E9489E2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150A44-C8F4-47EB-BE41-44B2F6E23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83DD92-E412-4E18-A7D3-D227910B41EA}"/>
              </a:ext>
            </a:extLst>
          </p:cNvPr>
          <p:cNvSpPr>
            <a:spLocks noGrp="1"/>
          </p:cNvSpPr>
          <p:nvPr>
            <p:ph type="dt" sz="half" idx="10"/>
          </p:nvPr>
        </p:nvSpPr>
        <p:spPr/>
        <p:txBody>
          <a:bodyPr/>
          <a:lstStyle/>
          <a:p>
            <a:fld id="{558A721D-53BD-4D3E-AE1B-EC3EE83B12C2}" type="datetimeFigureOut">
              <a:rPr lang="en-US" smtClean="0"/>
              <a:t>6/28/2021</a:t>
            </a:fld>
            <a:endParaRPr lang="en-US"/>
          </a:p>
        </p:txBody>
      </p:sp>
      <p:sp>
        <p:nvSpPr>
          <p:cNvPr id="6" name="Footer Placeholder 5">
            <a:extLst>
              <a:ext uri="{FF2B5EF4-FFF2-40B4-BE49-F238E27FC236}">
                <a16:creationId xmlns:a16="http://schemas.microsoft.com/office/drawing/2014/main" id="{870EC912-F104-4ADB-8315-59D39CF61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3B439D-7F0F-459F-ABE6-450769603BDD}"/>
              </a:ext>
            </a:extLst>
          </p:cNvPr>
          <p:cNvSpPr>
            <a:spLocks noGrp="1"/>
          </p:cNvSpPr>
          <p:nvPr>
            <p:ph type="sldNum" sz="quarter" idx="12"/>
          </p:nvPr>
        </p:nvSpPr>
        <p:spPr/>
        <p:txBody>
          <a:bodyPr/>
          <a:lstStyle/>
          <a:p>
            <a:fld id="{A9B7200C-2643-4AE3-B01B-2AB9D43A4D11}" type="slidenum">
              <a:rPr lang="en-US" smtClean="0"/>
              <a:t>‹#›</a:t>
            </a:fld>
            <a:endParaRPr lang="en-US"/>
          </a:p>
        </p:txBody>
      </p:sp>
    </p:spTree>
    <p:extLst>
      <p:ext uri="{BB962C8B-B14F-4D97-AF65-F5344CB8AC3E}">
        <p14:creationId xmlns:p14="http://schemas.microsoft.com/office/powerpoint/2010/main" val="3498195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18E139-3D02-4776-B6AB-AA08FD38B0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F336A6-7AA4-4828-AB66-E8DF44037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22188-9CE6-4AEF-9B4F-7FE9368F85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A721D-53BD-4D3E-AE1B-EC3EE83B12C2}" type="datetimeFigureOut">
              <a:rPr lang="en-US" smtClean="0"/>
              <a:t>6/28/2021</a:t>
            </a:fld>
            <a:endParaRPr lang="en-US"/>
          </a:p>
        </p:txBody>
      </p:sp>
      <p:sp>
        <p:nvSpPr>
          <p:cNvPr id="5" name="Footer Placeholder 4">
            <a:extLst>
              <a:ext uri="{FF2B5EF4-FFF2-40B4-BE49-F238E27FC236}">
                <a16:creationId xmlns:a16="http://schemas.microsoft.com/office/drawing/2014/main" id="{BB19DC05-2591-4C58-B969-193D4F65E6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5457AC-5DA3-44D8-81AA-2F00623785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7200C-2643-4AE3-B01B-2AB9D43A4D11}" type="slidenum">
              <a:rPr lang="en-US" smtClean="0"/>
              <a:t>‹#›</a:t>
            </a:fld>
            <a:endParaRPr lang="en-US"/>
          </a:p>
        </p:txBody>
      </p:sp>
    </p:spTree>
    <p:extLst>
      <p:ext uri="{BB962C8B-B14F-4D97-AF65-F5344CB8AC3E}">
        <p14:creationId xmlns:p14="http://schemas.microsoft.com/office/powerpoint/2010/main" val="767929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Chapter 7</a:t>
            </a:r>
          </a:p>
        </p:txBody>
      </p:sp>
      <p:sp>
        <p:nvSpPr>
          <p:cNvPr id="6" name="Subtitle 5"/>
          <p:cNvSpPr>
            <a:spLocks noGrp="1"/>
          </p:cNvSpPr>
          <p:nvPr>
            <p:ph type="subTitle" idx="1"/>
          </p:nvPr>
        </p:nvSpPr>
        <p:spPr/>
        <p:txBody>
          <a:bodyPr/>
          <a:lstStyle/>
          <a:p>
            <a:r>
              <a:rPr lang="en-US" sz="4400" dirty="0"/>
              <a:t>The FDA and Tobacco</a:t>
            </a:r>
          </a:p>
          <a:p>
            <a:endParaRPr lang="en-US" dirty="0"/>
          </a:p>
        </p:txBody>
      </p:sp>
      <p:sp>
        <p:nvSpPr>
          <p:cNvPr id="4" name="Slide Number Placeholder 3"/>
          <p:cNvSpPr>
            <a:spLocks noGrp="1"/>
          </p:cNvSpPr>
          <p:nvPr>
            <p:ph type="sldNum" sz="quarter" idx="12"/>
          </p:nvPr>
        </p:nvSpPr>
        <p:spPr/>
        <p:txBody>
          <a:bodyPr/>
          <a:lstStyle/>
          <a:p>
            <a:pPr>
              <a:defRPr/>
            </a:pPr>
            <a:fld id="{AA0E523D-06F7-4D96-8D0B-BA29EB234AA8}" type="slidenum">
              <a:rPr lang="en-US" smtClean="0"/>
              <a:pPr>
                <a:defRPr/>
              </a:pPr>
              <a:t>1</a:t>
            </a:fld>
            <a:endParaRPr lang="en-US"/>
          </a:p>
        </p:txBody>
      </p:sp>
      <p:pic>
        <p:nvPicPr>
          <p:cNvPr id="2" name="Audio 1">
            <a:hlinkClick r:id="" action="ppaction://media"/>
            <a:extLst>
              <a:ext uri="{FF2B5EF4-FFF2-40B4-BE49-F238E27FC236}">
                <a16:creationId xmlns:a16="http://schemas.microsoft.com/office/drawing/2014/main" id="{6B9E2B16-A896-4791-BFE3-15F5D32FA1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086890303"/>
      </p:ext>
    </p:extLst>
  </p:cSld>
  <p:clrMapOvr>
    <a:masterClrMapping/>
  </p:clrMapOvr>
  <mc:AlternateContent xmlns:mc="http://schemas.openxmlformats.org/markup-compatibility/2006" xmlns:p14="http://schemas.microsoft.com/office/powerpoint/2010/main">
    <mc:Choice Requires="p14">
      <p:transition spd="slow" p14:dur="2000" advTm="4099"/>
    </mc:Choice>
    <mc:Fallback xmlns="">
      <p:transition spd="slow" advTm="4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BE206-0FD7-43DC-944D-26EF47E2DD48}"/>
              </a:ext>
            </a:extLst>
          </p:cNvPr>
          <p:cNvSpPr>
            <a:spLocks noGrp="1"/>
          </p:cNvSpPr>
          <p:nvPr>
            <p:ph type="title"/>
          </p:nvPr>
        </p:nvSpPr>
        <p:spPr/>
        <p:txBody>
          <a:bodyPr/>
          <a:lstStyle/>
          <a:p>
            <a:r>
              <a:rPr lang="en-US" dirty="0"/>
              <a:t>Why the</a:t>
            </a:r>
            <a:r>
              <a:rPr lang="en-US" baseline="0" dirty="0"/>
              <a:t> FDA?</a:t>
            </a:r>
            <a:endParaRPr lang="en-US" dirty="0"/>
          </a:p>
        </p:txBody>
      </p:sp>
      <p:sp>
        <p:nvSpPr>
          <p:cNvPr id="3" name="Content Placeholder 2">
            <a:extLst>
              <a:ext uri="{FF2B5EF4-FFF2-40B4-BE49-F238E27FC236}">
                <a16:creationId xmlns:a16="http://schemas.microsoft.com/office/drawing/2014/main" id="{D4718FA4-E616-40E5-86A8-B8E7EDFFB7B5}"/>
              </a:ext>
            </a:extLst>
          </p:cNvPr>
          <p:cNvSpPr>
            <a:spLocks noGrp="1"/>
          </p:cNvSpPr>
          <p:nvPr>
            <p:ph idx="1"/>
          </p:nvPr>
        </p:nvSpPr>
        <p:spPr/>
        <p:txBody>
          <a:bodyPr/>
          <a:lstStyle/>
          <a:p>
            <a:pPr eaLnBrk="1" hangingPunct="1"/>
            <a:r>
              <a:rPr lang="en-US" dirty="0"/>
              <a:t>The FDA concluded that nicotine is a "drug" within the meaning of the Food, Drug, and Cosmetic Act (</a:t>
            </a:r>
            <a:r>
              <a:rPr lang="en-US" dirty="0" err="1"/>
              <a:t>FDCA</a:t>
            </a:r>
            <a:r>
              <a:rPr lang="en-US" dirty="0"/>
              <a:t> or Act), 52 Stat. 1040, as amended, 21 U. S. C. §301 et seq., and that cigarettes and smokeless tobacco are "combination products" that deliver nicotine to the body. 61 Fed. Reg. 44397 (1996). </a:t>
            </a:r>
          </a:p>
        </p:txBody>
      </p:sp>
      <p:sp>
        <p:nvSpPr>
          <p:cNvPr id="4" name="Slide Number Placeholder 3">
            <a:extLst>
              <a:ext uri="{FF2B5EF4-FFF2-40B4-BE49-F238E27FC236}">
                <a16:creationId xmlns:a16="http://schemas.microsoft.com/office/drawing/2014/main" id="{D4F39A12-9EB0-4AD2-8EF7-52CF94C387AD}"/>
              </a:ext>
            </a:extLst>
          </p:cNvPr>
          <p:cNvSpPr>
            <a:spLocks noGrp="1"/>
          </p:cNvSpPr>
          <p:nvPr>
            <p:ph type="sldNum" sz="quarter" idx="12"/>
          </p:nvPr>
        </p:nvSpPr>
        <p:spPr/>
        <p:txBody>
          <a:bodyPr/>
          <a:lstStyle/>
          <a:p>
            <a:pPr>
              <a:defRPr/>
            </a:pPr>
            <a:fld id="{CC739B67-DB22-4103-985A-E8E1D242EF5C}" type="slidenum">
              <a:rPr lang="en-US" smtClean="0"/>
              <a:pPr>
                <a:defRPr/>
              </a:pPr>
              <a:t>10</a:t>
            </a:fld>
            <a:endParaRPr lang="en-US"/>
          </a:p>
        </p:txBody>
      </p:sp>
      <p:pic>
        <p:nvPicPr>
          <p:cNvPr id="5" name="Audio 4">
            <a:hlinkClick r:id="" action="ppaction://media"/>
            <a:extLst>
              <a:ext uri="{FF2B5EF4-FFF2-40B4-BE49-F238E27FC236}">
                <a16:creationId xmlns:a16="http://schemas.microsoft.com/office/drawing/2014/main" id="{AAD22B93-DDBB-42C4-97E7-4710C798D5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805931592"/>
      </p:ext>
    </p:extLst>
  </p:cSld>
  <p:clrMapOvr>
    <a:masterClrMapping/>
  </p:clrMapOvr>
  <mc:AlternateContent xmlns:mc="http://schemas.openxmlformats.org/markup-compatibility/2006" xmlns:p14="http://schemas.microsoft.com/office/powerpoint/2010/main">
    <mc:Choice Requires="p14">
      <p:transition spd="slow" p14:dur="2000" advTm="21122"/>
    </mc:Choice>
    <mc:Fallback xmlns="">
      <p:transition spd="slow" advTm="21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35B74-398E-4D91-A885-8A5B0815C992}"/>
              </a:ext>
            </a:extLst>
          </p:cNvPr>
          <p:cNvSpPr>
            <a:spLocks noGrp="1"/>
          </p:cNvSpPr>
          <p:nvPr>
            <p:ph type="title"/>
          </p:nvPr>
        </p:nvSpPr>
        <p:spPr/>
        <p:txBody>
          <a:bodyPr/>
          <a:lstStyle/>
          <a:p>
            <a:r>
              <a:rPr lang="en-US" dirty="0"/>
              <a:t>Why Children?</a:t>
            </a:r>
          </a:p>
        </p:txBody>
      </p:sp>
      <p:sp>
        <p:nvSpPr>
          <p:cNvPr id="3" name="Content Placeholder 2">
            <a:extLst>
              <a:ext uri="{FF2B5EF4-FFF2-40B4-BE49-F238E27FC236}">
                <a16:creationId xmlns:a16="http://schemas.microsoft.com/office/drawing/2014/main" id="{FEAC64F6-06A7-4CE1-A9EA-01777792B6E7}"/>
              </a:ext>
            </a:extLst>
          </p:cNvPr>
          <p:cNvSpPr>
            <a:spLocks noGrp="1"/>
          </p:cNvSpPr>
          <p:nvPr>
            <p:ph idx="1"/>
          </p:nvPr>
        </p:nvSpPr>
        <p:spPr/>
        <p:txBody>
          <a:bodyPr/>
          <a:lstStyle/>
          <a:p>
            <a:pPr eaLnBrk="1" hangingPunct="1"/>
            <a:r>
              <a:rPr lang="en-US" dirty="0"/>
              <a:t>Pursuant to this authority, it promulgated regulations intended to reduce tobacco consumption among children and adolescents. The agency believed that, because most tobacco consumers begin their use before reaching the age of 18, curbing tobacco use by minors could substantially reduce the prevalence of addiction in future generations and thus the incidence of tobacco-related death and disease.</a:t>
            </a:r>
          </a:p>
        </p:txBody>
      </p:sp>
      <p:sp>
        <p:nvSpPr>
          <p:cNvPr id="4" name="Slide Number Placeholder 3">
            <a:extLst>
              <a:ext uri="{FF2B5EF4-FFF2-40B4-BE49-F238E27FC236}">
                <a16:creationId xmlns:a16="http://schemas.microsoft.com/office/drawing/2014/main" id="{D88A5E31-42B7-4A2A-80E5-8BDA642B07CF}"/>
              </a:ext>
            </a:extLst>
          </p:cNvPr>
          <p:cNvSpPr>
            <a:spLocks noGrp="1"/>
          </p:cNvSpPr>
          <p:nvPr>
            <p:ph type="sldNum" sz="quarter" idx="12"/>
          </p:nvPr>
        </p:nvSpPr>
        <p:spPr/>
        <p:txBody>
          <a:bodyPr/>
          <a:lstStyle/>
          <a:p>
            <a:pPr>
              <a:defRPr/>
            </a:pPr>
            <a:fld id="{CC739B67-DB22-4103-985A-E8E1D242EF5C}" type="slidenum">
              <a:rPr lang="en-US" smtClean="0"/>
              <a:pPr>
                <a:defRPr/>
              </a:pPr>
              <a:t>11</a:t>
            </a:fld>
            <a:endParaRPr lang="en-US"/>
          </a:p>
        </p:txBody>
      </p:sp>
      <p:pic>
        <p:nvPicPr>
          <p:cNvPr id="5" name="Audio 4">
            <a:hlinkClick r:id="" action="ppaction://media"/>
            <a:extLst>
              <a:ext uri="{FF2B5EF4-FFF2-40B4-BE49-F238E27FC236}">
                <a16:creationId xmlns:a16="http://schemas.microsoft.com/office/drawing/2014/main" id="{FB2BFB89-510A-4124-A200-9C7C30312E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943056199"/>
      </p:ext>
    </p:extLst>
  </p:cSld>
  <p:clrMapOvr>
    <a:masterClrMapping/>
  </p:clrMapOvr>
  <mc:AlternateContent xmlns:mc="http://schemas.openxmlformats.org/markup-compatibility/2006" xmlns:p14="http://schemas.microsoft.com/office/powerpoint/2010/main">
    <mc:Choice Requires="p14">
      <p:transition spd="slow" p14:dur="2000" advTm="55305"/>
    </mc:Choice>
    <mc:Fallback xmlns="">
      <p:transition spd="slow" advTm="55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9BFD266-8E45-42B7-9822-2BE6CDD6C5F7}" type="slidenum">
              <a:rPr lang="en-US" smtClean="0"/>
              <a:pPr/>
              <a:t>12</a:t>
            </a:fld>
            <a:endParaRPr lang="en-US"/>
          </a:p>
        </p:txBody>
      </p:sp>
      <p:sp>
        <p:nvSpPr>
          <p:cNvPr id="20483" name="Rectangle 2"/>
          <p:cNvSpPr>
            <a:spLocks noGrp="1" noChangeArrowheads="1"/>
          </p:cNvSpPr>
          <p:nvPr>
            <p:ph type="title"/>
          </p:nvPr>
        </p:nvSpPr>
        <p:spPr/>
        <p:txBody>
          <a:bodyPr/>
          <a:lstStyle/>
          <a:p>
            <a:pPr eaLnBrk="1" hangingPunct="1"/>
            <a:r>
              <a:rPr lang="en-US" dirty="0"/>
              <a:t>The Court Adopts </a:t>
            </a:r>
            <a:r>
              <a:rPr lang="en-US" i="1" dirty="0"/>
              <a:t>Chevron’s</a:t>
            </a:r>
            <a:r>
              <a:rPr lang="en-US" dirty="0"/>
              <a:t> Language</a:t>
            </a:r>
          </a:p>
        </p:txBody>
      </p:sp>
      <p:sp>
        <p:nvSpPr>
          <p:cNvPr id="20484" name="Rectangle 3"/>
          <p:cNvSpPr>
            <a:spLocks noGrp="1" noChangeArrowheads="1"/>
          </p:cNvSpPr>
          <p:nvPr>
            <p:ph type="body" idx="1"/>
          </p:nvPr>
        </p:nvSpPr>
        <p:spPr/>
        <p:txBody>
          <a:bodyPr>
            <a:normAutofit/>
          </a:bodyPr>
          <a:lstStyle/>
          <a:p>
            <a:pPr eaLnBrk="1" hangingPunct="1"/>
            <a:r>
              <a:rPr lang="en-US" dirty="0"/>
              <a:t>Under </a:t>
            </a:r>
            <a:r>
              <a:rPr lang="en-US" i="1" dirty="0"/>
              <a:t>Chevron</a:t>
            </a:r>
            <a:r>
              <a:rPr lang="en-US" dirty="0"/>
              <a:t>, a reviewing court must first ask "whether Congress has directly spoken to the precise question at issue.“</a:t>
            </a:r>
          </a:p>
          <a:p>
            <a:pPr eaLnBrk="1" hangingPunct="1"/>
            <a:r>
              <a:rPr lang="en-US" dirty="0"/>
              <a:t>If Congress has done so, the inquiry is at an end; the court "must give effect to the unambiguously expressed intent of Congress.“</a:t>
            </a:r>
          </a:p>
          <a:p>
            <a:pPr eaLnBrk="1" hangingPunct="1"/>
            <a:r>
              <a:rPr lang="en-US" dirty="0"/>
              <a:t>But if Congress has not specifically addressed the question, a reviewing court must respect the agency's construction of the statute so long as it is permissible. </a:t>
            </a:r>
          </a:p>
          <a:p>
            <a:pPr eaLnBrk="1" hangingPunct="1"/>
            <a:endParaRPr lang="en-US" dirty="0"/>
          </a:p>
        </p:txBody>
      </p:sp>
      <p:pic>
        <p:nvPicPr>
          <p:cNvPr id="3" name="Audio 2">
            <a:hlinkClick r:id="" action="ppaction://media"/>
            <a:extLst>
              <a:ext uri="{FF2B5EF4-FFF2-40B4-BE49-F238E27FC236}">
                <a16:creationId xmlns:a16="http://schemas.microsoft.com/office/drawing/2014/main" id="{C486161B-4147-4F0B-9A94-3371C17009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48"/>
    </mc:Choice>
    <mc:Fallback xmlns="">
      <p:transition spd="slow" advTm="40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A26F38B-3517-471D-823B-DE3B929D833F}" type="slidenum">
              <a:rPr lang="en-US" smtClean="0"/>
              <a:pPr/>
              <a:t>13</a:t>
            </a:fld>
            <a:endParaRPr lang="en-US"/>
          </a:p>
        </p:txBody>
      </p:sp>
      <p:sp>
        <p:nvSpPr>
          <p:cNvPr id="13315" name="Rectangle 2"/>
          <p:cNvSpPr>
            <a:spLocks noGrp="1" noChangeArrowheads="1"/>
          </p:cNvSpPr>
          <p:nvPr>
            <p:ph type="title"/>
          </p:nvPr>
        </p:nvSpPr>
        <p:spPr/>
        <p:txBody>
          <a:bodyPr/>
          <a:lstStyle/>
          <a:p>
            <a:pPr eaLnBrk="1" hangingPunct="1"/>
            <a:r>
              <a:rPr lang="en-US" dirty="0"/>
              <a:t>Definition of Drugs</a:t>
            </a:r>
          </a:p>
        </p:txBody>
      </p:sp>
      <p:sp>
        <p:nvSpPr>
          <p:cNvPr id="13316" name="Rectangle 3"/>
          <p:cNvSpPr>
            <a:spLocks noGrp="1" noChangeArrowheads="1"/>
          </p:cNvSpPr>
          <p:nvPr>
            <p:ph type="body" idx="1"/>
          </p:nvPr>
        </p:nvSpPr>
        <p:spPr/>
        <p:txBody>
          <a:bodyPr/>
          <a:lstStyle/>
          <a:p>
            <a:pPr eaLnBrk="1" hangingPunct="1">
              <a:lnSpc>
                <a:spcPct val="80000"/>
              </a:lnSpc>
            </a:pPr>
            <a:r>
              <a:rPr lang="en-US" dirty="0"/>
              <a:t>The Act defines "drug" to include "articles (other than food) intended to affect the structure or any function of the body." 21 U. S. C. §321(g)(1)(C).</a:t>
            </a:r>
          </a:p>
          <a:p>
            <a:pPr eaLnBrk="1" hangingPunct="1">
              <a:lnSpc>
                <a:spcPct val="80000"/>
              </a:lnSpc>
            </a:pPr>
            <a:r>
              <a:rPr lang="en-US" dirty="0"/>
              <a:t>[Alcohol would qualify, but for historic reasons, the FDA only has authority over certain low alcohol beverages.]</a:t>
            </a:r>
          </a:p>
          <a:p>
            <a:pPr eaLnBrk="1" hangingPunct="1">
              <a:lnSpc>
                <a:spcPct val="80000"/>
              </a:lnSpc>
            </a:pPr>
            <a:r>
              <a:rPr lang="en-US" dirty="0"/>
              <a:t>[Food supplements would also qualify, but the food supplement industry successfully lobbied for an exemption from regulation. Keep this in mind when you use food supplements.]</a:t>
            </a:r>
          </a:p>
        </p:txBody>
      </p:sp>
      <p:pic>
        <p:nvPicPr>
          <p:cNvPr id="3" name="Audio 2">
            <a:hlinkClick r:id="" action="ppaction://media"/>
            <a:extLst>
              <a:ext uri="{FF2B5EF4-FFF2-40B4-BE49-F238E27FC236}">
                <a16:creationId xmlns:a16="http://schemas.microsoft.com/office/drawing/2014/main" id="{23F00ABC-6F76-422F-B869-7655C47FB9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7119"/>
    </mc:Choice>
    <mc:Fallback xmlns="">
      <p:transition spd="slow" advTm="87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Devices</a:t>
            </a:r>
          </a:p>
        </p:txBody>
      </p:sp>
      <p:sp>
        <p:nvSpPr>
          <p:cNvPr id="3" name="Content Placeholder 2"/>
          <p:cNvSpPr>
            <a:spLocks noGrp="1"/>
          </p:cNvSpPr>
          <p:nvPr>
            <p:ph idx="1"/>
          </p:nvPr>
        </p:nvSpPr>
        <p:spPr/>
        <p:txBody>
          <a:bodyPr>
            <a:normAutofit/>
          </a:bodyPr>
          <a:lstStyle/>
          <a:p>
            <a:pPr eaLnBrk="1" hangingPunct="1">
              <a:lnSpc>
                <a:spcPct val="80000"/>
              </a:lnSpc>
            </a:pPr>
            <a:r>
              <a:rPr lang="en-US" dirty="0"/>
              <a:t>It defines "device," in part, as "an instrument, apparatus, implement, machine, contrivance, ... or other similar or related article, including any component, part, or accessory, which is ... intended to affect the structure or any function of the body." §321(h).</a:t>
            </a:r>
          </a:p>
          <a:p>
            <a:pPr eaLnBrk="1" hangingPunct="1">
              <a:lnSpc>
                <a:spcPct val="80000"/>
              </a:lnSpc>
            </a:pPr>
            <a:r>
              <a:rPr lang="en-US" dirty="0"/>
              <a:t>[The FDA got authority over medical devices through the Medical Device Amendments of 1976. This law has a different regulatory structure than the 1938 drug law and includes preemption of state regulation (including tort law) in certain circumstances.]</a:t>
            </a:r>
          </a:p>
        </p:txBody>
      </p:sp>
      <p:sp>
        <p:nvSpPr>
          <p:cNvPr id="4" name="Slide Number Placeholder 3"/>
          <p:cNvSpPr>
            <a:spLocks noGrp="1"/>
          </p:cNvSpPr>
          <p:nvPr>
            <p:ph type="sldNum" sz="quarter" idx="12"/>
          </p:nvPr>
        </p:nvSpPr>
        <p:spPr/>
        <p:txBody>
          <a:bodyPr/>
          <a:lstStyle/>
          <a:p>
            <a:pPr>
              <a:defRPr/>
            </a:pPr>
            <a:fld id="{AA0E523D-06F7-4D96-8D0B-BA29EB234AA8}" type="slidenum">
              <a:rPr lang="en-US" smtClean="0"/>
              <a:pPr>
                <a:defRPr/>
              </a:pPr>
              <a:t>14</a:t>
            </a:fld>
            <a:endParaRPr lang="en-US"/>
          </a:p>
        </p:txBody>
      </p:sp>
      <p:pic>
        <p:nvPicPr>
          <p:cNvPr id="6" name="Audio 5">
            <a:hlinkClick r:id="" action="ppaction://media"/>
            <a:extLst>
              <a:ext uri="{FF2B5EF4-FFF2-40B4-BE49-F238E27FC236}">
                <a16:creationId xmlns:a16="http://schemas.microsoft.com/office/drawing/2014/main" id="{DFEE61D2-1E56-46F5-97DC-C0BEE8DC3F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718390950"/>
      </p:ext>
    </p:extLst>
  </p:cSld>
  <p:clrMapOvr>
    <a:masterClrMapping/>
  </p:clrMapOvr>
  <mc:AlternateContent xmlns:mc="http://schemas.openxmlformats.org/markup-compatibility/2006" xmlns:p14="http://schemas.microsoft.com/office/powerpoint/2010/main">
    <mc:Choice Requires="p14">
      <p:transition spd="slow" p14:dur="2000" advTm="66723"/>
    </mc:Choice>
    <mc:Fallback xmlns="">
      <p:transition spd="slow" advTm="66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Combination Products</a:t>
            </a:r>
          </a:p>
        </p:txBody>
      </p:sp>
      <p:sp>
        <p:nvSpPr>
          <p:cNvPr id="3" name="Content Placeholder 2"/>
          <p:cNvSpPr>
            <a:spLocks noGrp="1"/>
          </p:cNvSpPr>
          <p:nvPr>
            <p:ph idx="1"/>
          </p:nvPr>
        </p:nvSpPr>
        <p:spPr/>
        <p:txBody>
          <a:bodyPr/>
          <a:lstStyle/>
          <a:p>
            <a:pPr eaLnBrk="1" hangingPunct="1">
              <a:lnSpc>
                <a:spcPct val="80000"/>
              </a:lnSpc>
            </a:pPr>
            <a:r>
              <a:rPr lang="en-US" dirty="0"/>
              <a:t>The Act also grants the FDA the authority to regulate so-called "combination products," which "constitute a combination of a drug, device, or biologic product." §353(g)(1). </a:t>
            </a:r>
            <a:r>
              <a:rPr lang="en-US" dirty="0">
                <a:highlight>
                  <a:srgbClr val="FFFF00"/>
                </a:highlight>
              </a:rPr>
              <a:t>The FDA has construed this provision as giving it the discretion to regulate combination products as drugs, as devices, or as both.</a:t>
            </a:r>
            <a:r>
              <a:rPr lang="en-US" dirty="0"/>
              <a:t> See 61 Fed. Reg. 44400 (1996). </a:t>
            </a:r>
          </a:p>
        </p:txBody>
      </p:sp>
      <p:sp>
        <p:nvSpPr>
          <p:cNvPr id="4" name="Slide Number Placeholder 3"/>
          <p:cNvSpPr>
            <a:spLocks noGrp="1"/>
          </p:cNvSpPr>
          <p:nvPr>
            <p:ph type="sldNum" sz="quarter" idx="12"/>
          </p:nvPr>
        </p:nvSpPr>
        <p:spPr/>
        <p:txBody>
          <a:bodyPr/>
          <a:lstStyle/>
          <a:p>
            <a:pPr>
              <a:defRPr/>
            </a:pPr>
            <a:fld id="{AA0E523D-06F7-4D96-8D0B-BA29EB234AA8}" type="slidenum">
              <a:rPr lang="en-US" smtClean="0"/>
              <a:pPr>
                <a:defRPr/>
              </a:pPr>
              <a:t>15</a:t>
            </a:fld>
            <a:endParaRPr lang="en-US"/>
          </a:p>
        </p:txBody>
      </p:sp>
      <p:pic>
        <p:nvPicPr>
          <p:cNvPr id="6" name="Audio 5">
            <a:hlinkClick r:id="" action="ppaction://media"/>
            <a:extLst>
              <a:ext uri="{FF2B5EF4-FFF2-40B4-BE49-F238E27FC236}">
                <a16:creationId xmlns:a16="http://schemas.microsoft.com/office/drawing/2014/main" id="{C36AE5BE-BAD9-4123-B424-15DC4C386BC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791366054"/>
      </p:ext>
    </p:extLst>
  </p:cSld>
  <p:clrMapOvr>
    <a:masterClrMapping/>
  </p:clrMapOvr>
  <mc:AlternateContent xmlns:mc="http://schemas.openxmlformats.org/markup-compatibility/2006" xmlns:p14="http://schemas.microsoft.com/office/powerpoint/2010/main">
    <mc:Choice Requires="p14">
      <p:transition spd="slow" p14:dur="2000" advTm="21532"/>
    </mc:Choice>
    <mc:Fallback xmlns="">
      <p:transition spd="slow" advTm="21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dirty="0"/>
              <a:t>What if We Just Read the Plain Text?</a:t>
            </a:r>
          </a:p>
        </p:txBody>
      </p:sp>
      <p:sp>
        <p:nvSpPr>
          <p:cNvPr id="17411" name="Content Placeholder 2"/>
          <p:cNvSpPr>
            <a:spLocks noGrp="1"/>
          </p:cNvSpPr>
          <p:nvPr>
            <p:ph idx="1"/>
          </p:nvPr>
        </p:nvSpPr>
        <p:spPr/>
        <p:txBody>
          <a:bodyPr/>
          <a:lstStyle/>
          <a:p>
            <a:pPr eaLnBrk="1" hangingPunct="1"/>
            <a:r>
              <a:rPr lang="en-US" dirty="0"/>
              <a:t>Is tobacco a drug under the statutory definition?</a:t>
            </a:r>
          </a:p>
          <a:p>
            <a:pPr lvl="1" eaLnBrk="1" hangingPunct="1"/>
            <a:r>
              <a:rPr lang="en-US" dirty="0"/>
              <a:t>Nicotine is clearly a drug.</a:t>
            </a:r>
          </a:p>
          <a:p>
            <a:pPr eaLnBrk="1" hangingPunct="1"/>
            <a:r>
              <a:rPr lang="en-US" dirty="0"/>
              <a:t>Is a cigarette a combination product?</a:t>
            </a:r>
          </a:p>
          <a:p>
            <a:pPr lvl="1" eaLnBrk="1" hangingPunct="1"/>
            <a:r>
              <a:rPr lang="en-US" dirty="0"/>
              <a:t>It is a device to deliver a drug, nicotine.</a:t>
            </a:r>
          </a:p>
          <a:p>
            <a:pPr eaLnBrk="1" hangingPunct="1"/>
            <a:r>
              <a:rPr lang="en-US" dirty="0"/>
              <a:t>Are cigarettes solid for their effect on the body?</a:t>
            </a:r>
          </a:p>
          <a:p>
            <a:pPr lvl="1" eaLnBrk="1" hangingPunct="1"/>
            <a:r>
              <a:rPr lang="en-US" dirty="0"/>
              <a:t>Have nicotine-free cigarettes been successful?</a:t>
            </a:r>
          </a:p>
          <a:p>
            <a:pPr lvl="1" eaLnBrk="1" hangingPunct="1"/>
            <a:r>
              <a:rPr lang="en-US" dirty="0"/>
              <a:t>Tobacco industry documents show that nicotine was manipulated to affect the physiology of smokers.</a:t>
            </a:r>
          </a:p>
        </p:txBody>
      </p:sp>
      <p:sp>
        <p:nvSpPr>
          <p:cNvPr id="17412" name="Slide Number Placeholder 3"/>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16910AE-E851-4B51-99C8-5599191B7804}" type="slidenum">
              <a:rPr lang="en-US" smtClean="0"/>
              <a:pPr/>
              <a:t>16</a:t>
            </a:fld>
            <a:endParaRPr lang="en-US"/>
          </a:p>
        </p:txBody>
      </p:sp>
      <p:pic>
        <p:nvPicPr>
          <p:cNvPr id="2" name="Audio 1">
            <a:hlinkClick r:id="" action="ppaction://media"/>
            <a:extLst>
              <a:ext uri="{FF2B5EF4-FFF2-40B4-BE49-F238E27FC236}">
                <a16:creationId xmlns:a16="http://schemas.microsoft.com/office/drawing/2014/main" id="{FC25455F-BAF3-4939-ACD3-39AADC096B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483171685"/>
      </p:ext>
    </p:extLst>
  </p:cSld>
  <p:clrMapOvr>
    <a:masterClrMapping/>
  </p:clrMapOvr>
  <mc:AlternateContent xmlns:mc="http://schemas.openxmlformats.org/markup-compatibility/2006" xmlns:p14="http://schemas.microsoft.com/office/powerpoint/2010/main">
    <mc:Choice Requires="p14">
      <p:transition spd="slow" p14:dur="2000" advTm="84714"/>
    </mc:Choice>
    <mc:Fallback xmlns="">
      <p:transition spd="slow" advTm="84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6A11-127E-46A2-B7A4-DE76C2158525}"/>
              </a:ext>
            </a:extLst>
          </p:cNvPr>
          <p:cNvSpPr>
            <a:spLocks noGrp="1"/>
          </p:cNvSpPr>
          <p:nvPr>
            <p:ph type="title"/>
          </p:nvPr>
        </p:nvSpPr>
        <p:spPr/>
        <p:txBody>
          <a:bodyPr/>
          <a:lstStyle/>
          <a:p>
            <a:r>
              <a:rPr lang="en-US" dirty="0"/>
              <a:t>Do You Just Read the Plain Text?</a:t>
            </a:r>
          </a:p>
        </p:txBody>
      </p:sp>
      <p:sp>
        <p:nvSpPr>
          <p:cNvPr id="3" name="Content Placeholder 2">
            <a:extLst>
              <a:ext uri="{FF2B5EF4-FFF2-40B4-BE49-F238E27FC236}">
                <a16:creationId xmlns:a16="http://schemas.microsoft.com/office/drawing/2014/main" id="{6956E530-E87C-498F-B478-F91BE65BCF64}"/>
              </a:ext>
            </a:extLst>
          </p:cNvPr>
          <p:cNvSpPr>
            <a:spLocks noGrp="1"/>
          </p:cNvSpPr>
          <p:nvPr>
            <p:ph idx="1"/>
          </p:nvPr>
        </p:nvSpPr>
        <p:spPr/>
        <p:txBody>
          <a:bodyPr>
            <a:normAutofit/>
          </a:bodyPr>
          <a:lstStyle/>
          <a:p>
            <a:r>
              <a:rPr lang="en-US" dirty="0"/>
              <a:t>In determining whether Congress has specifically addressed the question at issue, </a:t>
            </a:r>
            <a:r>
              <a:rPr lang="en-US" dirty="0">
                <a:highlight>
                  <a:srgbClr val="FFFF00"/>
                </a:highlight>
              </a:rPr>
              <a:t>a reviewing court should not confine itself to examining a particular statutory provision in isolation.</a:t>
            </a:r>
            <a:r>
              <a:rPr lang="en-US" dirty="0"/>
              <a:t> The meaning -- or ambiguity -- of certain words or phrases may only become evident when placed in context. ("Ambiguity is a creature not of definitional possibilities but of statutory context"). </a:t>
            </a:r>
            <a:r>
              <a:rPr lang="en-US" dirty="0">
                <a:highlight>
                  <a:srgbClr val="FFFF00"/>
                </a:highlight>
              </a:rPr>
              <a:t>It is a "fundamental canon of statutory construction that the words of a statute must be read in their context and with a view to their place in the overall statutory scheme." </a:t>
            </a:r>
            <a:r>
              <a:rPr lang="en-US" dirty="0"/>
              <a:t>A court must therefore interpret the statute "as a symmetrical and coherent regulatory scheme," and "fit, if possible, all parts into an harmonious whole,"…</a:t>
            </a:r>
          </a:p>
        </p:txBody>
      </p:sp>
      <p:sp>
        <p:nvSpPr>
          <p:cNvPr id="4" name="Slide Number Placeholder 3">
            <a:extLst>
              <a:ext uri="{FF2B5EF4-FFF2-40B4-BE49-F238E27FC236}">
                <a16:creationId xmlns:a16="http://schemas.microsoft.com/office/drawing/2014/main" id="{3DC72B2A-5E99-4932-A7EE-CD0AEA960F0D}"/>
              </a:ext>
            </a:extLst>
          </p:cNvPr>
          <p:cNvSpPr>
            <a:spLocks noGrp="1"/>
          </p:cNvSpPr>
          <p:nvPr>
            <p:ph type="sldNum" sz="quarter" idx="12"/>
          </p:nvPr>
        </p:nvSpPr>
        <p:spPr/>
        <p:txBody>
          <a:bodyPr/>
          <a:lstStyle/>
          <a:p>
            <a:pPr>
              <a:defRPr/>
            </a:pPr>
            <a:fld id="{CC739B67-DB22-4103-985A-E8E1D242EF5C}" type="slidenum">
              <a:rPr lang="en-US" smtClean="0"/>
              <a:pPr>
                <a:defRPr/>
              </a:pPr>
              <a:t>17</a:t>
            </a:fld>
            <a:endParaRPr lang="en-US"/>
          </a:p>
        </p:txBody>
      </p:sp>
      <p:pic>
        <p:nvPicPr>
          <p:cNvPr id="5" name="Audio 4">
            <a:hlinkClick r:id="" action="ppaction://media"/>
            <a:extLst>
              <a:ext uri="{FF2B5EF4-FFF2-40B4-BE49-F238E27FC236}">
                <a16:creationId xmlns:a16="http://schemas.microsoft.com/office/drawing/2014/main" id="{E6A8663F-036C-4E7F-AD48-77BDE8D05B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599173950"/>
      </p:ext>
    </p:extLst>
  </p:cSld>
  <p:clrMapOvr>
    <a:masterClrMapping/>
  </p:clrMapOvr>
  <mc:AlternateContent xmlns:mc="http://schemas.openxmlformats.org/markup-compatibility/2006" xmlns:p14="http://schemas.microsoft.com/office/powerpoint/2010/main">
    <mc:Choice Requires="p14">
      <p:transition spd="slow" p14:dur="2000" advTm="82025"/>
    </mc:Choice>
    <mc:Fallback xmlns="">
      <p:transition spd="slow" advTm="82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602CB-D9D1-43B5-BC51-C36C4A08F04C}"/>
              </a:ext>
            </a:extLst>
          </p:cNvPr>
          <p:cNvSpPr>
            <a:spLocks noGrp="1"/>
          </p:cNvSpPr>
          <p:nvPr>
            <p:ph type="title"/>
          </p:nvPr>
        </p:nvSpPr>
        <p:spPr/>
        <p:txBody>
          <a:bodyPr/>
          <a:lstStyle/>
          <a:p>
            <a:r>
              <a:rPr lang="en-US" dirty="0"/>
              <a:t>What about</a:t>
            </a:r>
            <a:r>
              <a:rPr lang="en-US" baseline="0" dirty="0"/>
              <a:t> Other Statutes?</a:t>
            </a:r>
            <a:endParaRPr lang="en-US" dirty="0"/>
          </a:p>
        </p:txBody>
      </p:sp>
      <p:sp>
        <p:nvSpPr>
          <p:cNvPr id="3" name="Content Placeholder 2">
            <a:extLst>
              <a:ext uri="{FF2B5EF4-FFF2-40B4-BE49-F238E27FC236}">
                <a16:creationId xmlns:a16="http://schemas.microsoft.com/office/drawing/2014/main" id="{F0497966-0CAE-4978-B6A0-1F4B451C6253}"/>
              </a:ext>
            </a:extLst>
          </p:cNvPr>
          <p:cNvSpPr>
            <a:spLocks noGrp="1"/>
          </p:cNvSpPr>
          <p:nvPr>
            <p:ph idx="1"/>
          </p:nvPr>
        </p:nvSpPr>
        <p:spPr/>
        <p:txBody>
          <a:bodyPr/>
          <a:lstStyle/>
          <a:p>
            <a:r>
              <a:rPr lang="en-US">
                <a:highlight>
                  <a:srgbClr val="FFFF00"/>
                </a:highlight>
              </a:rPr>
              <a:t>Similarly, the meaning of one statute may be affected by other Acts, particularly where Congress has spoken subsequently and more specifically to the topic at hand.</a:t>
            </a:r>
            <a:endParaRPr lang="en-US"/>
          </a:p>
        </p:txBody>
      </p:sp>
      <p:sp>
        <p:nvSpPr>
          <p:cNvPr id="4" name="Slide Number Placeholder 3">
            <a:extLst>
              <a:ext uri="{FF2B5EF4-FFF2-40B4-BE49-F238E27FC236}">
                <a16:creationId xmlns:a16="http://schemas.microsoft.com/office/drawing/2014/main" id="{C0381C76-BB75-4CB7-B345-DCB21D22F48D}"/>
              </a:ext>
            </a:extLst>
          </p:cNvPr>
          <p:cNvSpPr>
            <a:spLocks noGrp="1"/>
          </p:cNvSpPr>
          <p:nvPr>
            <p:ph type="sldNum" sz="quarter" idx="12"/>
          </p:nvPr>
        </p:nvSpPr>
        <p:spPr/>
        <p:txBody>
          <a:bodyPr/>
          <a:lstStyle/>
          <a:p>
            <a:pPr>
              <a:defRPr/>
            </a:pPr>
            <a:fld id="{CC739B67-DB22-4103-985A-E8E1D242EF5C}" type="slidenum">
              <a:rPr lang="en-US" smtClean="0"/>
              <a:pPr>
                <a:defRPr/>
              </a:pPr>
              <a:t>18</a:t>
            </a:fld>
            <a:endParaRPr lang="en-US"/>
          </a:p>
        </p:txBody>
      </p:sp>
      <p:pic>
        <p:nvPicPr>
          <p:cNvPr id="6" name="Audio 5">
            <a:hlinkClick r:id="" action="ppaction://media"/>
            <a:extLst>
              <a:ext uri="{FF2B5EF4-FFF2-40B4-BE49-F238E27FC236}">
                <a16:creationId xmlns:a16="http://schemas.microsoft.com/office/drawing/2014/main" id="{36C55A22-6468-4C78-8B8C-16F5AC0994B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302448777"/>
      </p:ext>
    </p:extLst>
  </p:cSld>
  <p:clrMapOvr>
    <a:masterClrMapping/>
  </p:clrMapOvr>
  <mc:AlternateContent xmlns:mc="http://schemas.openxmlformats.org/markup-compatibility/2006" xmlns:p14="http://schemas.microsoft.com/office/powerpoint/2010/main">
    <mc:Choice Requires="p14">
      <p:transition spd="slow" p14:dur="2000" advTm="20576"/>
    </mc:Choice>
    <mc:Fallback xmlns="">
      <p:transition spd="slow" advTm="20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8BE3-AD2C-4A2D-AD1D-32DFB2A011A5}"/>
              </a:ext>
            </a:extLst>
          </p:cNvPr>
          <p:cNvSpPr>
            <a:spLocks noGrp="1"/>
          </p:cNvSpPr>
          <p:nvPr>
            <p:ph type="title"/>
          </p:nvPr>
        </p:nvSpPr>
        <p:spPr/>
        <p:txBody>
          <a:bodyPr/>
          <a:lstStyle/>
          <a:p>
            <a:r>
              <a:rPr lang="en-US" dirty="0"/>
              <a:t>Common Sense?</a:t>
            </a:r>
          </a:p>
        </p:txBody>
      </p:sp>
      <p:sp>
        <p:nvSpPr>
          <p:cNvPr id="3" name="Content Placeholder 2">
            <a:extLst>
              <a:ext uri="{FF2B5EF4-FFF2-40B4-BE49-F238E27FC236}">
                <a16:creationId xmlns:a16="http://schemas.microsoft.com/office/drawing/2014/main" id="{CD26146E-44AC-468E-A10B-94ED01818661}"/>
              </a:ext>
            </a:extLst>
          </p:cNvPr>
          <p:cNvSpPr>
            <a:spLocks noGrp="1"/>
          </p:cNvSpPr>
          <p:nvPr>
            <p:ph idx="1"/>
          </p:nvPr>
        </p:nvSpPr>
        <p:spPr/>
        <p:txBody>
          <a:bodyPr/>
          <a:lstStyle/>
          <a:p>
            <a:r>
              <a:rPr lang="en-US" dirty="0"/>
              <a:t>In addition, we must be guided to a degree by </a:t>
            </a:r>
            <a:r>
              <a:rPr lang="en-US" dirty="0">
                <a:highlight>
                  <a:srgbClr val="FFFF00"/>
                </a:highlight>
              </a:rPr>
              <a:t>common sense as to the manner in which Congress is likely to delegate a policy decision of such economic and political magnitude to an administrative agency</a:t>
            </a:r>
            <a:r>
              <a:rPr lang="en-US" dirty="0"/>
              <a:t>. Cf. MCI Telecommunications Corp. v. American Telephone &amp; Telegraph Co., 512 U. S. 218, 231 (1994).</a:t>
            </a:r>
          </a:p>
        </p:txBody>
      </p:sp>
      <p:sp>
        <p:nvSpPr>
          <p:cNvPr id="4" name="Slide Number Placeholder 3">
            <a:extLst>
              <a:ext uri="{FF2B5EF4-FFF2-40B4-BE49-F238E27FC236}">
                <a16:creationId xmlns:a16="http://schemas.microsoft.com/office/drawing/2014/main" id="{1DA73DE8-036B-4036-81A3-A9C32213CBF6}"/>
              </a:ext>
            </a:extLst>
          </p:cNvPr>
          <p:cNvSpPr>
            <a:spLocks noGrp="1"/>
          </p:cNvSpPr>
          <p:nvPr>
            <p:ph type="sldNum" sz="quarter" idx="12"/>
          </p:nvPr>
        </p:nvSpPr>
        <p:spPr/>
        <p:txBody>
          <a:bodyPr/>
          <a:lstStyle/>
          <a:p>
            <a:pPr>
              <a:defRPr/>
            </a:pPr>
            <a:fld id="{CC739B67-DB22-4103-985A-E8E1D242EF5C}" type="slidenum">
              <a:rPr lang="en-US" smtClean="0"/>
              <a:pPr>
                <a:defRPr/>
              </a:pPr>
              <a:t>19</a:t>
            </a:fld>
            <a:endParaRPr lang="en-US"/>
          </a:p>
        </p:txBody>
      </p:sp>
      <p:pic>
        <p:nvPicPr>
          <p:cNvPr id="5" name="Audio 4">
            <a:hlinkClick r:id="" action="ppaction://media"/>
            <a:extLst>
              <a:ext uri="{FF2B5EF4-FFF2-40B4-BE49-F238E27FC236}">
                <a16:creationId xmlns:a16="http://schemas.microsoft.com/office/drawing/2014/main" id="{D7F8F8F2-A274-47FD-90B5-F141353864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864451957"/>
      </p:ext>
    </p:extLst>
  </p:cSld>
  <p:clrMapOvr>
    <a:masterClrMapping/>
  </p:clrMapOvr>
  <mc:AlternateContent xmlns:mc="http://schemas.openxmlformats.org/markup-compatibility/2006" xmlns:p14="http://schemas.microsoft.com/office/powerpoint/2010/main">
    <mc:Choice Requires="p14">
      <p:transition spd="slow" p14:dur="2000" advTm="39454"/>
    </mc:Choice>
    <mc:Fallback xmlns="">
      <p:transition spd="slow" advTm="39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of book - The Jungle by Upton Sincla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0"/>
            <a:ext cx="4394200" cy="687611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3EF09A8-0763-4880-B8DA-A63DA47C2335}"/>
              </a:ext>
            </a:extLst>
          </p:cNvPr>
          <p:cNvSpPr>
            <a:spLocks noGrp="1"/>
          </p:cNvSpPr>
          <p:nvPr>
            <p:ph type="sldNum" sz="quarter" idx="12"/>
          </p:nvPr>
        </p:nvSpPr>
        <p:spPr/>
        <p:txBody>
          <a:bodyPr/>
          <a:lstStyle/>
          <a:p>
            <a:pPr>
              <a:defRPr/>
            </a:pPr>
            <a:fld id="{D6139859-AD81-420F-8913-F6E36948823B}" type="slidenum">
              <a:rPr lang="en-US" smtClean="0"/>
              <a:pPr>
                <a:defRPr/>
              </a:pPr>
              <a:t>2</a:t>
            </a:fld>
            <a:endParaRPr lang="en-US"/>
          </a:p>
        </p:txBody>
      </p:sp>
      <p:sp>
        <p:nvSpPr>
          <p:cNvPr id="3" name="TextBox 2">
            <a:extLst>
              <a:ext uri="{FF2B5EF4-FFF2-40B4-BE49-F238E27FC236}">
                <a16:creationId xmlns:a16="http://schemas.microsoft.com/office/drawing/2014/main" id="{0AE04C18-D6A8-40F6-A8CB-B1AE806D3A00}"/>
              </a:ext>
            </a:extLst>
          </p:cNvPr>
          <p:cNvSpPr txBox="1"/>
          <p:nvPr/>
        </p:nvSpPr>
        <p:spPr>
          <a:xfrm>
            <a:off x="1023257" y="1451428"/>
            <a:ext cx="3251200" cy="1077218"/>
          </a:xfrm>
          <a:prstGeom prst="rect">
            <a:avLst/>
          </a:prstGeom>
          <a:noFill/>
        </p:spPr>
        <p:txBody>
          <a:bodyPr wrap="square" rtlCol="0">
            <a:spAutoFit/>
          </a:bodyPr>
          <a:lstStyle/>
          <a:p>
            <a:pPr algn="ctr"/>
            <a:r>
              <a:rPr lang="en-US" sz="3200" dirty="0">
                <a:latin typeface="Source Sans Pro Black" panose="020B0604020202020204" pitchFamily="34" charset="0"/>
              </a:rPr>
              <a:t>Food Regulation - 1905</a:t>
            </a:r>
          </a:p>
        </p:txBody>
      </p:sp>
      <p:pic>
        <p:nvPicPr>
          <p:cNvPr id="5" name="Audio 4">
            <a:hlinkClick r:id="" action="ppaction://media"/>
            <a:extLst>
              <a:ext uri="{FF2B5EF4-FFF2-40B4-BE49-F238E27FC236}">
                <a16:creationId xmlns:a16="http://schemas.microsoft.com/office/drawing/2014/main" id="{1CE1F93F-79A6-46DB-B7D6-3B4C91E4A8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515119909"/>
      </p:ext>
    </p:extLst>
  </p:cSld>
  <p:clrMapOvr>
    <a:masterClrMapping/>
  </p:clrMapOvr>
  <mc:AlternateContent xmlns:mc="http://schemas.openxmlformats.org/markup-compatibility/2006" xmlns:p14="http://schemas.microsoft.com/office/powerpoint/2010/main">
    <mc:Choice Requires="p14">
      <p:transition spd="slow" p14:dur="2000" advTm="73944"/>
    </mc:Choice>
    <mc:Fallback xmlns="">
      <p:transition spd="slow" advTm="73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64841-13C9-46A2-87BD-FF3C82F67218}"/>
              </a:ext>
            </a:extLst>
          </p:cNvPr>
          <p:cNvSpPr>
            <a:spLocks noGrp="1"/>
          </p:cNvSpPr>
          <p:nvPr>
            <p:ph type="title"/>
          </p:nvPr>
        </p:nvSpPr>
        <p:spPr/>
        <p:txBody>
          <a:bodyPr/>
          <a:lstStyle/>
          <a:p>
            <a:r>
              <a:rPr lang="en-US" dirty="0"/>
              <a:t>What did the Court Decide was the </a:t>
            </a:r>
            <a:r>
              <a:rPr lang="en-US" dirty="0" err="1"/>
              <a:t>FDAC’s</a:t>
            </a:r>
            <a:r>
              <a:rPr lang="en-US" dirty="0"/>
              <a:t> Core Objective?</a:t>
            </a:r>
          </a:p>
        </p:txBody>
      </p:sp>
      <p:sp>
        <p:nvSpPr>
          <p:cNvPr id="3" name="Content Placeholder 2">
            <a:extLst>
              <a:ext uri="{FF2B5EF4-FFF2-40B4-BE49-F238E27FC236}">
                <a16:creationId xmlns:a16="http://schemas.microsoft.com/office/drawing/2014/main" id="{44C7CD50-A24A-4DAB-86A6-C789DDF2969D}"/>
              </a:ext>
            </a:extLst>
          </p:cNvPr>
          <p:cNvSpPr>
            <a:spLocks noGrp="1"/>
          </p:cNvSpPr>
          <p:nvPr>
            <p:ph idx="1"/>
          </p:nvPr>
        </p:nvSpPr>
        <p:spPr/>
        <p:txBody>
          <a:bodyPr/>
          <a:lstStyle/>
          <a:p>
            <a:pPr lvl="0"/>
            <a:r>
              <a:rPr lang="en-US" dirty="0"/>
              <a:t>Viewing the </a:t>
            </a:r>
            <a:r>
              <a:rPr lang="en-US" dirty="0" err="1"/>
              <a:t>FDCA</a:t>
            </a:r>
            <a:r>
              <a:rPr lang="en-US" dirty="0"/>
              <a:t> as a whole, it is evident that one of the Act's core objectives is to </a:t>
            </a:r>
            <a:r>
              <a:rPr lang="en-US" dirty="0">
                <a:highlight>
                  <a:srgbClr val="FFFF00"/>
                </a:highlight>
              </a:rPr>
              <a:t>ensure that any product regulated by the FDA is "safe" and "effective" for its intended use. </a:t>
            </a:r>
          </a:p>
        </p:txBody>
      </p:sp>
      <p:sp>
        <p:nvSpPr>
          <p:cNvPr id="4" name="Slide Number Placeholder 3">
            <a:extLst>
              <a:ext uri="{FF2B5EF4-FFF2-40B4-BE49-F238E27FC236}">
                <a16:creationId xmlns:a16="http://schemas.microsoft.com/office/drawing/2014/main" id="{465D34AE-119C-45B8-B98D-3EEFD4365492}"/>
              </a:ext>
            </a:extLst>
          </p:cNvPr>
          <p:cNvSpPr>
            <a:spLocks noGrp="1"/>
          </p:cNvSpPr>
          <p:nvPr>
            <p:ph type="sldNum" sz="quarter" idx="12"/>
          </p:nvPr>
        </p:nvSpPr>
        <p:spPr/>
        <p:txBody>
          <a:bodyPr/>
          <a:lstStyle/>
          <a:p>
            <a:pPr>
              <a:defRPr/>
            </a:pPr>
            <a:fld id="{CC739B67-DB22-4103-985A-E8E1D242EF5C}" type="slidenum">
              <a:rPr lang="en-US" smtClean="0"/>
              <a:pPr>
                <a:defRPr/>
              </a:pPr>
              <a:t>20</a:t>
            </a:fld>
            <a:endParaRPr lang="en-US"/>
          </a:p>
        </p:txBody>
      </p:sp>
      <p:pic>
        <p:nvPicPr>
          <p:cNvPr id="5" name="Audio 4">
            <a:hlinkClick r:id="" action="ppaction://media"/>
            <a:extLst>
              <a:ext uri="{FF2B5EF4-FFF2-40B4-BE49-F238E27FC236}">
                <a16:creationId xmlns:a16="http://schemas.microsoft.com/office/drawing/2014/main" id="{6F4FBBF3-5CF2-4EC4-9246-05987676397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880383537"/>
      </p:ext>
    </p:extLst>
  </p:cSld>
  <p:clrMapOvr>
    <a:masterClrMapping/>
  </p:clrMapOvr>
  <mc:AlternateContent xmlns:mc="http://schemas.openxmlformats.org/markup-compatibility/2006" xmlns:p14="http://schemas.microsoft.com/office/powerpoint/2010/main">
    <mc:Choice Requires="p14">
      <p:transition spd="slow" p14:dur="2000" advTm="24395"/>
    </mc:Choice>
    <mc:Fallback xmlns="">
      <p:transition spd="slow" advTm="24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5FC97-2082-4206-B5A9-B8A7B8D37C0A}"/>
              </a:ext>
            </a:extLst>
          </p:cNvPr>
          <p:cNvSpPr>
            <a:spLocks noGrp="1"/>
          </p:cNvSpPr>
          <p:nvPr>
            <p:ph type="title"/>
          </p:nvPr>
        </p:nvSpPr>
        <p:spPr/>
        <p:txBody>
          <a:bodyPr/>
          <a:lstStyle/>
          <a:p>
            <a:r>
              <a:rPr lang="en-US" dirty="0"/>
              <a:t>Is This the Same for Devices?</a:t>
            </a:r>
          </a:p>
        </p:txBody>
      </p:sp>
      <p:sp>
        <p:nvSpPr>
          <p:cNvPr id="3" name="Content Placeholder 2">
            <a:extLst>
              <a:ext uri="{FF2B5EF4-FFF2-40B4-BE49-F238E27FC236}">
                <a16:creationId xmlns:a16="http://schemas.microsoft.com/office/drawing/2014/main" id="{7A4B0DE6-5AB8-4B9C-A494-A0026F79B41D}"/>
              </a:ext>
            </a:extLst>
          </p:cNvPr>
          <p:cNvSpPr>
            <a:spLocks noGrp="1"/>
          </p:cNvSpPr>
          <p:nvPr>
            <p:ph idx="1"/>
          </p:nvPr>
        </p:nvSpPr>
        <p:spPr/>
        <p:txBody>
          <a:bodyPr>
            <a:normAutofit/>
          </a:bodyPr>
          <a:lstStyle/>
          <a:p>
            <a:r>
              <a:rPr lang="en-US" dirty="0"/>
              <a:t>Even the "restricted device" provision pursuant to which the FDA promulgated the regulations at issue here authorizes the agency to place conditions on the sale or distribution of a device specifically when "there cannot otherwise be reasonable assurance of its safety and effectiveness." 21 U. S. C. §360j(e). </a:t>
            </a:r>
          </a:p>
          <a:p>
            <a:r>
              <a:rPr lang="en-US" dirty="0">
                <a:highlight>
                  <a:srgbClr val="FFFF00"/>
                </a:highlight>
              </a:rPr>
              <a:t>Thus, the Act generally requires the FDA to prevent the marketing of any drug or device where the "potential for inflicting death or physical injury is not offset by the possibility of therapeutic benefit."</a:t>
            </a:r>
          </a:p>
        </p:txBody>
      </p:sp>
      <p:sp>
        <p:nvSpPr>
          <p:cNvPr id="4" name="Slide Number Placeholder 3">
            <a:extLst>
              <a:ext uri="{FF2B5EF4-FFF2-40B4-BE49-F238E27FC236}">
                <a16:creationId xmlns:a16="http://schemas.microsoft.com/office/drawing/2014/main" id="{54AE85D3-38B6-4B24-BF84-6C28DE8C8389}"/>
              </a:ext>
            </a:extLst>
          </p:cNvPr>
          <p:cNvSpPr>
            <a:spLocks noGrp="1"/>
          </p:cNvSpPr>
          <p:nvPr>
            <p:ph type="sldNum" sz="quarter" idx="12"/>
          </p:nvPr>
        </p:nvSpPr>
        <p:spPr/>
        <p:txBody>
          <a:bodyPr/>
          <a:lstStyle/>
          <a:p>
            <a:pPr>
              <a:defRPr/>
            </a:pPr>
            <a:fld id="{CC739B67-DB22-4103-985A-E8E1D242EF5C}" type="slidenum">
              <a:rPr lang="en-US" smtClean="0"/>
              <a:pPr>
                <a:defRPr/>
              </a:pPr>
              <a:t>21</a:t>
            </a:fld>
            <a:endParaRPr lang="en-US"/>
          </a:p>
        </p:txBody>
      </p:sp>
      <p:pic>
        <p:nvPicPr>
          <p:cNvPr id="5" name="Audio 4">
            <a:hlinkClick r:id="" action="ppaction://media"/>
            <a:extLst>
              <a:ext uri="{FF2B5EF4-FFF2-40B4-BE49-F238E27FC236}">
                <a16:creationId xmlns:a16="http://schemas.microsoft.com/office/drawing/2014/main" id="{81D74DD7-DAA3-4564-88E0-78964BAE09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736934197"/>
      </p:ext>
    </p:extLst>
  </p:cSld>
  <p:clrMapOvr>
    <a:masterClrMapping/>
  </p:clrMapOvr>
  <mc:AlternateContent xmlns:mc="http://schemas.openxmlformats.org/markup-compatibility/2006" xmlns:p14="http://schemas.microsoft.com/office/powerpoint/2010/main">
    <mc:Choice Requires="p14">
      <p:transition spd="slow" p14:dur="2000" advTm="32393"/>
    </mc:Choice>
    <mc:Fallback xmlns="">
      <p:transition spd="slow" advTm="32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7118F-A485-48EC-B8EF-B997D1A0043D}"/>
              </a:ext>
            </a:extLst>
          </p:cNvPr>
          <p:cNvSpPr>
            <a:spLocks noGrp="1"/>
          </p:cNvSpPr>
          <p:nvPr>
            <p:ph type="title"/>
          </p:nvPr>
        </p:nvSpPr>
        <p:spPr>
          <a:xfrm>
            <a:off x="381682" y="214314"/>
            <a:ext cx="3181575" cy="4212543"/>
          </a:xfrm>
        </p:spPr>
        <p:txBody>
          <a:bodyPr>
            <a:normAutofit/>
          </a:bodyPr>
          <a:lstStyle/>
          <a:p>
            <a:r>
              <a:rPr lang="en-US" dirty="0"/>
              <a:t>What Information is on Cigarette Labels?</a:t>
            </a:r>
          </a:p>
        </p:txBody>
      </p:sp>
      <p:sp>
        <p:nvSpPr>
          <p:cNvPr id="4" name="Slide Number Placeholder 3">
            <a:extLst>
              <a:ext uri="{FF2B5EF4-FFF2-40B4-BE49-F238E27FC236}">
                <a16:creationId xmlns:a16="http://schemas.microsoft.com/office/drawing/2014/main" id="{7968A513-4488-41EA-A36B-92AA5C8570EF}"/>
              </a:ext>
            </a:extLst>
          </p:cNvPr>
          <p:cNvSpPr>
            <a:spLocks noGrp="1"/>
          </p:cNvSpPr>
          <p:nvPr>
            <p:ph type="sldNum" sz="quarter" idx="12"/>
          </p:nvPr>
        </p:nvSpPr>
        <p:spPr/>
        <p:txBody>
          <a:bodyPr/>
          <a:lstStyle/>
          <a:p>
            <a:pPr>
              <a:defRPr/>
            </a:pPr>
            <a:fld id="{AA0E523D-06F7-4D96-8D0B-BA29EB234AA8}" type="slidenum">
              <a:rPr lang="en-US" smtClean="0"/>
              <a:pPr>
                <a:defRPr/>
              </a:pPr>
              <a:t>22</a:t>
            </a:fld>
            <a:endParaRPr lang="en-US"/>
          </a:p>
        </p:txBody>
      </p:sp>
      <p:pic>
        <p:nvPicPr>
          <p:cNvPr id="1026" name="Picture 2" descr="Picture of site of cigarette packages showing warning labels.">
            <a:extLst>
              <a:ext uri="{FF2B5EF4-FFF2-40B4-BE49-F238E27FC236}">
                <a16:creationId xmlns:a16="http://schemas.microsoft.com/office/drawing/2014/main" id="{0DEF6E33-224B-45F1-BDDD-CADC2A60962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3401784" y="312057"/>
            <a:ext cx="8790216" cy="586014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a16="http://schemas.microsoft.com/office/drawing/2014/main" id="{084EDBC2-0CDB-4C75-ACFD-428BE71A2B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113511738"/>
      </p:ext>
    </p:extLst>
  </p:cSld>
  <p:clrMapOvr>
    <a:masterClrMapping/>
  </p:clrMapOvr>
  <mc:AlternateContent xmlns:mc="http://schemas.openxmlformats.org/markup-compatibility/2006" xmlns:p14="http://schemas.microsoft.com/office/powerpoint/2010/main">
    <mc:Choice Requires="p14">
      <p:transition spd="slow" p14:dur="2000" advTm="31105"/>
    </mc:Choice>
    <mc:Fallback xmlns="">
      <p:transition spd="slow" advTm="31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6E6B5-0363-4334-8F9D-C46C492A0831}"/>
              </a:ext>
            </a:extLst>
          </p:cNvPr>
          <p:cNvSpPr>
            <a:spLocks noGrp="1"/>
          </p:cNvSpPr>
          <p:nvPr>
            <p:ph type="title"/>
          </p:nvPr>
        </p:nvSpPr>
        <p:spPr/>
        <p:txBody>
          <a:bodyPr/>
          <a:lstStyle/>
          <a:p>
            <a:r>
              <a:rPr lang="en-US" dirty="0"/>
              <a:t>What Risks Were Identified in the Reg?</a:t>
            </a:r>
          </a:p>
        </p:txBody>
      </p:sp>
      <p:sp>
        <p:nvSpPr>
          <p:cNvPr id="3" name="Content Placeholder 2">
            <a:extLst>
              <a:ext uri="{FF2B5EF4-FFF2-40B4-BE49-F238E27FC236}">
                <a16:creationId xmlns:a16="http://schemas.microsoft.com/office/drawing/2014/main" id="{67B298D2-4D3C-4915-8FA9-47B735714180}"/>
              </a:ext>
            </a:extLst>
          </p:cNvPr>
          <p:cNvSpPr>
            <a:spLocks noGrp="1"/>
          </p:cNvSpPr>
          <p:nvPr>
            <p:ph idx="1"/>
          </p:nvPr>
        </p:nvSpPr>
        <p:spPr>
          <a:xfrm>
            <a:off x="384629" y="1538514"/>
            <a:ext cx="10969171" cy="4638449"/>
          </a:xfrm>
        </p:spPr>
        <p:txBody>
          <a:bodyPr>
            <a:normAutofit lnSpcReduction="10000"/>
          </a:bodyPr>
          <a:lstStyle/>
          <a:p>
            <a:r>
              <a:rPr lang="en-US" dirty="0"/>
              <a:t>In its rulemaking proceeding, the FDA quite exhaustively documented that "</a:t>
            </a:r>
            <a:r>
              <a:rPr lang="en-US" dirty="0">
                <a:highlight>
                  <a:srgbClr val="FFFF00"/>
                </a:highlight>
              </a:rPr>
              <a:t>tobacco products are unsafe," "dangerous," and "cause great pain and suffering from illness." </a:t>
            </a:r>
          </a:p>
          <a:p>
            <a:r>
              <a:rPr lang="en-US" dirty="0"/>
              <a:t>It found that the consumption of tobacco product</a:t>
            </a:r>
            <a:r>
              <a:rPr lang="en-US" dirty="0">
                <a:highlight>
                  <a:srgbClr val="FFFF00"/>
                </a:highlight>
              </a:rPr>
              <a:t>s "presents extraordinary health risks,"</a:t>
            </a:r>
            <a:r>
              <a:rPr lang="en-US" dirty="0"/>
              <a:t> and that </a:t>
            </a:r>
            <a:r>
              <a:rPr lang="en-US" dirty="0">
                <a:highlight>
                  <a:srgbClr val="FFFF00"/>
                </a:highlight>
              </a:rPr>
              <a:t>"tobacco use is the single leading cause of preventable death in the United States." </a:t>
            </a:r>
          </a:p>
          <a:p>
            <a:r>
              <a:rPr lang="en-US" dirty="0"/>
              <a:t>It stated that "[m]ore than 400,000 people die each year from tobacco-related illnesses, such as cancer, respiratory illnesses, and heart disease, often suffering long and painful deaths," and that </a:t>
            </a:r>
            <a:r>
              <a:rPr lang="en-US" dirty="0">
                <a:highlight>
                  <a:srgbClr val="FFFF00"/>
                </a:highlight>
              </a:rPr>
              <a:t>"[t]</a:t>
            </a:r>
            <a:r>
              <a:rPr lang="en-US" dirty="0" err="1">
                <a:highlight>
                  <a:srgbClr val="FFFF00"/>
                </a:highlight>
              </a:rPr>
              <a:t>obacco</a:t>
            </a:r>
            <a:r>
              <a:rPr lang="en-US" dirty="0">
                <a:highlight>
                  <a:srgbClr val="FFFF00"/>
                </a:highlight>
              </a:rPr>
              <a:t> alone kills more people each year in the United States than acquired immunodeficiency syndrome (AIDS), car accidents, alcohol, homicides, illegal drugs, suicides, and fires, combined." </a:t>
            </a:r>
          </a:p>
        </p:txBody>
      </p:sp>
      <p:sp>
        <p:nvSpPr>
          <p:cNvPr id="4" name="Slide Number Placeholder 3">
            <a:extLst>
              <a:ext uri="{FF2B5EF4-FFF2-40B4-BE49-F238E27FC236}">
                <a16:creationId xmlns:a16="http://schemas.microsoft.com/office/drawing/2014/main" id="{D9078FB9-9AA5-45FF-8836-FA163E2DFCAC}"/>
              </a:ext>
            </a:extLst>
          </p:cNvPr>
          <p:cNvSpPr>
            <a:spLocks noGrp="1"/>
          </p:cNvSpPr>
          <p:nvPr>
            <p:ph type="sldNum" sz="quarter" idx="12"/>
          </p:nvPr>
        </p:nvSpPr>
        <p:spPr/>
        <p:txBody>
          <a:bodyPr/>
          <a:lstStyle/>
          <a:p>
            <a:pPr>
              <a:defRPr/>
            </a:pPr>
            <a:fld id="{CC739B67-DB22-4103-985A-E8E1D242EF5C}" type="slidenum">
              <a:rPr lang="en-US" smtClean="0"/>
              <a:pPr>
                <a:defRPr/>
              </a:pPr>
              <a:t>23</a:t>
            </a:fld>
            <a:endParaRPr lang="en-US"/>
          </a:p>
        </p:txBody>
      </p:sp>
      <p:pic>
        <p:nvPicPr>
          <p:cNvPr id="7" name="Audio 6">
            <a:hlinkClick r:id="" action="ppaction://media"/>
            <a:extLst>
              <a:ext uri="{FF2B5EF4-FFF2-40B4-BE49-F238E27FC236}">
                <a16:creationId xmlns:a16="http://schemas.microsoft.com/office/drawing/2014/main" id="{1285AF86-3961-4A53-A255-581ED7A15C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554704318"/>
      </p:ext>
    </p:extLst>
  </p:cSld>
  <p:clrMapOvr>
    <a:masterClrMapping/>
  </p:clrMapOvr>
  <mc:AlternateContent xmlns:mc="http://schemas.openxmlformats.org/markup-compatibility/2006" xmlns:p14="http://schemas.microsoft.com/office/powerpoint/2010/main">
    <mc:Choice Requires="p14">
      <p:transition spd="slow" p14:dur="2000" advTm="27049"/>
    </mc:Choice>
    <mc:Fallback xmlns="">
      <p:transition spd="slow" advTm="27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F6D90-8F3B-4930-A51D-99D0CDCEAC6F}"/>
              </a:ext>
            </a:extLst>
          </p:cNvPr>
          <p:cNvSpPr>
            <a:spLocks noGrp="1"/>
          </p:cNvSpPr>
          <p:nvPr>
            <p:ph type="title"/>
          </p:nvPr>
        </p:nvSpPr>
        <p:spPr/>
        <p:txBody>
          <a:bodyPr/>
          <a:lstStyle/>
          <a:p>
            <a:r>
              <a:rPr lang="en-US" dirty="0"/>
              <a:t>What about the Effects on Children?</a:t>
            </a:r>
          </a:p>
        </p:txBody>
      </p:sp>
      <p:sp>
        <p:nvSpPr>
          <p:cNvPr id="3" name="Content Placeholder 2">
            <a:extLst>
              <a:ext uri="{FF2B5EF4-FFF2-40B4-BE49-F238E27FC236}">
                <a16:creationId xmlns:a16="http://schemas.microsoft.com/office/drawing/2014/main" id="{CBEEDAD7-0136-43F9-BEB9-DAE53FCF8B2F}"/>
              </a:ext>
            </a:extLst>
          </p:cNvPr>
          <p:cNvSpPr>
            <a:spLocks noGrp="1"/>
          </p:cNvSpPr>
          <p:nvPr>
            <p:ph idx="1"/>
          </p:nvPr>
        </p:nvSpPr>
        <p:spPr/>
        <p:txBody>
          <a:bodyPr/>
          <a:lstStyle/>
          <a:p>
            <a:r>
              <a:rPr lang="en-US" dirty="0"/>
              <a:t>Indeed, the FDA characterized smoking as "a pediatric disease," id., at 44421, because </a:t>
            </a:r>
            <a:r>
              <a:rPr lang="en-US" dirty="0">
                <a:highlight>
                  <a:srgbClr val="FFFF00"/>
                </a:highlight>
              </a:rPr>
              <a:t>"one out of every three young people who become regular smokers ... will die prematurely as a result," </a:t>
            </a:r>
            <a:r>
              <a:rPr lang="en-US" dirty="0"/>
              <a:t>id., at 44399.</a:t>
            </a:r>
          </a:p>
        </p:txBody>
      </p:sp>
      <p:sp>
        <p:nvSpPr>
          <p:cNvPr id="4" name="Slide Number Placeholder 3">
            <a:extLst>
              <a:ext uri="{FF2B5EF4-FFF2-40B4-BE49-F238E27FC236}">
                <a16:creationId xmlns:a16="http://schemas.microsoft.com/office/drawing/2014/main" id="{55BF74F0-C1EF-4FCC-A7BA-1B39BB5E96D4}"/>
              </a:ext>
            </a:extLst>
          </p:cNvPr>
          <p:cNvSpPr>
            <a:spLocks noGrp="1"/>
          </p:cNvSpPr>
          <p:nvPr>
            <p:ph type="sldNum" sz="quarter" idx="12"/>
          </p:nvPr>
        </p:nvSpPr>
        <p:spPr/>
        <p:txBody>
          <a:bodyPr/>
          <a:lstStyle/>
          <a:p>
            <a:pPr>
              <a:defRPr/>
            </a:pPr>
            <a:fld id="{CC739B67-DB22-4103-985A-E8E1D242EF5C}" type="slidenum">
              <a:rPr lang="en-US" smtClean="0"/>
              <a:pPr>
                <a:defRPr/>
              </a:pPr>
              <a:t>24</a:t>
            </a:fld>
            <a:endParaRPr lang="en-US"/>
          </a:p>
        </p:txBody>
      </p:sp>
      <p:pic>
        <p:nvPicPr>
          <p:cNvPr id="5" name="Audio 4">
            <a:hlinkClick r:id="" action="ppaction://media"/>
            <a:extLst>
              <a:ext uri="{FF2B5EF4-FFF2-40B4-BE49-F238E27FC236}">
                <a16:creationId xmlns:a16="http://schemas.microsoft.com/office/drawing/2014/main" id="{23E1F759-3A16-432A-91B1-DC7B8750B3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15656771"/>
      </p:ext>
    </p:extLst>
  </p:cSld>
  <p:clrMapOvr>
    <a:masterClrMapping/>
  </p:clrMapOvr>
  <mc:AlternateContent xmlns:mc="http://schemas.openxmlformats.org/markup-compatibility/2006" xmlns:p14="http://schemas.microsoft.com/office/powerpoint/2010/main">
    <mc:Choice Requires="p14">
      <p:transition spd="slow" p14:dur="2000" advTm="22298"/>
    </mc:Choice>
    <mc:Fallback xmlns="">
      <p:transition spd="slow" advTm="2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C596A8E-97DF-4E20-9C30-053CBEC00E6E}" type="slidenum">
              <a:rPr lang="en-US" smtClean="0"/>
              <a:pPr/>
              <a:t>25</a:t>
            </a:fld>
            <a:endParaRPr lang="en-US"/>
          </a:p>
        </p:txBody>
      </p:sp>
      <p:sp>
        <p:nvSpPr>
          <p:cNvPr id="14339" name="Rectangle 2"/>
          <p:cNvSpPr>
            <a:spLocks noGrp="1" noChangeArrowheads="1"/>
          </p:cNvSpPr>
          <p:nvPr>
            <p:ph type="title"/>
          </p:nvPr>
        </p:nvSpPr>
        <p:spPr/>
        <p:txBody>
          <a:bodyPr/>
          <a:lstStyle/>
          <a:p>
            <a:pPr eaLnBrk="1" hangingPunct="1"/>
            <a:r>
              <a:rPr lang="en-US" dirty="0"/>
              <a:t>Adulteration and Misbranding</a:t>
            </a:r>
            <a:br>
              <a:rPr lang="en-US" dirty="0"/>
            </a:br>
            <a:r>
              <a:rPr lang="en-US" dirty="0"/>
              <a:t>(1930s Terms)</a:t>
            </a:r>
          </a:p>
        </p:txBody>
      </p:sp>
      <p:sp>
        <p:nvSpPr>
          <p:cNvPr id="14340" name="Rectangle 3"/>
          <p:cNvSpPr>
            <a:spLocks noGrp="1" noChangeArrowheads="1"/>
          </p:cNvSpPr>
          <p:nvPr>
            <p:ph type="body" idx="1"/>
          </p:nvPr>
        </p:nvSpPr>
        <p:spPr/>
        <p:txBody>
          <a:bodyPr>
            <a:normAutofit/>
          </a:bodyPr>
          <a:lstStyle/>
          <a:p>
            <a:pPr eaLnBrk="1" hangingPunct="1"/>
            <a:r>
              <a:rPr lang="en-US" dirty="0"/>
              <a:t>The Act prohibits "[t]he introduction or delivery for introduction into interstate commerce of any food, drug, device, or cosmetic that is </a:t>
            </a:r>
            <a:r>
              <a:rPr lang="en-US" dirty="0" err="1"/>
              <a:t>adultered</a:t>
            </a:r>
            <a:r>
              <a:rPr lang="en-US" dirty="0"/>
              <a:t> or misbranded." 21 U. S. C. §331(a)</a:t>
            </a:r>
          </a:p>
          <a:p>
            <a:pPr eaLnBrk="1" hangingPunct="1"/>
            <a:r>
              <a:rPr lang="en-US" dirty="0"/>
              <a:t>§352(j) deems a drug or device misbranded "[i]f it is </a:t>
            </a:r>
            <a:r>
              <a:rPr lang="en-US" dirty="0">
                <a:highlight>
                  <a:srgbClr val="FFFF00"/>
                </a:highlight>
              </a:rPr>
              <a:t>dangerous to health when used in the dosage or manner</a:t>
            </a:r>
            <a:r>
              <a:rPr lang="en-US" dirty="0"/>
              <a:t>, </a:t>
            </a:r>
            <a:r>
              <a:rPr lang="en-US" dirty="0">
                <a:highlight>
                  <a:srgbClr val="FFFF00"/>
                </a:highlight>
              </a:rPr>
              <a:t>or with the frequency or duration prescribed</a:t>
            </a:r>
            <a:r>
              <a:rPr lang="en-US" dirty="0"/>
              <a:t>, </a:t>
            </a:r>
            <a:r>
              <a:rPr lang="en-US" dirty="0">
                <a:highlight>
                  <a:srgbClr val="FFFF00"/>
                </a:highlight>
              </a:rPr>
              <a:t>recommended, or suggested in the labeling thereof.”</a:t>
            </a:r>
          </a:p>
          <a:p>
            <a:pPr eaLnBrk="1" hangingPunct="1"/>
            <a:r>
              <a:rPr lang="en-US" dirty="0"/>
              <a:t>According to the statutory warning label, is tobacco dangerous when used as expected?</a:t>
            </a:r>
          </a:p>
        </p:txBody>
      </p:sp>
      <p:pic>
        <p:nvPicPr>
          <p:cNvPr id="2" name="Audio 1">
            <a:hlinkClick r:id="" action="ppaction://media"/>
            <a:extLst>
              <a:ext uri="{FF2B5EF4-FFF2-40B4-BE49-F238E27FC236}">
                <a16:creationId xmlns:a16="http://schemas.microsoft.com/office/drawing/2014/main" id="{17EC1813-4E81-4FBD-8CAF-E41384DB6C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9436"/>
    </mc:Choice>
    <mc:Fallback xmlns="">
      <p:transition spd="slow" advTm="69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95EF2D1-96BA-41A9-9B71-5A8C29036180}" type="slidenum">
              <a:rPr lang="en-US" smtClean="0"/>
              <a:pPr/>
              <a:t>26</a:t>
            </a:fld>
            <a:endParaRPr lang="en-US"/>
          </a:p>
        </p:txBody>
      </p:sp>
      <p:sp>
        <p:nvSpPr>
          <p:cNvPr id="15363" name="Rectangle 2"/>
          <p:cNvSpPr>
            <a:spLocks noGrp="1" noChangeArrowheads="1"/>
          </p:cNvSpPr>
          <p:nvPr>
            <p:ph type="title"/>
          </p:nvPr>
        </p:nvSpPr>
        <p:spPr/>
        <p:txBody>
          <a:bodyPr/>
          <a:lstStyle/>
          <a:p>
            <a:pPr eaLnBrk="1" hangingPunct="1"/>
            <a:r>
              <a:rPr lang="en-US" dirty="0"/>
              <a:t>Labeling Requirements</a:t>
            </a:r>
          </a:p>
        </p:txBody>
      </p:sp>
      <p:sp>
        <p:nvSpPr>
          <p:cNvPr id="15364" name="Rectangle 3"/>
          <p:cNvSpPr>
            <a:spLocks noGrp="1" noChangeArrowheads="1"/>
          </p:cNvSpPr>
          <p:nvPr>
            <p:ph type="body" idx="1"/>
          </p:nvPr>
        </p:nvSpPr>
        <p:spPr/>
        <p:txBody>
          <a:bodyPr>
            <a:normAutofit/>
          </a:bodyPr>
          <a:lstStyle/>
          <a:p>
            <a:pPr eaLnBrk="1" hangingPunct="1">
              <a:defRPr/>
            </a:pPr>
            <a:r>
              <a:rPr lang="en-US" dirty="0"/>
              <a:t>Second, a drug or device is misbranded under the Act </a:t>
            </a:r>
            <a:r>
              <a:rPr lang="en-US" dirty="0">
                <a:highlight>
                  <a:srgbClr val="FFFF00"/>
                </a:highlight>
              </a:rPr>
              <a:t>"[u]</a:t>
            </a:r>
            <a:r>
              <a:rPr lang="en-US" dirty="0" err="1">
                <a:highlight>
                  <a:srgbClr val="FFFF00"/>
                </a:highlight>
              </a:rPr>
              <a:t>nless</a:t>
            </a:r>
            <a:r>
              <a:rPr lang="en-US" dirty="0">
                <a:highlight>
                  <a:srgbClr val="FFFF00"/>
                </a:highlight>
              </a:rPr>
              <a:t> its labeling bears ... adequate directions for use ... in such manner and form, as are necessary for the protection of users," </a:t>
            </a:r>
            <a:r>
              <a:rPr lang="en-US" dirty="0"/>
              <a:t>except where such directions are </a:t>
            </a:r>
            <a:r>
              <a:rPr lang="en-US" dirty="0">
                <a:highlight>
                  <a:srgbClr val="FFFF00"/>
                </a:highlight>
              </a:rPr>
              <a:t>"not necessary for the protection of the public health." </a:t>
            </a:r>
            <a:r>
              <a:rPr lang="en-US" dirty="0"/>
              <a:t>§352(f)(1). </a:t>
            </a:r>
          </a:p>
          <a:p>
            <a:pPr lvl="1" eaLnBrk="1" hangingPunct="1">
              <a:defRPr/>
            </a:pPr>
            <a:r>
              <a:rPr lang="en-US" dirty="0"/>
              <a:t>Difference between prescription and over the counter (OTC) </a:t>
            </a:r>
            <a:r>
              <a:rPr lang="en-US"/>
              <a:t>drugs.</a:t>
            </a:r>
            <a:endParaRPr lang="en-US" dirty="0"/>
          </a:p>
        </p:txBody>
      </p:sp>
      <p:pic>
        <p:nvPicPr>
          <p:cNvPr id="2" name="Audio 1">
            <a:hlinkClick r:id="" action="ppaction://media"/>
            <a:extLst>
              <a:ext uri="{FF2B5EF4-FFF2-40B4-BE49-F238E27FC236}">
                <a16:creationId xmlns:a16="http://schemas.microsoft.com/office/drawing/2014/main" id="{F9BB4208-7652-41E5-B10A-8AFDA8CE12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025"/>
    </mc:Choice>
    <mc:Fallback xmlns="">
      <p:transition spd="slow" advTm="63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0A81-C5AF-49CB-8E14-10EAB48003F4}"/>
              </a:ext>
            </a:extLst>
          </p:cNvPr>
          <p:cNvSpPr>
            <a:spLocks noGrp="1"/>
          </p:cNvSpPr>
          <p:nvPr>
            <p:ph type="title"/>
          </p:nvPr>
        </p:nvSpPr>
        <p:spPr/>
        <p:txBody>
          <a:bodyPr/>
          <a:lstStyle/>
          <a:p>
            <a:pPr lvl="0" eaLnBrk="1" hangingPunct="1">
              <a:defRPr/>
            </a:pPr>
            <a:r>
              <a:rPr lang="en-US" dirty="0"/>
              <a:t>Can Tobacco be Labeled for Safe Use?</a:t>
            </a:r>
          </a:p>
        </p:txBody>
      </p:sp>
      <p:sp>
        <p:nvSpPr>
          <p:cNvPr id="3" name="Content Placeholder 2">
            <a:extLst>
              <a:ext uri="{FF2B5EF4-FFF2-40B4-BE49-F238E27FC236}">
                <a16:creationId xmlns:a16="http://schemas.microsoft.com/office/drawing/2014/main" id="{F8A8759C-F94F-40BC-A31C-69513DDA30E3}"/>
              </a:ext>
            </a:extLst>
          </p:cNvPr>
          <p:cNvSpPr>
            <a:spLocks noGrp="1"/>
          </p:cNvSpPr>
          <p:nvPr>
            <p:ph idx="1"/>
          </p:nvPr>
        </p:nvSpPr>
        <p:spPr/>
        <p:txBody>
          <a:bodyPr/>
          <a:lstStyle/>
          <a:p>
            <a:r>
              <a:rPr lang="en-US" dirty="0"/>
              <a:t>“Given the FDA's conclusions concerning the health consequences of tobacco use, </a:t>
            </a:r>
            <a:r>
              <a:rPr lang="en-US" dirty="0">
                <a:highlight>
                  <a:srgbClr val="FFFF00"/>
                </a:highlight>
              </a:rPr>
              <a:t>there are no directions that could adequately protect consumers. </a:t>
            </a:r>
            <a:r>
              <a:rPr lang="en-US" dirty="0"/>
              <a:t>That is, there are no directions that could make tobacco products safe for obtaining their intended effects. Thus, </a:t>
            </a:r>
            <a:r>
              <a:rPr lang="en-US" dirty="0">
                <a:highlight>
                  <a:srgbClr val="FFFF00"/>
                </a:highlight>
              </a:rPr>
              <a:t>were tobacco products within the FDA's jurisdiction, the Act would deem them misbranded devices that could not be introduced into interstate commerce.”</a:t>
            </a:r>
          </a:p>
        </p:txBody>
      </p:sp>
      <p:sp>
        <p:nvSpPr>
          <p:cNvPr id="4" name="Slide Number Placeholder 3">
            <a:extLst>
              <a:ext uri="{FF2B5EF4-FFF2-40B4-BE49-F238E27FC236}">
                <a16:creationId xmlns:a16="http://schemas.microsoft.com/office/drawing/2014/main" id="{93DF407A-05D4-4462-B91B-BF952DCEC610}"/>
              </a:ext>
            </a:extLst>
          </p:cNvPr>
          <p:cNvSpPr>
            <a:spLocks noGrp="1"/>
          </p:cNvSpPr>
          <p:nvPr>
            <p:ph type="sldNum" sz="quarter" idx="12"/>
          </p:nvPr>
        </p:nvSpPr>
        <p:spPr/>
        <p:txBody>
          <a:bodyPr/>
          <a:lstStyle/>
          <a:p>
            <a:pPr>
              <a:defRPr/>
            </a:pPr>
            <a:fld id="{CC739B67-DB22-4103-985A-E8E1D242EF5C}" type="slidenum">
              <a:rPr lang="en-US" smtClean="0"/>
              <a:pPr>
                <a:defRPr/>
              </a:pPr>
              <a:t>27</a:t>
            </a:fld>
            <a:endParaRPr lang="en-US"/>
          </a:p>
        </p:txBody>
      </p:sp>
      <p:pic>
        <p:nvPicPr>
          <p:cNvPr id="5" name="Audio 4">
            <a:hlinkClick r:id="" action="ppaction://media"/>
            <a:extLst>
              <a:ext uri="{FF2B5EF4-FFF2-40B4-BE49-F238E27FC236}">
                <a16:creationId xmlns:a16="http://schemas.microsoft.com/office/drawing/2014/main" id="{E572694D-F04F-41FC-B4AD-9FBDAEAB77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519825599"/>
      </p:ext>
    </p:extLst>
  </p:cSld>
  <p:clrMapOvr>
    <a:masterClrMapping/>
  </p:clrMapOvr>
  <mc:AlternateContent xmlns:mc="http://schemas.openxmlformats.org/markup-compatibility/2006" xmlns:p14="http://schemas.microsoft.com/office/powerpoint/2010/main">
    <mc:Choice Requires="p14">
      <p:transition spd="slow" p14:dur="2000" advTm="44919"/>
    </mc:Choice>
    <mc:Fallback xmlns="">
      <p:transition spd="slow" advTm="44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E6DBF-83BD-47E2-9284-58CBE70296F1}"/>
              </a:ext>
            </a:extLst>
          </p:cNvPr>
          <p:cNvSpPr>
            <a:spLocks noGrp="1"/>
          </p:cNvSpPr>
          <p:nvPr>
            <p:ph type="title"/>
          </p:nvPr>
        </p:nvSpPr>
        <p:spPr/>
        <p:txBody>
          <a:bodyPr/>
          <a:lstStyle/>
          <a:p>
            <a:r>
              <a:rPr lang="en-US" dirty="0"/>
              <a:t>Can the FDA Cure the Misbranding Problem?</a:t>
            </a:r>
          </a:p>
        </p:txBody>
      </p:sp>
      <p:sp>
        <p:nvSpPr>
          <p:cNvPr id="3" name="Content Placeholder 2">
            <a:extLst>
              <a:ext uri="{FF2B5EF4-FFF2-40B4-BE49-F238E27FC236}">
                <a16:creationId xmlns:a16="http://schemas.microsoft.com/office/drawing/2014/main" id="{7586DD1F-015F-4888-A92B-0FF6B5F0199E}"/>
              </a:ext>
            </a:extLst>
          </p:cNvPr>
          <p:cNvSpPr>
            <a:spLocks noGrp="1"/>
          </p:cNvSpPr>
          <p:nvPr>
            <p:ph idx="1"/>
          </p:nvPr>
        </p:nvSpPr>
        <p:spPr/>
        <p:txBody>
          <a:bodyPr/>
          <a:lstStyle/>
          <a:p>
            <a:r>
              <a:rPr lang="en-US" dirty="0"/>
              <a:t>Contrary to the dissent's contention, the Act admits no remedial discretion once it is evident that the device is misbranded.</a:t>
            </a:r>
          </a:p>
        </p:txBody>
      </p:sp>
      <p:sp>
        <p:nvSpPr>
          <p:cNvPr id="4" name="Slide Number Placeholder 3">
            <a:extLst>
              <a:ext uri="{FF2B5EF4-FFF2-40B4-BE49-F238E27FC236}">
                <a16:creationId xmlns:a16="http://schemas.microsoft.com/office/drawing/2014/main" id="{B03201AB-9A93-4DDB-AE70-2B613860C349}"/>
              </a:ext>
            </a:extLst>
          </p:cNvPr>
          <p:cNvSpPr>
            <a:spLocks noGrp="1"/>
          </p:cNvSpPr>
          <p:nvPr>
            <p:ph type="sldNum" sz="quarter" idx="12"/>
          </p:nvPr>
        </p:nvSpPr>
        <p:spPr/>
        <p:txBody>
          <a:bodyPr/>
          <a:lstStyle/>
          <a:p>
            <a:pPr>
              <a:defRPr/>
            </a:pPr>
            <a:fld id="{CC739B67-DB22-4103-985A-E8E1D242EF5C}" type="slidenum">
              <a:rPr lang="en-US" smtClean="0"/>
              <a:pPr>
                <a:defRPr/>
              </a:pPr>
              <a:t>28</a:t>
            </a:fld>
            <a:endParaRPr lang="en-US"/>
          </a:p>
        </p:txBody>
      </p:sp>
      <p:pic>
        <p:nvPicPr>
          <p:cNvPr id="5" name="Audio 4">
            <a:hlinkClick r:id="" action="ppaction://media"/>
            <a:extLst>
              <a:ext uri="{FF2B5EF4-FFF2-40B4-BE49-F238E27FC236}">
                <a16:creationId xmlns:a16="http://schemas.microsoft.com/office/drawing/2014/main" id="{E286CF07-007A-4A33-8372-6995A329FC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709680557"/>
      </p:ext>
    </p:extLst>
  </p:cSld>
  <p:clrMapOvr>
    <a:masterClrMapping/>
  </p:clrMapOvr>
  <mc:AlternateContent xmlns:mc="http://schemas.openxmlformats.org/markup-compatibility/2006" xmlns:p14="http://schemas.microsoft.com/office/powerpoint/2010/main">
    <mc:Choice Requires="p14">
      <p:transition spd="slow" p14:dur="2000" advTm="23838"/>
    </mc:Choice>
    <mc:Fallback xmlns="">
      <p:transition spd="slow" advTm="2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CCBF3-467B-4656-84D3-4B131A2A3E4D}"/>
              </a:ext>
            </a:extLst>
          </p:cNvPr>
          <p:cNvSpPr>
            <a:spLocks noGrp="1"/>
          </p:cNvSpPr>
          <p:nvPr>
            <p:ph type="title"/>
          </p:nvPr>
        </p:nvSpPr>
        <p:spPr/>
        <p:txBody>
          <a:bodyPr/>
          <a:lstStyle/>
          <a:p>
            <a:r>
              <a:rPr lang="en-US" dirty="0"/>
              <a:t>Determining the Safety and Effectiveness of a Device</a:t>
            </a:r>
          </a:p>
        </p:txBody>
      </p:sp>
      <p:sp>
        <p:nvSpPr>
          <p:cNvPr id="3" name="Content Placeholder 2">
            <a:extLst>
              <a:ext uri="{FF2B5EF4-FFF2-40B4-BE49-F238E27FC236}">
                <a16:creationId xmlns:a16="http://schemas.microsoft.com/office/drawing/2014/main" id="{B3324182-BD90-4C0E-A673-C56685DA2FA9}"/>
              </a:ext>
            </a:extLst>
          </p:cNvPr>
          <p:cNvSpPr>
            <a:spLocks noGrp="1"/>
          </p:cNvSpPr>
          <p:nvPr>
            <p:ph idx="1"/>
          </p:nvPr>
        </p:nvSpPr>
        <p:spPr/>
        <p:txBody>
          <a:bodyPr>
            <a:normAutofit/>
          </a:bodyPr>
          <a:lstStyle/>
          <a:p>
            <a:pPr lvl="0"/>
            <a:r>
              <a:rPr lang="en-US" dirty="0"/>
              <a:t>"the safety and effectiveness of a device are to be determined --</a:t>
            </a:r>
          </a:p>
          <a:p>
            <a:pPr lvl="1"/>
            <a:r>
              <a:rPr lang="en-US" dirty="0"/>
              <a:t>"(A) with respect to the persons for whose use the device is represented or intended,</a:t>
            </a:r>
          </a:p>
          <a:p>
            <a:pPr lvl="1"/>
            <a:r>
              <a:rPr lang="en-US" dirty="0"/>
              <a:t>"(B) with respect to the conditions of use prescribed, recommended, or suggested in the labeling of the device, and</a:t>
            </a:r>
          </a:p>
          <a:p>
            <a:pPr lvl="1"/>
            <a:r>
              <a:rPr lang="en-US" dirty="0"/>
              <a:t>"(C) weighing any probable benefit to health from the use of the device against any probable risk of injury or illness from such use."</a:t>
            </a:r>
          </a:p>
        </p:txBody>
      </p:sp>
      <p:sp>
        <p:nvSpPr>
          <p:cNvPr id="4" name="Slide Number Placeholder 3">
            <a:extLst>
              <a:ext uri="{FF2B5EF4-FFF2-40B4-BE49-F238E27FC236}">
                <a16:creationId xmlns:a16="http://schemas.microsoft.com/office/drawing/2014/main" id="{A50E01B5-E1D3-4357-B213-3BFD7B7C36D7}"/>
              </a:ext>
            </a:extLst>
          </p:cNvPr>
          <p:cNvSpPr>
            <a:spLocks noGrp="1"/>
          </p:cNvSpPr>
          <p:nvPr>
            <p:ph type="sldNum" sz="quarter" idx="12"/>
          </p:nvPr>
        </p:nvSpPr>
        <p:spPr/>
        <p:txBody>
          <a:bodyPr/>
          <a:lstStyle/>
          <a:p>
            <a:pPr>
              <a:defRPr/>
            </a:pPr>
            <a:fld id="{CC739B67-DB22-4103-985A-E8E1D242EF5C}" type="slidenum">
              <a:rPr lang="en-US" smtClean="0"/>
              <a:pPr>
                <a:defRPr/>
              </a:pPr>
              <a:t>29</a:t>
            </a:fld>
            <a:endParaRPr lang="en-US"/>
          </a:p>
        </p:txBody>
      </p:sp>
      <p:pic>
        <p:nvPicPr>
          <p:cNvPr id="6" name="Audio 5">
            <a:hlinkClick r:id="" action="ppaction://media"/>
            <a:extLst>
              <a:ext uri="{FF2B5EF4-FFF2-40B4-BE49-F238E27FC236}">
                <a16:creationId xmlns:a16="http://schemas.microsoft.com/office/drawing/2014/main" id="{6918F8D8-AD8B-4EE1-A238-CE2C399A2D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138391304"/>
      </p:ext>
    </p:extLst>
  </p:cSld>
  <p:clrMapOvr>
    <a:masterClrMapping/>
  </p:clrMapOvr>
  <mc:AlternateContent xmlns:mc="http://schemas.openxmlformats.org/markup-compatibility/2006" xmlns:p14="http://schemas.microsoft.com/office/powerpoint/2010/main">
    <mc:Choice Requires="p14">
      <p:transition spd="slow" p14:dur="2000" advTm="51582"/>
    </mc:Choice>
    <mc:Fallback xmlns="">
      <p:transition spd="slow" advTm="51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Bottle of Elixir Sulfanilami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026796"/>
            <a:ext cx="2952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7561659-78D8-497C-84FE-879D83B577FC}"/>
              </a:ext>
            </a:extLst>
          </p:cNvPr>
          <p:cNvSpPr>
            <a:spLocks noGrp="1"/>
          </p:cNvSpPr>
          <p:nvPr>
            <p:ph type="sldNum" sz="quarter" idx="12"/>
          </p:nvPr>
        </p:nvSpPr>
        <p:spPr/>
        <p:txBody>
          <a:bodyPr/>
          <a:lstStyle/>
          <a:p>
            <a:pPr>
              <a:defRPr/>
            </a:pPr>
            <a:fld id="{D6139859-AD81-420F-8913-F6E36948823B}" type="slidenum">
              <a:rPr lang="en-US" smtClean="0"/>
              <a:pPr>
                <a:defRPr/>
              </a:pPr>
              <a:t>3</a:t>
            </a:fld>
            <a:endParaRPr lang="en-US"/>
          </a:p>
        </p:txBody>
      </p:sp>
      <p:pic>
        <p:nvPicPr>
          <p:cNvPr id="2050" name="Picture 2" descr="Newspaper headline on Elixir accident">
            <a:extLst>
              <a:ext uri="{FF2B5EF4-FFF2-40B4-BE49-F238E27FC236}">
                <a16:creationId xmlns:a16="http://schemas.microsoft.com/office/drawing/2014/main" id="{AF6FE38C-65FB-46A0-BE10-0DE6ADEE6B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1" y="1276342"/>
            <a:ext cx="3267075" cy="3267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553C65A-E81B-40B3-A151-393078779FCB}"/>
              </a:ext>
            </a:extLst>
          </p:cNvPr>
          <p:cNvSpPr txBox="1"/>
          <p:nvPr/>
        </p:nvSpPr>
        <p:spPr>
          <a:xfrm>
            <a:off x="2438400" y="228601"/>
            <a:ext cx="7696200" cy="646331"/>
          </a:xfrm>
          <a:prstGeom prst="rect">
            <a:avLst/>
          </a:prstGeom>
          <a:noFill/>
        </p:spPr>
        <p:txBody>
          <a:bodyPr wrap="square" rtlCol="0">
            <a:spAutoFit/>
          </a:bodyPr>
          <a:lstStyle/>
          <a:p>
            <a:pPr algn="ctr"/>
            <a:r>
              <a:rPr lang="en-US" dirty="0">
                <a:latin typeface="Arial Black" panose="020B0A04020102020204" pitchFamily="34" charset="0"/>
              </a:rPr>
              <a:t>1937 – More than 100 die from Elixir Sulfanilamide</a:t>
            </a:r>
          </a:p>
          <a:p>
            <a:pPr algn="ctr"/>
            <a:r>
              <a:rPr lang="en-US" dirty="0">
                <a:latin typeface="Arial Black" panose="020B0A04020102020204" pitchFamily="34" charset="0"/>
              </a:rPr>
              <a:t>1938 - Congress Passes the Food, Drug, and Cosmetics Act</a:t>
            </a:r>
          </a:p>
        </p:txBody>
      </p:sp>
      <p:sp>
        <p:nvSpPr>
          <p:cNvPr id="6" name="TextBox 5">
            <a:extLst>
              <a:ext uri="{FF2B5EF4-FFF2-40B4-BE49-F238E27FC236}">
                <a16:creationId xmlns:a16="http://schemas.microsoft.com/office/drawing/2014/main" id="{27713112-DAD0-41CD-8D99-A93B90E81F82}"/>
              </a:ext>
            </a:extLst>
          </p:cNvPr>
          <p:cNvSpPr txBox="1"/>
          <p:nvPr/>
        </p:nvSpPr>
        <p:spPr>
          <a:xfrm>
            <a:off x="5634037" y="5110157"/>
            <a:ext cx="4191000" cy="1569660"/>
          </a:xfrm>
          <a:prstGeom prst="rect">
            <a:avLst/>
          </a:prstGeom>
          <a:noFill/>
        </p:spPr>
        <p:txBody>
          <a:bodyPr wrap="square" rtlCol="0">
            <a:spAutoFit/>
          </a:bodyPr>
          <a:lstStyle/>
          <a:p>
            <a:r>
              <a:rPr lang="en-US" sz="2400" dirty="0">
                <a:latin typeface="Source Sans Pro Black" panose="020B0803030403020204" pitchFamily="34" charset="0"/>
                <a:ea typeface="Source Sans Pro Black" panose="020B0803030403020204" pitchFamily="34" charset="0"/>
              </a:rPr>
              <a:t>1976 – Scandal over dangerous medical devices leads to the Medical Device Amendments.</a:t>
            </a:r>
          </a:p>
        </p:txBody>
      </p:sp>
      <p:pic>
        <p:nvPicPr>
          <p:cNvPr id="9" name="Audio 8">
            <a:hlinkClick r:id="" action="ppaction://media"/>
            <a:extLst>
              <a:ext uri="{FF2B5EF4-FFF2-40B4-BE49-F238E27FC236}">
                <a16:creationId xmlns:a16="http://schemas.microsoft.com/office/drawing/2014/main" id="{C93BAE2F-095F-46EF-BFCA-E9AA825B0F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4079649737"/>
      </p:ext>
    </p:extLst>
  </p:cSld>
  <p:clrMapOvr>
    <a:masterClrMapping/>
  </p:clrMapOvr>
  <mc:AlternateContent xmlns:mc="http://schemas.openxmlformats.org/markup-compatibility/2006" xmlns:p14="http://schemas.microsoft.com/office/powerpoint/2010/main">
    <mc:Choice Requires="p14">
      <p:transition spd="slow" p14:dur="2000" advTm="79056"/>
    </mc:Choice>
    <mc:Fallback xmlns="">
      <p:transition spd="slow" advTm="79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F05C5-4101-47C8-8116-47A47D52B80F}"/>
              </a:ext>
            </a:extLst>
          </p:cNvPr>
          <p:cNvSpPr>
            <a:spLocks noGrp="1"/>
          </p:cNvSpPr>
          <p:nvPr>
            <p:ph type="title"/>
          </p:nvPr>
        </p:nvSpPr>
        <p:spPr/>
        <p:txBody>
          <a:bodyPr/>
          <a:lstStyle/>
          <a:p>
            <a:r>
              <a:rPr lang="en-US" dirty="0"/>
              <a:t>The FDA Compares Tobacco to Dangerous Drugs</a:t>
            </a:r>
          </a:p>
        </p:txBody>
      </p:sp>
      <p:sp>
        <p:nvSpPr>
          <p:cNvPr id="3" name="Content Placeholder 2">
            <a:extLst>
              <a:ext uri="{FF2B5EF4-FFF2-40B4-BE49-F238E27FC236}">
                <a16:creationId xmlns:a16="http://schemas.microsoft.com/office/drawing/2014/main" id="{4364BC50-85F4-4A67-B800-4E7564214AD8}"/>
              </a:ext>
            </a:extLst>
          </p:cNvPr>
          <p:cNvSpPr>
            <a:spLocks noGrp="1"/>
          </p:cNvSpPr>
          <p:nvPr>
            <p:ph idx="1"/>
          </p:nvPr>
        </p:nvSpPr>
        <p:spPr/>
        <p:txBody>
          <a:bodyPr/>
          <a:lstStyle/>
          <a:p>
            <a:r>
              <a:rPr lang="en-US" dirty="0"/>
              <a:t>Cancer chemotherapeutic agents.</a:t>
            </a:r>
          </a:p>
          <a:p>
            <a:pPr lvl="1"/>
            <a:r>
              <a:rPr lang="en-US" dirty="0"/>
              <a:t>Many are very toxic and some cause cancer later, if the patient survives long enough.</a:t>
            </a:r>
          </a:p>
          <a:p>
            <a:r>
              <a:rPr lang="en-US" dirty="0"/>
              <a:t>Opioids</a:t>
            </a:r>
          </a:p>
          <a:p>
            <a:pPr lvl="1"/>
            <a:r>
              <a:rPr lang="en-US" dirty="0"/>
              <a:t>Important short-term painkillers, with dangerous addiction potential.</a:t>
            </a:r>
          </a:p>
          <a:p>
            <a:r>
              <a:rPr lang="en-US" dirty="0"/>
              <a:t>Many other drugs are toxic and injure patients who use them.</a:t>
            </a:r>
          </a:p>
          <a:p>
            <a:pPr lvl="1"/>
            <a:r>
              <a:rPr lang="en-US" dirty="0"/>
              <a:t>Immunosuppressive drugs used in transplant patients make it nearly impossible for those patients to fight off infections.</a:t>
            </a:r>
          </a:p>
          <a:p>
            <a:pPr lvl="1"/>
            <a:r>
              <a:rPr lang="en-US" dirty="0"/>
              <a:t>It also prevents vaccines such as the COVID-19 vaccine from protecting them from infection.</a:t>
            </a:r>
          </a:p>
        </p:txBody>
      </p:sp>
      <p:sp>
        <p:nvSpPr>
          <p:cNvPr id="4" name="Slide Number Placeholder 3">
            <a:extLst>
              <a:ext uri="{FF2B5EF4-FFF2-40B4-BE49-F238E27FC236}">
                <a16:creationId xmlns:a16="http://schemas.microsoft.com/office/drawing/2014/main" id="{D5FFD442-FA51-4AED-8827-3933FC4DC233}"/>
              </a:ext>
            </a:extLst>
          </p:cNvPr>
          <p:cNvSpPr>
            <a:spLocks noGrp="1"/>
          </p:cNvSpPr>
          <p:nvPr>
            <p:ph type="sldNum" sz="quarter" idx="12"/>
          </p:nvPr>
        </p:nvSpPr>
        <p:spPr/>
        <p:txBody>
          <a:bodyPr/>
          <a:lstStyle/>
          <a:p>
            <a:pPr>
              <a:defRPr/>
            </a:pPr>
            <a:fld id="{CC739B67-DB22-4103-985A-E8E1D242EF5C}" type="slidenum">
              <a:rPr lang="en-US" smtClean="0"/>
              <a:pPr>
                <a:defRPr/>
              </a:pPr>
              <a:t>30</a:t>
            </a:fld>
            <a:endParaRPr lang="en-US"/>
          </a:p>
        </p:txBody>
      </p:sp>
      <p:pic>
        <p:nvPicPr>
          <p:cNvPr id="5" name="Audio 4">
            <a:hlinkClick r:id="" action="ppaction://media"/>
            <a:extLst>
              <a:ext uri="{FF2B5EF4-FFF2-40B4-BE49-F238E27FC236}">
                <a16:creationId xmlns:a16="http://schemas.microsoft.com/office/drawing/2014/main" id="{35DE11EE-D06D-4086-8888-06FBBC9B34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456570157"/>
      </p:ext>
    </p:extLst>
  </p:cSld>
  <p:clrMapOvr>
    <a:masterClrMapping/>
  </p:clrMapOvr>
  <mc:AlternateContent xmlns:mc="http://schemas.openxmlformats.org/markup-compatibility/2006" xmlns:p14="http://schemas.microsoft.com/office/powerpoint/2010/main">
    <mc:Choice Requires="p14">
      <p:transition spd="slow" p14:dur="2000" advTm="65795"/>
    </mc:Choice>
    <mc:Fallback xmlns="">
      <p:transition spd="slow" advTm="65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259CC-494F-403B-B5D0-1B7C06E80042}"/>
              </a:ext>
            </a:extLst>
          </p:cNvPr>
          <p:cNvSpPr>
            <a:spLocks noGrp="1"/>
          </p:cNvSpPr>
          <p:nvPr>
            <p:ph type="title"/>
          </p:nvPr>
        </p:nvSpPr>
        <p:spPr/>
        <p:txBody>
          <a:bodyPr/>
          <a:lstStyle/>
          <a:p>
            <a:r>
              <a:rPr lang="en-US" dirty="0"/>
              <a:t>How Does Labeling Save Dangerous Drugs?</a:t>
            </a:r>
          </a:p>
        </p:txBody>
      </p:sp>
      <p:sp>
        <p:nvSpPr>
          <p:cNvPr id="3" name="Content Placeholder 2">
            <a:extLst>
              <a:ext uri="{FF2B5EF4-FFF2-40B4-BE49-F238E27FC236}">
                <a16:creationId xmlns:a16="http://schemas.microsoft.com/office/drawing/2014/main" id="{E5294B5C-35A5-4664-8AAC-A5230819775F}"/>
              </a:ext>
            </a:extLst>
          </p:cNvPr>
          <p:cNvSpPr>
            <a:spLocks noGrp="1"/>
          </p:cNvSpPr>
          <p:nvPr>
            <p:ph idx="1"/>
          </p:nvPr>
        </p:nvSpPr>
        <p:spPr/>
        <p:txBody>
          <a:bodyPr>
            <a:normAutofit/>
          </a:bodyPr>
          <a:lstStyle/>
          <a:p>
            <a:r>
              <a:rPr lang="en-US" dirty="0"/>
              <a:t>Safe for the </a:t>
            </a:r>
            <a:r>
              <a:rPr lang="en-US" dirty="0">
                <a:highlight>
                  <a:srgbClr val="FFFF00"/>
                </a:highlight>
              </a:rPr>
              <a:t>intended</a:t>
            </a:r>
            <a:r>
              <a:rPr lang="en-US" dirty="0"/>
              <a:t> use.</a:t>
            </a:r>
          </a:p>
          <a:p>
            <a:pPr lvl="1"/>
            <a:r>
              <a:rPr lang="en-US" dirty="0"/>
              <a:t>Cancer is more dangerous than cancer drugs.</a:t>
            </a:r>
          </a:p>
          <a:p>
            <a:pPr lvl="1"/>
            <a:r>
              <a:rPr lang="en-US" dirty="0"/>
              <a:t>Severe pain can be deadly, justifying opioids.</a:t>
            </a:r>
          </a:p>
          <a:p>
            <a:r>
              <a:rPr lang="en-US" dirty="0"/>
              <a:t>The key is whether the label can explain which conditions justify the use of the drug.</a:t>
            </a:r>
          </a:p>
          <a:p>
            <a:r>
              <a:rPr lang="en-US" dirty="0"/>
              <a:t>The real-world problem is that the label is just a formality that allows the drug to be licensed for sale.</a:t>
            </a:r>
          </a:p>
          <a:p>
            <a:pPr lvl="1"/>
            <a:r>
              <a:rPr lang="en-US" dirty="0"/>
              <a:t>Physician and other prescribers can use drugs for “off-label” uses.</a:t>
            </a:r>
          </a:p>
        </p:txBody>
      </p:sp>
      <p:sp>
        <p:nvSpPr>
          <p:cNvPr id="4" name="Slide Number Placeholder 3">
            <a:extLst>
              <a:ext uri="{FF2B5EF4-FFF2-40B4-BE49-F238E27FC236}">
                <a16:creationId xmlns:a16="http://schemas.microsoft.com/office/drawing/2014/main" id="{DA98CC32-10E7-4F2F-9A9B-86878CE6E079}"/>
              </a:ext>
            </a:extLst>
          </p:cNvPr>
          <p:cNvSpPr>
            <a:spLocks noGrp="1"/>
          </p:cNvSpPr>
          <p:nvPr>
            <p:ph type="sldNum" sz="quarter" idx="12"/>
          </p:nvPr>
        </p:nvSpPr>
        <p:spPr/>
        <p:txBody>
          <a:bodyPr/>
          <a:lstStyle/>
          <a:p>
            <a:pPr>
              <a:defRPr/>
            </a:pPr>
            <a:fld id="{CC739B67-DB22-4103-985A-E8E1D242EF5C}" type="slidenum">
              <a:rPr lang="en-US" smtClean="0"/>
              <a:pPr>
                <a:defRPr/>
              </a:pPr>
              <a:t>31</a:t>
            </a:fld>
            <a:endParaRPr lang="en-US"/>
          </a:p>
        </p:txBody>
      </p:sp>
      <p:pic>
        <p:nvPicPr>
          <p:cNvPr id="6" name="Audio 5">
            <a:hlinkClick r:id="" action="ppaction://media"/>
            <a:extLst>
              <a:ext uri="{FF2B5EF4-FFF2-40B4-BE49-F238E27FC236}">
                <a16:creationId xmlns:a16="http://schemas.microsoft.com/office/drawing/2014/main" id="{5ADE455E-94B5-4E1A-AAF1-40F10680A14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421604917"/>
      </p:ext>
    </p:extLst>
  </p:cSld>
  <p:clrMapOvr>
    <a:masterClrMapping/>
  </p:clrMapOvr>
  <mc:AlternateContent xmlns:mc="http://schemas.openxmlformats.org/markup-compatibility/2006" xmlns:p14="http://schemas.microsoft.com/office/powerpoint/2010/main">
    <mc:Choice Requires="p14">
      <p:transition spd="slow" p14:dur="2000" advTm="69196"/>
    </mc:Choice>
    <mc:Fallback xmlns="">
      <p:transition spd="slow" advTm="69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B8162-D76F-427D-BE3C-CF470C78D603}"/>
              </a:ext>
            </a:extLst>
          </p:cNvPr>
          <p:cNvSpPr>
            <a:spLocks noGrp="1"/>
          </p:cNvSpPr>
          <p:nvPr>
            <p:ph type="title"/>
          </p:nvPr>
        </p:nvSpPr>
        <p:spPr/>
        <p:txBody>
          <a:bodyPr/>
          <a:lstStyle/>
          <a:p>
            <a:r>
              <a:rPr lang="en-US" dirty="0"/>
              <a:t>Is Tobacco Safe for Any Intended Purpose?</a:t>
            </a:r>
          </a:p>
        </p:txBody>
      </p:sp>
      <p:sp>
        <p:nvSpPr>
          <p:cNvPr id="3" name="Content Placeholder 2">
            <a:extLst>
              <a:ext uri="{FF2B5EF4-FFF2-40B4-BE49-F238E27FC236}">
                <a16:creationId xmlns:a16="http://schemas.microsoft.com/office/drawing/2014/main" id="{1DFE38A0-7E8B-4979-9440-2AF787105C19}"/>
              </a:ext>
            </a:extLst>
          </p:cNvPr>
          <p:cNvSpPr>
            <a:spLocks noGrp="1"/>
          </p:cNvSpPr>
          <p:nvPr>
            <p:ph idx="1"/>
          </p:nvPr>
        </p:nvSpPr>
        <p:spPr/>
        <p:txBody>
          <a:bodyPr>
            <a:normAutofit/>
          </a:bodyPr>
          <a:lstStyle/>
          <a:p>
            <a:r>
              <a:rPr lang="en-US" dirty="0">
                <a:highlight>
                  <a:srgbClr val="FFFF00"/>
                </a:highlight>
              </a:rPr>
              <a:t>The FDA, consistent with the </a:t>
            </a:r>
            <a:r>
              <a:rPr lang="en-US" dirty="0" err="1">
                <a:highlight>
                  <a:srgbClr val="FFFF00"/>
                </a:highlight>
              </a:rPr>
              <a:t>FDCA</a:t>
            </a:r>
            <a:r>
              <a:rPr lang="en-US" dirty="0">
                <a:highlight>
                  <a:srgbClr val="FFFF00"/>
                </a:highlight>
              </a:rPr>
              <a:t>, may clearly regulate many "dangerous" products without banning them. </a:t>
            </a:r>
            <a:r>
              <a:rPr lang="en-US" dirty="0"/>
              <a:t>Indeed, virtually every drug or device poses dangers under certain conditions. </a:t>
            </a:r>
            <a:r>
              <a:rPr lang="en-US" dirty="0">
                <a:highlight>
                  <a:srgbClr val="FFFF00"/>
                </a:highlight>
              </a:rPr>
              <a:t>What the FDA may not do is conclude that a drug or device cannot be used safely for any therapeutic purpose and yet, at the same time, allow that product to remain on the market. </a:t>
            </a:r>
            <a:r>
              <a:rPr lang="en-US" dirty="0"/>
              <a:t>Such regulation is incompatible with the </a:t>
            </a:r>
            <a:r>
              <a:rPr lang="en-US" dirty="0" err="1"/>
              <a:t>FDCA's</a:t>
            </a:r>
            <a:r>
              <a:rPr lang="en-US" dirty="0"/>
              <a:t> core objective of ensuring that every drug or device is safe and effective.</a:t>
            </a:r>
          </a:p>
        </p:txBody>
      </p:sp>
      <p:sp>
        <p:nvSpPr>
          <p:cNvPr id="4" name="Slide Number Placeholder 3">
            <a:extLst>
              <a:ext uri="{FF2B5EF4-FFF2-40B4-BE49-F238E27FC236}">
                <a16:creationId xmlns:a16="http://schemas.microsoft.com/office/drawing/2014/main" id="{F217C497-6D16-40CC-AA0C-B08F48DF1CCC}"/>
              </a:ext>
            </a:extLst>
          </p:cNvPr>
          <p:cNvSpPr>
            <a:spLocks noGrp="1"/>
          </p:cNvSpPr>
          <p:nvPr>
            <p:ph type="sldNum" sz="quarter" idx="12"/>
          </p:nvPr>
        </p:nvSpPr>
        <p:spPr/>
        <p:txBody>
          <a:bodyPr/>
          <a:lstStyle/>
          <a:p>
            <a:pPr>
              <a:defRPr/>
            </a:pPr>
            <a:fld id="{CC739B67-DB22-4103-985A-E8E1D242EF5C}" type="slidenum">
              <a:rPr lang="en-US" smtClean="0"/>
              <a:pPr>
                <a:defRPr/>
              </a:pPr>
              <a:t>32</a:t>
            </a:fld>
            <a:endParaRPr lang="en-US"/>
          </a:p>
        </p:txBody>
      </p:sp>
      <p:pic>
        <p:nvPicPr>
          <p:cNvPr id="5" name="Audio 4">
            <a:hlinkClick r:id="" action="ppaction://media"/>
            <a:extLst>
              <a:ext uri="{FF2B5EF4-FFF2-40B4-BE49-F238E27FC236}">
                <a16:creationId xmlns:a16="http://schemas.microsoft.com/office/drawing/2014/main" id="{8DFDE26F-2CD8-42EB-860B-452ECE58F2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331904685"/>
      </p:ext>
    </p:extLst>
  </p:cSld>
  <p:clrMapOvr>
    <a:masterClrMapping/>
  </p:clrMapOvr>
  <mc:AlternateContent xmlns:mc="http://schemas.openxmlformats.org/markup-compatibility/2006" xmlns:p14="http://schemas.microsoft.com/office/powerpoint/2010/main">
    <mc:Choice Requires="p14">
      <p:transition spd="slow" p14:dur="2000" advTm="42818"/>
    </mc:Choice>
    <mc:Fallback xmlns="">
      <p:transition spd="slow" advTm="42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3B45E-9844-4DA7-9D28-5CA3FF4EE202}"/>
              </a:ext>
            </a:extLst>
          </p:cNvPr>
          <p:cNvSpPr>
            <a:spLocks noGrp="1"/>
          </p:cNvSpPr>
          <p:nvPr>
            <p:ph type="title"/>
          </p:nvPr>
        </p:nvSpPr>
        <p:spPr/>
        <p:txBody>
          <a:bodyPr/>
          <a:lstStyle/>
          <a:p>
            <a:r>
              <a:rPr lang="en-US" dirty="0"/>
              <a:t>Why Not Ban Tobacco, as the Statute Seems to Require the FDA to Do?</a:t>
            </a:r>
          </a:p>
        </p:txBody>
      </p:sp>
      <p:sp>
        <p:nvSpPr>
          <p:cNvPr id="3" name="Content Placeholder 2">
            <a:extLst>
              <a:ext uri="{FF2B5EF4-FFF2-40B4-BE49-F238E27FC236}">
                <a16:creationId xmlns:a16="http://schemas.microsoft.com/office/drawing/2014/main" id="{A22AC1EA-93B0-408A-9429-E422622D9EFD}"/>
              </a:ext>
            </a:extLst>
          </p:cNvPr>
          <p:cNvSpPr>
            <a:spLocks noGrp="1"/>
          </p:cNvSpPr>
          <p:nvPr>
            <p:ph idx="1"/>
          </p:nvPr>
        </p:nvSpPr>
        <p:spPr/>
        <p:txBody>
          <a:bodyPr>
            <a:normAutofit lnSpcReduction="10000"/>
          </a:bodyPr>
          <a:lstStyle/>
          <a:p>
            <a:r>
              <a:rPr lang="en-US" dirty="0"/>
              <a:t>In particular, current tobacco users could suffer from extreme withdrawal, the health care system and available pharmaceuticals might not be able to meet the treatment demands of those suffering from withdrawal, and </a:t>
            </a:r>
            <a:r>
              <a:rPr lang="en-US" dirty="0">
                <a:highlight>
                  <a:srgbClr val="FFFF00"/>
                </a:highlight>
              </a:rPr>
              <a:t>a black market offering cigarettes even more dangerous than those currently sold legally would likely develop. </a:t>
            </a:r>
            <a:r>
              <a:rPr lang="en-US" dirty="0"/>
              <a:t>Ibid. The FDA therefore concluded that, "while taking cigarettes and smokeless tobacco off the market could prevent some people from becoming addicted and reduce death and disease for others, </a:t>
            </a:r>
            <a:r>
              <a:rPr lang="en-US" dirty="0">
                <a:highlight>
                  <a:srgbClr val="FFFF00"/>
                </a:highlight>
              </a:rPr>
              <a:t>the record does not establish that such a ban is the appropriate public health response under the act.”</a:t>
            </a:r>
          </a:p>
          <a:p>
            <a:r>
              <a:rPr lang="en-US" dirty="0"/>
              <a:t>How well has prohibition worked for other drugs?</a:t>
            </a:r>
          </a:p>
        </p:txBody>
      </p:sp>
      <p:sp>
        <p:nvSpPr>
          <p:cNvPr id="4" name="Slide Number Placeholder 3">
            <a:extLst>
              <a:ext uri="{FF2B5EF4-FFF2-40B4-BE49-F238E27FC236}">
                <a16:creationId xmlns:a16="http://schemas.microsoft.com/office/drawing/2014/main" id="{F0ABDEE6-2FFF-46FB-93CA-2576CE97C29E}"/>
              </a:ext>
            </a:extLst>
          </p:cNvPr>
          <p:cNvSpPr>
            <a:spLocks noGrp="1"/>
          </p:cNvSpPr>
          <p:nvPr>
            <p:ph type="sldNum" sz="quarter" idx="12"/>
          </p:nvPr>
        </p:nvSpPr>
        <p:spPr/>
        <p:txBody>
          <a:bodyPr/>
          <a:lstStyle/>
          <a:p>
            <a:pPr>
              <a:defRPr/>
            </a:pPr>
            <a:fld id="{CC739B67-DB22-4103-985A-E8E1D242EF5C}" type="slidenum">
              <a:rPr lang="en-US" smtClean="0"/>
              <a:pPr>
                <a:defRPr/>
              </a:pPr>
              <a:t>33</a:t>
            </a:fld>
            <a:endParaRPr lang="en-US"/>
          </a:p>
        </p:txBody>
      </p:sp>
      <p:pic>
        <p:nvPicPr>
          <p:cNvPr id="5" name="Audio 4">
            <a:hlinkClick r:id="" action="ppaction://media"/>
            <a:extLst>
              <a:ext uri="{FF2B5EF4-FFF2-40B4-BE49-F238E27FC236}">
                <a16:creationId xmlns:a16="http://schemas.microsoft.com/office/drawing/2014/main" id="{BE786604-3928-4EBD-A97A-38282FDEAB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595214849"/>
      </p:ext>
    </p:extLst>
  </p:cSld>
  <p:clrMapOvr>
    <a:masterClrMapping/>
  </p:clrMapOvr>
  <mc:AlternateContent xmlns:mc="http://schemas.openxmlformats.org/markup-compatibility/2006" xmlns:p14="http://schemas.microsoft.com/office/powerpoint/2010/main">
    <mc:Choice Requires="p14">
      <p:transition spd="slow" p14:dur="2000" advTm="103112"/>
    </mc:Choice>
    <mc:Fallback xmlns="">
      <p:transition spd="slow" advTm="103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Safer the Same As Safe?</a:t>
            </a:r>
            <a:br>
              <a:rPr lang="en-US" dirty="0"/>
            </a:br>
            <a:r>
              <a:rPr lang="en-US" dirty="0"/>
              <a:t>Regulating, not Banning Tobacco</a:t>
            </a:r>
          </a:p>
        </p:txBody>
      </p:sp>
      <p:sp>
        <p:nvSpPr>
          <p:cNvPr id="3" name="Content Placeholder 2"/>
          <p:cNvSpPr>
            <a:spLocks noGrp="1"/>
          </p:cNvSpPr>
          <p:nvPr>
            <p:ph idx="1"/>
          </p:nvPr>
        </p:nvSpPr>
        <p:spPr>
          <a:xfrm>
            <a:off x="838200" y="2235199"/>
            <a:ext cx="10515600" cy="3941763"/>
          </a:xfrm>
        </p:spPr>
        <p:txBody>
          <a:bodyPr>
            <a:normAutofit/>
          </a:bodyPr>
          <a:lstStyle/>
          <a:p>
            <a:pPr eaLnBrk="1" hangingPunct="1">
              <a:defRPr/>
            </a:pPr>
            <a:r>
              <a:rPr lang="en-US" dirty="0"/>
              <a:t>The FDA argues that regulation could make tobacco safer.</a:t>
            </a:r>
          </a:p>
          <a:p>
            <a:pPr lvl="1" eaLnBrk="1" hangingPunct="1">
              <a:defRPr/>
            </a:pPr>
            <a:r>
              <a:rPr lang="en-US" dirty="0"/>
              <a:t>It could control nicotine content.</a:t>
            </a:r>
          </a:p>
          <a:p>
            <a:pPr lvl="1" eaLnBrk="1" hangingPunct="1">
              <a:defRPr/>
            </a:pPr>
            <a:r>
              <a:rPr lang="en-US" dirty="0"/>
              <a:t>It could control dangerous contaminants.</a:t>
            </a:r>
          </a:p>
          <a:p>
            <a:pPr lvl="1" eaLnBrk="1" hangingPunct="1">
              <a:defRPr/>
            </a:pPr>
            <a:r>
              <a:rPr lang="en-US" dirty="0"/>
              <a:t>It could control sale to minors, reducing the creation of new smokers.</a:t>
            </a:r>
          </a:p>
          <a:p>
            <a:pPr eaLnBrk="1" hangingPunct="1">
              <a:defRPr/>
            </a:pPr>
            <a:r>
              <a:rPr lang="en-US" dirty="0"/>
              <a:t>But the law says safe, not safer.</a:t>
            </a:r>
          </a:p>
        </p:txBody>
      </p:sp>
      <p:sp>
        <p:nvSpPr>
          <p:cNvPr id="4" name="Slide Number Placeholder 3"/>
          <p:cNvSpPr>
            <a:spLocks noGrp="1"/>
          </p:cNvSpPr>
          <p:nvPr>
            <p:ph type="sldNum" sz="quarter" idx="12"/>
          </p:nvPr>
        </p:nvSpPr>
        <p:spPr/>
        <p:txBody>
          <a:bodyPr/>
          <a:lstStyle/>
          <a:p>
            <a:pPr>
              <a:defRPr/>
            </a:pPr>
            <a:fld id="{AA0E523D-06F7-4D96-8D0B-BA29EB234AA8}" type="slidenum">
              <a:rPr lang="en-US" smtClean="0"/>
              <a:pPr>
                <a:defRPr/>
              </a:pPr>
              <a:t>34</a:t>
            </a:fld>
            <a:endParaRPr lang="en-US"/>
          </a:p>
        </p:txBody>
      </p:sp>
      <p:pic>
        <p:nvPicPr>
          <p:cNvPr id="6" name="Audio 5">
            <a:hlinkClick r:id="" action="ppaction://media"/>
            <a:extLst>
              <a:ext uri="{FF2B5EF4-FFF2-40B4-BE49-F238E27FC236}">
                <a16:creationId xmlns:a16="http://schemas.microsoft.com/office/drawing/2014/main" id="{407C024F-D290-4CD0-9C61-8EAFEF0643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920886072"/>
      </p:ext>
    </p:extLst>
  </p:cSld>
  <p:clrMapOvr>
    <a:masterClrMapping/>
  </p:clrMapOvr>
  <mc:AlternateContent xmlns:mc="http://schemas.openxmlformats.org/markup-compatibility/2006" xmlns:p14="http://schemas.microsoft.com/office/powerpoint/2010/main">
    <mc:Choice Requires="p14">
      <p:transition spd="slow" p14:dur="2000" advTm="39384"/>
    </mc:Choice>
    <mc:Fallback xmlns="">
      <p:transition spd="slow" advTm="39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BA1BA-A42E-4DE9-8AE1-D37F749E0265}"/>
              </a:ext>
            </a:extLst>
          </p:cNvPr>
          <p:cNvSpPr>
            <a:spLocks noGrp="1"/>
          </p:cNvSpPr>
          <p:nvPr>
            <p:ph type="title"/>
          </p:nvPr>
        </p:nvSpPr>
        <p:spPr/>
        <p:txBody>
          <a:bodyPr>
            <a:normAutofit/>
          </a:bodyPr>
          <a:lstStyle/>
          <a:p>
            <a:r>
              <a:rPr lang="en-US" dirty="0"/>
              <a:t>Can the FDA Use Regulations to Equate Safer with Safe?</a:t>
            </a:r>
          </a:p>
        </p:txBody>
      </p:sp>
      <p:sp>
        <p:nvSpPr>
          <p:cNvPr id="3" name="Content Placeholder 2">
            <a:extLst>
              <a:ext uri="{FF2B5EF4-FFF2-40B4-BE49-F238E27FC236}">
                <a16:creationId xmlns:a16="http://schemas.microsoft.com/office/drawing/2014/main" id="{135FB8BA-3B93-431E-889D-080E5BF2739F}"/>
              </a:ext>
            </a:extLst>
          </p:cNvPr>
          <p:cNvSpPr>
            <a:spLocks noGrp="1"/>
          </p:cNvSpPr>
          <p:nvPr>
            <p:ph idx="1"/>
          </p:nvPr>
        </p:nvSpPr>
        <p:spPr/>
        <p:txBody>
          <a:bodyPr>
            <a:normAutofit/>
          </a:bodyPr>
          <a:lstStyle/>
          <a:p>
            <a:r>
              <a:rPr lang="en-US" dirty="0"/>
              <a:t>“The FCC contended that, because the Act gave it the discretion to "modify any requirement" imposed under the statute, it therefore possessed the authority to render voluntary the otherwise mandatory requirement that long distance carriers file their rates.”</a:t>
            </a:r>
          </a:p>
          <a:p>
            <a:pPr lvl="1"/>
            <a:r>
              <a:rPr lang="en-US" dirty="0"/>
              <a:t>The MCI Court rejected this, finding that </a:t>
            </a:r>
            <a:r>
              <a:rPr lang="en-US" dirty="0">
                <a:highlight>
                  <a:srgbClr val="FFFF00"/>
                </a:highlight>
              </a:rPr>
              <a:t>modify did not include ignoring</a:t>
            </a:r>
            <a:r>
              <a:rPr lang="en-US" dirty="0"/>
              <a:t>.</a:t>
            </a:r>
          </a:p>
          <a:p>
            <a:r>
              <a:rPr lang="en-US" dirty="0"/>
              <a:t>The FDA cannot define away the safe requirement.</a:t>
            </a:r>
          </a:p>
          <a:p>
            <a:pPr lvl="1"/>
            <a:r>
              <a:rPr lang="en-US" i="1" dirty="0"/>
              <a:t>MCI Telecommunications Corp. v. American Telephone &amp; Telegraph Co.</a:t>
            </a:r>
            <a:r>
              <a:rPr lang="en-US" dirty="0"/>
              <a:t>, 512 U. S. 218 (1994) </a:t>
            </a:r>
          </a:p>
        </p:txBody>
      </p:sp>
      <p:sp>
        <p:nvSpPr>
          <p:cNvPr id="4" name="Slide Number Placeholder 3">
            <a:extLst>
              <a:ext uri="{FF2B5EF4-FFF2-40B4-BE49-F238E27FC236}">
                <a16:creationId xmlns:a16="http://schemas.microsoft.com/office/drawing/2014/main" id="{6160D797-5DB3-461A-A733-8B2BF7BC0A52}"/>
              </a:ext>
            </a:extLst>
          </p:cNvPr>
          <p:cNvSpPr>
            <a:spLocks noGrp="1"/>
          </p:cNvSpPr>
          <p:nvPr>
            <p:ph type="sldNum" sz="quarter" idx="12"/>
          </p:nvPr>
        </p:nvSpPr>
        <p:spPr/>
        <p:txBody>
          <a:bodyPr/>
          <a:lstStyle/>
          <a:p>
            <a:pPr>
              <a:defRPr/>
            </a:pPr>
            <a:fld id="{AA0E523D-06F7-4D96-8D0B-BA29EB234AA8}" type="slidenum">
              <a:rPr lang="en-US" smtClean="0"/>
              <a:pPr>
                <a:defRPr/>
              </a:pPr>
              <a:t>35</a:t>
            </a:fld>
            <a:endParaRPr lang="en-US"/>
          </a:p>
        </p:txBody>
      </p:sp>
      <p:pic>
        <p:nvPicPr>
          <p:cNvPr id="5" name="Audio 4">
            <a:hlinkClick r:id="" action="ppaction://media"/>
            <a:extLst>
              <a:ext uri="{FF2B5EF4-FFF2-40B4-BE49-F238E27FC236}">
                <a16:creationId xmlns:a16="http://schemas.microsoft.com/office/drawing/2014/main" id="{D98B38C9-DBD1-4073-86E4-79DD59CECB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7603393"/>
      </p:ext>
    </p:extLst>
  </p:cSld>
  <p:clrMapOvr>
    <a:masterClrMapping/>
  </p:clrMapOvr>
  <mc:AlternateContent xmlns:mc="http://schemas.openxmlformats.org/markup-compatibility/2006" xmlns:p14="http://schemas.microsoft.com/office/powerpoint/2010/main">
    <mc:Choice Requires="p14">
      <p:transition spd="slow" p14:dur="2000" advTm="47472"/>
    </mc:Choice>
    <mc:Fallback xmlns="">
      <p:transition spd="slow" advTm="47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7A285-181C-4D98-B699-9C119D5282C1}"/>
              </a:ext>
            </a:extLst>
          </p:cNvPr>
          <p:cNvSpPr>
            <a:spLocks noGrp="1"/>
          </p:cNvSpPr>
          <p:nvPr>
            <p:ph type="title"/>
          </p:nvPr>
        </p:nvSpPr>
        <p:spPr/>
        <p:txBody>
          <a:bodyPr>
            <a:normAutofit/>
          </a:bodyPr>
          <a:lstStyle/>
          <a:p>
            <a:r>
              <a:rPr lang="en-US" dirty="0"/>
              <a:t>What is the Larger Statutory Context?</a:t>
            </a:r>
          </a:p>
        </p:txBody>
      </p:sp>
      <p:sp>
        <p:nvSpPr>
          <p:cNvPr id="3" name="Content Placeholder 2">
            <a:extLst>
              <a:ext uri="{FF2B5EF4-FFF2-40B4-BE49-F238E27FC236}">
                <a16:creationId xmlns:a16="http://schemas.microsoft.com/office/drawing/2014/main" id="{39D59F3B-186E-49C8-B83F-89C32C3C21F3}"/>
              </a:ext>
            </a:extLst>
          </p:cNvPr>
          <p:cNvSpPr>
            <a:spLocks noGrp="1"/>
          </p:cNvSpPr>
          <p:nvPr>
            <p:ph idx="1"/>
          </p:nvPr>
        </p:nvSpPr>
        <p:spPr/>
        <p:txBody>
          <a:bodyPr>
            <a:normAutofit/>
          </a:bodyPr>
          <a:lstStyle/>
          <a:p>
            <a:r>
              <a:rPr lang="en-US" dirty="0"/>
              <a:t>Subsequent to the passage of the FDCA, Congress gave other agencies regulatory powers over tobacco.</a:t>
            </a:r>
          </a:p>
          <a:p>
            <a:r>
              <a:rPr lang="en-US" dirty="0"/>
              <a:t>Congress rejected adding tobacco to the FDA jurisdiction in subsequent revisions of the FDCA.</a:t>
            </a:r>
          </a:p>
          <a:p>
            <a:r>
              <a:rPr lang="en-US" dirty="0"/>
              <a:t>Congress created an economic regulatory system for tobacco which generates tax income rather that a public health regulatory system.</a:t>
            </a:r>
          </a:p>
          <a:p>
            <a:r>
              <a:rPr lang="en-US" dirty="0"/>
              <a:t>These show Congressional intent that tobacco not be banned.</a:t>
            </a:r>
          </a:p>
        </p:txBody>
      </p:sp>
      <p:sp>
        <p:nvSpPr>
          <p:cNvPr id="4" name="Slide Number Placeholder 3">
            <a:extLst>
              <a:ext uri="{FF2B5EF4-FFF2-40B4-BE49-F238E27FC236}">
                <a16:creationId xmlns:a16="http://schemas.microsoft.com/office/drawing/2014/main" id="{9AF01B40-70D6-417E-8CCC-01F588D6D8AA}"/>
              </a:ext>
            </a:extLst>
          </p:cNvPr>
          <p:cNvSpPr>
            <a:spLocks noGrp="1"/>
          </p:cNvSpPr>
          <p:nvPr>
            <p:ph type="sldNum" sz="quarter" idx="12"/>
          </p:nvPr>
        </p:nvSpPr>
        <p:spPr/>
        <p:txBody>
          <a:bodyPr/>
          <a:lstStyle/>
          <a:p>
            <a:pPr>
              <a:defRPr/>
            </a:pPr>
            <a:fld id="{AA0E523D-06F7-4D96-8D0B-BA29EB234AA8}" type="slidenum">
              <a:rPr lang="en-US" smtClean="0"/>
              <a:pPr>
                <a:defRPr/>
              </a:pPr>
              <a:t>36</a:t>
            </a:fld>
            <a:endParaRPr lang="en-US"/>
          </a:p>
        </p:txBody>
      </p:sp>
      <p:pic>
        <p:nvPicPr>
          <p:cNvPr id="5" name="Audio 4">
            <a:hlinkClick r:id="" action="ppaction://media"/>
            <a:extLst>
              <a:ext uri="{FF2B5EF4-FFF2-40B4-BE49-F238E27FC236}">
                <a16:creationId xmlns:a16="http://schemas.microsoft.com/office/drawing/2014/main" id="{E853F6C1-DEDF-448F-A849-2ED45CDBB5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3775331"/>
      </p:ext>
    </p:extLst>
  </p:cSld>
  <p:clrMapOvr>
    <a:masterClrMapping/>
  </p:clrMapOvr>
  <mc:AlternateContent xmlns:mc="http://schemas.openxmlformats.org/markup-compatibility/2006" xmlns:p14="http://schemas.microsoft.com/office/powerpoint/2010/main">
    <mc:Choice Requires="p14">
      <p:transition spd="slow" p14:dur="2000" advTm="107055"/>
    </mc:Choice>
    <mc:Fallback xmlns="">
      <p:transition spd="slow" advTm="107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8ACC595-19C5-4307-891A-B0A05C16E18A}" type="slidenum">
              <a:rPr lang="en-US" smtClean="0"/>
              <a:pPr/>
              <a:t>37</a:t>
            </a:fld>
            <a:endParaRPr lang="en-US"/>
          </a:p>
        </p:txBody>
      </p:sp>
      <p:sp>
        <p:nvSpPr>
          <p:cNvPr id="22531" name="Rectangle 2"/>
          <p:cNvSpPr>
            <a:spLocks noGrp="1" noChangeArrowheads="1"/>
          </p:cNvSpPr>
          <p:nvPr>
            <p:ph type="title"/>
          </p:nvPr>
        </p:nvSpPr>
        <p:spPr/>
        <p:txBody>
          <a:bodyPr/>
          <a:lstStyle/>
          <a:p>
            <a:pPr eaLnBrk="1" hangingPunct="1"/>
            <a:r>
              <a:rPr lang="en-US" dirty="0"/>
              <a:t>United States Supreme Court Opinion</a:t>
            </a:r>
          </a:p>
        </p:txBody>
      </p:sp>
      <p:sp>
        <p:nvSpPr>
          <p:cNvPr id="22532" name="Rectangle 3"/>
          <p:cNvSpPr>
            <a:spLocks noGrp="1" noChangeArrowheads="1"/>
          </p:cNvSpPr>
          <p:nvPr>
            <p:ph type="body" idx="1"/>
          </p:nvPr>
        </p:nvSpPr>
        <p:spPr/>
        <p:txBody>
          <a:bodyPr>
            <a:normAutofit/>
          </a:bodyPr>
          <a:lstStyle/>
          <a:p>
            <a:pPr eaLnBrk="1" hangingPunct="1"/>
            <a:r>
              <a:rPr lang="en-US" dirty="0"/>
              <a:t>“Reading the FDCA as a whole, as well as in conjunction with Congress' subsequent tobacco-specific legislation, </a:t>
            </a:r>
            <a:r>
              <a:rPr lang="en-US" dirty="0">
                <a:highlight>
                  <a:srgbClr val="FFFF00"/>
                </a:highlight>
              </a:rPr>
              <a:t>it is plain that Congress has not given the FDA the authority that it seeks to exercise here.</a:t>
            </a:r>
            <a:r>
              <a:rPr lang="en-US" dirty="0"/>
              <a:t> For these reasons, the judgment of the Court of Appeals for the Fourth Circuit is affirmed.”</a:t>
            </a:r>
          </a:p>
        </p:txBody>
      </p:sp>
      <p:pic>
        <p:nvPicPr>
          <p:cNvPr id="2" name="Audio 1">
            <a:hlinkClick r:id="" action="ppaction://media"/>
            <a:extLst>
              <a:ext uri="{FF2B5EF4-FFF2-40B4-BE49-F238E27FC236}">
                <a16:creationId xmlns:a16="http://schemas.microsoft.com/office/drawing/2014/main" id="{6D359CA4-1B0A-41DF-BAF0-E5ADCC0D69A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681"/>
    </mc:Choice>
    <mc:Fallback xmlns="">
      <p:transition spd="slow" advTm="39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ABD8F-2197-4D41-9EAB-024AE8FC1A20}"/>
              </a:ext>
            </a:extLst>
          </p:cNvPr>
          <p:cNvSpPr>
            <a:spLocks noGrp="1"/>
          </p:cNvSpPr>
          <p:nvPr>
            <p:ph type="ctrTitle"/>
          </p:nvPr>
        </p:nvSpPr>
        <p:spPr/>
        <p:txBody>
          <a:bodyPr/>
          <a:lstStyle/>
          <a:p>
            <a:r>
              <a:rPr lang="en-US" dirty="0"/>
              <a:t>The Dissent</a:t>
            </a:r>
          </a:p>
        </p:txBody>
      </p:sp>
      <p:sp>
        <p:nvSpPr>
          <p:cNvPr id="6" name="Subtitle 5">
            <a:extLst>
              <a:ext uri="{FF2B5EF4-FFF2-40B4-BE49-F238E27FC236}">
                <a16:creationId xmlns:a16="http://schemas.microsoft.com/office/drawing/2014/main" id="{03A60B88-7A98-4816-80BE-3354C402DF1F}"/>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AB5552E-BCC8-4826-B01A-E58F7CA07B49}"/>
              </a:ext>
            </a:extLst>
          </p:cNvPr>
          <p:cNvSpPr>
            <a:spLocks noGrp="1"/>
          </p:cNvSpPr>
          <p:nvPr>
            <p:ph type="sldNum" sz="quarter" idx="12"/>
          </p:nvPr>
        </p:nvSpPr>
        <p:spPr/>
        <p:txBody>
          <a:bodyPr/>
          <a:lstStyle/>
          <a:p>
            <a:pPr>
              <a:defRPr/>
            </a:pPr>
            <a:fld id="{CC739B67-DB22-4103-985A-E8E1D242EF5C}" type="slidenum">
              <a:rPr lang="en-US" smtClean="0"/>
              <a:pPr>
                <a:defRPr/>
              </a:pPr>
              <a:t>38</a:t>
            </a:fld>
            <a:endParaRPr lang="en-US"/>
          </a:p>
        </p:txBody>
      </p:sp>
      <p:pic>
        <p:nvPicPr>
          <p:cNvPr id="5" name="Audio 4">
            <a:hlinkClick r:id="" action="ppaction://media"/>
            <a:extLst>
              <a:ext uri="{FF2B5EF4-FFF2-40B4-BE49-F238E27FC236}">
                <a16:creationId xmlns:a16="http://schemas.microsoft.com/office/drawing/2014/main" id="{F1FF89FE-D316-43C3-AB3B-F04A99EB56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171037828"/>
      </p:ext>
    </p:extLst>
  </p:cSld>
  <p:clrMapOvr>
    <a:masterClrMapping/>
  </p:clrMapOvr>
  <mc:AlternateContent xmlns:mc="http://schemas.openxmlformats.org/markup-compatibility/2006" xmlns:p14="http://schemas.microsoft.com/office/powerpoint/2010/main">
    <mc:Choice Requires="p14">
      <p:transition spd="slow" p14:dur="2000" advTm="749"/>
    </mc:Choice>
    <mc:Fallback xmlns="">
      <p:transition spd="slow" advTm="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3FDCA-3FE0-4CC3-863B-3CB4F7B9CBB8}"/>
              </a:ext>
            </a:extLst>
          </p:cNvPr>
          <p:cNvSpPr>
            <a:spLocks noGrp="1"/>
          </p:cNvSpPr>
          <p:nvPr>
            <p:ph type="title"/>
          </p:nvPr>
        </p:nvSpPr>
        <p:spPr/>
        <p:txBody>
          <a:bodyPr/>
          <a:lstStyle/>
          <a:p>
            <a:r>
              <a:rPr lang="en-US" dirty="0"/>
              <a:t>Does Tobacco Fall Under the </a:t>
            </a:r>
            <a:r>
              <a:rPr lang="en-US" dirty="0" err="1"/>
              <a:t>FDCA</a:t>
            </a:r>
            <a:r>
              <a:rPr lang="en-US" dirty="0"/>
              <a:t>?</a:t>
            </a:r>
          </a:p>
        </p:txBody>
      </p:sp>
      <p:sp>
        <p:nvSpPr>
          <p:cNvPr id="3" name="Content Placeholder 2">
            <a:extLst>
              <a:ext uri="{FF2B5EF4-FFF2-40B4-BE49-F238E27FC236}">
                <a16:creationId xmlns:a16="http://schemas.microsoft.com/office/drawing/2014/main" id="{0D3AFAA2-8C15-4299-909A-C061BCB27837}"/>
              </a:ext>
            </a:extLst>
          </p:cNvPr>
          <p:cNvSpPr>
            <a:spLocks noGrp="1"/>
          </p:cNvSpPr>
          <p:nvPr>
            <p:ph idx="1"/>
          </p:nvPr>
        </p:nvSpPr>
        <p:spPr/>
        <p:txBody>
          <a:bodyPr>
            <a:normAutofit/>
          </a:bodyPr>
          <a:lstStyle/>
          <a:p>
            <a:r>
              <a:rPr lang="en-US" dirty="0"/>
              <a:t>First, tobacco products (including cigarettes) fall within the scope of this statutory definition, read literally. Cigarettes achieve their mood-stabilizing effects through the interaction of the chemical nicotine and the cells of the central nervous system. Both cigarette manufacturers and smokers alike know of, and desire, that chemically induced result.</a:t>
            </a:r>
          </a:p>
          <a:p>
            <a:r>
              <a:rPr lang="en-US" dirty="0"/>
              <a:t>Hence, cigarettes are "intended to affect" the body's "structure" and "function," in the literal sense of these words.</a:t>
            </a:r>
          </a:p>
        </p:txBody>
      </p:sp>
      <p:sp>
        <p:nvSpPr>
          <p:cNvPr id="4" name="Slide Number Placeholder 3">
            <a:extLst>
              <a:ext uri="{FF2B5EF4-FFF2-40B4-BE49-F238E27FC236}">
                <a16:creationId xmlns:a16="http://schemas.microsoft.com/office/drawing/2014/main" id="{CB5C1474-4E7D-49CE-B2D7-032BABA662F9}"/>
              </a:ext>
            </a:extLst>
          </p:cNvPr>
          <p:cNvSpPr>
            <a:spLocks noGrp="1"/>
          </p:cNvSpPr>
          <p:nvPr>
            <p:ph type="sldNum" sz="quarter" idx="12"/>
          </p:nvPr>
        </p:nvSpPr>
        <p:spPr/>
        <p:txBody>
          <a:bodyPr/>
          <a:lstStyle/>
          <a:p>
            <a:pPr>
              <a:defRPr/>
            </a:pPr>
            <a:fld id="{CC739B67-DB22-4103-985A-E8E1D242EF5C}" type="slidenum">
              <a:rPr lang="en-US" smtClean="0"/>
              <a:pPr>
                <a:defRPr/>
              </a:pPr>
              <a:t>39</a:t>
            </a:fld>
            <a:endParaRPr lang="en-US"/>
          </a:p>
        </p:txBody>
      </p:sp>
      <p:pic>
        <p:nvPicPr>
          <p:cNvPr id="5" name="Audio 4">
            <a:hlinkClick r:id="" action="ppaction://media"/>
            <a:extLst>
              <a:ext uri="{FF2B5EF4-FFF2-40B4-BE49-F238E27FC236}">
                <a16:creationId xmlns:a16="http://schemas.microsoft.com/office/drawing/2014/main" id="{41FBAD12-759B-450A-80A9-5BFB38D419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213918712"/>
      </p:ext>
    </p:extLst>
  </p:cSld>
  <p:clrMapOvr>
    <a:masterClrMapping/>
  </p:clrMapOvr>
  <mc:AlternateContent xmlns:mc="http://schemas.openxmlformats.org/markup-compatibility/2006" xmlns:p14="http://schemas.microsoft.com/office/powerpoint/2010/main">
    <mc:Choice Requires="p14">
      <p:transition spd="slow" p14:dur="2000" advTm="35661"/>
    </mc:Choice>
    <mc:Fallback xmlns="">
      <p:transition spd="slow" advTm="35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DD70634-66BD-458F-8A49-9E1604D8A714}" type="slidenum">
              <a:rPr lang="en-US" smtClean="0"/>
              <a:pPr/>
              <a:t>4</a:t>
            </a:fld>
            <a:endParaRPr lang="en-US"/>
          </a:p>
        </p:txBody>
      </p:sp>
      <p:sp>
        <p:nvSpPr>
          <p:cNvPr id="18435" name="Rectangle 2"/>
          <p:cNvSpPr>
            <a:spLocks noGrp="1" noChangeArrowheads="1"/>
          </p:cNvSpPr>
          <p:nvPr>
            <p:ph type="title"/>
          </p:nvPr>
        </p:nvSpPr>
        <p:spPr/>
        <p:txBody>
          <a:bodyPr/>
          <a:lstStyle/>
          <a:p>
            <a:pPr eaLnBrk="1" hangingPunct="1"/>
            <a:r>
              <a:rPr lang="en-US" dirty="0"/>
              <a:t>FDA Jurisdiction Over Drugs and Devices</a:t>
            </a:r>
          </a:p>
        </p:txBody>
      </p:sp>
      <p:sp>
        <p:nvSpPr>
          <p:cNvPr id="16388" name="Rectangle 3"/>
          <p:cNvSpPr>
            <a:spLocks noGrp="1" noChangeArrowheads="1"/>
          </p:cNvSpPr>
          <p:nvPr>
            <p:ph type="body" idx="1"/>
          </p:nvPr>
        </p:nvSpPr>
        <p:spPr/>
        <p:txBody>
          <a:bodyPr>
            <a:normAutofit fontScale="92500" lnSpcReduction="20000"/>
          </a:bodyPr>
          <a:lstStyle/>
          <a:p>
            <a:pPr eaLnBrk="1" hangingPunct="1">
              <a:defRPr/>
            </a:pPr>
            <a:r>
              <a:rPr lang="en-US" dirty="0"/>
              <a:t>Based on interstate sale of the drug/device.</a:t>
            </a:r>
          </a:p>
          <a:p>
            <a:pPr lvl="1" eaLnBrk="1" hangingPunct="1">
              <a:defRPr/>
            </a:pPr>
            <a:r>
              <a:rPr lang="en-US" sz="2800" dirty="0"/>
              <a:t>Not the broad definition of interstate commerce used in civil rights cases.</a:t>
            </a:r>
          </a:p>
          <a:p>
            <a:pPr lvl="1" eaLnBrk="1" hangingPunct="1">
              <a:defRPr/>
            </a:pPr>
            <a:r>
              <a:rPr lang="en-US" sz="2800" dirty="0"/>
              <a:t>Only regulates manufacturing, interstate sale, and promotion.</a:t>
            </a:r>
          </a:p>
          <a:p>
            <a:pPr eaLnBrk="1" hangingPunct="1">
              <a:defRPr/>
            </a:pPr>
            <a:r>
              <a:rPr lang="en-US" dirty="0"/>
              <a:t>No authority over how drugs are prescribed and used.</a:t>
            </a:r>
          </a:p>
          <a:p>
            <a:pPr lvl="1" eaLnBrk="1" hangingPunct="1">
              <a:defRPr/>
            </a:pPr>
            <a:r>
              <a:rPr lang="en-US" sz="2800" dirty="0"/>
              <a:t>State regulation and state criminal law.</a:t>
            </a:r>
          </a:p>
          <a:p>
            <a:pPr lvl="1" eaLnBrk="1" hangingPunct="1">
              <a:defRPr/>
            </a:pPr>
            <a:r>
              <a:rPr lang="en-US" sz="2800" dirty="0"/>
              <a:t>Federal criminal law - Drug Enforcement Administration &amp; Controlled Substances Act</a:t>
            </a:r>
          </a:p>
          <a:p>
            <a:pPr eaLnBrk="1" hangingPunct="1">
              <a:defRPr/>
            </a:pPr>
            <a:r>
              <a:rPr lang="en-US" dirty="0"/>
              <a:t>Unless there is a state FDA, you can make and sell a drug within a state and not be under FDA regulation.</a:t>
            </a:r>
          </a:p>
          <a:p>
            <a:pPr lvl="1">
              <a:defRPr/>
            </a:pPr>
            <a:r>
              <a:rPr lang="en-US" dirty="0"/>
              <a:t>Several states, including Texas and Louisiana do not have a state drug regulation system.</a:t>
            </a:r>
          </a:p>
        </p:txBody>
      </p:sp>
      <p:pic>
        <p:nvPicPr>
          <p:cNvPr id="4" name="Audio 3">
            <a:hlinkClick r:id="" action="ppaction://media"/>
            <a:extLst>
              <a:ext uri="{FF2B5EF4-FFF2-40B4-BE49-F238E27FC236}">
                <a16:creationId xmlns:a16="http://schemas.microsoft.com/office/drawing/2014/main" id="{B89B367B-5199-4E8F-88B7-34CFA57600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694"/>
    </mc:Choice>
    <mc:Fallback xmlns="">
      <p:transition spd="slow" advTm="94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44C05-8EED-490F-B97C-E22C97A8CA22}"/>
              </a:ext>
            </a:extLst>
          </p:cNvPr>
          <p:cNvSpPr>
            <a:spLocks noGrp="1"/>
          </p:cNvSpPr>
          <p:nvPr>
            <p:ph type="title"/>
          </p:nvPr>
        </p:nvSpPr>
        <p:spPr/>
        <p:txBody>
          <a:bodyPr/>
          <a:lstStyle/>
          <a:p>
            <a:r>
              <a:rPr lang="en-US" dirty="0"/>
              <a:t>Would FDA Regulation Improve Health?</a:t>
            </a:r>
          </a:p>
        </p:txBody>
      </p:sp>
      <p:sp>
        <p:nvSpPr>
          <p:cNvPr id="3" name="Content Placeholder 2">
            <a:extLst>
              <a:ext uri="{FF2B5EF4-FFF2-40B4-BE49-F238E27FC236}">
                <a16:creationId xmlns:a16="http://schemas.microsoft.com/office/drawing/2014/main" id="{A66E72EA-90AC-4666-B76B-A30321175A83}"/>
              </a:ext>
            </a:extLst>
          </p:cNvPr>
          <p:cNvSpPr>
            <a:spLocks noGrp="1"/>
          </p:cNvSpPr>
          <p:nvPr>
            <p:ph idx="1"/>
          </p:nvPr>
        </p:nvSpPr>
        <p:spPr/>
        <p:txBody>
          <a:bodyPr>
            <a:normAutofit/>
          </a:bodyPr>
          <a:lstStyle/>
          <a:p>
            <a:r>
              <a:rPr lang="en-US" dirty="0">
                <a:highlight>
                  <a:srgbClr val="FFFF00"/>
                </a:highlight>
              </a:rPr>
              <a:t>Second, the statute's basic purpose -- the protection of public health </a:t>
            </a:r>
            <a:r>
              <a:rPr lang="en-US" dirty="0"/>
              <a:t>-- supports the inclusion of cigarettes within its scope. (</a:t>
            </a:r>
            <a:r>
              <a:rPr lang="en-US" dirty="0" err="1"/>
              <a:t>FDCA</a:t>
            </a:r>
            <a:r>
              <a:rPr lang="en-US" dirty="0"/>
              <a:t> "is to be given a liberal construction consistent with [its] overriding purpose to protect the public health" (emphasis added)). Unregulated tobacco use causes "[m]ore than 400,000 people [to] die each year from tobacco-related illnesses, such as cancer, respiratory illnesses, and heart disease." Indeed, tobacco products kill more people in this country every year "than ... AIDS, car accidents, alcohol, homicides, illegal drugs, suicides, and fires, combined."</a:t>
            </a:r>
          </a:p>
        </p:txBody>
      </p:sp>
      <p:sp>
        <p:nvSpPr>
          <p:cNvPr id="4" name="Slide Number Placeholder 3">
            <a:extLst>
              <a:ext uri="{FF2B5EF4-FFF2-40B4-BE49-F238E27FC236}">
                <a16:creationId xmlns:a16="http://schemas.microsoft.com/office/drawing/2014/main" id="{1F58B6B6-68F0-4560-BC5A-DD33975AFC83}"/>
              </a:ext>
            </a:extLst>
          </p:cNvPr>
          <p:cNvSpPr>
            <a:spLocks noGrp="1"/>
          </p:cNvSpPr>
          <p:nvPr>
            <p:ph type="sldNum" sz="quarter" idx="12"/>
          </p:nvPr>
        </p:nvSpPr>
        <p:spPr/>
        <p:txBody>
          <a:bodyPr/>
          <a:lstStyle/>
          <a:p>
            <a:pPr>
              <a:defRPr/>
            </a:pPr>
            <a:fld id="{CC739B67-DB22-4103-985A-E8E1D242EF5C}" type="slidenum">
              <a:rPr lang="en-US" smtClean="0"/>
              <a:pPr>
                <a:defRPr/>
              </a:pPr>
              <a:t>40</a:t>
            </a:fld>
            <a:endParaRPr lang="en-US"/>
          </a:p>
        </p:txBody>
      </p:sp>
      <p:pic>
        <p:nvPicPr>
          <p:cNvPr id="5" name="Audio 4">
            <a:hlinkClick r:id="" action="ppaction://media"/>
            <a:extLst>
              <a:ext uri="{FF2B5EF4-FFF2-40B4-BE49-F238E27FC236}">
                <a16:creationId xmlns:a16="http://schemas.microsoft.com/office/drawing/2014/main" id="{426A8B1D-1D89-491D-8E6E-63DEE032CC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163047662"/>
      </p:ext>
    </p:extLst>
  </p:cSld>
  <p:clrMapOvr>
    <a:masterClrMapping/>
  </p:clrMapOvr>
  <mc:AlternateContent xmlns:mc="http://schemas.openxmlformats.org/markup-compatibility/2006" xmlns:p14="http://schemas.microsoft.com/office/powerpoint/2010/main">
    <mc:Choice Requires="p14">
      <p:transition spd="slow" p14:dur="2000" advTm="37571"/>
    </mc:Choice>
    <mc:Fallback xmlns="">
      <p:transition spd="slow" advTm="37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0E880-28AE-4473-900B-ADCF2D3D97EA}"/>
              </a:ext>
            </a:extLst>
          </p:cNvPr>
          <p:cNvSpPr>
            <a:spLocks noGrp="1"/>
          </p:cNvSpPr>
          <p:nvPr>
            <p:ph type="title"/>
          </p:nvPr>
        </p:nvSpPr>
        <p:spPr/>
        <p:txBody>
          <a:bodyPr/>
          <a:lstStyle/>
          <a:p>
            <a:r>
              <a:rPr lang="en-US" dirty="0"/>
              <a:t>How Does the Dissent Argue that the FDA Would Not Have to Ban Tobacco?</a:t>
            </a:r>
          </a:p>
        </p:txBody>
      </p:sp>
      <p:sp>
        <p:nvSpPr>
          <p:cNvPr id="3" name="Content Placeholder 2">
            <a:extLst>
              <a:ext uri="{FF2B5EF4-FFF2-40B4-BE49-F238E27FC236}">
                <a16:creationId xmlns:a16="http://schemas.microsoft.com/office/drawing/2014/main" id="{EC67248E-4F9E-468E-9AB8-7F457A7D3A4F}"/>
              </a:ext>
            </a:extLst>
          </p:cNvPr>
          <p:cNvSpPr>
            <a:spLocks noGrp="1"/>
          </p:cNvSpPr>
          <p:nvPr>
            <p:ph idx="1"/>
          </p:nvPr>
        </p:nvSpPr>
        <p:spPr/>
        <p:txBody>
          <a:bodyPr>
            <a:normAutofit/>
          </a:bodyPr>
          <a:lstStyle/>
          <a:p>
            <a:pPr lvl="0"/>
            <a:r>
              <a:rPr lang="en-US" dirty="0"/>
              <a:t>This argument is curious because it leads with similarly "inescapable" force to precisely the opposite conclusion, namely, that the FDA does have jurisdiction but that it must ban cigarettes. </a:t>
            </a:r>
          </a:p>
          <a:p>
            <a:pPr lvl="0"/>
            <a:r>
              <a:rPr lang="en-US" dirty="0"/>
              <a:t>More importantly, the argument fails to take into account the fact that </a:t>
            </a:r>
            <a:r>
              <a:rPr lang="en-US" dirty="0">
                <a:highlight>
                  <a:srgbClr val="FFFF00"/>
                </a:highlight>
              </a:rPr>
              <a:t>a statute interpreted as requiring the FDA to pick a more dangerous over a less dangerous remedy would be a perverse statute</a:t>
            </a:r>
            <a:r>
              <a:rPr lang="en-US" dirty="0"/>
              <a:t>, causing, rather than preventing, unnecessary harm whenever a total ban is likely the more dangerous response. And one can at least imagine such circumstances.</a:t>
            </a:r>
          </a:p>
          <a:p>
            <a:endParaRPr lang="en-US" dirty="0"/>
          </a:p>
        </p:txBody>
      </p:sp>
      <p:sp>
        <p:nvSpPr>
          <p:cNvPr id="4" name="Slide Number Placeholder 3">
            <a:extLst>
              <a:ext uri="{FF2B5EF4-FFF2-40B4-BE49-F238E27FC236}">
                <a16:creationId xmlns:a16="http://schemas.microsoft.com/office/drawing/2014/main" id="{9455D398-0082-464B-872B-C6BC9E825E9D}"/>
              </a:ext>
            </a:extLst>
          </p:cNvPr>
          <p:cNvSpPr>
            <a:spLocks noGrp="1"/>
          </p:cNvSpPr>
          <p:nvPr>
            <p:ph type="sldNum" sz="quarter" idx="12"/>
          </p:nvPr>
        </p:nvSpPr>
        <p:spPr/>
        <p:txBody>
          <a:bodyPr/>
          <a:lstStyle/>
          <a:p>
            <a:pPr>
              <a:defRPr/>
            </a:pPr>
            <a:fld id="{CC739B67-DB22-4103-985A-E8E1D242EF5C}" type="slidenum">
              <a:rPr lang="en-US" smtClean="0"/>
              <a:pPr>
                <a:defRPr/>
              </a:pPr>
              <a:t>41</a:t>
            </a:fld>
            <a:endParaRPr lang="en-US"/>
          </a:p>
        </p:txBody>
      </p:sp>
      <p:pic>
        <p:nvPicPr>
          <p:cNvPr id="8" name="Audio 7">
            <a:hlinkClick r:id="" action="ppaction://media"/>
            <a:extLst>
              <a:ext uri="{FF2B5EF4-FFF2-40B4-BE49-F238E27FC236}">
                <a16:creationId xmlns:a16="http://schemas.microsoft.com/office/drawing/2014/main" id="{F4452F45-9719-4DA9-A192-805929F439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250012642"/>
      </p:ext>
    </p:extLst>
  </p:cSld>
  <p:clrMapOvr>
    <a:masterClrMapping/>
  </p:clrMapOvr>
  <mc:AlternateContent xmlns:mc="http://schemas.openxmlformats.org/markup-compatibility/2006" xmlns:p14="http://schemas.microsoft.com/office/powerpoint/2010/main">
    <mc:Choice Requires="p14">
      <p:transition spd="slow" p14:dur="2000" advTm="47894"/>
    </mc:Choice>
    <mc:Fallback xmlns="">
      <p:transition spd="slow" advTm="47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E841C-7525-4941-9631-2CBA9584C33A}"/>
              </a:ext>
            </a:extLst>
          </p:cNvPr>
          <p:cNvSpPr>
            <a:spLocks noGrp="1"/>
          </p:cNvSpPr>
          <p:nvPr>
            <p:ph type="title"/>
          </p:nvPr>
        </p:nvSpPr>
        <p:spPr/>
        <p:txBody>
          <a:bodyPr/>
          <a:lstStyle/>
          <a:p>
            <a:r>
              <a:rPr lang="en-US" dirty="0"/>
              <a:t>What is the Dissent’s Example?</a:t>
            </a:r>
          </a:p>
        </p:txBody>
      </p:sp>
      <p:sp>
        <p:nvSpPr>
          <p:cNvPr id="3" name="Content Placeholder 2">
            <a:extLst>
              <a:ext uri="{FF2B5EF4-FFF2-40B4-BE49-F238E27FC236}">
                <a16:creationId xmlns:a16="http://schemas.microsoft.com/office/drawing/2014/main" id="{1AE77D96-A123-4611-A566-333E8FC3F57E}"/>
              </a:ext>
            </a:extLst>
          </p:cNvPr>
          <p:cNvSpPr>
            <a:spLocks noGrp="1"/>
          </p:cNvSpPr>
          <p:nvPr>
            <p:ph idx="1"/>
          </p:nvPr>
        </p:nvSpPr>
        <p:spPr/>
        <p:txBody>
          <a:bodyPr>
            <a:normAutofit/>
          </a:bodyPr>
          <a:lstStyle/>
          <a:p>
            <a:r>
              <a:rPr lang="en-US" dirty="0"/>
              <a:t> Suppose, for example, that a commonly used, mildly addictive sleeping pill (or, say, a kind of popular contact lens), plainly within the FDA's jurisdiction, turned out to pose serious health risks for certain consumers. Suppose further that many of those addicted consumers would ignore an immediate total ban, turning to a potentially more dangerous black-market substitute, while a less draconian remedy (say, adequate notice) would wean them gradually away to a safer product. Would the </a:t>
            </a:r>
            <a:r>
              <a:rPr lang="en-US" dirty="0" err="1"/>
              <a:t>FDCA</a:t>
            </a:r>
            <a:r>
              <a:rPr lang="en-US" dirty="0"/>
              <a:t> still force the FDA to impose the more dangerous remedy? </a:t>
            </a:r>
          </a:p>
        </p:txBody>
      </p:sp>
      <p:sp>
        <p:nvSpPr>
          <p:cNvPr id="4" name="Slide Number Placeholder 3">
            <a:extLst>
              <a:ext uri="{FF2B5EF4-FFF2-40B4-BE49-F238E27FC236}">
                <a16:creationId xmlns:a16="http://schemas.microsoft.com/office/drawing/2014/main" id="{9C7DA582-8A6A-48D5-A62A-48F35CBB8F94}"/>
              </a:ext>
            </a:extLst>
          </p:cNvPr>
          <p:cNvSpPr>
            <a:spLocks noGrp="1"/>
          </p:cNvSpPr>
          <p:nvPr>
            <p:ph type="sldNum" sz="quarter" idx="12"/>
          </p:nvPr>
        </p:nvSpPr>
        <p:spPr/>
        <p:txBody>
          <a:bodyPr/>
          <a:lstStyle/>
          <a:p>
            <a:pPr>
              <a:defRPr/>
            </a:pPr>
            <a:fld id="{CC739B67-DB22-4103-985A-E8E1D242EF5C}" type="slidenum">
              <a:rPr lang="en-US" smtClean="0"/>
              <a:pPr>
                <a:defRPr/>
              </a:pPr>
              <a:t>42</a:t>
            </a:fld>
            <a:endParaRPr lang="en-US"/>
          </a:p>
        </p:txBody>
      </p:sp>
      <p:pic>
        <p:nvPicPr>
          <p:cNvPr id="5" name="Audio 4">
            <a:hlinkClick r:id="" action="ppaction://media"/>
            <a:extLst>
              <a:ext uri="{FF2B5EF4-FFF2-40B4-BE49-F238E27FC236}">
                <a16:creationId xmlns:a16="http://schemas.microsoft.com/office/drawing/2014/main" id="{FC5977B0-D3B0-4D7D-99EE-19E19049381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620618"/>
      </p:ext>
    </p:extLst>
  </p:cSld>
  <p:clrMapOvr>
    <a:masterClrMapping/>
  </p:clrMapOvr>
  <mc:AlternateContent xmlns:mc="http://schemas.openxmlformats.org/markup-compatibility/2006" xmlns:p14="http://schemas.microsoft.com/office/powerpoint/2010/main">
    <mc:Choice Requires="p14">
      <p:transition spd="slow" p14:dur="2000" advTm="53907"/>
    </mc:Choice>
    <mc:Fallback xmlns="">
      <p:transition spd="slow" advTm="53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C283-7521-4E08-84EF-BFD85B454377}"/>
              </a:ext>
            </a:extLst>
          </p:cNvPr>
          <p:cNvSpPr>
            <a:spLocks noGrp="1"/>
          </p:cNvSpPr>
          <p:nvPr>
            <p:ph type="title"/>
          </p:nvPr>
        </p:nvSpPr>
        <p:spPr/>
        <p:txBody>
          <a:bodyPr/>
          <a:lstStyle/>
          <a:p>
            <a:r>
              <a:rPr lang="en-US" dirty="0"/>
              <a:t>What is Wrong With This Example?</a:t>
            </a:r>
          </a:p>
        </p:txBody>
      </p:sp>
      <p:sp>
        <p:nvSpPr>
          <p:cNvPr id="3" name="Content Placeholder 2">
            <a:extLst>
              <a:ext uri="{FF2B5EF4-FFF2-40B4-BE49-F238E27FC236}">
                <a16:creationId xmlns:a16="http://schemas.microsoft.com/office/drawing/2014/main" id="{DEA5999E-B8A1-4E48-A903-B1626555865D}"/>
              </a:ext>
            </a:extLst>
          </p:cNvPr>
          <p:cNvSpPr>
            <a:spLocks noGrp="1"/>
          </p:cNvSpPr>
          <p:nvPr>
            <p:ph idx="1"/>
          </p:nvPr>
        </p:nvSpPr>
        <p:spPr/>
        <p:txBody>
          <a:bodyPr>
            <a:normAutofit/>
          </a:bodyPr>
          <a:lstStyle/>
          <a:p>
            <a:r>
              <a:rPr lang="en-US" dirty="0"/>
              <a:t>The products met the </a:t>
            </a:r>
            <a:r>
              <a:rPr lang="en-US" dirty="0">
                <a:highlight>
                  <a:srgbClr val="FFFF00"/>
                </a:highlight>
              </a:rPr>
              <a:t>safe for the intended use test </a:t>
            </a:r>
            <a:r>
              <a:rPr lang="en-US" dirty="0"/>
              <a:t>when they were approved.</a:t>
            </a:r>
          </a:p>
          <a:p>
            <a:r>
              <a:rPr lang="en-US" dirty="0"/>
              <a:t>If the FDA can identify who is at risk for the adverse effects and can warn them or their physicians with a label, they are still safe for their intended use.</a:t>
            </a:r>
          </a:p>
          <a:p>
            <a:r>
              <a:rPr lang="en-US" dirty="0"/>
              <a:t>If not, they will be pulled from the market – perhaps with a transition period if they are important drugs.</a:t>
            </a:r>
          </a:p>
          <a:p>
            <a:r>
              <a:rPr lang="en-US" dirty="0"/>
              <a:t>The FDA does not consider the risk of black-market substitutes. </a:t>
            </a:r>
          </a:p>
        </p:txBody>
      </p:sp>
      <p:sp>
        <p:nvSpPr>
          <p:cNvPr id="4" name="Slide Number Placeholder 3">
            <a:extLst>
              <a:ext uri="{FF2B5EF4-FFF2-40B4-BE49-F238E27FC236}">
                <a16:creationId xmlns:a16="http://schemas.microsoft.com/office/drawing/2014/main" id="{8962BDE7-1B3F-42B7-ABC8-09E13F77235A}"/>
              </a:ext>
            </a:extLst>
          </p:cNvPr>
          <p:cNvSpPr>
            <a:spLocks noGrp="1"/>
          </p:cNvSpPr>
          <p:nvPr>
            <p:ph type="sldNum" sz="quarter" idx="12"/>
          </p:nvPr>
        </p:nvSpPr>
        <p:spPr/>
        <p:txBody>
          <a:bodyPr/>
          <a:lstStyle/>
          <a:p>
            <a:pPr>
              <a:defRPr/>
            </a:pPr>
            <a:fld id="{CC739B67-DB22-4103-985A-E8E1D242EF5C}" type="slidenum">
              <a:rPr lang="en-US" smtClean="0"/>
              <a:pPr>
                <a:defRPr/>
              </a:pPr>
              <a:t>43</a:t>
            </a:fld>
            <a:endParaRPr lang="en-US"/>
          </a:p>
        </p:txBody>
      </p:sp>
      <p:pic>
        <p:nvPicPr>
          <p:cNvPr id="5" name="Audio 4">
            <a:hlinkClick r:id="" action="ppaction://media"/>
            <a:extLst>
              <a:ext uri="{FF2B5EF4-FFF2-40B4-BE49-F238E27FC236}">
                <a16:creationId xmlns:a16="http://schemas.microsoft.com/office/drawing/2014/main" id="{ACF003B1-0708-4C83-A129-6E7E3E4B26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576445119"/>
      </p:ext>
    </p:extLst>
  </p:cSld>
  <p:clrMapOvr>
    <a:masterClrMapping/>
  </p:clrMapOvr>
  <mc:AlternateContent xmlns:mc="http://schemas.openxmlformats.org/markup-compatibility/2006" xmlns:p14="http://schemas.microsoft.com/office/powerpoint/2010/main">
    <mc:Choice Requires="p14">
      <p:transition spd="slow" p14:dur="2000" advTm="119522"/>
    </mc:Choice>
    <mc:Fallback xmlns="">
      <p:transition spd="slow" advTm="11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69A58-90EB-48E8-BA08-0F01B8BD5BBC}"/>
              </a:ext>
            </a:extLst>
          </p:cNvPr>
          <p:cNvSpPr>
            <a:spLocks noGrp="1"/>
          </p:cNvSpPr>
          <p:nvPr>
            <p:ph type="title"/>
          </p:nvPr>
        </p:nvSpPr>
        <p:spPr/>
        <p:txBody>
          <a:bodyPr/>
          <a:lstStyle/>
          <a:p>
            <a:r>
              <a:rPr lang="en-US" dirty="0"/>
              <a:t>The Football Helmet Example</a:t>
            </a:r>
          </a:p>
        </p:txBody>
      </p:sp>
      <p:sp>
        <p:nvSpPr>
          <p:cNvPr id="3" name="Content Placeholder 2">
            <a:extLst>
              <a:ext uri="{FF2B5EF4-FFF2-40B4-BE49-F238E27FC236}">
                <a16:creationId xmlns:a16="http://schemas.microsoft.com/office/drawing/2014/main" id="{2394EFA1-CB78-449B-A256-2546ED04611E}"/>
              </a:ext>
            </a:extLst>
          </p:cNvPr>
          <p:cNvSpPr>
            <a:spLocks noGrp="1"/>
          </p:cNvSpPr>
          <p:nvPr>
            <p:ph idx="1"/>
          </p:nvPr>
        </p:nvSpPr>
        <p:spPr/>
        <p:txBody>
          <a:bodyPr>
            <a:normAutofit/>
          </a:bodyPr>
          <a:lstStyle/>
          <a:p>
            <a:r>
              <a:rPr lang="en-US" dirty="0"/>
              <a:t>Thus, the </a:t>
            </a:r>
            <a:r>
              <a:rPr lang="en-US" dirty="0">
                <a:highlight>
                  <a:srgbClr val="FFFF00"/>
                </a:highlight>
              </a:rPr>
              <a:t>statute plainly allows the FDA to consider the relative, overall "safety" of a device in light of its regulatory alternatives,</a:t>
            </a:r>
            <a:r>
              <a:rPr lang="en-US" dirty="0"/>
              <a:t> and where the FDA has chosen the least dangerous path, i.e., the safest path, then it can -- and does -- provide a "reasonable assurance" of "safety" within the meaning of the statute. A good football helmet provides a reasonable assurance of safety for the player even if the sport itself is still dangerous. </a:t>
            </a:r>
            <a:r>
              <a:rPr lang="en-US" dirty="0">
                <a:highlight>
                  <a:srgbClr val="FFFF00"/>
                </a:highlight>
              </a:rPr>
              <a:t>And the safest regulatory choice by definition offers a "reasonable" assurance of safety in a world where the other alternatives are yet more dangerous.</a:t>
            </a:r>
          </a:p>
        </p:txBody>
      </p:sp>
      <p:sp>
        <p:nvSpPr>
          <p:cNvPr id="4" name="Slide Number Placeholder 3">
            <a:extLst>
              <a:ext uri="{FF2B5EF4-FFF2-40B4-BE49-F238E27FC236}">
                <a16:creationId xmlns:a16="http://schemas.microsoft.com/office/drawing/2014/main" id="{A7FD3F0E-56CE-4CA8-A3D1-5128D03E5BBF}"/>
              </a:ext>
            </a:extLst>
          </p:cNvPr>
          <p:cNvSpPr>
            <a:spLocks noGrp="1"/>
          </p:cNvSpPr>
          <p:nvPr>
            <p:ph type="sldNum" sz="quarter" idx="12"/>
          </p:nvPr>
        </p:nvSpPr>
        <p:spPr/>
        <p:txBody>
          <a:bodyPr/>
          <a:lstStyle/>
          <a:p>
            <a:pPr>
              <a:defRPr/>
            </a:pPr>
            <a:fld id="{CC739B67-DB22-4103-985A-E8E1D242EF5C}" type="slidenum">
              <a:rPr lang="en-US" smtClean="0"/>
              <a:pPr>
                <a:defRPr/>
              </a:pPr>
              <a:t>44</a:t>
            </a:fld>
            <a:endParaRPr lang="en-US"/>
          </a:p>
        </p:txBody>
      </p:sp>
      <p:sp>
        <p:nvSpPr>
          <p:cNvPr id="6" name="TextBox 5">
            <a:extLst>
              <a:ext uri="{FF2B5EF4-FFF2-40B4-BE49-F238E27FC236}">
                <a16:creationId xmlns:a16="http://schemas.microsoft.com/office/drawing/2014/main" id="{B548A2D0-8421-40E7-8430-44DD4652553D}"/>
              </a:ext>
            </a:extLst>
          </p:cNvPr>
          <p:cNvSpPr txBox="1"/>
          <p:nvPr/>
        </p:nvSpPr>
        <p:spPr>
          <a:xfrm>
            <a:off x="8229600" y="1066801"/>
            <a:ext cx="2438400" cy="646331"/>
          </a:xfrm>
          <a:prstGeom prst="rect">
            <a:avLst/>
          </a:prstGeom>
          <a:noFill/>
        </p:spPr>
        <p:txBody>
          <a:bodyPr wrap="square" rtlCol="0">
            <a:spAutoFit/>
          </a:bodyPr>
          <a:lstStyle/>
          <a:p>
            <a:r>
              <a:rPr lang="en-US" b="1" dirty="0"/>
              <a:t>Did you see </a:t>
            </a:r>
            <a:r>
              <a:rPr lang="en-US" b="1" dirty="0">
                <a:highlight>
                  <a:srgbClr val="FFFF00"/>
                </a:highlight>
              </a:rPr>
              <a:t>relative safe</a:t>
            </a:r>
            <a:r>
              <a:rPr lang="en-US" b="1" dirty="0"/>
              <a:t> in the statute?</a:t>
            </a:r>
          </a:p>
        </p:txBody>
      </p:sp>
      <p:sp>
        <p:nvSpPr>
          <p:cNvPr id="7" name="TextBox 6">
            <a:extLst>
              <a:ext uri="{FF2B5EF4-FFF2-40B4-BE49-F238E27FC236}">
                <a16:creationId xmlns:a16="http://schemas.microsoft.com/office/drawing/2014/main" id="{451DAFCF-CAD2-4872-814C-C87919DFD3E0}"/>
              </a:ext>
            </a:extLst>
          </p:cNvPr>
          <p:cNvSpPr txBox="1"/>
          <p:nvPr/>
        </p:nvSpPr>
        <p:spPr>
          <a:xfrm>
            <a:off x="7453085" y="5421867"/>
            <a:ext cx="3733800" cy="369332"/>
          </a:xfrm>
          <a:prstGeom prst="rect">
            <a:avLst/>
          </a:prstGeom>
          <a:noFill/>
        </p:spPr>
        <p:txBody>
          <a:bodyPr wrap="square" rtlCol="0">
            <a:spAutoFit/>
          </a:bodyPr>
          <a:lstStyle/>
          <a:p>
            <a:r>
              <a:rPr lang="en-US" b="1" dirty="0"/>
              <a:t>Did you see </a:t>
            </a:r>
            <a:r>
              <a:rPr lang="en-US" b="1" dirty="0">
                <a:highlight>
                  <a:srgbClr val="FFFF00"/>
                </a:highlight>
              </a:rPr>
              <a:t>comparative safety</a:t>
            </a:r>
            <a:r>
              <a:rPr lang="en-US" b="1" dirty="0"/>
              <a:t>?</a:t>
            </a:r>
          </a:p>
        </p:txBody>
      </p:sp>
      <p:pic>
        <p:nvPicPr>
          <p:cNvPr id="8" name="Audio 7">
            <a:hlinkClick r:id="" action="ppaction://media"/>
            <a:extLst>
              <a:ext uri="{FF2B5EF4-FFF2-40B4-BE49-F238E27FC236}">
                <a16:creationId xmlns:a16="http://schemas.microsoft.com/office/drawing/2014/main" id="{0BC07061-4D89-4E22-AF3D-5888308D98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192611402"/>
      </p:ext>
    </p:extLst>
  </p:cSld>
  <p:clrMapOvr>
    <a:masterClrMapping/>
  </p:clrMapOvr>
  <mc:AlternateContent xmlns:mc="http://schemas.openxmlformats.org/markup-compatibility/2006" xmlns:p14="http://schemas.microsoft.com/office/powerpoint/2010/main">
    <mc:Choice Requires="p14">
      <p:transition spd="slow" p14:dur="2000" advTm="66420"/>
    </mc:Choice>
    <mc:Fallback xmlns="">
      <p:transition spd="slow" advTm="66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6411-6124-46BC-ABD1-014FDA6D5FC1}"/>
              </a:ext>
            </a:extLst>
          </p:cNvPr>
          <p:cNvSpPr>
            <a:spLocks noGrp="1"/>
          </p:cNvSpPr>
          <p:nvPr>
            <p:ph type="title"/>
          </p:nvPr>
        </p:nvSpPr>
        <p:spPr/>
        <p:txBody>
          <a:bodyPr/>
          <a:lstStyle/>
          <a:p>
            <a:r>
              <a:rPr lang="en-US" dirty="0"/>
              <a:t>The Dissent’s Overreach</a:t>
            </a:r>
          </a:p>
        </p:txBody>
      </p:sp>
      <p:sp>
        <p:nvSpPr>
          <p:cNvPr id="3" name="Content Placeholder 2">
            <a:extLst>
              <a:ext uri="{FF2B5EF4-FFF2-40B4-BE49-F238E27FC236}">
                <a16:creationId xmlns:a16="http://schemas.microsoft.com/office/drawing/2014/main" id="{09CC3434-C724-4FDF-859F-4FC31F8698F0}"/>
              </a:ext>
            </a:extLst>
          </p:cNvPr>
          <p:cNvSpPr>
            <a:spLocks noGrp="1"/>
          </p:cNvSpPr>
          <p:nvPr>
            <p:ph idx="1"/>
          </p:nvPr>
        </p:nvSpPr>
        <p:spPr/>
        <p:txBody>
          <a:bodyPr/>
          <a:lstStyle/>
          <a:p>
            <a:r>
              <a:rPr lang="en-US" dirty="0"/>
              <a:t>The dissent’s examples and analysis are not consistent with the plain language of the </a:t>
            </a:r>
            <a:r>
              <a:rPr lang="en-US" dirty="0" err="1"/>
              <a:t>FDCA</a:t>
            </a:r>
            <a:r>
              <a:rPr lang="en-US" dirty="0"/>
              <a:t> and its application through time.</a:t>
            </a:r>
          </a:p>
          <a:p>
            <a:r>
              <a:rPr lang="en-US" dirty="0"/>
              <a:t>The dissent was rightfully upset that there was no regulatory agency charged with reducing the health impact of tobacco.</a:t>
            </a:r>
          </a:p>
          <a:p>
            <a:r>
              <a:rPr lang="en-US" dirty="0"/>
              <a:t>He believed that the FDA was the logical agency.</a:t>
            </a:r>
          </a:p>
        </p:txBody>
      </p:sp>
      <p:sp>
        <p:nvSpPr>
          <p:cNvPr id="4" name="Slide Number Placeholder 3">
            <a:extLst>
              <a:ext uri="{FF2B5EF4-FFF2-40B4-BE49-F238E27FC236}">
                <a16:creationId xmlns:a16="http://schemas.microsoft.com/office/drawing/2014/main" id="{BAD853E5-59C3-4AB3-98B3-3E24087EE830}"/>
              </a:ext>
            </a:extLst>
          </p:cNvPr>
          <p:cNvSpPr>
            <a:spLocks noGrp="1"/>
          </p:cNvSpPr>
          <p:nvPr>
            <p:ph type="sldNum" sz="quarter" idx="12"/>
          </p:nvPr>
        </p:nvSpPr>
        <p:spPr/>
        <p:txBody>
          <a:bodyPr/>
          <a:lstStyle/>
          <a:p>
            <a:pPr>
              <a:defRPr/>
            </a:pPr>
            <a:fld id="{CC739B67-DB22-4103-985A-E8E1D242EF5C}" type="slidenum">
              <a:rPr lang="en-US" smtClean="0"/>
              <a:pPr>
                <a:defRPr/>
              </a:pPr>
              <a:t>45</a:t>
            </a:fld>
            <a:endParaRPr lang="en-US"/>
          </a:p>
        </p:txBody>
      </p:sp>
      <p:pic>
        <p:nvPicPr>
          <p:cNvPr id="5" name="Audio 4">
            <a:hlinkClick r:id="" action="ppaction://media"/>
            <a:extLst>
              <a:ext uri="{FF2B5EF4-FFF2-40B4-BE49-F238E27FC236}">
                <a16:creationId xmlns:a16="http://schemas.microsoft.com/office/drawing/2014/main" id="{CA7E2298-83FB-4ED2-81E9-C31C832A4B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775580168"/>
      </p:ext>
    </p:extLst>
  </p:cSld>
  <p:clrMapOvr>
    <a:masterClrMapping/>
  </p:clrMapOvr>
  <mc:AlternateContent xmlns:mc="http://schemas.openxmlformats.org/markup-compatibility/2006" xmlns:p14="http://schemas.microsoft.com/office/powerpoint/2010/main">
    <mc:Choice Requires="p14">
      <p:transition spd="slow" p14:dur="2000" advTm="47585"/>
    </mc:Choice>
    <mc:Fallback xmlns="">
      <p:transition spd="slow" advTm="47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Politics of Statutory Interpretation </a:t>
            </a:r>
          </a:p>
        </p:txBody>
      </p:sp>
      <p:sp>
        <p:nvSpPr>
          <p:cNvPr id="3" name="Content Placeholder 2"/>
          <p:cNvSpPr>
            <a:spLocks noGrp="1"/>
          </p:cNvSpPr>
          <p:nvPr>
            <p:ph idx="1"/>
          </p:nvPr>
        </p:nvSpPr>
        <p:spPr/>
        <p:txBody>
          <a:bodyPr>
            <a:normAutofit/>
          </a:bodyPr>
          <a:lstStyle/>
          <a:p>
            <a:pPr eaLnBrk="1" hangingPunct="1"/>
            <a:r>
              <a:rPr lang="en-US" dirty="0"/>
              <a:t>The majority (including Scalia) said this was evidence that Congress did not intend for the FDA to regulate tobacco, and that such intent modified the plain language reading of the </a:t>
            </a:r>
            <a:r>
              <a:rPr lang="en-US" dirty="0" err="1"/>
              <a:t>FDCA</a:t>
            </a:r>
            <a:r>
              <a:rPr lang="en-US" dirty="0"/>
              <a:t>.</a:t>
            </a:r>
          </a:p>
          <a:p>
            <a:pPr eaLnBrk="1" hangingPunct="1"/>
            <a:r>
              <a:rPr lang="en-US" dirty="0"/>
              <a:t>The dissent (Breyer) said just look at the law.</a:t>
            </a:r>
          </a:p>
          <a:p>
            <a:pPr lvl="1" eaLnBrk="1" hangingPunct="1"/>
            <a:r>
              <a:rPr lang="en-US" dirty="0"/>
              <a:t>Correct for nicotine as a drug.</a:t>
            </a:r>
          </a:p>
          <a:p>
            <a:pPr lvl="1" eaLnBrk="1" hangingPunct="1"/>
            <a:r>
              <a:rPr lang="en-US" dirty="0"/>
              <a:t>Not correct for the safer tobacco strategy.</a:t>
            </a:r>
          </a:p>
          <a:p>
            <a:pPr eaLnBrk="1" hangingPunct="1"/>
            <a:r>
              <a:rPr lang="en-US" dirty="0"/>
              <a:t>Congress gave the FDA expanded authority over tobacco in the ‘‘Family Smoking Prevention and Tobacco Control Act’’ of 2009.</a:t>
            </a:r>
          </a:p>
        </p:txBody>
      </p:sp>
      <p:sp>
        <p:nvSpPr>
          <p:cNvPr id="4" name="Slide Number Placeholder 3"/>
          <p:cNvSpPr>
            <a:spLocks noGrp="1"/>
          </p:cNvSpPr>
          <p:nvPr>
            <p:ph type="sldNum" sz="quarter" idx="12"/>
          </p:nvPr>
        </p:nvSpPr>
        <p:spPr/>
        <p:txBody>
          <a:bodyPr/>
          <a:lstStyle/>
          <a:p>
            <a:pPr>
              <a:defRPr/>
            </a:pPr>
            <a:fld id="{AA0E523D-06F7-4D96-8D0B-BA29EB234AA8}" type="slidenum">
              <a:rPr lang="en-US" smtClean="0"/>
              <a:pPr>
                <a:defRPr/>
              </a:pPr>
              <a:t>46</a:t>
            </a:fld>
            <a:endParaRPr lang="en-US"/>
          </a:p>
        </p:txBody>
      </p:sp>
      <p:pic>
        <p:nvPicPr>
          <p:cNvPr id="5" name="Audio 4">
            <a:hlinkClick r:id="" action="ppaction://media"/>
            <a:extLst>
              <a:ext uri="{FF2B5EF4-FFF2-40B4-BE49-F238E27FC236}">
                <a16:creationId xmlns:a16="http://schemas.microsoft.com/office/drawing/2014/main" id="{731CCCE8-596B-42E1-9886-A1A369666B6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640670285"/>
      </p:ext>
    </p:extLst>
  </p:cSld>
  <p:clrMapOvr>
    <a:masterClrMapping/>
  </p:clrMapOvr>
  <mc:AlternateContent xmlns:mc="http://schemas.openxmlformats.org/markup-compatibility/2006" xmlns:p14="http://schemas.microsoft.com/office/powerpoint/2010/main">
    <mc:Choice Requires="p14">
      <p:transition spd="slow" p14:dur="2000" advTm="65888"/>
    </mc:Choice>
    <mc:Fallback xmlns="">
      <p:transition spd="slow" advTm="65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9B5E6-4468-4522-A357-AE0702F5B386}"/>
              </a:ext>
            </a:extLst>
          </p:cNvPr>
          <p:cNvSpPr>
            <a:spLocks noGrp="1"/>
          </p:cNvSpPr>
          <p:nvPr>
            <p:ph type="ctrTitle"/>
          </p:nvPr>
        </p:nvSpPr>
        <p:spPr/>
        <p:txBody>
          <a:bodyPr/>
          <a:lstStyle/>
          <a:p>
            <a:r>
              <a:rPr lang="en-US" dirty="0"/>
              <a:t>Why Did the FDA Decide to Regulate Tobacco?</a:t>
            </a:r>
          </a:p>
        </p:txBody>
      </p:sp>
      <p:sp>
        <p:nvSpPr>
          <p:cNvPr id="5" name="Subtitle 4">
            <a:extLst>
              <a:ext uri="{FF2B5EF4-FFF2-40B4-BE49-F238E27FC236}">
                <a16:creationId xmlns:a16="http://schemas.microsoft.com/office/drawing/2014/main" id="{127363F2-FFB4-4A12-B7D9-F16F8403B08A}"/>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7FD11F80-8315-4794-B43A-166AC001CA03}"/>
              </a:ext>
            </a:extLst>
          </p:cNvPr>
          <p:cNvSpPr>
            <a:spLocks noGrp="1"/>
          </p:cNvSpPr>
          <p:nvPr>
            <p:ph type="sldNum" sz="quarter" idx="12"/>
          </p:nvPr>
        </p:nvSpPr>
        <p:spPr/>
        <p:txBody>
          <a:bodyPr/>
          <a:lstStyle/>
          <a:p>
            <a:pPr>
              <a:defRPr/>
            </a:pPr>
            <a:fld id="{CC739B67-DB22-4103-985A-E8E1D242EF5C}" type="slidenum">
              <a:rPr lang="en-US" smtClean="0"/>
              <a:pPr>
                <a:defRPr/>
              </a:pPr>
              <a:t>5</a:t>
            </a:fld>
            <a:endParaRPr lang="en-US"/>
          </a:p>
        </p:txBody>
      </p:sp>
      <p:pic>
        <p:nvPicPr>
          <p:cNvPr id="3" name="Audio 2">
            <a:hlinkClick r:id="" action="ppaction://media"/>
            <a:extLst>
              <a:ext uri="{FF2B5EF4-FFF2-40B4-BE49-F238E27FC236}">
                <a16:creationId xmlns:a16="http://schemas.microsoft.com/office/drawing/2014/main" id="{F2B1CB6A-A89C-48D9-A7D5-D231254142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3678965229"/>
      </p:ext>
    </p:extLst>
  </p:cSld>
  <p:clrMapOvr>
    <a:masterClrMapping/>
  </p:clrMapOvr>
  <mc:AlternateContent xmlns:mc="http://schemas.openxmlformats.org/markup-compatibility/2006" xmlns:p14="http://schemas.microsoft.com/office/powerpoint/2010/main">
    <mc:Choice Requires="p14">
      <p:transition spd="slow" p14:dur="2000" advTm="7199"/>
    </mc:Choice>
    <mc:Fallback xmlns="">
      <p:transition spd="slow" advTm="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48E93E0-42BD-4214-B771-AB00F38E70D3}" type="slidenum">
              <a:rPr lang="en-US" smtClean="0"/>
              <a:pPr/>
              <a:t>6</a:t>
            </a:fld>
            <a:endParaRPr lang="en-US"/>
          </a:p>
        </p:txBody>
      </p:sp>
      <p:sp>
        <p:nvSpPr>
          <p:cNvPr id="5123" name="Rectangle 2"/>
          <p:cNvSpPr>
            <a:spLocks noGrp="1" noChangeArrowheads="1"/>
          </p:cNvSpPr>
          <p:nvPr>
            <p:ph type="title"/>
          </p:nvPr>
        </p:nvSpPr>
        <p:spPr/>
        <p:txBody>
          <a:bodyPr/>
          <a:lstStyle/>
          <a:p>
            <a:pPr eaLnBrk="1" hangingPunct="1"/>
            <a:r>
              <a:rPr lang="en-US"/>
              <a:t>Public Health Impact of Tobacco</a:t>
            </a:r>
          </a:p>
        </p:txBody>
      </p:sp>
      <p:sp>
        <p:nvSpPr>
          <p:cNvPr id="4100" name="Rectangle 3"/>
          <p:cNvSpPr>
            <a:spLocks noGrp="1" noChangeArrowheads="1"/>
          </p:cNvSpPr>
          <p:nvPr>
            <p:ph type="body" idx="1"/>
          </p:nvPr>
        </p:nvSpPr>
        <p:spPr/>
        <p:txBody>
          <a:bodyPr>
            <a:normAutofit/>
          </a:bodyPr>
          <a:lstStyle/>
          <a:p>
            <a:pPr eaLnBrk="1" hangingPunct="1">
              <a:defRPr/>
            </a:pPr>
            <a:r>
              <a:rPr lang="en-US" dirty="0"/>
              <a:t>#1 preventable cause of illness where smoking is widespread.</a:t>
            </a:r>
          </a:p>
          <a:p>
            <a:pPr eaLnBrk="1" hangingPunct="1">
              <a:defRPr/>
            </a:pPr>
            <a:r>
              <a:rPr lang="en-US" dirty="0"/>
              <a:t>#1 problem is heart disease.</a:t>
            </a:r>
          </a:p>
          <a:p>
            <a:pPr lvl="1" eaLnBrk="1" hangingPunct="1">
              <a:defRPr/>
            </a:pPr>
            <a:r>
              <a:rPr lang="en-US" dirty="0"/>
              <a:t>6 out of 7 smokers do not live to get lung cancer.</a:t>
            </a:r>
          </a:p>
          <a:p>
            <a:pPr lvl="1" eaLnBrk="1" hangingPunct="1">
              <a:defRPr/>
            </a:pPr>
            <a:r>
              <a:rPr lang="en-US" dirty="0"/>
              <a:t>Heart attack data on secondary smoking.</a:t>
            </a:r>
          </a:p>
          <a:p>
            <a:pPr lvl="1" eaLnBrk="1" hangingPunct="1">
              <a:defRPr/>
            </a:pPr>
            <a:r>
              <a:rPr lang="en-US" dirty="0"/>
              <a:t>Emphysema is the big lung issue - nasty way to live, then you die.</a:t>
            </a:r>
          </a:p>
          <a:p>
            <a:pPr eaLnBrk="1" hangingPunct="1">
              <a:defRPr/>
            </a:pPr>
            <a:r>
              <a:rPr lang="en-US" dirty="0"/>
              <a:t>Poorly understood genetic factors affect individual risk.</a:t>
            </a:r>
          </a:p>
          <a:p>
            <a:pPr lvl="1" eaLnBrk="1" hangingPunct="1">
              <a:defRPr/>
            </a:pPr>
            <a:r>
              <a:rPr lang="en-US" dirty="0"/>
              <a:t>Less risk for smokers in Japan – could diet matter?</a:t>
            </a:r>
          </a:p>
        </p:txBody>
      </p:sp>
      <p:pic>
        <p:nvPicPr>
          <p:cNvPr id="2" name="Audio 1">
            <a:hlinkClick r:id="" action="ppaction://media"/>
            <a:extLst>
              <a:ext uri="{FF2B5EF4-FFF2-40B4-BE49-F238E27FC236}">
                <a16:creationId xmlns:a16="http://schemas.microsoft.com/office/drawing/2014/main" id="{4D7D2722-56A4-47D6-A5F4-3D5D23155B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045"/>
    </mc:Choice>
    <mc:Fallback xmlns="">
      <p:transition spd="slow" advTm="11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Secondhand Smoke</a:t>
            </a:r>
          </a:p>
        </p:txBody>
      </p:sp>
      <p:sp>
        <p:nvSpPr>
          <p:cNvPr id="3" name="Content Placeholder 2"/>
          <p:cNvSpPr>
            <a:spLocks noGrp="1"/>
          </p:cNvSpPr>
          <p:nvPr>
            <p:ph idx="1"/>
          </p:nvPr>
        </p:nvSpPr>
        <p:spPr/>
        <p:txBody>
          <a:bodyPr/>
          <a:lstStyle/>
          <a:p>
            <a:r>
              <a:rPr lang="en-US" dirty="0"/>
              <a:t>Children of smokers.</a:t>
            </a:r>
          </a:p>
          <a:p>
            <a:pPr lvl="1"/>
            <a:r>
              <a:rPr lang="en-US" dirty="0"/>
              <a:t>More respiratory problems.</a:t>
            </a:r>
          </a:p>
          <a:p>
            <a:pPr lvl="1"/>
            <a:r>
              <a:rPr lang="en-US" dirty="0"/>
              <a:t>More likely to smoke.</a:t>
            </a:r>
          </a:p>
          <a:p>
            <a:r>
              <a:rPr lang="en-US" dirty="0"/>
              <a:t>Workplaces and homes.</a:t>
            </a:r>
          </a:p>
          <a:p>
            <a:r>
              <a:rPr lang="en-US" dirty="0"/>
              <a:t>Reduction in community heart attacks after smoking bans.</a:t>
            </a:r>
          </a:p>
          <a:p>
            <a:pPr lvl="1"/>
            <a:r>
              <a:rPr lang="en-US" dirty="0"/>
              <a:t>This was unexpected – significant and quick decline after bans.</a:t>
            </a:r>
          </a:p>
        </p:txBody>
      </p:sp>
      <p:sp>
        <p:nvSpPr>
          <p:cNvPr id="4" name="Slide Number Placeholder 3"/>
          <p:cNvSpPr>
            <a:spLocks noGrp="1"/>
          </p:cNvSpPr>
          <p:nvPr>
            <p:ph type="sldNum" sz="quarter" idx="12"/>
          </p:nvPr>
        </p:nvSpPr>
        <p:spPr/>
        <p:txBody>
          <a:bodyPr/>
          <a:lstStyle/>
          <a:p>
            <a:pPr>
              <a:defRPr/>
            </a:pPr>
            <a:fld id="{AA0E523D-06F7-4D96-8D0B-BA29EB234AA8}" type="slidenum">
              <a:rPr lang="en-US" smtClean="0"/>
              <a:pPr>
                <a:defRPr/>
              </a:pPr>
              <a:t>7</a:t>
            </a:fld>
            <a:endParaRPr lang="en-US"/>
          </a:p>
        </p:txBody>
      </p:sp>
      <p:pic>
        <p:nvPicPr>
          <p:cNvPr id="5" name="Audio 4">
            <a:hlinkClick r:id="" action="ppaction://media"/>
            <a:extLst>
              <a:ext uri="{FF2B5EF4-FFF2-40B4-BE49-F238E27FC236}">
                <a16:creationId xmlns:a16="http://schemas.microsoft.com/office/drawing/2014/main" id="{B5BBA9A3-7969-4B3F-BE9D-714762DCD2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1766722810"/>
      </p:ext>
    </p:extLst>
  </p:cSld>
  <p:clrMapOvr>
    <a:masterClrMapping/>
  </p:clrMapOvr>
  <mc:AlternateContent xmlns:mc="http://schemas.openxmlformats.org/markup-compatibility/2006" xmlns:p14="http://schemas.microsoft.com/office/powerpoint/2010/main">
    <mc:Choice Requires="p14">
      <p:transition spd="slow" p14:dur="2000" advTm="56899"/>
    </mc:Choice>
    <mc:Fallback xmlns="">
      <p:transition spd="slow" advTm="56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ctrTitle"/>
          </p:nvPr>
        </p:nvSpPr>
        <p:spPr/>
        <p:txBody>
          <a:bodyPr>
            <a:normAutofit fontScale="90000"/>
          </a:bodyPr>
          <a:lstStyle/>
          <a:p>
            <a:pPr eaLnBrk="1" hangingPunct="1"/>
            <a:r>
              <a:rPr lang="en-US" i="1" dirty="0"/>
              <a:t>FDA v. Brown &amp; Williamson Tobacco Corp., </a:t>
            </a:r>
            <a:r>
              <a:rPr lang="en-US" dirty="0"/>
              <a:t>529 U.S. 120 (U.S. 2000)</a:t>
            </a:r>
          </a:p>
        </p:txBody>
      </p:sp>
      <p:sp>
        <p:nvSpPr>
          <p:cNvPr id="2" name="Subtitle 1">
            <a:extLst>
              <a:ext uri="{FF2B5EF4-FFF2-40B4-BE49-F238E27FC236}">
                <a16:creationId xmlns:a16="http://schemas.microsoft.com/office/drawing/2014/main" id="{ABFCD42A-9CDC-457C-BF98-F207E2CA910C}"/>
              </a:ext>
            </a:extLst>
          </p:cNvPr>
          <p:cNvSpPr>
            <a:spLocks noGrp="1"/>
          </p:cNvSpPr>
          <p:nvPr>
            <p:ph type="subTitle" idx="1"/>
          </p:nvPr>
        </p:nvSpPr>
        <p:spPr/>
        <p:txBody>
          <a:bodyPr/>
          <a:lstStyle/>
          <a:p>
            <a:endParaRPr lang="en-US"/>
          </a:p>
        </p:txBody>
      </p:sp>
      <p:sp>
        <p:nvSpPr>
          <p:cNvPr id="11266" name="Slide Number Placeholder 5"/>
          <p:cNvSpPr>
            <a:spLocks noGrp="1"/>
          </p:cNvSpPr>
          <p:nvPr>
            <p:ph type="sldNum" sz="quarter" idx="12"/>
          </p:nvPr>
        </p:nvSpPr>
        <p:spPr>
          <a:noFill/>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E3E3C51-3A03-4433-87F1-D19096D47A64}" type="slidenum">
              <a:rPr lang="en-US" smtClean="0"/>
              <a:pPr/>
              <a:t>8</a:t>
            </a:fld>
            <a:endParaRPr lang="en-US"/>
          </a:p>
        </p:txBody>
      </p:sp>
      <p:pic>
        <p:nvPicPr>
          <p:cNvPr id="4" name="Audio 3">
            <a:hlinkClick r:id="" action="ppaction://media"/>
            <a:extLst>
              <a:ext uri="{FF2B5EF4-FFF2-40B4-BE49-F238E27FC236}">
                <a16:creationId xmlns:a16="http://schemas.microsoft.com/office/drawing/2014/main" id="{85F208D5-3C46-46C1-831C-7C06EE3AC4A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505"/>
    </mc:Choice>
    <mc:Fallback xmlns="">
      <p:transition spd="slow" advTm="11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036CE-A8A5-4D23-B0FB-705EE13DC321}"/>
              </a:ext>
            </a:extLst>
          </p:cNvPr>
          <p:cNvSpPr>
            <a:spLocks noGrp="1"/>
          </p:cNvSpPr>
          <p:nvPr>
            <p:ph type="title"/>
          </p:nvPr>
        </p:nvSpPr>
        <p:spPr/>
        <p:txBody>
          <a:bodyPr/>
          <a:lstStyle/>
          <a:p>
            <a:r>
              <a:rPr lang="en-US" dirty="0"/>
              <a:t>Why Tobacco?</a:t>
            </a:r>
          </a:p>
        </p:txBody>
      </p:sp>
      <p:sp>
        <p:nvSpPr>
          <p:cNvPr id="3" name="Content Placeholder 2">
            <a:extLst>
              <a:ext uri="{FF2B5EF4-FFF2-40B4-BE49-F238E27FC236}">
                <a16:creationId xmlns:a16="http://schemas.microsoft.com/office/drawing/2014/main" id="{76EF8D3C-91EC-41F8-972F-CA07C0347E92}"/>
              </a:ext>
            </a:extLst>
          </p:cNvPr>
          <p:cNvSpPr>
            <a:spLocks noGrp="1"/>
          </p:cNvSpPr>
          <p:nvPr>
            <p:ph idx="1"/>
          </p:nvPr>
        </p:nvSpPr>
        <p:spPr/>
        <p:txBody>
          <a:bodyPr>
            <a:normAutofit/>
          </a:bodyPr>
          <a:lstStyle/>
          <a:p>
            <a:pPr eaLnBrk="1" hangingPunct="1"/>
            <a:r>
              <a:rPr lang="en-US" dirty="0"/>
              <a:t>“This case involves one of the most troubling public health problems facing our Nation today: the thousands of premature deaths that occur each year because of tobacco use. In 1996, the Food and Drug Administration (FDA), after having expressly disavowed any such authority since its inception, asserted jurisdiction to regulate tobacco products. See 61 Fed. Reg. 44619-45318.” </a:t>
            </a:r>
          </a:p>
        </p:txBody>
      </p:sp>
      <p:sp>
        <p:nvSpPr>
          <p:cNvPr id="4" name="Slide Number Placeholder 3">
            <a:extLst>
              <a:ext uri="{FF2B5EF4-FFF2-40B4-BE49-F238E27FC236}">
                <a16:creationId xmlns:a16="http://schemas.microsoft.com/office/drawing/2014/main" id="{E7664E61-C753-4718-8D88-09E0A6FB4071}"/>
              </a:ext>
            </a:extLst>
          </p:cNvPr>
          <p:cNvSpPr>
            <a:spLocks noGrp="1"/>
          </p:cNvSpPr>
          <p:nvPr>
            <p:ph type="sldNum" sz="quarter" idx="12"/>
          </p:nvPr>
        </p:nvSpPr>
        <p:spPr/>
        <p:txBody>
          <a:bodyPr/>
          <a:lstStyle/>
          <a:p>
            <a:pPr>
              <a:defRPr/>
            </a:pPr>
            <a:fld id="{CC739B67-DB22-4103-985A-E8E1D242EF5C}" type="slidenum">
              <a:rPr lang="en-US" smtClean="0"/>
              <a:pPr>
                <a:defRPr/>
              </a:pPr>
              <a:t>9</a:t>
            </a:fld>
            <a:endParaRPr lang="en-US"/>
          </a:p>
        </p:txBody>
      </p:sp>
      <p:pic>
        <p:nvPicPr>
          <p:cNvPr id="5" name="Audio 4">
            <a:hlinkClick r:id="" action="ppaction://media"/>
            <a:extLst>
              <a:ext uri="{FF2B5EF4-FFF2-40B4-BE49-F238E27FC236}">
                <a16:creationId xmlns:a16="http://schemas.microsoft.com/office/drawing/2014/main" id="{0348BECD-E3EF-4F42-9581-A933D44AE0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67938" y="6357938"/>
            <a:ext cx="347662" cy="347662"/>
          </a:xfrm>
          <a:prstGeom prst="rect">
            <a:avLst/>
          </a:prstGeom>
        </p:spPr>
      </p:pic>
    </p:spTree>
    <p:extLst>
      <p:ext uri="{BB962C8B-B14F-4D97-AF65-F5344CB8AC3E}">
        <p14:creationId xmlns:p14="http://schemas.microsoft.com/office/powerpoint/2010/main" val="2486562142"/>
      </p:ext>
    </p:extLst>
  </p:cSld>
  <p:clrMapOvr>
    <a:masterClrMapping/>
  </p:clrMapOvr>
  <mc:AlternateContent xmlns:mc="http://schemas.openxmlformats.org/markup-compatibility/2006" xmlns:p14="http://schemas.microsoft.com/office/powerpoint/2010/main">
    <mc:Choice Requires="p14">
      <p:transition spd="slow" p14:dur="2000" advTm="65544"/>
    </mc:Choice>
    <mc:Fallback xmlns="">
      <p:transition spd="slow" advTm="65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3452</Words>
  <Application>Microsoft Office PowerPoint</Application>
  <PresentationFormat>Widescreen</PresentationFormat>
  <Paragraphs>208</Paragraphs>
  <Slides>46</Slides>
  <Notes>1</Notes>
  <HiddenSlides>0</HiddenSlides>
  <MMClips>46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Arial Black</vt:lpstr>
      <vt:lpstr>Calibri</vt:lpstr>
      <vt:lpstr>Calibri Light</vt:lpstr>
      <vt:lpstr>Source Sans Pro Black</vt:lpstr>
      <vt:lpstr>Tahoma</vt:lpstr>
      <vt:lpstr>Office Theme</vt:lpstr>
      <vt:lpstr>Chapter 7</vt:lpstr>
      <vt:lpstr>PowerPoint Presentation</vt:lpstr>
      <vt:lpstr>PowerPoint Presentation</vt:lpstr>
      <vt:lpstr>FDA Jurisdiction Over Drugs and Devices</vt:lpstr>
      <vt:lpstr>Why Did the FDA Decide to Regulate Tobacco?</vt:lpstr>
      <vt:lpstr>Public Health Impact of Tobacco</vt:lpstr>
      <vt:lpstr>Secondhand Smoke</vt:lpstr>
      <vt:lpstr>FDA v. Brown &amp; Williamson Tobacco Corp., 529 U.S. 120 (U.S. 2000)</vt:lpstr>
      <vt:lpstr>Why Tobacco?</vt:lpstr>
      <vt:lpstr>Why the FDA?</vt:lpstr>
      <vt:lpstr>Why Children?</vt:lpstr>
      <vt:lpstr>The Court Adopts Chevron’s Language</vt:lpstr>
      <vt:lpstr>Definition of Drugs</vt:lpstr>
      <vt:lpstr>Definition of Devices</vt:lpstr>
      <vt:lpstr>Definition of Combination Products</vt:lpstr>
      <vt:lpstr>What if We Just Read the Plain Text?</vt:lpstr>
      <vt:lpstr>Do You Just Read the Plain Text?</vt:lpstr>
      <vt:lpstr>What about Other Statutes?</vt:lpstr>
      <vt:lpstr>Common Sense?</vt:lpstr>
      <vt:lpstr>What did the Court Decide was the FDAC’s Core Objective?</vt:lpstr>
      <vt:lpstr>Is This the Same for Devices?</vt:lpstr>
      <vt:lpstr>What Information is on Cigarette Labels?</vt:lpstr>
      <vt:lpstr>What Risks Were Identified in the Reg?</vt:lpstr>
      <vt:lpstr>What about the Effects on Children?</vt:lpstr>
      <vt:lpstr>Adulteration and Misbranding (1930s Terms)</vt:lpstr>
      <vt:lpstr>Labeling Requirements</vt:lpstr>
      <vt:lpstr>Can Tobacco be Labeled for Safe Use?</vt:lpstr>
      <vt:lpstr>Can the FDA Cure the Misbranding Problem?</vt:lpstr>
      <vt:lpstr>Determining the Safety and Effectiveness of a Device</vt:lpstr>
      <vt:lpstr>The FDA Compares Tobacco to Dangerous Drugs</vt:lpstr>
      <vt:lpstr>How Does Labeling Save Dangerous Drugs?</vt:lpstr>
      <vt:lpstr>Is Tobacco Safe for Any Intended Purpose?</vt:lpstr>
      <vt:lpstr>Why Not Ban Tobacco, as the Statute Seems to Require the FDA to Do?</vt:lpstr>
      <vt:lpstr>Is Safer the Same As Safe? Regulating, not Banning Tobacco</vt:lpstr>
      <vt:lpstr>Can the FDA Use Regulations to Equate Safer with Safe?</vt:lpstr>
      <vt:lpstr>What is the Larger Statutory Context?</vt:lpstr>
      <vt:lpstr>United States Supreme Court Opinion</vt:lpstr>
      <vt:lpstr>The Dissent</vt:lpstr>
      <vt:lpstr>Does Tobacco Fall Under the FDCA?</vt:lpstr>
      <vt:lpstr>Would FDA Regulation Improve Health?</vt:lpstr>
      <vt:lpstr>How Does the Dissent Argue that the FDA Would Not Have to Ban Tobacco?</vt:lpstr>
      <vt:lpstr>What is the Dissent’s Example?</vt:lpstr>
      <vt:lpstr>What is Wrong With This Example?</vt:lpstr>
      <vt:lpstr>The Football Helmet Example</vt:lpstr>
      <vt:lpstr>The Dissent’s Overreach</vt:lpstr>
      <vt:lpstr>The Politics of Statutory Interpretation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7</dc:title>
  <dc:creator>Edward P Richards</dc:creator>
  <cp:lastModifiedBy>Edward P Richards</cp:lastModifiedBy>
  <cp:revision>8</cp:revision>
  <dcterms:created xsi:type="dcterms:W3CDTF">2021-06-28T14:05:24Z</dcterms:created>
  <dcterms:modified xsi:type="dcterms:W3CDTF">2021-06-28T14:24:29Z</dcterms:modified>
</cp:coreProperties>
</file>