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28" r:id="rId2"/>
    <p:sldId id="981" r:id="rId3"/>
    <p:sldId id="953" r:id="rId4"/>
    <p:sldId id="982" r:id="rId5"/>
    <p:sldId id="983" r:id="rId6"/>
    <p:sldId id="959" r:id="rId7"/>
    <p:sldId id="984" r:id="rId8"/>
    <p:sldId id="986" r:id="rId9"/>
    <p:sldId id="988" r:id="rId10"/>
    <p:sldId id="985" r:id="rId11"/>
    <p:sldId id="987" r:id="rId12"/>
    <p:sldId id="978" r:id="rId13"/>
    <p:sldId id="979" r:id="rId14"/>
    <p:sldId id="951" r:id="rId15"/>
    <p:sldId id="957" r:id="rId16"/>
    <p:sldId id="960" r:id="rId17"/>
    <p:sldId id="9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8A82D-452B-4A49-BD46-9D6FD6408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83171-2ED9-4EE9-A86D-6E0290AE8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9D18A-9E52-482C-AD21-2B610F96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CABA-57DF-43A4-AA97-5CFDF3C1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FE20-72DF-490A-B36D-B6FC3574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0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33AE-DD56-406C-B359-4348C334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B34E9-B326-4C13-BFD5-156062AF4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326B3-219D-4DEC-B933-CCA03FF6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BEFBF-D5C4-4223-B192-32BB20FF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F04DF-5508-4EF8-89EB-BF618C78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7C201-78DD-4137-AE64-2C3BF5721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205B0-DE41-4766-A045-CB6108444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9D57B-DC07-4AAF-A27E-4612B092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A8E2-C2C3-4F78-9DC5-D1F48183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7A914-E9C7-440A-A361-687BC018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0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DA29-7038-42F8-A896-56D30E9E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1BDB-1EFA-4718-8692-C92027632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A5F46-8063-4022-B766-C1710CC8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763BD-2D5D-4CAC-9FA0-B2D8E943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82B-742E-4CC0-8275-9FBFB538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5C0C-9ABF-4394-9DDA-D68514EEC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9781D-24DD-4E59-9AFD-6626AE3ED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0CFFF-BD8B-45DD-B025-6D7892D1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AF29-7D12-4023-9F26-5C57702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21C50-A4A2-4A12-83FB-63CB0E8E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5BF7-B524-4CB7-8130-9A978765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7C15-27A9-4765-9D39-00122D6C1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4E0A9-0DD7-4E1E-8C26-4327E7FFC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E845D-AB3C-421F-A3A1-02919AD9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5A698-859A-4A78-A704-1588C437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D5A56-F8A8-4FC9-A7C3-8FD71B40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95F7-0D77-4FB4-BB1B-64308174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CCCFB-A986-45F1-976E-616321B2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91C6F-B613-47C8-83E2-B719DE627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9E8DE-115D-476B-8307-64F0F3EFE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BE069-F142-4EE5-96F4-C717CA100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8638-4E8F-4CDB-AB31-B93439C2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7D98D-D211-484E-A0B0-6A9F8427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5BCEC-E9EB-4D28-BCFB-9362E82B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2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F12B-8153-4FD9-8758-BF5C443F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A3BC9-32A8-4E4C-A334-050926E5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3276C-A822-4B49-811D-9E581A68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D4B9E-4B24-40D4-B7D5-7C96C576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0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88C74-300C-4847-B922-796A5A04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4A416-42F7-49A6-994B-11B56CB3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3624-410D-4A01-AE5E-7BA65C7A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8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F036-6F6F-4D18-9354-086FBBEF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4F62-DB36-48BB-B319-D29A3ADB4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EBF8E-8304-4E06-AA3B-9D5BDB7F6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F3693-072C-45A2-A5E3-8B77D977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BA224-FEF1-49DD-A826-8625B82A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C1A60-DA0D-4A7E-B06A-00CEA24D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4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4C0E-3DC1-4E10-B59D-E922F16C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A69DC-7108-4E4D-B7E4-74548C083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AE6F0-A391-48C8-B0E3-572901172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F8FC6-75FD-4805-8711-6FF2D732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11AA7-485B-4B3F-816A-E51748CD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1ABBF-364B-4437-B3DA-60201C4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74F4C-EF26-44F7-B3AC-7223F04B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CC35A-1291-438A-8F83-4BC4616E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F83EF-AC0F-48EF-9083-E22BBC9C3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1C92-4B63-4CF4-8957-5F01E627718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1630D-7EF7-40A2-A7A2-F458CFD94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F725D-E889-4B09-8DC7-F306F2A43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A9B8-6BBE-45BC-9404-DE92E354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7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dirty="0"/>
              <a:t>Regulatory History of Tobacco</a:t>
            </a:r>
            <a:endParaRPr lang="en-US" sz="4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D2609-E598-4851-B3FC-3DAA6FE7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E046FD-4EB2-46C6-B701-5BAA091F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"/>
    </mc:Choice>
    <mc:Fallback xmlns="">
      <p:transition spd="slow" advTm="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003B8-4CEA-4062-B70F-4C92170B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Tobacco Use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04A07-8995-4A5E-8935-D2E51289D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States begin to pass age limits on smoking in the 1880s, shortly after technology lowers the price of cigarettes.</a:t>
            </a:r>
          </a:p>
          <a:p>
            <a:r>
              <a:rPr lang="en-US" dirty="0"/>
              <a:t>States enact additional restrictions on smoking, even banning cigarette sales entirely.</a:t>
            </a:r>
          </a:p>
          <a:p>
            <a:r>
              <a:rPr lang="en-US" dirty="0"/>
              <a:t>Tobacco lobbying pushes back and persuades the federal government to encourage tobacco use by soldiers and support tobacco exports.</a:t>
            </a:r>
          </a:p>
          <a:p>
            <a:r>
              <a:rPr lang="en-US" dirty="0"/>
              <a:t>No federal health regulations on tobacco use prior to 1996.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3E532-E890-420B-A0B2-74AE6D5C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BCE516-E7DC-47D1-AA24-E8CB0A12D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41"/>
    </mc:Choice>
    <mc:Fallback xmlns="">
      <p:transition spd="slow" advTm="11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A19C-FFEA-4ABE-AAE3-4BDBFF3F9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486" y="1122363"/>
            <a:ext cx="9666514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Federal Government Encouraged Tobacco Consumption and Export until 1964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FE49ACB-A038-451E-8F4B-27A6CDCD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B9B86-3677-46B2-88BE-4A9C4478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D6D373-69E3-495C-B101-BEA6E6CD8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8"/>
    </mc:Choice>
    <mc:Fallback xmlns="">
      <p:transition spd="slow" advTm="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C349E-6205-4145-A77A-F713170C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1552575"/>
            <a:ext cx="3983491" cy="2816225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Cigarette Ad from the 1930s</a:t>
            </a:r>
            <a:endParaRPr lang="en-US" dirty="0"/>
          </a:p>
        </p:txBody>
      </p:sp>
      <p:pic>
        <p:nvPicPr>
          <p:cNvPr id="5" name="Content Placeholder 4" descr="picture of doctor holding cigarette package and recommending smoking Luckies">
            <a:extLst>
              <a:ext uri="{FF2B5EF4-FFF2-40B4-BE49-F238E27FC236}">
                <a16:creationId xmlns:a16="http://schemas.microsoft.com/office/drawing/2014/main" id="{862AE263-26B2-4C63-A833-C9AAA216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96743" y="153646"/>
            <a:ext cx="4659086" cy="66391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40544-1500-4B8B-B06A-24697883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E688E1-A3F0-4AF0-AF62-F88C71294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5"/>
    </mc:Choice>
    <mc:Fallback xmlns="">
      <p:transition spd="slow" advTm="1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D06D-41D5-460E-BE42-846553E2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3" y="1086405"/>
            <a:ext cx="4680856" cy="238374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Cigarette Ad from WWII</a:t>
            </a:r>
            <a:endParaRPr lang="en-US" dirty="0"/>
          </a:p>
        </p:txBody>
      </p:sp>
      <p:pic>
        <p:nvPicPr>
          <p:cNvPr id="5" name="Content Placeholder 4" descr="Soldier smoking a Chesterfield">
            <a:extLst>
              <a:ext uri="{FF2B5EF4-FFF2-40B4-BE49-F238E27FC236}">
                <a16:creationId xmlns:a16="http://schemas.microsoft.com/office/drawing/2014/main" id="{386A9520-E5CE-481F-894D-C18662C9A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7257" y="0"/>
            <a:ext cx="4680855" cy="67700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1453-EA3D-4662-8DC3-5323C93C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0A0601-96F7-48EA-AB48-7F9548996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4"/>
    </mc:Choice>
    <mc:Fallback xmlns="">
      <p:transition spd="slow" advTm="1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E523D-06F7-4D96-8D0B-BA29EB234AA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 descr="picture of doctor holding cigarette package and recommending smoking Cam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30" y="200932"/>
            <a:ext cx="951867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16D8E-523E-4F96-A66E-208622766793}"/>
              </a:ext>
            </a:extLst>
          </p:cNvPr>
          <p:cNvSpPr txBox="1"/>
          <p:nvPr/>
        </p:nvSpPr>
        <p:spPr>
          <a:xfrm>
            <a:off x="239486" y="214314"/>
            <a:ext cx="250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Cigarette Ad from the 1950s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187BB1-72F6-47E3-AFA8-82A2E07FC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4"/>
    </mc:Choice>
    <mc:Fallback xmlns="">
      <p:transition spd="slow" advTm="3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Surgeon General’s Report - 1964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en-US" dirty="0"/>
              <a:t>First official notice of risks of tobacco.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dirty="0"/>
              <a:t>Began a long-term decline</a:t>
            </a:r>
            <a:r>
              <a:rPr lang="en-US" baseline="0" dirty="0"/>
              <a:t> in smoking.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With</a:t>
            </a:r>
            <a:r>
              <a:rPr lang="en-US" baseline="0" dirty="0"/>
              <a:t> some exceptions, smoking moves from the wealthy and middle</a:t>
            </a:r>
            <a:r>
              <a:rPr lang="en-US" dirty="0"/>
              <a:t> class</a:t>
            </a:r>
            <a:r>
              <a:rPr lang="en-US" baseline="0" dirty="0"/>
              <a:t> to the poor and poorly educated.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 major factor, along with alcohol and obesity, in the higher morbidity and mortality, including cancer, in disadvantaged groups.</a:t>
            </a:r>
            <a:endParaRPr lang="en-US" baseline="0" dirty="0"/>
          </a:p>
          <a:p>
            <a:pPr lvl="0" eaLnBrk="1" hangingPunct="1">
              <a:lnSpc>
                <a:spcPct val="90000"/>
              </a:lnSpc>
              <a:defRPr/>
            </a:pPr>
            <a:r>
              <a:rPr lang="en-US" dirty="0"/>
              <a:t>Smoking rate may have plateaued after the tobacco settlement.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States make more money if kids smoke.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35792-295F-44ED-84B9-A0BD539F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39859-AD81-420F-8913-F6E3694882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63BAC1-19D8-4628-8131-D78E92971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89"/>
    </mc:Choice>
    <mc:Fallback xmlns="">
      <p:transition spd="slow" advTm="26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7F08AA-CF49-45C1-BC2F-29A0CF45779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Federal Cigarette Labeling and Advertising Act - 1965/1969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Restatement 2</a:t>
            </a:r>
            <a:r>
              <a:rPr lang="en-US" baseline="30000" dirty="0"/>
              <a:t>nd</a:t>
            </a:r>
            <a:r>
              <a:rPr lang="en-US" dirty="0"/>
              <a:t> of Torts was 1965.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Included 402a and 402b – products liability.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Also Comment k – safe harbor for unavoidably unsafe products.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Required hazard labeling on cigarettes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Prevented additional state requirements such as tort recoveries for failure to warn.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Banned cigarette advertising in electronic media regulated by the FCC.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63FF27-5376-4BF7-9EDB-6A8BD93AF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85"/>
    </mc:Choice>
    <mc:Fallback xmlns="">
      <p:transition spd="slow" advTm="174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3DE1-33D6-414C-8BE8-9461BF5D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National Legal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C41B8-D88A-4F92-A1DD-7AB77787F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Sale of tobacco limited to adults.</a:t>
            </a:r>
          </a:p>
          <a:p>
            <a:r>
              <a:rPr lang="en-US" dirty="0"/>
              <a:t>Cigarette vending machines banned in 1990 in places where minors could use them.</a:t>
            </a:r>
          </a:p>
          <a:p>
            <a:r>
              <a:rPr lang="en-US" dirty="0"/>
              <a:t>The tobacco litigation settlement – 1998</a:t>
            </a:r>
          </a:p>
          <a:p>
            <a:pPr lvl="1"/>
            <a:r>
              <a:rPr lang="en-US" dirty="0"/>
              <a:t>The tobacco industry agreed to voluntarily limit some marketing.</a:t>
            </a:r>
          </a:p>
          <a:p>
            <a:pPr lvl="1"/>
            <a:r>
              <a:rPr lang="en-US" dirty="0"/>
              <a:t>There is a settlement with the states, paid out over years, with higher payments if more minors smoke.</a:t>
            </a:r>
          </a:p>
          <a:p>
            <a:r>
              <a:rPr lang="en-US" dirty="0"/>
              <a:t>This prompts the regulation of tobacco by the FDA at issue in this case.</a:t>
            </a:r>
          </a:p>
          <a:p>
            <a:r>
              <a:rPr lang="en-US" dirty="0"/>
              <a:t>After </a:t>
            </a:r>
            <a:r>
              <a:rPr lang="en-US" i="1" dirty="0"/>
              <a:t>Brown &amp; Williamson</a:t>
            </a:r>
            <a:r>
              <a:rPr lang="en-US" dirty="0"/>
              <a:t>, Congress gave the FDA limited authority over tobacco.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B2E0C-9C7F-4CBF-8D40-4CF06E8C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41348A-30AE-4C6A-B783-873EB081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7"/>
    </mc:Choice>
    <mc:Fallback xmlns="">
      <p:transition spd="slow" advTm="5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30F3-F3F1-4BBA-BA4A-D979E550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Tobacco Starts in the Americas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5089A-1C86-48C4-9740-42C985054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Native to Mesoamerica and South America.</a:t>
            </a:r>
          </a:p>
          <a:p>
            <a:pPr lvl="1"/>
            <a:r>
              <a:rPr lang="en-US" dirty="0"/>
              <a:t>Used 8,000 years ago.</a:t>
            </a:r>
          </a:p>
          <a:p>
            <a:pPr lvl="1"/>
            <a:r>
              <a:rPr lang="en-US" dirty="0"/>
              <a:t>Cultivated 5,000 years ago.</a:t>
            </a:r>
          </a:p>
          <a:p>
            <a:pPr lvl="1"/>
            <a:r>
              <a:rPr lang="en-US" dirty="0"/>
              <a:t>Used for religious and medical purposes.</a:t>
            </a:r>
          </a:p>
          <a:p>
            <a:r>
              <a:rPr lang="en-US" dirty="0"/>
              <a:t>Widely used through the Americas when the Europeans arrived.</a:t>
            </a:r>
          </a:p>
          <a:p>
            <a:r>
              <a:rPr lang="en-US" dirty="0"/>
              <a:t>Taken back to Europe where it is an instant success.</a:t>
            </a:r>
          </a:p>
          <a:p>
            <a:pPr lvl="1"/>
            <a:r>
              <a:rPr lang="en-US" dirty="0"/>
              <a:t>No surprise for a mind-altering addictive drug.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0D086-D6BB-42EE-9B92-2659DEF1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6BF2ED-31A2-4561-93EF-06F30BF99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9"/>
    </mc:Choice>
    <mc:Fallback xmlns="">
      <p:transition spd="slow" advTm="3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Pharmacology of Tobacco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drug effect is from the nicotine.</a:t>
            </a:r>
          </a:p>
          <a:p>
            <a:pPr lvl="1"/>
            <a:r>
              <a:rPr lang="en-US" dirty="0"/>
              <a:t>Strong nervous system drug used in classic neurophysiology research.</a:t>
            </a:r>
          </a:p>
          <a:p>
            <a:pPr lvl="1"/>
            <a:r>
              <a:rPr lang="en-US" dirty="0"/>
              <a:t>Great natural bug killer.</a:t>
            </a:r>
          </a:p>
          <a:p>
            <a:r>
              <a:rPr lang="en-US" dirty="0"/>
              <a:t>Physiologically addictive and habituating.</a:t>
            </a:r>
          </a:p>
          <a:p>
            <a:pPr lvl="1"/>
            <a:r>
              <a:rPr lang="en-US" dirty="0"/>
              <a:t>You feel bad as your nicotine high fades.</a:t>
            </a:r>
          </a:p>
          <a:p>
            <a:pPr lvl="1"/>
            <a:r>
              <a:rPr lang="en-US" dirty="0"/>
              <a:t>You need more nicotine to maintain the effect.</a:t>
            </a:r>
          </a:p>
          <a:p>
            <a:pPr lvl="1"/>
            <a:r>
              <a:rPr lang="en-US" dirty="0"/>
              <a:t>Through time, your body habituates to the nicotine, requiring ever larger doses to stave off withdrawal and maintain the initial nicotine effect.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AFEE1D-D647-478C-BF2B-85A700FE3BD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672128-7CF1-429E-9C11-62C3B09BF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25"/>
    </mc:Choice>
    <mc:Fallback xmlns="">
      <p:transition spd="slow" advTm="14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C28B-69E8-46CC-A582-51A46E37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Effects of Tobacco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8CCA-C2B2-4776-B207-45AB82DF8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oily plant that makes a smoky fire</a:t>
            </a:r>
          </a:p>
          <a:p>
            <a:pPr lvl="1"/>
            <a:r>
              <a:rPr lang="en-US" dirty="0"/>
              <a:t>Combustion products cause cancer and emphysema.</a:t>
            </a:r>
          </a:p>
          <a:p>
            <a:pPr lvl="1"/>
            <a:r>
              <a:rPr lang="en-US" dirty="0"/>
              <a:t>Vaping is a huge uncontrolled experiment to find out the long-term effects of nicotine alone.</a:t>
            </a:r>
          </a:p>
          <a:p>
            <a:r>
              <a:rPr lang="en-US" dirty="0"/>
              <a:t>By the early 17th century problems with breathing and trouble with quitting were described. </a:t>
            </a:r>
          </a:p>
          <a:p>
            <a:r>
              <a:rPr lang="en-US" dirty="0"/>
              <a:t>1632 - Massachusetts passes first law banning public smoking.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B3145-3BDE-421C-93CC-9D44F5AB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453278-3476-47AF-ABD9-06B21A4C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95"/>
    </mc:Choice>
    <mc:Fallback xmlns="">
      <p:transition spd="slow" advTm="9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70F6-D8CA-45A2-A660-15E9734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Addiction as a Business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3BC28-E328-4E14-957A-08456D320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Legal addictive drugs become cultural necessities and huge business opportunities.</a:t>
            </a:r>
          </a:p>
          <a:p>
            <a:pPr lvl="1"/>
            <a:r>
              <a:rPr lang="en-US" baseline="0" dirty="0"/>
              <a:t>Coffee – good for you (within limits).</a:t>
            </a:r>
          </a:p>
          <a:p>
            <a:pPr lvl="1"/>
            <a:r>
              <a:rPr lang="en-US" dirty="0"/>
              <a:t>There is a reason that Starbucks coffee is heavily caffeinated and comes in big cups.</a:t>
            </a:r>
            <a:endParaRPr lang="en-US" baseline="0" dirty="0"/>
          </a:p>
          <a:p>
            <a:pPr lvl="1"/>
            <a:r>
              <a:rPr lang="en-US" dirty="0"/>
              <a:t>Tobacco, a</a:t>
            </a:r>
            <a:r>
              <a:rPr lang="en-US" baseline="0" dirty="0"/>
              <a:t>lcohol – huge societal costs.</a:t>
            </a:r>
          </a:p>
          <a:p>
            <a:r>
              <a:rPr lang="en-US" dirty="0"/>
              <a:t>So do illegal addictive drugs.</a:t>
            </a:r>
            <a:endParaRPr lang="en-US" baseline="0" dirty="0"/>
          </a:p>
          <a:p>
            <a:pPr lvl="1"/>
            <a:r>
              <a:rPr lang="en-US" baseline="0" dirty="0"/>
              <a:t> Amphetamine (speed), c</a:t>
            </a:r>
            <a:r>
              <a:rPr lang="en-US" dirty="0"/>
              <a:t>ocaine, opioids (“hard drugs” are now decriminalized in Oregon).</a:t>
            </a:r>
          </a:p>
          <a:p>
            <a:r>
              <a:rPr lang="en-US" dirty="0"/>
              <a:t>Marijuana?</a:t>
            </a:r>
          </a:p>
          <a:p>
            <a:pPr lvl="1"/>
            <a:r>
              <a:rPr lang="en-US" dirty="0"/>
              <a:t>Frequently leads to psychological dependence.</a:t>
            </a:r>
          </a:p>
          <a:p>
            <a:pPr lvl="1"/>
            <a:r>
              <a:rPr lang="en-US" dirty="0"/>
              <a:t>Side-effects are only now becoming known.</a:t>
            </a:r>
          </a:p>
          <a:p>
            <a:pPr lvl="1"/>
            <a:r>
              <a:rPr lang="en-US" dirty="0"/>
              <a:t>Risks more likely to be like tobacco than opioids, at least for smoked weed.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3C12D-D83E-427D-9C0C-ABEBA3D4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C32ED8-B4D6-43EC-9DF9-6C01F209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93"/>
    </mc:Choice>
    <mc:Fallback xmlns="">
      <p:transition spd="slow" advTm="24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D110226-1987-4D4E-AEE6-60D5F551CAC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Tobacco in Colonial US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colonies were commercial ventures and expected to make money for the investors, as well as be self-sustaining.</a:t>
            </a:r>
          </a:p>
          <a:p>
            <a:pPr eaLnBrk="1" hangingPunct="1"/>
            <a:r>
              <a:rPr lang="en-US" dirty="0"/>
              <a:t>No cities of gold in the US.</a:t>
            </a:r>
          </a:p>
          <a:p>
            <a:pPr eaLnBrk="1" hangingPunct="1"/>
            <a:r>
              <a:rPr lang="en-US" dirty="0"/>
              <a:t>Tobacco is high value per acre and can be profitable for small farmers.</a:t>
            </a:r>
          </a:p>
          <a:p>
            <a:pPr eaLnBrk="1" hangingPunct="1"/>
            <a:r>
              <a:rPr lang="en-US" dirty="0"/>
              <a:t>Compact, high value cargo, so profitable to ship.</a:t>
            </a:r>
          </a:p>
          <a:p>
            <a:pPr eaLnBrk="1" hangingPunct="1"/>
            <a:r>
              <a:rPr lang="en-US" dirty="0"/>
              <a:t>Warm weather crop – Mid-Atlantic and South.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B55923-D5B2-475B-9EB8-CFF98EAFF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0"/>
    </mc:Choice>
    <mc:Fallback xmlns="">
      <p:transition spd="slow" advTm="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01E6-8469-4947-B3CE-FD4EE4AD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Economics of Tobacco in the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86B7-BFDE-4300-AFD8-0215DC570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Becomes a major export, as well as a valuable domestic product.</a:t>
            </a:r>
          </a:p>
          <a:p>
            <a:r>
              <a:rPr lang="en-US" dirty="0"/>
              <a:t>Standard measures of tobacco used as currency.</a:t>
            </a:r>
          </a:p>
          <a:p>
            <a:r>
              <a:rPr lang="en-US" dirty="0"/>
              <a:t>A major part of the slave-based economy.</a:t>
            </a:r>
          </a:p>
          <a:p>
            <a:r>
              <a:rPr lang="en-US" dirty="0"/>
              <a:t>Post-slavery, mostly grown by small farmers because it is labor intensive to grow and cure.</a:t>
            </a:r>
          </a:p>
          <a:p>
            <a:r>
              <a:rPr lang="en-US" dirty="0"/>
              <a:t>Primary revenue from product sales.</a:t>
            </a:r>
          </a:p>
          <a:p>
            <a:r>
              <a:rPr lang="en-US" dirty="0"/>
              <a:t>States get significant income from tobacco taxes.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96528-F14C-4D81-9E2A-BD693BDF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502F61-E63C-425C-ADA5-1DED3F33C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5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62"/>
    </mc:Choice>
    <mc:Fallback xmlns="">
      <p:transition spd="slow" advTm="132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16E8-9F97-4E5B-910E-8BF53ECC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Tobacco Tax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DE447-9007-4D1F-B600-E47393986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Britain taxed colonial tobacco.</a:t>
            </a:r>
          </a:p>
          <a:p>
            <a:r>
              <a:rPr lang="en-US" dirty="0"/>
              <a:t>States and localities have always taxed tobacco.</a:t>
            </a:r>
          </a:p>
          <a:p>
            <a:r>
              <a:rPr lang="en-US" dirty="0"/>
              <a:t>The federal government has taxed it since the Civil War.</a:t>
            </a:r>
          </a:p>
          <a:p>
            <a:r>
              <a:rPr lang="en-US" dirty="0"/>
              <a:t>Tax collection requires tracking product and controlling smuggling of untaxed product.</a:t>
            </a:r>
          </a:p>
          <a:p>
            <a:r>
              <a:rPr lang="en-US" dirty="0"/>
              <a:t>The Treasury Department, then the Bureau of Alcohol, Tobacco, Firearms regulated tobacco taxes.</a:t>
            </a:r>
          </a:p>
          <a:p>
            <a:pPr lvl="1"/>
            <a:r>
              <a:rPr lang="en-US" dirty="0"/>
              <a:t>Shifted to the Alcohol and Tobacco Tax and Trade Bureau in 2003, as part of the Homeland Security Bill.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3E509-DBED-4A04-834D-0F1B803F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4062DB-F032-4919-9862-F00709E26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96"/>
    </mc:Choice>
    <mc:Fallback xmlns="">
      <p:transition spd="slow" advTm="13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C043-B69D-4225-9861-E905984E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able - Average price of a box of cigarettes by state.&#10;Showing wide range of prices based on state taxes.">
            <a:extLst>
              <a:ext uri="{FF2B5EF4-FFF2-40B4-BE49-F238E27FC236}">
                <a16:creationId xmlns:a16="http://schemas.microsoft.com/office/drawing/2014/main" id="{BE5943AA-1B3A-456C-8D87-C91363201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69" y="214313"/>
            <a:ext cx="7020864" cy="6643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3BE8A-FE28-441D-9538-2B2A5D4C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1EF9BF-2285-409B-A8B2-BDB2FA55E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0"/>
    </mc:Choice>
    <mc:Fallback xmlns="">
      <p:transition spd="slow" advTm="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856</Words>
  <Application>Microsoft Office PowerPoint</Application>
  <PresentationFormat>Widescreen</PresentationFormat>
  <Paragraphs>103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Tahoma</vt:lpstr>
      <vt:lpstr>Office Theme</vt:lpstr>
      <vt:lpstr>Chapter 7 </vt:lpstr>
      <vt:lpstr>Tobacco Starts in the Americas</vt:lpstr>
      <vt:lpstr>Pharmacology of Tobacco</vt:lpstr>
      <vt:lpstr>Health Effects of Tobacco</vt:lpstr>
      <vt:lpstr>Addiction as a Business Model</vt:lpstr>
      <vt:lpstr>Tobacco in Colonial US</vt:lpstr>
      <vt:lpstr>The Economics of Tobacco in the US</vt:lpstr>
      <vt:lpstr>Tobacco Tax Regulation</vt:lpstr>
      <vt:lpstr>PowerPoint Presentation</vt:lpstr>
      <vt:lpstr>Tobacco Use Regulation</vt:lpstr>
      <vt:lpstr>The Federal Government Encouraged Tobacco Consumption and Export until 1964</vt:lpstr>
      <vt:lpstr>Cigarette Ad from the 1930s</vt:lpstr>
      <vt:lpstr>Cigarette Ad from WWII</vt:lpstr>
      <vt:lpstr>PowerPoint Presentation</vt:lpstr>
      <vt:lpstr>The Surgeon General’s Report - 1964</vt:lpstr>
      <vt:lpstr>Federal Cigarette Labeling and Advertising Act - 1965/1969</vt:lpstr>
      <vt:lpstr>Other National Legal Events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P Richards</dc:creator>
  <cp:lastModifiedBy>Edward P Richards</cp:lastModifiedBy>
  <cp:revision>9</cp:revision>
  <dcterms:created xsi:type="dcterms:W3CDTF">2021-06-28T13:38:11Z</dcterms:created>
  <dcterms:modified xsi:type="dcterms:W3CDTF">2021-06-28T14:05:38Z</dcterms:modified>
</cp:coreProperties>
</file>