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28" r:id="rId2"/>
    <p:sldId id="361" r:id="rId3"/>
    <p:sldId id="936" r:id="rId4"/>
    <p:sldId id="362" r:id="rId5"/>
    <p:sldId id="363" r:id="rId6"/>
    <p:sldId id="364" r:id="rId7"/>
    <p:sldId id="939" r:id="rId8"/>
    <p:sldId id="950" r:id="rId9"/>
    <p:sldId id="365" r:id="rId10"/>
    <p:sldId id="940" r:id="rId11"/>
    <p:sldId id="941" r:id="rId12"/>
    <p:sldId id="392" r:id="rId13"/>
    <p:sldId id="943" r:id="rId14"/>
    <p:sldId id="944" r:id="rId15"/>
    <p:sldId id="945" r:id="rId16"/>
    <p:sldId id="946" r:id="rId17"/>
    <p:sldId id="947" r:id="rId18"/>
    <p:sldId id="948" r:id="rId19"/>
    <p:sldId id="396" r:id="rId20"/>
    <p:sldId id="9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397" autoAdjust="0"/>
  </p:normalViewPr>
  <p:slideViewPr>
    <p:cSldViewPr snapToGrid="0">
      <p:cViewPr varScale="1">
        <p:scale>
          <a:sx n="71" d="100"/>
          <a:sy n="71" d="100"/>
        </p:scale>
        <p:origin x="76" y="15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0608-D270-4C12-A57E-02D9CF86FB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4E7A2-FBB4-4816-A8C3-7F08FD636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62D311-8BC2-4714-9416-BE769D6615B8}"/>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57D0E020-D563-4EC1-8EA0-0C6121B4C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FEC7A-6D56-4763-B6CF-7017FF137F9E}"/>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336305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C6C4-C851-4CCB-8D97-0E093D1BF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CB155-8312-49F8-98CE-3FEFD166B6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F3548-1DDB-4811-A7EC-8860881D2EA3}"/>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BA67439A-4C55-497B-A1D5-2A6829B48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F97B6-595C-4E0F-9A9E-9E3E01AC8030}"/>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688988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5AD23-5785-4656-8ECB-D4A9FF11B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BD632-B218-4B7C-ACBC-187693796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D3194-C35C-43F7-B7F2-4E6ABE045455}"/>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FF9A2F9B-77F7-409B-8E76-9B444360A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0185A-9697-45A8-BE82-2F022362DA8B}"/>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78644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C845-C09A-4A79-B995-ACCF423425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76B54-56B0-46C0-9DAD-28D7904001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D8FB3-1E48-46BF-85E2-88A36AE46EE4}"/>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55DC1E94-DD87-4CE1-95E4-58CBB38DC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963FB-D86B-4573-93F1-94F0DCFC7BBD}"/>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92294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B39E-A85C-4C4F-A008-D3BF4A052D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10CA8-6B1B-4DF0-968F-5DC1A7237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7249C-801E-4009-995C-21BE2FBE1A76}"/>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30A6CB73-AF74-4BF1-87B4-9B3E935FF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04B78-D415-4D3E-868D-DCE17B9C025C}"/>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213344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2F83-4462-4C1E-AC2D-16E0D7908A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90085-2F60-441A-BEFB-5F48831C64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6AB40-FD5C-4536-B6B4-99534B567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A205AA-9B87-4599-97C1-5986F4147F63}"/>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6" name="Footer Placeholder 5">
            <a:extLst>
              <a:ext uri="{FF2B5EF4-FFF2-40B4-BE49-F238E27FC236}">
                <a16:creationId xmlns:a16="http://schemas.microsoft.com/office/drawing/2014/main" id="{4E973134-8747-40AF-9858-44A79EA77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85BD7-F366-4A79-8B76-5D7F22B8F24F}"/>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197258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31C0-87C2-4630-8251-3885C31A56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AB335-B1B5-4811-95BE-04D651119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053A17-8EE4-4CB2-A7D6-DDF58E90A6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2C31F-93A1-4D95-9633-7474B1C75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F9793C-1316-4EF8-8F38-D97B394F4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37DFF7-3C7E-4ED8-A3F2-D1739C2374D2}"/>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8" name="Footer Placeholder 7">
            <a:extLst>
              <a:ext uri="{FF2B5EF4-FFF2-40B4-BE49-F238E27FC236}">
                <a16:creationId xmlns:a16="http://schemas.microsoft.com/office/drawing/2014/main" id="{FD1D945F-DB6C-4261-8DB8-101D070E6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96017-CD52-49CB-8FD0-398E752C1EFA}"/>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273858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2198-04FB-40EE-95D6-43D0BD78B7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F3B65-33F6-4E30-8672-DD7610371608}"/>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4" name="Footer Placeholder 3">
            <a:extLst>
              <a:ext uri="{FF2B5EF4-FFF2-40B4-BE49-F238E27FC236}">
                <a16:creationId xmlns:a16="http://schemas.microsoft.com/office/drawing/2014/main" id="{114AA207-888E-44F0-AF68-B6C2A9A009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8BDB9-F3E3-4EC8-80A4-449201C0D43F}"/>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2395377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ABA431-DD24-4917-A914-4A385EE7FF40}"/>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3" name="Footer Placeholder 2">
            <a:extLst>
              <a:ext uri="{FF2B5EF4-FFF2-40B4-BE49-F238E27FC236}">
                <a16:creationId xmlns:a16="http://schemas.microsoft.com/office/drawing/2014/main" id="{6FA1E066-BB29-49D0-9791-AD18385F2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ED871E-2F55-4584-BE57-40ACC066CCB9}"/>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301170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741D-DAE2-493C-A939-8C07C14BD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516898-D50A-4323-8097-52E7ACD917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86B63-FEAA-4E5A-8210-E90CB58BA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F5C90-F37E-4F79-8200-08C7F4DB9ED1}"/>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6" name="Footer Placeholder 5">
            <a:extLst>
              <a:ext uri="{FF2B5EF4-FFF2-40B4-BE49-F238E27FC236}">
                <a16:creationId xmlns:a16="http://schemas.microsoft.com/office/drawing/2014/main" id="{59BA3CFB-6A52-4620-8FB5-45090264A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6C326-D0F3-461B-8826-C1FAB9EDBAAD}"/>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322578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5A15-0D1A-40F7-9448-0D695531B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AC05B-9709-490E-991A-CAFE520A1D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F6DE9F-3923-4645-BE85-58A655B01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51B3B-B57B-4E2E-9628-239FD0412957}"/>
              </a:ext>
            </a:extLst>
          </p:cNvPr>
          <p:cNvSpPr>
            <a:spLocks noGrp="1"/>
          </p:cNvSpPr>
          <p:nvPr>
            <p:ph type="dt" sz="half" idx="10"/>
          </p:nvPr>
        </p:nvSpPr>
        <p:spPr/>
        <p:txBody>
          <a:bodyPr/>
          <a:lstStyle/>
          <a:p>
            <a:fld id="{3DB0FEB0-9A6C-49C1-A3B1-3D1650252941}" type="datetimeFigureOut">
              <a:rPr lang="en-US" smtClean="0"/>
              <a:t>6/27/2021</a:t>
            </a:fld>
            <a:endParaRPr lang="en-US"/>
          </a:p>
        </p:txBody>
      </p:sp>
      <p:sp>
        <p:nvSpPr>
          <p:cNvPr id="6" name="Footer Placeholder 5">
            <a:extLst>
              <a:ext uri="{FF2B5EF4-FFF2-40B4-BE49-F238E27FC236}">
                <a16:creationId xmlns:a16="http://schemas.microsoft.com/office/drawing/2014/main" id="{49573556-C4BF-4F03-ACDE-1DE8F2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8F1BD-2FBA-4AE4-B7F7-989F1E777FB6}"/>
              </a:ext>
            </a:extLst>
          </p:cNvPr>
          <p:cNvSpPr>
            <a:spLocks noGrp="1"/>
          </p:cNvSpPr>
          <p:nvPr>
            <p:ph type="sldNum" sz="quarter" idx="12"/>
          </p:nvPr>
        </p:nvSpPr>
        <p:spPr/>
        <p:txBody>
          <a:bodyPr/>
          <a:lstStyle/>
          <a:p>
            <a:fld id="{6A05B1CD-A3AB-4D32-9D8D-60382EBD9A25}" type="slidenum">
              <a:rPr lang="en-US" smtClean="0"/>
              <a:t>‹#›</a:t>
            </a:fld>
            <a:endParaRPr lang="en-US"/>
          </a:p>
        </p:txBody>
      </p:sp>
    </p:spTree>
    <p:extLst>
      <p:ext uri="{BB962C8B-B14F-4D97-AF65-F5344CB8AC3E}">
        <p14:creationId xmlns:p14="http://schemas.microsoft.com/office/powerpoint/2010/main" val="2767589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41029-EAB6-4493-BC04-9F9CFF6A6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EBF0DA-1D44-4A97-B749-B247FEAE2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89972-49F6-488F-8F3A-0C07B838D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0FEB0-9A6C-49C1-A3B1-3D1650252941}" type="datetimeFigureOut">
              <a:rPr lang="en-US" smtClean="0"/>
              <a:t>6/27/2021</a:t>
            </a:fld>
            <a:endParaRPr lang="en-US"/>
          </a:p>
        </p:txBody>
      </p:sp>
      <p:sp>
        <p:nvSpPr>
          <p:cNvPr id="5" name="Footer Placeholder 4">
            <a:extLst>
              <a:ext uri="{FF2B5EF4-FFF2-40B4-BE49-F238E27FC236}">
                <a16:creationId xmlns:a16="http://schemas.microsoft.com/office/drawing/2014/main" id="{E85AD623-6688-4745-9C87-C85CC80929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367958-887D-4771-95D6-940C25815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5B1CD-A3AB-4D32-9D8D-60382EBD9A25}" type="slidenum">
              <a:rPr lang="en-US" smtClean="0"/>
              <a:t>‹#›</a:t>
            </a:fld>
            <a:endParaRPr lang="en-US"/>
          </a:p>
        </p:txBody>
      </p:sp>
    </p:spTree>
    <p:extLst>
      <p:ext uri="{BB962C8B-B14F-4D97-AF65-F5344CB8AC3E}">
        <p14:creationId xmlns:p14="http://schemas.microsoft.com/office/powerpoint/2010/main" val="277514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Chapter 7 </a:t>
            </a:r>
          </a:p>
        </p:txBody>
      </p:sp>
      <p:sp>
        <p:nvSpPr>
          <p:cNvPr id="3075" name="Rectangle 3"/>
          <p:cNvSpPr>
            <a:spLocks noGrp="1" noChangeArrowheads="1"/>
          </p:cNvSpPr>
          <p:nvPr>
            <p:ph type="subTitle" idx="1"/>
          </p:nvPr>
        </p:nvSpPr>
        <p:spPr/>
        <p:txBody>
          <a:bodyPr>
            <a:normAutofit/>
          </a:bodyPr>
          <a:lstStyle/>
          <a:p>
            <a:pPr eaLnBrk="1" hangingPunct="1">
              <a:lnSpc>
                <a:spcPct val="90000"/>
              </a:lnSpc>
            </a:pPr>
            <a:r>
              <a:rPr lang="en-US" sz="4400" i="1" dirty="0"/>
              <a:t>Chevron</a:t>
            </a:r>
          </a:p>
        </p:txBody>
      </p:sp>
      <p:sp>
        <p:nvSpPr>
          <p:cNvPr id="2" name="Slide Number Placeholder 1">
            <a:extLst>
              <a:ext uri="{FF2B5EF4-FFF2-40B4-BE49-F238E27FC236}">
                <a16:creationId xmlns:a16="http://schemas.microsoft.com/office/drawing/2014/main" id="{5D7D2609-E598-4851-B3FC-3DAA6FE79620}"/>
              </a:ext>
            </a:extLst>
          </p:cNvPr>
          <p:cNvSpPr>
            <a:spLocks noGrp="1"/>
          </p:cNvSpPr>
          <p:nvPr>
            <p:ph type="sldNum" sz="quarter" idx="12"/>
          </p:nvPr>
        </p:nvSpPr>
        <p:spPr/>
        <p:txBody>
          <a:bodyPr/>
          <a:lstStyle/>
          <a:p>
            <a:pPr>
              <a:defRPr/>
            </a:pPr>
            <a:fld id="{14352923-D39C-456D-A4D0-962C6C599CDA}" type="slidenum">
              <a:rPr lang="en-US" smtClean="0"/>
              <a:pPr>
                <a:defRPr/>
              </a:pPr>
              <a:t>1</a:t>
            </a:fld>
            <a:endParaRPr lang="en-US"/>
          </a:p>
        </p:txBody>
      </p:sp>
      <p:pic>
        <p:nvPicPr>
          <p:cNvPr id="6" name="Audio 5">
            <a:hlinkClick r:id="" action="ppaction://media"/>
            <a:extLst>
              <a:ext uri="{FF2B5EF4-FFF2-40B4-BE49-F238E27FC236}">
                <a16:creationId xmlns:a16="http://schemas.microsoft.com/office/drawing/2014/main" id="{DF4D3A7A-AE9C-4256-BF8A-32903A1AD2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8"/>
    </mc:Choice>
    <mc:Fallback xmlns="">
      <p:transition spd="slow" advTm="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8EEC75-032E-44B9-A95F-2F7325FB0EA5}" type="slidenum">
              <a:rPr lang="en-US" smtClean="0"/>
              <a:pPr/>
              <a:t>10</a:t>
            </a:fld>
            <a:endParaRPr lang="en-US"/>
          </a:p>
        </p:txBody>
      </p:sp>
      <p:sp>
        <p:nvSpPr>
          <p:cNvPr id="11267" name="Rectangle 2"/>
          <p:cNvSpPr>
            <a:spLocks noGrp="1" noChangeArrowheads="1"/>
          </p:cNvSpPr>
          <p:nvPr>
            <p:ph type="title"/>
          </p:nvPr>
        </p:nvSpPr>
        <p:spPr/>
        <p:txBody>
          <a:bodyPr/>
          <a:lstStyle/>
          <a:p>
            <a:pPr eaLnBrk="1" hangingPunct="1"/>
            <a:r>
              <a:rPr lang="en-US" dirty="0"/>
              <a:t>Applying Step One in this Case</a:t>
            </a:r>
          </a:p>
        </p:txBody>
      </p:sp>
      <p:sp>
        <p:nvSpPr>
          <p:cNvPr id="11268" name="Rectangle 3"/>
          <p:cNvSpPr>
            <a:spLocks noGrp="1" noChangeArrowheads="1"/>
          </p:cNvSpPr>
          <p:nvPr>
            <p:ph type="body" idx="1"/>
          </p:nvPr>
        </p:nvSpPr>
        <p:spPr/>
        <p:txBody>
          <a:bodyPr>
            <a:normAutofit/>
          </a:bodyPr>
          <a:lstStyle/>
          <a:p>
            <a:pPr eaLnBrk="1" hangingPunct="1"/>
            <a:r>
              <a:rPr lang="en-US" dirty="0"/>
              <a:t>The statute: </a:t>
            </a:r>
          </a:p>
          <a:p>
            <a:pPr lvl="1" eaLnBrk="1" hangingPunct="1"/>
            <a:r>
              <a:rPr lang="en-US" dirty="0"/>
              <a:t>"The plan provisions required by subsection (a) shall -- . . . . . "(6) require permits for the construction and operation of new or modified major stationary sources in accordance with section 173 (relating to permit requirements).”</a:t>
            </a:r>
          </a:p>
          <a:p>
            <a:pPr eaLnBrk="1" hangingPunct="1"/>
            <a:r>
              <a:rPr lang="en-US" dirty="0"/>
              <a:t>Does this define a stationary source as to resolve the bubble question?</a:t>
            </a:r>
          </a:p>
          <a:p>
            <a:pPr eaLnBrk="1" hangingPunct="1"/>
            <a:r>
              <a:rPr lang="en-US" dirty="0"/>
              <a:t>Would it allow the bubble definition of stationary source?</a:t>
            </a:r>
          </a:p>
          <a:p>
            <a:pPr eaLnBrk="1" hangingPunct="1"/>
            <a:endParaRPr lang="en-US" dirty="0"/>
          </a:p>
        </p:txBody>
      </p:sp>
      <p:pic>
        <p:nvPicPr>
          <p:cNvPr id="2" name="Audio 1">
            <a:hlinkClick r:id="" action="ppaction://media"/>
            <a:extLst>
              <a:ext uri="{FF2B5EF4-FFF2-40B4-BE49-F238E27FC236}">
                <a16:creationId xmlns:a16="http://schemas.microsoft.com/office/drawing/2014/main" id="{303D6CAF-22CA-4705-87C0-C0B7A255E2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68"/>
    </mc:Choice>
    <mc:Fallback xmlns="">
      <p:transition spd="slow" advTm="4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7867-51F4-4883-936E-7A576D4332C8}"/>
              </a:ext>
            </a:extLst>
          </p:cNvPr>
          <p:cNvSpPr>
            <a:spLocks noGrp="1"/>
          </p:cNvSpPr>
          <p:nvPr>
            <p:ph type="title"/>
          </p:nvPr>
        </p:nvSpPr>
        <p:spPr/>
        <p:txBody>
          <a:bodyPr/>
          <a:lstStyle/>
          <a:p>
            <a:r>
              <a:rPr lang="en-US" dirty="0"/>
              <a:t>Step Two – Who Gets to Resolve Ambiguities?</a:t>
            </a:r>
          </a:p>
        </p:txBody>
      </p:sp>
      <p:sp>
        <p:nvSpPr>
          <p:cNvPr id="3" name="Content Placeholder 2">
            <a:extLst>
              <a:ext uri="{FF2B5EF4-FFF2-40B4-BE49-F238E27FC236}">
                <a16:creationId xmlns:a16="http://schemas.microsoft.com/office/drawing/2014/main" id="{ED6953F8-A5EE-4F66-B9D7-6C516C184E9A}"/>
              </a:ext>
            </a:extLst>
          </p:cNvPr>
          <p:cNvSpPr>
            <a:spLocks noGrp="1"/>
          </p:cNvSpPr>
          <p:nvPr>
            <p:ph idx="1"/>
          </p:nvPr>
        </p:nvSpPr>
        <p:spPr/>
        <p:txBody>
          <a:bodyPr>
            <a:normAutofit/>
          </a:bodyPr>
          <a:lstStyle/>
          <a:p>
            <a:r>
              <a:rPr lang="en-US" dirty="0"/>
              <a:t>“If, however, the court determines Congress has not directly addressed the precise question at issue, the court </a:t>
            </a:r>
            <a:r>
              <a:rPr lang="en-US" dirty="0">
                <a:highlight>
                  <a:srgbClr val="FFFF00"/>
                </a:highlight>
              </a:rPr>
              <a:t>does not simply impose its own construction on the statute</a:t>
            </a:r>
            <a:r>
              <a:rPr lang="en-US" dirty="0"/>
              <a:t>, as would be necessary in the absence of an administrative interpretation. </a:t>
            </a:r>
            <a:r>
              <a:rPr lang="en-US" dirty="0">
                <a:highlight>
                  <a:srgbClr val="FFFF00"/>
                </a:highlight>
              </a:rPr>
              <a:t>Rather, if the statute is silent or ambiguous with respect to the specific issue, the question for the court is whether the agency's answer is based on a permissible construction of the statute.”</a:t>
            </a:r>
          </a:p>
        </p:txBody>
      </p:sp>
      <p:sp>
        <p:nvSpPr>
          <p:cNvPr id="4" name="Slide Number Placeholder 3">
            <a:extLst>
              <a:ext uri="{FF2B5EF4-FFF2-40B4-BE49-F238E27FC236}">
                <a16:creationId xmlns:a16="http://schemas.microsoft.com/office/drawing/2014/main" id="{F15CF994-9CF2-442A-B7D7-DA519EE1929B}"/>
              </a:ext>
            </a:extLst>
          </p:cNvPr>
          <p:cNvSpPr>
            <a:spLocks noGrp="1"/>
          </p:cNvSpPr>
          <p:nvPr>
            <p:ph type="sldNum" sz="quarter" idx="12"/>
          </p:nvPr>
        </p:nvSpPr>
        <p:spPr/>
        <p:txBody>
          <a:bodyPr/>
          <a:lstStyle/>
          <a:p>
            <a:pPr>
              <a:defRPr/>
            </a:pPr>
            <a:fld id="{D78AFD4D-646D-45A9-BFAB-508FEBC67463}"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3AEDA3F8-9389-4BDC-B6D8-EFF79579C1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69149217"/>
      </p:ext>
    </p:extLst>
  </p:cSld>
  <p:clrMapOvr>
    <a:masterClrMapping/>
  </p:clrMapOvr>
  <mc:AlternateContent xmlns:mc="http://schemas.openxmlformats.org/markup-compatibility/2006" xmlns:p14="http://schemas.microsoft.com/office/powerpoint/2010/main">
    <mc:Choice Requires="p14">
      <p:transition spd="slow" p14:dur="2000" advTm="66986"/>
    </mc:Choice>
    <mc:Fallback xmlns="">
      <p:transition spd="slow" advTm="6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CB2B-7009-4399-9EE3-9C10B66D0805}"/>
              </a:ext>
            </a:extLst>
          </p:cNvPr>
          <p:cNvSpPr>
            <a:spLocks noGrp="1"/>
          </p:cNvSpPr>
          <p:nvPr>
            <p:ph type="title"/>
          </p:nvPr>
        </p:nvSpPr>
        <p:spPr/>
        <p:txBody>
          <a:bodyPr/>
          <a:lstStyle/>
          <a:p>
            <a:r>
              <a:rPr lang="en-US" i="1" dirty="0"/>
              <a:t>Chevron</a:t>
            </a:r>
            <a:r>
              <a:rPr lang="en-US" dirty="0"/>
              <a:t> Deference - Step Two</a:t>
            </a:r>
          </a:p>
        </p:txBody>
      </p:sp>
      <p:sp>
        <p:nvSpPr>
          <p:cNvPr id="3" name="Content Placeholder 2">
            <a:extLst>
              <a:ext uri="{FF2B5EF4-FFF2-40B4-BE49-F238E27FC236}">
                <a16:creationId xmlns:a16="http://schemas.microsoft.com/office/drawing/2014/main" id="{BAA6FAD0-4A69-41D6-ACE6-8094C2754842}"/>
              </a:ext>
            </a:extLst>
          </p:cNvPr>
          <p:cNvSpPr>
            <a:spLocks noGrp="1"/>
          </p:cNvSpPr>
          <p:nvPr>
            <p:ph idx="1"/>
          </p:nvPr>
        </p:nvSpPr>
        <p:spPr/>
        <p:txBody>
          <a:bodyPr>
            <a:normAutofit/>
          </a:bodyPr>
          <a:lstStyle/>
          <a:p>
            <a:pPr lvl="0"/>
            <a:r>
              <a:rPr lang="en-US" sz="3200" b="1" dirty="0"/>
              <a:t>If statute is ambiguous, or if Congress left gaps for the agency to fill, is the agency’s interpretation of the statute permissible?</a:t>
            </a:r>
          </a:p>
          <a:p>
            <a:pPr lvl="1"/>
            <a:r>
              <a:rPr lang="en-US" dirty="0"/>
              <a:t>Permissible is equivalent to reasonable. </a:t>
            </a:r>
          </a:p>
          <a:p>
            <a:pPr lvl="1"/>
            <a:r>
              <a:rPr lang="en-US" dirty="0"/>
              <a:t>The agency is entitled to deference if its interpretation is reasonable.</a:t>
            </a:r>
          </a:p>
          <a:p>
            <a:pPr lvl="1"/>
            <a:r>
              <a:rPr lang="en-US" dirty="0"/>
              <a:t>The agency’s interpretation need not be the best or the one preferred by the court.</a:t>
            </a:r>
          </a:p>
          <a:p>
            <a:r>
              <a:rPr lang="en-US" dirty="0"/>
              <a:t>The political fight is over whether the court should determine the </a:t>
            </a:r>
            <a:r>
              <a:rPr lang="en-US" i="1" dirty="0"/>
              <a:t>best</a:t>
            </a:r>
            <a:r>
              <a:rPr lang="en-US" dirty="0"/>
              <a:t> interpretation.</a:t>
            </a:r>
          </a:p>
        </p:txBody>
      </p:sp>
      <p:sp>
        <p:nvSpPr>
          <p:cNvPr id="4" name="Slide Number Placeholder 3">
            <a:extLst>
              <a:ext uri="{FF2B5EF4-FFF2-40B4-BE49-F238E27FC236}">
                <a16:creationId xmlns:a16="http://schemas.microsoft.com/office/drawing/2014/main" id="{A984180A-397A-435F-AA84-97684B9C8F1B}"/>
              </a:ext>
            </a:extLst>
          </p:cNvPr>
          <p:cNvSpPr>
            <a:spLocks noGrp="1"/>
          </p:cNvSpPr>
          <p:nvPr>
            <p:ph type="sldNum" sz="quarter" idx="12"/>
          </p:nvPr>
        </p:nvSpPr>
        <p:spPr/>
        <p:txBody>
          <a:bodyPr/>
          <a:lstStyle/>
          <a:p>
            <a:pPr>
              <a:defRPr/>
            </a:pPr>
            <a:fld id="{5CC87D3D-D4B3-41AF-BB3C-9499BBA0FEE5}" type="slidenum">
              <a:rPr lang="en-US" altLang="en-US" smtClean="0"/>
              <a:pPr>
                <a:defRPr/>
              </a:pPr>
              <a:t>12</a:t>
            </a:fld>
            <a:endParaRPr lang="en-US" altLang="en-US" dirty="0"/>
          </a:p>
        </p:txBody>
      </p:sp>
      <p:pic>
        <p:nvPicPr>
          <p:cNvPr id="6" name="Audio 5">
            <a:hlinkClick r:id="" action="ppaction://media"/>
            <a:extLst>
              <a:ext uri="{FF2B5EF4-FFF2-40B4-BE49-F238E27FC236}">
                <a16:creationId xmlns:a16="http://schemas.microsoft.com/office/drawing/2014/main" id="{A1E21336-8F3D-45D1-B115-6F30B73B5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97658494"/>
      </p:ext>
    </p:extLst>
  </p:cSld>
  <p:clrMapOvr>
    <a:masterClrMapping/>
  </p:clrMapOvr>
  <mc:AlternateContent xmlns:mc="http://schemas.openxmlformats.org/markup-compatibility/2006" xmlns:p14="http://schemas.microsoft.com/office/powerpoint/2010/main">
    <mc:Choice Requires="p14">
      <p:transition spd="slow" p14:dur="2000" advTm="59782"/>
    </mc:Choice>
    <mc:Fallback xmlns="">
      <p:transition spd="slow" advTm="5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FB5462-00E0-4FA2-921B-045C687C29A0}" type="slidenum">
              <a:rPr lang="en-US" smtClean="0"/>
              <a:pPr/>
              <a:t>13</a:t>
            </a:fld>
            <a:endParaRPr lang="en-US"/>
          </a:p>
        </p:txBody>
      </p:sp>
      <p:sp>
        <p:nvSpPr>
          <p:cNvPr id="13315" name="Rectangle 2"/>
          <p:cNvSpPr>
            <a:spLocks noGrp="1" noChangeArrowheads="1"/>
          </p:cNvSpPr>
          <p:nvPr>
            <p:ph type="title"/>
          </p:nvPr>
        </p:nvSpPr>
        <p:spPr/>
        <p:txBody>
          <a:bodyPr/>
          <a:lstStyle/>
          <a:p>
            <a:pPr eaLnBrk="1" hangingPunct="1"/>
            <a:r>
              <a:rPr lang="en-US"/>
              <a:t>What does it Mean to Be Silent or Ambiguous?</a:t>
            </a:r>
          </a:p>
        </p:txBody>
      </p:sp>
      <p:sp>
        <p:nvSpPr>
          <p:cNvPr id="13316" name="Rectangle 3"/>
          <p:cNvSpPr>
            <a:spLocks noGrp="1" noChangeArrowheads="1"/>
          </p:cNvSpPr>
          <p:nvPr>
            <p:ph type="body" idx="1"/>
          </p:nvPr>
        </p:nvSpPr>
        <p:spPr/>
        <p:txBody>
          <a:bodyPr/>
          <a:lstStyle/>
          <a:p>
            <a:pPr eaLnBrk="1" hangingPunct="1"/>
            <a:r>
              <a:rPr lang="en-US" dirty="0"/>
              <a:t>Do you just look at the statute itself?</a:t>
            </a:r>
          </a:p>
          <a:p>
            <a:pPr lvl="1" eaLnBrk="1" hangingPunct="1"/>
            <a:r>
              <a:rPr lang="en-US" dirty="0"/>
              <a:t>Scalia (and his followers), usually.</a:t>
            </a:r>
          </a:p>
          <a:p>
            <a:pPr eaLnBrk="1" hangingPunct="1"/>
            <a:r>
              <a:rPr lang="en-US" dirty="0"/>
              <a:t>Do you include legislative intent?</a:t>
            </a:r>
          </a:p>
          <a:p>
            <a:pPr lvl="1" eaLnBrk="1" hangingPunct="1"/>
            <a:r>
              <a:rPr lang="en-US" dirty="0"/>
              <a:t>Breyer, usually.</a:t>
            </a:r>
          </a:p>
          <a:p>
            <a:pPr eaLnBrk="1" hangingPunct="1"/>
            <a:r>
              <a:rPr lang="en-US" dirty="0"/>
              <a:t>In </a:t>
            </a:r>
            <a:r>
              <a:rPr lang="en-US" i="1" dirty="0"/>
              <a:t>Brown and Williamson, </a:t>
            </a:r>
            <a:r>
              <a:rPr lang="en-US" dirty="0"/>
              <a:t>discussed later, the court looks to history and the regulatory conflicts with other agencies to determine what a statute means.</a:t>
            </a:r>
          </a:p>
        </p:txBody>
      </p:sp>
      <p:pic>
        <p:nvPicPr>
          <p:cNvPr id="2" name="Audio 1">
            <a:hlinkClick r:id="" action="ppaction://media"/>
            <a:extLst>
              <a:ext uri="{FF2B5EF4-FFF2-40B4-BE49-F238E27FC236}">
                <a16:creationId xmlns:a16="http://schemas.microsoft.com/office/drawing/2014/main" id="{9DFC17C3-ED1A-42F4-8699-EEDE4DA33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70"/>
    </mc:Choice>
    <mc:Fallback xmlns="">
      <p:transition spd="slow" advTm="6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B3140AF-C425-4957-982F-1BF1FDD99072}" type="slidenum">
              <a:rPr lang="en-US" smtClean="0"/>
              <a:pPr/>
              <a:t>14</a:t>
            </a:fld>
            <a:endParaRPr lang="en-US"/>
          </a:p>
        </p:txBody>
      </p:sp>
      <p:sp>
        <p:nvSpPr>
          <p:cNvPr id="14339" name="Rectangle 2"/>
          <p:cNvSpPr>
            <a:spLocks noGrp="1" noChangeArrowheads="1"/>
          </p:cNvSpPr>
          <p:nvPr>
            <p:ph type="title"/>
          </p:nvPr>
        </p:nvSpPr>
        <p:spPr/>
        <p:txBody>
          <a:bodyPr/>
          <a:lstStyle/>
          <a:p>
            <a:pPr eaLnBrk="1" hangingPunct="1"/>
            <a:r>
              <a:rPr lang="en-US"/>
              <a:t>Political Control of Agencies</a:t>
            </a:r>
          </a:p>
        </p:txBody>
      </p:sp>
      <p:sp>
        <p:nvSpPr>
          <p:cNvPr id="14340" name="Rectangle 3"/>
          <p:cNvSpPr>
            <a:spLocks noGrp="1" noChangeArrowheads="1"/>
          </p:cNvSpPr>
          <p:nvPr>
            <p:ph type="body" idx="1"/>
          </p:nvPr>
        </p:nvSpPr>
        <p:spPr>
          <a:xfrm>
            <a:off x="348343" y="1825625"/>
            <a:ext cx="11005457" cy="4351338"/>
          </a:xfrm>
        </p:spPr>
        <p:txBody>
          <a:bodyPr/>
          <a:lstStyle/>
          <a:p>
            <a:pPr eaLnBrk="1" hangingPunct="1"/>
            <a:r>
              <a:rPr lang="en-US" dirty="0"/>
              <a:t>How does </a:t>
            </a:r>
            <a:r>
              <a:rPr lang="en-US" i="1" dirty="0"/>
              <a:t>Chevron</a:t>
            </a:r>
            <a:r>
              <a:rPr lang="en-US" dirty="0"/>
              <a:t> deference fit with the political control of agencies?</a:t>
            </a:r>
          </a:p>
          <a:p>
            <a:pPr eaLnBrk="1" hangingPunct="1"/>
            <a:r>
              <a:rPr lang="en-US" dirty="0"/>
              <a:t>Is this a liberal/conservative view?</a:t>
            </a:r>
          </a:p>
          <a:p>
            <a:pPr eaLnBrk="1" hangingPunct="1"/>
            <a:r>
              <a:rPr lang="en-US" dirty="0"/>
              <a:t>While Gorsuch was appointed because he claims to hate </a:t>
            </a:r>
            <a:r>
              <a:rPr lang="en-US" i="1" dirty="0"/>
              <a:t>Chevron</a:t>
            </a:r>
            <a:r>
              <a:rPr lang="en-US" dirty="0"/>
              <a:t>, </a:t>
            </a:r>
            <a:r>
              <a:rPr lang="en-US" i="1" dirty="0"/>
              <a:t>Chevron</a:t>
            </a:r>
            <a:r>
              <a:rPr lang="en-US" dirty="0"/>
              <a:t> helped the Trump administrations efforts to roll back regulations. </a:t>
            </a:r>
          </a:p>
          <a:p>
            <a:pPr lvl="1" eaLnBrk="1" hangingPunct="1"/>
            <a:r>
              <a:rPr lang="en-US" dirty="0"/>
              <a:t>You should only hate </a:t>
            </a:r>
            <a:r>
              <a:rPr lang="en-US" i="1" dirty="0"/>
              <a:t>Chevron</a:t>
            </a:r>
            <a:r>
              <a:rPr lang="en-US" dirty="0"/>
              <a:t> when it does not serve your client’s interests.  </a:t>
            </a:r>
            <a:r>
              <a:rPr lang="en-US" dirty="0">
                <a:sym typeface="Wingdings" panose="05000000000000000000" pitchFamily="2" charset="2"/>
              </a:rPr>
              <a:t></a:t>
            </a:r>
            <a:endParaRPr lang="en-US" dirty="0"/>
          </a:p>
        </p:txBody>
      </p:sp>
      <p:pic>
        <p:nvPicPr>
          <p:cNvPr id="3" name="Audio 2">
            <a:hlinkClick r:id="" action="ppaction://media"/>
            <a:extLst>
              <a:ext uri="{FF2B5EF4-FFF2-40B4-BE49-F238E27FC236}">
                <a16:creationId xmlns:a16="http://schemas.microsoft.com/office/drawing/2014/main" id="{0BED5AF9-A423-4DEB-8F55-B57F50D05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394"/>
    </mc:Choice>
    <mc:Fallback xmlns="">
      <p:transition spd="slow" advTm="12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3B6BDE-8BDB-4F1A-B3AA-E8C50B789F3F}" type="slidenum">
              <a:rPr lang="en-US" smtClean="0"/>
              <a:pPr/>
              <a:t>15</a:t>
            </a:fld>
            <a:endParaRPr lang="en-US"/>
          </a:p>
        </p:txBody>
      </p:sp>
      <p:sp>
        <p:nvSpPr>
          <p:cNvPr id="5123" name="Rectangle 2"/>
          <p:cNvSpPr>
            <a:spLocks noGrp="1" noChangeArrowheads="1"/>
          </p:cNvSpPr>
          <p:nvPr>
            <p:ph type="title"/>
          </p:nvPr>
        </p:nvSpPr>
        <p:spPr/>
        <p:txBody>
          <a:bodyPr/>
          <a:lstStyle/>
          <a:p>
            <a:pPr eaLnBrk="1" hangingPunct="1"/>
            <a:r>
              <a:rPr lang="en-US" dirty="0">
                <a:highlight>
                  <a:srgbClr val="FFFF00"/>
                </a:highlight>
              </a:rPr>
              <a:t>Miller v. AT&amp;T Corp</a:t>
            </a:r>
            <a:r>
              <a:rPr lang="en-US" dirty="0"/>
              <a:t>., 250 F.3d 820 (4th Cir. 2001) </a:t>
            </a:r>
          </a:p>
        </p:txBody>
      </p:sp>
      <p:sp>
        <p:nvSpPr>
          <p:cNvPr id="5124" name="Rectangle 3"/>
          <p:cNvSpPr>
            <a:spLocks noGrp="1" noChangeArrowheads="1"/>
          </p:cNvSpPr>
          <p:nvPr>
            <p:ph type="body" idx="1"/>
          </p:nvPr>
        </p:nvSpPr>
        <p:spPr/>
        <p:txBody>
          <a:bodyPr>
            <a:normAutofit/>
          </a:bodyPr>
          <a:lstStyle/>
          <a:p>
            <a:pPr eaLnBrk="1" hangingPunct="1">
              <a:lnSpc>
                <a:spcPct val="80000"/>
              </a:lnSpc>
            </a:pPr>
            <a:r>
              <a:rPr lang="en-US" dirty="0"/>
              <a:t>The Family and Medical Leave Act (FMLA) entitles an eligible employee to as many as 12 weeks of unpaid leave per year for ''a serious health condition that makes the employee unable to perform the functions of the position of such employee.'' </a:t>
            </a:r>
          </a:p>
          <a:p>
            <a:pPr eaLnBrk="1" hangingPunct="1">
              <a:lnSpc>
                <a:spcPct val="80000"/>
              </a:lnSpc>
            </a:pPr>
            <a:r>
              <a:rPr lang="en-US" dirty="0"/>
              <a:t>The Act defines ''serious health condition'' as an ''illness, injury, impairment, or physical or mental condition that involves- (A) </a:t>
            </a:r>
            <a:r>
              <a:rPr lang="en-US" dirty="0">
                <a:highlight>
                  <a:srgbClr val="FFFF00"/>
                </a:highlight>
              </a:rPr>
              <a:t>inpatient care </a:t>
            </a:r>
            <a:r>
              <a:rPr lang="en-US" dirty="0"/>
              <a:t>in a hospital, hospice, or residential medical care facility; or (B) </a:t>
            </a:r>
            <a:r>
              <a:rPr lang="en-US" dirty="0">
                <a:highlight>
                  <a:srgbClr val="FFFF00"/>
                </a:highlight>
              </a:rPr>
              <a:t>continuing treatment </a:t>
            </a:r>
            <a:r>
              <a:rPr lang="en-US" dirty="0"/>
              <a:t>by a health care provider.'' </a:t>
            </a:r>
          </a:p>
          <a:p>
            <a:pPr eaLnBrk="1" hangingPunct="1">
              <a:lnSpc>
                <a:spcPct val="80000"/>
              </a:lnSpc>
            </a:pPr>
            <a:r>
              <a:rPr lang="en-US" dirty="0"/>
              <a:t>FMLA does not define medical treatment or care.</a:t>
            </a:r>
          </a:p>
        </p:txBody>
      </p:sp>
      <p:pic>
        <p:nvPicPr>
          <p:cNvPr id="2" name="Audio 1">
            <a:hlinkClick r:id="" action="ppaction://media"/>
            <a:extLst>
              <a:ext uri="{FF2B5EF4-FFF2-40B4-BE49-F238E27FC236}">
                <a16:creationId xmlns:a16="http://schemas.microsoft.com/office/drawing/2014/main" id="{23CB0B46-D856-485A-B1B2-F73A58E1AC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14188462"/>
      </p:ext>
    </p:extLst>
  </p:cSld>
  <p:clrMapOvr>
    <a:masterClrMapping/>
  </p:clrMapOvr>
  <mc:AlternateContent xmlns:mc="http://schemas.openxmlformats.org/markup-compatibility/2006" xmlns:p14="http://schemas.microsoft.com/office/powerpoint/2010/main">
    <mc:Choice Requires="p14">
      <p:transition spd="slow" p14:dur="2000" advTm="76813"/>
    </mc:Choice>
    <mc:Fallback xmlns="">
      <p:transition spd="slow" advTm="7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indent="-342900">
              <a:lnSpc>
                <a:spcPct val="80000"/>
              </a:lnSpc>
              <a:buClr>
                <a:schemeClr val="folHlink"/>
              </a:buClr>
              <a:buSzPct val="60000"/>
            </a:pPr>
            <a:r>
              <a:rPr lang="en-US" sz="4400" dirty="0">
                <a:latin typeface="+mj-lt"/>
              </a:rPr>
              <a:t>What does Medical Treatment of Care Mean?</a:t>
            </a:r>
          </a:p>
        </p:txBody>
      </p:sp>
      <p:sp>
        <p:nvSpPr>
          <p:cNvPr id="3" name="Content Placeholder 2"/>
          <p:cNvSpPr>
            <a:spLocks noGrp="1"/>
          </p:cNvSpPr>
          <p:nvPr>
            <p:ph idx="1"/>
          </p:nvPr>
        </p:nvSpPr>
        <p:spPr/>
        <p:txBody>
          <a:bodyPr>
            <a:normAutofit lnSpcReduction="10000"/>
          </a:bodyPr>
          <a:lstStyle/>
          <a:p>
            <a:pPr lvl="0" eaLnBrk="1" hangingPunct="1">
              <a:lnSpc>
                <a:spcPct val="80000"/>
              </a:lnSpc>
            </a:pPr>
            <a:r>
              <a:rPr lang="en-US" dirty="0"/>
              <a:t>What if you take time off for a medical appoint and the doctor says you are not sick or that your condition is untreatable?</a:t>
            </a:r>
          </a:p>
          <a:p>
            <a:pPr lvl="1" eaLnBrk="1" hangingPunct="1">
              <a:lnSpc>
                <a:spcPct val="80000"/>
              </a:lnSpc>
            </a:pPr>
            <a:r>
              <a:rPr lang="en-US" sz="2800" dirty="0"/>
              <a:t>Are you covered by the FMLA?</a:t>
            </a:r>
          </a:p>
          <a:p>
            <a:pPr lvl="0" eaLnBrk="1" hangingPunct="1">
              <a:lnSpc>
                <a:spcPct val="80000"/>
              </a:lnSpc>
            </a:pPr>
            <a:r>
              <a:rPr lang="en-US" dirty="0"/>
              <a:t>The agency makes a regulation that finds that examinations by the doctor that do not require specific treatment are covered by the act.</a:t>
            </a:r>
          </a:p>
          <a:p>
            <a:pPr eaLnBrk="1" hangingPunct="1">
              <a:lnSpc>
                <a:spcPct val="80000"/>
              </a:lnSpc>
            </a:pPr>
            <a:r>
              <a:rPr lang="en-US" dirty="0"/>
              <a:t>An employer contests the regulation, arguing that statute did not provide authority to define physical exams as treatment.</a:t>
            </a:r>
          </a:p>
          <a:p>
            <a:pPr eaLnBrk="1" hangingPunct="1">
              <a:lnSpc>
                <a:spcPct val="80000"/>
              </a:lnSpc>
            </a:pPr>
            <a:r>
              <a:rPr lang="en-US" dirty="0"/>
              <a:t>The Court found that “treatment” in the statute was ambiguous – in the sense of giving the agency discretion - and that the agency’s interpretation was reasonable.</a:t>
            </a:r>
          </a:p>
          <a:p>
            <a:pPr lvl="1" eaLnBrk="1" hangingPunct="1">
              <a:lnSpc>
                <a:spcPct val="80000"/>
              </a:lnSpc>
            </a:pPr>
            <a:r>
              <a:rPr lang="en-US" sz="2800" dirty="0"/>
              <a:t>(A physical exam also triggers the physician patient relationship for tort law.)</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AA3386C7-0D2E-4E17-8DA2-219DC34278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02992872"/>
      </p:ext>
    </p:extLst>
  </p:cSld>
  <p:clrMapOvr>
    <a:masterClrMapping/>
  </p:clrMapOvr>
  <mc:AlternateContent xmlns:mc="http://schemas.openxmlformats.org/markup-compatibility/2006" xmlns:p14="http://schemas.microsoft.com/office/powerpoint/2010/main">
    <mc:Choice Requires="p14">
      <p:transition spd="slow" p14:dur="2000" advTm="79174"/>
    </mc:Choice>
    <mc:Fallback xmlns="">
      <p:transition spd="slow" advTm="7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D27CC8-6DD5-4AD7-AE8E-E7812B169DAC}" type="slidenum">
              <a:rPr lang="en-US" smtClean="0"/>
              <a:pPr/>
              <a:t>17</a:t>
            </a:fld>
            <a:endParaRPr lang="en-US"/>
          </a:p>
        </p:txBody>
      </p:sp>
      <p:sp>
        <p:nvSpPr>
          <p:cNvPr id="8195" name="Rectangle 2"/>
          <p:cNvSpPr>
            <a:spLocks noGrp="1" noChangeArrowheads="1"/>
          </p:cNvSpPr>
          <p:nvPr>
            <p:ph type="title"/>
          </p:nvPr>
        </p:nvSpPr>
        <p:spPr/>
        <p:txBody>
          <a:bodyPr/>
          <a:lstStyle/>
          <a:p>
            <a:pPr eaLnBrk="1" hangingPunct="1"/>
            <a:r>
              <a:rPr lang="en-US"/>
              <a:t>Opinions in Litigation</a:t>
            </a:r>
          </a:p>
        </p:txBody>
      </p:sp>
      <p:sp>
        <p:nvSpPr>
          <p:cNvPr id="8196" name="Rectangle 3"/>
          <p:cNvSpPr>
            <a:spLocks noGrp="1" noChangeArrowheads="1"/>
          </p:cNvSpPr>
          <p:nvPr>
            <p:ph type="body" idx="1"/>
          </p:nvPr>
        </p:nvSpPr>
        <p:spPr/>
        <p:txBody>
          <a:bodyPr/>
          <a:lstStyle/>
          <a:p>
            <a:pPr eaLnBrk="1" hangingPunct="1">
              <a:lnSpc>
                <a:spcPct val="90000"/>
              </a:lnSpc>
            </a:pPr>
            <a:r>
              <a:rPr lang="en-US" dirty="0"/>
              <a:t>Chevron was a rulemaking, with all the attendant process and review.</a:t>
            </a:r>
          </a:p>
          <a:p>
            <a:pPr eaLnBrk="1" hangingPunct="1">
              <a:lnSpc>
                <a:spcPct val="90000"/>
              </a:lnSpc>
            </a:pPr>
            <a:r>
              <a:rPr lang="en-US" dirty="0"/>
              <a:t>What if the agency takes a position for the first-time during litigation?</a:t>
            </a:r>
          </a:p>
          <a:p>
            <a:pPr eaLnBrk="1" hangingPunct="1">
              <a:lnSpc>
                <a:spcPct val="90000"/>
              </a:lnSpc>
            </a:pPr>
            <a:r>
              <a:rPr lang="en-US" dirty="0"/>
              <a:t>Why might an amicus brief from an agency in a case where the agency has no interest get more deference?</a:t>
            </a:r>
          </a:p>
        </p:txBody>
      </p:sp>
      <p:pic>
        <p:nvPicPr>
          <p:cNvPr id="5" name="Audio 4">
            <a:hlinkClick r:id="" action="ppaction://media"/>
            <a:extLst>
              <a:ext uri="{FF2B5EF4-FFF2-40B4-BE49-F238E27FC236}">
                <a16:creationId xmlns:a16="http://schemas.microsoft.com/office/drawing/2014/main" id="{5613D48C-5B7B-4030-AA84-35CD08DCF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544088563"/>
      </p:ext>
    </p:extLst>
  </p:cSld>
  <p:clrMapOvr>
    <a:masterClrMapping/>
  </p:clrMapOvr>
  <mc:AlternateContent xmlns:mc="http://schemas.openxmlformats.org/markup-compatibility/2006" xmlns:p14="http://schemas.microsoft.com/office/powerpoint/2010/main">
    <mc:Choice Requires="p14">
      <p:transition spd="slow" p14:dur="2000" advTm="73418"/>
    </mc:Choice>
    <mc:Fallback xmlns="">
      <p:transition spd="slow" advTm="7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238F68-3161-4279-9306-B2653831C922}" type="slidenum">
              <a:rPr lang="en-US" smtClean="0"/>
              <a:pPr/>
              <a:t>18</a:t>
            </a:fld>
            <a:endParaRPr lang="en-US"/>
          </a:p>
        </p:txBody>
      </p:sp>
      <p:sp>
        <p:nvSpPr>
          <p:cNvPr id="9219" name="Rectangle 2"/>
          <p:cNvSpPr>
            <a:spLocks noGrp="1" noChangeArrowheads="1"/>
          </p:cNvSpPr>
          <p:nvPr>
            <p:ph type="title"/>
          </p:nvPr>
        </p:nvSpPr>
        <p:spPr/>
        <p:txBody>
          <a:bodyPr/>
          <a:lstStyle/>
          <a:p>
            <a:pPr eaLnBrk="1" hangingPunct="1"/>
            <a:r>
              <a:rPr lang="en-US" dirty="0"/>
              <a:t>What Agency does the Court Defer to When There is Overlapping Agency Authority?</a:t>
            </a:r>
          </a:p>
        </p:txBody>
      </p:sp>
      <p:sp>
        <p:nvSpPr>
          <p:cNvPr id="8196" name="Rectangle 3"/>
          <p:cNvSpPr>
            <a:spLocks noGrp="1" noChangeArrowheads="1"/>
          </p:cNvSpPr>
          <p:nvPr>
            <p:ph type="body" idx="1"/>
          </p:nvPr>
        </p:nvSpPr>
        <p:spPr/>
        <p:txBody>
          <a:bodyPr>
            <a:normAutofit/>
          </a:bodyPr>
          <a:lstStyle/>
          <a:p>
            <a:pPr eaLnBrk="1" hangingPunct="1">
              <a:defRPr/>
            </a:pPr>
            <a:r>
              <a:rPr lang="en-US" dirty="0"/>
              <a:t>Courts will only defer to the agency with the primary responsibility for administering the law.</a:t>
            </a:r>
          </a:p>
          <a:p>
            <a:pPr lvl="1" eaLnBrk="1" hangingPunct="1">
              <a:defRPr/>
            </a:pPr>
            <a:r>
              <a:rPr lang="en-US" dirty="0"/>
              <a:t>Why not defer to more than one agency?</a:t>
            </a:r>
          </a:p>
          <a:p>
            <a:pPr eaLnBrk="1" hangingPunct="1">
              <a:defRPr/>
            </a:pPr>
            <a:r>
              <a:rPr lang="en-US" dirty="0"/>
              <a:t>What does administering mean?</a:t>
            </a:r>
          </a:p>
          <a:p>
            <a:pPr lvl="1" eaLnBrk="1" hangingPunct="1">
              <a:defRPr/>
            </a:pPr>
            <a:r>
              <a:rPr lang="en-US" dirty="0"/>
              <a:t>EPA sets the standards for Superfund cleanups.</a:t>
            </a:r>
          </a:p>
          <a:p>
            <a:pPr lvl="1" eaLnBrk="1" hangingPunct="1">
              <a:defRPr/>
            </a:pPr>
            <a:r>
              <a:rPr lang="en-US" dirty="0"/>
              <a:t>It gets deference for these standards.</a:t>
            </a:r>
          </a:p>
          <a:p>
            <a:pPr eaLnBrk="1" hangingPunct="1">
              <a:defRPr/>
            </a:pPr>
            <a:r>
              <a:rPr lang="en-US" dirty="0"/>
              <a:t>There is a statutory mechanism for determining Superfund liability, which is overseen by the courts.</a:t>
            </a:r>
          </a:p>
          <a:p>
            <a:pPr lvl="1" eaLnBrk="1" hangingPunct="1">
              <a:defRPr/>
            </a:pPr>
            <a:r>
              <a:rPr lang="en-US" dirty="0"/>
              <a:t>EPA only enforces the liability once it is determined.</a:t>
            </a:r>
          </a:p>
          <a:p>
            <a:pPr lvl="1" eaLnBrk="1" hangingPunct="1">
              <a:defRPr/>
            </a:pPr>
            <a:r>
              <a:rPr lang="en-US" dirty="0"/>
              <a:t>Should it get deference for its opinions on who is liable?</a:t>
            </a:r>
          </a:p>
        </p:txBody>
      </p:sp>
      <p:pic>
        <p:nvPicPr>
          <p:cNvPr id="3" name="Audio 2">
            <a:hlinkClick r:id="" action="ppaction://media"/>
            <a:extLst>
              <a:ext uri="{FF2B5EF4-FFF2-40B4-BE49-F238E27FC236}">
                <a16:creationId xmlns:a16="http://schemas.microsoft.com/office/drawing/2014/main" id="{DD151EDB-D01C-431F-9FEF-660D8355D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57778092"/>
      </p:ext>
    </p:extLst>
  </p:cSld>
  <p:clrMapOvr>
    <a:masterClrMapping/>
  </p:clrMapOvr>
  <mc:AlternateContent xmlns:mc="http://schemas.openxmlformats.org/markup-compatibility/2006" xmlns:p14="http://schemas.microsoft.com/office/powerpoint/2010/main">
    <mc:Choice Requires="p14">
      <p:transition spd="slow" p14:dur="2000" advTm="84149"/>
    </mc:Choice>
    <mc:Fallback xmlns="">
      <p:transition spd="slow" advTm="8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B94B-6B03-4311-B71B-4E388C317B19}"/>
              </a:ext>
            </a:extLst>
          </p:cNvPr>
          <p:cNvSpPr>
            <a:spLocks noGrp="1"/>
          </p:cNvSpPr>
          <p:nvPr>
            <p:ph type="title"/>
          </p:nvPr>
        </p:nvSpPr>
        <p:spPr/>
        <p:txBody>
          <a:bodyPr/>
          <a:lstStyle/>
          <a:p>
            <a:r>
              <a:rPr lang="en-US" i="1" dirty="0"/>
              <a:t>Chevron</a:t>
            </a:r>
            <a:r>
              <a:rPr lang="en-US" dirty="0"/>
              <a:t> Practice Tip for Agencies</a:t>
            </a:r>
            <a:endParaRPr lang="en-US" i="1" dirty="0"/>
          </a:p>
        </p:txBody>
      </p:sp>
      <p:sp>
        <p:nvSpPr>
          <p:cNvPr id="3" name="Content Placeholder 2">
            <a:extLst>
              <a:ext uri="{FF2B5EF4-FFF2-40B4-BE49-F238E27FC236}">
                <a16:creationId xmlns:a16="http://schemas.microsoft.com/office/drawing/2014/main" id="{4A9826E2-7FE9-44B9-B4A4-BD3A98EAFA1F}"/>
              </a:ext>
            </a:extLst>
          </p:cNvPr>
          <p:cNvSpPr>
            <a:spLocks noGrp="1"/>
          </p:cNvSpPr>
          <p:nvPr>
            <p:ph idx="1"/>
          </p:nvPr>
        </p:nvSpPr>
        <p:spPr/>
        <p:txBody>
          <a:bodyPr/>
          <a:lstStyle/>
          <a:p>
            <a:r>
              <a:rPr lang="en-US" dirty="0"/>
              <a:t>Unless the statute is a clear mandate from Congress to make exactly the rule at issue, stress how the statute is subject to more than one interpretation.</a:t>
            </a:r>
          </a:p>
          <a:p>
            <a:r>
              <a:rPr lang="en-US" dirty="0"/>
              <a:t>Don’t say that the rule is the only, or even the best interpretation, only that it is an allowable interpretation.</a:t>
            </a:r>
          </a:p>
          <a:p>
            <a:r>
              <a:rPr lang="en-US" dirty="0"/>
              <a:t>Give examples of alternative interpretations which would also be permissible to show the range of policy choices considered by the agency.</a:t>
            </a:r>
          </a:p>
        </p:txBody>
      </p:sp>
      <p:sp>
        <p:nvSpPr>
          <p:cNvPr id="4" name="Slide Number Placeholder 3">
            <a:extLst>
              <a:ext uri="{FF2B5EF4-FFF2-40B4-BE49-F238E27FC236}">
                <a16:creationId xmlns:a16="http://schemas.microsoft.com/office/drawing/2014/main" id="{724BA788-6760-4A62-B302-A9F8E879331A}"/>
              </a:ext>
            </a:extLst>
          </p:cNvPr>
          <p:cNvSpPr>
            <a:spLocks noGrp="1"/>
          </p:cNvSpPr>
          <p:nvPr>
            <p:ph type="sldNum" sz="quarter" idx="12"/>
          </p:nvPr>
        </p:nvSpPr>
        <p:spPr/>
        <p:txBody>
          <a:bodyPr/>
          <a:lstStyle/>
          <a:p>
            <a:pPr>
              <a:defRPr/>
            </a:pPr>
            <a:fld id="{5CC87D3D-D4B3-41AF-BB3C-9499BBA0FEE5}" type="slidenum">
              <a:rPr lang="en-US" altLang="en-US" smtClean="0"/>
              <a:pPr>
                <a:defRPr/>
              </a:pPr>
              <a:t>19</a:t>
            </a:fld>
            <a:endParaRPr lang="en-US" altLang="en-US" dirty="0"/>
          </a:p>
        </p:txBody>
      </p:sp>
      <p:pic>
        <p:nvPicPr>
          <p:cNvPr id="6" name="Audio 5">
            <a:hlinkClick r:id="" action="ppaction://media"/>
            <a:extLst>
              <a:ext uri="{FF2B5EF4-FFF2-40B4-BE49-F238E27FC236}">
                <a16:creationId xmlns:a16="http://schemas.microsoft.com/office/drawing/2014/main" id="{A03B9613-2A26-4C43-A9C3-D08B9947E0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30785497"/>
      </p:ext>
    </p:extLst>
  </p:cSld>
  <p:clrMapOvr>
    <a:masterClrMapping/>
  </p:clrMapOvr>
  <mc:AlternateContent xmlns:mc="http://schemas.openxmlformats.org/markup-compatibility/2006" xmlns:p14="http://schemas.microsoft.com/office/powerpoint/2010/main">
    <mc:Choice Requires="p14">
      <p:transition spd="slow" p14:dur="2000" advTm="41854"/>
    </mc:Choice>
    <mc:Fallback xmlns="">
      <p:transition spd="slow" advTm="4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B800-17A0-408C-9106-88FA8D8EA384}"/>
              </a:ext>
            </a:extLst>
          </p:cNvPr>
          <p:cNvSpPr>
            <a:spLocks noGrp="1"/>
          </p:cNvSpPr>
          <p:nvPr>
            <p:ph type="title"/>
          </p:nvPr>
        </p:nvSpPr>
        <p:spPr/>
        <p:txBody>
          <a:bodyPr/>
          <a:lstStyle/>
          <a:p>
            <a:r>
              <a:rPr lang="en-US" i="1" dirty="0"/>
              <a:t>Chevron U.S.A. Inc. v. Natural Resources Defense Council</a:t>
            </a:r>
            <a:r>
              <a:rPr lang="en-US" dirty="0"/>
              <a:t>, 467 U.S. 837 (1984) </a:t>
            </a:r>
          </a:p>
        </p:txBody>
      </p:sp>
      <p:sp>
        <p:nvSpPr>
          <p:cNvPr id="5" name="Subtitle 4">
            <a:extLst>
              <a:ext uri="{FF2B5EF4-FFF2-40B4-BE49-F238E27FC236}">
                <a16:creationId xmlns:a16="http://schemas.microsoft.com/office/drawing/2014/main" id="{97734641-73A8-4710-918C-EE7E19059754}"/>
              </a:ext>
            </a:extLst>
          </p:cNvPr>
          <p:cNvSpPr>
            <a:spLocks noGrp="1"/>
          </p:cNvSpPr>
          <p:nvPr>
            <p:ph idx="1"/>
          </p:nvPr>
        </p:nvSpPr>
        <p:spPr/>
        <p:txBody>
          <a:bodyPr/>
          <a:lstStyle/>
          <a:p>
            <a:r>
              <a:rPr lang="en-US" dirty="0"/>
              <a:t>How should the EPA monitor air pollution emissions in large industrial facilities?</a:t>
            </a:r>
          </a:p>
          <a:p>
            <a:pPr lvl="1"/>
            <a:r>
              <a:rPr lang="en-US" dirty="0"/>
              <a:t>The Clean Air Act does not give specific direction on this question.</a:t>
            </a:r>
          </a:p>
          <a:p>
            <a:pPr lvl="1"/>
            <a:r>
              <a:rPr lang="en-US" dirty="0"/>
              <a:t>How does the Court decide whether the EPA is following Congressional direction?</a:t>
            </a:r>
          </a:p>
          <a:p>
            <a:endParaRPr lang="en-US" dirty="0"/>
          </a:p>
        </p:txBody>
      </p:sp>
      <p:sp>
        <p:nvSpPr>
          <p:cNvPr id="4" name="Slide Number Placeholder 3">
            <a:extLst>
              <a:ext uri="{FF2B5EF4-FFF2-40B4-BE49-F238E27FC236}">
                <a16:creationId xmlns:a16="http://schemas.microsoft.com/office/drawing/2014/main" id="{237D9E59-7026-4588-A9AD-24E4F8691EED}"/>
              </a:ext>
            </a:extLst>
          </p:cNvPr>
          <p:cNvSpPr>
            <a:spLocks noGrp="1"/>
          </p:cNvSpPr>
          <p:nvPr>
            <p:ph type="sldNum" sz="quarter" idx="12"/>
          </p:nvPr>
        </p:nvSpPr>
        <p:spPr/>
        <p:txBody>
          <a:bodyPr/>
          <a:lstStyle/>
          <a:p>
            <a:pPr>
              <a:defRPr/>
            </a:pPr>
            <a:fld id="{5CC87D3D-D4B3-41AF-BB3C-9499BBA0FEE5}" type="slidenum">
              <a:rPr lang="en-US" altLang="en-US" smtClean="0"/>
              <a:pPr>
                <a:defRPr/>
              </a:pPr>
              <a:t>2</a:t>
            </a:fld>
            <a:endParaRPr lang="en-US" altLang="en-US" dirty="0"/>
          </a:p>
        </p:txBody>
      </p:sp>
      <p:pic>
        <p:nvPicPr>
          <p:cNvPr id="10" name="Audio 9">
            <a:hlinkClick r:id="" action="ppaction://media"/>
            <a:extLst>
              <a:ext uri="{FF2B5EF4-FFF2-40B4-BE49-F238E27FC236}">
                <a16:creationId xmlns:a16="http://schemas.microsoft.com/office/drawing/2014/main" id="{B97E1A7F-C1B0-467A-B392-559A47F96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00230054"/>
      </p:ext>
    </p:extLst>
  </p:cSld>
  <p:clrMapOvr>
    <a:masterClrMapping/>
  </p:clrMapOvr>
  <mc:AlternateContent xmlns:mc="http://schemas.openxmlformats.org/markup-compatibility/2006" xmlns:p14="http://schemas.microsoft.com/office/powerpoint/2010/main">
    <mc:Choice Requires="p14">
      <p:transition spd="slow" p14:dur="2000" advTm="49407"/>
    </mc:Choice>
    <mc:Fallback xmlns="">
      <p:transition spd="slow" advTm="4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Chevron and its Variations (looking ahead)</a:t>
            </a:r>
          </a:p>
        </p:txBody>
      </p:sp>
      <p:sp>
        <p:nvSpPr>
          <p:cNvPr id="3" name="Content Placeholder 2"/>
          <p:cNvSpPr>
            <a:spLocks noGrp="1"/>
          </p:cNvSpPr>
          <p:nvPr>
            <p:ph idx="1"/>
          </p:nvPr>
        </p:nvSpPr>
        <p:spPr/>
        <p:txBody>
          <a:bodyPr>
            <a:normAutofit fontScale="92500" lnSpcReduction="20000"/>
          </a:bodyPr>
          <a:lstStyle/>
          <a:p>
            <a:r>
              <a:rPr lang="en-US"/>
              <a:t>The statutory language is broad or ambiguous and the agency must fill in the details.</a:t>
            </a:r>
          </a:p>
          <a:p>
            <a:pPr lvl="1"/>
            <a:r>
              <a:rPr lang="en-US" i="1"/>
              <a:t>Chevron</a:t>
            </a:r>
          </a:p>
          <a:p>
            <a:r>
              <a:rPr lang="en-US"/>
              <a:t>The statutory language is clear, but the result is contrary to other laws and practice.</a:t>
            </a:r>
          </a:p>
          <a:p>
            <a:pPr lvl="1"/>
            <a:r>
              <a:rPr lang="en-US" i="1"/>
              <a:t>FDA versus Brown and Williamson</a:t>
            </a:r>
            <a:r>
              <a:rPr lang="en-US"/>
              <a:t> (tobacco)</a:t>
            </a:r>
          </a:p>
          <a:p>
            <a:r>
              <a:rPr lang="en-US"/>
              <a:t>The statutory language is broad or ambiguous, but the result was not anticipated when the act was passed.</a:t>
            </a:r>
          </a:p>
          <a:p>
            <a:pPr lvl="1"/>
            <a:r>
              <a:rPr lang="en-US" i="1"/>
              <a:t>Mass. v. EPA</a:t>
            </a:r>
          </a:p>
          <a:p>
            <a:r>
              <a:rPr lang="en-US"/>
              <a:t>The statutory language is broad or ambiguous, but the result is so sweeping that Congress could not have meant it. (Elephants in mouse holes)</a:t>
            </a:r>
          </a:p>
          <a:p>
            <a:pPr lvl="1"/>
            <a:r>
              <a:rPr lang="en-US" i="1"/>
              <a:t>King v. Burwell</a:t>
            </a:r>
          </a:p>
          <a:p>
            <a:pPr marL="0" indent="0">
              <a:buNone/>
            </a:pPr>
            <a:endParaRPr lang="en-US" i="1"/>
          </a:p>
        </p:txBody>
      </p:sp>
      <p:sp>
        <p:nvSpPr>
          <p:cNvPr id="4" name="Slide Number Placeholder 3"/>
          <p:cNvSpPr>
            <a:spLocks noGrp="1"/>
          </p:cNvSpPr>
          <p:nvPr>
            <p:ph type="sldNum" sz="quarter" idx="12"/>
          </p:nvPr>
        </p:nvSpPr>
        <p:spPr/>
        <p:txBody>
          <a:bodyPr/>
          <a:lstStyle/>
          <a:p>
            <a:pPr>
              <a:defRPr/>
            </a:pPr>
            <a:fld id="{D78AFD4D-646D-45A9-BFAB-508FEBC67463}" type="slidenum">
              <a:rPr lang="en-US" smtClean="0"/>
              <a:pPr>
                <a:defRPr/>
              </a:pPr>
              <a:t>20</a:t>
            </a:fld>
            <a:endParaRPr lang="en-US"/>
          </a:p>
        </p:txBody>
      </p:sp>
      <p:pic>
        <p:nvPicPr>
          <p:cNvPr id="6" name="Audio 5">
            <a:hlinkClick r:id="" action="ppaction://media"/>
            <a:extLst>
              <a:ext uri="{FF2B5EF4-FFF2-40B4-BE49-F238E27FC236}">
                <a16:creationId xmlns:a16="http://schemas.microsoft.com/office/drawing/2014/main" id="{42427AFD-0601-4896-895E-84089115DD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799243762"/>
      </p:ext>
    </p:extLst>
  </p:cSld>
  <p:clrMapOvr>
    <a:masterClrMapping/>
  </p:clrMapOvr>
  <mc:AlternateContent xmlns:mc="http://schemas.openxmlformats.org/markup-compatibility/2006" xmlns:p14="http://schemas.microsoft.com/office/powerpoint/2010/main">
    <mc:Choice Requires="p14">
      <p:transition spd="slow" p14:dur="2000" advTm="81363"/>
    </mc:Choice>
    <mc:Fallback xmlns="">
      <p:transition spd="slow" advTm="8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4EA660-1D43-4902-802C-2DF18B1C12E3}" type="slidenum">
              <a:rPr lang="en-US" smtClean="0"/>
              <a:pPr/>
              <a:t>3</a:t>
            </a:fld>
            <a:endParaRPr lang="en-US"/>
          </a:p>
        </p:txBody>
      </p:sp>
      <p:sp>
        <p:nvSpPr>
          <p:cNvPr id="10243" name="Rectangle 2"/>
          <p:cNvSpPr>
            <a:spLocks noGrp="1" noChangeArrowheads="1"/>
          </p:cNvSpPr>
          <p:nvPr>
            <p:ph type="title"/>
          </p:nvPr>
        </p:nvSpPr>
        <p:spPr/>
        <p:txBody>
          <a:bodyPr/>
          <a:lstStyle/>
          <a:p>
            <a:pPr eaLnBrk="1" hangingPunct="1"/>
            <a:r>
              <a:rPr lang="en-US" dirty="0"/>
              <a:t>The Regulation - 40 CFR 51.18(j)(1)(i) and (ii) (1983)</a:t>
            </a:r>
          </a:p>
        </p:txBody>
      </p:sp>
      <p:sp>
        <p:nvSpPr>
          <p:cNvPr id="10244" name="Rectangle 3"/>
          <p:cNvSpPr>
            <a:spLocks noGrp="1" noChangeArrowheads="1"/>
          </p:cNvSpPr>
          <p:nvPr>
            <p:ph type="body" idx="1"/>
          </p:nvPr>
        </p:nvSpPr>
        <p:spPr/>
        <p:txBody>
          <a:bodyPr>
            <a:normAutofit/>
          </a:bodyPr>
          <a:lstStyle/>
          <a:p>
            <a:pPr eaLnBrk="1" hangingPunct="1"/>
            <a:r>
              <a:rPr lang="en-US" dirty="0"/>
              <a:t>"(i) 'Stationary source' means any building, structure, facility, or installation which emits or may emit any air pollutant subject to regulation under the Act.</a:t>
            </a:r>
          </a:p>
          <a:p>
            <a:pPr eaLnBrk="1" hangingPunct="1"/>
            <a:r>
              <a:rPr lang="en-US" dirty="0"/>
              <a:t>"(ii) 'Building, structure, facility, or installation' means all of the pollutant-emitting activities which belong to the same industrial grouping, are located on one or more contiguous or adjacent properties, and are under the control of the same person (or persons under common control) except the activities of any vessel.”</a:t>
            </a:r>
          </a:p>
          <a:p>
            <a:pPr eaLnBrk="1" hangingPunct="1"/>
            <a:r>
              <a:rPr lang="en-US" dirty="0"/>
              <a:t>Regan changing the reg from the Carter administration.</a:t>
            </a:r>
          </a:p>
        </p:txBody>
      </p:sp>
      <p:pic>
        <p:nvPicPr>
          <p:cNvPr id="4" name="Audio 3">
            <a:hlinkClick r:id="" action="ppaction://media"/>
            <a:extLst>
              <a:ext uri="{FF2B5EF4-FFF2-40B4-BE49-F238E27FC236}">
                <a16:creationId xmlns:a16="http://schemas.microsoft.com/office/drawing/2014/main" id="{36D4EAC2-43DE-45F6-9BDF-613030EA1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25"/>
    </mc:Choice>
    <mc:Fallback xmlns="">
      <p:transition spd="slow" advTm="6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BF40-1C62-4C5E-A5AF-24FA59EBA5CB}"/>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CF2993C8-E04E-44E1-8A6E-8BC7BAD7E96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8778" y="255814"/>
            <a:ext cx="8943022" cy="6387873"/>
          </a:xfrm>
        </p:spPr>
      </p:pic>
      <p:sp>
        <p:nvSpPr>
          <p:cNvPr id="4" name="Slide Number Placeholder 3">
            <a:extLst>
              <a:ext uri="{FF2B5EF4-FFF2-40B4-BE49-F238E27FC236}">
                <a16:creationId xmlns:a16="http://schemas.microsoft.com/office/drawing/2014/main" id="{02DD0F50-AD2D-48BF-AD88-666EB230143D}"/>
              </a:ext>
            </a:extLst>
          </p:cNvPr>
          <p:cNvSpPr>
            <a:spLocks noGrp="1"/>
          </p:cNvSpPr>
          <p:nvPr>
            <p:ph type="sldNum" sz="quarter" idx="12"/>
          </p:nvPr>
        </p:nvSpPr>
        <p:spPr/>
        <p:txBody>
          <a:bodyPr/>
          <a:lstStyle/>
          <a:p>
            <a:pPr>
              <a:defRPr/>
            </a:pPr>
            <a:fld id="{5CC87D3D-D4B3-41AF-BB3C-9499BBA0FEE5}" type="slidenum">
              <a:rPr lang="en-US" altLang="en-US" smtClean="0"/>
              <a:pPr>
                <a:defRPr/>
              </a:pPr>
              <a:t>4</a:t>
            </a:fld>
            <a:endParaRPr lang="en-US" altLang="en-US" dirty="0"/>
          </a:p>
        </p:txBody>
      </p:sp>
      <p:pic>
        <p:nvPicPr>
          <p:cNvPr id="5" name="Audio 4">
            <a:hlinkClick r:id="" action="ppaction://media"/>
            <a:extLst>
              <a:ext uri="{FF2B5EF4-FFF2-40B4-BE49-F238E27FC236}">
                <a16:creationId xmlns:a16="http://schemas.microsoft.com/office/drawing/2014/main" id="{93682944-CCB7-4515-B247-0E4BA26876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65457221"/>
      </p:ext>
    </p:extLst>
  </p:cSld>
  <p:clrMapOvr>
    <a:masterClrMapping/>
  </p:clrMapOvr>
  <mc:AlternateContent xmlns:mc="http://schemas.openxmlformats.org/markup-compatibility/2006" xmlns:p14="http://schemas.microsoft.com/office/powerpoint/2010/main">
    <mc:Choice Requires="p14">
      <p:transition spd="slow" p14:dur="2000" advTm="15199"/>
    </mc:Choice>
    <mc:Fallback xmlns="">
      <p:transition spd="slow" advTm="1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E213-34B1-4E87-A0B5-A3FB032FA47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95C5C76B-A8AE-44BD-8C6F-3704809CA6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2100" y="103414"/>
            <a:ext cx="9029700" cy="6449786"/>
          </a:xfrm>
        </p:spPr>
      </p:pic>
      <p:sp>
        <p:nvSpPr>
          <p:cNvPr id="4" name="Slide Number Placeholder 3">
            <a:extLst>
              <a:ext uri="{FF2B5EF4-FFF2-40B4-BE49-F238E27FC236}">
                <a16:creationId xmlns:a16="http://schemas.microsoft.com/office/drawing/2014/main" id="{311151BF-3127-452C-BEEF-865795F9D076}"/>
              </a:ext>
            </a:extLst>
          </p:cNvPr>
          <p:cNvSpPr>
            <a:spLocks noGrp="1"/>
          </p:cNvSpPr>
          <p:nvPr>
            <p:ph type="sldNum" sz="quarter" idx="12"/>
          </p:nvPr>
        </p:nvSpPr>
        <p:spPr/>
        <p:txBody>
          <a:bodyPr/>
          <a:lstStyle/>
          <a:p>
            <a:pPr>
              <a:defRPr/>
            </a:pPr>
            <a:fld id="{5CC87D3D-D4B3-41AF-BB3C-9499BBA0FEE5}" type="slidenum">
              <a:rPr lang="en-US" altLang="en-US" smtClean="0"/>
              <a:pPr>
                <a:defRPr/>
              </a:pPr>
              <a:t>5</a:t>
            </a:fld>
            <a:endParaRPr lang="en-US" altLang="en-US" dirty="0"/>
          </a:p>
        </p:txBody>
      </p:sp>
      <p:pic>
        <p:nvPicPr>
          <p:cNvPr id="5" name="Audio 4">
            <a:hlinkClick r:id="" action="ppaction://media"/>
            <a:extLst>
              <a:ext uri="{FF2B5EF4-FFF2-40B4-BE49-F238E27FC236}">
                <a16:creationId xmlns:a16="http://schemas.microsoft.com/office/drawing/2014/main" id="{F51B3BCD-1DD2-43A4-B9CB-949768025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13095898"/>
      </p:ext>
    </p:extLst>
  </p:cSld>
  <p:clrMapOvr>
    <a:masterClrMapping/>
  </p:clrMapOvr>
  <mc:AlternateContent xmlns:mc="http://schemas.openxmlformats.org/markup-compatibility/2006" xmlns:p14="http://schemas.microsoft.com/office/powerpoint/2010/main">
    <mc:Choice Requires="p14">
      <p:transition spd="slow" p14:dur="2000" advTm="40363"/>
    </mc:Choice>
    <mc:Fallback xmlns="">
      <p:transition spd="slow" advTm="4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B957-563E-4A54-B951-7308FBBB8BB1}"/>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D8044F40-5907-4DDE-96C8-66912B256B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0200" y="130628"/>
            <a:ext cx="8991600" cy="6422572"/>
          </a:xfrm>
        </p:spPr>
      </p:pic>
      <p:sp>
        <p:nvSpPr>
          <p:cNvPr id="4" name="Slide Number Placeholder 3">
            <a:extLst>
              <a:ext uri="{FF2B5EF4-FFF2-40B4-BE49-F238E27FC236}">
                <a16:creationId xmlns:a16="http://schemas.microsoft.com/office/drawing/2014/main" id="{5694B7BC-A5C0-4BDA-BDFB-98CDEE203C8A}"/>
              </a:ext>
            </a:extLst>
          </p:cNvPr>
          <p:cNvSpPr>
            <a:spLocks noGrp="1"/>
          </p:cNvSpPr>
          <p:nvPr>
            <p:ph type="sldNum" sz="quarter" idx="12"/>
          </p:nvPr>
        </p:nvSpPr>
        <p:spPr/>
        <p:txBody>
          <a:bodyPr/>
          <a:lstStyle/>
          <a:p>
            <a:pPr>
              <a:defRPr/>
            </a:pPr>
            <a:fld id="{5CC87D3D-D4B3-41AF-BB3C-9499BBA0FEE5}" type="slidenum">
              <a:rPr lang="en-US" altLang="en-US" smtClean="0"/>
              <a:pPr>
                <a:defRPr/>
              </a:pPr>
              <a:t>6</a:t>
            </a:fld>
            <a:endParaRPr lang="en-US" altLang="en-US" dirty="0"/>
          </a:p>
        </p:txBody>
      </p:sp>
      <p:pic>
        <p:nvPicPr>
          <p:cNvPr id="9" name="Audio 8">
            <a:hlinkClick r:id="" action="ppaction://media"/>
            <a:extLst>
              <a:ext uri="{FF2B5EF4-FFF2-40B4-BE49-F238E27FC236}">
                <a16:creationId xmlns:a16="http://schemas.microsoft.com/office/drawing/2014/main" id="{D2DC754F-976A-4802-BE66-30D6F99BC1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2889669"/>
      </p:ext>
    </p:extLst>
  </p:cSld>
  <p:clrMapOvr>
    <a:masterClrMapping/>
  </p:clrMapOvr>
  <mc:AlternateContent xmlns:mc="http://schemas.openxmlformats.org/markup-compatibility/2006" xmlns:p14="http://schemas.microsoft.com/office/powerpoint/2010/main">
    <mc:Choice Requires="p14">
      <p:transition spd="slow" p14:dur="2000" advTm="77319"/>
    </mc:Choice>
    <mc:Fallback xmlns="">
      <p:transition spd="slow" advTm="7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9BD7-ACC9-4103-8C96-C28299640E94}"/>
              </a:ext>
            </a:extLst>
          </p:cNvPr>
          <p:cNvSpPr>
            <a:spLocks noGrp="1"/>
          </p:cNvSpPr>
          <p:nvPr>
            <p:ph type="title"/>
          </p:nvPr>
        </p:nvSpPr>
        <p:spPr/>
        <p:txBody>
          <a:bodyPr/>
          <a:lstStyle/>
          <a:p>
            <a:r>
              <a:rPr lang="en-US" dirty="0"/>
              <a:t>Step One – Classic Statutory Analysis</a:t>
            </a:r>
          </a:p>
        </p:txBody>
      </p:sp>
      <p:sp>
        <p:nvSpPr>
          <p:cNvPr id="3" name="Content Placeholder 2">
            <a:extLst>
              <a:ext uri="{FF2B5EF4-FFF2-40B4-BE49-F238E27FC236}">
                <a16:creationId xmlns:a16="http://schemas.microsoft.com/office/drawing/2014/main" id="{82EC8F9A-D9C1-478F-B093-720154287795}"/>
              </a:ext>
            </a:extLst>
          </p:cNvPr>
          <p:cNvSpPr>
            <a:spLocks noGrp="1"/>
          </p:cNvSpPr>
          <p:nvPr>
            <p:ph idx="1"/>
          </p:nvPr>
        </p:nvSpPr>
        <p:spPr/>
        <p:txBody>
          <a:bodyPr/>
          <a:lstStyle/>
          <a:p>
            <a:r>
              <a:rPr lang="en-US" dirty="0"/>
              <a:t>“When a court reviews an agency's construction of the statute which it administers, it is confronted with two questions. First, always, is the question whether Congress has directly spoken to the precise question at issue. </a:t>
            </a:r>
            <a:r>
              <a:rPr lang="en-US" dirty="0">
                <a:highlight>
                  <a:srgbClr val="FFFF00"/>
                </a:highlight>
              </a:rPr>
              <a:t>If the intent of Congress is clear, that is the end of the matter; for the court, as well as the agency, must give effect to the unambiguously expressed intent of Congress.”</a:t>
            </a:r>
          </a:p>
        </p:txBody>
      </p:sp>
      <p:sp>
        <p:nvSpPr>
          <p:cNvPr id="4" name="Slide Number Placeholder 3">
            <a:extLst>
              <a:ext uri="{FF2B5EF4-FFF2-40B4-BE49-F238E27FC236}">
                <a16:creationId xmlns:a16="http://schemas.microsoft.com/office/drawing/2014/main" id="{B6C303FC-9D68-4E5D-8EE4-D2792070A8B8}"/>
              </a:ext>
            </a:extLst>
          </p:cNvPr>
          <p:cNvSpPr>
            <a:spLocks noGrp="1"/>
          </p:cNvSpPr>
          <p:nvPr>
            <p:ph type="sldNum" sz="quarter" idx="12"/>
          </p:nvPr>
        </p:nvSpPr>
        <p:spPr/>
        <p:txBody>
          <a:bodyPr/>
          <a:lstStyle/>
          <a:p>
            <a:pPr>
              <a:defRPr/>
            </a:pPr>
            <a:fld id="{D78AFD4D-646D-45A9-BFAB-508FEBC67463}" type="slidenum">
              <a:rPr lang="en-US" smtClean="0"/>
              <a:pPr>
                <a:defRPr/>
              </a:pPr>
              <a:t>7</a:t>
            </a:fld>
            <a:endParaRPr lang="en-US"/>
          </a:p>
        </p:txBody>
      </p:sp>
      <p:pic>
        <p:nvPicPr>
          <p:cNvPr id="6" name="Audio 5">
            <a:hlinkClick r:id="" action="ppaction://media"/>
            <a:extLst>
              <a:ext uri="{FF2B5EF4-FFF2-40B4-BE49-F238E27FC236}">
                <a16:creationId xmlns:a16="http://schemas.microsoft.com/office/drawing/2014/main" id="{A70A608F-34E6-453C-9487-B10EC4858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437492956"/>
      </p:ext>
    </p:extLst>
  </p:cSld>
  <p:clrMapOvr>
    <a:masterClrMapping/>
  </p:clrMapOvr>
  <mc:AlternateContent xmlns:mc="http://schemas.openxmlformats.org/markup-compatibility/2006" xmlns:p14="http://schemas.microsoft.com/office/powerpoint/2010/main">
    <mc:Choice Requires="p14">
      <p:transition spd="slow" p14:dur="2000" advTm="47847"/>
    </mc:Choice>
    <mc:Fallback xmlns="">
      <p:transition spd="slow" advTm="4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D50E-2365-47C1-B77B-B572BFC9B40F}"/>
              </a:ext>
            </a:extLst>
          </p:cNvPr>
          <p:cNvSpPr>
            <a:spLocks noGrp="1"/>
          </p:cNvSpPr>
          <p:nvPr>
            <p:ph type="title"/>
          </p:nvPr>
        </p:nvSpPr>
        <p:spPr/>
        <p:txBody>
          <a:bodyPr/>
          <a:lstStyle/>
          <a:p>
            <a:r>
              <a:rPr lang="en-US" dirty="0"/>
              <a:t>What Does the Court Mean by Ambiguous?</a:t>
            </a:r>
          </a:p>
        </p:txBody>
      </p:sp>
      <p:sp>
        <p:nvSpPr>
          <p:cNvPr id="3" name="Content Placeholder 2">
            <a:extLst>
              <a:ext uri="{FF2B5EF4-FFF2-40B4-BE49-F238E27FC236}">
                <a16:creationId xmlns:a16="http://schemas.microsoft.com/office/drawing/2014/main" id="{C9120B36-83D5-4D43-8FB5-790085C72B55}"/>
              </a:ext>
            </a:extLst>
          </p:cNvPr>
          <p:cNvSpPr>
            <a:spLocks noGrp="1"/>
          </p:cNvSpPr>
          <p:nvPr>
            <p:ph idx="1"/>
          </p:nvPr>
        </p:nvSpPr>
        <p:spPr/>
        <p:txBody>
          <a:bodyPr>
            <a:normAutofit lnSpcReduction="10000"/>
          </a:bodyPr>
          <a:lstStyle/>
          <a:p>
            <a:r>
              <a:rPr lang="en-US" dirty="0"/>
              <a:t>Ambiguous for judicial review purposes has a different meaning from the dictionary definition.</a:t>
            </a:r>
          </a:p>
          <a:p>
            <a:pPr lvl="1"/>
            <a:r>
              <a:rPr lang="en-US" dirty="0"/>
              <a:t>You have a 5-4 split with the majority finding that the statute clearly means A and the dissent finding that the statute clearly means B.</a:t>
            </a:r>
          </a:p>
          <a:p>
            <a:pPr lvl="1"/>
            <a:r>
              <a:rPr lang="en-US" dirty="0"/>
              <a:t>In common sense terms, if two groups of judges find completely different meanings to the same words, those words must be ambiguous.</a:t>
            </a:r>
          </a:p>
          <a:p>
            <a:r>
              <a:rPr lang="en-US" dirty="0"/>
              <a:t>Ambiguous for judicial review means intentionally ambiguous – Congress did not specify what the agency should do because Congress meant to give the agency discretion.</a:t>
            </a:r>
          </a:p>
          <a:p>
            <a:pPr lvl="1"/>
            <a:r>
              <a:rPr lang="en-US" dirty="0"/>
              <a:t>If the court finds that the statute is ambiguous in the traditional sense of being confusing, it may find that Congress did not know what it wanted and thus there is no intelligible principle and no power for the agency.</a:t>
            </a:r>
          </a:p>
        </p:txBody>
      </p:sp>
      <p:pic>
        <p:nvPicPr>
          <p:cNvPr id="5" name="Audio 4">
            <a:hlinkClick r:id="" action="ppaction://media"/>
            <a:extLst>
              <a:ext uri="{FF2B5EF4-FFF2-40B4-BE49-F238E27FC236}">
                <a16:creationId xmlns:a16="http://schemas.microsoft.com/office/drawing/2014/main" id="{BA78053E-56BB-4CF6-9606-E58F4C915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0025360"/>
      </p:ext>
    </p:extLst>
  </p:cSld>
  <p:clrMapOvr>
    <a:masterClrMapping/>
  </p:clrMapOvr>
  <mc:AlternateContent xmlns:mc="http://schemas.openxmlformats.org/markup-compatibility/2006">
    <mc:Choice xmlns:p14="http://schemas.microsoft.com/office/powerpoint/2010/main" Requires="p14">
      <p:transition spd="slow" p14:dur="2000" advTm="105518"/>
    </mc:Choice>
    <mc:Fallback>
      <p:transition spd="slow" advTm="105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BFCE-83AA-4B6F-B744-F6A22B4DAFE3}"/>
              </a:ext>
            </a:extLst>
          </p:cNvPr>
          <p:cNvSpPr>
            <a:spLocks noGrp="1"/>
          </p:cNvSpPr>
          <p:nvPr>
            <p:ph type="title"/>
          </p:nvPr>
        </p:nvSpPr>
        <p:spPr/>
        <p:txBody>
          <a:bodyPr/>
          <a:lstStyle/>
          <a:p>
            <a:r>
              <a:rPr lang="en-US" i="1" dirty="0"/>
              <a:t>Chevron</a:t>
            </a:r>
            <a:r>
              <a:rPr lang="en-US" dirty="0"/>
              <a:t> Deference - Step One</a:t>
            </a:r>
          </a:p>
        </p:txBody>
      </p:sp>
      <p:sp>
        <p:nvSpPr>
          <p:cNvPr id="3" name="Content Placeholder 2">
            <a:extLst>
              <a:ext uri="{FF2B5EF4-FFF2-40B4-BE49-F238E27FC236}">
                <a16:creationId xmlns:a16="http://schemas.microsoft.com/office/drawing/2014/main" id="{B21B336A-E2D3-44EA-BECA-66F595578E09}"/>
              </a:ext>
            </a:extLst>
          </p:cNvPr>
          <p:cNvSpPr>
            <a:spLocks noGrp="1"/>
          </p:cNvSpPr>
          <p:nvPr>
            <p:ph idx="1"/>
          </p:nvPr>
        </p:nvSpPr>
        <p:spPr/>
        <p:txBody>
          <a:bodyPr>
            <a:normAutofit/>
          </a:bodyPr>
          <a:lstStyle/>
          <a:p>
            <a:pPr eaLnBrk="1" hangingPunct="1"/>
            <a:r>
              <a:rPr lang="en-US" dirty="0"/>
              <a:t>Does the statute clearly prohibit or clearly allow the rule?</a:t>
            </a:r>
          </a:p>
          <a:p>
            <a:pPr eaLnBrk="1" hangingPunct="1"/>
            <a:r>
              <a:rPr lang="en-US" b="1" dirty="0">
                <a:solidFill>
                  <a:schemeClr val="tx1"/>
                </a:solidFill>
                <a:effectLst/>
                <a:latin typeface="+mn-lt"/>
                <a:ea typeface="+mn-ea"/>
                <a:cs typeface="+mn-cs"/>
              </a:rPr>
              <a:t>The Court decides, using traditional tools of statutory construction, e.g., text, structure, statutory purposes &amp; findings, legislative history.</a:t>
            </a:r>
            <a:endParaRPr lang="en-US" dirty="0">
              <a:effectLst/>
            </a:endParaRPr>
          </a:p>
          <a:p>
            <a:pPr eaLnBrk="1" hangingPunct="1"/>
            <a:r>
              <a:rPr lang="en-US" b="1" dirty="0">
                <a:solidFill>
                  <a:schemeClr val="tx1"/>
                </a:solidFill>
                <a:effectLst/>
                <a:latin typeface="+mn-lt"/>
                <a:ea typeface="+mn-ea"/>
                <a:cs typeface="+mn-cs"/>
              </a:rPr>
              <a:t>No deference to the agency at this stage.</a:t>
            </a:r>
          </a:p>
          <a:p>
            <a:pPr eaLnBrk="1" hangingPunct="1"/>
            <a:r>
              <a:rPr lang="en-US" dirty="0"/>
              <a:t>If the statute is ambiguous – it could allow the rule but does not clearly do so – then the court goes to Step Two.</a:t>
            </a:r>
          </a:p>
        </p:txBody>
      </p:sp>
      <p:sp>
        <p:nvSpPr>
          <p:cNvPr id="4" name="Slide Number Placeholder 3">
            <a:extLst>
              <a:ext uri="{FF2B5EF4-FFF2-40B4-BE49-F238E27FC236}">
                <a16:creationId xmlns:a16="http://schemas.microsoft.com/office/drawing/2014/main" id="{60582886-88D5-4F64-8B40-49F9CB42545F}"/>
              </a:ext>
            </a:extLst>
          </p:cNvPr>
          <p:cNvSpPr>
            <a:spLocks noGrp="1"/>
          </p:cNvSpPr>
          <p:nvPr>
            <p:ph type="sldNum" sz="quarter" idx="12"/>
          </p:nvPr>
        </p:nvSpPr>
        <p:spPr/>
        <p:txBody>
          <a:bodyPr/>
          <a:lstStyle/>
          <a:p>
            <a:pPr>
              <a:defRPr/>
            </a:pPr>
            <a:fld id="{5CC87D3D-D4B3-41AF-BB3C-9499BBA0FEE5}" type="slidenum">
              <a:rPr lang="en-US" altLang="en-US" smtClean="0"/>
              <a:pPr>
                <a:defRPr/>
              </a:pPr>
              <a:t>9</a:t>
            </a:fld>
            <a:endParaRPr lang="en-US" altLang="en-US" dirty="0"/>
          </a:p>
        </p:txBody>
      </p:sp>
      <p:pic>
        <p:nvPicPr>
          <p:cNvPr id="7" name="Audio 6">
            <a:hlinkClick r:id="" action="ppaction://media"/>
            <a:extLst>
              <a:ext uri="{FF2B5EF4-FFF2-40B4-BE49-F238E27FC236}">
                <a16:creationId xmlns:a16="http://schemas.microsoft.com/office/drawing/2014/main" id="{09A8514C-018A-4FE5-B5A6-9AE0D69040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586530344"/>
      </p:ext>
    </p:extLst>
  </p:cSld>
  <p:clrMapOvr>
    <a:masterClrMapping/>
  </p:clrMapOvr>
  <mc:AlternateContent xmlns:mc="http://schemas.openxmlformats.org/markup-compatibility/2006" xmlns:p14="http://schemas.microsoft.com/office/powerpoint/2010/main">
    <mc:Choice Requires="p14">
      <p:transition spd="slow" p14:dur="2000" advTm="94572"/>
    </mc:Choice>
    <mc:Fallback xmlns="">
      <p:transition spd="slow" advTm="9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1467</Words>
  <Application>Microsoft Office PowerPoint</Application>
  <PresentationFormat>Widescreen</PresentationFormat>
  <Paragraphs>103</Paragraphs>
  <Slides>20</Slides>
  <Notes>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Tahoma</vt:lpstr>
      <vt:lpstr>Office Theme</vt:lpstr>
      <vt:lpstr>Chapter 7 </vt:lpstr>
      <vt:lpstr>Chevron U.S.A. Inc. v. Natural Resources Defense Council, 467 U.S. 837 (1984) </vt:lpstr>
      <vt:lpstr>The Regulation - 40 CFR 51.18(j)(1)(i) and (ii) (1983)</vt:lpstr>
      <vt:lpstr>PowerPoint Presentation</vt:lpstr>
      <vt:lpstr>PowerPoint Presentation</vt:lpstr>
      <vt:lpstr>PowerPoint Presentation</vt:lpstr>
      <vt:lpstr>Step One – Classic Statutory Analysis</vt:lpstr>
      <vt:lpstr>What Does the Court Mean by Ambiguous?</vt:lpstr>
      <vt:lpstr>Chevron Deference - Step One</vt:lpstr>
      <vt:lpstr>Applying Step One in this Case</vt:lpstr>
      <vt:lpstr>Step Two – Who Gets to Resolve Ambiguities?</vt:lpstr>
      <vt:lpstr>Chevron Deference - Step Two</vt:lpstr>
      <vt:lpstr>What does it Mean to Be Silent or Ambiguous?</vt:lpstr>
      <vt:lpstr>Political Control of Agencies</vt:lpstr>
      <vt:lpstr>Miller v. AT&amp;T Corp., 250 F.3d 820 (4th Cir. 2001) </vt:lpstr>
      <vt:lpstr>What does Medical Treatment of Care Mean?</vt:lpstr>
      <vt:lpstr>Opinions in Litigation</vt:lpstr>
      <vt:lpstr>What Agency does the Court Defer to When There is Overlapping Agency Authority?</vt:lpstr>
      <vt:lpstr>Chevron Practice Tip for Agencies</vt:lpstr>
      <vt:lpstr>Chevron and its Variations (looking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Edward P Richards</dc:creator>
  <cp:lastModifiedBy>Edward P Richards</cp:lastModifiedBy>
  <cp:revision>11</cp:revision>
  <dcterms:created xsi:type="dcterms:W3CDTF">2021-06-28T00:42:34Z</dcterms:created>
  <dcterms:modified xsi:type="dcterms:W3CDTF">2021-06-28T01:22:33Z</dcterms:modified>
</cp:coreProperties>
</file>