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28" r:id="rId2"/>
    <p:sldId id="982" r:id="rId3"/>
    <p:sldId id="983" r:id="rId4"/>
    <p:sldId id="935" r:id="rId5"/>
    <p:sldId id="976" r:id="rId6"/>
    <p:sldId id="977" r:id="rId7"/>
    <p:sldId id="978" r:id="rId8"/>
    <p:sldId id="979" r:id="rId9"/>
    <p:sldId id="980" r:id="rId10"/>
    <p:sldId id="981" r:id="rId11"/>
    <p:sldId id="931" r:id="rId12"/>
    <p:sldId id="932" r:id="rId13"/>
    <p:sldId id="933" r:id="rId14"/>
    <p:sldId id="9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snapToGrid="0">
      <p:cViewPr varScale="1">
        <p:scale>
          <a:sx n="116" d="100"/>
          <a:sy n="116" d="100"/>
        </p:scale>
        <p:origin x="92" y="1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827A-BCFD-412B-B786-6C5C5590D8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3DCD88-4C39-4A97-88BA-ADC04286E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5931BC-8FFE-4788-AEF3-32A0B98456A6}"/>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79352460-C9FA-402A-83C3-33227F3E6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B1438-59B5-4F61-93E5-93259E50FBE1}"/>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177908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3FF3-CC7A-4E6E-9EB4-95D5D70E4B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7FDA74-7D08-403E-9CA5-8B4974E02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9E145-B113-407A-8DCF-97F46D067349}"/>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725D8926-6FFD-458A-ADFE-6D8E749C6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16FAA-B742-416D-A5A8-7643EE796436}"/>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359785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32147-D267-4E38-AE08-96D37028CA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846E66-68FE-4E8D-8CCF-FEC6DB70EF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76B5D-7714-4BB8-B4B1-DF6A151FD3DC}"/>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4083FF56-40C2-41A7-BD26-88EE3606B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A9DFE-C650-4593-8F43-4E1A3D0E8CEA}"/>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224173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8978-1ED1-4825-9E2B-42E2702A9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AF3FB-6461-440B-90EE-A70FE8430F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06719-BBED-4733-9EDF-41D88B17BD77}"/>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C1267945-D0EC-4C5F-81E5-A1F4CE432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4D179-0904-4C19-B795-10ED9802609B}"/>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313797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A8DD-C632-470D-B8AC-50A06E01A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AF515D-2C1E-453B-9A18-1032B6845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BF9E6-93D1-4060-A457-FB2D6CD4B147}"/>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74A079CA-9F24-4253-9F15-0A02D7062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73289-FFD6-49DA-99C9-B5A31B97E634}"/>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371829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136F-159B-4CBB-BEEF-192FCF338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D65002-FC16-4D6B-9FF1-4B5368FF1D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B7C485-E0E7-4BC2-BBF8-40D553DB6A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38B63-438C-4FC6-8D9F-862CB2BA9213}"/>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6" name="Footer Placeholder 5">
            <a:extLst>
              <a:ext uri="{FF2B5EF4-FFF2-40B4-BE49-F238E27FC236}">
                <a16:creationId xmlns:a16="http://schemas.microsoft.com/office/drawing/2014/main" id="{449A7306-B2C2-4135-901B-A77A43F4A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B4736F-EB87-4BE5-994E-C294813A5068}"/>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85300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EF96-9BF8-4D84-BCD8-2737B5BCD3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721A2-A9CB-4464-B3B8-B2604CC76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C500B-DB89-4252-A33B-EEDCE8742B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E88D-9F2A-4692-B6F7-FE80591F0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CA2AB-ABB9-4A1B-BC85-D9AD7E710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E1781D-B9A4-4361-911D-8B931E70BAB7}"/>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8" name="Footer Placeholder 7">
            <a:extLst>
              <a:ext uri="{FF2B5EF4-FFF2-40B4-BE49-F238E27FC236}">
                <a16:creationId xmlns:a16="http://schemas.microsoft.com/office/drawing/2014/main" id="{0E67C7C8-06BF-4937-A047-58A97EEB2D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7AD31C-65BB-40A1-8957-4BBE6BFAC663}"/>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181759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AEB2-BEC9-43D5-8B18-8B56F9F3F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3E839A-434C-4CEE-A11F-D232D396AFC1}"/>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4" name="Footer Placeholder 3">
            <a:extLst>
              <a:ext uri="{FF2B5EF4-FFF2-40B4-BE49-F238E27FC236}">
                <a16:creationId xmlns:a16="http://schemas.microsoft.com/office/drawing/2014/main" id="{70706DDC-CEE0-4EAB-BA93-EA44334AC0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F6E6B-F736-47CB-8FA1-2937D5682F24}"/>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267853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74DD0-B80E-455A-A451-5B1DE8EE91F0}"/>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3" name="Footer Placeholder 2">
            <a:extLst>
              <a:ext uri="{FF2B5EF4-FFF2-40B4-BE49-F238E27FC236}">
                <a16:creationId xmlns:a16="http://schemas.microsoft.com/office/drawing/2014/main" id="{78C33EFD-AF74-4685-8EBB-F9CB44AEB5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F20045-39AA-4A94-A003-14544EF19C83}"/>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14328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461B-AE3B-45B7-B9F6-AFDA90688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C4945D-C362-42BA-839A-B607E0C17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BCE6CB-2648-4A18-8659-AF72C0F2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D5D7B-35B4-46B9-AF3F-F9C2CDA28B7E}"/>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6" name="Footer Placeholder 5">
            <a:extLst>
              <a:ext uri="{FF2B5EF4-FFF2-40B4-BE49-F238E27FC236}">
                <a16:creationId xmlns:a16="http://schemas.microsoft.com/office/drawing/2014/main" id="{008B5410-9351-48E1-A55A-91B4B5838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A25FC-90B1-46D5-8DDB-9CB2039F2F38}"/>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104528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62AF-59FA-4CEF-96B3-1602003D7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47E592-2301-4EE8-934E-7DF37646A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E397B-7441-4BD5-A619-68CA5C52B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0058F-DAB2-4D26-A9F1-2EA3876162EC}"/>
              </a:ext>
            </a:extLst>
          </p:cNvPr>
          <p:cNvSpPr>
            <a:spLocks noGrp="1"/>
          </p:cNvSpPr>
          <p:nvPr>
            <p:ph type="dt" sz="half" idx="10"/>
          </p:nvPr>
        </p:nvSpPr>
        <p:spPr/>
        <p:txBody>
          <a:bodyPr/>
          <a:lstStyle/>
          <a:p>
            <a:fld id="{FDE5FF9E-E72D-4693-B231-9009C2404988}" type="datetimeFigureOut">
              <a:rPr lang="en-US" smtClean="0"/>
              <a:t>6/27/2021</a:t>
            </a:fld>
            <a:endParaRPr lang="en-US"/>
          </a:p>
        </p:txBody>
      </p:sp>
      <p:sp>
        <p:nvSpPr>
          <p:cNvPr id="6" name="Footer Placeholder 5">
            <a:extLst>
              <a:ext uri="{FF2B5EF4-FFF2-40B4-BE49-F238E27FC236}">
                <a16:creationId xmlns:a16="http://schemas.microsoft.com/office/drawing/2014/main" id="{664DADE7-24F5-4F41-8AA4-DD39AE045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7336A-7981-48C2-A3DA-95A4FEB07074}"/>
              </a:ext>
            </a:extLst>
          </p:cNvPr>
          <p:cNvSpPr>
            <a:spLocks noGrp="1"/>
          </p:cNvSpPr>
          <p:nvPr>
            <p:ph type="sldNum" sz="quarter" idx="12"/>
          </p:nvPr>
        </p:nvSpPr>
        <p:spPr/>
        <p:txBody>
          <a:bodyPr/>
          <a:lstStyle/>
          <a:p>
            <a:fld id="{E1B0BCDC-760C-44DE-8B97-75E06BA7F9C0}" type="slidenum">
              <a:rPr lang="en-US" smtClean="0"/>
              <a:t>‹#›</a:t>
            </a:fld>
            <a:endParaRPr lang="en-US"/>
          </a:p>
        </p:txBody>
      </p:sp>
    </p:spTree>
    <p:extLst>
      <p:ext uri="{BB962C8B-B14F-4D97-AF65-F5344CB8AC3E}">
        <p14:creationId xmlns:p14="http://schemas.microsoft.com/office/powerpoint/2010/main" val="185750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B2405-8DF7-4701-9668-21A27376D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F3B456-78B7-4F58-8BCB-1BFA3760D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408CC-63A8-4FAE-BEFF-9AD27E677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5FF9E-E72D-4693-B231-9009C2404988}" type="datetimeFigureOut">
              <a:rPr lang="en-US" smtClean="0"/>
              <a:t>6/27/2021</a:t>
            </a:fld>
            <a:endParaRPr lang="en-US"/>
          </a:p>
        </p:txBody>
      </p:sp>
      <p:sp>
        <p:nvSpPr>
          <p:cNvPr id="5" name="Footer Placeholder 4">
            <a:extLst>
              <a:ext uri="{FF2B5EF4-FFF2-40B4-BE49-F238E27FC236}">
                <a16:creationId xmlns:a16="http://schemas.microsoft.com/office/drawing/2014/main" id="{95A947E1-4DED-4086-B038-33410AB06F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12CE07-3528-4319-8EF9-86ABBF868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0BCDC-760C-44DE-8B97-75E06BA7F9C0}" type="slidenum">
              <a:rPr lang="en-US" smtClean="0"/>
              <a:t>‹#›</a:t>
            </a:fld>
            <a:endParaRPr lang="en-US"/>
          </a:p>
        </p:txBody>
      </p:sp>
    </p:spTree>
    <p:extLst>
      <p:ext uri="{BB962C8B-B14F-4D97-AF65-F5344CB8AC3E}">
        <p14:creationId xmlns:p14="http://schemas.microsoft.com/office/powerpoint/2010/main" val="3593136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Chapter 7 - Introduction </a:t>
            </a:r>
          </a:p>
        </p:txBody>
      </p:sp>
      <p:sp>
        <p:nvSpPr>
          <p:cNvPr id="3075" name="Rectangle 3"/>
          <p:cNvSpPr>
            <a:spLocks noGrp="1" noChangeArrowheads="1"/>
          </p:cNvSpPr>
          <p:nvPr>
            <p:ph type="subTitle" idx="1"/>
          </p:nvPr>
        </p:nvSpPr>
        <p:spPr/>
        <p:txBody>
          <a:bodyPr/>
          <a:lstStyle/>
          <a:p>
            <a:pPr eaLnBrk="1" hangingPunct="1">
              <a:lnSpc>
                <a:spcPct val="90000"/>
              </a:lnSpc>
            </a:pPr>
            <a:r>
              <a:rPr lang="en-US" dirty="0"/>
              <a:t>"The rules governing judicial review have no more substance at the core than a seedless grape."</a:t>
            </a:r>
          </a:p>
        </p:txBody>
      </p:sp>
      <p:sp>
        <p:nvSpPr>
          <p:cNvPr id="2" name="Slide Number Placeholder 1">
            <a:extLst>
              <a:ext uri="{FF2B5EF4-FFF2-40B4-BE49-F238E27FC236}">
                <a16:creationId xmlns:a16="http://schemas.microsoft.com/office/drawing/2014/main" id="{5D7D2609-E598-4851-B3FC-3DAA6FE79620}"/>
              </a:ext>
            </a:extLst>
          </p:cNvPr>
          <p:cNvSpPr>
            <a:spLocks noGrp="1"/>
          </p:cNvSpPr>
          <p:nvPr>
            <p:ph type="sldNum" sz="quarter" idx="12"/>
          </p:nvPr>
        </p:nvSpPr>
        <p:spPr/>
        <p:txBody>
          <a:bodyPr/>
          <a:lstStyle/>
          <a:p>
            <a:pPr>
              <a:defRPr/>
            </a:pPr>
            <a:fld id="{14352923-D39C-456D-A4D0-962C6C599CDA}" type="slidenum">
              <a:rPr lang="en-US" smtClean="0"/>
              <a:pPr>
                <a:defRPr/>
              </a:pPr>
              <a:t>1</a:t>
            </a:fld>
            <a:endParaRPr lang="en-US"/>
          </a:p>
        </p:txBody>
      </p:sp>
      <p:pic>
        <p:nvPicPr>
          <p:cNvPr id="5" name="Audio 4">
            <a:hlinkClick r:id="" action="ppaction://media"/>
            <a:extLst>
              <a:ext uri="{FF2B5EF4-FFF2-40B4-BE49-F238E27FC236}">
                <a16:creationId xmlns:a16="http://schemas.microsoft.com/office/drawing/2014/main" id="{1F324BF4-A32A-4AA4-A0D0-C549C51E68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15"/>
    </mc:Choice>
    <mc:Fallback xmlns="">
      <p:transition spd="slow" advTm="1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328527" y="1445519"/>
            <a:ext cx="10034673" cy="5183881"/>
          </a:xfrm>
        </p:spPr>
        <p:txBody>
          <a:bodyPr>
            <a:normAutofit fontScale="92500" lnSpcReduction="10000"/>
          </a:bodyPr>
          <a:lstStyle/>
          <a:p>
            <a:r>
              <a:rPr lang="en-US" dirty="0"/>
              <a:t>(2) hold unlawful and set aside agency action, findings, and conclusions found to be – </a:t>
            </a:r>
          </a:p>
          <a:p>
            <a:pPr lvl="1"/>
            <a:r>
              <a:rPr lang="en-US" dirty="0"/>
              <a:t>(A) arbitrary, capricious, an abuse of discretion, or otherwise not in accordance with law; </a:t>
            </a:r>
          </a:p>
          <a:p>
            <a:pPr lvl="1"/>
            <a:r>
              <a:rPr lang="en-US" dirty="0"/>
              <a:t>(B) contrary to constitutional right, power, privilege, or immunity; </a:t>
            </a:r>
          </a:p>
          <a:p>
            <a:pPr lvl="1"/>
            <a:r>
              <a:rPr lang="en-US" dirty="0"/>
              <a:t>(C) in excess of statutory jurisdiction, authority, or limitations, or short of statutory right; </a:t>
            </a:r>
          </a:p>
          <a:p>
            <a:pPr lvl="1"/>
            <a:r>
              <a:rPr lang="en-US" dirty="0"/>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highlight>
                  <a:srgbClr val="FFFF00"/>
                </a:highlight>
              </a:rPr>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10</a:t>
            </a:fld>
            <a:endParaRPr lang="en-US"/>
          </a:p>
        </p:txBody>
      </p:sp>
      <p:sp>
        <p:nvSpPr>
          <p:cNvPr id="8" name="TextBox 7">
            <a:extLst>
              <a:ext uri="{FF2B5EF4-FFF2-40B4-BE49-F238E27FC236}">
                <a16:creationId xmlns:a16="http://schemas.microsoft.com/office/drawing/2014/main" id="{C9F8B793-BBF2-45DC-A0EC-84CA5B7ED79B}"/>
              </a:ext>
            </a:extLst>
          </p:cNvPr>
          <p:cNvSpPr txBox="1"/>
          <p:nvPr/>
        </p:nvSpPr>
        <p:spPr>
          <a:xfrm>
            <a:off x="10020300" y="4811551"/>
            <a:ext cx="1676400" cy="369332"/>
          </a:xfrm>
          <a:prstGeom prst="rect">
            <a:avLst/>
          </a:prstGeom>
          <a:noFill/>
        </p:spPr>
        <p:txBody>
          <a:bodyPr wrap="square" rtlCol="0">
            <a:spAutoFit/>
          </a:bodyPr>
          <a:lstStyle/>
          <a:p>
            <a:r>
              <a:rPr lang="en-US" dirty="0"/>
              <a:t>Mostly FOIA</a:t>
            </a:r>
          </a:p>
        </p:txBody>
      </p:sp>
      <p:pic>
        <p:nvPicPr>
          <p:cNvPr id="5" name="Audio 4">
            <a:hlinkClick r:id="" action="ppaction://media"/>
            <a:extLst>
              <a:ext uri="{FF2B5EF4-FFF2-40B4-BE49-F238E27FC236}">
                <a16:creationId xmlns:a16="http://schemas.microsoft.com/office/drawing/2014/main" id="{EAEEA7F7-B75D-450B-9A53-69C5613B1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40683681"/>
      </p:ext>
    </p:extLst>
  </p:cSld>
  <p:clrMapOvr>
    <a:masterClrMapping/>
  </p:clrMapOvr>
  <mc:AlternateContent xmlns:mc="http://schemas.openxmlformats.org/markup-compatibility/2006" xmlns:p14="http://schemas.microsoft.com/office/powerpoint/2010/main">
    <mc:Choice Requires="p14">
      <p:transition spd="slow" p14:dur="2000" advTm="31364"/>
    </mc:Choice>
    <mc:Fallback xmlns="">
      <p:transition spd="slow" advTm="3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Review of Rules</a:t>
            </a:r>
            <a:br>
              <a:rPr lang="en-US" dirty="0"/>
            </a:br>
            <a:r>
              <a:rPr lang="en-US" dirty="0"/>
              <a:t>Pre-APA Cases</a:t>
            </a:r>
          </a:p>
        </p:txBody>
      </p:sp>
      <p:sp>
        <p:nvSpPr>
          <p:cNvPr id="6" name="Subtitle 5"/>
          <p:cNvSpPr>
            <a:spLocks noGrp="1"/>
          </p:cNvSpPr>
          <p:nvPr>
            <p:ph type="subTitle" idx="1"/>
          </p:nvPr>
        </p:nvSpPr>
        <p:spPr>
          <a:xfrm>
            <a:off x="1396239" y="3711547"/>
            <a:ext cx="9737174" cy="1655762"/>
          </a:xfrm>
        </p:spPr>
        <p:txBody>
          <a:bodyPr/>
          <a:lstStyle/>
          <a:p>
            <a:r>
              <a:rPr lang="en-US" dirty="0"/>
              <a:t>From the first, there has been a split in the cases between those which defer to the agency and those where the court makes an independent review.</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11</a:t>
            </a:fld>
            <a:endParaRPr lang="en-US"/>
          </a:p>
        </p:txBody>
      </p:sp>
      <p:pic>
        <p:nvPicPr>
          <p:cNvPr id="3" name="Audio 2">
            <a:hlinkClick r:id="" action="ppaction://media"/>
            <a:extLst>
              <a:ext uri="{FF2B5EF4-FFF2-40B4-BE49-F238E27FC236}">
                <a16:creationId xmlns:a16="http://schemas.microsoft.com/office/drawing/2014/main" id="{0D2F3ABE-3CAA-4F17-B782-971B725D6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022395095"/>
      </p:ext>
    </p:extLst>
  </p:cSld>
  <p:clrMapOvr>
    <a:masterClrMapping/>
  </p:clrMapOvr>
  <mc:AlternateContent xmlns:mc="http://schemas.openxmlformats.org/markup-compatibility/2006" xmlns:p14="http://schemas.microsoft.com/office/powerpoint/2010/main">
    <mc:Choice Requires="p14">
      <p:transition spd="slow" p14:dur="2000" advTm="16573"/>
    </mc:Choice>
    <mc:Fallback xmlns="">
      <p:transition spd="slow" advTm="1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261FBF-93A2-45B0-A891-B2E4EF1C1AC9}" type="slidenum">
              <a:rPr lang="en-US" smtClean="0"/>
              <a:pPr/>
              <a:t>12</a:t>
            </a:fld>
            <a:endParaRPr lang="en-US"/>
          </a:p>
        </p:txBody>
      </p:sp>
      <p:sp>
        <p:nvSpPr>
          <p:cNvPr id="8195" name="Rectangle 2"/>
          <p:cNvSpPr>
            <a:spLocks noGrp="1" noChangeArrowheads="1"/>
          </p:cNvSpPr>
          <p:nvPr>
            <p:ph type="title"/>
          </p:nvPr>
        </p:nvSpPr>
        <p:spPr/>
        <p:txBody>
          <a:bodyPr/>
          <a:lstStyle/>
          <a:p>
            <a:pPr eaLnBrk="1" hangingPunct="1"/>
            <a:r>
              <a:rPr lang="en-US" dirty="0">
                <a:highlight>
                  <a:srgbClr val="FFFF00"/>
                </a:highlight>
              </a:rPr>
              <a:t>Deference</a:t>
            </a:r>
            <a:r>
              <a:rPr lang="en-US" dirty="0"/>
              <a:t> - </a:t>
            </a:r>
            <a:r>
              <a:rPr lang="en-US" i="1" dirty="0"/>
              <a:t>NLRB v. Hearst</a:t>
            </a:r>
            <a:r>
              <a:rPr lang="en-US" dirty="0"/>
              <a:t>, 322 U.S. 111 (1944)</a:t>
            </a:r>
          </a:p>
        </p:txBody>
      </p:sp>
      <p:sp>
        <p:nvSpPr>
          <p:cNvPr id="8196" name="Rectangle 3"/>
          <p:cNvSpPr>
            <a:spLocks noGrp="1" noChangeArrowheads="1"/>
          </p:cNvSpPr>
          <p:nvPr>
            <p:ph type="body" idx="1"/>
          </p:nvPr>
        </p:nvSpPr>
        <p:spPr/>
        <p:txBody>
          <a:bodyPr>
            <a:normAutofit/>
          </a:bodyPr>
          <a:lstStyle/>
          <a:p>
            <a:pPr eaLnBrk="1" hangingPunct="1">
              <a:lnSpc>
                <a:spcPct val="80000"/>
              </a:lnSpc>
            </a:pPr>
            <a:r>
              <a:rPr lang="en-US" dirty="0"/>
              <a:t>Undoubtedly questions of statutory interpretation, especially when arising in the first instance in judicial proceedings, are for the courts to resolve, giving appropriate weight to the judgment of those whose special duty is to administer the questioned statute. </a:t>
            </a:r>
          </a:p>
          <a:p>
            <a:pPr eaLnBrk="1" hangingPunct="1">
              <a:lnSpc>
                <a:spcPct val="80000"/>
              </a:lnSpc>
            </a:pPr>
            <a:r>
              <a:rPr lang="en-US" dirty="0">
                <a:highlight>
                  <a:srgbClr val="FFFF00"/>
                </a:highlight>
              </a:rPr>
              <a:t>But where the question is one of specific application of a broad statutory term in a proceeding in which the agency administering the statute must determine it initially, the reviewing court's function is limited. . . . [T]he Board's determination that specified persons are 'employees' under this Act is to be accepted if it has 'warrant in the record' and a reasonable basis in law. </a:t>
            </a:r>
          </a:p>
        </p:txBody>
      </p:sp>
      <p:pic>
        <p:nvPicPr>
          <p:cNvPr id="2" name="Audio 1">
            <a:hlinkClick r:id="" action="ppaction://media"/>
            <a:extLst>
              <a:ext uri="{FF2B5EF4-FFF2-40B4-BE49-F238E27FC236}">
                <a16:creationId xmlns:a16="http://schemas.microsoft.com/office/drawing/2014/main" id="{58FB86E4-09D2-41E2-AD9E-A1F3A13D5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946"/>
    </mc:Choice>
    <mc:Fallback xmlns="">
      <p:transition spd="slow" advTm="9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4B93D6-D931-4BBC-83B8-AF80A439C2B7}" type="slidenum">
              <a:rPr lang="en-US" smtClean="0"/>
              <a:pPr/>
              <a:t>13</a:t>
            </a:fld>
            <a:endParaRPr lang="en-US"/>
          </a:p>
        </p:txBody>
      </p:sp>
      <p:sp>
        <p:nvSpPr>
          <p:cNvPr id="9219" name="Rectangle 2"/>
          <p:cNvSpPr>
            <a:spLocks noGrp="1" noChangeArrowheads="1"/>
          </p:cNvSpPr>
          <p:nvPr>
            <p:ph type="title"/>
          </p:nvPr>
        </p:nvSpPr>
        <p:spPr/>
        <p:txBody>
          <a:bodyPr/>
          <a:lstStyle/>
          <a:p>
            <a:pPr eaLnBrk="1" hangingPunct="1"/>
            <a:r>
              <a:rPr lang="en-US" dirty="0">
                <a:highlight>
                  <a:srgbClr val="FFFF00"/>
                </a:highlight>
              </a:rPr>
              <a:t>Persuasion</a:t>
            </a:r>
            <a:r>
              <a:rPr lang="en-US" i="1" dirty="0"/>
              <a:t> - Skidmore v. Swift &amp; Co.</a:t>
            </a:r>
            <a:r>
              <a:rPr lang="en-US" dirty="0"/>
              <a:t>, 323 U.S. 134, 140 (1944) </a:t>
            </a:r>
          </a:p>
        </p:txBody>
      </p:sp>
      <p:sp>
        <p:nvSpPr>
          <p:cNvPr id="9220" name="Rectangle 3"/>
          <p:cNvSpPr>
            <a:spLocks noGrp="1" noChangeArrowheads="1"/>
          </p:cNvSpPr>
          <p:nvPr>
            <p:ph type="body" idx="1"/>
          </p:nvPr>
        </p:nvSpPr>
        <p:spPr/>
        <p:txBody>
          <a:bodyPr>
            <a:normAutofit/>
          </a:bodyPr>
          <a:lstStyle/>
          <a:p>
            <a:pPr eaLnBrk="1" hangingPunct="1">
              <a:lnSpc>
                <a:spcPct val="90000"/>
              </a:lnSpc>
            </a:pPr>
            <a:r>
              <a:rPr lang="en-US" dirty="0"/>
              <a:t>We consider that the rulings, interpretations and opinions of the Administrator under this Act, </a:t>
            </a:r>
            <a:r>
              <a:rPr lang="en-US" dirty="0">
                <a:highlight>
                  <a:srgbClr val="FFFF00"/>
                </a:highlight>
              </a:rPr>
              <a:t>while not controlling upon the courts by reason of their authority</a:t>
            </a:r>
            <a:r>
              <a:rPr lang="en-US" dirty="0"/>
              <a:t>, do constitute a body of experience and informed judgment to which courts and litigants may properly resort for guidance. The weight of such a judgment in a particular case will depend upon the thoroughness evident in its consideration, the validity of its reasoning, its consistency with earlier and later pronouncements, and all those factors which give it </a:t>
            </a:r>
            <a:r>
              <a:rPr lang="en-US" dirty="0">
                <a:highlight>
                  <a:srgbClr val="FFFF00"/>
                </a:highlight>
              </a:rPr>
              <a:t>power to persuade</a:t>
            </a:r>
            <a:r>
              <a:rPr lang="en-US" dirty="0"/>
              <a:t>, if lacking power to control.</a:t>
            </a:r>
          </a:p>
        </p:txBody>
      </p:sp>
      <p:pic>
        <p:nvPicPr>
          <p:cNvPr id="2" name="Audio 1">
            <a:hlinkClick r:id="" action="ppaction://media"/>
            <a:extLst>
              <a:ext uri="{FF2B5EF4-FFF2-40B4-BE49-F238E27FC236}">
                <a16:creationId xmlns:a16="http://schemas.microsoft.com/office/drawing/2014/main" id="{ED93D5C0-66BF-4865-B357-58C1C9F26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85"/>
    </mc:Choice>
    <mc:Fallback xmlns="">
      <p:transition spd="slow" advTm="4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Contemporary use of </a:t>
            </a:r>
            <a:r>
              <a:rPr lang="en-US" i="1" dirty="0"/>
              <a:t>Skidmore</a:t>
            </a:r>
            <a:r>
              <a:rPr lang="en-US" dirty="0"/>
              <a:t> and </a:t>
            </a:r>
            <a:r>
              <a:rPr lang="en-US" i="1" dirty="0"/>
              <a:t>Hearst</a:t>
            </a:r>
            <a:endParaRPr lang="en-US" dirty="0"/>
          </a:p>
        </p:txBody>
      </p:sp>
      <p:sp>
        <p:nvSpPr>
          <p:cNvPr id="2" name="Content Placeholder 1">
            <a:extLst>
              <a:ext uri="{FF2B5EF4-FFF2-40B4-BE49-F238E27FC236}">
                <a16:creationId xmlns:a16="http://schemas.microsoft.com/office/drawing/2014/main" id="{502A2D3B-90F8-459F-A145-454E4DDE616A}"/>
              </a:ext>
            </a:extLst>
          </p:cNvPr>
          <p:cNvSpPr>
            <a:spLocks noGrp="1"/>
          </p:cNvSpPr>
          <p:nvPr>
            <p:ph idx="1"/>
          </p:nvPr>
        </p:nvSpPr>
        <p:spPr/>
        <p:txBody>
          <a:bodyPr/>
          <a:lstStyle/>
          <a:p>
            <a:r>
              <a:rPr lang="en-US" i="1" dirty="0"/>
              <a:t>Skidmore</a:t>
            </a:r>
            <a:r>
              <a:rPr lang="en-US" dirty="0"/>
              <a:t> and </a:t>
            </a:r>
            <a:r>
              <a:rPr lang="en-US" i="1" dirty="0"/>
              <a:t>Hearst</a:t>
            </a:r>
            <a:r>
              <a:rPr lang="en-US" dirty="0"/>
              <a:t> are still good law and are used by the courts when it is convenient.</a:t>
            </a:r>
          </a:p>
          <a:p>
            <a:r>
              <a:rPr lang="en-US" i="1" dirty="0"/>
              <a:t>Hearst</a:t>
            </a:r>
            <a:r>
              <a:rPr lang="en-US" dirty="0"/>
              <a:t> is used when the court wants to defer to the agency but does not want to use the </a:t>
            </a:r>
            <a:r>
              <a:rPr lang="en-US" i="1" dirty="0"/>
              <a:t>Chevron</a:t>
            </a:r>
            <a:r>
              <a:rPr lang="en-US" dirty="0"/>
              <a:t> analysis.</a:t>
            </a:r>
          </a:p>
          <a:p>
            <a:r>
              <a:rPr lang="en-US" i="1" dirty="0"/>
              <a:t>Skidmore</a:t>
            </a:r>
            <a:r>
              <a:rPr lang="en-US" dirty="0"/>
              <a:t> is used when the court does not want to defer to the agency. It may be combined with </a:t>
            </a:r>
            <a:r>
              <a:rPr lang="en-US" i="1" dirty="0"/>
              <a:t>Barnhart</a:t>
            </a:r>
            <a:r>
              <a:rPr lang="en-US" dirty="0"/>
              <a:t>, which we will see later.</a:t>
            </a:r>
            <a:endParaRPr lang="en-US" i="1" dirty="0"/>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14</a:t>
            </a:fld>
            <a:endParaRPr lang="en-US"/>
          </a:p>
        </p:txBody>
      </p:sp>
      <p:pic>
        <p:nvPicPr>
          <p:cNvPr id="3" name="Audio 2">
            <a:hlinkClick r:id="" action="ppaction://media"/>
            <a:extLst>
              <a:ext uri="{FF2B5EF4-FFF2-40B4-BE49-F238E27FC236}">
                <a16:creationId xmlns:a16="http://schemas.microsoft.com/office/drawing/2014/main" id="{93E7AE61-257C-47BC-8BDE-630D178DF1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79846744"/>
      </p:ext>
    </p:extLst>
  </p:cSld>
  <p:clrMapOvr>
    <a:masterClrMapping/>
  </p:clrMapOvr>
  <mc:AlternateContent xmlns:mc="http://schemas.openxmlformats.org/markup-compatibility/2006" xmlns:p14="http://schemas.microsoft.com/office/powerpoint/2010/main">
    <mc:Choice Requires="p14">
      <p:transition spd="slow" p14:dur="2000" advTm="36572"/>
    </mc:Choice>
    <mc:Fallback xmlns="">
      <p:transition spd="slow" advTm="3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070B-A49E-4601-B5D2-FEA5162A3600}"/>
              </a:ext>
            </a:extLst>
          </p:cNvPr>
          <p:cNvSpPr>
            <a:spLocks noGrp="1"/>
          </p:cNvSpPr>
          <p:nvPr>
            <p:ph type="title"/>
          </p:nvPr>
        </p:nvSpPr>
        <p:spPr/>
        <p:txBody>
          <a:bodyPr/>
          <a:lstStyle/>
          <a:p>
            <a:r>
              <a:rPr lang="en-US" dirty="0"/>
              <a:t>Judicial Review</a:t>
            </a:r>
          </a:p>
        </p:txBody>
      </p:sp>
      <p:sp>
        <p:nvSpPr>
          <p:cNvPr id="3" name="Content Placeholder 2">
            <a:extLst>
              <a:ext uri="{FF2B5EF4-FFF2-40B4-BE49-F238E27FC236}">
                <a16:creationId xmlns:a16="http://schemas.microsoft.com/office/drawing/2014/main" id="{93AB70B8-0560-4290-9CB0-00F151F22689}"/>
              </a:ext>
            </a:extLst>
          </p:cNvPr>
          <p:cNvSpPr>
            <a:spLocks noGrp="1"/>
          </p:cNvSpPr>
          <p:nvPr>
            <p:ph idx="1"/>
          </p:nvPr>
        </p:nvSpPr>
        <p:spPr/>
        <p:txBody>
          <a:bodyPr/>
          <a:lstStyle/>
          <a:p>
            <a:r>
              <a:rPr lang="en-US" dirty="0"/>
              <a:t>The core question in judicial review is when the court decides and when the court must defer to the agency’s decision. </a:t>
            </a:r>
          </a:p>
          <a:p>
            <a:r>
              <a:rPr lang="en-US" dirty="0"/>
              <a:t>The agency represents political decisionmaking.</a:t>
            </a:r>
          </a:p>
          <a:p>
            <a:r>
              <a:rPr lang="en-US" dirty="0"/>
              <a:t>Political opponents encourage the court to overturn the agency.</a:t>
            </a:r>
          </a:p>
          <a:p>
            <a:r>
              <a:rPr lang="en-US" dirty="0"/>
              <a:t>When they come into power, they then want to the court to defer to the agency.</a:t>
            </a:r>
          </a:p>
        </p:txBody>
      </p:sp>
      <p:sp>
        <p:nvSpPr>
          <p:cNvPr id="4" name="Slide Number Placeholder 3">
            <a:extLst>
              <a:ext uri="{FF2B5EF4-FFF2-40B4-BE49-F238E27FC236}">
                <a16:creationId xmlns:a16="http://schemas.microsoft.com/office/drawing/2014/main" id="{D2C02338-B349-45D3-9F3F-3B374DC22CCB}"/>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7" name="Audio 6">
            <a:hlinkClick r:id="" action="ppaction://media"/>
            <a:extLst>
              <a:ext uri="{FF2B5EF4-FFF2-40B4-BE49-F238E27FC236}">
                <a16:creationId xmlns:a16="http://schemas.microsoft.com/office/drawing/2014/main" id="{2959CF09-B6B5-47F5-A6FE-D8D182883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33810934"/>
      </p:ext>
    </p:extLst>
  </p:cSld>
  <p:clrMapOvr>
    <a:masterClrMapping/>
  </p:clrMapOvr>
  <mc:AlternateContent xmlns:mc="http://schemas.openxmlformats.org/markup-compatibility/2006" xmlns:p14="http://schemas.microsoft.com/office/powerpoint/2010/main">
    <mc:Choice Requires="p14">
      <p:transition spd="slow" p14:dur="2000" advTm="109773"/>
    </mc:Choice>
    <mc:Fallback xmlns="">
      <p:transition spd="slow" advTm="10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1BD2-F32D-454C-9E3F-568F1D543E24}"/>
              </a:ext>
            </a:extLst>
          </p:cNvPr>
          <p:cNvSpPr>
            <a:spLocks noGrp="1"/>
          </p:cNvSpPr>
          <p:nvPr>
            <p:ph type="title"/>
          </p:nvPr>
        </p:nvSpPr>
        <p:spPr/>
        <p:txBody>
          <a:bodyPr/>
          <a:lstStyle/>
          <a:p>
            <a:r>
              <a:rPr lang="en-US" dirty="0"/>
              <a:t>No Bright Line Tests</a:t>
            </a:r>
          </a:p>
        </p:txBody>
      </p:sp>
      <p:sp>
        <p:nvSpPr>
          <p:cNvPr id="3" name="Content Placeholder 2">
            <a:extLst>
              <a:ext uri="{FF2B5EF4-FFF2-40B4-BE49-F238E27FC236}">
                <a16:creationId xmlns:a16="http://schemas.microsoft.com/office/drawing/2014/main" id="{898CE3D8-3D9C-4A70-B919-793BD48AA04F}"/>
              </a:ext>
            </a:extLst>
          </p:cNvPr>
          <p:cNvSpPr>
            <a:spLocks noGrp="1"/>
          </p:cNvSpPr>
          <p:nvPr>
            <p:ph idx="1"/>
          </p:nvPr>
        </p:nvSpPr>
        <p:spPr/>
        <p:txBody>
          <a:bodyPr>
            <a:normAutofit/>
          </a:bodyPr>
          <a:lstStyle/>
          <a:p>
            <a:r>
              <a:rPr lang="en-US" dirty="0"/>
              <a:t>Empirical research shows that the courts do not apply these tests systematically, and when they do apply them, the results are inconsistent.</a:t>
            </a:r>
          </a:p>
          <a:p>
            <a:r>
              <a:rPr lang="en-US" dirty="0"/>
              <a:t>This is a very unsettling chapter if you are looking for a bright-line test for standards for judicial review. I have heard respected federal appeals court judges say in public lectures that they have no idea where these tests begin and end.</a:t>
            </a:r>
          </a:p>
          <a:p>
            <a:r>
              <a:rPr lang="en-US" dirty="0"/>
              <a:t>Everything except the extreme cases is argumentation. </a:t>
            </a:r>
          </a:p>
        </p:txBody>
      </p:sp>
      <p:sp>
        <p:nvSpPr>
          <p:cNvPr id="4" name="Slide Number Placeholder 3">
            <a:extLst>
              <a:ext uri="{FF2B5EF4-FFF2-40B4-BE49-F238E27FC236}">
                <a16:creationId xmlns:a16="http://schemas.microsoft.com/office/drawing/2014/main" id="{C7CD7E33-0A24-49ED-8FED-BBA729DEB930}"/>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DB511D42-AD1A-4E01-B20C-A47EB3AFD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982014171"/>
      </p:ext>
    </p:extLst>
  </p:cSld>
  <p:clrMapOvr>
    <a:masterClrMapping/>
  </p:clrMapOvr>
  <mc:AlternateContent xmlns:mc="http://schemas.openxmlformats.org/markup-compatibility/2006" xmlns:p14="http://schemas.microsoft.com/office/powerpoint/2010/main">
    <mc:Choice Requires="p14">
      <p:transition spd="slow" p14:dur="2000" advTm="126740"/>
    </mc:Choice>
    <mc:Fallback xmlns="">
      <p:transition spd="slow" advTm="126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695382" y="1494798"/>
            <a:ext cx="10658418" cy="5134602"/>
          </a:xfrm>
        </p:spPr>
        <p:txBody>
          <a:bodyPr>
            <a:normAutofit fontScale="92500" lnSpcReduction="20000"/>
          </a:bodyPr>
          <a:lstStyle/>
          <a:p>
            <a:r>
              <a:rPr lang="en-US" dirty="0">
                <a:highlight>
                  <a:srgbClr val="FFFF00"/>
                </a:highlight>
              </a:rPr>
              <a:t>(2) hold unlawful and set aside agency action, findings, and conclusions found to be – </a:t>
            </a:r>
          </a:p>
          <a:p>
            <a:pPr lvl="1"/>
            <a:r>
              <a:rPr lang="en-US" dirty="0"/>
              <a:t>(A) arbitrary, capricious, an abuse of discretion, or otherwise not in accordance with law; </a:t>
            </a:r>
          </a:p>
          <a:p>
            <a:pPr lvl="1"/>
            <a:r>
              <a:rPr lang="en-US" dirty="0"/>
              <a:t>(B) contrary to constitutional right, power, privilege, or immunity; </a:t>
            </a:r>
          </a:p>
          <a:p>
            <a:pPr lvl="1"/>
            <a:r>
              <a:rPr lang="en-US" dirty="0"/>
              <a:t>(C) in excess of statutory jurisdiction, authority, or limitations, or short of statutory right; </a:t>
            </a:r>
          </a:p>
          <a:p>
            <a:pPr lvl="1"/>
            <a:r>
              <a:rPr lang="en-US" dirty="0"/>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highlight>
                  <a:srgbClr val="FFFF00"/>
                </a:highlight>
              </a:rPr>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4</a:t>
            </a:fld>
            <a:endParaRPr lang="en-US"/>
          </a:p>
        </p:txBody>
      </p:sp>
      <p:pic>
        <p:nvPicPr>
          <p:cNvPr id="7" name="Audio 6">
            <a:hlinkClick r:id="" action="ppaction://media"/>
            <a:extLst>
              <a:ext uri="{FF2B5EF4-FFF2-40B4-BE49-F238E27FC236}">
                <a16:creationId xmlns:a16="http://schemas.microsoft.com/office/drawing/2014/main" id="{86BDB8CA-E393-4B3E-B7EF-F3E158049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71621901"/>
      </p:ext>
    </p:extLst>
  </p:cSld>
  <p:clrMapOvr>
    <a:masterClrMapping/>
  </p:clrMapOvr>
  <mc:AlternateContent xmlns:mc="http://schemas.openxmlformats.org/markup-compatibility/2006" xmlns:p14="http://schemas.microsoft.com/office/powerpoint/2010/main">
    <mc:Choice Requires="p14">
      <p:transition spd="slow" p14:dur="2000" advTm="51427"/>
    </mc:Choice>
    <mc:Fallback xmlns="">
      <p:transition spd="slow" advTm="5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366855" y="1494798"/>
            <a:ext cx="10605945" cy="5134602"/>
          </a:xfrm>
        </p:spPr>
        <p:txBody>
          <a:bodyPr>
            <a:normAutofit fontScale="92500" lnSpcReduction="20000"/>
          </a:bodyPr>
          <a:lstStyle/>
          <a:p>
            <a:r>
              <a:rPr lang="en-US" dirty="0"/>
              <a:t>(2) hold unlawful and set aside agency action, findings, and conclusions found to be – </a:t>
            </a:r>
          </a:p>
          <a:p>
            <a:pPr lvl="1"/>
            <a:r>
              <a:rPr lang="en-US" dirty="0">
                <a:highlight>
                  <a:srgbClr val="FFFF00"/>
                </a:highlight>
              </a:rPr>
              <a:t>(A) arbitrary, capricious, an abuse of discretion, or otherwise not in accordance with law; </a:t>
            </a:r>
          </a:p>
          <a:p>
            <a:pPr lvl="1"/>
            <a:r>
              <a:rPr lang="en-US" dirty="0"/>
              <a:t>(B) contrary to constitutional right, power, privilege, or immunity; </a:t>
            </a:r>
          </a:p>
          <a:p>
            <a:pPr lvl="1"/>
            <a:r>
              <a:rPr lang="en-US" dirty="0"/>
              <a:t>(C) in excess of statutory jurisdiction, authority, or limitations, or short of statutory right; </a:t>
            </a:r>
          </a:p>
          <a:p>
            <a:pPr lvl="1"/>
            <a:r>
              <a:rPr lang="en-US" dirty="0"/>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6648CDD1-57F5-419A-A41B-E2FC11390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99796677"/>
      </p:ext>
    </p:extLst>
  </p:cSld>
  <p:clrMapOvr>
    <a:masterClrMapping/>
  </p:clrMapOvr>
  <mc:AlternateContent xmlns:mc="http://schemas.openxmlformats.org/markup-compatibility/2006" xmlns:p14="http://schemas.microsoft.com/office/powerpoint/2010/main">
    <mc:Choice Requires="p14">
      <p:transition spd="slow" p14:dur="2000" advTm="45412"/>
    </mc:Choice>
    <mc:Fallback xmlns="">
      <p:transition spd="slow" advTm="4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383281" y="1461945"/>
            <a:ext cx="10748307" cy="5167455"/>
          </a:xfrm>
        </p:spPr>
        <p:txBody>
          <a:bodyPr>
            <a:normAutofit fontScale="92500" lnSpcReduction="10000"/>
          </a:bodyPr>
          <a:lstStyle/>
          <a:p>
            <a:r>
              <a:rPr lang="en-US" dirty="0"/>
              <a:t>(2) hold unlawful and set aside agency action, findings, and conclusions found to be – </a:t>
            </a:r>
          </a:p>
          <a:p>
            <a:pPr lvl="1"/>
            <a:r>
              <a:rPr lang="en-US" dirty="0"/>
              <a:t>(A) arbitrary, capricious, an abuse of discretion, or otherwise not in accordance with law; </a:t>
            </a:r>
          </a:p>
          <a:p>
            <a:pPr lvl="1"/>
            <a:r>
              <a:rPr lang="en-US" dirty="0">
                <a:highlight>
                  <a:srgbClr val="FFFF00"/>
                </a:highlight>
              </a:rPr>
              <a:t>(B) contrary to constitutional right, power, privilege, or immunity; </a:t>
            </a:r>
          </a:p>
          <a:p>
            <a:pPr lvl="1"/>
            <a:r>
              <a:rPr lang="en-US" dirty="0"/>
              <a:t>(C) in excess of statutory jurisdiction, authority, or limitations, or short of statutory right; </a:t>
            </a:r>
          </a:p>
          <a:p>
            <a:pPr lvl="1"/>
            <a:r>
              <a:rPr lang="en-US" dirty="0"/>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59DFF105-FBE9-4F3F-B93B-B823DD10E5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999315744"/>
      </p:ext>
    </p:extLst>
  </p:cSld>
  <p:clrMapOvr>
    <a:masterClrMapping/>
  </p:clrMapOvr>
  <mc:AlternateContent xmlns:mc="http://schemas.openxmlformats.org/markup-compatibility/2006" xmlns:p14="http://schemas.microsoft.com/office/powerpoint/2010/main">
    <mc:Choice Requires="p14">
      <p:transition spd="slow" p14:dur="2000" advTm="26544"/>
    </mc:Choice>
    <mc:Fallback xmlns="">
      <p:transition spd="slow" advTm="2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295675" y="1429092"/>
            <a:ext cx="11058126" cy="5200308"/>
          </a:xfrm>
        </p:spPr>
        <p:txBody>
          <a:bodyPr>
            <a:normAutofit fontScale="92500"/>
          </a:bodyPr>
          <a:lstStyle/>
          <a:p>
            <a:r>
              <a:rPr lang="en-US" dirty="0"/>
              <a:t>(2) hold unlawful and set aside agency action, findings, and conclusions found to be – </a:t>
            </a:r>
          </a:p>
          <a:p>
            <a:pPr lvl="1"/>
            <a:r>
              <a:rPr lang="en-US" dirty="0"/>
              <a:t>(A) arbitrary, capricious, an abuse of discretion, or otherwise not in accordance with law; </a:t>
            </a:r>
          </a:p>
          <a:p>
            <a:pPr lvl="1"/>
            <a:r>
              <a:rPr lang="en-US" dirty="0"/>
              <a:t>(B) contrary to constitutional right, power, privilege, or immunity; </a:t>
            </a:r>
          </a:p>
          <a:p>
            <a:pPr lvl="1"/>
            <a:r>
              <a:rPr lang="en-US" dirty="0">
                <a:highlight>
                  <a:srgbClr val="FFFF00"/>
                </a:highlight>
              </a:rPr>
              <a:t>(C) in excess of statutory jurisdiction, authority, or limitations, or short of statutory right; </a:t>
            </a:r>
          </a:p>
          <a:p>
            <a:pPr lvl="1"/>
            <a:r>
              <a:rPr lang="en-US" dirty="0"/>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4F00BFB8-9074-4065-934C-F2E9CD7914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70803696"/>
      </p:ext>
    </p:extLst>
  </p:cSld>
  <p:clrMapOvr>
    <a:masterClrMapping/>
  </p:clrMapOvr>
  <mc:AlternateContent xmlns:mc="http://schemas.openxmlformats.org/markup-compatibility/2006" xmlns:p14="http://schemas.microsoft.com/office/powerpoint/2010/main">
    <mc:Choice Requires="p14">
      <p:transition spd="slow" p14:dur="2000" advTm="18145"/>
    </mc:Choice>
    <mc:Fallback xmlns="">
      <p:transition spd="slow" advTm="1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331265" y="1560503"/>
            <a:ext cx="10515600" cy="5068897"/>
          </a:xfrm>
        </p:spPr>
        <p:txBody>
          <a:bodyPr>
            <a:normAutofit fontScale="92500" lnSpcReduction="20000"/>
          </a:bodyPr>
          <a:lstStyle/>
          <a:p>
            <a:r>
              <a:rPr lang="en-US" dirty="0"/>
              <a:t>(2) hold unlawful and set aside agency action, findings, and conclusions found to be – </a:t>
            </a:r>
          </a:p>
          <a:p>
            <a:pPr lvl="1"/>
            <a:r>
              <a:rPr lang="en-US" dirty="0"/>
              <a:t>(A) arbitrary, capricious, an abuse of discretion, or otherwise not in accordance with law; </a:t>
            </a:r>
          </a:p>
          <a:p>
            <a:pPr lvl="1"/>
            <a:r>
              <a:rPr lang="en-US" dirty="0"/>
              <a:t>(B) contrary to constitutional right, power, privilege, or immunity; </a:t>
            </a:r>
          </a:p>
          <a:p>
            <a:pPr lvl="1"/>
            <a:r>
              <a:rPr lang="en-US" dirty="0"/>
              <a:t>(C) in excess of statutory jurisdiction, authority, or limitations, or short of statutory right; </a:t>
            </a:r>
          </a:p>
          <a:p>
            <a:pPr lvl="1"/>
            <a:r>
              <a:rPr lang="en-US" dirty="0">
                <a:highlight>
                  <a:srgbClr val="FFFF00"/>
                </a:highlight>
              </a:rPr>
              <a:t>(D) without observance of procedure required by law; </a:t>
            </a:r>
          </a:p>
          <a:p>
            <a:pPr lvl="1"/>
            <a:r>
              <a:rPr lang="en-US" dirty="0"/>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39BB2B4D-375E-47D2-8CB9-DFC38DBA2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639300712"/>
      </p:ext>
    </p:extLst>
  </p:cSld>
  <p:clrMapOvr>
    <a:masterClrMapping/>
  </p:clrMapOvr>
  <mc:AlternateContent xmlns:mc="http://schemas.openxmlformats.org/markup-compatibility/2006" xmlns:p14="http://schemas.microsoft.com/office/powerpoint/2010/main">
    <mc:Choice Requires="p14">
      <p:transition spd="slow" p14:dur="2000" advTm="16631"/>
    </mc:Choice>
    <mc:Fallback xmlns="">
      <p:transition spd="slow" advTm="1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lnSpc>
                <a:spcPct val="100000"/>
              </a:lnSpc>
              <a:spcAft>
                <a:spcPct val="0"/>
              </a:spcAft>
              <a:defRPr/>
            </a:pPr>
            <a:r>
              <a:rPr lang="en-US" sz="3600" b="1" dirty="0"/>
              <a:t>APA § 706. Scope of review</a:t>
            </a:r>
            <a:endParaRPr lang="en-US" dirty="0"/>
          </a:p>
        </p:txBody>
      </p:sp>
      <p:sp>
        <p:nvSpPr>
          <p:cNvPr id="3" name="Content Placeholder 2"/>
          <p:cNvSpPr>
            <a:spLocks noGrp="1"/>
          </p:cNvSpPr>
          <p:nvPr>
            <p:ph idx="1"/>
          </p:nvPr>
        </p:nvSpPr>
        <p:spPr>
          <a:xfrm>
            <a:off x="120460" y="1560503"/>
            <a:ext cx="9675575" cy="5068897"/>
          </a:xfrm>
        </p:spPr>
        <p:txBody>
          <a:bodyPr>
            <a:normAutofit fontScale="92500" lnSpcReduction="20000"/>
          </a:bodyPr>
          <a:lstStyle/>
          <a:p>
            <a:r>
              <a:rPr lang="en-US" dirty="0"/>
              <a:t>(2) hold unlawful and set aside agency action, findings, and conclusions found to be – </a:t>
            </a:r>
          </a:p>
          <a:p>
            <a:pPr lvl="1"/>
            <a:r>
              <a:rPr lang="en-US" dirty="0"/>
              <a:t>(A) arbitrary, capricious, an abuse of discretion, or otherwise not in accordance with law; </a:t>
            </a:r>
          </a:p>
          <a:p>
            <a:pPr lvl="1"/>
            <a:r>
              <a:rPr lang="en-US" dirty="0"/>
              <a:t>(B) contrary to constitutional right, power, privilege, or immunity; </a:t>
            </a:r>
          </a:p>
          <a:p>
            <a:pPr lvl="1"/>
            <a:r>
              <a:rPr lang="en-US" dirty="0"/>
              <a:t>(C) in excess of statutory jurisdiction, authority, or limitations, or short of statutory right; </a:t>
            </a:r>
          </a:p>
          <a:p>
            <a:pPr lvl="1"/>
            <a:r>
              <a:rPr lang="en-US" dirty="0"/>
              <a:t>(D) without observance of procedure required by law; </a:t>
            </a:r>
          </a:p>
          <a:p>
            <a:pPr lvl="1"/>
            <a:r>
              <a:rPr lang="en-US" dirty="0">
                <a:highlight>
                  <a:srgbClr val="FFFF00"/>
                </a:highlight>
              </a:rPr>
              <a:t>(E) unsupported by substantial evidence in a case subject to sections 556 and 557 of this title or otherwise reviewed on the record of an agency hearing provided by statute; or </a:t>
            </a:r>
          </a:p>
          <a:p>
            <a:pPr lvl="1"/>
            <a:r>
              <a:rPr lang="en-US" dirty="0"/>
              <a:t>(F) unwarranted by the facts to the extent that the facts are subject to trial de novo by the reviewing court. </a:t>
            </a:r>
          </a:p>
          <a:p>
            <a:pPr lvl="0"/>
            <a:r>
              <a:rPr lang="en-US" dirty="0"/>
              <a:t>In making the foregoing determinations, the court shall review the whole record or those parts of it cited by a party, and due account shall be taken of the rule of prejudicial error.</a:t>
            </a:r>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9</a:t>
            </a:fld>
            <a:endParaRPr lang="en-US"/>
          </a:p>
        </p:txBody>
      </p:sp>
      <p:sp>
        <p:nvSpPr>
          <p:cNvPr id="5" name="TextBox 4">
            <a:extLst>
              <a:ext uri="{FF2B5EF4-FFF2-40B4-BE49-F238E27FC236}">
                <a16:creationId xmlns:a16="http://schemas.microsoft.com/office/drawing/2014/main" id="{D73C019E-7BA2-4990-8625-01E24C82E9C5}"/>
              </a:ext>
            </a:extLst>
          </p:cNvPr>
          <p:cNvSpPr txBox="1"/>
          <p:nvPr/>
        </p:nvSpPr>
        <p:spPr>
          <a:xfrm>
            <a:off x="9664624" y="3771785"/>
            <a:ext cx="2470150" cy="646331"/>
          </a:xfrm>
          <a:prstGeom prst="rect">
            <a:avLst/>
          </a:prstGeom>
          <a:noFill/>
        </p:spPr>
        <p:txBody>
          <a:bodyPr wrap="square" rtlCol="0">
            <a:spAutoFit/>
          </a:bodyPr>
          <a:lstStyle/>
          <a:p>
            <a:r>
              <a:rPr lang="en-US" dirty="0"/>
              <a:t>(Rulemaking and formal adjudications)</a:t>
            </a:r>
          </a:p>
        </p:txBody>
      </p:sp>
      <p:pic>
        <p:nvPicPr>
          <p:cNvPr id="6" name="Audio 5">
            <a:hlinkClick r:id="" action="ppaction://media"/>
            <a:extLst>
              <a:ext uri="{FF2B5EF4-FFF2-40B4-BE49-F238E27FC236}">
                <a16:creationId xmlns:a16="http://schemas.microsoft.com/office/drawing/2014/main" id="{FA38614F-84AF-45A4-949A-DCBAF5816C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2859563"/>
      </p:ext>
    </p:extLst>
  </p:cSld>
  <p:clrMapOvr>
    <a:masterClrMapping/>
  </p:clrMapOvr>
  <mc:AlternateContent xmlns:mc="http://schemas.openxmlformats.org/markup-compatibility/2006" xmlns:p14="http://schemas.microsoft.com/office/powerpoint/2010/main">
    <mc:Choice Requires="p14">
      <p:transition spd="slow" p14:dur="2000" advTm="35342"/>
    </mc:Choice>
    <mc:Fallback xmlns="">
      <p:transition spd="slow" advTm="3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1844</Words>
  <Application>Microsoft Office PowerPoint</Application>
  <PresentationFormat>Widescreen</PresentationFormat>
  <Paragraphs>101</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Tahoma</vt:lpstr>
      <vt:lpstr>Office Theme</vt:lpstr>
      <vt:lpstr>Chapter 7 - Introduction </vt:lpstr>
      <vt:lpstr>Judicial Review</vt:lpstr>
      <vt:lpstr>No Bright Line Tests</vt:lpstr>
      <vt:lpstr>APA § 706. Scope of review</vt:lpstr>
      <vt:lpstr>APA § 706. Scope of review</vt:lpstr>
      <vt:lpstr>APA § 706. Scope of review</vt:lpstr>
      <vt:lpstr>APA § 706. Scope of review</vt:lpstr>
      <vt:lpstr>APA § 706. Scope of review</vt:lpstr>
      <vt:lpstr>APA § 706. Scope of review</vt:lpstr>
      <vt:lpstr>APA § 706. Scope of review</vt:lpstr>
      <vt:lpstr>Review of Rules Pre-APA Cases</vt:lpstr>
      <vt:lpstr>Deference - NLRB v. Hearst, 322 U.S. 111 (1944)</vt:lpstr>
      <vt:lpstr>Persuasion - Skidmore v. Swift &amp; Co., 323 U.S. 134, 140 (1944) </vt:lpstr>
      <vt:lpstr>Contemporary use of Skidmore and Hearst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 Introduction</dc:title>
  <dc:creator>Edward P Richards</dc:creator>
  <cp:lastModifiedBy>Edward P Richards</cp:lastModifiedBy>
  <cp:revision>5</cp:revision>
  <dcterms:created xsi:type="dcterms:W3CDTF">2021-06-27T23:43:58Z</dcterms:created>
  <dcterms:modified xsi:type="dcterms:W3CDTF">2021-06-28T00:16:25Z</dcterms:modified>
</cp:coreProperties>
</file>