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871" r:id="rId2"/>
    <p:sldId id="910" r:id="rId3"/>
    <p:sldId id="908" r:id="rId4"/>
    <p:sldId id="909" r:id="rId5"/>
    <p:sldId id="911" r:id="rId6"/>
    <p:sldId id="929" r:id="rId7"/>
    <p:sldId id="930" r:id="rId8"/>
    <p:sldId id="931" r:id="rId9"/>
    <p:sldId id="912" r:id="rId10"/>
    <p:sldId id="915" r:id="rId11"/>
    <p:sldId id="914" r:id="rId12"/>
    <p:sldId id="916" r:id="rId13"/>
    <p:sldId id="917" r:id="rId14"/>
    <p:sldId id="918" r:id="rId15"/>
    <p:sldId id="919" r:id="rId16"/>
    <p:sldId id="920" r:id="rId17"/>
    <p:sldId id="921" r:id="rId18"/>
    <p:sldId id="922" r:id="rId19"/>
    <p:sldId id="926" r:id="rId20"/>
    <p:sldId id="932" r:id="rId21"/>
    <p:sldId id="92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6" autoAdjust="0"/>
    <p:restoredTop sz="94660"/>
  </p:normalViewPr>
  <p:slideViewPr>
    <p:cSldViewPr snapToGrid="0">
      <p:cViewPr varScale="1">
        <p:scale>
          <a:sx n="155" d="100"/>
          <a:sy n="155" d="100"/>
        </p:scale>
        <p:origin x="104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E3507-D9C4-4467-92D6-B9502EEADC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D889A2-DB9B-43B1-BAB7-69CFF563C4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5F8E7-0D73-496F-A2C1-309CBAB1A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37877-6435-46A8-86A7-54966CB32248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8986D-A082-49B2-BFEE-20186C16E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20F46-F920-4285-A2FB-13C4F6EC8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779BD-59D9-4303-B8D2-0E706F73D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170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BFEC3-E345-4DC9-A864-4C006E29C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8831D2-772A-4C01-B512-053E629FF4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A0F83-AC62-475E-9728-82D243BB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37877-6435-46A8-86A7-54966CB32248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1868B1-53E3-41F9-BF7D-FB8A7F86D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F766B-C587-4671-8896-2B412FD6E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779BD-59D9-4303-B8D2-0E706F73D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717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091322-6EE1-4188-A4C7-9F4C07A20D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E57C03-1D60-416E-A940-4F0E9ABBD5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D908F-9558-4192-9A23-81993C287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37877-6435-46A8-86A7-54966CB32248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02D8F-A01F-401C-8CE0-ED6ED11C5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DE21-D2D8-4C81-B763-C7F410256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779BD-59D9-4303-B8D2-0E706F73D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70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C1C93-FF2D-44A0-B250-FF9E81DCC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999BD-83AB-4D8A-9BD7-CEDC5BCA3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CE3254-A69B-4697-AFC4-C6A8A1790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37877-6435-46A8-86A7-54966CB32248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9376A-8841-4CCE-8F31-EE9F55F5C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5839A-6F29-49C7-9EB2-ED6365B02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779BD-59D9-4303-B8D2-0E706F73D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57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5E665-640A-4447-AB95-866B0D33B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AE7451-5CEE-426F-B0A4-94F81DE13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1B93F-B6C9-4D62-8AC7-BF3046F5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37877-6435-46A8-86A7-54966CB32248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3ADCD-A21E-49F2-BD0C-4786F5A2B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BA1FC-B12E-43F3-994F-90713C529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779BD-59D9-4303-B8D2-0E706F73D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25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93FCE-04AD-4E36-AA40-8DC8D087C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1B57B-994F-4F7C-9726-5D1294346B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EB4444-5651-4711-879C-8F17C8CE8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7647C-0B4B-4332-9996-45324989A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37877-6435-46A8-86A7-54966CB32248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7B2C40-4C12-441A-A556-74AEC95F3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CECCEA-2C25-4EB7-A602-58B3D62A2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779BD-59D9-4303-B8D2-0E706F73D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12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E4DB9-786B-4E91-A14F-CA5F10C50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87C644-7A98-45FA-AF4F-F6FFB50D1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8F6DFE-2E2C-46D7-A18E-77430A58F7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4C5266-D953-46EC-8FCE-A6F679026C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534D2F-9671-4E42-B3C8-FB2C9983FA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94C9B7-1D35-407A-855D-26E7FD580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37877-6435-46A8-86A7-54966CB32248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4F5AED-C579-43CA-BDCB-A0FF47DA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DF3868-7464-48C1-A1C5-24D0B5487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779BD-59D9-4303-B8D2-0E706F73D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661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6D572-0F02-490D-8450-F994CC782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6A120-742F-4DF6-A7B2-817CF0F80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37877-6435-46A8-86A7-54966CB32248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204CC6-F78D-4CD0-88E9-B41E3FBE4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6B453-0E38-49F2-A0E3-50CB9E839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779BD-59D9-4303-B8D2-0E706F73D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53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6B561D-A36F-477E-86C3-21C5DE6BC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37877-6435-46A8-86A7-54966CB32248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1629BF-1880-4B3D-9843-31FCAC20E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7D8B81-315F-4A8D-B148-5FD01902E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779BD-59D9-4303-B8D2-0E706F73D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3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60CF2-95E6-4E67-808D-AE256C290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6C5AF-C9BB-46CD-B9BA-91489AE78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3B5124-F04F-44EC-BED9-9CBAEB99C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73E4-4949-4045-8F72-A774EA349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37877-6435-46A8-86A7-54966CB32248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1EEF40-FD64-49CB-A805-3BDAAC242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8C0F26-DE40-4695-94B0-C202F9784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779BD-59D9-4303-B8D2-0E706F73D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940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B30D1-B3DC-4D59-875B-0548D4985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E22548-C8BC-4D79-B415-1C0EB6900C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7BE4FF-8367-4C5B-905A-85FAC363D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1FCA56-E7AE-4ED8-84AD-DC8E5F86A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37877-6435-46A8-86A7-54966CB32248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354B5D-95E5-43BD-B74F-1024E00B7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9F3745-4FC8-4F6D-BF7F-E24949375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779BD-59D9-4303-B8D2-0E706F73D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175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E887A6-80AB-440A-9CB0-BF2B8A0B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0C366-712C-4B6F-9B18-978B9303E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80FD5-EFDF-416B-8937-4CAB7B062B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37877-6435-46A8-86A7-54966CB32248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698E6-1D08-4792-8C30-5789020E2D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CD1EE-8DE5-4B3E-BFFC-9797FA1F13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779BD-59D9-4303-B8D2-0E706F73D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56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204A3-E084-44F4-B3F6-11D6E0A5EC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EBC35-C8EC-4F94-A331-90BA0B4E18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Ripeness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FB5548-E0FE-4158-A047-5F0CE1DC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69D739D-0C79-47C1-A17B-D7E8C5149C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4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2"/>
    </mc:Choice>
    <mc:Fallback xmlns="">
      <p:transition spd="slow" advTm="4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D3503C6-19D6-4004-A268-B6B283D1D5C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1" dirty="0"/>
              <a:t>Abbott</a:t>
            </a:r>
            <a:r>
              <a:rPr lang="en-US" dirty="0"/>
              <a:t> Holding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“Where the legal issue presented is fit for judicial resolution, and </a:t>
            </a:r>
          </a:p>
          <a:p>
            <a:pPr eaLnBrk="1" hangingPunct="1"/>
            <a:r>
              <a:rPr lang="en-US" dirty="0"/>
              <a:t>where a regulation requires an immediate and significant change in the plaintiffs’ conduct of their affairs with serious penalties attached to noncompliance, </a:t>
            </a:r>
          </a:p>
          <a:p>
            <a:pPr eaLnBrk="1" hangingPunct="1"/>
            <a:r>
              <a:rPr lang="en-US" dirty="0"/>
              <a:t>access to the courts under the [APA] must be permitted, absent a statutory bar or some other unusual circumstance. . .”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C339153-A045-4754-BB23-2F2BAB759A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8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94"/>
    </mc:Choice>
    <mc:Fallback xmlns="">
      <p:transition spd="slow" advTm="90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F6AC99D-A471-4B64-9C0A-99E452E75CA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</a:t>
            </a:r>
            <a:r>
              <a:rPr lang="en-US" i="1" dirty="0"/>
              <a:t>Abbott</a:t>
            </a:r>
            <a:r>
              <a:rPr lang="en-US" dirty="0"/>
              <a:t> Factors for Pre-enforcement Review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Is there an immediate effect of the agency action on the plaintiff's activities?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What is the risk of waiting for enforcement?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Does the court have enough information to determine the issue without the record from enforcement?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CEB9484-A7A2-4644-A137-511C7908C9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65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02"/>
    </mc:Choice>
    <mc:Fallback xmlns="">
      <p:transition spd="slow" advTm="40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850F221-9F09-48DA-88E8-1FA512DE888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1" dirty="0"/>
              <a:t>Toilet Goods Assn. v. Gardner</a:t>
            </a:r>
            <a:r>
              <a:rPr lang="en-US" dirty="0"/>
              <a:t>, 387 U.S. 158 (1967) 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FDA promulgated a rule allowing it to inspect toilet good manufacturers to assure compliance with FDA regulations.</a:t>
            </a:r>
          </a:p>
          <a:p>
            <a:pPr lvl="1" eaLnBrk="1" hangingPunct="1"/>
            <a:r>
              <a:rPr lang="en-US" dirty="0"/>
              <a:t>Does a threat of an inspection change the plaintiff’s rights?</a:t>
            </a:r>
          </a:p>
          <a:p>
            <a:pPr eaLnBrk="1" hangingPunct="1"/>
            <a:r>
              <a:rPr lang="en-US" dirty="0"/>
              <a:t>Plaintiff can challenge the rule by refusing the inspection and asking for a warrant.</a:t>
            </a:r>
          </a:p>
          <a:p>
            <a:pPr eaLnBrk="1" hangingPunct="1"/>
            <a:r>
              <a:rPr lang="en-US" dirty="0"/>
              <a:t>Would this have the same penalty as not relabeling the drugs in </a:t>
            </a:r>
            <a:r>
              <a:rPr lang="en-US" i="1" dirty="0"/>
              <a:t>Abbott</a:t>
            </a:r>
            <a:r>
              <a:rPr lang="en-US" dirty="0"/>
              <a:t>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ED6B6F7-43F9-465C-BD13-41F95BC54B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22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13"/>
    </mc:Choice>
    <mc:Fallback xmlns="">
      <p:transition spd="slow" advTm="85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35DB689-2FDB-48F9-B250-4109F2F5C96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EPA Smoke Spotters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“credible evidence” rule allowed visual observation of smoke from a smokestack to be used as evidence that a person was violating its Clean Air Act requirements </a:t>
            </a:r>
          </a:p>
          <a:p>
            <a:pPr eaLnBrk="1" hangingPunct="1"/>
            <a:r>
              <a:rPr lang="en-US" dirty="0"/>
              <a:t>Plaintiffs contest this rule change, saying it was beyond agency authority.</a:t>
            </a:r>
          </a:p>
          <a:p>
            <a:pPr eaLnBrk="1" hangingPunct="1"/>
            <a:r>
              <a:rPr lang="en-US" dirty="0"/>
              <a:t>Is this more like </a:t>
            </a:r>
            <a:r>
              <a:rPr lang="en-US" i="1" dirty="0"/>
              <a:t>Toilet Goods </a:t>
            </a:r>
            <a:r>
              <a:rPr lang="en-US" dirty="0"/>
              <a:t>or </a:t>
            </a:r>
            <a:r>
              <a:rPr lang="en-US" i="1" dirty="0"/>
              <a:t>Abbott Labs</a:t>
            </a:r>
            <a:r>
              <a:rPr lang="en-US" dirty="0"/>
              <a:t>?</a:t>
            </a:r>
          </a:p>
          <a:p>
            <a:pPr eaLnBrk="1" hangingPunct="1"/>
            <a:r>
              <a:rPr lang="en-US" dirty="0"/>
              <a:t>Do plaintiffs have to change their behavior?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1A49110-0FAA-477C-BF83-0BA7D0CE7E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0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407"/>
    </mc:Choice>
    <mc:Fallback xmlns="">
      <p:transition spd="slow" advTm="87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54FA594-7C92-458A-BC47-0A62713D09E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Was the Dispute Ripe in </a:t>
            </a:r>
            <a:r>
              <a:rPr lang="en-US" i="1" dirty="0"/>
              <a:t>National Automatic Laundry</a:t>
            </a:r>
            <a:r>
              <a:rPr lang="en-US" dirty="0"/>
              <a:t>?</a:t>
            </a: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(The case on whether an opinion letter was a final agency action.)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The court found that the dispute in </a:t>
            </a:r>
            <a:r>
              <a:rPr lang="en-US" i="1" dirty="0"/>
              <a:t>National Automatic Laundry </a:t>
            </a:r>
            <a:r>
              <a:rPr lang="en-US" dirty="0"/>
              <a:t>was ripe because the opinion included detailed factual hypotheticals on the application of the doctrine in different situations.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This gave the court the necessary factual information to review the application.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Without this detail, the court would have required the plaintiff to wait for enforcement so there would be facts to evaluate.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With this detail, should it be a rule?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813A30E-84E4-4787-91CB-5560BFC0DC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2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444"/>
    </mc:Choice>
    <mc:Fallback xmlns="">
      <p:transition spd="slow" advTm="88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FA6AA96-FF33-4E3C-9661-74A3F583DF1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What if You Benefit from a Policy that is Being Changed?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FDA regulates bug parts and rodent hairs in food.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These are impossible to completely prevent.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The agency issues allowable (action) levels.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This is a safe harbor – the agency will not take enforcement action below this level.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The FDA did not say at which higher level it would take action.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0DAC6FB-9F09-4B33-84DA-0C9703414F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8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45"/>
    </mc:Choice>
    <mc:Fallback xmlns="">
      <p:transition spd="slow" advTm="71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Whose Claim is Ripe?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You represent consumers who believe that the new (higher) action levels are dangerous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Is the action ripe as to your claim?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Should you have to wait until you can count the bug parts?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What about manufacturers who want a higher level?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The FDA has not said if it will prosecute if you go over the action level.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The court will not get that information until there is enforcement.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How do you weigh the equitable factors for a right to have bug parts in food?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7D5A68-4E02-4601-B2E1-514AD90F421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942D406-CE93-405E-B932-DFF728A100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215"/>
    </mc:Choice>
    <mc:Fallback xmlns="">
      <p:transition spd="slow" advTm="103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8C3DF59-7A32-47AD-96DA-760FED5ACFC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What if the Agency Changes a Permit Process to Your Detriment?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The NRC says it is loosening up the permit process for dumping low level waste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Parties have to ask for an exemption, which will then go through adjudications or rulemaking.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This is not ripe until an exemption is granted.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What if the forest service loosens up the permit process for clear cutting, but there must be a timber sale with public input during the permitting before the timber can be cut?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What if it opens trails for dirt bikes?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D68DBBF-5A88-4F7F-9ACE-AE31BB6D17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9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38"/>
    </mc:Choice>
    <mc:Fallback xmlns="">
      <p:transition spd="slow" advTm="95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600449D-97C6-49DD-A0B7-5A3CA4A2471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Ripeness Recap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Enforcement actions, permits, and other affirmative agency actions against your client.</a:t>
            </a:r>
          </a:p>
          <a:p>
            <a:pPr lvl="1" eaLnBrk="1" hangingPunct="1"/>
            <a:r>
              <a:rPr lang="en-US" dirty="0"/>
              <a:t>If you have done everything the agency requires, then you have exhausted agency remedies.</a:t>
            </a:r>
          </a:p>
          <a:p>
            <a:pPr lvl="1" eaLnBrk="1" hangingPunct="1"/>
            <a:r>
              <a:rPr lang="en-US" dirty="0"/>
              <a:t>Your case is ripe.</a:t>
            </a:r>
          </a:p>
          <a:p>
            <a:pPr eaLnBrk="1" hangingPunct="1"/>
            <a:r>
              <a:rPr lang="en-US" dirty="0"/>
              <a:t>There needs to be an actual change in your client’s rights for a case to be ripe.</a:t>
            </a:r>
          </a:p>
          <a:p>
            <a:pPr lvl="1" eaLnBrk="1" hangingPunct="1"/>
            <a:r>
              <a:rPr lang="en-US" dirty="0"/>
              <a:t>Which is the same test for finality.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AF518B6-BA7C-4924-93D6-BA8995B7AA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3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372"/>
    </mc:Choice>
    <mc:Fallback xmlns="">
      <p:transition spd="slow" advTm="87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87493E8-13C0-445B-97DC-092E35F3A8D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Primary Jurisdiction 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/>
              <a:t>In these disputes there is an issue which meets the standard for judicial review.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800" dirty="0"/>
              <a:t>No exhaustion required, it is final and ripe.</a:t>
            </a:r>
          </a:p>
          <a:p>
            <a:pPr eaLnBrk="1" hangingPunct="1">
              <a:lnSpc>
                <a:spcPct val="80000"/>
              </a:lnSpc>
            </a:pPr>
            <a:r>
              <a:rPr lang="en-US" dirty="0"/>
              <a:t>The primary jurisdiction question is whether the courts should let the agency resolve the problem first.</a:t>
            </a:r>
          </a:p>
          <a:p>
            <a:pPr eaLnBrk="1" hangingPunct="1">
              <a:lnSpc>
                <a:spcPct val="80000"/>
              </a:lnSpc>
            </a:pPr>
            <a:r>
              <a:rPr lang="en-US" dirty="0"/>
              <a:t>This is important when national uniformity is important, such as automobile emissions standards.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800" dirty="0"/>
              <a:t>The court gives the agency the chance to rule for the country before hearing an individual dispute.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800" dirty="0"/>
              <a:t>Often resolves the dispute, so no judicial remedy is necessary.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E4E531F-8BC7-4CA0-89E7-35E0BEA2BB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2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82"/>
    </mc:Choice>
    <mc:Fallback xmlns="">
      <p:transition spd="slow" advTm="48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E4E3E2A-4FB5-4A9A-8133-B82E7E6A67D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Ripeness</a:t>
            </a:r>
          </a:p>
        </p:txBody>
      </p:sp>
      <p:sp>
        <p:nvSpPr>
          <p:cNvPr id="22532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"The problem is best seen in a twofold aspect, requiring us to evaluate both the fitness of the issues for judicial decision and the hardship to the parties of withholding court consideration." (</a:t>
            </a:r>
            <a:r>
              <a:rPr lang="en-US" i="1" dirty="0"/>
              <a:t>Abbott</a:t>
            </a:r>
            <a:r>
              <a:rPr lang="en-US" dirty="0"/>
              <a:t>)</a:t>
            </a:r>
          </a:p>
          <a:p>
            <a:pPr lvl="1" eaLnBrk="1" hangingPunct="1"/>
            <a:r>
              <a:rPr lang="en-US" sz="2800" dirty="0"/>
              <a:t>If the case is not ripe, you do not have a case and controversy.</a:t>
            </a:r>
          </a:p>
          <a:p>
            <a:pPr eaLnBrk="1" hangingPunct="1"/>
            <a:r>
              <a:rPr lang="en-US" dirty="0"/>
              <a:t>Ripeness is not codified in the APA, so it remains a jurisprudential doctrine.</a:t>
            </a:r>
          </a:p>
          <a:p>
            <a:pPr lvl="1" eaLnBrk="1" hangingPunct="1"/>
            <a:r>
              <a:rPr lang="en-US" sz="2800" dirty="0"/>
              <a:t>Ripeness is jurisdictional, so it can be raised at any time.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753B7C5-8477-426A-9CD0-6D6A0F0F6A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7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77"/>
    </mc:Choice>
    <mc:Fallback xmlns="">
      <p:transition spd="slow" advTm="40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6DF82-6D64-4A5A-95A0-F17759FA9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for the Court to Weight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2FD6E-5892-4CC5-BC1F-4055EB02F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“(1) whether the agency determination l[</a:t>
            </a:r>
            <a:r>
              <a:rPr lang="en-US" dirty="0" err="1"/>
              <a:t>ies</a:t>
            </a:r>
            <a:r>
              <a:rPr lang="en-US" dirty="0"/>
              <a:t>] at the heart of the task assigned the agency by Congress; </a:t>
            </a:r>
          </a:p>
          <a:p>
            <a:r>
              <a:rPr lang="en-US" dirty="0"/>
              <a:t>(2) whether agency expertise [i]s required to unravel intricate, technical facts; and </a:t>
            </a:r>
          </a:p>
          <a:p>
            <a:r>
              <a:rPr lang="en-US"/>
              <a:t>(</a:t>
            </a:r>
            <a:r>
              <a:rPr lang="en-US" dirty="0"/>
              <a:t>3) whether, </a:t>
            </a:r>
            <a:r>
              <a:rPr lang="en-US"/>
              <a:t>though perhaps </a:t>
            </a:r>
            <a:r>
              <a:rPr lang="en-US" dirty="0"/>
              <a:t>not determinative, the agency determination would materially aid the court.”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C2234-D6CC-4B53-BDE3-DE5EE73CE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0DA1B6C-7008-4A11-A290-78C81B4313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9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01"/>
    </mc:Choice>
    <mc:Fallback xmlns="">
      <p:transition spd="slow" advTm="78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End of Chapter 6</a:t>
            </a:r>
          </a:p>
        </p:txBody>
      </p:sp>
      <p:sp>
        <p:nvSpPr>
          <p:cNvPr id="39939" name="Rectang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735A3C-5C37-480D-A24F-48B057444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352923-D39C-456D-A4D0-962C6C599CD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3F86A0B-7AE0-4D56-98FC-94F1FEFB1A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19845"/>
      </p:ext>
    </p:extLst>
  </p:cSld>
  <p:clrMapOvr>
    <a:masterClrMapping/>
  </p:clrMapOvr>
  <p:transition advTm="3979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68" decel="100000"/>
                                        <p:tgtEl>
                                          <p:spTgt spid="130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68" decel="100000"/>
                                        <p:tgtEl>
                                          <p:spTgt spid="13005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768" fill="hold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00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C056ADB-20FA-4094-A61B-A80CC52D2C2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When is Review Appropriate?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When should the plaintiff be able to get review of an agency regulation before the agency takes enforcement action?</a:t>
            </a:r>
          </a:p>
          <a:p>
            <a:pPr eaLnBrk="1" hangingPunct="1"/>
            <a:r>
              <a:rPr lang="en-US" dirty="0"/>
              <a:t>This is analogous to the question of when should the court allow a facial review of a statute.</a:t>
            </a:r>
          </a:p>
          <a:p>
            <a:pPr lvl="1" eaLnBrk="1" hangingPunct="1"/>
            <a:r>
              <a:rPr lang="en-US" dirty="0"/>
              <a:t>Can the law be constitutionally enforced?</a:t>
            </a:r>
          </a:p>
          <a:p>
            <a:pPr lvl="1" eaLnBrk="1" hangingPunct="1"/>
            <a:r>
              <a:rPr lang="en-US" dirty="0"/>
              <a:t>If so, wait to see what enforcement looks like.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B047EF0-79B0-406D-8C54-DE5F09DC63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1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052"/>
    </mc:Choice>
    <mc:Fallback xmlns="">
      <p:transition spd="slow" advTm="91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2B87173-F327-46A3-90B3-F00F1282C6D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"As Applied" (Post-Enforcement) Review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Why does the agency prefer post-enforcement review?</a:t>
            </a:r>
          </a:p>
          <a:p>
            <a:pPr lvl="1" eaLnBrk="1" hangingPunct="1"/>
            <a:r>
              <a:rPr lang="en-US" dirty="0"/>
              <a:t>Most parties will likely follow the regulation rather than fighting.</a:t>
            </a:r>
          </a:p>
          <a:p>
            <a:pPr lvl="1" eaLnBrk="1" hangingPunct="1"/>
            <a:r>
              <a:rPr lang="en-US" dirty="0"/>
              <a:t>You can enforce around the problems with the regulation.</a:t>
            </a:r>
          </a:p>
          <a:p>
            <a:pPr eaLnBrk="1" hangingPunct="1"/>
            <a:r>
              <a:rPr lang="en-US" dirty="0"/>
              <a:t>What if the penalties are so </a:t>
            </a:r>
            <a:r>
              <a:rPr lang="en-US" i="1" dirty="0"/>
              <a:t>Draconian</a:t>
            </a:r>
            <a:r>
              <a:rPr lang="en-US" dirty="0"/>
              <a:t> that no one will risk enforcement?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2926FE7-F96A-47B5-B780-1696615473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1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19"/>
    </mc:Choice>
    <mc:Fallback xmlns="">
      <p:transition spd="slow" advTm="67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Abbott Labs</a:t>
            </a:r>
            <a:r>
              <a:rPr lang="en-US" dirty="0"/>
              <a:t> - Facts</a:t>
            </a:r>
          </a:p>
        </p:txBody>
      </p:sp>
      <p:sp>
        <p:nvSpPr>
          <p:cNvPr id="6" name="Subtitle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[The FDA promulgates a rule that will require relabeling most prescription drugs.]</a:t>
            </a:r>
          </a:p>
          <a:p>
            <a:r>
              <a:rPr lang="en-US" dirty="0"/>
              <a:t>“The regulations are clear-cut, and were made effective immediately upon publication; as noted earlier the agency's counsel represented to the District Court that immediate compliance with their terms was expected. </a:t>
            </a:r>
            <a:r>
              <a:rPr lang="en-US" dirty="0">
                <a:highlight>
                  <a:srgbClr val="FFFF00"/>
                </a:highlight>
              </a:rPr>
              <a:t>If petitioners wish to comply they must change all their labels, advertisements, and promotional materials; they must destroy stocks of printed matter, and they must invest heavily in new printing type and new supplies.”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7D5A68-4E02-4601-B2E1-514AD90F421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4DF6750-3296-4761-964A-36DEB19237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9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57"/>
    </mc:Choice>
    <mc:Fallback xmlns="">
      <p:transition spd="slow" advTm="42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B8DE4-A22E-4F9E-9596-B0A6F412B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Court’s View of the Burden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46F82-9419-4FE3-B872-EAD0CA29A4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 relevant at this juncture to recognize that petitioners deal in a sensitive industry, in which public confidence in their drug products is especially important. </a:t>
            </a:r>
            <a:r>
              <a:rPr lang="en-US" dirty="0">
                <a:highlight>
                  <a:srgbClr val="FFFF00"/>
                </a:highlight>
              </a:rPr>
              <a:t>To require them to challenge these regulations only as a defense to an action brought by the Government might harm them severely and unnecessarily.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B4F2E-DD92-40BC-BE4F-B46A5BDF2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B7BD5ED-29E3-46A4-96B7-BDFC8ED5D0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6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01"/>
    </mc:Choice>
    <mc:Fallback xmlns="">
      <p:transition spd="slow" advTm="15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7D84D-A45E-44C8-BA06-22F33D5C7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FDA’s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E34F3-C935-4FE0-85BA-EDE6FE42A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Government does not dispute the very real dilemma in which petitioners are placed by the regulation, but contends that </a:t>
            </a:r>
            <a:r>
              <a:rPr lang="en-US" dirty="0">
                <a:highlight>
                  <a:srgbClr val="FFFF00"/>
                </a:highlight>
              </a:rPr>
              <a:t>"mere financial expense" is not a justification for pre-enforcement judicial review.</a:t>
            </a:r>
            <a:r>
              <a:rPr lang="en-US" dirty="0"/>
              <a:t> It is, of course, true that cases in this Court dealing with the standing of particular parties to bring an action have held that a possible financial loss is not, by itself, a sufficient interest to sustain a judicial challenge to governmental action.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FB133-39FE-4A08-87D5-C8061D78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F9B57A0-8DFB-4EAA-8992-64059CAABE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36"/>
    </mc:Choice>
    <mc:Fallback xmlns="">
      <p:transition spd="slow" advTm="25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D8758-2FC4-45C3-8769-C7054DAD5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Trust the FDA to Not Prosecute?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35641-6215-4574-9F16-87DFEB93F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The Government further contends that the threat of criminal sanctions for noncompliance with a judicially untested regulation is unrealistic</a:t>
            </a:r>
            <a:r>
              <a:rPr lang="en-US" dirty="0"/>
              <a:t>; the Solicitor General has represented that, if court enforcement becomes necessary, "the Department of Justice will proceed only civilly for an injunction . . . or by condemnation." </a:t>
            </a:r>
            <a:r>
              <a:rPr lang="en-US" dirty="0">
                <a:highlight>
                  <a:srgbClr val="FFFF00"/>
                </a:highlight>
              </a:rPr>
              <a:t>We cannot accept this argument as a sufficient answer to petitioners' petition. </a:t>
            </a:r>
            <a:r>
              <a:rPr lang="en-US" dirty="0"/>
              <a:t>This action at its inception was properly brought and this subsequent representation of the Department of Justice should not suffice to defeat it.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D9B7F-9622-4811-AB07-E3C7AA03D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6A0EA97-3C92-48E0-9492-C5BCC65143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5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21"/>
    </mc:Choice>
    <mc:Fallback xmlns="">
      <p:transition spd="slow" advTm="57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2A73279-9526-458B-A15C-BC870FE9149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What about Threat of Disrupting Enforcement?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“The Government contends, however, that, if the Court allows this consolidated suit, then nothing will prevent a multiplicity of suits in various jurisdictions challenging other regulations.” </a:t>
            </a:r>
          </a:p>
          <a:p>
            <a:pPr eaLnBrk="1" hangingPunct="1"/>
            <a:r>
              <a:rPr lang="en-US" dirty="0">
                <a:highlight>
                  <a:srgbClr val="FFFF00"/>
                </a:highlight>
              </a:rPr>
              <a:t>The Court points out that the petitioners will have to meet the standards for an injunction to stop enforcement, just petitioning for review does not stop enforcement.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8B1BC14-0946-47BE-88B9-B7B29F907A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50"/>
    </mc:Choice>
    <mc:Fallback xmlns="">
      <p:transition spd="slow" advTm="48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1456</Words>
  <Application>Microsoft Office PowerPoint</Application>
  <PresentationFormat>Widescreen</PresentationFormat>
  <Paragraphs>112</Paragraphs>
  <Slides>21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Tahoma</vt:lpstr>
      <vt:lpstr>Office Theme</vt:lpstr>
      <vt:lpstr>Chapter 6</vt:lpstr>
      <vt:lpstr>Ripeness</vt:lpstr>
      <vt:lpstr>When is Review Appropriate?</vt:lpstr>
      <vt:lpstr>"As Applied" (Post-Enforcement) Review</vt:lpstr>
      <vt:lpstr>Abbott Labs - Facts</vt:lpstr>
      <vt:lpstr>The Court’s View of the Burden</vt:lpstr>
      <vt:lpstr>The FDA’s View</vt:lpstr>
      <vt:lpstr>Can We Trust the FDA to Not Prosecute?</vt:lpstr>
      <vt:lpstr>What about Threat of Disrupting Enforcement?</vt:lpstr>
      <vt:lpstr>Abbott Holding</vt:lpstr>
      <vt:lpstr>The Abbott Factors for Pre-enforcement Review</vt:lpstr>
      <vt:lpstr>Toilet Goods Assn. v. Gardner, 387 U.S. 158 (1967) </vt:lpstr>
      <vt:lpstr>Example: EPA Smoke Spotters</vt:lpstr>
      <vt:lpstr>Was the Dispute Ripe in National Automatic Laundry?</vt:lpstr>
      <vt:lpstr>What if You Benefit from a Policy that is Being Changed?</vt:lpstr>
      <vt:lpstr>Whose Claim is Ripe?</vt:lpstr>
      <vt:lpstr>What if the Agency Changes a Permit Process to Your Detriment?</vt:lpstr>
      <vt:lpstr>Ripeness Recap</vt:lpstr>
      <vt:lpstr>Primary Jurisdiction </vt:lpstr>
      <vt:lpstr>Factors for the Court to Weight</vt:lpstr>
      <vt:lpstr>End of Chapter 6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6</dc:title>
  <dc:creator>Edward P Richards</dc:creator>
  <cp:lastModifiedBy>Edward P Richards</cp:lastModifiedBy>
  <cp:revision>4</cp:revision>
  <dcterms:created xsi:type="dcterms:W3CDTF">2021-06-27T20:54:15Z</dcterms:created>
  <dcterms:modified xsi:type="dcterms:W3CDTF">2021-06-27T21:01:16Z</dcterms:modified>
</cp:coreProperties>
</file>