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871" r:id="rId2"/>
    <p:sldId id="897" r:id="rId3"/>
    <p:sldId id="898" r:id="rId4"/>
    <p:sldId id="899" r:id="rId5"/>
    <p:sldId id="900" r:id="rId6"/>
    <p:sldId id="902" r:id="rId7"/>
    <p:sldId id="901" r:id="rId8"/>
    <p:sldId id="903" r:id="rId9"/>
    <p:sldId id="904" r:id="rId10"/>
    <p:sldId id="905" r:id="rId11"/>
    <p:sldId id="906" r:id="rId12"/>
    <p:sldId id="9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0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01FD2-8719-4E9D-BCF3-6927B4CD3424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89408-2AA0-42A4-AD7D-B0C22D3AC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C58D5A-3FE7-4D0B-ABDC-1BD25D939260}" type="slidenum">
              <a:rPr lang="en-US" smtClean="0">
                <a:latin typeface="Arial" charset="0"/>
              </a:rPr>
              <a:pPr/>
              <a:t>6</a:t>
            </a:fld>
            <a:endParaRPr lang="en-US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i="1"/>
              <a:t>McCarthy v. Madigan</a:t>
            </a:r>
            <a:r>
              <a:rPr lang="en-US"/>
              <a:t>, 503 U.S. 140 (1992) </a:t>
            </a:r>
          </a:p>
        </p:txBody>
      </p:sp>
    </p:spTree>
    <p:extLst>
      <p:ext uri="{BB962C8B-B14F-4D97-AF65-F5344CB8AC3E}">
        <p14:creationId xmlns:p14="http://schemas.microsoft.com/office/powerpoint/2010/main" val="293957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E32C-7D2A-4200-A668-9764EEB37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EF489-B21F-4D41-947A-3E0D3D4A3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CB1D6-C108-4813-91C2-A0EC8286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243F-BF62-44CF-9AC6-06DC8B70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2079-B58F-4623-82A5-BEB6F6D6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9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9A5E-3068-49C2-8ABD-6DD6FBAC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117C0-B534-4E81-86E5-75EBCBBCD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41528-8D30-4E76-8F06-60D3CF1D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0DCC-7563-49B8-B0A4-C88961A8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202DA-7A77-4758-B854-D8197FA0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FCBC4-FCB6-403D-B97C-CB61E3D7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D7C49-69A5-4B3B-9BFE-5BCE58884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7E18-CBB8-4688-8C9A-5D919C43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9F9A1-F27B-4DC7-BB0B-AC94D5DC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A0906-98EB-43A3-9D79-3E74F1F4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029-26EF-4667-82FC-B108EBBA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215A-54F6-4A32-9A24-7C9485A4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B7C78-5387-4262-AB7D-FCBF04D9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4B4C6-9597-4AC5-BDF8-B330E769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00A91-81D6-4AF2-8C50-3DED99E4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1EBC-9A61-4C70-BD5E-D4288390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5CF14-884E-4B39-9A8F-35143695D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1BC78-5E8F-4CA6-A72B-AD2F7961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08F4A-B7F0-4A91-ABF8-ED6FD95D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7EF27-1228-4C8F-876A-3FC7045A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C281-FF70-4B49-A57F-7A3FDFA8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87C3-7124-4AA3-900D-ED777F0A2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3EDFF-C741-470D-B72F-DE638EB63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8327-AC62-40C9-8A87-2F3C5277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60051-369B-47EA-88DC-D180566F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071DD-4842-47C7-90FC-E46F1F65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9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ED6A-D9D9-4D75-9E1F-54A9194B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8CDBB-85CC-4ED1-BF6E-43CCA48D8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172DB-FB15-4875-ACA6-D26F6D113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5BA6E-80E3-4687-BC9B-EA8A7C671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D69FA-8ABF-4568-AA69-01382A623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1F095-36CC-481C-B64D-D4719960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D9BC5-F196-4B6F-A43A-00A2682A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118658-4B2D-418F-A7F7-0044463D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6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83896-E7D7-48EF-9E47-C52B3DDC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7DA8C-2706-4F0C-9A28-C512C19E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098A5-6C1D-4F30-9348-63823483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8429-AD23-4BE8-9796-49727229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711D1-AD3A-4BD3-848E-9898E65D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A5F46-1DEC-48D0-BC42-5C68A06B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89CFA-6F9F-45D7-AF1B-9EF571D9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4CFB-EB4A-4BD5-8255-C464163D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BAB8-96C4-40C4-9273-013FA0EB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BEFFA-F591-464B-A624-78F4C65A7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C7E1-2BF4-4230-A770-72EDB223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03B7A-5D3F-4BDB-8806-331725F1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68ACA-B417-410A-9F6E-161F682B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3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CC5A-53DC-40AA-BDCB-FF328808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F6F63-096B-41B1-A567-D42F15EFA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BBE27-1835-4646-92D5-AF67D450C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2B38B-75DF-406A-87DE-630C2FD0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D0264-E3B3-4D48-9BA0-BF3B6DCB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422EE-C3D5-4A49-8643-D4CAF0A2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6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1F6D7F-A527-4DC4-825A-D7524695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AFD38-D3C8-4C81-8660-68928655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B83C0-03E3-4D64-A387-71B376EF7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A5B24-1411-4CA4-A805-BEC28D7AB83E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88DDB-17FA-4BDA-B937-B8FF835C6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18428-1A32-4372-87C4-D0147B85B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503E7-BBA9-418C-BF40-E5F033A29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04A3-E084-44F4-B3F6-11D6E0A5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BC35-C8EC-4F94-A331-90BA0B4E1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Exhaustion of Administrative Remedies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B5548-E0FE-4158-A047-5F0CE1DC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273A95-9A99-475A-B32D-1DB01490A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"/>
    </mc:Choice>
    <mc:Fallback xmlns="">
      <p:transition spd="slow" advTm="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4BAA5F-6875-497E-BC39-ADB6A8EC43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/>
              <a:t>Sims v. </a:t>
            </a:r>
            <a:r>
              <a:rPr lang="en-US" i="1" err="1"/>
              <a:t>Apfel</a:t>
            </a:r>
            <a:r>
              <a:rPr lang="en-US"/>
              <a:t>, 530 U.S. 103 (2000) 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Social Security disability benefits.</a:t>
            </a:r>
          </a:p>
          <a:p>
            <a:pPr eaLnBrk="1" hangingPunct="1"/>
            <a:r>
              <a:rPr lang="en-US" dirty="0"/>
              <a:t>The court held that the general rule is that plaintiffs who are subject to exhaustion of remedies must also present the issues they want to appeal to the agency.</a:t>
            </a:r>
          </a:p>
          <a:p>
            <a:pPr eaLnBrk="1" hangingPunct="1"/>
            <a:r>
              <a:rPr lang="en-US" dirty="0"/>
              <a:t>In the specific case, the court found that the special nature of SSDI mitigated against preclusion.</a:t>
            </a:r>
          </a:p>
          <a:p>
            <a:pPr lvl="1" eaLnBrk="1" hangingPunct="1"/>
            <a:r>
              <a:rPr lang="en-US" dirty="0"/>
              <a:t>Informal, and applicants seldom have counsel.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69392A-0892-4849-8A26-EB7C747C6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9"/>
    </mc:Choice>
    <mc:Fallback xmlns="">
      <p:transition spd="slow" advTm="4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 Exhaustion</a:t>
            </a:r>
            <a:r>
              <a:rPr lang="en-US" baseline="0"/>
              <a:t> in Rulemaking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</a:t>
            </a:r>
            <a:r>
              <a:rPr lang="en-US" baseline="0" dirty="0"/>
              <a:t> do parties have a chance to object to provisions in a rulemaking?</a:t>
            </a:r>
          </a:p>
          <a:p>
            <a:r>
              <a:rPr lang="en-US" baseline="0" dirty="0"/>
              <a:t>Should they be required to make their objections during the comment period if they plan to challenge the rule later in court?</a:t>
            </a:r>
          </a:p>
          <a:p>
            <a:pPr lvl="1"/>
            <a:r>
              <a:rPr lang="en-US" baseline="0" dirty="0"/>
              <a:t>Lower courts have required this.</a:t>
            </a:r>
          </a:p>
          <a:p>
            <a:r>
              <a:rPr lang="en-US" baseline="0" dirty="0"/>
              <a:t>Since the question is whether the agency had a chance to consider the issue, presentation is satisfied if another party raised it in a comment.</a:t>
            </a:r>
          </a:p>
          <a:p>
            <a:pPr lvl="1"/>
            <a:r>
              <a:rPr lang="en-US" dirty="0"/>
              <a:t>This becomes a problem with specialized rulemaking with few commenters.</a:t>
            </a:r>
          </a:p>
          <a:p>
            <a:pPr lvl="1"/>
            <a:r>
              <a:rPr lang="en-US" dirty="0"/>
              <a:t>You should always assure that proper comments are filed on rules that affect your clients.</a:t>
            </a:r>
          </a:p>
          <a:p>
            <a:pPr lvl="1"/>
            <a:r>
              <a:rPr lang="en-US" dirty="0"/>
              <a:t>This will usually be done by trade associations as in the </a:t>
            </a:r>
            <a:r>
              <a:rPr lang="en-US" dirty="0" err="1"/>
              <a:t>The</a:t>
            </a:r>
            <a:r>
              <a:rPr lang="en-US" dirty="0"/>
              <a:t> Regulators.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D5A68-4E02-4601-B2E1-514AD90F42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35955A-1CE6-4890-892B-540E7FE38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9"/>
    </mc:Choice>
    <mc:Fallback xmlns="">
      <p:transition spd="slow" advTm="8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Does Exhaustion of Remedies Not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ABB61-46C6-4795-8473-7C19F9E97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dirty="0"/>
              <a:t>The agency action is unconstitutional or exceeds the agency's legal authority.</a:t>
            </a:r>
          </a:p>
          <a:p>
            <a:pPr eaLnBrk="1" hangingPunct="1"/>
            <a:r>
              <a:rPr lang="en-US" dirty="0"/>
              <a:t>Rulemaking</a:t>
            </a:r>
          </a:p>
          <a:p>
            <a:pPr lvl="1" eaLnBrk="1" hangingPunct="1"/>
            <a:r>
              <a:rPr lang="en-US" dirty="0"/>
              <a:t>How does this differ from a challenge that the record is not adequate?</a:t>
            </a:r>
          </a:p>
          <a:p>
            <a:pPr eaLnBrk="1" hangingPunct="1"/>
            <a:r>
              <a:rPr lang="en-US" dirty="0"/>
              <a:t>Adjudications</a:t>
            </a:r>
          </a:p>
          <a:p>
            <a:pPr lvl="1" eaLnBrk="1" hangingPunct="1"/>
            <a:r>
              <a:rPr lang="en-US" i="1" dirty="0"/>
              <a:t>Goldberg</a:t>
            </a:r>
            <a:r>
              <a:rPr lang="en-US" dirty="0"/>
              <a:t> and </a:t>
            </a:r>
            <a:r>
              <a:rPr lang="en-US" i="1" dirty="0"/>
              <a:t>Mathews </a:t>
            </a:r>
            <a:r>
              <a:rPr lang="en-US" dirty="0"/>
              <a:t>– Constitutional due process claims.</a:t>
            </a:r>
          </a:p>
          <a:p>
            <a:pPr eaLnBrk="1" hangingPunct="1"/>
            <a:r>
              <a:rPr lang="en-US" dirty="0"/>
              <a:t>If you are wrong, you usually cannot go back and exhaust your remedies.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F82F1D-CB90-476E-9DB8-37B91A1DD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784A3A-6A97-45E5-A0DA-E30E3D850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09"/>
    </mc:Choice>
    <mc:Fallback xmlns="">
      <p:transition spd="slow" advTm="6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6577C84-870C-4FC3-A30C-591A956A3F5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Exhaustion of Administrative Remedies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Does the plaintiff have to go through the agency process before going to court?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Does the plaintiff have to present the same issues to the agency as will be challenged later in court?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Issue exhaustion – like the appeal of a trial verdict.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Exhaustion is a source of significant malpractice.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Some of the Katrina levee breach cases were dismissed because the plaintiffs did not exhaust their remedies before filing suit.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952F33-12FA-4617-AA77-7209369F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20"/>
    </mc:Choice>
    <mc:Fallback xmlns="">
      <p:transition spd="slow" advTm="12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0B11EF0-F113-42A5-9655-6F4811A475E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APA - 5 U.S.C. § 704</a:t>
            </a:r>
            <a:endParaRPr lang="en-US" sz="320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. . . Except as otherwise expressly required by statute, agency action otherwise final is final for purposes of this section …, </a:t>
            </a:r>
            <a:r>
              <a:rPr lang="en-US" dirty="0">
                <a:highlight>
                  <a:srgbClr val="FFFF00"/>
                </a:highlight>
              </a:rPr>
              <a:t>unless the agency otherwise requires by rule and provides that the action meanwhile is inoperative, for an appeal to superior agency authority.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r>
              <a:rPr lang="en-US" dirty="0"/>
              <a:t>Under the APA, an agency can’t enforce an order and require exhaustion before going to court.</a:t>
            </a:r>
          </a:p>
          <a:p>
            <a:pPr eaLnBrk="1" hangingPunct="1">
              <a:defRPr/>
            </a:pPr>
            <a:r>
              <a:rPr lang="en-US" dirty="0"/>
              <a:t>(There is a common law exhaustion  discussed later for non-APA cases.)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7523EB-FE23-4914-B315-B6F7089A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65"/>
    </mc:Choice>
    <mc:Fallback xmlns="">
      <p:transition spd="slow" advTm="4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FD47147-B4AD-461D-A014-E66C565002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Is Exhaustion Required by Statute or Regulation?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key question is whether the enabling act or an agency regulation requires exhaustion.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If exhaustion is not required, then the party may go to court directly after a </a:t>
            </a:r>
            <a:r>
              <a:rPr lang="en-US" dirty="0">
                <a:highlight>
                  <a:srgbClr val="FFFF00"/>
                </a:highlight>
              </a:rPr>
              <a:t>final</a:t>
            </a:r>
            <a:r>
              <a:rPr lang="en-US" dirty="0"/>
              <a:t> agency action.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However, if there is an agency process available, you should consider using it.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you lose in court, you may have waived your agency appeal.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B3867A-0C63-4544-983B-E32641366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4"/>
    </mc:Choice>
    <mc:Fallback xmlns="">
      <p:transition spd="slow" advTm="4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4F982-AC1C-420A-981F-4054DC21EE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HUD Regulations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HUD regulations allow, but do not require that an administrative appeal be filed.</a:t>
            </a:r>
          </a:p>
          <a:p>
            <a:pPr lvl="1" eaLnBrk="1" hangingPunct="1"/>
            <a:r>
              <a:rPr lang="en-US" dirty="0"/>
              <a:t>The granting of the appeal is </a:t>
            </a:r>
            <a:r>
              <a:rPr lang="en-US" dirty="0">
                <a:highlight>
                  <a:srgbClr val="FFFF00"/>
                </a:highlight>
              </a:rPr>
              <a:t>discretionary</a:t>
            </a:r>
            <a:r>
              <a:rPr lang="en-US" dirty="0"/>
              <a:t> with the secretary.</a:t>
            </a:r>
          </a:p>
          <a:p>
            <a:pPr lvl="1" eaLnBrk="1" hangingPunct="1"/>
            <a:r>
              <a:rPr lang="en-US" dirty="0"/>
              <a:t>The ruling of the ALJ becomes final in 30 days and </a:t>
            </a:r>
            <a:r>
              <a:rPr lang="en-US" dirty="0">
                <a:highlight>
                  <a:srgbClr val="FFFF00"/>
                </a:highlight>
              </a:rPr>
              <a:t>is not stayed </a:t>
            </a:r>
            <a:r>
              <a:rPr lang="en-US" dirty="0"/>
              <a:t>by a request for a hearing</a:t>
            </a:r>
          </a:p>
          <a:p>
            <a:pPr eaLnBrk="1" hangingPunct="1"/>
            <a:r>
              <a:rPr lang="en-US" dirty="0"/>
              <a:t>Must you request an administrative appeal before going to court?</a:t>
            </a:r>
          </a:p>
          <a:p>
            <a:pPr lvl="1" eaLnBrk="1" hangingPunct="1"/>
            <a:r>
              <a:rPr lang="en-US" dirty="0"/>
              <a:t>Remember 704.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2F30E2-D30C-4CAE-AD4C-86132757A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64"/>
    </mc:Choice>
    <mc:Fallback xmlns="">
      <p:transition spd="slow" advTm="4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EF1F35-CF6F-47A4-BEAF-0A22173B94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Common Law Exhaustion and Exceptions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Outside the APA, common law requires exhaustion.</a:t>
            </a:r>
          </a:p>
          <a:p>
            <a:pPr eaLnBrk="1" hangingPunct="1"/>
            <a:r>
              <a:rPr lang="en-US" dirty="0"/>
              <a:t>Will requiring exhaustion prevent the court from properly reviewing the action?</a:t>
            </a:r>
          </a:p>
          <a:p>
            <a:pPr lvl="1" eaLnBrk="1" hangingPunct="1"/>
            <a:r>
              <a:rPr lang="en-US" dirty="0"/>
              <a:t>Is the agency enforcing its ruling and will this cause the plaintiff suffer irreparable harm?</a:t>
            </a:r>
          </a:p>
          <a:p>
            <a:pPr eaLnBrk="1" hangingPunct="1"/>
            <a:r>
              <a:rPr lang="en-US" dirty="0"/>
              <a:t>Can the agency process provide the requested relief?</a:t>
            </a:r>
          </a:p>
          <a:p>
            <a:pPr eaLnBrk="1" hangingPunct="1"/>
            <a:r>
              <a:rPr lang="en-US" dirty="0"/>
              <a:t>Can you prove the agency is so biased or prejudiced that it cannot give a fair review?</a:t>
            </a:r>
          </a:p>
          <a:p>
            <a:pPr eaLnBrk="1" hangingPunct="1"/>
            <a:r>
              <a:rPr lang="en-US" dirty="0"/>
              <a:t>Practice note – make sure you are not subject to common law exhaustion before decide to you go to court rather than the agency.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EDA8F7-8E55-46B8-B973-B85293AFA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71"/>
    </mc:Choice>
    <mc:Fallback xmlns="">
      <p:transition spd="slow" advTm="12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D6F7EC-01C7-4DF9-A46B-E04647903BE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/>
              <a:t>Common Law Exhaustion: </a:t>
            </a:r>
            <a:r>
              <a:rPr lang="en-US" i="1" err="1"/>
              <a:t>Portela</a:t>
            </a:r>
            <a:r>
              <a:rPr lang="en-US" i="1"/>
              <a:t>-Gonzalez</a:t>
            </a:r>
            <a:r>
              <a:rPr lang="en-US"/>
              <a:t>, 109 F.3d 74 (1st Cir. 1997) 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Plaintiff is fired from a civilian Navy job.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APA does not apply by statute.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Plaintiff appeals through 3 levels but skips last level.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Firing is in force during appeal.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Does an exception to common law exhaustion apply?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Interfere with review?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Can’t provide relief?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Irretrievably biased?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Knowing you are going to lose is not enough.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Unless you exhaust the agency remedies, you do not get the final agency action – the final denial – that is what you appeal in a common law exhaustion case.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22EB7-CF52-466B-94EF-508911E8C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56"/>
    </mc:Choice>
    <mc:Fallback xmlns="">
      <p:transition spd="slow" advTm="6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5CDEF8-4E26-4766-A981-DDC15D034B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if You Screw Up Your Administrative Appeal?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Assume that a person tried to exhaust the administrative appeals, but makes a procedural error such as missing a deadline, and the appeal is dismissed by the agency</a:t>
            </a:r>
          </a:p>
          <a:p>
            <a:pPr eaLnBrk="1" hangingPunct="1">
              <a:defRPr/>
            </a:pPr>
            <a:r>
              <a:rPr lang="en-US" dirty="0"/>
              <a:t>Since there is no further process available at the agency, has he exhausted the agency remedies?</a:t>
            </a:r>
          </a:p>
          <a:p>
            <a:pPr eaLnBrk="1" hangingPunct="1">
              <a:defRPr/>
            </a:pPr>
            <a:r>
              <a:rPr lang="en-US" dirty="0"/>
              <a:t>Has he gotten a final judgment from the agency on the merits?</a:t>
            </a:r>
          </a:p>
          <a:p>
            <a:pPr eaLnBrk="1" hangingPunct="1">
              <a:defRPr/>
            </a:pPr>
            <a:r>
              <a:rPr lang="en-US" dirty="0"/>
              <a:t>This is like the procedural requirements for appeals in the Article III courts – if you fail to follow the rules, your appeal fails.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C5C65A-3E34-4EEE-8ABD-BF9CC2A33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8"/>
    </mc:Choice>
    <mc:Fallback xmlns="">
      <p:transition spd="slow" advTm="4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338C6ED-9E29-4E54-B920-6D65A2C66C1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Administrative Issue Exhaustion 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Each issue that will be appealed to the courts must be raised at the agency level.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Barring those, discussed later, that are not subject to exhaustion.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about in a regular trial: If you do not present an issue to the trial court - other than a jurisdictional issue - can you raise it at the first time on appeal?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if you raise some issues with the agency, but not others - can you then appeal the ones you raised?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0291FB-903B-4E37-8E19-E3B56CD63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9"/>
    </mc:Choice>
    <mc:Fallback xmlns="">
      <p:transition spd="slow" advTm="4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983</Words>
  <Application>Microsoft Office PowerPoint</Application>
  <PresentationFormat>Widescreen</PresentationFormat>
  <Paragraphs>85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Office Theme</vt:lpstr>
      <vt:lpstr>Chapter 6</vt:lpstr>
      <vt:lpstr>Exhaustion of Administrative Remedies</vt:lpstr>
      <vt:lpstr>APA - 5 U.S.C. § 704</vt:lpstr>
      <vt:lpstr>Is Exhaustion Required by Statute or Regulation?</vt:lpstr>
      <vt:lpstr>Example: HUD Regulations</vt:lpstr>
      <vt:lpstr>Common Law Exhaustion and Exceptions</vt:lpstr>
      <vt:lpstr>Common Law Exhaustion: Portela-Gonzalez, 109 F.3d 74 (1st Cir. 1997) </vt:lpstr>
      <vt:lpstr>What if You Screw Up Your Administrative Appeal?</vt:lpstr>
      <vt:lpstr>Administrative Issue Exhaustion </vt:lpstr>
      <vt:lpstr>Sims v. Apfel, 530 U.S. 103 (2000) </vt:lpstr>
      <vt:lpstr>Issue Exhaustion in Rulemaking</vt:lpstr>
      <vt:lpstr>When Does Exhaustion of Remedies Not Apply?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Edward P Richards</dc:creator>
  <cp:lastModifiedBy>Edward P Richards</cp:lastModifiedBy>
  <cp:revision>4</cp:revision>
  <dcterms:created xsi:type="dcterms:W3CDTF">2021-06-27T20:36:16Z</dcterms:created>
  <dcterms:modified xsi:type="dcterms:W3CDTF">2021-06-27T20:52:56Z</dcterms:modified>
</cp:coreProperties>
</file>