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871" r:id="rId2"/>
    <p:sldId id="931" r:id="rId3"/>
    <p:sldId id="932" r:id="rId4"/>
    <p:sldId id="930" r:id="rId5"/>
    <p:sldId id="933" r:id="rId6"/>
    <p:sldId id="885" r:id="rId7"/>
    <p:sldId id="886" r:id="rId8"/>
    <p:sldId id="887" r:id="rId9"/>
    <p:sldId id="889" r:id="rId10"/>
    <p:sldId id="888" r:id="rId11"/>
    <p:sldId id="893" r:id="rId12"/>
    <p:sldId id="934" r:id="rId13"/>
    <p:sldId id="935" r:id="rId14"/>
    <p:sldId id="890" r:id="rId15"/>
    <p:sldId id="89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6" autoAdjust="0"/>
    <p:restoredTop sz="94681" autoAdjust="0"/>
  </p:normalViewPr>
  <p:slideViewPr>
    <p:cSldViewPr snapToGrid="0">
      <p:cViewPr varScale="1">
        <p:scale>
          <a:sx n="155" d="100"/>
          <a:sy n="155" d="100"/>
        </p:scale>
        <p:origin x="10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7CFC-AEA0-42C7-8E1C-D0888DBA7FF0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C3FD7-26C8-4DF3-AE21-A2836B77D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0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1B600-EC95-4F0C-A7CC-10219333166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2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5FF7C-37A7-4C22-A37C-45CBB2A35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2A6DAC-1DD1-4F09-8C5B-E276B9CC2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E42BC-5E99-4FF7-92EA-C9995D93D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E482-E2E8-4508-99D4-809164974FB7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55557-2BEE-4202-978A-A7223728A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4E2CA-3618-42AF-9C63-564F1CA4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AAC1-ABB5-4DB7-B918-669F5D28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00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B51EB-8374-4D14-8836-91AFC37B2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510762-0141-4AE8-9451-3BC98C4A0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BEF5-3DBC-405C-861F-4DE2500B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E482-E2E8-4508-99D4-809164974FB7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E7B68-6691-4549-94B7-090FF8D4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8CB47-98F6-439E-8586-1252C5BA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AAC1-ABB5-4DB7-B918-669F5D28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01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E2EBFC-A15D-4D67-BB9B-19E9BF750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732F37-5AA8-4DCA-8B93-41A3ADA76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7F488-358C-4852-86BE-5DED9C56D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E482-E2E8-4508-99D4-809164974FB7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05757-F428-4915-9F26-BF10283B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92A27-FAB6-4472-B271-940F5CB1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AAC1-ABB5-4DB7-B918-669F5D28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10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7A2A4-7631-4642-8A69-B6DA33B9A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DEF44-D4DA-4D7E-AD91-25C860F96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6A88D-D65F-499D-8627-C4A84139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E482-E2E8-4508-99D4-809164974FB7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7DD28-3238-4064-AF56-8421DD234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D6CA0-8B19-40CF-A4B5-4CBA9BBE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AAC1-ABB5-4DB7-B918-669F5D28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6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9DFD7-6FF2-4666-8440-70E303511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2A7B2-E717-439A-A596-1BC43AB20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187E7-F171-481B-8726-550AB2D08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E482-E2E8-4508-99D4-809164974FB7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341B4-21C4-4537-B610-A1427A7F1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4C9E5-925F-4D87-8555-51FC0D4E3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AAC1-ABB5-4DB7-B918-669F5D28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63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57E78-46D6-4919-BA49-CCA402C07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BBA22-06B1-4B61-BA8E-DD5055B2C4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5CBAC-A51E-44C9-AF10-BCEE1F7A0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6E24C-012D-41CF-8801-1D92D1080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E482-E2E8-4508-99D4-809164974FB7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4595B-8B7D-45B0-B6D9-A4FA74F4A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04237-F76F-4DB7-AB4E-785C1A41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AAC1-ABB5-4DB7-B918-669F5D28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35A50-9DFC-4651-9DC7-23625A68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0D794-E080-4A54-ACE3-CC3776F98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6526D-CD2A-46A6-B94F-FB8B9F3E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DB78B9-F51A-466D-AB08-2435AA040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D604D7-AAA8-47CB-9096-745CBD191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07BCDA-207B-4DEF-B879-2949592AA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E482-E2E8-4508-99D4-809164974FB7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41ADFC-BAD4-4460-A304-01AEAE283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047852-AA35-4F52-93B9-92E25215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AAC1-ABB5-4DB7-B918-669F5D28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8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A9BB1-371E-4868-B09A-765B51CA3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CA322-3D98-4C7E-BA83-27D74CCE7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E482-E2E8-4508-99D4-809164974FB7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65258F-8095-4D61-820B-04B4AD98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56537-808F-439D-809A-44B74B48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AAC1-ABB5-4DB7-B918-669F5D28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56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46655D-28D7-4816-A5E2-DD1813A3D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E482-E2E8-4508-99D4-809164974FB7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B41DD8-CC49-4EB3-9D7B-5E0A3E90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1B863-7CE5-429F-B906-0F60254B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AAC1-ABB5-4DB7-B918-669F5D28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6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355CA-2E47-43B7-8040-2FD2CAE79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AEC0D-8BC4-4AD5-83C5-3EAF9DB8C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1D390-F52B-4B46-A4A0-864F37E73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030BC-81E6-4FD6-9C50-B7BCF0FFF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E482-E2E8-4508-99D4-809164974FB7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76423-75BF-4674-B0AC-E2DFB88EC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6950D-4095-486B-A6FF-D57F579D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AAC1-ABB5-4DB7-B918-669F5D28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4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D5703-06CE-47B0-B159-205AB8C11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6C3214-3516-4D5A-BA3D-A819A5224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5B130-E030-40DF-B692-A032AD6A9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74F5C-E286-4D0B-BCD3-66FBB6A73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E482-E2E8-4508-99D4-809164974FB7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BE428-E59B-41E0-8EC9-0C137B24B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9D86D-0244-428E-861C-64B8F7B5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AAC1-ABB5-4DB7-B918-669F5D28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49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471945-544D-4FA7-ABDB-F558B1716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CB869-8948-48C6-A077-CC52662C6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C206D-0B67-4739-AA42-94CF787A7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7E482-E2E8-4508-99D4-809164974FB7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041D8-2851-4EBA-99D6-90C660934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9E050-93A5-43B5-A923-2845F7FC0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2AAC1-ABB5-4DB7-B918-669F5D280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04A3-E084-44F4-B3F6-11D6E0A5E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Chapter 6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EBC35-C8EC-4F94-A331-90BA0B4E18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Finality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B5548-E0FE-4158-A047-5F0CE1DC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C7F8EB-A3A7-4B4A-8B2B-6971AB62D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1"/>
    </mc:Choice>
    <mc:Fallback xmlns="">
      <p:transition spd="slow" advTm="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5AB026F-675A-4F8D-910B-6C3BF99F5A6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Western Ill. Home Health Care, Inc. v. Herman</a:t>
            </a:r>
            <a:r>
              <a:rPr lang="en-US" dirty="0"/>
              <a:t>, 150 F.3d 659 (7th Cir. 1998)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This was an opinion letter to two specific parties about whether they were subject to the joint employer doctrine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The letter said they were, and that they were now on notice of the violation so they would be subject to the penalties for a willful violation if they continued.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court found this was a final agency action as to the parties because it required an immediate change in behavior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This was influenced by the harsh results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7E9F51-E4E3-4574-A92B-6021DDF57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4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07"/>
    </mc:Choice>
    <mc:Fallback xmlns="">
      <p:transition spd="slow" advTm="93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48906-A132-490B-8D5E-6BE68E26A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US Army Corps of Engineers v. Hawkes Co., </a:t>
            </a:r>
            <a:r>
              <a:rPr lang="en-US" dirty="0"/>
              <a:t>(2016)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D20AD-BB3C-4141-9048-CBD6805E2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Section 404 of the CWA limits the dredging and filling of wetlands without a permit and mitigation, which makes it costly or impossible to do development.</a:t>
            </a:r>
          </a:p>
          <a:p>
            <a:r>
              <a:rPr lang="en-US" dirty="0"/>
              <a:t>The Corps makes a “jurisdictional determination” (JD) that your client’s property is covered by 404.</a:t>
            </a:r>
          </a:p>
          <a:p>
            <a:pPr lvl="1"/>
            <a:r>
              <a:rPr lang="en-US" dirty="0"/>
              <a:t>There is no compliance order, just the JD.</a:t>
            </a:r>
          </a:p>
          <a:p>
            <a:r>
              <a:rPr lang="en-US" dirty="0"/>
              <a:t>Is this final agency action?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CBD14-8B5E-4A05-9BAA-1B4A4E88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34E400-DDF3-442B-8308-4EC7E6E7A5E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674A60-A3BC-455B-910B-2FD2BBFA5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23"/>
    </mc:Choice>
    <mc:Fallback xmlns="">
      <p:transition spd="slow" advTm="101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DE174-056A-4348-90FD-9F012A7F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Test from </a:t>
            </a:r>
            <a:r>
              <a:rPr lang="en-US" i="1" dirty="0"/>
              <a:t>Bennett</a:t>
            </a:r>
            <a:r>
              <a:rPr lang="en-US" dirty="0"/>
              <a:t>, Quoted in </a:t>
            </a:r>
            <a:r>
              <a:rPr lang="en-US" i="1" dirty="0"/>
              <a:t>Hawkes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23203-76DE-47A0-966D-B8BCA049C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 “First, the action must mark the consummation of the agency's decisionmaking process—it must not be of a merely tentative or interlocutory nature. </a:t>
            </a:r>
          </a:p>
          <a:p>
            <a:r>
              <a:rPr lang="en-US" dirty="0"/>
              <a:t>And second, the action must be one by which rights or obligations have been determined, or from which legal consequences will flow.”</a:t>
            </a:r>
          </a:p>
          <a:p>
            <a:r>
              <a:rPr lang="en-US" dirty="0"/>
              <a:t>In an earlier case, the Court had found final agency action because it would have “an immediate and practical impact.”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771CF-AC20-4EFF-A15C-AC283513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5722D1-4163-4278-8142-3C5A46B93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6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65"/>
    </mc:Choice>
    <mc:Fallback xmlns="">
      <p:transition spd="slow" advTm="103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EFE9E-BF86-4962-83C2-92A3269CC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is Failure to Act a Final Agency Action?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6EAD5-6FA8-4156-9CD3-9E54E3F5E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 USC § 702</a:t>
            </a:r>
          </a:p>
          <a:p>
            <a:pPr lvl="1"/>
            <a:r>
              <a:rPr lang="en-US" dirty="0"/>
              <a:t>… stating a claim that an agency or an officer or employee thereof acted or </a:t>
            </a:r>
            <a:r>
              <a:rPr lang="en-US" dirty="0">
                <a:highlight>
                  <a:srgbClr val="FFFF00"/>
                </a:highlight>
              </a:rPr>
              <a:t>failed to act </a:t>
            </a:r>
            <a:r>
              <a:rPr lang="en-US" dirty="0"/>
              <a:t>…</a:t>
            </a:r>
          </a:p>
          <a:p>
            <a:r>
              <a:rPr lang="en-US" dirty="0"/>
              <a:t>The Agency misses a statutory or regulatory deadline.</a:t>
            </a:r>
          </a:p>
          <a:p>
            <a:r>
              <a:rPr lang="en-US" dirty="0"/>
              <a:t>The Agency announces that it is not going to do something, such as make a rule. </a:t>
            </a:r>
          </a:p>
          <a:p>
            <a:r>
              <a:rPr lang="en-US" dirty="0"/>
              <a:t>The Agency just never gets finished. </a:t>
            </a:r>
          </a:p>
          <a:p>
            <a:pPr lvl="1"/>
            <a:r>
              <a:rPr lang="en-US" dirty="0"/>
              <a:t>This is the hard 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2D7AC-C19C-4DA9-9962-185109E9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04C6E3-40DD-4BE1-956B-010A81AC4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83"/>
    </mc:Choice>
    <mc:Fallback xmlns="">
      <p:transition spd="slow" advTm="92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83778C1-7D94-41E0-AF59-43B372CBA53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/>
              <a:t>Franklin v. Massachusetts</a:t>
            </a:r>
            <a:r>
              <a:rPr lang="en-US"/>
              <a:t>, 505 U.S. 788 (1992) 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MA wants to contest the method the Department of Commerce used to correct the census numbers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Why does this matter?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President is charged with determining the final count, and Congress does the reallocation of representatives.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The court found that the report from Commerce was only a recommendation to the President, not final action.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court also found that the President is not an agency, thus not subject to the APA.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0E531D-E5AB-4369-A04B-CA32B9D98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60"/>
    </mc:Choice>
    <mc:Fallback xmlns="">
      <p:transition spd="slow" advTm="214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Finality Wrap-up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</a:t>
            </a:r>
            <a:r>
              <a:rPr lang="en-US" baseline="0" dirty="0"/>
              <a:t> the agency action directed to your client?</a:t>
            </a:r>
          </a:p>
          <a:p>
            <a:pPr lvl="1"/>
            <a:r>
              <a:rPr lang="en-US" baseline="0" dirty="0"/>
              <a:t>If not, what is your argument as to why it affects your client’s interests?</a:t>
            </a:r>
          </a:p>
          <a:p>
            <a:pPr lvl="0"/>
            <a:r>
              <a:rPr lang="en-US" dirty="0"/>
              <a:t>Is</a:t>
            </a:r>
            <a:r>
              <a:rPr lang="en-US" baseline="0" dirty="0"/>
              <a:t> it complete, or an intermediate action?</a:t>
            </a:r>
          </a:p>
          <a:p>
            <a:pPr lvl="0"/>
            <a:r>
              <a:rPr lang="en-US" baseline="0" dirty="0"/>
              <a:t>Does it have legal consequences, i.e., will it require your client to change its behavior or change the value of your client’s property?</a:t>
            </a:r>
          </a:p>
          <a:p>
            <a:pPr lvl="1"/>
            <a:r>
              <a:rPr lang="en-US" baseline="0" dirty="0"/>
              <a:t>Does it require an immediate change?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D5A68-4E02-4601-B2E1-514AD90F421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9F426C-1948-4079-9F92-8C5D4208B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44"/>
    </mc:Choice>
    <mc:Fallback xmlns="">
      <p:transition spd="slow" advTm="92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438DA-09F9-41A9-99E5-A9F1B28F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Cases Involving Rule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7F108-52E5-4A65-9804-E9DE40B2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modern world the courts look so hard at the record in rulemaking that almost every challenge has a component of the rule being void because it is not supported by the record.</a:t>
            </a:r>
          </a:p>
          <a:p>
            <a:r>
              <a:rPr lang="en-US" dirty="0"/>
              <a:t>In some of the old cases, the only question was the legal authority under the statute, which makes the challenge look more like a challenge to the constitutionality of a statute.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9F39D-6C04-453C-8540-3A2F93EA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67CDA7-6290-470C-AFC1-246181199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66"/>
    </mc:Choice>
    <mc:Fallback xmlns="">
      <p:transition spd="slow" advTm="50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of 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Doctrine</a:t>
            </a:r>
            <a:r>
              <a:rPr lang="en-US" baseline="0" dirty="0"/>
              <a:t> of Finality</a:t>
            </a:r>
          </a:p>
          <a:p>
            <a:pPr lvl="1"/>
            <a:r>
              <a:rPr lang="en-US" dirty="0"/>
              <a:t>Is there a final agency action, i.e., one that affects your client’s rights?</a:t>
            </a:r>
            <a:endParaRPr lang="en-US" baseline="0" dirty="0"/>
          </a:p>
          <a:p>
            <a:r>
              <a:rPr lang="en-US" baseline="0" dirty="0"/>
              <a:t>Doctrine of Exhaustion</a:t>
            </a:r>
          </a:p>
          <a:p>
            <a:pPr lvl="1"/>
            <a:r>
              <a:rPr lang="en-US" dirty="0"/>
              <a:t>Have you done everything that agency requires?</a:t>
            </a:r>
            <a:endParaRPr lang="en-US" baseline="0" dirty="0"/>
          </a:p>
          <a:p>
            <a:r>
              <a:rPr lang="en-US" baseline="0" dirty="0"/>
              <a:t>Doctrine of Ripeness</a:t>
            </a:r>
          </a:p>
          <a:p>
            <a:pPr lvl="1"/>
            <a:r>
              <a:rPr lang="en-US" dirty="0"/>
              <a:t>Is the conflict ripe, i.e., is there  a case and controversy?</a:t>
            </a:r>
          </a:p>
          <a:p>
            <a:r>
              <a:rPr lang="en-US" dirty="0"/>
              <a:t>Even the Courts have trouble sorting these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D5A68-4E02-4601-B2E1-514AD90F421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4100E5-CEA4-48C8-A71D-8F3F23791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76"/>
    </mc:Choice>
    <mc:Fallback xmlns="">
      <p:transition spd="slow" advTm="103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E8C8-E3A0-4393-9EFE-F6CFA274C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U.S.C. § 704. Actions reviewable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BDB82-E4BF-46F2-828E-53833DD0A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Agency action made reviewable by statute and final agency action for which there is no other adequate remedy in a court are subject to judicial review.</a:t>
            </a:r>
          </a:p>
          <a:p>
            <a:r>
              <a:rPr lang="en-US" dirty="0">
                <a:highlight>
                  <a:srgbClr val="FFFF00"/>
                </a:highlight>
              </a:rPr>
              <a:t>A preliminary, procedural, or intermediate agency action or ruling not directly reviewable is subject to review on the review of the final agency action.</a:t>
            </a:r>
          </a:p>
          <a:p>
            <a:r>
              <a:rPr lang="en-US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5B4BA-1B56-4883-9C7F-B3AC5BF0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2CB3493-060F-4312-9D26-52998C14B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29"/>
    </mc:Choice>
    <mc:Fallback xmlns="">
      <p:transition spd="slow" advTm="6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A4DC16E-F37A-4C0F-9254-CC98FC20F6E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Is There a Final Agency Action?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It must be the consummation of the agency process.</a:t>
            </a:r>
          </a:p>
          <a:p>
            <a:pPr eaLnBrk="1" hangingPunct="1"/>
            <a:r>
              <a:rPr lang="en-US" dirty="0"/>
              <a:t>It must affect legal rights or have legal consequences.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AFDB2D-C9FB-41C4-A0AF-724856005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14"/>
    </mc:Choice>
    <mc:Fallback xmlns="">
      <p:transition spd="slow" advTm="40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Agency Action?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APA defines ‘‘agency action’’ as ‘‘</a:t>
            </a:r>
            <a:r>
              <a:rPr lang="en-US" dirty="0" err="1"/>
              <a:t>includ</a:t>
            </a:r>
            <a:r>
              <a:rPr lang="en-US" dirty="0"/>
              <a:t>[</a:t>
            </a:r>
            <a:r>
              <a:rPr lang="en-US" dirty="0" err="1"/>
              <a:t>ing</a:t>
            </a:r>
            <a:r>
              <a:rPr lang="en-US" dirty="0"/>
              <a:t>] the whole or a part of an agency rule, order, license, sanction, relief, or the equivalent or denial thereof, or failure to act.’’ 5 U.S.C. §551(13).</a:t>
            </a:r>
          </a:p>
          <a:p>
            <a:pPr lvl="1"/>
            <a:r>
              <a:rPr lang="en-US" dirty="0"/>
              <a:t>‘‘failure to act’’ means the failure to take one of the discrete actions listed in the definition of ‘‘agency action.’’</a:t>
            </a:r>
          </a:p>
          <a:p>
            <a:r>
              <a:rPr lang="en-US" dirty="0"/>
              <a:t>Failure to act is only an agency action if the agency has no discretion to not act.</a:t>
            </a:r>
          </a:p>
          <a:p>
            <a:pPr lvl="1"/>
            <a:r>
              <a:rPr lang="en-US" dirty="0"/>
              <a:t>Think mandamus.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C2642B-668D-453E-B929-E3BB0854961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D643A4-8B9B-4099-AA16-8F82CE1E5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8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26"/>
    </mc:Choice>
    <mc:Fallback xmlns="">
      <p:transition spd="slow" advTm="56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DE912A1-E72F-4B2F-81CE-3569F7C9A8F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Federal Trade </a:t>
            </a:r>
            <a:r>
              <a:rPr lang="en-US" i="1" dirty="0" err="1"/>
              <a:t>Commn</a:t>
            </a:r>
            <a:r>
              <a:rPr lang="en-US" i="1" dirty="0"/>
              <a:t>. v. Standard Oil Co. of California</a:t>
            </a:r>
            <a:r>
              <a:rPr lang="en-US" dirty="0"/>
              <a:t>, 449 U.S. 232 (1980)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FTC finds that Standard Oil is engaging in anticompetitive practices.</a:t>
            </a:r>
          </a:p>
          <a:p>
            <a:pPr lvl="1" eaLnBrk="1" hangingPunct="1"/>
            <a:r>
              <a:rPr lang="en-US" dirty="0"/>
              <a:t>Standard wants to appeal this finding.</a:t>
            </a:r>
          </a:p>
          <a:p>
            <a:pPr lvl="1" eaLnBrk="1" hangingPunct="1"/>
            <a:r>
              <a:rPr lang="en-US" dirty="0"/>
              <a:t>Can be used in private antitrust actions.</a:t>
            </a:r>
          </a:p>
          <a:p>
            <a:pPr eaLnBrk="1" hangingPunct="1"/>
            <a:r>
              <a:rPr lang="en-US" dirty="0"/>
              <a:t>Court says this alone does not have legal consequences.</a:t>
            </a:r>
          </a:p>
          <a:p>
            <a:pPr lvl="1" eaLnBrk="1" hangingPunct="1"/>
            <a:r>
              <a:rPr lang="en-US" dirty="0"/>
              <a:t>Standard must wait until the agency brings an enforcement action.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786E02-E55B-4ACF-B577-0B40F12E6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6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29"/>
    </mc:Choice>
    <mc:Fallback xmlns="">
      <p:transition spd="slow" advTm="82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FA93E0-CDA9-4700-B111-7F0A6F50AF9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National Automatic Laundry and Cleaning Council v. Shultz</a:t>
            </a:r>
            <a:r>
              <a:rPr lang="en-US" dirty="0"/>
              <a:t>, 443 F.2d 689 (D.C. Cir. 1971) 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Agency opinion letters - are they just restating the law, or do they change substantive rights?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Who are they final for?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This was to a trade association explaining how the agency would interpret a new law.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Detailed explanation.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From the secretary's office.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Not based on individualized facts.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In this case, the court found that the opinion was sufficiently specific and from a high enough level to affect the plaintiff's rights.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Should this have been a rule?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In today’s adlaw litigation, this would likely have been attacked as a stealth rule because it would affect the rights of the regulated parties.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A23294-074D-4FEC-8E0A-F27124DE2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95"/>
    </mc:Choice>
    <mc:Fallback xmlns="">
      <p:transition spd="slow" advTm="95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E62ADFD-9676-44C5-9567-6E917198016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Taylor-Callahan-Coleman Counties v. Dole</a:t>
            </a:r>
            <a:r>
              <a:rPr lang="en-US" dirty="0"/>
              <a:t>, 948 F.2d 953 (5th Cir. 1991) 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This is a classic question - even if an opinion is final action as to the requestor, does it apply to others?</a:t>
            </a:r>
          </a:p>
          <a:p>
            <a:pPr lvl="1" eaLnBrk="1" hangingPunct="1"/>
            <a:r>
              <a:rPr lang="en-US" sz="2800" dirty="0"/>
              <a:t>The opinion was to an individual party, based on that party's specific facts.</a:t>
            </a:r>
          </a:p>
          <a:p>
            <a:pPr lvl="1" eaLnBrk="1" hangingPunct="1"/>
            <a:r>
              <a:rPr lang="en-US" sz="2800" dirty="0"/>
              <a:t>These are like IRS letter rulings and Office of Inspector General (OIG) opinions.</a:t>
            </a:r>
          </a:p>
          <a:p>
            <a:pPr eaLnBrk="1" hangingPunct="1"/>
            <a:r>
              <a:rPr lang="en-US" dirty="0"/>
              <a:t>The plaintiff was a third party who wanted to challenge the opinion.</a:t>
            </a:r>
          </a:p>
          <a:p>
            <a:pPr eaLnBrk="1" hangingPunct="1"/>
            <a:r>
              <a:rPr lang="en-US" dirty="0"/>
              <a:t>The court found that this was not a final agency action, at least as to other parties.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6E67E8-00FE-4440-985B-B6D1010FD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0"/>
    </mc:Choice>
    <mc:Fallback xmlns="">
      <p:transition spd="slow" advTm="47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1163</Words>
  <Application>Microsoft Office PowerPoint</Application>
  <PresentationFormat>Widescreen</PresentationFormat>
  <Paragraphs>96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Office Theme</vt:lpstr>
      <vt:lpstr>Chapter 6</vt:lpstr>
      <vt:lpstr>Old Cases Involving Rule Challenges</vt:lpstr>
      <vt:lpstr>Problems of Timing</vt:lpstr>
      <vt:lpstr>5 U.S.C. § 704. Actions reviewable </vt:lpstr>
      <vt:lpstr>Is There a Final Agency Action?</vt:lpstr>
      <vt:lpstr>What is the Agency Action?</vt:lpstr>
      <vt:lpstr>Federal Trade Commn. v. Standard Oil Co. of California, 449 U.S. 232 (1980)</vt:lpstr>
      <vt:lpstr>National Automatic Laundry and Cleaning Council v. Shultz, 443 F.2d 689 (D.C. Cir. 1971) </vt:lpstr>
      <vt:lpstr>Taylor-Callahan-Coleman Counties v. Dole, 948 F.2d 953 (5th Cir. 1991) </vt:lpstr>
      <vt:lpstr>Western Ill. Home Health Care, Inc. v. Herman, 150 F.3d 659 (7th Cir. 1998)</vt:lpstr>
      <vt:lpstr>US Army Corps of Engineers v. Hawkes Co., (2016)</vt:lpstr>
      <vt:lpstr>The Test from Bennett, Quoted in Hawkes</vt:lpstr>
      <vt:lpstr>When is Failure to Act a Final Agency Action?</vt:lpstr>
      <vt:lpstr>Franklin v. Massachusetts, 505 U.S. 788 (1992) </vt:lpstr>
      <vt:lpstr>Finality Wrap-up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</dc:title>
  <dc:creator>Edward P Richards</dc:creator>
  <cp:lastModifiedBy>Edward P Richards</cp:lastModifiedBy>
  <cp:revision>4</cp:revision>
  <dcterms:created xsi:type="dcterms:W3CDTF">2021-06-27T20:26:12Z</dcterms:created>
  <dcterms:modified xsi:type="dcterms:W3CDTF">2021-06-27T21:10:26Z</dcterms:modified>
</cp:coreProperties>
</file>