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0"/>
  </p:notesMasterIdLst>
  <p:sldIdLst>
    <p:sldId id="871" r:id="rId2"/>
    <p:sldId id="873" r:id="rId3"/>
    <p:sldId id="886" r:id="rId4"/>
    <p:sldId id="874" r:id="rId5"/>
    <p:sldId id="884" r:id="rId6"/>
    <p:sldId id="883" r:id="rId7"/>
    <p:sldId id="885" r:id="rId8"/>
    <p:sldId id="887" r:id="rId9"/>
    <p:sldId id="888" r:id="rId10"/>
    <p:sldId id="877" r:id="rId11"/>
    <p:sldId id="878" r:id="rId12"/>
    <p:sldId id="879" r:id="rId13"/>
    <p:sldId id="880" r:id="rId14"/>
    <p:sldId id="889" r:id="rId15"/>
    <p:sldId id="890" r:id="rId16"/>
    <p:sldId id="891" r:id="rId17"/>
    <p:sldId id="892" r:id="rId18"/>
    <p:sldId id="882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71" autoAdjust="0"/>
    <p:restoredTop sz="86410" autoAdjust="0"/>
  </p:normalViewPr>
  <p:slideViewPr>
    <p:cSldViewPr>
      <p:cViewPr varScale="1">
        <p:scale>
          <a:sx n="104" d="100"/>
          <a:sy n="104" d="100"/>
        </p:scale>
        <p:origin x="381" y="6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18582A8-B67A-4D3A-8BB1-4E5821370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248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4352923-D39C-456D-A4D0-962C6C599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9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F865A-A5C2-4361-AFA7-F12A71F58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10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4975" y="214313"/>
            <a:ext cx="2159000" cy="6338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14313"/>
            <a:ext cx="6327775" cy="6338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31B5D-E1B1-4491-AAAE-CEE8C8D05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41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39B67-DB22-4103-985A-E8E1D242E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6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00119-3852-4FC6-AAB3-F84098667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06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057400"/>
            <a:ext cx="4191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191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E0026-D864-4E85-B824-E57D3FA75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9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5AE45-A9C7-42A7-8E26-99419F482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2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9356F-821D-42E3-BE01-4E77970EB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72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39859-AD81-420F-8913-F6E369488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5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B439D-AC06-4CC0-A4D5-B3E9970AB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9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29C61-5708-442A-821A-81341DAEE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6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2057400"/>
            <a:ext cx="8534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8955139-23F9-45EA-8E55-329AE3883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3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Tahom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204A3-E084-44F4-B3F6-11D6E0A5EC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EBC35-C8EC-4F94-A331-90BA0B4E18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Zone of Interests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B5548-E0FE-4158-A047-5F0CE1DC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C6A4462-8AB0-4C11-BD69-5632EE924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48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1"/>
    </mc:Choice>
    <mc:Fallback>
      <p:transition spd="slow" advTm="3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2F59B9E-BEA9-4261-89F2-1D95F439783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dirty="0"/>
              <a:t>Bennett v. Spear</a:t>
            </a:r>
            <a:r>
              <a:rPr lang="en-US" dirty="0"/>
              <a:t>, 520 U.S. 154 (1997) 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Ranchers want to contest ESA restrictions on the release of water from dams.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800" dirty="0"/>
              <a:t>This will reduce their irrigation water, harming their crops, and it could be cured by enjoining the restrictions.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They claimed that the USFWS made a mistake in its recommendation.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They wanted the restrictions enjoined until this was corrected.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Does their case improve the welfare of the mud suckers?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How does their claim improve the application of the ESA?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53A1894-4A35-4182-84F7-2BE8C7A006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02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068"/>
    </mc:Choice>
    <mc:Fallback>
      <p:transition spd="slow" advTm="133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7D2B49A-B443-490D-9911-228E1EDDF1F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i="1" dirty="0"/>
              <a:t>Association of Data Processing Service Organizations, Inc. v. Camp</a:t>
            </a:r>
            <a:r>
              <a:rPr lang="en-US" sz="3200" dirty="0"/>
              <a:t>, 397 U.S. 150 (1970) 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sz="2800" dirty="0"/>
              <a:t>The court allowed competitors of banks to contest rule changes that would have let banks do data processing.</a:t>
            </a:r>
          </a:p>
          <a:p>
            <a:pPr lvl="1" eaLnBrk="1" hangingPunct="1"/>
            <a:r>
              <a:rPr lang="en-US" sz="2800" dirty="0"/>
              <a:t>The intent of the law was to protect banks from bad business decisions, not to protect competitors.</a:t>
            </a:r>
          </a:p>
          <a:p>
            <a:pPr eaLnBrk="1" hangingPunct="1"/>
            <a:r>
              <a:rPr lang="en-US" sz="2800" dirty="0"/>
              <a:t>The court found that the plaintiffs’ challenge to the law would further its purpose - limit the conflicts for banks - even if they were not the intended beneficiaries.</a:t>
            </a:r>
          </a:p>
          <a:p>
            <a:pPr eaLnBrk="1" hangingPunct="1"/>
            <a:r>
              <a:rPr lang="en-US" sz="2800" dirty="0"/>
              <a:t>Despite this seeming conflict with the zone of interests analysis, the court has granted standing in several other cases based on harm to competitors.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3463C1-8136-41E5-9F40-EA3B04DA60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25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571"/>
    </mc:Choice>
    <mc:Fallback>
      <p:transition spd="slow" advTm="166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D25757D-29D1-4DD5-8569-EC190B2D562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dirty="0"/>
              <a:t>Hazardous Waste Treatment Council v. Thomas</a:t>
            </a:r>
            <a:r>
              <a:rPr lang="en-US" dirty="0"/>
              <a:t>, 885 F.2d 918 (D.C. Cir. 1989) 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dirty="0"/>
              <a:t>Trade group represents providers of advanced waste treatment services</a:t>
            </a:r>
          </a:p>
          <a:p>
            <a:pPr eaLnBrk="1" hangingPunct="1"/>
            <a:r>
              <a:rPr lang="en-US" dirty="0"/>
              <a:t>EPA adopts a rule under RCRA requiring less complete treatment of waste</a:t>
            </a:r>
          </a:p>
          <a:p>
            <a:pPr eaLnBrk="1" hangingPunct="1"/>
            <a:r>
              <a:rPr lang="en-US" dirty="0"/>
              <a:t>Plaintiff wants more clean up so its members will make more money.</a:t>
            </a:r>
          </a:p>
          <a:p>
            <a:pPr eaLnBrk="1" hangingPunct="1"/>
            <a:r>
              <a:rPr lang="en-US" dirty="0"/>
              <a:t>Is RCRA intended to protect waste treatment service providers?</a:t>
            </a:r>
          </a:p>
          <a:p>
            <a:pPr eaLnBrk="1" hangingPunct="1"/>
            <a:r>
              <a:rPr lang="en-US" dirty="0"/>
              <a:t>Are there legitimate reasons do less cleanup?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1F89645-8E7B-46EA-9FAF-269FE86A5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13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910"/>
    </mc:Choice>
    <mc:Fallback>
      <p:transition spd="slow" advTm="82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125DBAC-9484-4CE7-AD24-58F0701342E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dirty="0"/>
              <a:t>Honeywell International, Inc. v. EPA</a:t>
            </a:r>
            <a:r>
              <a:rPr lang="en-US" dirty="0"/>
              <a:t>, 374 F.3d 1363 (D.C. Cir. 2004) 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Plaintiff argues that an EPA rule allows the sale of a product made by a competitor that does not meet the statutory standard.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The Court found that challenging whether the product was property certified did advance the goal of the statute.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Does this look like </a:t>
            </a:r>
            <a:r>
              <a:rPr lang="en-US" i="1" dirty="0"/>
              <a:t>Hazardous Waste</a:t>
            </a:r>
            <a:r>
              <a:rPr lang="en-US" dirty="0"/>
              <a:t> or </a:t>
            </a:r>
            <a:r>
              <a:rPr lang="en-US" i="1" dirty="0"/>
              <a:t>Bennett?</a:t>
            </a: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E1E7A4D-DC23-4F41-AF5B-072361635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78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796"/>
    </mc:Choice>
    <mc:Fallback>
      <p:transition spd="slow" advTm="67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1E2F1-F9D3-4A19-A436-59DEBA401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Nonprofit Tax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592DE-8A23-4B47-BB12-143A35926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law limits nonprofit educational institutions’ tax exemption to subsidiary activities related to the educational function.</a:t>
            </a:r>
          </a:p>
          <a:p>
            <a:pPr lvl="1"/>
            <a:r>
              <a:rPr lang="en-US" dirty="0"/>
              <a:t>This historically allows nonprofit status for the (profit making) university bookstore.</a:t>
            </a:r>
          </a:p>
          <a:p>
            <a:r>
              <a:rPr lang="en-US" dirty="0"/>
              <a:t>The University sets up an online bookstore, selling to the world.</a:t>
            </a:r>
          </a:p>
          <a:p>
            <a:r>
              <a:rPr lang="en-US" dirty="0"/>
              <a:t>Competing stores challenge the tax status of the online store.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C13C3-6CD5-4E58-BBA3-D7183F966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AB90447-1D5F-465C-891E-C4B3F00542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5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81"/>
    </mc:Choice>
    <mc:Fallback>
      <p:transition spd="slow" advTm="63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2DD4F-70F8-47E2-82D2-5AABA50FC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Purpose of the Statute?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DAD1A-518C-4681-9FAA-79A35BD54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If Congress indicated that it was concerned with protecting competitors, then the challenge would be in the zone of interests.</a:t>
            </a:r>
          </a:p>
          <a:p>
            <a:r>
              <a:rPr lang="en-US" dirty="0"/>
              <a:t>What it was only concerned with protecting income to the Treasury?</a:t>
            </a:r>
          </a:p>
          <a:p>
            <a:r>
              <a:rPr lang="en-US" dirty="0"/>
              <a:t>Would protecting the competitors advance the statutory purpose like the bank cases?</a:t>
            </a:r>
          </a:p>
          <a:p>
            <a:pPr lvl="1"/>
            <a:r>
              <a:rPr lang="en-US" dirty="0"/>
              <a:t>Is this different because the statute does not regulate the activity, only the tax treatment?</a:t>
            </a:r>
          </a:p>
          <a:p>
            <a:r>
              <a:rPr lang="en-US" dirty="0"/>
              <a:t>Is it like </a:t>
            </a:r>
            <a:r>
              <a:rPr lang="en-US" i="1" dirty="0"/>
              <a:t>Honeywell</a:t>
            </a:r>
            <a:r>
              <a:rPr lang="en-US" dirty="0"/>
              <a:t>, contesting an improper classification of the activity?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10659-0CD9-4DA6-9AD2-6995C4D12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4AE2750-FF00-477A-BBFC-6E69841E79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75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230"/>
    </mc:Choice>
    <mc:Fallback>
      <p:transition spd="slow" advTm="102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DE0A9-EDF3-48F9-8448-4562BD65A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Match-E-Be-Nash-She-Wish Band of Pottawatomi Indians v. </a:t>
            </a:r>
            <a:r>
              <a:rPr lang="en-US" dirty="0" err="1"/>
              <a:t>Patchak</a:t>
            </a:r>
            <a:r>
              <a:rPr lang="en-US" dirty="0"/>
              <a:t>, 132 S. Ct. 2199 (2012)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32F18-92FD-4382-B54E-71A9D5BED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Indian Reorganization Act’s authorized the Secretary to acquire property “for the purpose of providing land for Indians.”</a:t>
            </a:r>
          </a:p>
          <a:p>
            <a:r>
              <a:rPr lang="en-US" dirty="0"/>
              <a:t>The Secretary bought land for the tribe to build a casino.</a:t>
            </a:r>
          </a:p>
          <a:p>
            <a:r>
              <a:rPr lang="en-US" dirty="0"/>
              <a:t>Plaintiff lives nearby and contests the project.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25DCB-2EC1-47A9-9DED-CA6E780D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DD3EFA7-F3ED-4160-A309-034C05A269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55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82"/>
    </mc:Choice>
    <mc:Fallback>
      <p:transition spd="slow" advTm="42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F5F20-B8EC-442E-9BB1-85F916D45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Holding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191FC-5F43-480E-AD44-7D9264781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The prudential standing test </a:t>
            </a:r>
            <a:r>
              <a:rPr lang="en-US" dirty="0" err="1"/>
              <a:t>Patchak</a:t>
            </a:r>
            <a:r>
              <a:rPr lang="en-US" dirty="0"/>
              <a:t> must meet </a:t>
            </a:r>
            <a:r>
              <a:rPr lang="en-US" dirty="0">
                <a:highlight>
                  <a:srgbClr val="FFFF00"/>
                </a:highlight>
              </a:rPr>
              <a:t>“is not meant to be especially demanding.”</a:t>
            </a:r>
            <a:r>
              <a:rPr lang="en-US" dirty="0"/>
              <a:t> We apply the test in keeping with </a:t>
            </a:r>
            <a:r>
              <a:rPr lang="en-US" dirty="0">
                <a:highlight>
                  <a:srgbClr val="FFFF00"/>
                </a:highlight>
              </a:rPr>
              <a:t>Congress's “evident intent” when enacting the APA “to make agency action presumptively reviewable.” </a:t>
            </a:r>
            <a:r>
              <a:rPr lang="en-US" dirty="0"/>
              <a:t>We do not require any “indication of congressional purpose to benefit the would-be plaintiff.” </a:t>
            </a:r>
            <a:r>
              <a:rPr lang="en-US" dirty="0">
                <a:highlight>
                  <a:srgbClr val="FFFF00"/>
                </a:highlight>
              </a:rPr>
              <a:t>And we have always conspicuously included the word “arguably” in the test to indicate that the benefit of any doubt goes to the plaintiff. </a:t>
            </a:r>
            <a:r>
              <a:rPr lang="en-US" dirty="0"/>
              <a:t>The test forecloses suit only when a plaintiff's “interests are so marginally related to or inconsistent with the purposes implicit in the statute that it cannot reasonably be assumed that Congress intended to permit the suit.”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78426-4D02-4C66-84FF-2B012CE2D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5887F7D-404E-4EA5-B9B5-C02C04F7C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3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348"/>
    </mc:Choice>
    <mc:Fallback>
      <p:transition spd="slow" advTm="111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74262ED-636E-4050-AEFA-6EA5977BD60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Zone of Interests Review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The Court claims that it intends zone of interest to be broad and flexible.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It says it is ordinary statutory construction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It is wrapped up in the </a:t>
            </a:r>
            <a:r>
              <a:rPr lang="en-US" i="1" dirty="0"/>
              <a:t>Lujan</a:t>
            </a:r>
            <a:r>
              <a:rPr lang="en-US" dirty="0"/>
              <a:t> test because if you are not covered by the statute, then you cannot be injured by the agency action.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You have to explain how your client's interests are protected by the statute or advance the purpose of the statute.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Fact specific.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Legal tests are just argued as they support your facts.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465E5C2-BC1E-48B0-B058-ECD1398CDC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20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541"/>
    </mc:Choice>
    <mc:Fallback>
      <p:transition spd="slow" advTm="81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FAAE124-E224-43EC-AA7F-8F9A6446CB7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(Juris)Prudential Standing 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This is an umbrella over several different theories created by judges.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The unifying theme is that these are designed to limit who can bring a claim when the constitutional standing requirements are vague or overbroad.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Since this a court created doctrine and not a constitutional doctrine, the legislature can override it.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90DB32E-4716-45AE-8AA9-1C866078B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97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22"/>
    </mc:Choice>
    <mc:Fallback>
      <p:transition spd="slow" advTm="26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286A7-CE1C-4A23-AEE2-588F960D0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Can You Sue? (Criminal laws)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796C6-2555-4513-8595-674E87FDF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It is a federal crime to engage in arson with respect to property used in interstate commerce.</a:t>
            </a:r>
          </a:p>
          <a:p>
            <a:pPr lvl="1"/>
            <a:r>
              <a:rPr lang="en-US" dirty="0"/>
              <a:t>If your client’s property is burned, can you sue under the arson statute, which does not include a victim's suit provision?</a:t>
            </a:r>
          </a:p>
          <a:p>
            <a:pPr lvl="1"/>
            <a:r>
              <a:rPr lang="en-US" dirty="0"/>
              <a:t>Is the arson statute intended to compensate victims?</a:t>
            </a:r>
          </a:p>
          <a:p>
            <a:r>
              <a:rPr lang="en-US" dirty="0"/>
              <a:t>Antitrust and RICO laws do include private party compensation provisions, intended to encourage private enforcement of the laws.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8DCEE-1FD7-40E4-94C1-08ABDA168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023288D-1904-43C6-88F2-28EB96A96A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08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992"/>
    </mc:Choice>
    <mc:Fallback>
      <p:transition spd="slow" advTm="80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C280DFC-49DA-42DC-B8F3-FBAB9118D3B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Zone of Interests 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dirty="0"/>
              <a:t>5 USC 702</a:t>
            </a:r>
          </a:p>
          <a:p>
            <a:pPr lvl="1" eaLnBrk="1" hangingPunct="1"/>
            <a:r>
              <a:rPr lang="en-US" dirty="0"/>
              <a:t>A person suffering legal wrong because of agency action, or adversely affected or aggrieved by agency action</a:t>
            </a:r>
            <a:r>
              <a:rPr lang="en-US" dirty="0">
                <a:highlight>
                  <a:srgbClr val="FFFF00"/>
                </a:highlight>
              </a:rPr>
              <a:t> within the meaning of a relevant statute</a:t>
            </a:r>
            <a:r>
              <a:rPr lang="en-US" dirty="0"/>
              <a:t>, is entitled to judicial review thereof. </a:t>
            </a:r>
          </a:p>
          <a:p>
            <a:pPr eaLnBrk="1" hangingPunct="1"/>
            <a:r>
              <a:rPr lang="en-US" dirty="0"/>
              <a:t>Courts have read this to narrow claims to what the court determines is the purpose of the statute.</a:t>
            </a:r>
          </a:p>
          <a:p>
            <a:pPr lvl="1" eaLnBrk="1" hangingPunct="1"/>
            <a:r>
              <a:rPr lang="en-US" dirty="0"/>
              <a:t>Similar to the test in torts for negligence per se.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24330A9-4963-4491-AE22-74C8EDEB23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10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85"/>
    </mc:Choice>
    <mc:Fallback>
      <p:transition spd="slow" advTm="49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81F29-2E0D-4D30-A034-699FCEDD1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Principles of Prudential 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F6C33-248F-48D2-964D-12281A6709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…the general prohibition on a litigant's raising another person's legal rights, </a:t>
            </a:r>
          </a:p>
          <a:p>
            <a:r>
              <a:rPr lang="en-US" dirty="0"/>
              <a:t>the rule barring adjudication of generalized grievances more appropriately addressed in the representative branches, and </a:t>
            </a:r>
          </a:p>
          <a:p>
            <a:pPr lvl="1"/>
            <a:r>
              <a:rPr lang="en-US" dirty="0"/>
              <a:t>These two blend with </a:t>
            </a:r>
            <a:r>
              <a:rPr lang="en-US" i="1" dirty="0"/>
              <a:t>Lujan</a:t>
            </a:r>
            <a:r>
              <a:rPr lang="en-US" dirty="0"/>
              <a:t>.</a:t>
            </a:r>
          </a:p>
          <a:p>
            <a:r>
              <a:rPr lang="en-US" dirty="0"/>
              <a:t>the requirement that a plaintiff's complaint fall within the zone of interests protected by the law invoked.</a:t>
            </a:r>
          </a:p>
          <a:p>
            <a:pPr lvl="1"/>
            <a:r>
              <a:rPr lang="en-US" i="1" dirty="0"/>
              <a:t>Lexmark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12ACB-5496-408C-8E71-1DABAF016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FBEA3F8-D64A-48CE-B7A0-587FC1E95C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6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43"/>
    </mc:Choice>
    <mc:Fallback>
      <p:transition spd="slow" advTm="55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5D853-5DC5-4EC4-BA29-E01E0AF9F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Lexmark, Inc. v. Static Control Components, Inc. </a:t>
            </a:r>
            <a:r>
              <a:rPr lang="en-US" dirty="0"/>
              <a:t>, 134 </a:t>
            </a:r>
            <a:r>
              <a:rPr lang="en-US" dirty="0" err="1"/>
              <a:t>S.Ct</a:t>
            </a:r>
            <a:r>
              <a:rPr lang="en-US" dirty="0"/>
              <a:t>. 1377 (2014)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8BE06-6DDA-41FD-9E54-26A496C0C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"'prudential standing' is a misnomer" as applied to the zone-of-interests analysis, which asks whether "this particular class of persons ha[s] a right to sue under this substantive statute.“</a:t>
            </a:r>
          </a:p>
          <a:p>
            <a:r>
              <a:rPr lang="en-US" dirty="0"/>
              <a:t>Whether a plaintiff comes within "the 'zone of interests'" is an issue that requires us to determine, using traditional tools of statutory interpretation, whether a legislatively conferred cause of action encompasses a particular plaintiff's claim.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D6BDF-AC84-420D-A898-2453FF0FD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E0865A8-644A-4F35-94E0-D7D31EA498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28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552"/>
    </mc:Choice>
    <mc:Fallback>
      <p:transition spd="slow" advTm="94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759E3-B70F-4398-849C-75B55CE2F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Zone of Interests Gets Complicated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C1E53-7F19-4BC9-95E5-A410B713C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 </a:t>
            </a:r>
            <a:r>
              <a:rPr lang="en-US" i="1" dirty="0"/>
              <a:t>Lexmark</a:t>
            </a:r>
            <a:r>
              <a:rPr lang="en-US" dirty="0"/>
              <a:t>, the statute provides specific guidance on who has standing to sue. The Court’s role is to interpret this guidance.</a:t>
            </a:r>
          </a:p>
          <a:p>
            <a:r>
              <a:rPr lang="en-US" dirty="0"/>
              <a:t>Many adlaw cases – such as the ones in our text - involve statutes without specific guidance on who can sue under the statute.</a:t>
            </a:r>
          </a:p>
          <a:p>
            <a:r>
              <a:rPr lang="en-US" dirty="0"/>
              <a:t>The court must interpret the general intent of the statute to determine who Congress intended to be allowed to sue.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CFA87-D768-4AB2-805D-246C5A6F8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9C5E5FC-DDD1-4B32-827E-EF45AE5CD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53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29"/>
    </mc:Choice>
    <mc:Fallback>
      <p:transition spd="slow" advTm="42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40969-C5B7-4925-B5CF-FA6867682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Clean Air Act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B62CD-ED27-4D5B-99CF-5B39AA44B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An unlawful regulation (exceeds agency authority)</a:t>
            </a:r>
          </a:p>
          <a:p>
            <a:pPr lvl="1"/>
            <a:r>
              <a:rPr lang="en-US" dirty="0"/>
              <a:t>Regulated factory owner can sue because his rights are affected under 702.</a:t>
            </a:r>
          </a:p>
          <a:p>
            <a:pPr lvl="1"/>
            <a:r>
              <a:rPr lang="en-US" dirty="0"/>
              <a:t>Homeowner worried about pollution cannot.</a:t>
            </a:r>
          </a:p>
          <a:p>
            <a:r>
              <a:rPr lang="en-US" dirty="0"/>
              <a:t>What if the homeowner is contesting that a regulation does not meet the CAA requirements for protecting her from pollution?</a:t>
            </a:r>
          </a:p>
          <a:p>
            <a:pPr lvl="1"/>
            <a:r>
              <a:rPr lang="en-US" dirty="0"/>
              <a:t>That is within 702 and the citizen suit provisions of the CAA.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A37F7C-A06D-4B8E-BDF6-9C8B22805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8C650C3-F541-4766-A6AE-F880584C62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18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215"/>
    </mc:Choice>
    <mc:Fallback>
      <p:transition spd="slow" advTm="59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73E26-EC49-46D8-B7A3-269D416D5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Endangered Species Act (ESA)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64570-D22B-422C-93B1-79068BE91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ESA protects species threatened with extinction by protecting their habitat. </a:t>
            </a:r>
          </a:p>
          <a:p>
            <a:r>
              <a:rPr lang="en-US" dirty="0"/>
              <a:t>Agencies whose actions might harm an endangered species must consult with the USFWS on the effects of their action.</a:t>
            </a:r>
          </a:p>
          <a:p>
            <a:r>
              <a:rPr lang="en-US" dirty="0"/>
              <a:t>The USFWS must base its recommendation on the best available information.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27F134-17FE-4982-BC5A-1C5295282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14E000E-53BC-402A-A593-F85E843C1D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76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24"/>
    </mc:Choice>
    <mc:Fallback>
      <p:transition spd="slow" advTm="74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 - modified</Template>
  <TotalTime>4717</TotalTime>
  <Words>1357</Words>
  <Application>Microsoft Office PowerPoint</Application>
  <PresentationFormat>On-screen Show (4:3)</PresentationFormat>
  <Paragraphs>103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Arial Narrow</vt:lpstr>
      <vt:lpstr>Tahoma</vt:lpstr>
      <vt:lpstr>Wingdings</vt:lpstr>
      <vt:lpstr>Blends</vt:lpstr>
      <vt:lpstr>Chapter 6</vt:lpstr>
      <vt:lpstr>(Juris)Prudential Standing </vt:lpstr>
      <vt:lpstr>When Can You Sue? (Criminal laws)</vt:lpstr>
      <vt:lpstr>Zone of Interests </vt:lpstr>
      <vt:lpstr>Three Principles of Prudential Standing</vt:lpstr>
      <vt:lpstr>Lexmark, Inc. v. Static Control Components, Inc. , 134 S.Ct. 1377 (2014)</vt:lpstr>
      <vt:lpstr>When Zone of Interests Gets Complicated</vt:lpstr>
      <vt:lpstr>The Clean Air Act Example</vt:lpstr>
      <vt:lpstr>The Endangered Species Act (ESA)</vt:lpstr>
      <vt:lpstr>Bennett v. Spear, 520 U.S. 154 (1997) </vt:lpstr>
      <vt:lpstr>Association of Data Processing Service Organizations, Inc. v. Camp, 397 U.S. 150 (1970) </vt:lpstr>
      <vt:lpstr>Hazardous Waste Treatment Council v. Thomas, 885 F.2d 918 (D.C. Cir. 1989) </vt:lpstr>
      <vt:lpstr>Honeywell International, Inc. v. EPA, 374 F.3d 1363 (D.C. Cir. 2004) </vt:lpstr>
      <vt:lpstr>The Nonprofit Tax Example</vt:lpstr>
      <vt:lpstr>What is the Purpose of the Statute?</vt:lpstr>
      <vt:lpstr>Match-E-Be-Nash-She-Wish Band of Pottawatomi Indians v. Patchak, 132 S. Ct. 2199 (2012)</vt:lpstr>
      <vt:lpstr>The Holding</vt:lpstr>
      <vt:lpstr>Zone of Interests Review</vt:lpstr>
    </vt:vector>
  </TitlesOfParts>
  <Company>LSU Law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</dc:title>
  <dc:creator>edward</dc:creator>
  <cp:lastModifiedBy>Edward P Richards</cp:lastModifiedBy>
  <cp:revision>305</cp:revision>
  <dcterms:created xsi:type="dcterms:W3CDTF">2008-01-16T20:46:13Z</dcterms:created>
  <dcterms:modified xsi:type="dcterms:W3CDTF">2020-10-29T23:32:37Z</dcterms:modified>
</cp:coreProperties>
</file>