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18"/>
  </p:notesMasterIdLst>
  <p:sldIdLst>
    <p:sldId id="860" r:id="rId2"/>
    <p:sldId id="861" r:id="rId3"/>
    <p:sldId id="862" r:id="rId4"/>
    <p:sldId id="863" r:id="rId5"/>
    <p:sldId id="330" r:id="rId6"/>
    <p:sldId id="864" r:id="rId7"/>
    <p:sldId id="891" r:id="rId8"/>
    <p:sldId id="892" r:id="rId9"/>
    <p:sldId id="934" r:id="rId10"/>
    <p:sldId id="865" r:id="rId11"/>
    <p:sldId id="866" r:id="rId12"/>
    <p:sldId id="935" r:id="rId13"/>
    <p:sldId id="867" r:id="rId14"/>
    <p:sldId id="870" r:id="rId15"/>
    <p:sldId id="936" r:id="rId16"/>
    <p:sldId id="868" r:id="rId17"/>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Tahoma" pitchFamily="34" charset="0"/>
        <a:ea typeface="+mn-ea"/>
        <a:cs typeface="+mn-cs"/>
      </a:defRPr>
    </a:lvl1pPr>
    <a:lvl2pPr marL="457200" algn="l" rtl="0" eaLnBrk="0" fontAlgn="base" hangingPunct="0">
      <a:spcBef>
        <a:spcPct val="0"/>
      </a:spcBef>
      <a:spcAft>
        <a:spcPct val="0"/>
      </a:spcAft>
      <a:defRPr kern="1200">
        <a:solidFill>
          <a:schemeClr val="tx1"/>
        </a:solidFill>
        <a:latin typeface="Tahoma" pitchFamily="34" charset="0"/>
        <a:ea typeface="+mn-ea"/>
        <a:cs typeface="+mn-cs"/>
      </a:defRPr>
    </a:lvl2pPr>
    <a:lvl3pPr marL="914400" algn="l" rtl="0" eaLnBrk="0" fontAlgn="base" hangingPunct="0">
      <a:spcBef>
        <a:spcPct val="0"/>
      </a:spcBef>
      <a:spcAft>
        <a:spcPct val="0"/>
      </a:spcAft>
      <a:defRPr kern="1200">
        <a:solidFill>
          <a:schemeClr val="tx1"/>
        </a:solidFill>
        <a:latin typeface="Tahoma" pitchFamily="34" charset="0"/>
        <a:ea typeface="+mn-ea"/>
        <a:cs typeface="+mn-cs"/>
      </a:defRPr>
    </a:lvl3pPr>
    <a:lvl4pPr marL="1371600" algn="l" rtl="0" eaLnBrk="0" fontAlgn="base" hangingPunct="0">
      <a:spcBef>
        <a:spcPct val="0"/>
      </a:spcBef>
      <a:spcAft>
        <a:spcPct val="0"/>
      </a:spcAft>
      <a:defRPr kern="1200">
        <a:solidFill>
          <a:schemeClr val="tx1"/>
        </a:solidFill>
        <a:latin typeface="Tahoma" pitchFamily="34" charset="0"/>
        <a:ea typeface="+mn-ea"/>
        <a:cs typeface="+mn-cs"/>
      </a:defRPr>
    </a:lvl4pPr>
    <a:lvl5pPr marL="1828800" algn="l"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71" autoAdjust="0"/>
    <p:restoredTop sz="86410" autoAdjust="0"/>
  </p:normalViewPr>
  <p:slideViewPr>
    <p:cSldViewPr>
      <p:cViewPr varScale="1">
        <p:scale>
          <a:sx n="104" d="100"/>
          <a:sy n="104" d="100"/>
        </p:scale>
        <p:origin x="381" y="65"/>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Lst>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_rels/viewProps.xml.rels><?xml version="1.0" encoding="UTF-8" standalone="yes"?>
<Relationships xmlns="http://schemas.openxmlformats.org/package/2006/relationships"><Relationship Id="rId3" Type="http://schemas.openxmlformats.org/officeDocument/2006/relationships/slide" Target="slides/slide5.xml"/><Relationship Id="rId7" Type="http://schemas.openxmlformats.org/officeDocument/2006/relationships/slide" Target="slides/slide15.xml"/><Relationship Id="rId2" Type="http://schemas.openxmlformats.org/officeDocument/2006/relationships/slide" Target="slides/slide3.xml"/><Relationship Id="rId1" Type="http://schemas.openxmlformats.org/officeDocument/2006/relationships/slide" Target="slides/slide2.xml"/><Relationship Id="rId6" Type="http://schemas.openxmlformats.org/officeDocument/2006/relationships/slide" Target="slides/slide14.xml"/><Relationship Id="rId5" Type="http://schemas.openxmlformats.org/officeDocument/2006/relationships/slide" Target="slides/slide13.xml"/><Relationship Id="rId4"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349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5222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349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349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349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pPr>
              <a:defRPr/>
            </a:pPr>
            <a:fld id="{C18582A8-B67A-4D3A-8BB1-4E582137063D}" type="slidenum">
              <a:rPr lang="en-US"/>
              <a:pPr>
                <a:defRPr/>
              </a:pPr>
              <a:t>‹#›</a:t>
            </a:fld>
            <a:endParaRPr lang="en-US"/>
          </a:p>
        </p:txBody>
      </p:sp>
    </p:spTree>
    <p:extLst>
      <p:ext uri="{BB962C8B-B14F-4D97-AF65-F5344CB8AC3E}">
        <p14:creationId xmlns:p14="http://schemas.microsoft.com/office/powerpoint/2010/main" val="395452482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2438400"/>
            <a:ext cx="9009063" cy="1052513"/>
            <a:chOff x="0" y="1536"/>
            <a:chExt cx="5675" cy="663"/>
          </a:xfrm>
        </p:grpSpPr>
        <p:grpSp>
          <p:nvGrpSpPr>
            <p:cNvPr id="5" name="Group 3"/>
            <p:cNvGrpSpPr>
              <a:grpSpLocks/>
            </p:cNvGrpSpPr>
            <p:nvPr/>
          </p:nvGrpSpPr>
          <p:grpSpPr bwMode="auto">
            <a:xfrm>
              <a:off x="183" y="1604"/>
              <a:ext cx="448"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 name="Group 6"/>
            <p:cNvGrpSpPr>
              <a:grpSpLocks/>
            </p:cNvGrpSpPr>
            <p:nvPr/>
          </p:nvGrpSpPr>
          <p:grpSpPr bwMode="auto">
            <a:xfrm>
              <a:off x="261" y="1870"/>
              <a:ext cx="465"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 name="Rectangle 10"/>
            <p:cNvSpPr>
              <a:spLocks noChangeArrowheads="1"/>
            </p:cNvSpPr>
            <p:nvPr/>
          </p:nvSpPr>
          <p:spPr bwMode="auto">
            <a:xfrm>
              <a:off x="400" y="1536"/>
              <a:ext cx="20" cy="663"/>
            </a:xfrm>
            <a:prstGeom prst="rect">
              <a:avLst/>
            </a:prstGeom>
            <a:solidFill>
              <a:schemeClr val="bg2"/>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132" name="Rectangle 12"/>
          <p:cNvSpPr>
            <a:spLocks noGrp="1" noChangeArrowheads="1"/>
          </p:cNvSpPr>
          <p:nvPr>
            <p:ph type="ctrTitle"/>
          </p:nvPr>
        </p:nvSpPr>
        <p:spPr>
          <a:xfrm>
            <a:off x="990600" y="1676400"/>
            <a:ext cx="7772400" cy="1462088"/>
          </a:xfrm>
        </p:spPr>
        <p:txBody>
          <a:bodyPr/>
          <a:lstStyle>
            <a:lvl1pPr>
              <a:defRPr/>
            </a:lvl1pPr>
          </a:lstStyle>
          <a:p>
            <a:pPr lvl="0"/>
            <a:r>
              <a:rPr lang="en-US" noProof="0"/>
              <a:t>Click to edit Master title style</a:t>
            </a:r>
          </a:p>
        </p:txBody>
      </p:sp>
      <p:sp>
        <p:nvSpPr>
          <p:cNvPr id="5133"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pPr lvl="0"/>
            <a:r>
              <a:rPr lang="en-US" noProof="0"/>
              <a:t>Click to edit Master subtitle style</a:t>
            </a:r>
          </a:p>
        </p:txBody>
      </p:sp>
      <p:sp>
        <p:nvSpPr>
          <p:cNvPr id="14" name="Rectangle 14"/>
          <p:cNvSpPr>
            <a:spLocks noGrp="1" noChangeArrowheads="1"/>
          </p:cNvSpPr>
          <p:nvPr>
            <p:ph type="dt" sz="half" idx="10"/>
          </p:nvPr>
        </p:nvSpPr>
        <p:spPr>
          <a:xfrm>
            <a:off x="990600" y="6248400"/>
            <a:ext cx="1905000" cy="457200"/>
          </a:xfrm>
        </p:spPr>
        <p:txBody>
          <a:bodyPr/>
          <a:lstStyle>
            <a:lvl1pPr>
              <a:defRPr>
                <a:solidFill>
                  <a:schemeClr val="bg2"/>
                </a:solidFill>
              </a:defRPr>
            </a:lvl1pPr>
          </a:lstStyle>
          <a:p>
            <a:pPr>
              <a:defRPr/>
            </a:pPr>
            <a:endParaRPr lang="en-US"/>
          </a:p>
        </p:txBody>
      </p:sp>
      <p:sp>
        <p:nvSpPr>
          <p:cNvPr id="15" name="Rectangle 15"/>
          <p:cNvSpPr>
            <a:spLocks noGrp="1" noChangeArrowheads="1"/>
          </p:cNvSpPr>
          <p:nvPr>
            <p:ph type="ftr" sz="quarter" idx="11"/>
          </p:nvPr>
        </p:nvSpPr>
        <p:spPr>
          <a:xfrm>
            <a:off x="3429000" y="6248400"/>
            <a:ext cx="2895600" cy="457200"/>
          </a:xfrm>
        </p:spPr>
        <p:txBody>
          <a:bodyPr/>
          <a:lstStyle>
            <a:lvl1pPr>
              <a:defRPr>
                <a:solidFill>
                  <a:schemeClr val="bg2"/>
                </a:solidFill>
              </a:defRPr>
            </a:lvl1pPr>
          </a:lstStyle>
          <a:p>
            <a:pPr>
              <a:defRPr/>
            </a:pPr>
            <a:endParaRPr lang="en-US"/>
          </a:p>
        </p:txBody>
      </p:sp>
      <p:sp>
        <p:nvSpPr>
          <p:cNvPr id="16" name="Rectangle 16"/>
          <p:cNvSpPr>
            <a:spLocks noGrp="1" noChangeArrowheads="1"/>
          </p:cNvSpPr>
          <p:nvPr>
            <p:ph type="sldNum" sz="quarter" idx="12"/>
          </p:nvPr>
        </p:nvSpPr>
        <p:spPr>
          <a:xfrm>
            <a:off x="6858000" y="6248400"/>
            <a:ext cx="1905000" cy="457200"/>
          </a:xfrm>
        </p:spPr>
        <p:txBody>
          <a:bodyPr/>
          <a:lstStyle>
            <a:lvl1pPr>
              <a:defRPr>
                <a:solidFill>
                  <a:schemeClr val="bg2"/>
                </a:solidFill>
              </a:defRPr>
            </a:lvl1pPr>
          </a:lstStyle>
          <a:p>
            <a:pPr>
              <a:defRPr/>
            </a:pPr>
            <a:fld id="{14352923-D39C-456D-A4D0-962C6C599CDA}" type="slidenum">
              <a:rPr lang="en-US"/>
              <a:pPr>
                <a:defRPr/>
              </a:pPr>
              <a:t>‹#›</a:t>
            </a:fld>
            <a:endParaRPr lang="en-US"/>
          </a:p>
        </p:txBody>
      </p:sp>
    </p:spTree>
    <p:extLst>
      <p:ext uri="{BB962C8B-B14F-4D97-AF65-F5344CB8AC3E}">
        <p14:creationId xmlns:p14="http://schemas.microsoft.com/office/powerpoint/2010/main" val="3634795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7AEF865A-A5C2-4361-AFA7-F12A71F589DC}" type="slidenum">
              <a:rPr lang="en-US"/>
              <a:pPr>
                <a:defRPr/>
              </a:pPr>
              <a:t>‹#›</a:t>
            </a:fld>
            <a:endParaRPr lang="en-US"/>
          </a:p>
        </p:txBody>
      </p:sp>
    </p:spTree>
    <p:extLst>
      <p:ext uri="{BB962C8B-B14F-4D97-AF65-F5344CB8AC3E}">
        <p14:creationId xmlns:p14="http://schemas.microsoft.com/office/powerpoint/2010/main" val="10276103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4975" y="214313"/>
            <a:ext cx="2159000" cy="63388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214313"/>
            <a:ext cx="6327775" cy="63388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76F31B5D-E1B1-4491-AAAE-CEE8C8D05E9A}" type="slidenum">
              <a:rPr lang="en-US"/>
              <a:pPr>
                <a:defRPr/>
              </a:pPr>
              <a:t>‹#›</a:t>
            </a:fld>
            <a:endParaRPr lang="en-US"/>
          </a:p>
        </p:txBody>
      </p:sp>
    </p:spTree>
    <p:extLst>
      <p:ext uri="{BB962C8B-B14F-4D97-AF65-F5344CB8AC3E}">
        <p14:creationId xmlns:p14="http://schemas.microsoft.com/office/powerpoint/2010/main" val="15267419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CC739B67-DB22-4103-985A-E8E1D242EF5C}" type="slidenum">
              <a:rPr lang="en-US"/>
              <a:pPr>
                <a:defRPr/>
              </a:pPr>
              <a:t>‹#›</a:t>
            </a:fld>
            <a:endParaRPr lang="en-US"/>
          </a:p>
        </p:txBody>
      </p:sp>
    </p:spTree>
    <p:extLst>
      <p:ext uri="{BB962C8B-B14F-4D97-AF65-F5344CB8AC3E}">
        <p14:creationId xmlns:p14="http://schemas.microsoft.com/office/powerpoint/2010/main" val="26687627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EF900119-3852-4FC6-AAB3-F84098667AB8}" type="slidenum">
              <a:rPr lang="en-US"/>
              <a:pPr>
                <a:defRPr/>
              </a:pPr>
              <a:t>‹#›</a:t>
            </a:fld>
            <a:endParaRPr lang="en-US"/>
          </a:p>
        </p:txBody>
      </p:sp>
    </p:spTree>
    <p:extLst>
      <p:ext uri="{BB962C8B-B14F-4D97-AF65-F5344CB8AC3E}">
        <p14:creationId xmlns:p14="http://schemas.microsoft.com/office/powerpoint/2010/main" val="26657068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2057400"/>
            <a:ext cx="4191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4191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2E4E0026-D864-4E85-B824-E57D3FA75B4F}" type="slidenum">
              <a:rPr lang="en-US"/>
              <a:pPr>
                <a:defRPr/>
              </a:pPr>
              <a:t>‹#›</a:t>
            </a:fld>
            <a:endParaRPr lang="en-US"/>
          </a:p>
        </p:txBody>
      </p:sp>
    </p:spTree>
    <p:extLst>
      <p:ext uri="{BB962C8B-B14F-4D97-AF65-F5344CB8AC3E}">
        <p14:creationId xmlns:p14="http://schemas.microsoft.com/office/powerpoint/2010/main" val="24154948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p:cNvSpPr>
            <a:spLocks noGrp="1" noChangeArrowheads="1"/>
          </p:cNvSpPr>
          <p:nvPr>
            <p:ph type="dt" sz="half" idx="10"/>
          </p:nvPr>
        </p:nvSpPr>
        <p:spPr>
          <a:ln/>
        </p:spPr>
        <p:txBody>
          <a:bodyPr/>
          <a:lstStyle>
            <a:lvl1pPr>
              <a:defRPr/>
            </a:lvl1pPr>
          </a:lstStyle>
          <a:p>
            <a:pPr>
              <a:defRPr/>
            </a:pPr>
            <a:endParaRPr lang="en-US"/>
          </a:p>
        </p:txBody>
      </p:sp>
      <p:sp>
        <p:nvSpPr>
          <p:cNvPr id="8" name="Rectangle 12"/>
          <p:cNvSpPr>
            <a:spLocks noGrp="1" noChangeArrowheads="1"/>
          </p:cNvSpPr>
          <p:nvPr>
            <p:ph type="ftr" sz="quarter" idx="11"/>
          </p:nvPr>
        </p:nvSpPr>
        <p:spPr>
          <a:ln/>
        </p:spPr>
        <p:txBody>
          <a:bodyPr/>
          <a:lstStyle>
            <a:lvl1pPr>
              <a:defRPr/>
            </a:lvl1pPr>
          </a:lstStyle>
          <a:p>
            <a:pPr>
              <a:defRPr/>
            </a:pPr>
            <a:endParaRPr lang="en-US"/>
          </a:p>
        </p:txBody>
      </p:sp>
      <p:sp>
        <p:nvSpPr>
          <p:cNvPr id="9" name="Rectangle 13"/>
          <p:cNvSpPr>
            <a:spLocks noGrp="1" noChangeArrowheads="1"/>
          </p:cNvSpPr>
          <p:nvPr>
            <p:ph type="sldNum" sz="quarter" idx="12"/>
          </p:nvPr>
        </p:nvSpPr>
        <p:spPr>
          <a:ln/>
        </p:spPr>
        <p:txBody>
          <a:bodyPr/>
          <a:lstStyle>
            <a:lvl1pPr>
              <a:defRPr/>
            </a:lvl1pPr>
          </a:lstStyle>
          <a:p>
            <a:pPr>
              <a:defRPr/>
            </a:pPr>
            <a:fld id="{6CD5AE45-A9C7-42A7-8E26-99419F48295B}" type="slidenum">
              <a:rPr lang="en-US"/>
              <a:pPr>
                <a:defRPr/>
              </a:pPr>
              <a:t>‹#›</a:t>
            </a:fld>
            <a:endParaRPr lang="en-US"/>
          </a:p>
        </p:txBody>
      </p:sp>
    </p:spTree>
    <p:extLst>
      <p:ext uri="{BB962C8B-B14F-4D97-AF65-F5344CB8AC3E}">
        <p14:creationId xmlns:p14="http://schemas.microsoft.com/office/powerpoint/2010/main" val="2425323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p:cNvSpPr>
            <a:spLocks noGrp="1" noChangeArrowheads="1"/>
          </p:cNvSpPr>
          <p:nvPr>
            <p:ph type="dt" sz="half" idx="10"/>
          </p:nvPr>
        </p:nvSpPr>
        <p:spPr>
          <a:ln/>
        </p:spPr>
        <p:txBody>
          <a:bodyPr/>
          <a:lstStyle>
            <a:lvl1pPr>
              <a:defRPr/>
            </a:lvl1pPr>
          </a:lstStyle>
          <a:p>
            <a:pPr>
              <a:defRPr/>
            </a:pPr>
            <a:endParaRPr lang="en-US"/>
          </a:p>
        </p:txBody>
      </p:sp>
      <p:sp>
        <p:nvSpPr>
          <p:cNvPr id="4" name="Rectangle 12"/>
          <p:cNvSpPr>
            <a:spLocks noGrp="1" noChangeArrowheads="1"/>
          </p:cNvSpPr>
          <p:nvPr>
            <p:ph type="ftr" sz="quarter" idx="11"/>
          </p:nvPr>
        </p:nvSpPr>
        <p:spPr>
          <a:ln/>
        </p:spPr>
        <p:txBody>
          <a:bodyPr/>
          <a:lstStyle>
            <a:lvl1pPr>
              <a:defRPr/>
            </a:lvl1pPr>
          </a:lstStyle>
          <a:p>
            <a:pPr>
              <a:defRPr/>
            </a:pPr>
            <a:endParaRPr lang="en-US"/>
          </a:p>
        </p:txBody>
      </p:sp>
      <p:sp>
        <p:nvSpPr>
          <p:cNvPr id="5" name="Rectangle 13"/>
          <p:cNvSpPr>
            <a:spLocks noGrp="1" noChangeArrowheads="1"/>
          </p:cNvSpPr>
          <p:nvPr>
            <p:ph type="sldNum" sz="quarter" idx="12"/>
          </p:nvPr>
        </p:nvSpPr>
        <p:spPr>
          <a:ln/>
        </p:spPr>
        <p:txBody>
          <a:bodyPr/>
          <a:lstStyle>
            <a:lvl1pPr>
              <a:defRPr/>
            </a:lvl1pPr>
          </a:lstStyle>
          <a:p>
            <a:pPr>
              <a:defRPr/>
            </a:pPr>
            <a:fld id="{E139356F-821D-42E3-BE01-4E77970EB498}" type="slidenum">
              <a:rPr lang="en-US"/>
              <a:pPr>
                <a:defRPr/>
              </a:pPr>
              <a:t>‹#›</a:t>
            </a:fld>
            <a:endParaRPr lang="en-US"/>
          </a:p>
        </p:txBody>
      </p:sp>
    </p:spTree>
    <p:extLst>
      <p:ext uri="{BB962C8B-B14F-4D97-AF65-F5344CB8AC3E}">
        <p14:creationId xmlns:p14="http://schemas.microsoft.com/office/powerpoint/2010/main" val="32510726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p>
        </p:txBody>
      </p:sp>
      <p:sp>
        <p:nvSpPr>
          <p:cNvPr id="3" name="Rectangle 12"/>
          <p:cNvSpPr>
            <a:spLocks noGrp="1" noChangeArrowheads="1"/>
          </p:cNvSpPr>
          <p:nvPr>
            <p:ph type="ftr" sz="quarter" idx="11"/>
          </p:nvPr>
        </p:nvSpPr>
        <p:spPr>
          <a:ln/>
        </p:spPr>
        <p:txBody>
          <a:bodyPr/>
          <a:lstStyle>
            <a:lvl1pPr>
              <a:defRPr/>
            </a:lvl1pPr>
          </a:lstStyle>
          <a:p>
            <a:pPr>
              <a:defRPr/>
            </a:pPr>
            <a:endParaRPr lang="en-US"/>
          </a:p>
        </p:txBody>
      </p:sp>
      <p:sp>
        <p:nvSpPr>
          <p:cNvPr id="4" name="Rectangle 13"/>
          <p:cNvSpPr>
            <a:spLocks noGrp="1" noChangeArrowheads="1"/>
          </p:cNvSpPr>
          <p:nvPr>
            <p:ph type="sldNum" sz="quarter" idx="12"/>
          </p:nvPr>
        </p:nvSpPr>
        <p:spPr>
          <a:ln/>
        </p:spPr>
        <p:txBody>
          <a:bodyPr/>
          <a:lstStyle>
            <a:lvl1pPr>
              <a:defRPr/>
            </a:lvl1pPr>
          </a:lstStyle>
          <a:p>
            <a:pPr>
              <a:defRPr/>
            </a:pPr>
            <a:fld id="{D6139859-AD81-420F-8913-F6E36948823B}" type="slidenum">
              <a:rPr lang="en-US"/>
              <a:pPr>
                <a:defRPr/>
              </a:pPr>
              <a:t>‹#›</a:t>
            </a:fld>
            <a:endParaRPr lang="en-US"/>
          </a:p>
        </p:txBody>
      </p:sp>
    </p:spTree>
    <p:extLst>
      <p:ext uri="{BB962C8B-B14F-4D97-AF65-F5344CB8AC3E}">
        <p14:creationId xmlns:p14="http://schemas.microsoft.com/office/powerpoint/2010/main" val="1728153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3E9B439D-AC06-4CC0-A4D5-B3E9970ABCC5}" type="slidenum">
              <a:rPr lang="en-US"/>
              <a:pPr>
                <a:defRPr/>
              </a:pPr>
              <a:t>‹#›</a:t>
            </a:fld>
            <a:endParaRPr lang="en-US"/>
          </a:p>
        </p:txBody>
      </p:sp>
    </p:spTree>
    <p:extLst>
      <p:ext uri="{BB962C8B-B14F-4D97-AF65-F5344CB8AC3E}">
        <p14:creationId xmlns:p14="http://schemas.microsoft.com/office/powerpoint/2010/main" val="907497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84729C61-5708-442A-821A-81341DAEE5EE}" type="slidenum">
              <a:rPr lang="en-US"/>
              <a:pPr>
                <a:defRPr/>
              </a:pPr>
              <a:t>‹#›</a:t>
            </a:fld>
            <a:endParaRPr lang="en-US"/>
          </a:p>
        </p:txBody>
      </p:sp>
    </p:spTree>
    <p:extLst>
      <p:ext uri="{BB962C8B-B14F-4D97-AF65-F5344CB8AC3E}">
        <p14:creationId xmlns:p14="http://schemas.microsoft.com/office/powerpoint/2010/main" val="5273685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417513" y="1098550"/>
            <a:ext cx="438150" cy="474663"/>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kumimoji="1" lang="en-US" sz="2400"/>
          </a:p>
        </p:txBody>
      </p:sp>
      <p:sp>
        <p:nvSpPr>
          <p:cNvPr id="1027"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kumimoji="1" lang="en-US" sz="2400"/>
          </a:p>
        </p:txBody>
      </p:sp>
      <p:sp>
        <p:nvSpPr>
          <p:cNvPr id="1028" name="Rectangle 4"/>
          <p:cNvSpPr>
            <a:spLocks noChangeArrowheads="1"/>
          </p:cNvSpPr>
          <p:nvPr/>
        </p:nvSpPr>
        <p:spPr bwMode="ltGray">
          <a:xfrm>
            <a:off x="541338" y="1520825"/>
            <a:ext cx="422275" cy="474663"/>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kumimoji="1" lang="en-US" sz="2400"/>
          </a:p>
        </p:txBody>
      </p:sp>
      <p:sp>
        <p:nvSpPr>
          <p:cNvPr id="1029"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kumimoji="1" lang="en-US" sz="2400"/>
          </a:p>
        </p:txBody>
      </p:sp>
      <p:sp>
        <p:nvSpPr>
          <p:cNvPr id="1030"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kumimoji="1" lang="en-US" sz="2400"/>
          </a:p>
        </p:txBody>
      </p:sp>
      <p:sp>
        <p:nvSpPr>
          <p:cNvPr id="1031" name="Rectangle 7"/>
          <p:cNvSpPr>
            <a:spLocks noChangeArrowheads="1"/>
          </p:cNvSpPr>
          <p:nvPr/>
        </p:nvSpPr>
        <p:spPr bwMode="gray">
          <a:xfrm>
            <a:off x="762000" y="990600"/>
            <a:ext cx="31750" cy="1052513"/>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kumimoji="1" lang="en-US" sz="2400"/>
          </a:p>
        </p:txBody>
      </p:sp>
      <p:sp>
        <p:nvSpPr>
          <p:cNvPr id="1032" name="Rectangle 8"/>
          <p:cNvSpPr>
            <a:spLocks noChangeArrowheads="1"/>
          </p:cNvSpPr>
          <p:nvPr/>
        </p:nvSpPr>
        <p:spPr bwMode="gray">
          <a:xfrm>
            <a:off x="442913" y="1781175"/>
            <a:ext cx="8226425" cy="3175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kumimoji="1" lang="en-US" sz="2400"/>
          </a:p>
        </p:txBody>
      </p:sp>
      <p:sp>
        <p:nvSpPr>
          <p:cNvPr id="1033" name="Rectangle 9"/>
          <p:cNvSpPr>
            <a:spLocks noGrp="1" noChangeArrowheads="1"/>
          </p:cNvSpPr>
          <p:nvPr>
            <p:ph type="title"/>
          </p:nvPr>
        </p:nvSpPr>
        <p:spPr bwMode="auto">
          <a:xfrm>
            <a:off x="1150938" y="214313"/>
            <a:ext cx="7793037" cy="146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34" name="Rectangle 10"/>
          <p:cNvSpPr>
            <a:spLocks noGrp="1" noChangeArrowheads="1"/>
          </p:cNvSpPr>
          <p:nvPr>
            <p:ph type="body" idx="1"/>
          </p:nvPr>
        </p:nvSpPr>
        <p:spPr bwMode="auto">
          <a:xfrm>
            <a:off x="304800" y="2057400"/>
            <a:ext cx="85344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7" name="Rectangle 11"/>
          <p:cNvSpPr>
            <a:spLocks noGrp="1" noChangeArrowheads="1"/>
          </p:cNvSpPr>
          <p:nvPr>
            <p:ph type="dt" sz="half" idx="2"/>
          </p:nvPr>
        </p:nvSpPr>
        <p:spPr bwMode="auto">
          <a:xfrm>
            <a:off x="1162050" y="6243638"/>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lvl1pPr>
          </a:lstStyle>
          <a:p>
            <a:pPr>
              <a:defRPr/>
            </a:pPr>
            <a:endParaRPr lang="en-US"/>
          </a:p>
        </p:txBody>
      </p:sp>
      <p:sp>
        <p:nvSpPr>
          <p:cNvPr id="4108" name="Rectangle 12"/>
          <p:cNvSpPr>
            <a:spLocks noGrp="1" noChangeArrowheads="1"/>
          </p:cNvSpPr>
          <p:nvPr>
            <p:ph type="ftr" sz="quarter" idx="3"/>
          </p:nvPr>
        </p:nvSpPr>
        <p:spPr bwMode="auto">
          <a:xfrm>
            <a:off x="3657600" y="6243638"/>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lvl1pPr>
          </a:lstStyle>
          <a:p>
            <a:pPr>
              <a:defRPr/>
            </a:pPr>
            <a:endParaRPr lang="en-US"/>
          </a:p>
        </p:txBody>
      </p:sp>
      <p:sp>
        <p:nvSpPr>
          <p:cNvPr id="4109" name="Rectangle 13"/>
          <p:cNvSpPr>
            <a:spLocks noGrp="1" noChangeArrowheads="1"/>
          </p:cNvSpPr>
          <p:nvPr>
            <p:ph type="sldNum" sz="quarter" idx="4"/>
          </p:nvPr>
        </p:nvSpPr>
        <p:spPr bwMode="auto">
          <a:xfrm>
            <a:off x="7042150" y="6243638"/>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a:lvl1pPr>
          </a:lstStyle>
          <a:p>
            <a:pPr>
              <a:defRPr/>
            </a:pPr>
            <a:fld id="{D8955139-23F9-45EA-8E55-329AE388323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32"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hdr="0" ftr="0" dt="0"/>
  <p:txStyles>
    <p:titleStyle>
      <a:lvl1pPr algn="l" rtl="0" eaLnBrk="0" fontAlgn="base" hangingPunct="0">
        <a:spcBef>
          <a:spcPct val="0"/>
        </a:spcBef>
        <a:spcAft>
          <a:spcPct val="0"/>
        </a:spcAft>
        <a:defRPr sz="3600" b="1">
          <a:solidFill>
            <a:schemeClr val="tx1"/>
          </a:solidFill>
          <a:latin typeface="+mj-lt"/>
          <a:ea typeface="+mj-ea"/>
          <a:cs typeface="+mj-cs"/>
        </a:defRPr>
      </a:lvl1pPr>
      <a:lvl2pPr algn="l" rtl="0" eaLnBrk="0" fontAlgn="base" hangingPunct="0">
        <a:spcBef>
          <a:spcPct val="0"/>
        </a:spcBef>
        <a:spcAft>
          <a:spcPct val="0"/>
        </a:spcAft>
        <a:defRPr sz="3600" b="1">
          <a:solidFill>
            <a:schemeClr val="tx1"/>
          </a:solidFill>
          <a:latin typeface="Arial Narrow" pitchFamily="34" charset="0"/>
        </a:defRPr>
      </a:lvl2pPr>
      <a:lvl3pPr algn="l" rtl="0" eaLnBrk="0" fontAlgn="base" hangingPunct="0">
        <a:spcBef>
          <a:spcPct val="0"/>
        </a:spcBef>
        <a:spcAft>
          <a:spcPct val="0"/>
        </a:spcAft>
        <a:defRPr sz="3600" b="1">
          <a:solidFill>
            <a:schemeClr val="tx1"/>
          </a:solidFill>
          <a:latin typeface="Arial Narrow" pitchFamily="34" charset="0"/>
        </a:defRPr>
      </a:lvl3pPr>
      <a:lvl4pPr algn="l" rtl="0" eaLnBrk="0" fontAlgn="base" hangingPunct="0">
        <a:spcBef>
          <a:spcPct val="0"/>
        </a:spcBef>
        <a:spcAft>
          <a:spcPct val="0"/>
        </a:spcAft>
        <a:defRPr sz="3600" b="1">
          <a:solidFill>
            <a:schemeClr val="tx1"/>
          </a:solidFill>
          <a:latin typeface="Arial Narrow" pitchFamily="34" charset="0"/>
        </a:defRPr>
      </a:lvl4pPr>
      <a:lvl5pPr algn="l" rtl="0" eaLnBrk="0" fontAlgn="base" hangingPunct="0">
        <a:spcBef>
          <a:spcPct val="0"/>
        </a:spcBef>
        <a:spcAft>
          <a:spcPct val="0"/>
        </a:spcAft>
        <a:defRPr sz="3600" b="1">
          <a:solidFill>
            <a:schemeClr val="tx1"/>
          </a:solidFill>
          <a:latin typeface="Arial Narrow" pitchFamily="34" charset="0"/>
        </a:defRPr>
      </a:lvl5pPr>
      <a:lvl6pPr marL="457200" algn="l" rtl="0" fontAlgn="base">
        <a:spcBef>
          <a:spcPct val="0"/>
        </a:spcBef>
        <a:spcAft>
          <a:spcPct val="0"/>
        </a:spcAft>
        <a:defRPr sz="3600" b="1">
          <a:solidFill>
            <a:schemeClr val="tx1"/>
          </a:solidFill>
          <a:latin typeface="Arial Narrow" pitchFamily="34" charset="0"/>
        </a:defRPr>
      </a:lvl6pPr>
      <a:lvl7pPr marL="914400" algn="l" rtl="0" fontAlgn="base">
        <a:spcBef>
          <a:spcPct val="0"/>
        </a:spcBef>
        <a:spcAft>
          <a:spcPct val="0"/>
        </a:spcAft>
        <a:defRPr sz="3600" b="1">
          <a:solidFill>
            <a:schemeClr val="tx1"/>
          </a:solidFill>
          <a:latin typeface="Arial Narrow" pitchFamily="34" charset="0"/>
        </a:defRPr>
      </a:lvl7pPr>
      <a:lvl8pPr marL="1371600" algn="l" rtl="0" fontAlgn="base">
        <a:spcBef>
          <a:spcPct val="0"/>
        </a:spcBef>
        <a:spcAft>
          <a:spcPct val="0"/>
        </a:spcAft>
        <a:defRPr sz="3600" b="1">
          <a:solidFill>
            <a:schemeClr val="tx1"/>
          </a:solidFill>
          <a:latin typeface="Arial Narrow" pitchFamily="34" charset="0"/>
        </a:defRPr>
      </a:lvl8pPr>
      <a:lvl9pPr marL="1828800" algn="l" rtl="0" fontAlgn="base">
        <a:spcBef>
          <a:spcPct val="0"/>
        </a:spcBef>
        <a:spcAft>
          <a:spcPct val="0"/>
        </a:spcAft>
        <a:defRPr sz="3600" b="1">
          <a:solidFill>
            <a:schemeClr val="tx1"/>
          </a:solidFill>
          <a:latin typeface="Arial Narrow"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sz="32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3200" b="1">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sz="2400">
          <a:solidFill>
            <a:schemeClr val="tx1"/>
          </a:solidFill>
          <a:latin typeface="Tahoma" pitchFamily="34" charset="0"/>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2000">
          <a:solidFill>
            <a:schemeClr val="tx1"/>
          </a:solidFill>
          <a:latin typeface="Tahoma" pitchFamily="34" charset="0"/>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hyperlink" Target="https://www.law.cornell.edu/uscode/text/5/701" TargetMode="Externa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Chapter 6</a:t>
            </a:r>
          </a:p>
        </p:txBody>
      </p:sp>
      <p:sp>
        <p:nvSpPr>
          <p:cNvPr id="5" name="Subtitle 4"/>
          <p:cNvSpPr>
            <a:spLocks noGrp="1"/>
          </p:cNvSpPr>
          <p:nvPr>
            <p:ph type="subTitle" idx="1"/>
          </p:nvPr>
        </p:nvSpPr>
        <p:spPr>
          <a:xfrm>
            <a:off x="990600" y="3886200"/>
            <a:ext cx="6781800" cy="1752600"/>
          </a:xfrm>
        </p:spPr>
        <p:txBody>
          <a:bodyPr/>
          <a:lstStyle/>
          <a:p>
            <a:r>
              <a:rPr lang="en-US" dirty="0"/>
              <a:t>Exceptions to Judicial Review/</a:t>
            </a:r>
            <a:br>
              <a:rPr lang="en-US" dirty="0"/>
            </a:br>
            <a:r>
              <a:rPr lang="en-US" dirty="0"/>
              <a:t>Committed to Agency Discretion by Law</a:t>
            </a:r>
          </a:p>
          <a:p>
            <a:endParaRPr lang="en-US" dirty="0"/>
          </a:p>
        </p:txBody>
      </p:sp>
      <p:sp>
        <p:nvSpPr>
          <p:cNvPr id="4" name="Slide Number Placeholder 3"/>
          <p:cNvSpPr>
            <a:spLocks noGrp="1"/>
          </p:cNvSpPr>
          <p:nvPr>
            <p:ph type="sldNum" sz="quarter" idx="12"/>
          </p:nvPr>
        </p:nvSpPr>
        <p:spPr/>
        <p:txBody>
          <a:bodyPr/>
          <a:lstStyle/>
          <a:p>
            <a:pPr>
              <a:defRPr/>
            </a:pPr>
            <a:fld id="{48C2642B-668D-453E-B929-E3BB0854961A}" type="slidenum">
              <a:rPr lang="en-US" smtClean="0"/>
              <a:pPr>
                <a:defRPr/>
              </a:pPr>
              <a:t>1</a:t>
            </a:fld>
            <a:endParaRPr lang="en-US"/>
          </a:p>
        </p:txBody>
      </p:sp>
      <p:pic>
        <p:nvPicPr>
          <p:cNvPr id="3" name="Audio 2">
            <a:hlinkClick r:id="" action="ppaction://media"/>
            <a:extLst>
              <a:ext uri="{FF2B5EF4-FFF2-40B4-BE49-F238E27FC236}">
                <a16:creationId xmlns:a16="http://schemas.microsoft.com/office/drawing/2014/main" id="{32D8C586-9D69-44F9-9E96-1ABFECC84F2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3153741364"/>
      </p:ext>
    </p:extLst>
  </p:cSld>
  <p:clrMapOvr>
    <a:masterClrMapping/>
  </p:clrMapOvr>
  <mc:AlternateContent xmlns:mc="http://schemas.openxmlformats.org/markup-compatibility/2006">
    <mc:Choice xmlns:p14="http://schemas.microsoft.com/office/powerpoint/2010/main" Requires="p14">
      <p:transition spd="slow" p14:dur="2000" advTm="7817"/>
    </mc:Choice>
    <mc:Fallback>
      <p:transition spd="slow" advTm="78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9F50DB48-FD2D-4182-9ECD-2EF277C94D3F}" type="slidenum">
              <a:rPr lang="en-US" smtClean="0"/>
              <a:pPr/>
              <a:t>10</a:t>
            </a:fld>
            <a:endParaRPr lang="en-US"/>
          </a:p>
        </p:txBody>
      </p:sp>
      <p:sp>
        <p:nvSpPr>
          <p:cNvPr id="24579" name="Rectangle 2"/>
          <p:cNvSpPr>
            <a:spLocks noGrp="1" noChangeArrowheads="1"/>
          </p:cNvSpPr>
          <p:nvPr>
            <p:ph type="title"/>
          </p:nvPr>
        </p:nvSpPr>
        <p:spPr/>
        <p:txBody>
          <a:bodyPr/>
          <a:lstStyle/>
          <a:p>
            <a:pPr eaLnBrk="1" hangingPunct="1"/>
            <a:r>
              <a:rPr lang="en-US" dirty="0"/>
              <a:t>Does Committed To Agency Discretion By Law Mean No Judicial Review?</a:t>
            </a:r>
          </a:p>
        </p:txBody>
      </p:sp>
      <p:sp>
        <p:nvSpPr>
          <p:cNvPr id="24580" name="Rectangle 3"/>
          <p:cNvSpPr>
            <a:spLocks noGrp="1" noChangeArrowheads="1"/>
          </p:cNvSpPr>
          <p:nvPr>
            <p:ph type="body" idx="1"/>
          </p:nvPr>
        </p:nvSpPr>
        <p:spPr/>
        <p:txBody>
          <a:bodyPr>
            <a:normAutofit lnSpcReduction="10000"/>
          </a:bodyPr>
          <a:lstStyle/>
          <a:p>
            <a:pPr eaLnBrk="1" hangingPunct="1">
              <a:lnSpc>
                <a:spcPct val="80000"/>
              </a:lnSpc>
            </a:pPr>
            <a:r>
              <a:rPr lang="en-US" sz="2800" dirty="0"/>
              <a:t>5 U.S.C. § 701(a)(2) </a:t>
            </a:r>
            <a:r>
              <a:rPr lang="en-US" sz="2800" dirty="0">
                <a:hlinkClick r:id="rId4"/>
              </a:rPr>
              <a:t>(§ 701, et seq is judicial review</a:t>
            </a:r>
            <a:r>
              <a:rPr lang="en-US" sz="2800" dirty="0"/>
              <a:t>)</a:t>
            </a:r>
          </a:p>
          <a:p>
            <a:pPr lvl="1" eaLnBrk="1" hangingPunct="1">
              <a:lnSpc>
                <a:spcPct val="80000"/>
              </a:lnSpc>
            </a:pPr>
            <a:r>
              <a:rPr lang="en-US" sz="2800" dirty="0"/>
              <a:t>(a) This chapter applies, according to the provisions thereof, except to the extent that - </a:t>
            </a:r>
          </a:p>
          <a:p>
            <a:pPr lvl="1" eaLnBrk="1" hangingPunct="1">
              <a:lnSpc>
                <a:spcPct val="80000"/>
              </a:lnSpc>
            </a:pPr>
            <a:r>
              <a:rPr lang="en-US" sz="2800" dirty="0">
                <a:highlight>
                  <a:srgbClr val="FFFF00"/>
                </a:highlight>
              </a:rPr>
              <a:t>(2) agency action is committed to agency discretion by law. </a:t>
            </a:r>
          </a:p>
          <a:p>
            <a:pPr eaLnBrk="1" hangingPunct="1">
              <a:lnSpc>
                <a:spcPct val="80000"/>
              </a:lnSpc>
            </a:pPr>
            <a:r>
              <a:rPr lang="en-US" sz="2800" dirty="0"/>
              <a:t>This is related to the political question doctrine.</a:t>
            </a:r>
          </a:p>
          <a:p>
            <a:pPr lvl="1" eaLnBrk="1" hangingPunct="1">
              <a:lnSpc>
                <a:spcPct val="80000"/>
              </a:lnSpc>
            </a:pPr>
            <a:r>
              <a:rPr lang="en-US" sz="2800" dirty="0"/>
              <a:t>The courts recognize that agencies are charged with making policy under the direction of the legislature and the executive branches.</a:t>
            </a:r>
          </a:p>
          <a:p>
            <a:pPr lvl="1" eaLnBrk="1" hangingPunct="1">
              <a:lnSpc>
                <a:spcPct val="80000"/>
              </a:lnSpc>
            </a:pPr>
            <a:r>
              <a:rPr lang="en-US" sz="2800" dirty="0"/>
              <a:t>The proper review of a policy choice is through the ballot box.</a:t>
            </a:r>
          </a:p>
          <a:p>
            <a:pPr eaLnBrk="1" hangingPunct="1">
              <a:lnSpc>
                <a:spcPct val="80000"/>
              </a:lnSpc>
            </a:pPr>
            <a:r>
              <a:rPr lang="en-US" sz="2800" dirty="0"/>
              <a:t>This leads to </a:t>
            </a:r>
            <a:r>
              <a:rPr lang="en-US" sz="2800" i="1" dirty="0"/>
              <a:t>Overton Park</a:t>
            </a:r>
            <a:r>
              <a:rPr lang="en-US" sz="2800" dirty="0"/>
              <a:t>.</a:t>
            </a:r>
          </a:p>
        </p:txBody>
      </p:sp>
      <p:pic>
        <p:nvPicPr>
          <p:cNvPr id="4" name="Audio 3">
            <a:hlinkClick r:id="" action="ppaction://media"/>
            <a:extLst>
              <a:ext uri="{FF2B5EF4-FFF2-40B4-BE49-F238E27FC236}">
                <a16:creationId xmlns:a16="http://schemas.microsoft.com/office/drawing/2014/main" id="{EB25C010-F01E-4B88-8054-BD75F4396F2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997866608"/>
      </p:ext>
    </p:extLst>
  </p:cSld>
  <p:clrMapOvr>
    <a:masterClrMapping/>
  </p:clrMapOvr>
  <mc:AlternateContent xmlns:mc="http://schemas.openxmlformats.org/markup-compatibility/2006">
    <mc:Choice xmlns:p14="http://schemas.microsoft.com/office/powerpoint/2010/main" Requires="p14">
      <p:transition spd="slow" p14:dur="2000" advTm="63150"/>
    </mc:Choice>
    <mc:Fallback>
      <p:transition spd="slow" advTm="631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1114F941-7364-4927-B1B4-64DF32A30AF3}" type="slidenum">
              <a:rPr lang="en-US" smtClean="0"/>
              <a:pPr/>
              <a:t>11</a:t>
            </a:fld>
            <a:endParaRPr lang="en-US"/>
          </a:p>
        </p:txBody>
      </p:sp>
      <p:sp>
        <p:nvSpPr>
          <p:cNvPr id="25603" name="Rectangle 2"/>
          <p:cNvSpPr>
            <a:spLocks noGrp="1" noChangeArrowheads="1"/>
          </p:cNvSpPr>
          <p:nvPr>
            <p:ph type="title"/>
          </p:nvPr>
        </p:nvSpPr>
        <p:spPr/>
        <p:txBody>
          <a:bodyPr/>
          <a:lstStyle/>
          <a:p>
            <a:pPr eaLnBrk="1" hangingPunct="1"/>
            <a:r>
              <a:rPr lang="en-US" i="1" dirty="0"/>
              <a:t>Citizens to Preserve Overton Park v. Volpe</a:t>
            </a:r>
            <a:r>
              <a:rPr lang="en-US" dirty="0"/>
              <a:t>, 401 U.S. 402 (1971) </a:t>
            </a:r>
          </a:p>
        </p:txBody>
      </p:sp>
      <p:sp>
        <p:nvSpPr>
          <p:cNvPr id="25604" name="Rectangle 3"/>
          <p:cNvSpPr>
            <a:spLocks noGrp="1" noChangeArrowheads="1"/>
          </p:cNvSpPr>
          <p:nvPr>
            <p:ph type="body" idx="1"/>
          </p:nvPr>
        </p:nvSpPr>
        <p:spPr/>
        <p:txBody>
          <a:bodyPr>
            <a:normAutofit/>
          </a:bodyPr>
          <a:lstStyle/>
          <a:p>
            <a:pPr eaLnBrk="1" hangingPunct="1">
              <a:lnSpc>
                <a:spcPct val="80000"/>
              </a:lnSpc>
            </a:pPr>
            <a:r>
              <a:rPr lang="en-US" sz="2800" dirty="0"/>
              <a:t>Congress said no federal money to build roads in parks if there was a "feasible and prudent" alternative.</a:t>
            </a:r>
          </a:p>
          <a:p>
            <a:pPr eaLnBrk="1" hangingPunct="1">
              <a:lnSpc>
                <a:spcPct val="80000"/>
              </a:lnSpc>
            </a:pPr>
            <a:r>
              <a:rPr lang="en-US" sz="2800" dirty="0"/>
              <a:t>The Secretary authorizes a road in a park.</a:t>
            </a:r>
          </a:p>
          <a:p>
            <a:pPr eaLnBrk="1" hangingPunct="1">
              <a:lnSpc>
                <a:spcPct val="80000"/>
              </a:lnSpc>
            </a:pPr>
            <a:r>
              <a:rPr lang="en-US" sz="2800" dirty="0"/>
              <a:t>Plaintiffs sue, arguing that he did not seriously consider whether there were feasible and prudent alternatives.</a:t>
            </a:r>
          </a:p>
          <a:p>
            <a:pPr eaLnBrk="1" hangingPunct="1">
              <a:lnSpc>
                <a:spcPct val="80000"/>
              </a:lnSpc>
            </a:pPr>
            <a:r>
              <a:rPr lang="en-US" sz="2800" dirty="0"/>
              <a:t>Secretary argues that the decision is left to his discretion and cannot be reviewed by the courts.</a:t>
            </a:r>
          </a:p>
        </p:txBody>
      </p:sp>
      <p:pic>
        <p:nvPicPr>
          <p:cNvPr id="4" name="Audio 3">
            <a:hlinkClick r:id="" action="ppaction://media"/>
            <a:extLst>
              <a:ext uri="{FF2B5EF4-FFF2-40B4-BE49-F238E27FC236}">
                <a16:creationId xmlns:a16="http://schemas.microsoft.com/office/drawing/2014/main" id="{172847C0-8DF6-4C0D-8ABC-F74E1AA3DC9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2061161532"/>
      </p:ext>
    </p:extLst>
  </p:cSld>
  <p:clrMapOvr>
    <a:masterClrMapping/>
  </p:clrMapOvr>
  <mc:AlternateContent xmlns:mc="http://schemas.openxmlformats.org/markup-compatibility/2006">
    <mc:Choice xmlns:p14="http://schemas.microsoft.com/office/powerpoint/2010/main" Requires="p14">
      <p:transition spd="slow" p14:dur="2000" advTm="68064"/>
    </mc:Choice>
    <mc:Fallback>
      <p:transition spd="slow" advTm="680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396ED-BBA6-4677-80AC-56B7E57C4C8E}"/>
              </a:ext>
            </a:extLst>
          </p:cNvPr>
          <p:cNvSpPr>
            <a:spLocks noGrp="1"/>
          </p:cNvSpPr>
          <p:nvPr>
            <p:ph type="title"/>
          </p:nvPr>
        </p:nvSpPr>
        <p:spPr/>
        <p:txBody>
          <a:bodyPr/>
          <a:lstStyle/>
          <a:p>
            <a:r>
              <a:rPr lang="en-US" dirty="0"/>
              <a:t>The </a:t>
            </a:r>
            <a:r>
              <a:rPr lang="en-US" i="1" dirty="0"/>
              <a:t>Overton Park</a:t>
            </a:r>
            <a:r>
              <a:rPr lang="en-US" i="1" baseline="0" dirty="0"/>
              <a:t> </a:t>
            </a:r>
            <a:r>
              <a:rPr lang="en-US" baseline="0" dirty="0"/>
              <a:t>Holding</a:t>
            </a:r>
            <a:endParaRPr lang="en-US" dirty="0"/>
          </a:p>
        </p:txBody>
      </p:sp>
      <p:sp>
        <p:nvSpPr>
          <p:cNvPr id="3" name="Content Placeholder 2">
            <a:extLst>
              <a:ext uri="{FF2B5EF4-FFF2-40B4-BE49-F238E27FC236}">
                <a16:creationId xmlns:a16="http://schemas.microsoft.com/office/drawing/2014/main" id="{5C26D455-F41E-48C7-A6A4-52678F0E8EAA}"/>
              </a:ext>
            </a:extLst>
          </p:cNvPr>
          <p:cNvSpPr>
            <a:spLocks noGrp="1"/>
          </p:cNvSpPr>
          <p:nvPr>
            <p:ph idx="1"/>
          </p:nvPr>
        </p:nvSpPr>
        <p:spPr/>
        <p:txBody>
          <a:bodyPr>
            <a:normAutofit lnSpcReduction="10000"/>
          </a:bodyPr>
          <a:lstStyle/>
          <a:p>
            <a:pPr lvl="0" eaLnBrk="1" hangingPunct="1">
              <a:lnSpc>
                <a:spcPct val="80000"/>
              </a:lnSpc>
            </a:pPr>
            <a:r>
              <a:rPr lang="en-US" sz="2800" dirty="0"/>
              <a:t>Remember, this is an early case.</a:t>
            </a:r>
          </a:p>
          <a:p>
            <a:pPr lvl="0" eaLnBrk="1" hangingPunct="1">
              <a:lnSpc>
                <a:spcPct val="80000"/>
              </a:lnSpc>
            </a:pPr>
            <a:r>
              <a:rPr lang="en-US" sz="2800" dirty="0"/>
              <a:t>The Court holds that </a:t>
            </a:r>
            <a:r>
              <a:rPr lang="en-US" sz="2800" dirty="0">
                <a:highlight>
                  <a:srgbClr val="FFFF00"/>
                </a:highlight>
              </a:rPr>
              <a:t>left to the agency discretion </a:t>
            </a:r>
            <a:r>
              <a:rPr lang="en-US" sz="2800" dirty="0"/>
              <a:t>is very narrow, only applying when there is no standard to review the agency’s decision.</a:t>
            </a:r>
          </a:p>
          <a:p>
            <a:pPr eaLnBrk="1" hangingPunct="1">
              <a:lnSpc>
                <a:spcPct val="80000"/>
              </a:lnSpc>
            </a:pPr>
            <a:r>
              <a:rPr lang="en-US" sz="2800" dirty="0"/>
              <a:t>The court found that "feasible and prudent" provided adequate law to guide judicial review.</a:t>
            </a:r>
          </a:p>
          <a:p>
            <a:pPr eaLnBrk="1" hangingPunct="1">
              <a:lnSpc>
                <a:spcPct val="80000"/>
              </a:lnSpc>
            </a:pPr>
            <a:r>
              <a:rPr lang="en-US" sz="2800" dirty="0"/>
              <a:t>The Secretary had to show on the record that he had reviewed the alternative routes for the road and why they were not feasible or prudent.</a:t>
            </a:r>
          </a:p>
          <a:p>
            <a:pPr eaLnBrk="1" hangingPunct="1">
              <a:lnSpc>
                <a:spcPct val="80000"/>
              </a:lnSpc>
            </a:pPr>
            <a:r>
              <a:rPr lang="en-US" sz="2800" dirty="0"/>
              <a:t>The requirement of a justification on the record then becomes the standard that allows judges in later cases to take a hard look at the record. (Chapter 7)</a:t>
            </a:r>
            <a:endParaRPr lang="en-US" dirty="0"/>
          </a:p>
        </p:txBody>
      </p:sp>
      <p:sp>
        <p:nvSpPr>
          <p:cNvPr id="4" name="Slide Number Placeholder 3">
            <a:extLst>
              <a:ext uri="{FF2B5EF4-FFF2-40B4-BE49-F238E27FC236}">
                <a16:creationId xmlns:a16="http://schemas.microsoft.com/office/drawing/2014/main" id="{4FCE1DC3-1EF9-4C25-8E56-B187C3AE4FEE}"/>
              </a:ext>
            </a:extLst>
          </p:cNvPr>
          <p:cNvSpPr>
            <a:spLocks noGrp="1"/>
          </p:cNvSpPr>
          <p:nvPr>
            <p:ph type="sldNum" sz="quarter" idx="12"/>
          </p:nvPr>
        </p:nvSpPr>
        <p:spPr/>
        <p:txBody>
          <a:bodyPr/>
          <a:lstStyle/>
          <a:p>
            <a:pPr>
              <a:defRPr/>
            </a:pPr>
            <a:fld id="{CC739B67-DB22-4103-985A-E8E1D242EF5C}" type="slidenum">
              <a:rPr lang="en-US" smtClean="0"/>
              <a:pPr>
                <a:defRPr/>
              </a:pPr>
              <a:t>12</a:t>
            </a:fld>
            <a:endParaRPr lang="en-US"/>
          </a:p>
        </p:txBody>
      </p:sp>
      <p:pic>
        <p:nvPicPr>
          <p:cNvPr id="6" name="Audio 5">
            <a:hlinkClick r:id="" action="ppaction://media"/>
            <a:extLst>
              <a:ext uri="{FF2B5EF4-FFF2-40B4-BE49-F238E27FC236}">
                <a16:creationId xmlns:a16="http://schemas.microsoft.com/office/drawing/2014/main" id="{53068A79-40F7-4754-B391-82517AE626F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1973828394"/>
      </p:ext>
    </p:extLst>
  </p:cSld>
  <p:clrMapOvr>
    <a:masterClrMapping/>
  </p:clrMapOvr>
  <mc:AlternateContent xmlns:mc="http://schemas.openxmlformats.org/markup-compatibility/2006">
    <mc:Choice xmlns:p14="http://schemas.microsoft.com/office/powerpoint/2010/main" Requires="p14">
      <p:transition spd="slow" p14:dur="2000" advTm="89265"/>
    </mc:Choice>
    <mc:Fallback>
      <p:transition spd="slow" advTm="892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9C4DDCE7-5928-47CE-8570-C927E5F6F167}" type="slidenum">
              <a:rPr lang="en-US" smtClean="0"/>
              <a:pPr/>
              <a:t>13</a:t>
            </a:fld>
            <a:endParaRPr lang="en-US"/>
          </a:p>
        </p:txBody>
      </p:sp>
      <p:sp>
        <p:nvSpPr>
          <p:cNvPr id="27651" name="Rectangle 2"/>
          <p:cNvSpPr>
            <a:spLocks noGrp="1" noChangeArrowheads="1"/>
          </p:cNvSpPr>
          <p:nvPr>
            <p:ph type="title"/>
          </p:nvPr>
        </p:nvSpPr>
        <p:spPr/>
        <p:txBody>
          <a:bodyPr/>
          <a:lstStyle/>
          <a:p>
            <a:pPr eaLnBrk="1" hangingPunct="1"/>
            <a:r>
              <a:rPr lang="en-US" i="1" dirty="0"/>
              <a:t>Heckler v. Chaney</a:t>
            </a:r>
            <a:r>
              <a:rPr lang="en-US" dirty="0"/>
              <a:t>, 470 U.S. 821 (1985) - Lethal Injection Case</a:t>
            </a:r>
          </a:p>
        </p:txBody>
      </p:sp>
      <p:sp>
        <p:nvSpPr>
          <p:cNvPr id="27652" name="Rectangle 3"/>
          <p:cNvSpPr>
            <a:spLocks noGrp="1" noChangeArrowheads="1"/>
          </p:cNvSpPr>
          <p:nvPr>
            <p:ph type="body" idx="1"/>
          </p:nvPr>
        </p:nvSpPr>
        <p:spPr/>
        <p:txBody>
          <a:bodyPr>
            <a:normAutofit lnSpcReduction="10000"/>
          </a:bodyPr>
          <a:lstStyle/>
          <a:p>
            <a:pPr eaLnBrk="1" hangingPunct="1">
              <a:lnSpc>
                <a:spcPct val="80000"/>
              </a:lnSpc>
            </a:pPr>
            <a:r>
              <a:rPr lang="en-US" dirty="0"/>
              <a:t>Death row inmates petition the FDA to prevent the use of FDA licensed drugs for executions, arguing that it is not an approved use.</a:t>
            </a:r>
          </a:p>
          <a:p>
            <a:pPr lvl="1" eaLnBrk="1" hangingPunct="1">
              <a:lnSpc>
                <a:spcPct val="80000"/>
              </a:lnSpc>
            </a:pPr>
            <a:r>
              <a:rPr lang="en-US" dirty="0"/>
              <a:t>FDA refuses, and the inmates sue.</a:t>
            </a:r>
          </a:p>
          <a:p>
            <a:pPr eaLnBrk="1" hangingPunct="1">
              <a:lnSpc>
                <a:spcPct val="80000"/>
              </a:lnSpc>
            </a:pPr>
            <a:r>
              <a:rPr lang="en-US" dirty="0"/>
              <a:t>The court rejected the challenge, finding this is allowable prosecutorial discretion, which is reserved to agency discretion. </a:t>
            </a:r>
          </a:p>
          <a:p>
            <a:pPr lvl="1" eaLnBrk="1" hangingPunct="1">
              <a:lnSpc>
                <a:spcPct val="80000"/>
              </a:lnSpc>
            </a:pPr>
            <a:r>
              <a:rPr lang="en-US" dirty="0"/>
              <a:t>This is an agency policy that the court has no standard to review.</a:t>
            </a:r>
          </a:p>
          <a:p>
            <a:pPr lvl="1" eaLnBrk="1" hangingPunct="1">
              <a:lnSpc>
                <a:spcPct val="80000"/>
              </a:lnSpc>
            </a:pPr>
            <a:r>
              <a:rPr lang="en-US" dirty="0"/>
              <a:t>(Later cases establish that the FDA does not have the authority to regulate post-sale use.)</a:t>
            </a:r>
          </a:p>
        </p:txBody>
      </p:sp>
      <p:pic>
        <p:nvPicPr>
          <p:cNvPr id="4" name="Audio 3">
            <a:hlinkClick r:id="" action="ppaction://media"/>
            <a:extLst>
              <a:ext uri="{FF2B5EF4-FFF2-40B4-BE49-F238E27FC236}">
                <a16:creationId xmlns:a16="http://schemas.microsoft.com/office/drawing/2014/main" id="{71EDB9C3-9FEB-4874-BBD6-3CF3E4A73E1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1182113323"/>
      </p:ext>
    </p:extLst>
  </p:cSld>
  <p:clrMapOvr>
    <a:masterClrMapping/>
  </p:clrMapOvr>
  <mc:AlternateContent xmlns:mc="http://schemas.openxmlformats.org/markup-compatibility/2006">
    <mc:Choice xmlns:p14="http://schemas.microsoft.com/office/powerpoint/2010/main" Requires="p14">
      <p:transition spd="slow" p14:dur="2000" advTm="66423"/>
    </mc:Choice>
    <mc:Fallback>
      <p:transition spd="slow" advTm="664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7E1EEE27-4447-49F0-8503-F3C7B8C6E0E0}" type="slidenum">
              <a:rPr lang="en-US" smtClean="0"/>
              <a:pPr/>
              <a:t>14</a:t>
            </a:fld>
            <a:endParaRPr lang="en-US"/>
          </a:p>
        </p:txBody>
      </p:sp>
      <p:sp>
        <p:nvSpPr>
          <p:cNvPr id="28675" name="Rectangle 2"/>
          <p:cNvSpPr>
            <a:spLocks noGrp="1" noChangeArrowheads="1"/>
          </p:cNvSpPr>
          <p:nvPr>
            <p:ph type="title"/>
          </p:nvPr>
        </p:nvSpPr>
        <p:spPr/>
        <p:txBody>
          <a:bodyPr/>
          <a:lstStyle/>
          <a:p>
            <a:pPr eaLnBrk="1" hangingPunct="1"/>
            <a:r>
              <a:rPr lang="en-US" i="1" dirty="0"/>
              <a:t>Webster v. Doe</a:t>
            </a:r>
            <a:r>
              <a:rPr lang="en-US" dirty="0"/>
              <a:t>, 486 U.S. 592 (1988) </a:t>
            </a:r>
          </a:p>
        </p:txBody>
      </p:sp>
      <p:sp>
        <p:nvSpPr>
          <p:cNvPr id="30724" name="Rectangle 3"/>
          <p:cNvSpPr>
            <a:spLocks noGrp="1" noChangeArrowheads="1"/>
          </p:cNvSpPr>
          <p:nvPr>
            <p:ph type="body" idx="1"/>
          </p:nvPr>
        </p:nvSpPr>
        <p:spPr/>
        <p:txBody>
          <a:bodyPr>
            <a:normAutofit fontScale="85000" lnSpcReduction="10000"/>
          </a:bodyPr>
          <a:lstStyle/>
          <a:p>
            <a:pPr eaLnBrk="1" hangingPunct="1">
              <a:lnSpc>
                <a:spcPct val="90000"/>
              </a:lnSpc>
              <a:defRPr/>
            </a:pPr>
            <a:r>
              <a:rPr lang="en-US" dirty="0"/>
              <a:t>National Security Act allows CIA employees to be fired without due process or judicial review.</a:t>
            </a:r>
          </a:p>
          <a:p>
            <a:pPr lvl="1" eaLnBrk="1" hangingPunct="1">
              <a:lnSpc>
                <a:spcPct val="90000"/>
              </a:lnSpc>
              <a:defRPr/>
            </a:pPr>
            <a:r>
              <a:rPr lang="en-US" dirty="0"/>
              <a:t>Court says this is within congressional power, especially for national security.</a:t>
            </a:r>
          </a:p>
          <a:p>
            <a:pPr eaLnBrk="1" hangingPunct="1">
              <a:lnSpc>
                <a:spcPct val="90000"/>
              </a:lnSpc>
              <a:defRPr/>
            </a:pPr>
            <a:r>
              <a:rPr lang="en-US" dirty="0"/>
              <a:t>Court says that the plaintiff's constitutional law claim can be reviewed because no agency is above the constitution.</a:t>
            </a:r>
          </a:p>
          <a:p>
            <a:pPr lvl="1" eaLnBrk="1" hangingPunct="1">
              <a:lnSpc>
                <a:spcPct val="90000"/>
              </a:lnSpc>
              <a:defRPr/>
            </a:pPr>
            <a:r>
              <a:rPr lang="en-US" dirty="0"/>
              <a:t>Like stigma plus, with the stigma being a constitutional violation such as firing based on race.</a:t>
            </a:r>
          </a:p>
          <a:p>
            <a:pPr eaLnBrk="1" hangingPunct="1">
              <a:lnSpc>
                <a:spcPct val="90000"/>
              </a:lnSpc>
              <a:defRPr/>
            </a:pPr>
            <a:r>
              <a:rPr lang="en-US" dirty="0"/>
              <a:t>Dissent says this makes no sense because it undermines the agency discretion.</a:t>
            </a:r>
          </a:p>
          <a:p>
            <a:pPr lvl="1" eaLnBrk="1" hangingPunct="1">
              <a:lnSpc>
                <a:spcPct val="90000"/>
              </a:lnSpc>
              <a:defRPr/>
            </a:pPr>
            <a:r>
              <a:rPr lang="en-US" dirty="0"/>
              <a:t>Almost impossible to get discovery against national security agencies, so claims are hard to prosecute.</a:t>
            </a:r>
          </a:p>
        </p:txBody>
      </p:sp>
      <p:pic>
        <p:nvPicPr>
          <p:cNvPr id="4" name="Audio 3">
            <a:hlinkClick r:id="" action="ppaction://media"/>
            <a:extLst>
              <a:ext uri="{FF2B5EF4-FFF2-40B4-BE49-F238E27FC236}">
                <a16:creationId xmlns:a16="http://schemas.microsoft.com/office/drawing/2014/main" id="{90AAAEFE-7A7C-4A40-ABB7-E795A4659FF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56050430"/>
      </p:ext>
    </p:extLst>
  </p:cSld>
  <p:clrMapOvr>
    <a:masterClrMapping/>
  </p:clrMapOvr>
  <mc:AlternateContent xmlns:mc="http://schemas.openxmlformats.org/markup-compatibility/2006">
    <mc:Choice xmlns:p14="http://schemas.microsoft.com/office/powerpoint/2010/main" Requires="p14">
      <p:transition spd="slow" p14:dur="2000" advTm="116973"/>
    </mc:Choice>
    <mc:Fallback>
      <p:transition spd="slow" advTm="1169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F1F99E0-1E08-4F80-AE05-DEB7E35A9618}" type="slidenum">
              <a:rPr lang="en-US" smtClean="0"/>
              <a:pPr/>
              <a:t>15</a:t>
            </a:fld>
            <a:endParaRPr lang="en-US"/>
          </a:p>
        </p:txBody>
      </p:sp>
      <p:sp>
        <p:nvSpPr>
          <p:cNvPr id="29699" name="Rectangle 2"/>
          <p:cNvSpPr>
            <a:spLocks noGrp="1" noChangeArrowheads="1"/>
          </p:cNvSpPr>
          <p:nvPr>
            <p:ph type="title"/>
          </p:nvPr>
        </p:nvSpPr>
        <p:spPr/>
        <p:txBody>
          <a:bodyPr/>
          <a:lstStyle/>
          <a:p>
            <a:pPr eaLnBrk="1" hangingPunct="1"/>
            <a:r>
              <a:rPr lang="en-US" i="1" dirty="0"/>
              <a:t>Lincoln v. Vigil</a:t>
            </a:r>
            <a:r>
              <a:rPr lang="en-US" dirty="0"/>
              <a:t>, 508 U.S. 182 (1993) </a:t>
            </a:r>
          </a:p>
        </p:txBody>
      </p:sp>
      <p:sp>
        <p:nvSpPr>
          <p:cNvPr id="29700" name="Rectangle 3"/>
          <p:cNvSpPr>
            <a:spLocks noGrp="1" noChangeArrowheads="1"/>
          </p:cNvSpPr>
          <p:nvPr>
            <p:ph type="body" idx="1"/>
          </p:nvPr>
        </p:nvSpPr>
        <p:spPr/>
        <p:txBody>
          <a:bodyPr/>
          <a:lstStyle/>
          <a:p>
            <a:pPr eaLnBrk="1" hangingPunct="1">
              <a:lnSpc>
                <a:spcPct val="80000"/>
              </a:lnSpc>
            </a:pPr>
            <a:r>
              <a:rPr lang="en-US" sz="2800" dirty="0"/>
              <a:t>Indian health service has the discretion to decide how to spend certain funds.</a:t>
            </a:r>
          </a:p>
          <a:p>
            <a:pPr lvl="1" eaLnBrk="1" hangingPunct="1">
              <a:lnSpc>
                <a:spcPct val="80000"/>
              </a:lnSpc>
            </a:pPr>
            <a:r>
              <a:rPr lang="en-US" sz="2800" dirty="0"/>
              <a:t>This is a classic earmark - funds with a non-statutory direction on how to spend them.</a:t>
            </a:r>
          </a:p>
          <a:p>
            <a:pPr lvl="1" eaLnBrk="1" hangingPunct="1">
              <a:lnSpc>
                <a:spcPct val="80000"/>
              </a:lnSpc>
            </a:pPr>
            <a:r>
              <a:rPr lang="en-US" sz="2800" dirty="0"/>
              <a:t>Court says this cannot be reviewed, it is a policy choice – political question.</a:t>
            </a:r>
          </a:p>
          <a:p>
            <a:pPr eaLnBrk="1" hangingPunct="1">
              <a:lnSpc>
                <a:spcPct val="80000"/>
              </a:lnSpc>
            </a:pPr>
            <a:r>
              <a:rPr lang="en-US" sz="2800" dirty="0"/>
              <a:t>However, whether the policy has to be announced through notice and comment versus a simple policy statement, is reviewable</a:t>
            </a:r>
          </a:p>
          <a:p>
            <a:pPr lvl="1" eaLnBrk="1" hangingPunct="1">
              <a:lnSpc>
                <a:spcPct val="80000"/>
              </a:lnSpc>
            </a:pPr>
            <a:r>
              <a:rPr lang="en-US" sz="2800" dirty="0"/>
              <a:t>The procedure may be reviewable, even if the policy is not.</a:t>
            </a:r>
          </a:p>
        </p:txBody>
      </p:sp>
      <p:pic>
        <p:nvPicPr>
          <p:cNvPr id="2" name="Audio 1">
            <a:hlinkClick r:id="" action="ppaction://media"/>
            <a:extLst>
              <a:ext uri="{FF2B5EF4-FFF2-40B4-BE49-F238E27FC236}">
                <a16:creationId xmlns:a16="http://schemas.microsoft.com/office/drawing/2014/main" id="{0F4886A0-FDC2-45E3-97D7-FFCE0448A6E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3552056713"/>
      </p:ext>
    </p:extLst>
  </p:cSld>
  <p:clrMapOvr>
    <a:masterClrMapping/>
  </p:clrMapOvr>
  <mc:AlternateContent xmlns:mc="http://schemas.openxmlformats.org/markup-compatibility/2006">
    <mc:Choice xmlns:p14="http://schemas.microsoft.com/office/powerpoint/2010/main" Requires="p14">
      <p:transition spd="slow" p14:dur="2000" advTm="74297"/>
    </mc:Choice>
    <mc:Fallback>
      <p:transition spd="slow" advTm="742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Decisions</a:t>
            </a:r>
            <a:r>
              <a:rPr lang="en-US" baseline="0" dirty="0"/>
              <a:t> on Rulemaking Petitions</a:t>
            </a:r>
            <a:endParaRPr lang="en-US" dirty="0"/>
          </a:p>
        </p:txBody>
      </p:sp>
      <p:sp>
        <p:nvSpPr>
          <p:cNvPr id="3" name="Content Placeholder 2"/>
          <p:cNvSpPr>
            <a:spLocks noGrp="1"/>
          </p:cNvSpPr>
          <p:nvPr>
            <p:ph idx="1"/>
          </p:nvPr>
        </p:nvSpPr>
        <p:spPr/>
        <p:txBody>
          <a:bodyPr>
            <a:normAutofit lnSpcReduction="10000"/>
          </a:bodyPr>
          <a:lstStyle/>
          <a:p>
            <a:r>
              <a:rPr lang="en-US" dirty="0"/>
              <a:t>The court held that a decision</a:t>
            </a:r>
            <a:r>
              <a:rPr lang="en-US" baseline="0" dirty="0"/>
              <a:t> to refuse to amend a rule was different  from prosecutorial discretion to do enforcement, allowing judicial review of these petitions for rulemaking.</a:t>
            </a:r>
          </a:p>
          <a:p>
            <a:pPr lvl="1"/>
            <a:r>
              <a:rPr lang="en-US" dirty="0"/>
              <a:t>The court found that review is implicit in the statutory provision for petitions for rulemaking.</a:t>
            </a:r>
          </a:p>
          <a:p>
            <a:pPr lvl="1"/>
            <a:r>
              <a:rPr lang="en-US" baseline="0" dirty="0"/>
              <a:t>This set up </a:t>
            </a:r>
            <a:r>
              <a:rPr lang="en-US" i="1" baseline="0" dirty="0"/>
              <a:t>Mass v. EPA</a:t>
            </a:r>
            <a:r>
              <a:rPr lang="en-US" baseline="0" dirty="0"/>
              <a:t>.</a:t>
            </a:r>
          </a:p>
          <a:p>
            <a:r>
              <a:rPr lang="en-US" i="1" dirty="0"/>
              <a:t>American Horse Protection Assn., Inc. v. </a:t>
            </a:r>
            <a:r>
              <a:rPr lang="en-US" i="1" dirty="0" err="1"/>
              <a:t>Lyng</a:t>
            </a:r>
            <a:r>
              <a:rPr lang="en-US" dirty="0"/>
              <a:t>, 812 F.2d 1 (D.C. Cir. 1987)</a:t>
            </a:r>
          </a:p>
        </p:txBody>
      </p:sp>
      <p:sp>
        <p:nvSpPr>
          <p:cNvPr id="4" name="Slide Number Placeholder 3"/>
          <p:cNvSpPr>
            <a:spLocks noGrp="1"/>
          </p:cNvSpPr>
          <p:nvPr>
            <p:ph type="sldNum" sz="quarter" idx="12"/>
          </p:nvPr>
        </p:nvSpPr>
        <p:spPr/>
        <p:txBody>
          <a:bodyPr/>
          <a:lstStyle/>
          <a:p>
            <a:pPr>
              <a:defRPr/>
            </a:pPr>
            <a:fld id="{48C2642B-668D-453E-B929-E3BB0854961A}" type="slidenum">
              <a:rPr lang="en-US" smtClean="0"/>
              <a:pPr>
                <a:defRPr/>
              </a:pPr>
              <a:t>16</a:t>
            </a:fld>
            <a:endParaRPr lang="en-US"/>
          </a:p>
        </p:txBody>
      </p:sp>
      <p:pic>
        <p:nvPicPr>
          <p:cNvPr id="6" name="Audio 5">
            <a:hlinkClick r:id="" action="ppaction://media"/>
            <a:extLst>
              <a:ext uri="{FF2B5EF4-FFF2-40B4-BE49-F238E27FC236}">
                <a16:creationId xmlns:a16="http://schemas.microsoft.com/office/drawing/2014/main" id="{67601AA2-E1BF-4B97-AF9A-3B8171C07E7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2128625373"/>
      </p:ext>
    </p:extLst>
  </p:cSld>
  <p:clrMapOvr>
    <a:masterClrMapping/>
  </p:clrMapOvr>
  <mc:AlternateContent xmlns:mc="http://schemas.openxmlformats.org/markup-compatibility/2006">
    <mc:Choice xmlns:p14="http://schemas.microsoft.com/office/powerpoint/2010/main" Requires="p14">
      <p:transition spd="slow" p14:dur="2000" advTm="49212"/>
    </mc:Choice>
    <mc:Fallback>
      <p:transition spd="slow" advTm="492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9199DEE4-E569-412A-8292-BEFC25D50FEA}" type="slidenum">
              <a:rPr lang="en-US" smtClean="0"/>
              <a:pPr/>
              <a:t>2</a:t>
            </a:fld>
            <a:endParaRPr lang="en-US"/>
          </a:p>
        </p:txBody>
      </p:sp>
      <p:sp>
        <p:nvSpPr>
          <p:cNvPr id="18435" name="Rectangle 2"/>
          <p:cNvSpPr>
            <a:spLocks noGrp="1" noChangeArrowheads="1"/>
          </p:cNvSpPr>
          <p:nvPr>
            <p:ph type="title"/>
          </p:nvPr>
        </p:nvSpPr>
        <p:spPr/>
        <p:txBody>
          <a:bodyPr/>
          <a:lstStyle/>
          <a:p>
            <a:pPr eaLnBrk="1" hangingPunct="1"/>
            <a:r>
              <a:rPr lang="en-US" dirty="0"/>
              <a:t>Statutory Preclusion of Judicial Review</a:t>
            </a:r>
          </a:p>
        </p:txBody>
      </p:sp>
      <p:sp>
        <p:nvSpPr>
          <p:cNvPr id="18436" name="Rectangle 3"/>
          <p:cNvSpPr>
            <a:spLocks noGrp="1" noChangeArrowheads="1"/>
          </p:cNvSpPr>
          <p:nvPr>
            <p:ph type="body" idx="1"/>
          </p:nvPr>
        </p:nvSpPr>
        <p:spPr/>
        <p:txBody>
          <a:bodyPr/>
          <a:lstStyle/>
          <a:p>
            <a:pPr eaLnBrk="1" hangingPunct="1">
              <a:lnSpc>
                <a:spcPct val="90000"/>
              </a:lnSpc>
            </a:pPr>
            <a:r>
              <a:rPr lang="en-US" dirty="0"/>
              <a:t>Congress has the power to limit judicial review of agency actions.</a:t>
            </a:r>
          </a:p>
          <a:p>
            <a:pPr lvl="1" eaLnBrk="1" hangingPunct="1">
              <a:lnSpc>
                <a:spcPct val="90000"/>
              </a:lnSpc>
            </a:pPr>
            <a:r>
              <a:rPr lang="en-US" dirty="0"/>
              <a:t>Subject to constitutional limits – remember the procedural due process cases.</a:t>
            </a:r>
          </a:p>
          <a:p>
            <a:pPr eaLnBrk="1" hangingPunct="1">
              <a:lnSpc>
                <a:spcPct val="90000"/>
              </a:lnSpc>
            </a:pPr>
            <a:r>
              <a:rPr lang="en-US" dirty="0"/>
              <a:t>How specifically must Congress speak?</a:t>
            </a:r>
          </a:p>
          <a:p>
            <a:pPr lvl="1" eaLnBrk="1" hangingPunct="1">
              <a:lnSpc>
                <a:spcPct val="90000"/>
              </a:lnSpc>
            </a:pPr>
            <a:r>
              <a:rPr lang="en-US" dirty="0"/>
              <a:t>What if Congress is silent on the availability of judicial review in a particular statute?</a:t>
            </a:r>
          </a:p>
          <a:p>
            <a:pPr lvl="1" eaLnBrk="1" hangingPunct="1">
              <a:lnSpc>
                <a:spcPct val="90000"/>
              </a:lnSpc>
            </a:pPr>
            <a:r>
              <a:rPr lang="en-US" dirty="0"/>
              <a:t>Does "Committed to agency discretion" mean that the action is not subject to judicial review?</a:t>
            </a:r>
          </a:p>
        </p:txBody>
      </p:sp>
      <p:pic>
        <p:nvPicPr>
          <p:cNvPr id="4" name="Audio 3">
            <a:hlinkClick r:id="" action="ppaction://media"/>
            <a:extLst>
              <a:ext uri="{FF2B5EF4-FFF2-40B4-BE49-F238E27FC236}">
                <a16:creationId xmlns:a16="http://schemas.microsoft.com/office/drawing/2014/main" id="{43B9DE4F-4EE3-42CB-A40C-1916022E505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2061760193"/>
      </p:ext>
    </p:extLst>
  </p:cSld>
  <p:clrMapOvr>
    <a:masterClrMapping/>
  </p:clrMapOvr>
  <mc:AlternateContent xmlns:mc="http://schemas.openxmlformats.org/markup-compatibility/2006">
    <mc:Choice xmlns:p14="http://schemas.microsoft.com/office/powerpoint/2010/main" Requires="p14">
      <p:transition spd="slow" p14:dur="2000" advTm="52729"/>
    </mc:Choice>
    <mc:Fallback>
      <p:transition spd="slow" advTm="527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607F8025-8D7E-476E-9DBC-6E2F904CDA01}" type="slidenum">
              <a:rPr lang="en-US" smtClean="0"/>
              <a:pPr/>
              <a:t>3</a:t>
            </a:fld>
            <a:endParaRPr lang="en-US"/>
          </a:p>
        </p:txBody>
      </p:sp>
      <p:sp>
        <p:nvSpPr>
          <p:cNvPr id="19459" name="Rectangle 2"/>
          <p:cNvSpPr>
            <a:spLocks noGrp="1" noChangeArrowheads="1"/>
          </p:cNvSpPr>
          <p:nvPr>
            <p:ph type="title"/>
          </p:nvPr>
        </p:nvSpPr>
        <p:spPr/>
        <p:txBody>
          <a:bodyPr>
            <a:normAutofit/>
          </a:bodyPr>
          <a:lstStyle/>
          <a:p>
            <a:pPr eaLnBrk="1" hangingPunct="1"/>
            <a:r>
              <a:rPr lang="en-US" dirty="0"/>
              <a:t>Explicit Preclusion of Judicial Review</a:t>
            </a:r>
          </a:p>
        </p:txBody>
      </p:sp>
      <p:sp>
        <p:nvSpPr>
          <p:cNvPr id="19460" name="Rectangle 3"/>
          <p:cNvSpPr>
            <a:spLocks noGrp="1" noChangeArrowheads="1"/>
          </p:cNvSpPr>
          <p:nvPr>
            <p:ph type="body" idx="1"/>
          </p:nvPr>
        </p:nvSpPr>
        <p:spPr/>
        <p:txBody>
          <a:bodyPr>
            <a:normAutofit fontScale="92500" lnSpcReduction="20000"/>
          </a:bodyPr>
          <a:lstStyle/>
          <a:p>
            <a:pPr eaLnBrk="1" hangingPunct="1"/>
            <a:r>
              <a:rPr lang="en-US" dirty="0"/>
              <a:t>(2) JUDICIAL AND ADMINISTRATIVE REVIEW- No court of the United States, or of any State, District, territory or possession thereof, shall have subject matter jurisdiction to review, whether by mandamus or otherwise, any action by the Secretary under this section. No officer or employee of the United States shall review any action by the Secretary under this section (unless the President specifically directs otherwise)</a:t>
            </a:r>
          </a:p>
          <a:p>
            <a:pPr eaLnBrk="1" hangingPunct="1"/>
            <a:r>
              <a:rPr lang="en-US" dirty="0"/>
              <a:t>Smallpox Emergency Personnel Protection Act 2003 (Not in the book) </a:t>
            </a:r>
          </a:p>
        </p:txBody>
      </p:sp>
      <p:pic>
        <p:nvPicPr>
          <p:cNvPr id="5" name="Audio 4">
            <a:hlinkClick r:id="" action="ppaction://media"/>
            <a:extLst>
              <a:ext uri="{FF2B5EF4-FFF2-40B4-BE49-F238E27FC236}">
                <a16:creationId xmlns:a16="http://schemas.microsoft.com/office/drawing/2014/main" id="{151D4209-0D85-464D-BCD1-898603565CF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3741495570"/>
      </p:ext>
    </p:extLst>
  </p:cSld>
  <p:clrMapOvr>
    <a:masterClrMapping/>
  </p:clrMapOvr>
  <mc:AlternateContent xmlns:mc="http://schemas.openxmlformats.org/markup-compatibility/2006">
    <mc:Choice xmlns:p14="http://schemas.microsoft.com/office/powerpoint/2010/main" Requires="p14">
      <p:transition spd="slow" p14:dur="2000" advTm="152733"/>
    </mc:Choice>
    <mc:Fallback>
      <p:transition spd="slow" advTm="1527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F898F8C9-C765-492C-AA24-F9E57C5D0775}" type="slidenum">
              <a:rPr lang="en-US" smtClean="0"/>
              <a:pPr/>
              <a:t>4</a:t>
            </a:fld>
            <a:endParaRPr lang="en-US"/>
          </a:p>
        </p:txBody>
      </p:sp>
      <p:sp>
        <p:nvSpPr>
          <p:cNvPr id="20483" name="Rectangle 2"/>
          <p:cNvSpPr>
            <a:spLocks noGrp="1" noChangeArrowheads="1"/>
          </p:cNvSpPr>
          <p:nvPr>
            <p:ph type="title"/>
          </p:nvPr>
        </p:nvSpPr>
        <p:spPr/>
        <p:txBody>
          <a:bodyPr/>
          <a:lstStyle/>
          <a:p>
            <a:pPr eaLnBrk="1" hangingPunct="1"/>
            <a:r>
              <a:rPr lang="en-US" dirty="0"/>
              <a:t>Is there Judicial Review at All Without Specific Congressional Authorization?</a:t>
            </a:r>
          </a:p>
        </p:txBody>
      </p:sp>
      <p:sp>
        <p:nvSpPr>
          <p:cNvPr id="20484" name="Rectangle 3"/>
          <p:cNvSpPr>
            <a:spLocks noGrp="1" noChangeArrowheads="1"/>
          </p:cNvSpPr>
          <p:nvPr>
            <p:ph type="body" idx="1"/>
          </p:nvPr>
        </p:nvSpPr>
        <p:spPr/>
        <p:txBody>
          <a:bodyPr/>
          <a:lstStyle/>
          <a:p>
            <a:pPr eaLnBrk="1" hangingPunct="1"/>
            <a:r>
              <a:rPr lang="en-US" i="1"/>
              <a:t>Abbott Labs </a:t>
            </a:r>
            <a:r>
              <a:rPr lang="en-US"/>
              <a:t>is an early foundational case in administrative law. We discuss </a:t>
            </a:r>
            <a:r>
              <a:rPr lang="en-US" i="1"/>
              <a:t>Abbott Labs </a:t>
            </a:r>
            <a:r>
              <a:rPr lang="en-US"/>
              <a:t>for two issues. At this point, the question is whether there is any judicial review at all, in the absence of specific congressional authorization.</a:t>
            </a:r>
          </a:p>
          <a:p>
            <a:pPr lvl="1" eaLnBrk="1" hangingPunct="1"/>
            <a:r>
              <a:rPr lang="en-US"/>
              <a:t>Later we will look at </a:t>
            </a:r>
            <a:r>
              <a:rPr lang="en-US" i="1"/>
              <a:t>Abbott Labs</a:t>
            </a:r>
            <a:r>
              <a:rPr lang="en-US"/>
              <a:t> in the context of the timing of review, i.e., was the issue ripe?</a:t>
            </a:r>
          </a:p>
        </p:txBody>
      </p:sp>
      <p:pic>
        <p:nvPicPr>
          <p:cNvPr id="3" name="Audio 2">
            <a:hlinkClick r:id="" action="ppaction://media"/>
            <a:extLst>
              <a:ext uri="{FF2B5EF4-FFF2-40B4-BE49-F238E27FC236}">
                <a16:creationId xmlns:a16="http://schemas.microsoft.com/office/drawing/2014/main" id="{92BADC7D-378F-4609-B062-47F26BAB9AB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395215217"/>
      </p:ext>
    </p:extLst>
  </p:cSld>
  <p:clrMapOvr>
    <a:masterClrMapping/>
  </p:clrMapOvr>
  <mc:AlternateContent xmlns:mc="http://schemas.openxmlformats.org/markup-compatibility/2006">
    <mc:Choice xmlns:p14="http://schemas.microsoft.com/office/powerpoint/2010/main" Requires="p14">
      <p:transition spd="slow" p14:dur="2000" advTm="37504"/>
    </mc:Choice>
    <mc:Fallback>
      <p:transition spd="slow" advTm="375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0F5C9866-D3B2-4B1E-92EC-91372D77D98E}" type="slidenum">
              <a:rPr lang="en-US" smtClean="0"/>
              <a:pPr/>
              <a:t>5</a:t>
            </a:fld>
            <a:endParaRPr lang="en-US"/>
          </a:p>
        </p:txBody>
      </p:sp>
      <p:sp>
        <p:nvSpPr>
          <p:cNvPr id="23555" name="Rectangle 2"/>
          <p:cNvSpPr>
            <a:spLocks noGrp="1" noChangeArrowheads="1"/>
          </p:cNvSpPr>
          <p:nvPr>
            <p:ph type="title"/>
          </p:nvPr>
        </p:nvSpPr>
        <p:spPr/>
        <p:txBody>
          <a:bodyPr/>
          <a:lstStyle/>
          <a:p>
            <a:pPr eaLnBrk="1" hangingPunct="1"/>
            <a:r>
              <a:rPr lang="en-US" i="1"/>
              <a:t>Abbott Laboratories v. Gardner</a:t>
            </a:r>
            <a:r>
              <a:rPr lang="en-US"/>
              <a:t>, 387 U.S. 136 (1967) - Is There Review at All?</a:t>
            </a:r>
          </a:p>
        </p:txBody>
      </p:sp>
      <p:sp>
        <p:nvSpPr>
          <p:cNvPr id="23556" name="Rectangle 3"/>
          <p:cNvSpPr>
            <a:spLocks noGrp="1" noChangeArrowheads="1"/>
          </p:cNvSpPr>
          <p:nvPr>
            <p:ph type="body" idx="1"/>
          </p:nvPr>
        </p:nvSpPr>
        <p:spPr/>
        <p:txBody>
          <a:bodyPr/>
          <a:lstStyle/>
          <a:p>
            <a:pPr eaLnBrk="1" hangingPunct="1">
              <a:lnSpc>
                <a:spcPct val="90000"/>
              </a:lnSpc>
            </a:pPr>
            <a:r>
              <a:rPr lang="en-US" sz="2800"/>
              <a:t>This was a dispute over the authority of the FDA to require the generic name on prescription drug labels</a:t>
            </a:r>
          </a:p>
          <a:p>
            <a:pPr lvl="1" eaLnBrk="1" hangingPunct="1">
              <a:lnSpc>
                <a:spcPct val="90000"/>
              </a:lnSpc>
            </a:pPr>
            <a:r>
              <a:rPr lang="en-US" sz="2800"/>
              <a:t>The plaintiffs claimed that the FDA exceeded its statutory authority</a:t>
            </a:r>
          </a:p>
          <a:p>
            <a:pPr lvl="1" eaLnBrk="1" hangingPunct="1">
              <a:lnSpc>
                <a:spcPct val="90000"/>
              </a:lnSpc>
            </a:pPr>
            <a:r>
              <a:rPr lang="en-US" sz="2800"/>
              <a:t>FDA said that this was not reviewable because the enabling act provided for specific review of other actions and this was not included in the list</a:t>
            </a:r>
          </a:p>
          <a:p>
            <a:pPr eaLnBrk="1" hangingPunct="1">
              <a:lnSpc>
                <a:spcPct val="90000"/>
              </a:lnSpc>
            </a:pPr>
            <a:r>
              <a:rPr lang="en-US" sz="2800"/>
              <a:t>The Court found that judicial review is favored, and that it would not hold it precluded unless the congressional intent was clear.</a:t>
            </a:r>
          </a:p>
        </p:txBody>
      </p:sp>
      <p:pic>
        <p:nvPicPr>
          <p:cNvPr id="2" name="Audio 1">
            <a:hlinkClick r:id="" action="ppaction://media"/>
            <a:extLst>
              <a:ext uri="{FF2B5EF4-FFF2-40B4-BE49-F238E27FC236}">
                <a16:creationId xmlns:a16="http://schemas.microsoft.com/office/drawing/2014/main" id="{563720B3-748D-466C-B9F0-EC16052DB11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1868059951"/>
      </p:ext>
    </p:extLst>
  </p:cSld>
  <p:clrMapOvr>
    <a:masterClrMapping/>
  </p:clrMapOvr>
  <mc:AlternateContent xmlns:mc="http://schemas.openxmlformats.org/markup-compatibility/2006">
    <mc:Choice xmlns:p14="http://schemas.microsoft.com/office/powerpoint/2010/main" Requires="p14">
      <p:transition spd="slow" p14:dur="2000" advTm="82521"/>
    </mc:Choice>
    <mc:Fallback>
      <p:transition spd="slow" advTm="825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59F9A01D-7109-4049-A782-AE10CACA124D}" type="slidenum">
              <a:rPr lang="en-US" smtClean="0"/>
              <a:pPr/>
              <a:t>6</a:t>
            </a:fld>
            <a:endParaRPr lang="en-US"/>
          </a:p>
        </p:txBody>
      </p:sp>
      <p:sp>
        <p:nvSpPr>
          <p:cNvPr id="26627" name="Rectangle 2"/>
          <p:cNvSpPr>
            <a:spLocks noGrp="1" noChangeArrowheads="1"/>
          </p:cNvSpPr>
          <p:nvPr>
            <p:ph type="title"/>
          </p:nvPr>
        </p:nvSpPr>
        <p:spPr/>
        <p:txBody>
          <a:bodyPr/>
          <a:lstStyle/>
          <a:p>
            <a:pPr eaLnBrk="1" hangingPunct="1"/>
            <a:r>
              <a:rPr lang="en-US" i="1"/>
              <a:t>Block v. Community Nutrition Institute</a:t>
            </a:r>
            <a:r>
              <a:rPr lang="en-US"/>
              <a:t>, 467 U.S. 340 (1984) </a:t>
            </a:r>
          </a:p>
        </p:txBody>
      </p:sp>
      <p:sp>
        <p:nvSpPr>
          <p:cNvPr id="26628" name="Rectangle 3"/>
          <p:cNvSpPr>
            <a:spLocks noGrp="1" noChangeArrowheads="1"/>
          </p:cNvSpPr>
          <p:nvPr>
            <p:ph type="body" idx="1"/>
          </p:nvPr>
        </p:nvSpPr>
        <p:spPr/>
        <p:txBody>
          <a:bodyPr/>
          <a:lstStyle/>
          <a:p>
            <a:pPr eaLnBrk="1" hangingPunct="1"/>
            <a:r>
              <a:rPr lang="en-US" sz="2800" dirty="0"/>
              <a:t>Clarified</a:t>
            </a:r>
            <a:r>
              <a:rPr lang="en-US" sz="2800" i="1" dirty="0"/>
              <a:t> Abbott's </a:t>
            </a:r>
            <a:r>
              <a:rPr lang="en-US" sz="2800" dirty="0"/>
              <a:t>policy on reviewability</a:t>
            </a:r>
          </a:p>
          <a:p>
            <a:pPr lvl="1" eaLnBrk="1" hangingPunct="1"/>
            <a:r>
              <a:rPr lang="en-US" sz="2800" dirty="0"/>
              <a:t>Consumers wanted to challenge rules under the  milk price support law, which was intended to protect milk producers </a:t>
            </a:r>
          </a:p>
          <a:p>
            <a:pPr lvl="1" eaLnBrk="1" hangingPunct="1"/>
            <a:r>
              <a:rPr lang="en-US" sz="2800" dirty="0"/>
              <a:t>The court found that Congress had specified who could appeal these orders and how.</a:t>
            </a:r>
          </a:p>
          <a:p>
            <a:pPr eaLnBrk="1" hangingPunct="1"/>
            <a:r>
              <a:rPr lang="en-US" sz="2800" dirty="0"/>
              <a:t>Coupled with the purpose of the act, this was enough to show intent to prevent consumer claims</a:t>
            </a:r>
          </a:p>
          <a:p>
            <a:pPr lvl="1" eaLnBrk="1" hangingPunct="1"/>
            <a:r>
              <a:rPr lang="en-US" sz="2800" dirty="0"/>
              <a:t>This might also be seen as a zone of interest question.</a:t>
            </a:r>
          </a:p>
        </p:txBody>
      </p:sp>
      <p:pic>
        <p:nvPicPr>
          <p:cNvPr id="2" name="Audio 1">
            <a:hlinkClick r:id="" action="ppaction://media"/>
            <a:extLst>
              <a:ext uri="{FF2B5EF4-FFF2-40B4-BE49-F238E27FC236}">
                <a16:creationId xmlns:a16="http://schemas.microsoft.com/office/drawing/2014/main" id="{B4BA49E3-9382-4D0E-AD5B-AC309EC1EB3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3457477310"/>
      </p:ext>
    </p:extLst>
  </p:cSld>
  <p:clrMapOvr>
    <a:masterClrMapping/>
  </p:clrMapOvr>
  <mc:AlternateContent xmlns:mc="http://schemas.openxmlformats.org/markup-compatibility/2006">
    <mc:Choice xmlns:p14="http://schemas.microsoft.com/office/powerpoint/2010/main" Requires="p14">
      <p:transition spd="slow" p14:dur="2000" advTm="91499"/>
    </mc:Choice>
    <mc:Fallback>
      <p:transition spd="slow" advTm="914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A4BDA2D-976F-4842-AF35-B93ECEEE837B}" type="slidenum">
              <a:rPr lang="en-US" smtClean="0"/>
              <a:pPr/>
              <a:t>7</a:t>
            </a:fld>
            <a:endParaRPr lang="en-US"/>
          </a:p>
        </p:txBody>
      </p:sp>
      <p:sp>
        <p:nvSpPr>
          <p:cNvPr id="30723" name="Rectangle 2"/>
          <p:cNvSpPr>
            <a:spLocks noGrp="1" noChangeArrowheads="1"/>
          </p:cNvSpPr>
          <p:nvPr>
            <p:ph type="title"/>
          </p:nvPr>
        </p:nvSpPr>
        <p:spPr/>
        <p:txBody>
          <a:bodyPr/>
          <a:lstStyle/>
          <a:p>
            <a:pPr eaLnBrk="1" hangingPunct="1"/>
            <a:r>
              <a:rPr lang="en-US"/>
              <a:t>What about Compliance Orders?</a:t>
            </a:r>
          </a:p>
        </p:txBody>
      </p:sp>
      <p:sp>
        <p:nvSpPr>
          <p:cNvPr id="30724" name="Rectangle 3"/>
          <p:cNvSpPr>
            <a:spLocks noGrp="1" noChangeArrowheads="1"/>
          </p:cNvSpPr>
          <p:nvPr>
            <p:ph type="body" idx="1"/>
          </p:nvPr>
        </p:nvSpPr>
        <p:spPr/>
        <p:txBody>
          <a:bodyPr>
            <a:normAutofit fontScale="92500" lnSpcReduction="10000"/>
          </a:bodyPr>
          <a:lstStyle/>
          <a:p>
            <a:pPr eaLnBrk="1" hangingPunct="1"/>
            <a:r>
              <a:rPr lang="en-US" sz="2800" dirty="0"/>
              <a:t>An order to a specific party to obey the law.</a:t>
            </a:r>
          </a:p>
          <a:p>
            <a:pPr lvl="1" eaLnBrk="1" hangingPunct="1"/>
            <a:r>
              <a:rPr lang="en-US" sz="2800" dirty="0"/>
              <a:t>Based on the agency's view that the party is not in compliance with the law.</a:t>
            </a:r>
          </a:p>
          <a:p>
            <a:pPr eaLnBrk="1" hangingPunct="1"/>
            <a:r>
              <a:rPr lang="en-US" sz="2800" dirty="0"/>
              <a:t>Compliance orders are not self-enforcing - the agency must bring a separate enforcement action to force compliance.</a:t>
            </a:r>
          </a:p>
          <a:p>
            <a:pPr lvl="1" eaLnBrk="1" hangingPunct="1"/>
            <a:r>
              <a:rPr lang="en-US" sz="2800" dirty="0"/>
              <a:t>The enforcement order can be contested in court.</a:t>
            </a:r>
          </a:p>
          <a:p>
            <a:pPr eaLnBrk="1" hangingPunct="1"/>
            <a:r>
              <a:rPr lang="en-US" sz="2800" dirty="0"/>
              <a:t>If the party thinks it is obeying the law, it can ignore the compliance order without peril.</a:t>
            </a:r>
          </a:p>
          <a:p>
            <a:pPr eaLnBrk="1" hangingPunct="1"/>
            <a:r>
              <a:rPr lang="en-US" sz="2800" dirty="0"/>
              <a:t>(We will see that review can also be denied because compliance orders are not final agency actions or because the action is not ripe.)</a:t>
            </a:r>
          </a:p>
        </p:txBody>
      </p:sp>
      <p:pic>
        <p:nvPicPr>
          <p:cNvPr id="5" name="Audio 4">
            <a:hlinkClick r:id="" action="ppaction://media"/>
            <a:extLst>
              <a:ext uri="{FF2B5EF4-FFF2-40B4-BE49-F238E27FC236}">
                <a16:creationId xmlns:a16="http://schemas.microsoft.com/office/drawing/2014/main" id="{35487AEE-D057-41FE-99C3-A9FC356E37B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1270312268"/>
      </p:ext>
    </p:extLst>
  </p:cSld>
  <p:clrMapOvr>
    <a:masterClrMapping/>
  </p:clrMapOvr>
  <mc:AlternateContent xmlns:mc="http://schemas.openxmlformats.org/markup-compatibility/2006">
    <mc:Choice xmlns:p14="http://schemas.microsoft.com/office/powerpoint/2010/main" Requires="p14">
      <p:transition spd="slow" p14:dur="2000" advTm="72394"/>
    </mc:Choice>
    <mc:Fallback>
      <p:transition spd="slow" advTm="723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if the Compliance Order Changes the Party’s Legal Rights?</a:t>
            </a:r>
          </a:p>
        </p:txBody>
      </p:sp>
      <p:sp>
        <p:nvSpPr>
          <p:cNvPr id="3" name="Content Placeholder 2"/>
          <p:cNvSpPr>
            <a:spLocks noGrp="1"/>
          </p:cNvSpPr>
          <p:nvPr>
            <p:ph idx="1"/>
          </p:nvPr>
        </p:nvSpPr>
        <p:spPr/>
        <p:txBody>
          <a:bodyPr>
            <a:normAutofit fontScale="92500" lnSpcReduction="20000"/>
          </a:bodyPr>
          <a:lstStyle/>
          <a:p>
            <a:r>
              <a:rPr lang="en-US" dirty="0"/>
              <a:t>EPA 404 wetlands compliance orders start the penalty clock and prevent the party from applying for a permit to allow the project to go forward.</a:t>
            </a:r>
          </a:p>
          <a:p>
            <a:pPr lvl="1"/>
            <a:r>
              <a:rPr lang="en-US" dirty="0"/>
              <a:t>The penalties are large fines and potential criminal prosecution.</a:t>
            </a:r>
          </a:p>
          <a:p>
            <a:r>
              <a:rPr lang="en-US" dirty="0"/>
              <a:t>How does this change the analysis? </a:t>
            </a:r>
          </a:p>
          <a:p>
            <a:pPr lvl="1"/>
            <a:r>
              <a:rPr lang="en-US" dirty="0"/>
              <a:t>The Court found that these orders were reviewable, even thought the CWA was silent on pre-enforcement review.</a:t>
            </a:r>
          </a:p>
          <a:p>
            <a:r>
              <a:rPr lang="en-US" i="1" dirty="0"/>
              <a:t>Sackett v. U.S. EPA</a:t>
            </a:r>
            <a:r>
              <a:rPr lang="en-US" dirty="0"/>
              <a:t>, 132 S. Ct. 1367 (2012)</a:t>
            </a:r>
          </a:p>
        </p:txBody>
      </p:sp>
      <p:sp>
        <p:nvSpPr>
          <p:cNvPr id="4" name="Slide Number Placeholder 3"/>
          <p:cNvSpPr>
            <a:spLocks noGrp="1"/>
          </p:cNvSpPr>
          <p:nvPr>
            <p:ph type="sldNum" sz="quarter" idx="12"/>
          </p:nvPr>
        </p:nvSpPr>
        <p:spPr/>
        <p:txBody>
          <a:bodyPr/>
          <a:lstStyle/>
          <a:p>
            <a:pPr>
              <a:defRPr/>
            </a:pPr>
            <a:fld id="{307D5A68-4E02-4601-B2E1-514AD90F4216}" type="slidenum">
              <a:rPr lang="en-US" smtClean="0"/>
              <a:pPr>
                <a:defRPr/>
              </a:pPr>
              <a:t>8</a:t>
            </a:fld>
            <a:endParaRPr lang="en-US"/>
          </a:p>
        </p:txBody>
      </p:sp>
      <p:pic>
        <p:nvPicPr>
          <p:cNvPr id="5" name="Audio 4">
            <a:hlinkClick r:id="" action="ppaction://media"/>
            <a:extLst>
              <a:ext uri="{FF2B5EF4-FFF2-40B4-BE49-F238E27FC236}">
                <a16:creationId xmlns:a16="http://schemas.microsoft.com/office/drawing/2014/main" id="{FBB4C744-BBF8-491C-A3C9-D3DDA8A958E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3848620305"/>
      </p:ext>
    </p:extLst>
  </p:cSld>
  <p:clrMapOvr>
    <a:masterClrMapping/>
  </p:clrMapOvr>
  <mc:AlternateContent xmlns:mc="http://schemas.openxmlformats.org/markup-compatibility/2006">
    <mc:Choice xmlns:p14="http://schemas.microsoft.com/office/powerpoint/2010/main" Requires="p14">
      <p:transition spd="slow" p14:dur="2000" advTm="68742"/>
    </mc:Choice>
    <mc:Fallback>
      <p:transition spd="slow" advTm="687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70916-73B2-413E-8443-E05FAC0C891F}"/>
              </a:ext>
            </a:extLst>
          </p:cNvPr>
          <p:cNvSpPr>
            <a:spLocks noGrp="1"/>
          </p:cNvSpPr>
          <p:nvPr>
            <p:ph type="ctrTitle"/>
          </p:nvPr>
        </p:nvSpPr>
        <p:spPr/>
        <p:txBody>
          <a:bodyPr/>
          <a:lstStyle/>
          <a:p>
            <a:r>
              <a:rPr lang="en-US" dirty="0"/>
              <a:t>Committed to Agency Discretion by Law</a:t>
            </a:r>
          </a:p>
        </p:txBody>
      </p:sp>
      <p:sp>
        <p:nvSpPr>
          <p:cNvPr id="5" name="Subtitle 4">
            <a:extLst>
              <a:ext uri="{FF2B5EF4-FFF2-40B4-BE49-F238E27FC236}">
                <a16:creationId xmlns:a16="http://schemas.microsoft.com/office/drawing/2014/main" id="{818E7F02-DB01-4476-AC0D-345EED671F10}"/>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08BD88DF-FEFC-4A3E-A128-EDD800B97EBE}"/>
              </a:ext>
            </a:extLst>
          </p:cNvPr>
          <p:cNvSpPr>
            <a:spLocks noGrp="1"/>
          </p:cNvSpPr>
          <p:nvPr>
            <p:ph type="sldNum" sz="quarter" idx="12"/>
          </p:nvPr>
        </p:nvSpPr>
        <p:spPr/>
        <p:txBody>
          <a:bodyPr/>
          <a:lstStyle/>
          <a:p>
            <a:pPr>
              <a:defRPr/>
            </a:pPr>
            <a:fld id="{CC739B67-DB22-4103-985A-E8E1D242EF5C}" type="slidenum">
              <a:rPr lang="en-US" smtClean="0"/>
              <a:pPr>
                <a:defRPr/>
              </a:pPr>
              <a:t>9</a:t>
            </a:fld>
            <a:endParaRPr lang="en-US"/>
          </a:p>
        </p:txBody>
      </p:sp>
      <p:pic>
        <p:nvPicPr>
          <p:cNvPr id="7" name="Audio 6">
            <a:hlinkClick r:id="" action="ppaction://media"/>
            <a:extLst>
              <a:ext uri="{FF2B5EF4-FFF2-40B4-BE49-F238E27FC236}">
                <a16:creationId xmlns:a16="http://schemas.microsoft.com/office/drawing/2014/main" id="{4440DDD5-AC71-4B32-A390-606FFAD2659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2676219431"/>
      </p:ext>
    </p:extLst>
  </p:cSld>
  <p:clrMapOvr>
    <a:masterClrMapping/>
  </p:clrMapOvr>
  <mc:AlternateContent xmlns:mc="http://schemas.openxmlformats.org/markup-compatibility/2006">
    <mc:Choice xmlns:p14="http://schemas.microsoft.com/office/powerpoint/2010/main" Requires="p14">
      <p:transition spd="slow" p14:dur="2000" advTm="5486"/>
    </mc:Choice>
    <mc:Fallback>
      <p:transition spd="slow" advTm="54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Blends">
  <a:themeElements>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blends - modified</Template>
  <TotalTime>4082</TotalTime>
  <Words>1361</Words>
  <Application>Microsoft Office PowerPoint</Application>
  <PresentationFormat>On-screen Show (4:3)</PresentationFormat>
  <Paragraphs>98</Paragraphs>
  <Slides>16</Slides>
  <Notes>0</Notes>
  <HiddenSlides>0</HiddenSlides>
  <MMClips>16</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Arial Narrow</vt:lpstr>
      <vt:lpstr>Tahoma</vt:lpstr>
      <vt:lpstr>Wingdings</vt:lpstr>
      <vt:lpstr>Blends</vt:lpstr>
      <vt:lpstr>Chapter 6</vt:lpstr>
      <vt:lpstr>Statutory Preclusion of Judicial Review</vt:lpstr>
      <vt:lpstr>Explicit Preclusion of Judicial Review</vt:lpstr>
      <vt:lpstr>Is there Judicial Review at All Without Specific Congressional Authorization?</vt:lpstr>
      <vt:lpstr>Abbott Laboratories v. Gardner, 387 U.S. 136 (1967) - Is There Review at All?</vt:lpstr>
      <vt:lpstr>Block v. Community Nutrition Institute, 467 U.S. 340 (1984) </vt:lpstr>
      <vt:lpstr>What about Compliance Orders?</vt:lpstr>
      <vt:lpstr>What if the Compliance Order Changes the Party’s Legal Rights?</vt:lpstr>
      <vt:lpstr>Committed to Agency Discretion by Law</vt:lpstr>
      <vt:lpstr>Does Committed To Agency Discretion By Law Mean No Judicial Review?</vt:lpstr>
      <vt:lpstr>Citizens to Preserve Overton Park v. Volpe, 401 U.S. 402 (1971) </vt:lpstr>
      <vt:lpstr>The Overton Park Holding</vt:lpstr>
      <vt:lpstr>Heckler v. Chaney, 470 U.S. 821 (1985) - Lethal Injection Case</vt:lpstr>
      <vt:lpstr>Webster v. Doe, 486 U.S. 592 (1988) </vt:lpstr>
      <vt:lpstr>Lincoln v. Vigil, 508 U.S. 182 (1993) </vt:lpstr>
      <vt:lpstr>Decisions on Rulemaking Petitions</vt:lpstr>
    </vt:vector>
  </TitlesOfParts>
  <Company>LSU Law</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2</dc:title>
  <dc:creator>edward</dc:creator>
  <cp:lastModifiedBy>Edward P Richards</cp:lastModifiedBy>
  <cp:revision>286</cp:revision>
  <dcterms:created xsi:type="dcterms:W3CDTF">2008-01-16T20:46:13Z</dcterms:created>
  <dcterms:modified xsi:type="dcterms:W3CDTF">2020-10-29T22:48:44Z</dcterms:modified>
</cp:coreProperties>
</file>