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
  </p:notesMasterIdLst>
  <p:sldIdLst>
    <p:sldId id="1192" r:id="rId2"/>
    <p:sldId id="789" r:id="rId3"/>
    <p:sldId id="790" r:id="rId4"/>
    <p:sldId id="791" r:id="rId5"/>
    <p:sldId id="293" r:id="rId6"/>
    <p:sldId id="1193" r:id="rId7"/>
    <p:sldId id="1194" r:id="rId8"/>
    <p:sldId id="1195" r:id="rId9"/>
    <p:sldId id="1196" r:id="rId10"/>
    <p:sldId id="1111" r:id="rId11"/>
    <p:sldId id="1128" r:id="rId12"/>
    <p:sldId id="1130" r:id="rId13"/>
    <p:sldId id="1199" r:id="rId14"/>
    <p:sldId id="290" r:id="rId15"/>
    <p:sldId id="1197" r:id="rId16"/>
    <p:sldId id="1198"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93" d="100"/>
          <a:sy n="93" d="100"/>
        </p:scale>
        <p:origin x="68" y="8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18582A8-B67A-4D3A-8BB1-4E582137063D}" type="slidenum">
              <a:rPr lang="en-US" smtClean="0"/>
              <a:pPr>
                <a:defRPr/>
              </a:pPr>
              <a:t>14</a:t>
            </a:fld>
            <a:endParaRPr lang="en-US"/>
          </a:p>
        </p:txBody>
      </p:sp>
    </p:spTree>
    <p:extLst>
      <p:ext uri="{BB962C8B-B14F-4D97-AF65-F5344CB8AC3E}">
        <p14:creationId xmlns:p14="http://schemas.microsoft.com/office/powerpoint/2010/main" val="64050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hyperlink" Target="http://www.epa.gov/nepa/what-national-environmental-policy-ac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5A86-72B8-4892-8951-45C0BD6A95D4}"/>
              </a:ext>
            </a:extLst>
          </p:cNvPr>
          <p:cNvSpPr>
            <a:spLocks noGrp="1"/>
          </p:cNvSpPr>
          <p:nvPr>
            <p:ph type="ctrTitle"/>
          </p:nvPr>
        </p:nvSpPr>
        <p:spPr/>
        <p:txBody>
          <a:bodyPr/>
          <a:lstStyle/>
          <a:p>
            <a:r>
              <a:rPr lang="en-US" dirty="0"/>
              <a:t>Chapter 5</a:t>
            </a:r>
          </a:p>
        </p:txBody>
      </p:sp>
      <p:sp>
        <p:nvSpPr>
          <p:cNvPr id="5" name="Subtitle 4">
            <a:extLst>
              <a:ext uri="{FF2B5EF4-FFF2-40B4-BE49-F238E27FC236}">
                <a16:creationId xmlns:a16="http://schemas.microsoft.com/office/drawing/2014/main" id="{70728F08-88EA-481C-AA5E-1C1F7987F1F9}"/>
              </a:ext>
            </a:extLst>
          </p:cNvPr>
          <p:cNvSpPr>
            <a:spLocks noGrp="1"/>
          </p:cNvSpPr>
          <p:nvPr>
            <p:ph type="subTitle" idx="1"/>
          </p:nvPr>
        </p:nvSpPr>
        <p:spPr>
          <a:xfrm>
            <a:off x="990600" y="3886200"/>
            <a:ext cx="6781800" cy="1752600"/>
          </a:xfrm>
        </p:spPr>
        <p:txBody>
          <a:bodyPr/>
          <a:lstStyle/>
          <a:p>
            <a:r>
              <a:rPr lang="en-US" dirty="0"/>
              <a:t>Other Forms of Rulemaking</a:t>
            </a:r>
            <a:br>
              <a:rPr lang="en-US" dirty="0"/>
            </a:br>
            <a:r>
              <a:rPr lang="en-US" dirty="0"/>
              <a:t>Constitutional Issues (Vermont Yankee)</a:t>
            </a:r>
            <a:br>
              <a:rPr lang="en-US" dirty="0"/>
            </a:br>
            <a:r>
              <a:rPr lang="en-US" dirty="0"/>
              <a:t>Ex Parte Communications</a:t>
            </a:r>
          </a:p>
        </p:txBody>
      </p:sp>
      <p:sp>
        <p:nvSpPr>
          <p:cNvPr id="4" name="Slide Number Placeholder 3">
            <a:extLst>
              <a:ext uri="{FF2B5EF4-FFF2-40B4-BE49-F238E27FC236}">
                <a16:creationId xmlns:a16="http://schemas.microsoft.com/office/drawing/2014/main" id="{9EDCB821-24FD-479E-8341-6AE2899B8186}"/>
              </a:ext>
            </a:extLst>
          </p:cNvPr>
          <p:cNvSpPr>
            <a:spLocks noGrp="1"/>
          </p:cNvSpPr>
          <p:nvPr>
            <p:ph type="sldNum" sz="quarter" idx="12"/>
          </p:nvPr>
        </p:nvSpPr>
        <p:spPr/>
        <p:txBody>
          <a:bodyPr/>
          <a:lstStyle/>
          <a:p>
            <a:pPr>
              <a:defRPr/>
            </a:pPr>
            <a:fld id="{CC739B67-DB22-4103-985A-E8E1D242EF5C}" type="slidenum">
              <a:rPr lang="en-US" smtClean="0"/>
              <a:pPr>
                <a:defRPr/>
              </a:pPr>
              <a:t>1</a:t>
            </a:fld>
            <a:endParaRPr lang="en-US"/>
          </a:p>
        </p:txBody>
      </p:sp>
      <p:pic>
        <p:nvPicPr>
          <p:cNvPr id="3" name="Audio 2">
            <a:hlinkClick r:id="" action="ppaction://media"/>
            <a:extLst>
              <a:ext uri="{FF2B5EF4-FFF2-40B4-BE49-F238E27FC236}">
                <a16:creationId xmlns:a16="http://schemas.microsoft.com/office/drawing/2014/main" id="{D4F60009-9700-4D63-880B-69E65D4758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92670308"/>
      </p:ext>
    </p:extLst>
  </p:cSld>
  <p:clrMapOvr>
    <a:masterClrMapping/>
  </p:clrMapOvr>
  <mc:AlternateContent xmlns:mc="http://schemas.openxmlformats.org/markup-compatibility/2006" xmlns:p14="http://schemas.microsoft.com/office/powerpoint/2010/main">
    <mc:Choice Requires="p14">
      <p:transition spd="slow" p14:dur="2000" advTm="9163"/>
    </mc:Choice>
    <mc:Fallback xmlns="">
      <p:transition spd="slow" advTm="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dirty="0"/>
              <a:t>Are there Constitutional Due Process Rights in Rulemaking?</a:t>
            </a:r>
          </a:p>
        </p:txBody>
      </p:sp>
      <p:sp>
        <p:nvSpPr>
          <p:cNvPr id="2051" name="Rectangle 3"/>
          <p:cNvSpPr>
            <a:spLocks noGrp="1" noChangeArrowheads="1"/>
          </p:cNvSpPr>
          <p:nvPr>
            <p:ph idx="1"/>
          </p:nvPr>
        </p:nvSpPr>
        <p:spPr/>
        <p:txBody>
          <a:bodyPr>
            <a:normAutofit lnSpcReduction="10000"/>
          </a:bodyPr>
          <a:lstStyle/>
          <a:p>
            <a:pPr>
              <a:lnSpc>
                <a:spcPct val="90000"/>
              </a:lnSpc>
            </a:pPr>
            <a:r>
              <a:rPr lang="en-US" dirty="0"/>
              <a:t>What does the DC circuit want the NRC to do to improve the due process in their rulemaking?</a:t>
            </a:r>
          </a:p>
          <a:p>
            <a:pPr lvl="1">
              <a:lnSpc>
                <a:spcPct val="90000"/>
              </a:lnSpc>
            </a:pPr>
            <a:r>
              <a:rPr lang="en-US" dirty="0"/>
              <a:t>“it likewise clearly thought it entirely appropriate to "scrutinize the record as a whole to insure that genuine opportunities to participate in a meaningful way were provided”</a:t>
            </a: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n"/>
              <a:tabLst/>
              <a:defRPr/>
            </a:pPr>
            <a:r>
              <a:rPr lang="en-US" dirty="0"/>
              <a:t>The court wants more public participation than the APA requires.</a:t>
            </a:r>
          </a:p>
          <a:p>
            <a:pPr lvl="1" indent="-342900">
              <a:lnSpc>
                <a:spcPct val="90000"/>
              </a:lnSpc>
              <a:buClr>
                <a:schemeClr val="folHlink"/>
              </a:buClr>
              <a:buSzPct val="60000"/>
              <a:defRPr/>
            </a:pPr>
            <a:r>
              <a:rPr lang="en-US" b="1" dirty="0">
                <a:solidFill>
                  <a:schemeClr val="tx1"/>
                </a:solidFill>
                <a:effectLst/>
                <a:latin typeface="+mn-lt"/>
                <a:ea typeface="+mn-ea"/>
                <a:cs typeface="+mn-cs"/>
              </a:rPr>
              <a:t>It is unhappy that the NRC is dodging the fuel question.</a:t>
            </a:r>
          </a:p>
        </p:txBody>
      </p:sp>
      <p:sp>
        <p:nvSpPr>
          <p:cNvPr id="2" name="Slide Number Placeholder 1">
            <a:extLst>
              <a:ext uri="{FF2B5EF4-FFF2-40B4-BE49-F238E27FC236}">
                <a16:creationId xmlns:a16="http://schemas.microsoft.com/office/drawing/2014/main" id="{AFF0A77F-DE76-44F6-B287-0E2422041668}"/>
              </a:ext>
            </a:extLst>
          </p:cNvPr>
          <p:cNvSpPr>
            <a:spLocks noGrp="1"/>
          </p:cNvSpPr>
          <p:nvPr>
            <p:ph type="sldNum" sz="quarter" idx="12"/>
          </p:nvPr>
        </p:nvSpPr>
        <p:spPr/>
        <p:txBody>
          <a:bodyPr/>
          <a:lstStyle/>
          <a:p>
            <a:pPr>
              <a:defRPr/>
            </a:pPr>
            <a:fld id="{14352923-D39C-456D-A4D0-962C6C599CDA}"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91111CF0-2FF4-48E6-814D-31BBF3E06D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50"/>
    </mc:Choice>
    <mc:Fallback xmlns="">
      <p:transition spd="slow" advTm="3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the APA</a:t>
            </a:r>
          </a:p>
        </p:txBody>
      </p:sp>
      <p:sp>
        <p:nvSpPr>
          <p:cNvPr id="3" name="Content Placeholder 2"/>
          <p:cNvSpPr>
            <a:spLocks noGrp="1"/>
          </p:cNvSpPr>
          <p:nvPr>
            <p:ph idx="1"/>
          </p:nvPr>
        </p:nvSpPr>
        <p:spPr/>
        <p:txBody>
          <a:bodyPr/>
          <a:lstStyle/>
          <a:p>
            <a:pPr>
              <a:lnSpc>
                <a:spcPct val="90000"/>
              </a:lnSpc>
            </a:pPr>
            <a:r>
              <a:rPr lang="en-US" dirty="0"/>
              <a:t>Did the rulemaking comply with the APA?</a:t>
            </a:r>
          </a:p>
          <a:p>
            <a:pPr>
              <a:lnSpc>
                <a:spcPct val="90000"/>
              </a:lnSpc>
            </a:pPr>
            <a:r>
              <a:rPr lang="en-US" dirty="0"/>
              <a:t>What is the lower court's theory about the APA requirements?</a:t>
            </a:r>
          </a:p>
          <a:p>
            <a:pPr lvl="1">
              <a:lnSpc>
                <a:spcPct val="90000"/>
              </a:lnSpc>
            </a:pPr>
            <a:r>
              <a:rPr lang="en-US" dirty="0"/>
              <a:t>Floor or ceiling?</a:t>
            </a:r>
          </a:p>
          <a:p>
            <a:pPr>
              <a:lnSpc>
                <a:spcPct val="90000"/>
              </a:lnSpc>
            </a:pPr>
            <a:r>
              <a:rPr lang="en-US" dirty="0"/>
              <a:t>Who does the court think should decide on the appropriate procedures?</a:t>
            </a:r>
          </a:p>
          <a:p>
            <a:pPr lvl="1">
              <a:lnSpc>
                <a:spcPct val="90000"/>
              </a:lnSpc>
            </a:pPr>
            <a:r>
              <a:rPr lang="en-US" dirty="0"/>
              <a:t>Does this look like </a:t>
            </a:r>
            <a:r>
              <a:rPr lang="en-US" i="1" dirty="0"/>
              <a:t>Goldberg</a:t>
            </a:r>
            <a:r>
              <a:rPr lang="en-US" dirty="0"/>
              <a:t> or </a:t>
            </a:r>
            <a:r>
              <a:rPr lang="en-US" i="1" dirty="0"/>
              <a:t>Matthews</a:t>
            </a:r>
            <a:r>
              <a:rPr lang="en-US" dirty="0"/>
              <a:t>?</a:t>
            </a:r>
          </a:p>
        </p:txBody>
      </p:sp>
      <p:sp>
        <p:nvSpPr>
          <p:cNvPr id="4" name="Slide Number Placeholder 3"/>
          <p:cNvSpPr>
            <a:spLocks noGrp="1"/>
          </p:cNvSpPr>
          <p:nvPr>
            <p:ph type="sldNum" sz="quarter" idx="12"/>
          </p:nvPr>
        </p:nvSpPr>
        <p:spPr/>
        <p:txBody>
          <a:bodyPr/>
          <a:lstStyle/>
          <a:p>
            <a:fld id="{A9FD4711-8A0D-41D8-A3C4-0902A82BEE83}" type="slidenum">
              <a:rPr lang="en-US" smtClean="0"/>
              <a:pPr/>
              <a:t>11</a:t>
            </a:fld>
            <a:endParaRPr lang="en-US"/>
          </a:p>
        </p:txBody>
      </p:sp>
      <p:pic>
        <p:nvPicPr>
          <p:cNvPr id="6" name="Audio 5">
            <a:hlinkClick r:id="" action="ppaction://media"/>
            <a:extLst>
              <a:ext uri="{FF2B5EF4-FFF2-40B4-BE49-F238E27FC236}">
                <a16:creationId xmlns:a16="http://schemas.microsoft.com/office/drawing/2014/main" id="{1C266E24-F153-4313-B390-FDF6A2C27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82228393"/>
      </p:ext>
    </p:extLst>
  </p:cSld>
  <p:clrMapOvr>
    <a:masterClrMapping/>
  </p:clrMapOvr>
  <mc:AlternateContent xmlns:mc="http://schemas.openxmlformats.org/markup-compatibility/2006" xmlns:p14="http://schemas.microsoft.com/office/powerpoint/2010/main">
    <mc:Choice Requires="p14">
      <p:transition spd="slow" p14:dur="2000" advTm="50183"/>
    </mc:Choice>
    <mc:Fallback xmlns="">
      <p:transition spd="slow" advTm="5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6A9A8A2-995D-4DD4-AA97-DB28208496AE}" type="slidenum">
              <a:rPr lang="en-US"/>
              <a:pPr/>
              <a:t>12</a:t>
            </a:fld>
            <a:endParaRPr lang="en-US"/>
          </a:p>
        </p:txBody>
      </p:sp>
      <p:sp>
        <p:nvSpPr>
          <p:cNvPr id="64514" name="Rectangle 2"/>
          <p:cNvSpPr>
            <a:spLocks noGrp="1" noChangeArrowheads="1"/>
          </p:cNvSpPr>
          <p:nvPr>
            <p:ph type="title"/>
          </p:nvPr>
        </p:nvSpPr>
        <p:spPr/>
        <p:txBody>
          <a:bodyPr/>
          <a:lstStyle/>
          <a:p>
            <a:pPr>
              <a:lnSpc>
                <a:spcPct val="90000"/>
              </a:lnSpc>
            </a:pPr>
            <a:r>
              <a:rPr lang="en-US" dirty="0"/>
              <a:t>The United States Supreme Court </a:t>
            </a:r>
          </a:p>
        </p:txBody>
      </p:sp>
      <p:sp>
        <p:nvSpPr>
          <p:cNvPr id="64515" name="Rectangle 3"/>
          <p:cNvSpPr>
            <a:spLocks noGrp="1" noChangeArrowheads="1"/>
          </p:cNvSpPr>
          <p:nvPr>
            <p:ph type="body" idx="1"/>
          </p:nvPr>
        </p:nvSpPr>
        <p:spPr/>
        <p:txBody>
          <a:bodyPr>
            <a:normAutofit/>
          </a:bodyPr>
          <a:lstStyle/>
          <a:p>
            <a:pPr>
              <a:lnSpc>
                <a:spcPct val="80000"/>
              </a:lnSpc>
            </a:pPr>
            <a:r>
              <a:rPr lang="en-US" sz="2800" dirty="0"/>
              <a:t>The APA controls – courts cannot add more procedure.</a:t>
            </a:r>
          </a:p>
          <a:p>
            <a:pPr lvl="1">
              <a:lnSpc>
                <a:spcPct val="80000"/>
              </a:lnSpc>
            </a:pPr>
            <a:r>
              <a:rPr lang="en-US" sz="2800" dirty="0"/>
              <a:t>"The fundamental policy questions appropriately resolved in Congress and in the state legislatures are not subject to reexamination in the federal courts under the guise of judicial review of agency action. Time may prove wrong the decision to develop nuclear energy, but it is Congress or the States within their appropriate agencies which must eventually make that judgment.”</a:t>
            </a:r>
          </a:p>
          <a:p>
            <a:pPr>
              <a:lnSpc>
                <a:spcPct val="80000"/>
              </a:lnSpc>
            </a:pPr>
            <a:r>
              <a:rPr lang="en-US" sz="2800" dirty="0"/>
              <a:t>Why is this critical for the political control of agencies?</a:t>
            </a:r>
          </a:p>
        </p:txBody>
      </p:sp>
      <p:pic>
        <p:nvPicPr>
          <p:cNvPr id="2" name="Audio 1">
            <a:hlinkClick r:id="" action="ppaction://media"/>
            <a:extLst>
              <a:ext uri="{FF2B5EF4-FFF2-40B4-BE49-F238E27FC236}">
                <a16:creationId xmlns:a16="http://schemas.microsoft.com/office/drawing/2014/main" id="{D30A4BC7-4C27-46B3-BF1D-199A0C02F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827"/>
    </mc:Choice>
    <mc:Fallback xmlns="">
      <p:transition spd="slow" advTm="9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F090-33F1-4ED2-97A4-531BAE07F4F8}"/>
              </a:ext>
            </a:extLst>
          </p:cNvPr>
          <p:cNvSpPr>
            <a:spLocks noGrp="1"/>
          </p:cNvSpPr>
          <p:nvPr>
            <p:ph type="title"/>
          </p:nvPr>
        </p:nvSpPr>
        <p:spPr/>
        <p:txBody>
          <a:bodyPr/>
          <a:lstStyle/>
          <a:p>
            <a:r>
              <a:rPr lang="en-US" dirty="0"/>
              <a:t>Hybrid Rulemaking</a:t>
            </a:r>
          </a:p>
        </p:txBody>
      </p:sp>
      <p:sp>
        <p:nvSpPr>
          <p:cNvPr id="3" name="Content Placeholder 2">
            <a:extLst>
              <a:ext uri="{FF2B5EF4-FFF2-40B4-BE49-F238E27FC236}">
                <a16:creationId xmlns:a16="http://schemas.microsoft.com/office/drawing/2014/main" id="{C599DB0A-2DD6-40EA-9E36-5737648AFE4A}"/>
              </a:ext>
            </a:extLst>
          </p:cNvPr>
          <p:cNvSpPr>
            <a:spLocks noGrp="1"/>
          </p:cNvSpPr>
          <p:nvPr>
            <p:ph idx="1"/>
          </p:nvPr>
        </p:nvSpPr>
        <p:spPr/>
        <p:txBody>
          <a:bodyPr>
            <a:normAutofit fontScale="92500" lnSpcReduction="20000"/>
          </a:bodyPr>
          <a:lstStyle/>
          <a:p>
            <a:r>
              <a:rPr lang="en-US" dirty="0"/>
              <a:t>As used in our text, this refers to notice and comment rulemaking with additional requirements, such as public hearings.</a:t>
            </a:r>
          </a:p>
          <a:p>
            <a:r>
              <a:rPr lang="en-US" dirty="0"/>
              <a:t>Nothing in </a:t>
            </a:r>
            <a:r>
              <a:rPr lang="en-US" i="1" dirty="0"/>
              <a:t>Vermont Yankee’s</a:t>
            </a:r>
            <a:r>
              <a:rPr lang="en-US" dirty="0"/>
              <a:t> prohibition on court ordered additions to the APA prevent Congress or the agency from adding additional process to rulemaking.</a:t>
            </a:r>
          </a:p>
          <a:p>
            <a:pPr lvl="1"/>
            <a:r>
              <a:rPr lang="en-US" dirty="0"/>
              <a:t>We saw this earlier with agencies adding notice and comments requirements actions that the APA exempted from notice and comment under the property exemption.</a:t>
            </a:r>
          </a:p>
        </p:txBody>
      </p:sp>
      <p:sp>
        <p:nvSpPr>
          <p:cNvPr id="4" name="Slide Number Placeholder 3">
            <a:extLst>
              <a:ext uri="{FF2B5EF4-FFF2-40B4-BE49-F238E27FC236}">
                <a16:creationId xmlns:a16="http://schemas.microsoft.com/office/drawing/2014/main" id="{38BE108F-7A80-4888-911A-22300E5CDEFA}"/>
              </a:ext>
            </a:extLst>
          </p:cNvPr>
          <p:cNvSpPr>
            <a:spLocks noGrp="1"/>
          </p:cNvSpPr>
          <p:nvPr>
            <p:ph type="sldNum" sz="quarter" idx="12"/>
          </p:nvPr>
        </p:nvSpPr>
        <p:spPr/>
        <p:txBody>
          <a:bodyPr/>
          <a:lstStyle/>
          <a:p>
            <a:pPr>
              <a:defRPr/>
            </a:pPr>
            <a:fld id="{CC739B67-DB22-4103-985A-E8E1D242EF5C}" type="slidenum">
              <a:rPr lang="en-US" smtClean="0"/>
              <a:pPr>
                <a:defRPr/>
              </a:pPr>
              <a:t>13</a:t>
            </a:fld>
            <a:endParaRPr lang="en-US"/>
          </a:p>
        </p:txBody>
      </p:sp>
      <p:pic>
        <p:nvPicPr>
          <p:cNvPr id="6" name="Audio 5">
            <a:hlinkClick r:id="" action="ppaction://media"/>
            <a:extLst>
              <a:ext uri="{FF2B5EF4-FFF2-40B4-BE49-F238E27FC236}">
                <a16:creationId xmlns:a16="http://schemas.microsoft.com/office/drawing/2014/main" id="{CF02D538-AE8B-4B97-B5DA-24C95323E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29479651"/>
      </p:ext>
    </p:extLst>
  </p:cSld>
  <p:clrMapOvr>
    <a:masterClrMapping/>
  </p:clrMapOvr>
  <mc:AlternateContent xmlns:mc="http://schemas.openxmlformats.org/markup-compatibility/2006" xmlns:p14="http://schemas.microsoft.com/office/powerpoint/2010/main">
    <mc:Choice Requires="p14">
      <p:transition spd="slow" p14:dur="2000" advTm="49716"/>
    </mc:Choice>
    <mc:Fallback xmlns="">
      <p:transition spd="slow" advTm="4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Costs Meet Interest Rates</a:t>
            </a:r>
          </a:p>
        </p:txBody>
      </p:sp>
      <p:sp>
        <p:nvSpPr>
          <p:cNvPr id="4" name="Slide Number Placeholder 3"/>
          <p:cNvSpPr>
            <a:spLocks noGrp="1"/>
          </p:cNvSpPr>
          <p:nvPr>
            <p:ph type="sldNum" sz="quarter" idx="12"/>
          </p:nvPr>
        </p:nvSpPr>
        <p:spPr/>
        <p:txBody>
          <a:bodyPr/>
          <a:lstStyle/>
          <a:p>
            <a:fld id="{A9FD4711-8A0D-41D8-A3C4-0902A82BEE83}" type="slidenum">
              <a:rPr lang="en-US" smtClean="0"/>
              <a:pPr/>
              <a:t>14</a:t>
            </a:fld>
            <a:endParaRPr lang="en-US"/>
          </a:p>
        </p:txBody>
      </p:sp>
      <p:pic>
        <p:nvPicPr>
          <p:cNvPr id="1026" name="Picture 2" descr="https://fred.stlouisfed.org/graph/fredgraph.png?g=cGL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8600" y="2209800"/>
            <a:ext cx="8534400" cy="3285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35E63D-AFC0-47CA-AB89-3B5BDFE9173C}"/>
              </a:ext>
            </a:extLst>
          </p:cNvPr>
          <p:cNvSpPr txBox="1"/>
          <p:nvPr/>
        </p:nvSpPr>
        <p:spPr>
          <a:xfrm>
            <a:off x="381000" y="5638800"/>
            <a:ext cx="8153400" cy="923330"/>
          </a:xfrm>
          <a:prstGeom prst="rect">
            <a:avLst/>
          </a:prstGeom>
          <a:noFill/>
        </p:spPr>
        <p:txBody>
          <a:bodyPr wrap="square" rtlCol="0">
            <a:spAutoFit/>
          </a:bodyPr>
          <a:lstStyle/>
          <a:p>
            <a:r>
              <a:rPr lang="en-US" dirty="0"/>
              <a:t>High interest rates, combined with long delays due to litigation over the licensing procedures, bankrupted plants and ended the building of new reactors before Three Mile Island (1979) and Chernobyl (1986).</a:t>
            </a:r>
          </a:p>
        </p:txBody>
      </p:sp>
      <p:pic>
        <p:nvPicPr>
          <p:cNvPr id="5" name="Audio 4">
            <a:hlinkClick r:id="" action="ppaction://media"/>
            <a:extLst>
              <a:ext uri="{FF2B5EF4-FFF2-40B4-BE49-F238E27FC236}">
                <a16:creationId xmlns:a16="http://schemas.microsoft.com/office/drawing/2014/main" id="{C84D9F01-6019-44B4-B1F8-217A76AB4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87462436"/>
      </p:ext>
    </p:extLst>
  </p:cSld>
  <p:clrMapOvr>
    <a:masterClrMapping/>
  </p:clrMapOvr>
  <mc:AlternateContent xmlns:mc="http://schemas.openxmlformats.org/markup-compatibility/2006" xmlns:p14="http://schemas.microsoft.com/office/powerpoint/2010/main">
    <mc:Choice Requires="p14">
      <p:transition spd="slow" p14:dur="2000" advTm="153973"/>
    </mc:Choice>
    <mc:Fallback xmlns="">
      <p:transition spd="slow" advTm="15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BF37-B1FC-4798-B851-D94FECAA0D93}"/>
              </a:ext>
            </a:extLst>
          </p:cNvPr>
          <p:cNvSpPr>
            <a:spLocks noGrp="1"/>
          </p:cNvSpPr>
          <p:nvPr>
            <p:ph type="title"/>
          </p:nvPr>
        </p:nvSpPr>
        <p:spPr/>
        <p:txBody>
          <a:bodyPr/>
          <a:lstStyle/>
          <a:p>
            <a:r>
              <a:rPr lang="en-US" dirty="0"/>
              <a:t>Ex Parte Communications (Clarified)</a:t>
            </a:r>
          </a:p>
        </p:txBody>
      </p:sp>
      <p:sp>
        <p:nvSpPr>
          <p:cNvPr id="3" name="Content Placeholder 2">
            <a:extLst>
              <a:ext uri="{FF2B5EF4-FFF2-40B4-BE49-F238E27FC236}">
                <a16:creationId xmlns:a16="http://schemas.microsoft.com/office/drawing/2014/main" id="{6E32FF20-3CE1-4FC0-8322-E30ABDB46F12}"/>
              </a:ext>
            </a:extLst>
          </p:cNvPr>
          <p:cNvSpPr>
            <a:spLocks noGrp="1"/>
          </p:cNvSpPr>
          <p:nvPr>
            <p:ph idx="1"/>
          </p:nvPr>
        </p:nvSpPr>
        <p:spPr/>
        <p:txBody>
          <a:bodyPr>
            <a:normAutofit fontScale="92500" lnSpcReduction="10000"/>
          </a:bodyPr>
          <a:lstStyle/>
          <a:p>
            <a:r>
              <a:rPr lang="en-US" dirty="0"/>
              <a:t>The discussion of ex </a:t>
            </a:r>
            <a:r>
              <a:rPr lang="en-US" dirty="0" err="1"/>
              <a:t>parte</a:t>
            </a:r>
            <a:r>
              <a:rPr lang="en-US" dirty="0"/>
              <a:t> communications in rulemaking deals with old cases that have more in common with our discussion of ex </a:t>
            </a:r>
            <a:r>
              <a:rPr lang="en-US" dirty="0" err="1"/>
              <a:t>parte</a:t>
            </a:r>
            <a:r>
              <a:rPr lang="en-US" dirty="0"/>
              <a:t> communications in adjudications.</a:t>
            </a:r>
          </a:p>
          <a:p>
            <a:r>
              <a:rPr lang="en-US" dirty="0"/>
              <a:t>Under contemporary judicial review of rulemaking, the rule must stand or fall on the published record.</a:t>
            </a:r>
          </a:p>
          <a:p>
            <a:r>
              <a:rPr lang="en-US" dirty="0"/>
              <a:t>If the rule depends on an ex </a:t>
            </a:r>
            <a:r>
              <a:rPr lang="en-US" dirty="0" err="1"/>
              <a:t>parte</a:t>
            </a:r>
            <a:r>
              <a:rPr lang="en-US" dirty="0"/>
              <a:t> communication (or anything else) that is not in the record, then the rule will be remanded to the agency as being unsupported by the record.</a:t>
            </a:r>
          </a:p>
        </p:txBody>
      </p:sp>
      <p:sp>
        <p:nvSpPr>
          <p:cNvPr id="4" name="Slide Number Placeholder 3">
            <a:extLst>
              <a:ext uri="{FF2B5EF4-FFF2-40B4-BE49-F238E27FC236}">
                <a16:creationId xmlns:a16="http://schemas.microsoft.com/office/drawing/2014/main" id="{C3A55269-4B9B-43D2-B801-12D2F24B4406}"/>
              </a:ext>
            </a:extLst>
          </p:cNvPr>
          <p:cNvSpPr>
            <a:spLocks noGrp="1"/>
          </p:cNvSpPr>
          <p:nvPr>
            <p:ph type="sldNum" sz="quarter" idx="12"/>
          </p:nvPr>
        </p:nvSpPr>
        <p:spPr/>
        <p:txBody>
          <a:bodyPr/>
          <a:lstStyle/>
          <a:p>
            <a:pPr>
              <a:defRPr/>
            </a:pPr>
            <a:fld id="{CC739B67-DB22-4103-985A-E8E1D242EF5C}" type="slidenum">
              <a:rPr lang="en-US" smtClean="0"/>
              <a:pPr>
                <a:defRPr/>
              </a:pPr>
              <a:t>15</a:t>
            </a:fld>
            <a:endParaRPr lang="en-US"/>
          </a:p>
        </p:txBody>
      </p:sp>
      <p:pic>
        <p:nvPicPr>
          <p:cNvPr id="5" name="Audio 4">
            <a:hlinkClick r:id="" action="ppaction://media"/>
            <a:extLst>
              <a:ext uri="{FF2B5EF4-FFF2-40B4-BE49-F238E27FC236}">
                <a16:creationId xmlns:a16="http://schemas.microsoft.com/office/drawing/2014/main" id="{70A9234A-C5B8-415D-9F27-7B90144B13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09528525"/>
      </p:ext>
    </p:extLst>
  </p:cSld>
  <p:clrMapOvr>
    <a:masterClrMapping/>
  </p:clrMapOvr>
  <mc:AlternateContent xmlns:mc="http://schemas.openxmlformats.org/markup-compatibility/2006" xmlns:p14="http://schemas.microsoft.com/office/powerpoint/2010/main">
    <mc:Choice Requires="p14">
      <p:transition spd="slow" p14:dur="2000" advTm="86949"/>
    </mc:Choice>
    <mc:Fallback xmlns="">
      <p:transition spd="slow" advTm="8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B4D1-FE58-4C22-AFD7-CA0060711C90}"/>
              </a:ext>
            </a:extLst>
          </p:cNvPr>
          <p:cNvSpPr>
            <a:spLocks noGrp="1"/>
          </p:cNvSpPr>
          <p:nvPr>
            <p:ph type="title"/>
          </p:nvPr>
        </p:nvSpPr>
        <p:spPr/>
        <p:txBody>
          <a:bodyPr/>
          <a:lstStyle/>
          <a:p>
            <a:r>
              <a:rPr lang="en-US" dirty="0"/>
              <a:t>Political Influence on Rulemaking</a:t>
            </a:r>
          </a:p>
        </p:txBody>
      </p:sp>
      <p:sp>
        <p:nvSpPr>
          <p:cNvPr id="3" name="Content Placeholder 2">
            <a:extLst>
              <a:ext uri="{FF2B5EF4-FFF2-40B4-BE49-F238E27FC236}">
                <a16:creationId xmlns:a16="http://schemas.microsoft.com/office/drawing/2014/main" id="{2772A1EE-740A-46CD-A871-1EC8867316AB}"/>
              </a:ext>
            </a:extLst>
          </p:cNvPr>
          <p:cNvSpPr>
            <a:spLocks noGrp="1"/>
          </p:cNvSpPr>
          <p:nvPr>
            <p:ph idx="1"/>
          </p:nvPr>
        </p:nvSpPr>
        <p:spPr/>
        <p:txBody>
          <a:bodyPr>
            <a:normAutofit fontScale="85000" lnSpcReduction="10000"/>
          </a:bodyPr>
          <a:lstStyle/>
          <a:p>
            <a:r>
              <a:rPr lang="en-US" dirty="0"/>
              <a:t>Agencies carry out political policy, within the constraints imposed by their enabling legislation and budgetary limits. </a:t>
            </a:r>
          </a:p>
          <a:p>
            <a:pPr lvl="1"/>
            <a:r>
              <a:rPr lang="en-US" dirty="0"/>
              <a:t>Remember – Congress can defund agency activities without removing them from the enabling act.</a:t>
            </a:r>
          </a:p>
          <a:p>
            <a:r>
              <a:rPr lang="en-US" dirty="0"/>
              <a:t>The Courts will not inquire into the political motivation for a rule, or who influenced the agency to make the rule, as long as the rule stands on its published record.</a:t>
            </a:r>
          </a:p>
          <a:p>
            <a:pPr lvl="1"/>
            <a:r>
              <a:rPr lang="en-US" dirty="0"/>
              <a:t>Some Trump agency rules failed because the agency failed to support the rule in the record.</a:t>
            </a:r>
          </a:p>
        </p:txBody>
      </p:sp>
      <p:sp>
        <p:nvSpPr>
          <p:cNvPr id="4" name="Slide Number Placeholder 3">
            <a:extLst>
              <a:ext uri="{FF2B5EF4-FFF2-40B4-BE49-F238E27FC236}">
                <a16:creationId xmlns:a16="http://schemas.microsoft.com/office/drawing/2014/main" id="{2C212140-8BC1-4E99-9B3B-032877E3C7B9}"/>
              </a:ext>
            </a:extLst>
          </p:cNvPr>
          <p:cNvSpPr>
            <a:spLocks noGrp="1"/>
          </p:cNvSpPr>
          <p:nvPr>
            <p:ph type="sldNum" sz="quarter" idx="12"/>
          </p:nvPr>
        </p:nvSpPr>
        <p:spPr/>
        <p:txBody>
          <a:bodyPr/>
          <a:lstStyle/>
          <a:p>
            <a:pPr>
              <a:defRPr/>
            </a:pPr>
            <a:fld id="{CC739B67-DB22-4103-985A-E8E1D242EF5C}" type="slidenum">
              <a:rPr lang="en-US" smtClean="0"/>
              <a:pPr>
                <a:defRPr/>
              </a:pPr>
              <a:t>16</a:t>
            </a:fld>
            <a:endParaRPr lang="en-US"/>
          </a:p>
        </p:txBody>
      </p:sp>
      <p:pic>
        <p:nvPicPr>
          <p:cNvPr id="6" name="Audio 5">
            <a:hlinkClick r:id="" action="ppaction://media"/>
            <a:extLst>
              <a:ext uri="{FF2B5EF4-FFF2-40B4-BE49-F238E27FC236}">
                <a16:creationId xmlns:a16="http://schemas.microsoft.com/office/drawing/2014/main" id="{0311B196-A7B8-4E25-A804-72A28AC3A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93718789"/>
      </p:ext>
    </p:extLst>
  </p:cSld>
  <p:clrMapOvr>
    <a:masterClrMapping/>
  </p:clrMapOvr>
  <mc:AlternateContent xmlns:mc="http://schemas.openxmlformats.org/markup-compatibility/2006" xmlns:p14="http://schemas.microsoft.com/office/powerpoint/2010/main">
    <mc:Choice Requires="p14">
      <p:transition spd="slow" p14:dur="2000" advTm="130812"/>
    </mc:Choice>
    <mc:Fallback xmlns="">
      <p:transition spd="slow" advTm="13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Rulemaking</a:t>
            </a:r>
          </a:p>
        </p:txBody>
      </p:sp>
      <p:sp>
        <p:nvSpPr>
          <p:cNvPr id="3" name="Content Placeholder 2"/>
          <p:cNvSpPr>
            <a:spLocks noGrp="1"/>
          </p:cNvSpPr>
          <p:nvPr>
            <p:ph idx="1"/>
          </p:nvPr>
        </p:nvSpPr>
        <p:spPr/>
        <p:txBody>
          <a:bodyPr>
            <a:normAutofit lnSpcReduction="10000"/>
          </a:bodyPr>
          <a:lstStyle/>
          <a:p>
            <a:pPr eaLnBrk="1" hangingPunct="1"/>
            <a:r>
              <a:rPr lang="en-US" dirty="0"/>
              <a:t>The rulemaking equivalent of formal adjudications: </a:t>
            </a:r>
          </a:p>
          <a:p>
            <a:pPr lvl="1" eaLnBrk="1" hangingPunct="1"/>
            <a:r>
              <a:rPr lang="en-US" dirty="0"/>
              <a:t>A rulemaking conducted as a trial type hearing.</a:t>
            </a:r>
          </a:p>
          <a:p>
            <a:pPr eaLnBrk="1" hangingPunct="1"/>
            <a:r>
              <a:rPr lang="en-US" dirty="0"/>
              <a:t>The agency support for the rule must be presented at the hearing.</a:t>
            </a:r>
          </a:p>
          <a:p>
            <a:pPr eaLnBrk="1" hangingPunct="1"/>
            <a:r>
              <a:rPr lang="en-US" dirty="0"/>
              <a:t>Interested parties may present and cross-examine evidence.</a:t>
            </a:r>
          </a:p>
          <a:p>
            <a:pPr lvl="1" eaLnBrk="1" hangingPunct="1"/>
            <a:r>
              <a:rPr lang="en-US" dirty="0"/>
              <a:t>The number of interested parties is potentially very large.</a:t>
            </a:r>
          </a:p>
        </p:txBody>
      </p:sp>
      <p:sp>
        <p:nvSpPr>
          <p:cNvPr id="4" name="Slide Number Placeholder 3"/>
          <p:cNvSpPr>
            <a:spLocks noGrp="1"/>
          </p:cNvSpPr>
          <p:nvPr>
            <p:ph type="sldNum" sz="quarter" idx="12"/>
          </p:nvPr>
        </p:nvSpPr>
        <p:spPr/>
        <p:txBody>
          <a:bodyPr/>
          <a:lstStyle/>
          <a:p>
            <a:pPr>
              <a:defRPr/>
            </a:pPr>
            <a:fld id="{D6F5F077-D39F-4532-89B6-114E9FCDFBE8}" type="slidenum">
              <a:rPr lang="en-US" smtClean="0"/>
              <a:pPr>
                <a:defRPr/>
              </a:pPr>
              <a:t>2</a:t>
            </a:fld>
            <a:endParaRPr lang="en-US"/>
          </a:p>
        </p:txBody>
      </p:sp>
      <p:pic>
        <p:nvPicPr>
          <p:cNvPr id="6" name="Audio 5">
            <a:hlinkClick r:id="" action="ppaction://media"/>
            <a:extLst>
              <a:ext uri="{FF2B5EF4-FFF2-40B4-BE49-F238E27FC236}">
                <a16:creationId xmlns:a16="http://schemas.microsoft.com/office/drawing/2014/main" id="{96604874-887D-4DED-887E-8706F631DE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294864554"/>
      </p:ext>
    </p:extLst>
  </p:cSld>
  <p:clrMapOvr>
    <a:masterClrMapping/>
  </p:clrMapOvr>
  <mc:AlternateContent xmlns:mc="http://schemas.openxmlformats.org/markup-compatibility/2006" xmlns:p14="http://schemas.microsoft.com/office/powerpoint/2010/main">
    <mc:Choice Requires="p14">
      <p:transition spd="slow" p14:dur="2000" advTm="38016"/>
    </mc:Choice>
    <mc:Fallback xmlns="">
      <p:transition spd="slow" advTm="3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B812913-AE5C-4959-A0A9-361467C9668A}" type="slidenum">
              <a:rPr lang="en-US" smtClean="0"/>
              <a:pPr/>
              <a:t>3</a:t>
            </a:fld>
            <a:endParaRPr lang="en-US"/>
          </a:p>
        </p:txBody>
      </p:sp>
      <p:sp>
        <p:nvSpPr>
          <p:cNvPr id="31747" name="Rectangle 2"/>
          <p:cNvSpPr>
            <a:spLocks noGrp="1" noChangeArrowheads="1"/>
          </p:cNvSpPr>
          <p:nvPr>
            <p:ph type="title"/>
          </p:nvPr>
        </p:nvSpPr>
        <p:spPr/>
        <p:txBody>
          <a:bodyPr/>
          <a:lstStyle/>
          <a:p>
            <a:pPr eaLnBrk="1" hangingPunct="1"/>
            <a:r>
              <a:rPr lang="en-US" dirty="0"/>
              <a:t>Why Avoid Formal Rulemaking?</a:t>
            </a:r>
          </a:p>
        </p:txBody>
      </p:sp>
      <p:sp>
        <p:nvSpPr>
          <p:cNvPr id="31748" name="Rectangle 3"/>
          <p:cNvSpPr>
            <a:spLocks noGrp="1" noChangeArrowheads="1"/>
          </p:cNvSpPr>
          <p:nvPr>
            <p:ph type="body" idx="1"/>
          </p:nvPr>
        </p:nvSpPr>
        <p:spPr/>
        <p:txBody>
          <a:bodyPr>
            <a:normAutofit lnSpcReduction="10000"/>
          </a:bodyPr>
          <a:lstStyle/>
          <a:p>
            <a:pPr eaLnBrk="1" hangingPunct="1">
              <a:lnSpc>
                <a:spcPct val="80000"/>
              </a:lnSpc>
            </a:pPr>
            <a:r>
              <a:rPr lang="en-US" dirty="0"/>
              <a:t>The peanut hearings (FDA must do formal rulemaking in some situations)</a:t>
            </a:r>
          </a:p>
          <a:p>
            <a:pPr lvl="1" eaLnBrk="1" hangingPunct="1">
              <a:lnSpc>
                <a:spcPct val="80000"/>
              </a:lnSpc>
            </a:pPr>
            <a:r>
              <a:rPr lang="en-US" dirty="0"/>
              <a:t>Should peanut butter have 87 or 90% peanuts?</a:t>
            </a:r>
          </a:p>
          <a:p>
            <a:pPr lvl="1" eaLnBrk="1" hangingPunct="1">
              <a:lnSpc>
                <a:spcPct val="80000"/>
              </a:lnSpc>
            </a:pPr>
            <a:r>
              <a:rPr lang="en-US" dirty="0"/>
              <a:t>What else can be in peanut butter?</a:t>
            </a:r>
          </a:p>
          <a:p>
            <a:pPr lvl="1" eaLnBrk="1" hangingPunct="1">
              <a:lnSpc>
                <a:spcPct val="80000"/>
              </a:lnSpc>
            </a:pPr>
            <a:r>
              <a:rPr lang="en-US"/>
              <a:t>12 </a:t>
            </a:r>
            <a:r>
              <a:rPr lang="en-US" dirty="0"/>
              <a:t>years </a:t>
            </a:r>
            <a:r>
              <a:rPr lang="en-US"/>
              <a:t>and 100,000+ </a:t>
            </a:r>
            <a:r>
              <a:rPr lang="en-US" dirty="0"/>
              <a:t>pages of transcript</a:t>
            </a:r>
          </a:p>
          <a:p>
            <a:pPr eaLnBrk="1" hangingPunct="1">
              <a:lnSpc>
                <a:spcPct val="80000"/>
              </a:lnSpc>
            </a:pPr>
            <a:r>
              <a:rPr lang="en-US" dirty="0"/>
              <a:t>What was the concern in </a:t>
            </a:r>
            <a:r>
              <a:rPr lang="en-US" i="1" dirty="0"/>
              <a:t>Shell Oil v. </a:t>
            </a:r>
            <a:r>
              <a:rPr lang="en-US" i="1" dirty="0" err="1"/>
              <a:t>FPC</a:t>
            </a:r>
            <a:r>
              <a:rPr lang="en-US" dirty="0"/>
              <a:t>?</a:t>
            </a:r>
          </a:p>
          <a:p>
            <a:pPr lvl="1" eaLnBrk="1" hangingPunct="1">
              <a:lnSpc>
                <a:spcPct val="80000"/>
              </a:lnSpc>
            </a:pPr>
            <a:r>
              <a:rPr lang="en-US" dirty="0"/>
              <a:t>Formal rulemaking was impossibly time consuming to use for regulating something changeable such as natural gas rates.</a:t>
            </a:r>
          </a:p>
          <a:p>
            <a:pPr eaLnBrk="1" hangingPunct="1">
              <a:lnSpc>
                <a:spcPct val="80000"/>
              </a:lnSpc>
            </a:pPr>
            <a:r>
              <a:rPr lang="en-US" dirty="0"/>
              <a:t>Why does just getting the right to be heard at a formal hearing benefit parties that oppose a rule?</a:t>
            </a:r>
          </a:p>
        </p:txBody>
      </p:sp>
      <p:pic>
        <p:nvPicPr>
          <p:cNvPr id="3" name="Audio 2">
            <a:hlinkClick r:id="" action="ppaction://media"/>
            <a:extLst>
              <a:ext uri="{FF2B5EF4-FFF2-40B4-BE49-F238E27FC236}">
                <a16:creationId xmlns:a16="http://schemas.microsoft.com/office/drawing/2014/main" id="{E10CFC20-6218-43C1-B431-A4E922BDB6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469276772"/>
      </p:ext>
    </p:extLst>
  </p:cSld>
  <p:clrMapOvr>
    <a:masterClrMapping/>
  </p:clrMapOvr>
  <mc:AlternateContent xmlns:mc="http://schemas.openxmlformats.org/markup-compatibility/2006" xmlns:p14="http://schemas.microsoft.com/office/powerpoint/2010/main">
    <mc:Choice Requires="p14">
      <p:transition spd="slow" p14:dur="2000" advTm="119569"/>
    </mc:Choice>
    <mc:Fallback xmlns="">
      <p:transition spd="slow" advTm="11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24BD6F1-7B6F-4202-A9F0-91714ABF5448}" type="slidenum">
              <a:rPr lang="en-US" smtClean="0"/>
              <a:pPr/>
              <a:t>4</a:t>
            </a:fld>
            <a:endParaRPr lang="en-US"/>
          </a:p>
        </p:txBody>
      </p:sp>
      <p:sp>
        <p:nvSpPr>
          <p:cNvPr id="32771" name="Rectangle 2"/>
          <p:cNvSpPr>
            <a:spLocks noGrp="1" noChangeArrowheads="1"/>
          </p:cNvSpPr>
          <p:nvPr>
            <p:ph type="title"/>
          </p:nvPr>
        </p:nvSpPr>
        <p:spPr/>
        <p:txBody>
          <a:bodyPr/>
          <a:lstStyle/>
          <a:p>
            <a:pPr eaLnBrk="1" hangingPunct="1"/>
            <a:r>
              <a:rPr lang="en-US" dirty="0"/>
              <a:t>When is Formal Rulemaking Required?</a:t>
            </a:r>
          </a:p>
        </p:txBody>
      </p:sp>
      <p:sp>
        <p:nvSpPr>
          <p:cNvPr id="32772" name="Rectangle 3"/>
          <p:cNvSpPr>
            <a:spLocks noGrp="1" noChangeArrowheads="1"/>
          </p:cNvSpPr>
          <p:nvPr>
            <p:ph type="body" idx="1"/>
          </p:nvPr>
        </p:nvSpPr>
        <p:spPr/>
        <p:txBody>
          <a:bodyPr>
            <a:normAutofit fontScale="92500" lnSpcReduction="10000"/>
          </a:bodyPr>
          <a:lstStyle/>
          <a:p>
            <a:pPr eaLnBrk="1" hangingPunct="1"/>
            <a:r>
              <a:rPr lang="en-US" sz="2800" dirty="0"/>
              <a:t>As with formal adjudication, it is disfavored by the modern courts.</a:t>
            </a:r>
          </a:p>
          <a:p>
            <a:pPr eaLnBrk="1" hangingPunct="1"/>
            <a:r>
              <a:rPr lang="en-US" sz="2800" dirty="0"/>
              <a:t>Must have magic statutory language or be required by the agency's on rules.</a:t>
            </a:r>
          </a:p>
          <a:p>
            <a:pPr lvl="1" eaLnBrk="1" hangingPunct="1"/>
            <a:r>
              <a:rPr lang="en-US" sz="2800" dirty="0"/>
              <a:t>The magic language - when rules are required by statute to be </a:t>
            </a:r>
            <a:r>
              <a:rPr lang="en-US" sz="2800" dirty="0">
                <a:highlight>
                  <a:srgbClr val="FFFF00"/>
                </a:highlight>
              </a:rPr>
              <a:t>"made on the record after opportunity for an agency hearing."</a:t>
            </a:r>
          </a:p>
          <a:p>
            <a:pPr eaLnBrk="1" hangingPunct="1"/>
            <a:r>
              <a:rPr lang="en-US" sz="2800" dirty="0"/>
              <a:t>Lawyering tip</a:t>
            </a:r>
          </a:p>
          <a:p>
            <a:pPr lvl="1" eaLnBrk="1" hangingPunct="1"/>
            <a:r>
              <a:rPr lang="en-US" sz="2800" dirty="0"/>
              <a:t>Why would you want to argue that formal rulemaking is required?</a:t>
            </a:r>
          </a:p>
          <a:p>
            <a:pPr lvl="1" eaLnBrk="1" hangingPunct="1"/>
            <a:r>
              <a:rPr lang="en-US" sz="2800" dirty="0"/>
              <a:t>What do you have to do to support your request?</a:t>
            </a:r>
          </a:p>
        </p:txBody>
      </p:sp>
      <p:pic>
        <p:nvPicPr>
          <p:cNvPr id="2" name="Audio 1">
            <a:hlinkClick r:id="" action="ppaction://media"/>
            <a:extLst>
              <a:ext uri="{FF2B5EF4-FFF2-40B4-BE49-F238E27FC236}">
                <a16:creationId xmlns:a16="http://schemas.microsoft.com/office/drawing/2014/main" id="{A62CB134-89AE-4AFC-BBF5-77C4665CA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97587856"/>
      </p:ext>
    </p:extLst>
  </p:cSld>
  <p:clrMapOvr>
    <a:masterClrMapping/>
  </p:clrMapOvr>
  <mc:AlternateContent xmlns:mc="http://schemas.openxmlformats.org/markup-compatibility/2006" xmlns:p14="http://schemas.microsoft.com/office/powerpoint/2010/main">
    <mc:Choice Requires="p14">
      <p:transition spd="slow" p14:dur="2000" advTm="52971"/>
    </mc:Choice>
    <mc:Fallback xmlns="">
      <p:transition spd="slow" advTm="5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Power Plant Permitting in 1970</a:t>
            </a:r>
          </a:p>
        </p:txBody>
      </p:sp>
      <p:sp>
        <p:nvSpPr>
          <p:cNvPr id="3" name="Content Placeholder 2"/>
          <p:cNvSpPr>
            <a:spLocks noGrp="1"/>
          </p:cNvSpPr>
          <p:nvPr>
            <p:ph idx="1"/>
          </p:nvPr>
        </p:nvSpPr>
        <p:spPr/>
        <p:txBody>
          <a:bodyPr>
            <a:normAutofit fontScale="92500" lnSpcReduction="20000"/>
          </a:bodyPr>
          <a:lstStyle/>
          <a:p>
            <a:r>
              <a:rPr lang="en-US" dirty="0"/>
              <a:t>Building permit.</a:t>
            </a:r>
          </a:p>
          <a:p>
            <a:pPr lvl="1"/>
            <a:r>
              <a:rPr lang="en-US" dirty="0"/>
              <a:t>Required before construction.</a:t>
            </a:r>
          </a:p>
          <a:p>
            <a:pPr lvl="1"/>
            <a:r>
              <a:rPr lang="en-US" dirty="0"/>
              <a:t>Required full plans.</a:t>
            </a:r>
          </a:p>
          <a:p>
            <a:pPr lvl="1"/>
            <a:r>
              <a:rPr lang="en-US" dirty="0"/>
              <a:t>The agency had public hearings although they were not required by the statute in all cases.</a:t>
            </a:r>
          </a:p>
          <a:p>
            <a:pPr lvl="1"/>
            <a:r>
              <a:rPr lang="en-US" dirty="0">
                <a:hlinkClick r:id="rId4"/>
              </a:rPr>
              <a:t>NEPA</a:t>
            </a:r>
            <a:r>
              <a:rPr lang="en-US" dirty="0"/>
              <a:t> added in 1968</a:t>
            </a:r>
          </a:p>
          <a:p>
            <a:r>
              <a:rPr lang="en-US" dirty="0"/>
              <a:t>Operating permit.</a:t>
            </a:r>
          </a:p>
          <a:p>
            <a:pPr lvl="1"/>
            <a:r>
              <a:rPr lang="en-US" dirty="0"/>
              <a:t>After construction.</a:t>
            </a:r>
          </a:p>
          <a:p>
            <a:pPr lvl="1"/>
            <a:r>
              <a:rPr lang="en-US" dirty="0"/>
              <a:t>Public hearings.</a:t>
            </a:r>
          </a:p>
          <a:p>
            <a:pPr lvl="1"/>
            <a:r>
              <a:rPr lang="en-US" dirty="0"/>
              <a:t>Allowed a second bite at all the objections.</a:t>
            </a:r>
          </a:p>
        </p:txBody>
      </p:sp>
      <p:sp>
        <p:nvSpPr>
          <p:cNvPr id="4" name="Slide Number Placeholder 3"/>
          <p:cNvSpPr>
            <a:spLocks noGrp="1"/>
          </p:cNvSpPr>
          <p:nvPr>
            <p:ph type="sldNum" sz="quarter" idx="12"/>
          </p:nvPr>
        </p:nvSpPr>
        <p:spPr/>
        <p:txBody>
          <a:bodyPr/>
          <a:lstStyle/>
          <a:p>
            <a:r>
              <a:rPr lang="en-US" dirty="0"/>
              <a:t>.</a:t>
            </a:r>
            <a:fld id="{A9FD4711-8A0D-41D8-A3C4-0902A82BEE83}" type="slidenum">
              <a:rPr lang="en-US" smtClean="0"/>
              <a:pPr/>
              <a:t>5</a:t>
            </a:fld>
            <a:endParaRPr lang="en-US" dirty="0"/>
          </a:p>
        </p:txBody>
      </p:sp>
      <p:pic>
        <p:nvPicPr>
          <p:cNvPr id="6" name="Audio 5">
            <a:hlinkClick r:id="" action="ppaction://media"/>
            <a:extLst>
              <a:ext uri="{FF2B5EF4-FFF2-40B4-BE49-F238E27FC236}">
                <a16:creationId xmlns:a16="http://schemas.microsoft.com/office/drawing/2014/main" id="{6ABD4464-DBF1-4A33-92E7-CA1671AD9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35029122"/>
      </p:ext>
    </p:extLst>
  </p:cSld>
  <p:clrMapOvr>
    <a:masterClrMapping/>
  </p:clrMapOvr>
  <mc:AlternateContent xmlns:mc="http://schemas.openxmlformats.org/markup-compatibility/2006" xmlns:p14="http://schemas.microsoft.com/office/powerpoint/2010/main">
    <mc:Choice Requires="p14">
      <p:transition spd="slow" p14:dur="2000" advTm="138857"/>
    </mc:Choice>
    <mc:Fallback xmlns="">
      <p:transition spd="slow" advTm="13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46BC-10DC-49F5-81F9-8C6D864AFBE8}"/>
              </a:ext>
            </a:extLst>
          </p:cNvPr>
          <p:cNvSpPr>
            <a:spLocks noGrp="1"/>
          </p:cNvSpPr>
          <p:nvPr>
            <p:ph type="title"/>
          </p:nvPr>
        </p:nvSpPr>
        <p:spPr/>
        <p:txBody>
          <a:bodyPr/>
          <a:lstStyle/>
          <a:p>
            <a:r>
              <a:rPr lang="en-US" i="1" dirty="0"/>
              <a:t>Vermont Yankee Nuclear Power Corp. v. NRDC</a:t>
            </a:r>
            <a:r>
              <a:rPr lang="en-US" dirty="0"/>
              <a:t>, 435 U.S. 519 (1978)</a:t>
            </a:r>
          </a:p>
        </p:txBody>
      </p:sp>
      <p:sp>
        <p:nvSpPr>
          <p:cNvPr id="3" name="Content Placeholder 2">
            <a:extLst>
              <a:ext uri="{FF2B5EF4-FFF2-40B4-BE49-F238E27FC236}">
                <a16:creationId xmlns:a16="http://schemas.microsoft.com/office/drawing/2014/main" id="{920C16C0-FAB8-44B1-8569-AB7B17110157}"/>
              </a:ext>
            </a:extLst>
          </p:cNvPr>
          <p:cNvSpPr>
            <a:spLocks noGrp="1"/>
          </p:cNvSpPr>
          <p:nvPr>
            <p:ph idx="1"/>
          </p:nvPr>
        </p:nvSpPr>
        <p:spPr/>
        <p:txBody>
          <a:bodyPr>
            <a:normAutofit fontScale="92500" lnSpcReduction="10000"/>
          </a:bodyPr>
          <a:lstStyle/>
          <a:p>
            <a:r>
              <a:rPr lang="en-US" dirty="0"/>
              <a:t>Public hearing for the operating license for a nuclear power plant. </a:t>
            </a:r>
          </a:p>
          <a:p>
            <a:r>
              <a:rPr lang="en-US" dirty="0"/>
              <a:t>This includes the completeness of the environmental impact statement (</a:t>
            </a:r>
            <a:r>
              <a:rPr lang="en-US" dirty="0" err="1"/>
              <a:t>EIS</a:t>
            </a:r>
            <a:r>
              <a:rPr lang="en-US" dirty="0"/>
              <a:t>) under the National Environmental Protection Act (NEPA).</a:t>
            </a:r>
          </a:p>
          <a:p>
            <a:r>
              <a:rPr lang="en-US" dirty="0"/>
              <a:t>Climate change was just entering the public policy area and environmental groups opposed nuclear power. </a:t>
            </a:r>
          </a:p>
          <a:p>
            <a:pPr lvl="1"/>
            <a:r>
              <a:rPr lang="en-US" dirty="0"/>
              <a:t>We will return to climate later in the course with the </a:t>
            </a:r>
            <a:r>
              <a:rPr lang="en-US" i="1" dirty="0"/>
              <a:t>Mass. v EPA </a:t>
            </a:r>
            <a:r>
              <a:rPr lang="en-US" dirty="0"/>
              <a:t>case.</a:t>
            </a:r>
          </a:p>
        </p:txBody>
      </p:sp>
      <p:sp>
        <p:nvSpPr>
          <p:cNvPr id="4" name="Slide Number Placeholder 3">
            <a:extLst>
              <a:ext uri="{FF2B5EF4-FFF2-40B4-BE49-F238E27FC236}">
                <a16:creationId xmlns:a16="http://schemas.microsoft.com/office/drawing/2014/main" id="{E42E9FB9-38F5-401B-884F-632E3AC7F6AF}"/>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6" name="Audio 5">
            <a:hlinkClick r:id="" action="ppaction://media"/>
            <a:extLst>
              <a:ext uri="{FF2B5EF4-FFF2-40B4-BE49-F238E27FC236}">
                <a16:creationId xmlns:a16="http://schemas.microsoft.com/office/drawing/2014/main" id="{4D82BAB7-B604-4916-BF30-C8AF40226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617904655"/>
      </p:ext>
    </p:extLst>
  </p:cSld>
  <p:clrMapOvr>
    <a:masterClrMapping/>
  </p:clrMapOvr>
  <mc:AlternateContent xmlns:mc="http://schemas.openxmlformats.org/markup-compatibility/2006" xmlns:p14="http://schemas.microsoft.com/office/powerpoint/2010/main">
    <mc:Choice Requires="p14">
      <p:transition spd="slow" p14:dur="2000" advTm="81343"/>
    </mc:Choice>
    <mc:Fallback xmlns="">
      <p:transition spd="slow" advTm="8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4EFC-AFC5-4275-876F-B55C3C1019E2}"/>
              </a:ext>
            </a:extLst>
          </p:cNvPr>
          <p:cNvSpPr>
            <a:spLocks noGrp="1"/>
          </p:cNvSpPr>
          <p:nvPr>
            <p:ph type="title"/>
          </p:nvPr>
        </p:nvSpPr>
        <p:spPr/>
        <p:txBody>
          <a:bodyPr/>
          <a:lstStyle/>
          <a:p>
            <a:r>
              <a:rPr lang="en-US" dirty="0"/>
              <a:t>The NEPA Question</a:t>
            </a:r>
          </a:p>
        </p:txBody>
      </p:sp>
      <p:sp>
        <p:nvSpPr>
          <p:cNvPr id="3" name="Content Placeholder 2">
            <a:extLst>
              <a:ext uri="{FF2B5EF4-FFF2-40B4-BE49-F238E27FC236}">
                <a16:creationId xmlns:a16="http://schemas.microsoft.com/office/drawing/2014/main" id="{BF17007D-6E08-45EF-947A-108594D038A5}"/>
              </a:ext>
            </a:extLst>
          </p:cNvPr>
          <p:cNvSpPr>
            <a:spLocks noGrp="1"/>
          </p:cNvSpPr>
          <p:nvPr>
            <p:ph idx="1"/>
          </p:nvPr>
        </p:nvSpPr>
        <p:spPr/>
        <p:txBody>
          <a:bodyPr>
            <a:normAutofit fontScale="92500"/>
          </a:bodyPr>
          <a:lstStyle/>
          <a:p>
            <a:r>
              <a:rPr lang="en-US" dirty="0"/>
              <a:t>NEPA requires that all threats to the environment be characterized in the </a:t>
            </a:r>
            <a:r>
              <a:rPr lang="en-US" dirty="0" err="1"/>
              <a:t>EIS</a:t>
            </a:r>
            <a:r>
              <a:rPr lang="en-US" dirty="0"/>
              <a:t> before a permit is issued.</a:t>
            </a:r>
          </a:p>
          <a:p>
            <a:r>
              <a:rPr lang="en-US" dirty="0"/>
              <a:t>A major question was the ultimate disposal of used nuclear fuel.</a:t>
            </a:r>
          </a:p>
          <a:p>
            <a:pPr lvl="1"/>
            <a:r>
              <a:rPr lang="en-US" dirty="0"/>
              <a:t>If you did not know what you were going to do with the used fuel, you could not analyze its long-term impact on the environment.</a:t>
            </a:r>
          </a:p>
          <a:p>
            <a:r>
              <a:rPr lang="en-US" dirty="0"/>
              <a:t>The NRDC argued that the permit for nuclear plants could not be issued until this was resolved.</a:t>
            </a:r>
          </a:p>
        </p:txBody>
      </p:sp>
      <p:sp>
        <p:nvSpPr>
          <p:cNvPr id="4" name="Slide Number Placeholder 3">
            <a:extLst>
              <a:ext uri="{FF2B5EF4-FFF2-40B4-BE49-F238E27FC236}">
                <a16:creationId xmlns:a16="http://schemas.microsoft.com/office/drawing/2014/main" id="{A679866B-B7C7-4FB9-B2DF-3AB588304931}"/>
              </a:ext>
            </a:extLst>
          </p:cNvPr>
          <p:cNvSpPr>
            <a:spLocks noGrp="1"/>
          </p:cNvSpPr>
          <p:nvPr>
            <p:ph type="sldNum" sz="quarter" idx="12"/>
          </p:nvPr>
        </p:nvSpPr>
        <p:spPr/>
        <p:txBody>
          <a:bodyPr/>
          <a:lstStyle/>
          <a:p>
            <a:pPr>
              <a:defRPr/>
            </a:pPr>
            <a:fld id="{CC739B67-DB22-4103-985A-E8E1D242EF5C}" type="slidenum">
              <a:rPr lang="en-US" smtClean="0"/>
              <a:pPr>
                <a:defRPr/>
              </a:pPr>
              <a:t>7</a:t>
            </a:fld>
            <a:endParaRPr lang="en-US"/>
          </a:p>
        </p:txBody>
      </p:sp>
      <p:pic>
        <p:nvPicPr>
          <p:cNvPr id="6" name="Audio 5">
            <a:hlinkClick r:id="" action="ppaction://media"/>
            <a:extLst>
              <a:ext uri="{FF2B5EF4-FFF2-40B4-BE49-F238E27FC236}">
                <a16:creationId xmlns:a16="http://schemas.microsoft.com/office/drawing/2014/main" id="{517AA802-5A24-4368-8761-524B11147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20686557"/>
      </p:ext>
    </p:extLst>
  </p:cSld>
  <p:clrMapOvr>
    <a:masterClrMapping/>
  </p:clrMapOvr>
  <mc:AlternateContent xmlns:mc="http://schemas.openxmlformats.org/markup-compatibility/2006" xmlns:p14="http://schemas.microsoft.com/office/powerpoint/2010/main">
    <mc:Choice Requires="p14">
      <p:transition spd="slow" p14:dur="2000" advTm="98958"/>
    </mc:Choice>
    <mc:Fallback xmlns="">
      <p:transition spd="slow" advTm="9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8FB6-59FE-4FFC-9130-C3D4EC51FAA4}"/>
              </a:ext>
            </a:extLst>
          </p:cNvPr>
          <p:cNvSpPr>
            <a:spLocks noGrp="1"/>
          </p:cNvSpPr>
          <p:nvPr>
            <p:ph type="title"/>
          </p:nvPr>
        </p:nvSpPr>
        <p:spPr/>
        <p:txBody>
          <a:bodyPr/>
          <a:lstStyle/>
          <a:p>
            <a:r>
              <a:rPr lang="en-US" dirty="0"/>
              <a:t>Using Administrative Costs to Slow Agency Action</a:t>
            </a:r>
          </a:p>
        </p:txBody>
      </p:sp>
      <p:sp>
        <p:nvSpPr>
          <p:cNvPr id="3" name="Content Placeholder 2">
            <a:extLst>
              <a:ext uri="{FF2B5EF4-FFF2-40B4-BE49-F238E27FC236}">
                <a16:creationId xmlns:a16="http://schemas.microsoft.com/office/drawing/2014/main" id="{6651353F-CCC5-4309-BC97-05DABB2311AF}"/>
              </a:ext>
            </a:extLst>
          </p:cNvPr>
          <p:cNvSpPr>
            <a:spLocks noGrp="1"/>
          </p:cNvSpPr>
          <p:nvPr>
            <p:ph idx="1"/>
          </p:nvPr>
        </p:nvSpPr>
        <p:spPr/>
        <p:txBody>
          <a:bodyPr>
            <a:normAutofit fontScale="92500"/>
          </a:bodyPr>
          <a:lstStyle/>
          <a:p>
            <a:r>
              <a:rPr lang="en-US" dirty="0"/>
              <a:t>Running up the costs and delaying agency action through procedural attacks.</a:t>
            </a:r>
          </a:p>
          <a:p>
            <a:r>
              <a:rPr lang="en-US" dirty="0"/>
              <a:t>Bipartisan – used by American Petroleum Institute and the Environmental Defense Fund.</a:t>
            </a:r>
          </a:p>
          <a:p>
            <a:r>
              <a:rPr lang="en-US" dirty="0"/>
              <a:t>Gives time to rally public support.</a:t>
            </a:r>
          </a:p>
          <a:p>
            <a:r>
              <a:rPr lang="en-US" dirty="0"/>
              <a:t>The publicity engages politicians to build opposition.</a:t>
            </a:r>
          </a:p>
          <a:p>
            <a:r>
              <a:rPr lang="en-US" dirty="0"/>
              <a:t>The next administration may be friendlier.</a:t>
            </a:r>
          </a:p>
          <a:p>
            <a:r>
              <a:rPr lang="en-US" dirty="0"/>
              <a:t>Changes the economics of the project.</a:t>
            </a:r>
          </a:p>
          <a:p>
            <a:endParaRPr lang="en-US" dirty="0"/>
          </a:p>
        </p:txBody>
      </p:sp>
      <p:sp>
        <p:nvSpPr>
          <p:cNvPr id="4" name="Slide Number Placeholder 3">
            <a:extLst>
              <a:ext uri="{FF2B5EF4-FFF2-40B4-BE49-F238E27FC236}">
                <a16:creationId xmlns:a16="http://schemas.microsoft.com/office/drawing/2014/main" id="{617503CE-9CA0-40C6-A1DA-E8181CF806F1}"/>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388DA162-DF07-4980-B089-F5A4FA22CB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72457839"/>
      </p:ext>
    </p:extLst>
  </p:cSld>
  <p:clrMapOvr>
    <a:masterClrMapping/>
  </p:clrMapOvr>
  <mc:AlternateContent xmlns:mc="http://schemas.openxmlformats.org/markup-compatibility/2006" xmlns:p14="http://schemas.microsoft.com/office/powerpoint/2010/main">
    <mc:Choice Requires="p14">
      <p:transition spd="slow" p14:dur="2000" advTm="101298"/>
    </mc:Choice>
    <mc:Fallback xmlns="">
      <p:transition spd="slow" advTm="10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12AD-2419-4F3F-8D69-DDA27D2C6670}"/>
              </a:ext>
            </a:extLst>
          </p:cNvPr>
          <p:cNvSpPr>
            <a:spLocks noGrp="1"/>
          </p:cNvSpPr>
          <p:nvPr>
            <p:ph type="title"/>
          </p:nvPr>
        </p:nvSpPr>
        <p:spPr/>
        <p:txBody>
          <a:bodyPr/>
          <a:lstStyle/>
          <a:p>
            <a:r>
              <a:rPr lang="en-US" dirty="0"/>
              <a:t>Solving the Fuel Problem by Regulation</a:t>
            </a:r>
          </a:p>
        </p:txBody>
      </p:sp>
      <p:sp>
        <p:nvSpPr>
          <p:cNvPr id="3" name="Content Placeholder 2">
            <a:extLst>
              <a:ext uri="{FF2B5EF4-FFF2-40B4-BE49-F238E27FC236}">
                <a16:creationId xmlns:a16="http://schemas.microsoft.com/office/drawing/2014/main" id="{73E482D4-1C6E-45E9-ACE3-8DDFA8BC29DF}"/>
              </a:ext>
            </a:extLst>
          </p:cNvPr>
          <p:cNvSpPr>
            <a:spLocks noGrp="1"/>
          </p:cNvSpPr>
          <p:nvPr>
            <p:ph idx="1"/>
          </p:nvPr>
        </p:nvSpPr>
        <p:spPr/>
        <p:txBody>
          <a:bodyPr>
            <a:normAutofit fontScale="92500" lnSpcReduction="10000"/>
          </a:bodyPr>
          <a:lstStyle/>
          <a:p>
            <a:r>
              <a:rPr lang="en-US" dirty="0"/>
              <a:t>The NEPA used fuel disposal problem was being relitigated in every licensing action and was leading to substantial deals in getting nuclear plants built and producing power.</a:t>
            </a:r>
          </a:p>
          <a:p>
            <a:r>
              <a:rPr lang="en-US" dirty="0"/>
              <a:t>The NRC promulgated a regulation saying that the used fuel question would be solved in the future and was not longer subject to review in current proceedings.</a:t>
            </a:r>
          </a:p>
          <a:p>
            <a:pPr lvl="1"/>
            <a:r>
              <a:rPr lang="en-US" dirty="0"/>
              <a:t>It is now the future and the used fuel is still sitting at the plants, many of which are closed.</a:t>
            </a:r>
          </a:p>
        </p:txBody>
      </p:sp>
      <p:sp>
        <p:nvSpPr>
          <p:cNvPr id="4" name="Slide Number Placeholder 3">
            <a:extLst>
              <a:ext uri="{FF2B5EF4-FFF2-40B4-BE49-F238E27FC236}">
                <a16:creationId xmlns:a16="http://schemas.microsoft.com/office/drawing/2014/main" id="{28155794-5FE6-4D35-81DD-F5426D3A3B45}"/>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2EE6A2CD-B932-4B50-A8E5-C70DAF2810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699058767"/>
      </p:ext>
    </p:extLst>
  </p:cSld>
  <p:clrMapOvr>
    <a:masterClrMapping/>
  </p:clrMapOvr>
  <mc:AlternateContent xmlns:mc="http://schemas.openxmlformats.org/markup-compatibility/2006" xmlns:p14="http://schemas.microsoft.com/office/powerpoint/2010/main">
    <mc:Choice Requires="p14">
      <p:transition spd="slow" p14:dur="2000" advTm="91845"/>
    </mc:Choice>
    <mc:Fallback xmlns="">
      <p:transition spd="slow" advTm="9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4310</TotalTime>
  <Words>1132</Words>
  <Application>Microsoft Office PowerPoint</Application>
  <PresentationFormat>On-screen Show (4:3)</PresentationFormat>
  <Paragraphs>101</Paragraphs>
  <Slides>16</Slides>
  <Notes>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Tahoma</vt:lpstr>
      <vt:lpstr>Wingdings</vt:lpstr>
      <vt:lpstr>Blends</vt:lpstr>
      <vt:lpstr>Chapter 5</vt:lpstr>
      <vt:lpstr>Formal Rulemaking</vt:lpstr>
      <vt:lpstr>Why Avoid Formal Rulemaking?</vt:lpstr>
      <vt:lpstr>When is Formal Rulemaking Required?</vt:lpstr>
      <vt:lpstr>Nuclear Power Plant Permitting in 1970</vt:lpstr>
      <vt:lpstr>Vermont Yankee Nuclear Power Corp. v. NRDC, 435 U.S. 519 (1978)</vt:lpstr>
      <vt:lpstr>The NEPA Question</vt:lpstr>
      <vt:lpstr>Using Administrative Costs to Slow Agency Action</vt:lpstr>
      <vt:lpstr>Solving the Fuel Problem by Regulation</vt:lpstr>
      <vt:lpstr>Are there Constitutional Due Process Rights in Rulemaking?</vt:lpstr>
      <vt:lpstr>The Role of the APA</vt:lpstr>
      <vt:lpstr>The United States Supreme Court </vt:lpstr>
      <vt:lpstr>Hybrid Rulemaking</vt:lpstr>
      <vt:lpstr>Administrative Costs Meet Interest Rates</vt:lpstr>
      <vt:lpstr>Ex Parte Communications (Clarified)</vt:lpstr>
      <vt:lpstr>Political Influence on Rulemaking</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327</cp:revision>
  <dcterms:created xsi:type="dcterms:W3CDTF">2008-01-16T20:46:13Z</dcterms:created>
  <dcterms:modified xsi:type="dcterms:W3CDTF">2021-06-19T00:25:56Z</dcterms:modified>
</cp:coreProperties>
</file>