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
  </p:notesMasterIdLst>
  <p:sldIdLst>
    <p:sldId id="746" r:id="rId2"/>
    <p:sldId id="770" r:id="rId3"/>
    <p:sldId id="753" r:id="rId4"/>
    <p:sldId id="765" r:id="rId5"/>
    <p:sldId id="754" r:id="rId6"/>
    <p:sldId id="771" r:id="rId7"/>
    <p:sldId id="772" r:id="rId8"/>
    <p:sldId id="755" r:id="rId9"/>
    <p:sldId id="773" r:id="rId10"/>
    <p:sldId id="774" r:id="rId11"/>
    <p:sldId id="775" r:id="rId12"/>
    <p:sldId id="776" r:id="rId13"/>
    <p:sldId id="777" r:id="rId14"/>
    <p:sldId id="767" r:id="rId15"/>
    <p:sldId id="768" r:id="rId16"/>
    <p:sldId id="778" r:id="rId17"/>
    <p:sldId id="769" r:id="rId18"/>
    <p:sldId id="757" r:id="rId19"/>
    <p:sldId id="758" r:id="rId20"/>
    <p:sldId id="779" r:id="rId21"/>
    <p:sldId id="760"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127" d="100"/>
          <a:sy n="127" d="100"/>
        </p:scale>
        <p:origin x="114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hyperlink" Target="https://biotech.law.lsu.edu/cases/adlaw/mathews-edited.htm#P58"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D0EDFF58-52A6-45B3-AF98-6494DB0DB9AC}" type="slidenum">
              <a:rPr lang="en-US" smtClean="0">
                <a:solidFill>
                  <a:schemeClr val="bg2"/>
                </a:solidFill>
              </a:rPr>
              <a:pPr/>
              <a:t>1</a:t>
            </a:fld>
            <a:endParaRPr lang="en-US">
              <a:solidFill>
                <a:schemeClr val="bg2"/>
              </a:solidFill>
            </a:endParaRPr>
          </a:p>
        </p:txBody>
      </p:sp>
      <p:sp>
        <p:nvSpPr>
          <p:cNvPr id="3075" name="Rectangle 2"/>
          <p:cNvSpPr>
            <a:spLocks noGrp="1" noChangeArrowheads="1"/>
          </p:cNvSpPr>
          <p:nvPr>
            <p:ph type="ctrTitle"/>
          </p:nvPr>
        </p:nvSpPr>
        <p:spPr/>
        <p:txBody>
          <a:bodyPr/>
          <a:lstStyle/>
          <a:p>
            <a:pPr eaLnBrk="1" hangingPunct="1"/>
            <a:r>
              <a:rPr lang="en-US" i="1" dirty="0"/>
              <a:t>Mathews v Eldridge </a:t>
            </a:r>
            <a:r>
              <a:rPr lang="en-US" dirty="0"/>
              <a:t>(1976)</a:t>
            </a:r>
          </a:p>
        </p:txBody>
      </p:sp>
      <p:sp>
        <p:nvSpPr>
          <p:cNvPr id="3076" name="Rectangle 3"/>
          <p:cNvSpPr>
            <a:spLocks noGrp="1" noChangeArrowheads="1"/>
          </p:cNvSpPr>
          <p:nvPr>
            <p:ph type="subTitle" idx="1"/>
          </p:nvPr>
        </p:nvSpPr>
        <p:spPr>
          <a:xfrm>
            <a:off x="762000" y="3962400"/>
            <a:ext cx="7391400" cy="1752600"/>
          </a:xfrm>
        </p:spPr>
        <p:txBody>
          <a:bodyPr/>
          <a:lstStyle/>
          <a:p>
            <a:pPr eaLnBrk="1" hangingPunct="1"/>
            <a:r>
              <a:rPr lang="en-US" dirty="0"/>
              <a:t>The Supreme Court and the Mathews Analysis</a:t>
            </a:r>
          </a:p>
        </p:txBody>
      </p:sp>
      <p:pic>
        <p:nvPicPr>
          <p:cNvPr id="2" name="Audio 1">
            <a:hlinkClick r:id="" action="ppaction://media"/>
            <a:extLst>
              <a:ext uri="{FF2B5EF4-FFF2-40B4-BE49-F238E27FC236}">
                <a16:creationId xmlns:a16="http://schemas.microsoft.com/office/drawing/2014/main" id="{40F9448E-FB61-46CD-99EC-0AA77E478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24143060"/>
      </p:ext>
    </p:extLst>
  </p:cSld>
  <p:clrMapOvr>
    <a:masterClrMapping/>
  </p:clrMapOvr>
  <mc:AlternateContent xmlns:mc="http://schemas.openxmlformats.org/markup-compatibility/2006" xmlns:p14="http://schemas.microsoft.com/office/powerpoint/2010/main">
    <mc:Choice Requires="p14">
      <p:transition spd="slow" p14:dur="2000" advTm="5459"/>
    </mc:Choice>
    <mc:Fallback xmlns="">
      <p:transition spd="slow" advTm="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2FBC-4F49-441A-BC16-E745994C3825}"/>
              </a:ext>
            </a:extLst>
          </p:cNvPr>
          <p:cNvSpPr>
            <a:spLocks noGrp="1"/>
          </p:cNvSpPr>
          <p:nvPr>
            <p:ph type="title"/>
          </p:nvPr>
        </p:nvSpPr>
        <p:spPr/>
        <p:txBody>
          <a:bodyPr/>
          <a:lstStyle/>
          <a:p>
            <a:r>
              <a:rPr lang="en-US" dirty="0"/>
              <a:t>Is a Judicial Style Hearing Always the Goal?</a:t>
            </a:r>
          </a:p>
        </p:txBody>
      </p:sp>
      <p:sp>
        <p:nvSpPr>
          <p:cNvPr id="3" name="Content Placeholder 2">
            <a:extLst>
              <a:ext uri="{FF2B5EF4-FFF2-40B4-BE49-F238E27FC236}">
                <a16:creationId xmlns:a16="http://schemas.microsoft.com/office/drawing/2014/main" id="{065C6FEC-B1AE-43AD-A83F-8620A68733AD}"/>
              </a:ext>
            </a:extLst>
          </p:cNvPr>
          <p:cNvSpPr>
            <a:spLocks noGrp="1"/>
          </p:cNvSpPr>
          <p:nvPr>
            <p:ph idx="1"/>
          </p:nvPr>
        </p:nvSpPr>
        <p:spPr/>
        <p:txBody>
          <a:bodyPr/>
          <a:lstStyle/>
          <a:p>
            <a:r>
              <a:rPr lang="en-US" dirty="0"/>
              <a:t>“The ultimate balance involves a determination as to when, under our constitutional system, judicial-type procedures must be imposed upon administrative action to assure fairness. …The judicial model of an evidentiary hearing is neither a required, nor even the most effective, method of </a:t>
            </a:r>
            <a:r>
              <a:rPr lang="en-US" dirty="0" err="1"/>
              <a:t>decisionmaking</a:t>
            </a:r>
            <a:r>
              <a:rPr lang="en-US" dirty="0"/>
              <a:t> in all circumstances.”</a:t>
            </a:r>
          </a:p>
        </p:txBody>
      </p:sp>
      <p:sp>
        <p:nvSpPr>
          <p:cNvPr id="4" name="Slide Number Placeholder 3">
            <a:extLst>
              <a:ext uri="{FF2B5EF4-FFF2-40B4-BE49-F238E27FC236}">
                <a16:creationId xmlns:a16="http://schemas.microsoft.com/office/drawing/2014/main" id="{6ACD144F-D76B-4889-9A1C-7DC72B2D69D0}"/>
              </a:ext>
            </a:extLst>
          </p:cNvPr>
          <p:cNvSpPr>
            <a:spLocks noGrp="1"/>
          </p:cNvSpPr>
          <p:nvPr>
            <p:ph type="sldNum" sz="quarter" idx="12"/>
          </p:nvPr>
        </p:nvSpPr>
        <p:spPr/>
        <p:txBody>
          <a:bodyPr/>
          <a:lstStyle/>
          <a:p>
            <a:pPr>
              <a:defRPr/>
            </a:pPr>
            <a:fld id="{CC739B67-DB22-4103-985A-E8E1D242EF5C}" type="slidenum">
              <a:rPr lang="en-US" smtClean="0"/>
              <a:pPr>
                <a:defRPr/>
              </a:pPr>
              <a:t>10</a:t>
            </a:fld>
            <a:endParaRPr lang="en-US"/>
          </a:p>
        </p:txBody>
      </p:sp>
      <p:pic>
        <p:nvPicPr>
          <p:cNvPr id="5" name="Audio 4">
            <a:hlinkClick r:id="" action="ppaction://media"/>
            <a:extLst>
              <a:ext uri="{FF2B5EF4-FFF2-40B4-BE49-F238E27FC236}">
                <a16:creationId xmlns:a16="http://schemas.microsoft.com/office/drawing/2014/main" id="{A37EFD4F-9E44-40FF-8ABF-2F5848CB0F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95354518"/>
      </p:ext>
    </p:extLst>
  </p:cSld>
  <p:clrMapOvr>
    <a:masterClrMapping/>
  </p:clrMapOvr>
  <mc:AlternateContent xmlns:mc="http://schemas.openxmlformats.org/markup-compatibility/2006" xmlns:p14="http://schemas.microsoft.com/office/powerpoint/2010/main">
    <mc:Choice Requires="p14">
      <p:transition spd="slow" p14:dur="2000" advTm="55766"/>
    </mc:Choice>
    <mc:Fallback xmlns="">
      <p:transition spd="slow" advTm="5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E67D-A9EF-4E1E-8B4C-3668DFC61691}"/>
              </a:ext>
            </a:extLst>
          </p:cNvPr>
          <p:cNvSpPr>
            <a:spLocks noGrp="1"/>
          </p:cNvSpPr>
          <p:nvPr>
            <p:ph type="title"/>
          </p:nvPr>
        </p:nvSpPr>
        <p:spPr/>
        <p:txBody>
          <a:bodyPr/>
          <a:lstStyle/>
          <a:p>
            <a:r>
              <a:rPr lang="en-US" dirty="0"/>
              <a:t>What is Necessary?</a:t>
            </a:r>
          </a:p>
        </p:txBody>
      </p:sp>
      <p:sp>
        <p:nvSpPr>
          <p:cNvPr id="3" name="Content Placeholder 2">
            <a:extLst>
              <a:ext uri="{FF2B5EF4-FFF2-40B4-BE49-F238E27FC236}">
                <a16:creationId xmlns:a16="http://schemas.microsoft.com/office/drawing/2014/main" id="{CC4B658E-87EB-4600-A90F-661404D1CA46}"/>
              </a:ext>
            </a:extLst>
          </p:cNvPr>
          <p:cNvSpPr>
            <a:spLocks noGrp="1"/>
          </p:cNvSpPr>
          <p:nvPr>
            <p:ph idx="1"/>
          </p:nvPr>
        </p:nvSpPr>
        <p:spPr/>
        <p:txBody>
          <a:bodyPr>
            <a:normAutofit fontScale="92500"/>
          </a:bodyPr>
          <a:lstStyle/>
          <a:p>
            <a:r>
              <a:rPr lang="en-US" dirty="0"/>
              <a:t>“All that is necessary is that the procedures be tailored, in light of the decision to be made, to "the capacities and circumstances of those who are to be heard," </a:t>
            </a:r>
            <a:r>
              <a:rPr lang="en-US" i="1" dirty="0"/>
              <a:t>Goldberg v. Kelly</a:t>
            </a:r>
            <a:r>
              <a:rPr lang="en-US" dirty="0"/>
              <a:t>, 397 U.S., at 268-269 (footnote omitted), to insure that they are given a meaningful opportunity to present their case.”</a:t>
            </a:r>
          </a:p>
          <a:p>
            <a:r>
              <a:rPr lang="en-US" dirty="0">
                <a:highlight>
                  <a:srgbClr val="FFFF00"/>
                </a:highlight>
              </a:rPr>
              <a:t>Change the facts in </a:t>
            </a:r>
            <a:r>
              <a:rPr lang="en-US" i="1" dirty="0">
                <a:highlight>
                  <a:srgbClr val="FFFF00"/>
                </a:highlight>
              </a:rPr>
              <a:t>Goldberg</a:t>
            </a:r>
            <a:r>
              <a:rPr lang="en-US" dirty="0">
                <a:highlight>
                  <a:srgbClr val="FFFF00"/>
                </a:highlight>
              </a:rPr>
              <a:t>, and you get a different result – it does not require a hearing in all cases.</a:t>
            </a:r>
          </a:p>
        </p:txBody>
      </p:sp>
      <p:sp>
        <p:nvSpPr>
          <p:cNvPr id="4" name="Slide Number Placeholder 3">
            <a:extLst>
              <a:ext uri="{FF2B5EF4-FFF2-40B4-BE49-F238E27FC236}">
                <a16:creationId xmlns:a16="http://schemas.microsoft.com/office/drawing/2014/main" id="{74D9D5A3-2C57-4EBB-9DC8-EC5833E3B0EC}"/>
              </a:ext>
            </a:extLst>
          </p:cNvPr>
          <p:cNvSpPr>
            <a:spLocks noGrp="1"/>
          </p:cNvSpPr>
          <p:nvPr>
            <p:ph type="sldNum" sz="quarter" idx="12"/>
          </p:nvPr>
        </p:nvSpPr>
        <p:spPr/>
        <p:txBody>
          <a:bodyPr/>
          <a:lstStyle/>
          <a:p>
            <a:pPr>
              <a:defRPr/>
            </a:pPr>
            <a:fld id="{CC739B67-DB22-4103-985A-E8E1D242EF5C}"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188A6E16-EEA0-49E5-8B70-D9EAA5E3A6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88120052"/>
      </p:ext>
    </p:extLst>
  </p:cSld>
  <p:clrMapOvr>
    <a:masterClrMapping/>
  </p:clrMapOvr>
  <mc:AlternateContent xmlns:mc="http://schemas.openxmlformats.org/markup-compatibility/2006" xmlns:p14="http://schemas.microsoft.com/office/powerpoint/2010/main">
    <mc:Choice Requires="p14">
      <p:transition spd="slow" p14:dur="2000" advTm="94299"/>
    </mc:Choice>
    <mc:Fallback xmlns="">
      <p:transition spd="slow" advTm="9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26E-9F0C-4297-AD30-A17537A741B8}"/>
              </a:ext>
            </a:extLst>
          </p:cNvPr>
          <p:cNvSpPr>
            <a:spLocks noGrp="1"/>
          </p:cNvSpPr>
          <p:nvPr>
            <p:ph type="title"/>
          </p:nvPr>
        </p:nvSpPr>
        <p:spPr/>
        <p:txBody>
          <a:bodyPr/>
          <a:lstStyle/>
          <a:p>
            <a:r>
              <a:rPr lang="en-US" dirty="0"/>
              <a:t>Deference to the Legislature</a:t>
            </a:r>
          </a:p>
        </p:txBody>
      </p:sp>
      <p:sp>
        <p:nvSpPr>
          <p:cNvPr id="3" name="Content Placeholder 2">
            <a:extLst>
              <a:ext uri="{FF2B5EF4-FFF2-40B4-BE49-F238E27FC236}">
                <a16:creationId xmlns:a16="http://schemas.microsoft.com/office/drawing/2014/main" id="{4683A255-F051-4A04-87E9-2EB0DCF5B88F}"/>
              </a:ext>
            </a:extLst>
          </p:cNvPr>
          <p:cNvSpPr>
            <a:spLocks noGrp="1"/>
          </p:cNvSpPr>
          <p:nvPr>
            <p:ph idx="1"/>
          </p:nvPr>
        </p:nvSpPr>
        <p:spPr/>
        <p:txBody>
          <a:bodyPr/>
          <a:lstStyle/>
          <a:p>
            <a:r>
              <a:rPr lang="en-US" dirty="0"/>
              <a:t>“In assessing what process is due in this case, substantial weight must be given to the good-faith judgments of the individuals charged by Congress with the administration of social welfare programs that the procedures they have provided assure fair consideration of the entitlement claims of individuals.”</a:t>
            </a:r>
          </a:p>
          <a:p>
            <a:r>
              <a:rPr lang="en-US" dirty="0">
                <a:highlight>
                  <a:srgbClr val="FFFF00"/>
                </a:highlight>
              </a:rPr>
              <a:t>Congress has a say in how much it wants to spent on due process as a part of a benefits program.</a:t>
            </a:r>
          </a:p>
        </p:txBody>
      </p:sp>
      <p:sp>
        <p:nvSpPr>
          <p:cNvPr id="4" name="Slide Number Placeholder 3">
            <a:extLst>
              <a:ext uri="{FF2B5EF4-FFF2-40B4-BE49-F238E27FC236}">
                <a16:creationId xmlns:a16="http://schemas.microsoft.com/office/drawing/2014/main" id="{1A123BD8-FC5C-46BF-983D-B8422434BF95}"/>
              </a:ext>
            </a:extLst>
          </p:cNvPr>
          <p:cNvSpPr>
            <a:spLocks noGrp="1"/>
          </p:cNvSpPr>
          <p:nvPr>
            <p:ph type="sldNum" sz="quarter" idx="12"/>
          </p:nvPr>
        </p:nvSpPr>
        <p:spPr/>
        <p:txBody>
          <a:bodyPr/>
          <a:lstStyle/>
          <a:p>
            <a:pPr>
              <a:defRPr/>
            </a:pPr>
            <a:fld id="{CC739B67-DB22-4103-985A-E8E1D242EF5C}" type="slidenum">
              <a:rPr lang="en-US" smtClean="0"/>
              <a:pPr>
                <a:defRPr/>
              </a:pPr>
              <a:t>12</a:t>
            </a:fld>
            <a:endParaRPr lang="en-US" dirty="0"/>
          </a:p>
        </p:txBody>
      </p:sp>
      <p:pic>
        <p:nvPicPr>
          <p:cNvPr id="5" name="Audio 4">
            <a:hlinkClick r:id="" action="ppaction://media"/>
            <a:extLst>
              <a:ext uri="{FF2B5EF4-FFF2-40B4-BE49-F238E27FC236}">
                <a16:creationId xmlns:a16="http://schemas.microsoft.com/office/drawing/2014/main" id="{31033499-2656-494E-8BE6-0837451686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151579081"/>
      </p:ext>
    </p:extLst>
  </p:cSld>
  <p:clrMapOvr>
    <a:masterClrMapping/>
  </p:clrMapOvr>
  <mc:AlternateContent xmlns:mc="http://schemas.openxmlformats.org/markup-compatibility/2006" xmlns:p14="http://schemas.microsoft.com/office/powerpoint/2010/main">
    <mc:Choice Requires="p14">
      <p:transition spd="slow" p14:dur="2000" advTm="60348"/>
    </mc:Choice>
    <mc:Fallback xmlns="">
      <p:transition spd="slow" advTm="6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C724-802B-468E-890E-3871B58B8145}"/>
              </a:ext>
            </a:extLst>
          </p:cNvPr>
          <p:cNvSpPr>
            <a:spLocks noGrp="1"/>
          </p:cNvSpPr>
          <p:nvPr>
            <p:ph type="ctrTitle"/>
          </p:nvPr>
        </p:nvSpPr>
        <p:spPr/>
        <p:txBody>
          <a:bodyPr/>
          <a:lstStyle/>
          <a:p>
            <a:r>
              <a:rPr lang="en-US" dirty="0"/>
              <a:t>Applying the Court’s Holding in the Real World</a:t>
            </a:r>
          </a:p>
        </p:txBody>
      </p:sp>
      <p:sp>
        <p:nvSpPr>
          <p:cNvPr id="5" name="Subtitle 4">
            <a:extLst>
              <a:ext uri="{FF2B5EF4-FFF2-40B4-BE49-F238E27FC236}">
                <a16:creationId xmlns:a16="http://schemas.microsoft.com/office/drawing/2014/main" id="{1C5240F2-01D1-4CB0-93FD-30D3CB8D6BA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EA4F81D-FB17-4E0E-8412-79564487FDF6}"/>
              </a:ext>
            </a:extLst>
          </p:cNvPr>
          <p:cNvSpPr>
            <a:spLocks noGrp="1"/>
          </p:cNvSpPr>
          <p:nvPr>
            <p:ph type="sldNum" sz="quarter" idx="12"/>
          </p:nvPr>
        </p:nvSpPr>
        <p:spPr/>
        <p:txBody>
          <a:bodyPr/>
          <a:lstStyle/>
          <a:p>
            <a:pPr>
              <a:defRPr/>
            </a:pPr>
            <a:fld id="{CC739B67-DB22-4103-985A-E8E1D242EF5C}" type="slidenum">
              <a:rPr lang="en-US" smtClean="0"/>
              <a:pPr>
                <a:defRPr/>
              </a:pPr>
              <a:t>13</a:t>
            </a:fld>
            <a:endParaRPr lang="en-US"/>
          </a:p>
        </p:txBody>
      </p:sp>
      <p:pic>
        <p:nvPicPr>
          <p:cNvPr id="6" name="Audio 5">
            <a:hlinkClick r:id="" action="ppaction://media"/>
            <a:extLst>
              <a:ext uri="{FF2B5EF4-FFF2-40B4-BE49-F238E27FC236}">
                <a16:creationId xmlns:a16="http://schemas.microsoft.com/office/drawing/2014/main" id="{9A9D8C2E-0392-41CF-9592-EAC8723F3E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78584799"/>
      </p:ext>
    </p:extLst>
  </p:cSld>
  <p:clrMapOvr>
    <a:masterClrMapping/>
  </p:clrMapOvr>
  <mc:AlternateContent xmlns:mc="http://schemas.openxmlformats.org/markup-compatibility/2006" xmlns:p14="http://schemas.microsoft.com/office/powerpoint/2010/main">
    <mc:Choice Requires="p14">
      <p:transition spd="slow" p14:dur="2000" advTm="6614"/>
    </mc:Choice>
    <mc:Fallback xmlns="">
      <p:transition spd="slow" advTm="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3C3B-F0A9-4AB6-928C-0493B71F0F83}"/>
              </a:ext>
            </a:extLst>
          </p:cNvPr>
          <p:cNvSpPr>
            <a:spLocks noGrp="1"/>
          </p:cNvSpPr>
          <p:nvPr>
            <p:ph type="title"/>
          </p:nvPr>
        </p:nvSpPr>
        <p:spPr/>
        <p:txBody>
          <a:bodyPr/>
          <a:lstStyle/>
          <a:p>
            <a:r>
              <a:rPr lang="en-US" dirty="0"/>
              <a:t>The Cost of an</a:t>
            </a:r>
            <a:r>
              <a:rPr lang="en-US" baseline="0" dirty="0"/>
              <a:t> Error</a:t>
            </a:r>
            <a:r>
              <a:rPr lang="en-US" dirty="0"/>
              <a:t> (E) to the Claimant</a:t>
            </a:r>
          </a:p>
        </p:txBody>
      </p:sp>
      <p:sp>
        <p:nvSpPr>
          <p:cNvPr id="3" name="Content Placeholder 2">
            <a:extLst>
              <a:ext uri="{FF2B5EF4-FFF2-40B4-BE49-F238E27FC236}">
                <a16:creationId xmlns:a16="http://schemas.microsoft.com/office/drawing/2014/main" id="{734D1A1F-89E1-4B1A-A782-3E55509A3933}"/>
              </a:ext>
            </a:extLst>
          </p:cNvPr>
          <p:cNvSpPr>
            <a:spLocks noGrp="1"/>
          </p:cNvSpPr>
          <p:nvPr>
            <p:ph idx="1"/>
          </p:nvPr>
        </p:nvSpPr>
        <p:spPr/>
        <p:txBody>
          <a:bodyPr>
            <a:normAutofit/>
          </a:bodyPr>
          <a:lstStyle/>
          <a:p>
            <a:pPr eaLnBrk="1" hangingPunct="1"/>
            <a:r>
              <a:rPr lang="en-US" sz="2800" dirty="0"/>
              <a:t>How much is the party harmed by the mistake?</a:t>
            </a:r>
          </a:p>
          <a:p>
            <a:pPr lvl="1" eaLnBrk="1" hangingPunct="1"/>
            <a:r>
              <a:rPr lang="en-US" sz="2800" dirty="0"/>
              <a:t>Delay or loss of benefits?</a:t>
            </a:r>
          </a:p>
          <a:p>
            <a:pPr eaLnBrk="1" hangingPunct="1"/>
            <a:r>
              <a:rPr lang="en-US" sz="2800" dirty="0"/>
              <a:t>Is the harm irreparable or can it be corrected by a subsequent review?</a:t>
            </a:r>
          </a:p>
          <a:p>
            <a:pPr lvl="1" eaLnBrk="1" hangingPunct="1"/>
            <a:r>
              <a:rPr lang="en-US" sz="2800" dirty="0"/>
              <a:t>In </a:t>
            </a:r>
            <a:r>
              <a:rPr lang="en-US" sz="2800" i="1" dirty="0"/>
              <a:t>Goldberg</a:t>
            </a:r>
            <a:r>
              <a:rPr lang="en-US" sz="2800" dirty="0"/>
              <a:t>, the loss of benefits could do irreparable harm, preventing further review.</a:t>
            </a:r>
          </a:p>
          <a:p>
            <a:pPr lvl="1" eaLnBrk="1" hangingPunct="1"/>
            <a:r>
              <a:rPr lang="en-US" sz="2800" dirty="0"/>
              <a:t>How is </a:t>
            </a:r>
            <a:r>
              <a:rPr lang="en-US" sz="2800" i="1" dirty="0"/>
              <a:t>Mathews</a:t>
            </a:r>
            <a:r>
              <a:rPr lang="en-US" sz="2800" dirty="0"/>
              <a:t> different, in the courts’ view?</a:t>
            </a:r>
          </a:p>
          <a:p>
            <a:pPr eaLnBrk="1" hangingPunct="1"/>
            <a:r>
              <a:rPr lang="en-US" sz="2800" dirty="0"/>
              <a:t>A high error cost is important, but not does not end the inquiry.</a:t>
            </a:r>
          </a:p>
        </p:txBody>
      </p:sp>
      <p:sp>
        <p:nvSpPr>
          <p:cNvPr id="4" name="Slide Number Placeholder 3">
            <a:extLst>
              <a:ext uri="{FF2B5EF4-FFF2-40B4-BE49-F238E27FC236}">
                <a16:creationId xmlns:a16="http://schemas.microsoft.com/office/drawing/2014/main" id="{02A05407-0077-49BA-B475-A804E11F745A}"/>
              </a:ext>
            </a:extLst>
          </p:cNvPr>
          <p:cNvSpPr>
            <a:spLocks noGrp="1"/>
          </p:cNvSpPr>
          <p:nvPr>
            <p:ph type="sldNum" sz="quarter" idx="12"/>
          </p:nvPr>
        </p:nvSpPr>
        <p:spPr/>
        <p:txBody>
          <a:bodyPr/>
          <a:lstStyle/>
          <a:p>
            <a:pPr>
              <a:defRPr/>
            </a:pPr>
            <a:fld id="{CC739B67-DB22-4103-985A-E8E1D242EF5C}" type="slidenum">
              <a:rPr lang="en-US" smtClean="0"/>
              <a:pPr>
                <a:defRPr/>
              </a:pPr>
              <a:t>14</a:t>
            </a:fld>
            <a:endParaRPr lang="en-US"/>
          </a:p>
        </p:txBody>
      </p:sp>
      <p:pic>
        <p:nvPicPr>
          <p:cNvPr id="6" name="Audio 5">
            <a:hlinkClick r:id="" action="ppaction://media"/>
            <a:extLst>
              <a:ext uri="{FF2B5EF4-FFF2-40B4-BE49-F238E27FC236}">
                <a16:creationId xmlns:a16="http://schemas.microsoft.com/office/drawing/2014/main" id="{ECC4ED31-0BAA-4CEE-AF33-1AD4C5EA7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49617902"/>
      </p:ext>
    </p:extLst>
  </p:cSld>
  <p:clrMapOvr>
    <a:masterClrMapping/>
  </p:clrMapOvr>
  <mc:AlternateContent xmlns:mc="http://schemas.openxmlformats.org/markup-compatibility/2006" xmlns:p14="http://schemas.microsoft.com/office/powerpoint/2010/main">
    <mc:Choice Requires="p14">
      <p:transition spd="slow" p14:dur="2000" advTm="101202"/>
    </mc:Choice>
    <mc:Fallback xmlns="">
      <p:transition spd="slow" advTm="10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ECF09-191D-48A7-8490-9A38AF4AF988}"/>
              </a:ext>
            </a:extLst>
          </p:cNvPr>
          <p:cNvSpPr>
            <a:spLocks noGrp="1"/>
          </p:cNvSpPr>
          <p:nvPr>
            <p:ph type="title"/>
          </p:nvPr>
        </p:nvSpPr>
        <p:spPr/>
        <p:txBody>
          <a:bodyPr/>
          <a:lstStyle/>
          <a:p>
            <a:r>
              <a:rPr lang="en-US" dirty="0"/>
              <a:t>Probability of Error (P)</a:t>
            </a:r>
          </a:p>
        </p:txBody>
      </p:sp>
      <p:sp>
        <p:nvSpPr>
          <p:cNvPr id="3" name="Content Placeholder 2">
            <a:extLst>
              <a:ext uri="{FF2B5EF4-FFF2-40B4-BE49-F238E27FC236}">
                <a16:creationId xmlns:a16="http://schemas.microsoft.com/office/drawing/2014/main" id="{28B57F4C-0235-444C-9731-B4B99F59D2DC}"/>
              </a:ext>
            </a:extLst>
          </p:cNvPr>
          <p:cNvSpPr>
            <a:spLocks noGrp="1"/>
          </p:cNvSpPr>
          <p:nvPr>
            <p:ph idx="1"/>
          </p:nvPr>
        </p:nvSpPr>
        <p:spPr/>
        <p:txBody>
          <a:bodyPr>
            <a:normAutofit/>
          </a:bodyPr>
          <a:lstStyle/>
          <a:p>
            <a:pPr eaLnBrk="1" hangingPunct="1"/>
            <a:r>
              <a:rPr lang="en-US" sz="2800" dirty="0"/>
              <a:t>How common is the error?</a:t>
            </a:r>
          </a:p>
          <a:p>
            <a:pPr eaLnBrk="1" hangingPunct="1"/>
            <a:r>
              <a:rPr lang="en-US" sz="2800" dirty="0"/>
              <a:t>There was a high probability of error in </a:t>
            </a:r>
            <a:r>
              <a:rPr lang="en-US" sz="2800" i="1" dirty="0"/>
              <a:t>Goldberg</a:t>
            </a:r>
            <a:r>
              <a:rPr lang="en-US" sz="2800" dirty="0"/>
              <a:t>.</a:t>
            </a:r>
          </a:p>
          <a:p>
            <a:pPr eaLnBrk="1" hangingPunct="1"/>
            <a:r>
              <a:rPr lang="en-US" sz="2800" dirty="0"/>
              <a:t>This was contested in </a:t>
            </a:r>
            <a:r>
              <a:rPr lang="en-US" sz="2800" i="1" dirty="0"/>
              <a:t>Mathews</a:t>
            </a:r>
          </a:p>
          <a:p>
            <a:pPr lvl="1" eaLnBrk="1" hangingPunct="1"/>
            <a:r>
              <a:rPr lang="en-US" sz="2800" dirty="0"/>
              <a:t>Is the error judged by the initial determination or by the final determination?</a:t>
            </a:r>
          </a:p>
          <a:p>
            <a:pPr lvl="1" eaLnBrk="1" hangingPunct="1"/>
            <a:r>
              <a:rPr lang="en-US" sz="2800" dirty="0"/>
              <a:t>The court accepted the agency’s measure, focusing on the open record review process.</a:t>
            </a:r>
          </a:p>
          <a:p>
            <a:pPr lvl="1" eaLnBrk="1" hangingPunct="1"/>
            <a:r>
              <a:rPr lang="en-US" sz="2800" dirty="0"/>
              <a:t>The court assumed a low error rate for the final decision.</a:t>
            </a:r>
          </a:p>
        </p:txBody>
      </p:sp>
      <p:sp>
        <p:nvSpPr>
          <p:cNvPr id="4" name="Slide Number Placeholder 3">
            <a:extLst>
              <a:ext uri="{FF2B5EF4-FFF2-40B4-BE49-F238E27FC236}">
                <a16:creationId xmlns:a16="http://schemas.microsoft.com/office/drawing/2014/main" id="{B045BA2C-15C7-4B1A-A75B-2CCF0C4ADFAD}"/>
              </a:ext>
            </a:extLst>
          </p:cNvPr>
          <p:cNvSpPr>
            <a:spLocks noGrp="1"/>
          </p:cNvSpPr>
          <p:nvPr>
            <p:ph type="sldNum" sz="quarter" idx="12"/>
          </p:nvPr>
        </p:nvSpPr>
        <p:spPr/>
        <p:txBody>
          <a:bodyPr/>
          <a:lstStyle/>
          <a:p>
            <a:pPr>
              <a:defRPr/>
            </a:pPr>
            <a:fld id="{CC739B67-DB22-4103-985A-E8E1D242EF5C}" type="slidenum">
              <a:rPr lang="en-US" smtClean="0"/>
              <a:pPr>
                <a:defRPr/>
              </a:pPr>
              <a:t>15</a:t>
            </a:fld>
            <a:endParaRPr lang="en-US"/>
          </a:p>
        </p:txBody>
      </p:sp>
      <p:pic>
        <p:nvPicPr>
          <p:cNvPr id="6" name="Audio 5">
            <a:hlinkClick r:id="" action="ppaction://media"/>
            <a:extLst>
              <a:ext uri="{FF2B5EF4-FFF2-40B4-BE49-F238E27FC236}">
                <a16:creationId xmlns:a16="http://schemas.microsoft.com/office/drawing/2014/main" id="{AE99D2CE-C322-40AA-9745-3EFF83BA7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92841310"/>
      </p:ext>
    </p:extLst>
  </p:cSld>
  <p:clrMapOvr>
    <a:masterClrMapping/>
  </p:clrMapOvr>
  <mc:AlternateContent xmlns:mc="http://schemas.openxmlformats.org/markup-compatibility/2006" xmlns:p14="http://schemas.microsoft.com/office/powerpoint/2010/main">
    <mc:Choice Requires="p14">
      <p:transition spd="slow" p14:dur="2000" advTm="64571"/>
    </mc:Choice>
    <mc:Fallback xmlns="">
      <p:transition spd="slow" advTm="6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DC1A-6BF0-479B-A5E4-6F72FF45E3D6}"/>
              </a:ext>
            </a:extLst>
          </p:cNvPr>
          <p:cNvSpPr>
            <a:spLocks noGrp="1"/>
          </p:cNvSpPr>
          <p:nvPr>
            <p:ph type="title"/>
          </p:nvPr>
        </p:nvSpPr>
        <p:spPr/>
        <p:txBody>
          <a:bodyPr/>
          <a:lstStyle/>
          <a:p>
            <a:pPr lvl="0" eaLnBrk="1" hangingPunct="1"/>
            <a:r>
              <a:rPr lang="en-US" dirty="0"/>
              <a:t>Will the Additional Process Reduce the Probability of Errors?</a:t>
            </a:r>
          </a:p>
        </p:txBody>
      </p:sp>
      <p:sp>
        <p:nvSpPr>
          <p:cNvPr id="3" name="Content Placeholder 2">
            <a:extLst>
              <a:ext uri="{FF2B5EF4-FFF2-40B4-BE49-F238E27FC236}">
                <a16:creationId xmlns:a16="http://schemas.microsoft.com/office/drawing/2014/main" id="{71B59793-A2C9-44D6-A6AE-E55EB56B9BBB}"/>
              </a:ext>
            </a:extLst>
          </p:cNvPr>
          <p:cNvSpPr>
            <a:spLocks noGrp="1"/>
          </p:cNvSpPr>
          <p:nvPr>
            <p:ph idx="1"/>
          </p:nvPr>
        </p:nvSpPr>
        <p:spPr/>
        <p:txBody>
          <a:bodyPr>
            <a:normAutofit fontScale="92500" lnSpcReduction="10000"/>
          </a:bodyPr>
          <a:lstStyle/>
          <a:p>
            <a:pPr eaLnBrk="1" hangingPunct="1"/>
            <a:r>
              <a:rPr lang="en-US" sz="2800" i="1" dirty="0"/>
              <a:t>Goldberg</a:t>
            </a:r>
          </a:p>
          <a:p>
            <a:pPr lvl="1" eaLnBrk="1" hangingPunct="1"/>
            <a:r>
              <a:rPr lang="en-US" sz="2800" dirty="0"/>
              <a:t>Witness credibility was important.</a:t>
            </a:r>
          </a:p>
          <a:p>
            <a:pPr lvl="1" eaLnBrk="1" hangingPunct="1"/>
            <a:r>
              <a:rPr lang="en-US" sz="2800" dirty="0"/>
              <a:t>Claimant testimony was important.</a:t>
            </a:r>
          </a:p>
          <a:p>
            <a:pPr lvl="1" eaLnBrk="1" hangingPunct="1"/>
            <a:r>
              <a:rPr lang="en-US" sz="2800" dirty="0"/>
              <a:t>Both were better evaluated in an oral hearing.</a:t>
            </a:r>
          </a:p>
          <a:p>
            <a:pPr eaLnBrk="1" hangingPunct="1"/>
            <a:r>
              <a:rPr lang="en-US" sz="2800" i="1" dirty="0"/>
              <a:t>Mathews</a:t>
            </a:r>
          </a:p>
          <a:p>
            <a:pPr lvl="1" eaLnBrk="1" hangingPunct="1"/>
            <a:r>
              <a:rPr lang="en-US" sz="2800" dirty="0"/>
              <a:t>Written reports by medical care providers, evaluated by experts.</a:t>
            </a:r>
          </a:p>
          <a:p>
            <a:pPr lvl="1" eaLnBrk="1" hangingPunct="1"/>
            <a:r>
              <a:rPr lang="en-US" sz="2800" dirty="0"/>
              <a:t>Claimant testimony has little effect.</a:t>
            </a:r>
          </a:p>
          <a:p>
            <a:pPr lvl="1" eaLnBrk="1" hangingPunct="1"/>
            <a:r>
              <a:rPr lang="en-US" sz="2800" dirty="0"/>
              <a:t>Open file review allows correction of errors.</a:t>
            </a:r>
          </a:p>
          <a:p>
            <a:pPr lvl="1" eaLnBrk="1" hangingPunct="1"/>
            <a:r>
              <a:rPr lang="en-US" sz="2800" dirty="0"/>
              <a:t>Not clear that an earlier oral hearing would help.</a:t>
            </a:r>
            <a:endParaRPr lang="en-US" dirty="0"/>
          </a:p>
        </p:txBody>
      </p:sp>
      <p:sp>
        <p:nvSpPr>
          <p:cNvPr id="4" name="Slide Number Placeholder 3">
            <a:extLst>
              <a:ext uri="{FF2B5EF4-FFF2-40B4-BE49-F238E27FC236}">
                <a16:creationId xmlns:a16="http://schemas.microsoft.com/office/drawing/2014/main" id="{ABEA3EC3-2260-48B3-989B-EAD1B0725494}"/>
              </a:ext>
            </a:extLst>
          </p:cNvPr>
          <p:cNvSpPr>
            <a:spLocks noGrp="1"/>
          </p:cNvSpPr>
          <p:nvPr>
            <p:ph type="sldNum" sz="quarter" idx="12"/>
          </p:nvPr>
        </p:nvSpPr>
        <p:spPr/>
        <p:txBody>
          <a:bodyPr/>
          <a:lstStyle/>
          <a:p>
            <a:pPr>
              <a:defRPr/>
            </a:pPr>
            <a:fld id="{CC739B67-DB22-4103-985A-E8E1D242EF5C}"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F7ACB337-7F9E-43F9-B054-52A0641E38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75850187"/>
      </p:ext>
    </p:extLst>
  </p:cSld>
  <p:clrMapOvr>
    <a:masterClrMapping/>
  </p:clrMapOvr>
  <mc:AlternateContent xmlns:mc="http://schemas.openxmlformats.org/markup-compatibility/2006" xmlns:p14="http://schemas.microsoft.com/office/powerpoint/2010/main">
    <mc:Choice Requires="p14">
      <p:transition spd="slow" p14:dur="2000" advTm="99690"/>
    </mc:Choice>
    <mc:Fallback xmlns="">
      <p:transition spd="slow" advTm="9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CAE9-4716-4B51-BF84-2A23F5FFC343}"/>
              </a:ext>
            </a:extLst>
          </p:cNvPr>
          <p:cNvSpPr>
            <a:spLocks noGrp="1"/>
          </p:cNvSpPr>
          <p:nvPr>
            <p:ph type="title"/>
          </p:nvPr>
        </p:nvSpPr>
        <p:spPr/>
        <p:txBody>
          <a:bodyPr/>
          <a:lstStyle/>
          <a:p>
            <a:r>
              <a:rPr lang="en-US" dirty="0"/>
              <a:t>The Cost of the Additional Process (C)</a:t>
            </a:r>
          </a:p>
        </p:txBody>
      </p:sp>
      <p:sp>
        <p:nvSpPr>
          <p:cNvPr id="3" name="Content Placeholder 2">
            <a:extLst>
              <a:ext uri="{FF2B5EF4-FFF2-40B4-BE49-F238E27FC236}">
                <a16:creationId xmlns:a16="http://schemas.microsoft.com/office/drawing/2014/main" id="{6DC6F8FD-B227-42B3-8FD1-5D79623A7BB7}"/>
              </a:ext>
            </a:extLst>
          </p:cNvPr>
          <p:cNvSpPr>
            <a:spLocks noGrp="1"/>
          </p:cNvSpPr>
          <p:nvPr>
            <p:ph idx="1"/>
          </p:nvPr>
        </p:nvSpPr>
        <p:spPr/>
        <p:txBody>
          <a:bodyPr>
            <a:normAutofit fontScale="92500" lnSpcReduction="20000"/>
          </a:bodyPr>
          <a:lstStyle/>
          <a:p>
            <a:pPr eaLnBrk="1" hangingPunct="1"/>
            <a:r>
              <a:rPr lang="en-US" dirty="0"/>
              <a:t>Direct financial costs.</a:t>
            </a:r>
          </a:p>
          <a:p>
            <a:pPr lvl="1" eaLnBrk="1" hangingPunct="1"/>
            <a:r>
              <a:rPr lang="en-US" dirty="0"/>
              <a:t>Hiring more staff.</a:t>
            </a:r>
          </a:p>
          <a:p>
            <a:pPr lvl="1" eaLnBrk="1" hangingPunct="1"/>
            <a:r>
              <a:rPr lang="en-US" dirty="0"/>
              <a:t>Continuing to pay undeserved benefits.</a:t>
            </a:r>
          </a:p>
          <a:p>
            <a:pPr eaLnBrk="1" hangingPunct="1"/>
            <a:r>
              <a:rPr lang="en-US" dirty="0"/>
              <a:t>Delay.</a:t>
            </a:r>
          </a:p>
          <a:p>
            <a:pPr lvl="1" eaLnBrk="1" hangingPunct="1"/>
            <a:r>
              <a:rPr lang="en-US" dirty="0"/>
              <a:t>The additional burden of hearings slows all determinations.</a:t>
            </a:r>
          </a:p>
          <a:p>
            <a:pPr lvl="1" eaLnBrk="1" hangingPunct="1"/>
            <a:r>
              <a:rPr lang="en-US" dirty="0"/>
              <a:t>The immigration system is years behind.</a:t>
            </a:r>
          </a:p>
          <a:p>
            <a:pPr eaLnBrk="1" hangingPunct="1"/>
            <a:r>
              <a:rPr lang="en-US" dirty="0"/>
              <a:t>Risk to public safety or national security.</a:t>
            </a:r>
          </a:p>
          <a:p>
            <a:pPr lvl="1" eaLnBrk="1" hangingPunct="1"/>
            <a:r>
              <a:rPr lang="en-US" dirty="0"/>
              <a:t>Allowing a tuberculosis carrier or a terrorist to stay at large.</a:t>
            </a:r>
          </a:p>
        </p:txBody>
      </p:sp>
      <p:sp>
        <p:nvSpPr>
          <p:cNvPr id="4" name="Slide Number Placeholder 3">
            <a:extLst>
              <a:ext uri="{FF2B5EF4-FFF2-40B4-BE49-F238E27FC236}">
                <a16:creationId xmlns:a16="http://schemas.microsoft.com/office/drawing/2014/main" id="{AFFFA5BD-F9E4-4A37-A37F-E994E98B904F}"/>
              </a:ext>
            </a:extLst>
          </p:cNvPr>
          <p:cNvSpPr>
            <a:spLocks noGrp="1"/>
          </p:cNvSpPr>
          <p:nvPr>
            <p:ph type="sldNum" sz="quarter" idx="12"/>
          </p:nvPr>
        </p:nvSpPr>
        <p:spPr/>
        <p:txBody>
          <a:bodyPr/>
          <a:lstStyle/>
          <a:p>
            <a:pPr>
              <a:defRPr/>
            </a:pPr>
            <a:fld id="{CC739B67-DB22-4103-985A-E8E1D242EF5C}" type="slidenum">
              <a:rPr lang="en-US" smtClean="0"/>
              <a:pPr>
                <a:defRPr/>
              </a:pPr>
              <a:t>17</a:t>
            </a:fld>
            <a:endParaRPr lang="en-US"/>
          </a:p>
        </p:txBody>
      </p:sp>
      <p:pic>
        <p:nvPicPr>
          <p:cNvPr id="5" name="Audio 4">
            <a:hlinkClick r:id="" action="ppaction://media"/>
            <a:extLst>
              <a:ext uri="{FF2B5EF4-FFF2-40B4-BE49-F238E27FC236}">
                <a16:creationId xmlns:a16="http://schemas.microsoft.com/office/drawing/2014/main" id="{7E58CCB0-42F9-4B3A-AF60-38B91B3B53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69793431"/>
      </p:ext>
    </p:extLst>
  </p:cSld>
  <p:clrMapOvr>
    <a:masterClrMapping/>
  </p:clrMapOvr>
  <mc:AlternateContent xmlns:mc="http://schemas.openxmlformats.org/markup-compatibility/2006" xmlns:p14="http://schemas.microsoft.com/office/powerpoint/2010/main">
    <mc:Choice Requires="p14">
      <p:transition spd="slow" p14:dur="2000" advTm="72330"/>
    </mc:Choice>
    <mc:Fallback xmlns="">
      <p:transition spd="slow" advTm="7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51022D9D-B9E2-4E4C-B53B-82F38E438377}" type="slidenum">
              <a:rPr lang="en-US" smtClean="0"/>
              <a:pPr/>
              <a:t>18</a:t>
            </a:fld>
            <a:endParaRPr lang="en-US"/>
          </a:p>
        </p:txBody>
      </p:sp>
      <p:sp>
        <p:nvSpPr>
          <p:cNvPr id="11267" name="Rectangle 2"/>
          <p:cNvSpPr>
            <a:spLocks noGrp="1" noChangeArrowheads="1"/>
          </p:cNvSpPr>
          <p:nvPr>
            <p:ph type="title"/>
          </p:nvPr>
        </p:nvSpPr>
        <p:spPr/>
        <p:txBody>
          <a:bodyPr/>
          <a:lstStyle/>
          <a:p>
            <a:pPr eaLnBrk="1" hangingPunct="1"/>
            <a:r>
              <a:rPr lang="en-US" dirty="0"/>
              <a:t>The </a:t>
            </a:r>
            <a:r>
              <a:rPr lang="en-US" i="1" dirty="0"/>
              <a:t>Mathews</a:t>
            </a:r>
            <a:r>
              <a:rPr lang="en-US" dirty="0"/>
              <a:t> Factors as a Cost Benefit Analysis</a:t>
            </a:r>
          </a:p>
        </p:txBody>
      </p:sp>
      <p:sp>
        <p:nvSpPr>
          <p:cNvPr id="11268" name="Rectangle 3"/>
          <p:cNvSpPr>
            <a:spLocks noGrp="1" noChangeArrowheads="1"/>
          </p:cNvSpPr>
          <p:nvPr>
            <p:ph type="body" idx="1"/>
          </p:nvPr>
        </p:nvSpPr>
        <p:spPr/>
        <p:txBody>
          <a:bodyPr>
            <a:normAutofit fontScale="92500" lnSpcReduction="10000"/>
          </a:bodyPr>
          <a:lstStyle/>
          <a:p>
            <a:pPr eaLnBrk="1" hangingPunct="1"/>
            <a:r>
              <a:rPr lang="en-US" dirty="0"/>
              <a:t>The relationship between C and (P x E).</a:t>
            </a:r>
          </a:p>
          <a:p>
            <a:pPr lvl="1" eaLnBrk="1" hangingPunct="1"/>
            <a:r>
              <a:rPr lang="en-US" dirty="0"/>
              <a:t>(C) Cost of the requested process.</a:t>
            </a:r>
          </a:p>
          <a:p>
            <a:pPr lvl="1" eaLnBrk="1" hangingPunct="1"/>
            <a:r>
              <a:rPr lang="en-US" dirty="0"/>
              <a:t>(P) Probability of increased accuracy (errors prevented).</a:t>
            </a:r>
          </a:p>
          <a:p>
            <a:pPr lvl="1" eaLnBrk="1" hangingPunct="1"/>
            <a:r>
              <a:rPr lang="en-US" dirty="0"/>
              <a:t>(E) Cost of the errors.</a:t>
            </a:r>
          </a:p>
          <a:p>
            <a:pPr eaLnBrk="1" hangingPunct="1"/>
            <a:r>
              <a:rPr lang="en-US" dirty="0"/>
              <a:t>C &lt; P x E</a:t>
            </a:r>
          </a:p>
          <a:p>
            <a:pPr lvl="1" eaLnBrk="1" hangingPunct="1"/>
            <a:r>
              <a:rPr lang="en-US" dirty="0"/>
              <a:t>Is the (cost of the additional process) less than the (cost of the errors) X (the number of errors prevented)?</a:t>
            </a:r>
          </a:p>
        </p:txBody>
      </p:sp>
      <p:pic>
        <p:nvPicPr>
          <p:cNvPr id="6" name="Audio 5">
            <a:hlinkClick r:id="" action="ppaction://media"/>
            <a:extLst>
              <a:ext uri="{FF2B5EF4-FFF2-40B4-BE49-F238E27FC236}">
                <a16:creationId xmlns:a16="http://schemas.microsoft.com/office/drawing/2014/main" id="{021ED435-A4B1-4EA7-BC4B-F38E28B07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04434098"/>
      </p:ext>
    </p:extLst>
  </p:cSld>
  <p:clrMapOvr>
    <a:masterClrMapping/>
  </p:clrMapOvr>
  <mc:AlternateContent xmlns:mc="http://schemas.openxmlformats.org/markup-compatibility/2006" xmlns:p14="http://schemas.microsoft.com/office/powerpoint/2010/main">
    <mc:Choice Requires="p14">
      <p:transition spd="slow" p14:dur="2000" advTm="44813"/>
    </mc:Choice>
    <mc:Fallback xmlns="">
      <p:transition spd="slow" advTm="4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a:t>
            </a:r>
            <a:r>
              <a:rPr lang="en-US" baseline="0" dirty="0"/>
              <a:t> these Factors to the Cases</a:t>
            </a:r>
            <a:endParaRPr lang="en-US" dirty="0"/>
          </a:p>
        </p:txBody>
      </p:sp>
      <p:sp>
        <p:nvSpPr>
          <p:cNvPr id="3" name="Content Placeholder 2"/>
          <p:cNvSpPr>
            <a:spLocks noGrp="1"/>
          </p:cNvSpPr>
          <p:nvPr>
            <p:ph idx="1"/>
          </p:nvPr>
        </p:nvSpPr>
        <p:spPr/>
        <p:txBody>
          <a:bodyPr>
            <a:normAutofit fontScale="92500" lnSpcReduction="20000"/>
          </a:bodyPr>
          <a:lstStyle/>
          <a:p>
            <a:pPr eaLnBrk="1" hangingPunct="1"/>
            <a:r>
              <a:rPr lang="en-US" i="1" dirty="0"/>
              <a:t>Goldberg</a:t>
            </a:r>
          </a:p>
          <a:p>
            <a:pPr lvl="1" eaLnBrk="1" hangingPunct="1"/>
            <a:r>
              <a:rPr lang="en-US" dirty="0"/>
              <a:t>Lots of costly mistakes.</a:t>
            </a:r>
          </a:p>
          <a:p>
            <a:pPr lvl="1" eaLnBrk="1" hangingPunct="1"/>
            <a:r>
              <a:rPr lang="en-US" dirty="0"/>
              <a:t>Additional process had a high probability of reducing errors.</a:t>
            </a:r>
          </a:p>
          <a:p>
            <a:pPr lvl="1" eaLnBrk="1" hangingPunct="1"/>
            <a:r>
              <a:rPr lang="en-US" dirty="0"/>
              <a:t>Expensive additional process.</a:t>
            </a:r>
          </a:p>
          <a:p>
            <a:pPr eaLnBrk="1" hangingPunct="1"/>
            <a:r>
              <a:rPr lang="en-US" i="1" dirty="0"/>
              <a:t>Mathews</a:t>
            </a:r>
          </a:p>
          <a:p>
            <a:pPr lvl="1" eaLnBrk="1" hangingPunct="1"/>
            <a:r>
              <a:rPr lang="en-US" dirty="0"/>
              <a:t>Ultimately low error rate.</a:t>
            </a:r>
          </a:p>
          <a:p>
            <a:pPr lvl="1" eaLnBrk="1" hangingPunct="1"/>
            <a:r>
              <a:rPr lang="en-US" dirty="0"/>
              <a:t>Additional process had a low probability of reducing errors.</a:t>
            </a:r>
          </a:p>
          <a:p>
            <a:pPr lvl="1" eaLnBrk="1" hangingPunct="1"/>
            <a:r>
              <a:rPr lang="en-US" dirty="0"/>
              <a:t>Expensive additional process.</a:t>
            </a:r>
          </a:p>
        </p:txBody>
      </p:sp>
      <p:sp>
        <p:nvSpPr>
          <p:cNvPr id="4" name="Slide Number Placeholder 3"/>
          <p:cNvSpPr>
            <a:spLocks noGrp="1"/>
          </p:cNvSpPr>
          <p:nvPr>
            <p:ph type="sldNum" sz="quarter" idx="12"/>
          </p:nvPr>
        </p:nvSpPr>
        <p:spPr/>
        <p:txBody>
          <a:bodyPr/>
          <a:lstStyle/>
          <a:p>
            <a:pPr>
              <a:defRPr/>
            </a:pPr>
            <a:fld id="{4F4A27F5-BCF1-4841-900C-71AF8D9072A5}" type="slidenum">
              <a:rPr lang="en-US" smtClean="0"/>
              <a:pPr>
                <a:defRPr/>
              </a:pPr>
              <a:t>19</a:t>
            </a:fld>
            <a:endParaRPr lang="en-US"/>
          </a:p>
        </p:txBody>
      </p:sp>
      <p:pic>
        <p:nvPicPr>
          <p:cNvPr id="9" name="Audio 8">
            <a:hlinkClick r:id="" action="ppaction://media"/>
            <a:extLst>
              <a:ext uri="{FF2B5EF4-FFF2-40B4-BE49-F238E27FC236}">
                <a16:creationId xmlns:a16="http://schemas.microsoft.com/office/drawing/2014/main" id="{5021FAC7-9892-4A43-BE97-E0E3924E64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29542277"/>
      </p:ext>
    </p:extLst>
  </p:cSld>
  <p:clrMapOvr>
    <a:masterClrMapping/>
  </p:clrMapOvr>
  <mc:AlternateContent xmlns:mc="http://schemas.openxmlformats.org/markup-compatibility/2006" xmlns:p14="http://schemas.microsoft.com/office/powerpoint/2010/main">
    <mc:Choice Requires="p14">
      <p:transition spd="slow" p14:dur="2000" advTm="66288"/>
    </mc:Choice>
    <mc:Fallback xmlns="">
      <p:transition spd="slow" advTm="6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D3C6-BEA9-4E0B-B690-0287A999A014}"/>
              </a:ext>
            </a:extLst>
          </p:cNvPr>
          <p:cNvSpPr>
            <a:spLocks noGrp="1"/>
          </p:cNvSpPr>
          <p:nvPr>
            <p:ph type="title"/>
          </p:nvPr>
        </p:nvSpPr>
        <p:spPr/>
        <p:txBody>
          <a:bodyPr/>
          <a:lstStyle/>
          <a:p>
            <a:r>
              <a:rPr lang="en-US" dirty="0"/>
              <a:t>The Special Circumstances in </a:t>
            </a:r>
            <a:r>
              <a:rPr lang="en-US" i="1" dirty="0"/>
              <a:t>Goldberg</a:t>
            </a:r>
          </a:p>
        </p:txBody>
      </p:sp>
      <p:sp>
        <p:nvSpPr>
          <p:cNvPr id="3" name="Content Placeholder 2">
            <a:extLst>
              <a:ext uri="{FF2B5EF4-FFF2-40B4-BE49-F238E27FC236}">
                <a16:creationId xmlns:a16="http://schemas.microsoft.com/office/drawing/2014/main" id="{52499F4D-5F20-4E68-A005-9B80678531D9}"/>
              </a:ext>
            </a:extLst>
          </p:cNvPr>
          <p:cNvSpPr>
            <a:spLocks noGrp="1"/>
          </p:cNvSpPr>
          <p:nvPr>
            <p:ph idx="1"/>
          </p:nvPr>
        </p:nvSpPr>
        <p:spPr/>
        <p:txBody>
          <a:bodyPr/>
          <a:lstStyle/>
          <a:p>
            <a:r>
              <a:rPr lang="en-US" dirty="0"/>
              <a:t>Claimants with limited written communication skills.</a:t>
            </a:r>
          </a:p>
          <a:p>
            <a:r>
              <a:rPr lang="en-US" dirty="0"/>
              <a:t>Evidence that depends on witness credibility.</a:t>
            </a:r>
          </a:p>
          <a:p>
            <a:r>
              <a:rPr lang="en-US" dirty="0"/>
              <a:t>Questions about impartial decisionmakers.</a:t>
            </a:r>
          </a:p>
          <a:p>
            <a:r>
              <a:rPr lang="en-US" dirty="0"/>
              <a:t>Claimant testimony is important to the determination. </a:t>
            </a:r>
          </a:p>
          <a:p>
            <a:r>
              <a:rPr lang="en-US" dirty="0"/>
              <a:t>Claimants are uniquely dependent on the benefits.</a:t>
            </a:r>
          </a:p>
        </p:txBody>
      </p:sp>
      <p:sp>
        <p:nvSpPr>
          <p:cNvPr id="4" name="Slide Number Placeholder 3">
            <a:extLst>
              <a:ext uri="{FF2B5EF4-FFF2-40B4-BE49-F238E27FC236}">
                <a16:creationId xmlns:a16="http://schemas.microsoft.com/office/drawing/2014/main" id="{12653363-7036-4BDF-93EE-26399D789B67}"/>
              </a:ext>
            </a:extLst>
          </p:cNvPr>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6" name="Audio 5">
            <a:hlinkClick r:id="" action="ppaction://media"/>
            <a:extLst>
              <a:ext uri="{FF2B5EF4-FFF2-40B4-BE49-F238E27FC236}">
                <a16:creationId xmlns:a16="http://schemas.microsoft.com/office/drawing/2014/main" id="{0FB99BD4-8852-4170-AD53-AF13A8CAAD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099941399"/>
      </p:ext>
    </p:extLst>
  </p:cSld>
  <p:clrMapOvr>
    <a:masterClrMapping/>
  </p:clrMapOvr>
  <mc:AlternateContent xmlns:mc="http://schemas.openxmlformats.org/markup-compatibility/2006" xmlns:p14="http://schemas.microsoft.com/office/powerpoint/2010/main">
    <mc:Choice Requires="p14">
      <p:transition spd="slow" p14:dur="2000" advTm="31054"/>
    </mc:Choice>
    <mc:Fallback xmlns="">
      <p:transition spd="slow" advTm="3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4C2-5010-4FBD-A6B8-841F064D1C0D}"/>
              </a:ext>
            </a:extLst>
          </p:cNvPr>
          <p:cNvSpPr>
            <a:spLocks noGrp="1"/>
          </p:cNvSpPr>
          <p:nvPr>
            <p:ph type="title"/>
          </p:nvPr>
        </p:nvSpPr>
        <p:spPr/>
        <p:txBody>
          <a:bodyPr/>
          <a:lstStyle/>
          <a:p>
            <a:r>
              <a:rPr lang="en-US" dirty="0"/>
              <a:t>Implications of </a:t>
            </a:r>
            <a:r>
              <a:rPr lang="en-US" i="1" dirty="0"/>
              <a:t>Mathews</a:t>
            </a:r>
            <a:r>
              <a:rPr lang="en-US" dirty="0"/>
              <a:t> Analysis in Other Cases</a:t>
            </a:r>
          </a:p>
        </p:txBody>
      </p:sp>
      <p:sp>
        <p:nvSpPr>
          <p:cNvPr id="3" name="Content Placeholder 2">
            <a:extLst>
              <a:ext uri="{FF2B5EF4-FFF2-40B4-BE49-F238E27FC236}">
                <a16:creationId xmlns:a16="http://schemas.microsoft.com/office/drawing/2014/main" id="{D8FA92C5-B733-430F-8CE4-B2953E870CF6}"/>
              </a:ext>
            </a:extLst>
          </p:cNvPr>
          <p:cNvSpPr>
            <a:spLocks noGrp="1"/>
          </p:cNvSpPr>
          <p:nvPr>
            <p:ph idx="1"/>
          </p:nvPr>
        </p:nvSpPr>
        <p:spPr/>
        <p:txBody>
          <a:bodyPr>
            <a:normAutofit lnSpcReduction="10000"/>
          </a:bodyPr>
          <a:lstStyle/>
          <a:p>
            <a:r>
              <a:rPr lang="en-US" dirty="0"/>
              <a:t>National security cases.</a:t>
            </a:r>
          </a:p>
          <a:p>
            <a:pPr lvl="1"/>
            <a:r>
              <a:rPr lang="en-US" dirty="0"/>
              <a:t>If the government claims that more process can threaten national security, how will the balancing work out?</a:t>
            </a:r>
          </a:p>
          <a:p>
            <a:pPr eaLnBrk="1" hangingPunct="1">
              <a:defRPr/>
            </a:pPr>
            <a:r>
              <a:rPr lang="en-US" dirty="0"/>
              <a:t>Would we do better in criminal law if we were forced to recognize costs and benefits?</a:t>
            </a:r>
          </a:p>
          <a:p>
            <a:pPr lvl="1" eaLnBrk="1" hangingPunct="1">
              <a:defRPr/>
            </a:pPr>
            <a:r>
              <a:rPr lang="en-US" dirty="0"/>
              <a:t>Could the Louisiana public defender system pass a due process challenge under the </a:t>
            </a:r>
            <a:r>
              <a:rPr lang="en-US" i="1" dirty="0"/>
              <a:t>Matthews</a:t>
            </a:r>
            <a:r>
              <a:rPr lang="en-US" dirty="0"/>
              <a:t> test?</a:t>
            </a:r>
          </a:p>
        </p:txBody>
      </p:sp>
      <p:sp>
        <p:nvSpPr>
          <p:cNvPr id="4" name="Slide Number Placeholder 3">
            <a:extLst>
              <a:ext uri="{FF2B5EF4-FFF2-40B4-BE49-F238E27FC236}">
                <a16:creationId xmlns:a16="http://schemas.microsoft.com/office/drawing/2014/main" id="{4FD175D0-A9B4-4652-A431-21415570F454}"/>
              </a:ext>
            </a:extLst>
          </p:cNvPr>
          <p:cNvSpPr>
            <a:spLocks noGrp="1"/>
          </p:cNvSpPr>
          <p:nvPr>
            <p:ph type="sldNum" sz="quarter" idx="12"/>
          </p:nvPr>
        </p:nvSpPr>
        <p:spPr/>
        <p:txBody>
          <a:bodyPr/>
          <a:lstStyle/>
          <a:p>
            <a:pPr>
              <a:defRPr/>
            </a:pPr>
            <a:fld id="{CC739B67-DB22-4103-985A-E8E1D242EF5C}" type="slidenum">
              <a:rPr lang="en-US" smtClean="0"/>
              <a:pPr>
                <a:defRPr/>
              </a:pPr>
              <a:t>20</a:t>
            </a:fld>
            <a:endParaRPr lang="en-US"/>
          </a:p>
        </p:txBody>
      </p:sp>
      <p:pic>
        <p:nvPicPr>
          <p:cNvPr id="8" name="Audio 7">
            <a:hlinkClick r:id="" action="ppaction://media"/>
            <a:extLst>
              <a:ext uri="{FF2B5EF4-FFF2-40B4-BE49-F238E27FC236}">
                <a16:creationId xmlns:a16="http://schemas.microsoft.com/office/drawing/2014/main" id="{304B8C03-2C72-4F8A-B69E-649AB18EF5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90237497"/>
      </p:ext>
    </p:extLst>
  </p:cSld>
  <p:clrMapOvr>
    <a:masterClrMapping/>
  </p:clrMapOvr>
  <mc:AlternateContent xmlns:mc="http://schemas.openxmlformats.org/markup-compatibility/2006" xmlns:p14="http://schemas.microsoft.com/office/powerpoint/2010/main">
    <mc:Choice Requires="p14">
      <p:transition spd="slow" p14:dur="2000" advTm="92667"/>
    </mc:Choice>
    <mc:Fallback xmlns="">
      <p:transition spd="slow" advTm="9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6101FC86-EA11-4953-9E6B-C73CDA946C13}" type="slidenum">
              <a:rPr lang="en-US" smtClean="0"/>
              <a:pPr/>
              <a:t>21</a:t>
            </a:fld>
            <a:endParaRPr lang="en-US"/>
          </a:p>
        </p:txBody>
      </p:sp>
      <p:sp>
        <p:nvSpPr>
          <p:cNvPr id="22531" name="Rectangle 2"/>
          <p:cNvSpPr>
            <a:spLocks noGrp="1" noChangeArrowheads="1"/>
          </p:cNvSpPr>
          <p:nvPr>
            <p:ph type="title"/>
          </p:nvPr>
        </p:nvSpPr>
        <p:spPr/>
        <p:txBody>
          <a:bodyPr/>
          <a:lstStyle/>
          <a:p>
            <a:pPr eaLnBrk="1" hangingPunct="1"/>
            <a:r>
              <a:rPr lang="en-US" dirty="0"/>
              <a:t>Matthews in the War on Terror</a:t>
            </a:r>
            <a:br>
              <a:rPr lang="en-US" dirty="0"/>
            </a:br>
            <a:r>
              <a:rPr lang="en-US" dirty="0"/>
              <a:t>Does a Detainee get a Habeas Hearing?</a:t>
            </a:r>
          </a:p>
        </p:txBody>
      </p:sp>
      <p:sp>
        <p:nvSpPr>
          <p:cNvPr id="22532" name="Rectangle 3"/>
          <p:cNvSpPr>
            <a:spLocks noGrp="1" noChangeArrowheads="1"/>
          </p:cNvSpPr>
          <p:nvPr>
            <p:ph type="body" idx="1"/>
          </p:nvPr>
        </p:nvSpPr>
        <p:spPr/>
        <p:txBody>
          <a:bodyPr/>
          <a:lstStyle/>
          <a:p>
            <a:pPr eaLnBrk="1" hangingPunct="1">
              <a:lnSpc>
                <a:spcPct val="80000"/>
              </a:lnSpc>
            </a:pPr>
            <a:r>
              <a:rPr lang="en-US" sz="2400" dirty="0"/>
              <a:t>The ordinary mechanism that we use for balancing such serious competing interests, and for determining the procedures that are necessary to ensure that a citizen is not "deprived of life, liberty, or property, without due process of law," U. S. Const., </a:t>
            </a:r>
            <a:r>
              <a:rPr lang="en-US" sz="2400" dirty="0" err="1"/>
              <a:t>Amdt</a:t>
            </a:r>
            <a:r>
              <a:rPr lang="en-US" sz="2400" dirty="0"/>
              <a:t>. 5, is the test that we articulated in Mathews v. Eldridge. </a:t>
            </a:r>
          </a:p>
          <a:p>
            <a:pPr eaLnBrk="1" hangingPunct="1">
              <a:lnSpc>
                <a:spcPct val="80000"/>
              </a:lnSpc>
            </a:pPr>
            <a:r>
              <a:rPr lang="en-US" sz="2400" dirty="0"/>
              <a:t>Mathews dictates that the process due in any given instance is determined by weighing "the private interest that will be affected by the official action" against the Government's asserted interest, "including the function involved" and the burdens the Government would face in providing greater process. </a:t>
            </a:r>
          </a:p>
          <a:p>
            <a:pPr eaLnBrk="1" hangingPunct="1">
              <a:lnSpc>
                <a:spcPct val="80000"/>
              </a:lnSpc>
            </a:pPr>
            <a:r>
              <a:rPr lang="en-US" sz="2400" dirty="0">
                <a:highlight>
                  <a:srgbClr val="FFFF00"/>
                </a:highlight>
              </a:rPr>
              <a:t>The Mathews calculus then contemplates a judicious balancing of these concerns, through an analysis of "the risk of an erroneous deprivation" of the private interest if the process were reduced and the "probable value, if any, of additional or substitute safeguards.</a:t>
            </a:r>
          </a:p>
          <a:p>
            <a:pPr lvl="1" eaLnBrk="1" hangingPunct="1">
              <a:lnSpc>
                <a:spcPct val="80000"/>
              </a:lnSpc>
            </a:pPr>
            <a:r>
              <a:rPr lang="en-US" sz="2400" i="1" dirty="0"/>
              <a:t>Hamdi v. Rumsfeld</a:t>
            </a:r>
            <a:r>
              <a:rPr lang="en-US" sz="2400" dirty="0"/>
              <a:t>, 124 </a:t>
            </a:r>
            <a:r>
              <a:rPr lang="en-US" sz="2400" dirty="0" err="1"/>
              <a:t>S.Ct</a:t>
            </a:r>
            <a:r>
              <a:rPr lang="en-US" sz="2400" dirty="0"/>
              <a:t>. 2633 (2004)</a:t>
            </a:r>
          </a:p>
        </p:txBody>
      </p:sp>
      <p:pic>
        <p:nvPicPr>
          <p:cNvPr id="2" name="Audio 1">
            <a:hlinkClick r:id="" action="ppaction://media"/>
            <a:extLst>
              <a:ext uri="{FF2B5EF4-FFF2-40B4-BE49-F238E27FC236}">
                <a16:creationId xmlns:a16="http://schemas.microsoft.com/office/drawing/2014/main" id="{D9A22F77-A4A9-4824-8982-92C93841BA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17226436"/>
      </p:ext>
    </p:extLst>
  </p:cSld>
  <p:clrMapOvr>
    <a:masterClrMapping/>
  </p:clrMapOvr>
  <mc:AlternateContent xmlns:mc="http://schemas.openxmlformats.org/markup-compatibility/2006" xmlns:p14="http://schemas.microsoft.com/office/powerpoint/2010/main">
    <mc:Choice Requires="p14">
      <p:transition spd="slow" p14:dur="2000" advTm="84749"/>
    </mc:Choice>
    <mc:Fallback xmlns="">
      <p:transition spd="slow" advTm="8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5FF01ECF-CDEB-4B86-8E97-66F4AF5FB0FB}" type="slidenum">
              <a:rPr lang="en-US" smtClean="0"/>
              <a:pPr/>
              <a:t>3</a:t>
            </a:fld>
            <a:endParaRPr lang="en-US"/>
          </a:p>
        </p:txBody>
      </p:sp>
      <p:sp>
        <p:nvSpPr>
          <p:cNvPr id="9219" name="Rectangle 2"/>
          <p:cNvSpPr>
            <a:spLocks noGrp="1" noChangeArrowheads="1"/>
          </p:cNvSpPr>
          <p:nvPr>
            <p:ph type="title"/>
          </p:nvPr>
        </p:nvSpPr>
        <p:spPr/>
        <p:txBody>
          <a:bodyPr/>
          <a:lstStyle/>
          <a:p>
            <a:pPr eaLnBrk="1" hangingPunct="1"/>
            <a:r>
              <a:rPr lang="en-US" baseline="0" dirty="0"/>
              <a:t>How Do SSDI Determinations Differ from </a:t>
            </a:r>
            <a:r>
              <a:rPr lang="en-US" i="1" baseline="0" dirty="0"/>
              <a:t>Goldberg</a:t>
            </a:r>
            <a:r>
              <a:rPr lang="en-US" baseline="0" dirty="0"/>
              <a:t>?</a:t>
            </a:r>
            <a:endParaRPr lang="en-US" dirty="0"/>
          </a:p>
        </p:txBody>
      </p:sp>
      <p:sp>
        <p:nvSpPr>
          <p:cNvPr id="9220" name="Rectangle 3"/>
          <p:cNvSpPr>
            <a:spLocks noGrp="1" noChangeArrowheads="1"/>
          </p:cNvSpPr>
          <p:nvPr>
            <p:ph type="body" idx="1"/>
          </p:nvPr>
        </p:nvSpPr>
        <p:spPr/>
        <p:txBody>
          <a:bodyPr>
            <a:normAutofit/>
          </a:bodyPr>
          <a:lstStyle/>
          <a:p>
            <a:pPr eaLnBrk="1" hangingPunct="1"/>
            <a:r>
              <a:rPr lang="en-US" sz="2800" dirty="0"/>
              <a:t>Decisions on objective medical records and reports.</a:t>
            </a:r>
          </a:p>
          <a:p>
            <a:pPr eaLnBrk="1" hangingPunct="1"/>
            <a:r>
              <a:rPr lang="en-US" sz="2800" dirty="0"/>
              <a:t>Little role for claimant testimony.</a:t>
            </a:r>
          </a:p>
          <a:p>
            <a:pPr eaLnBrk="1" hangingPunct="1"/>
            <a:r>
              <a:rPr lang="en-US" sz="2800" dirty="0"/>
              <a:t>Review by experts at the first level.</a:t>
            </a:r>
          </a:p>
          <a:p>
            <a:pPr eaLnBrk="1" hangingPunct="1"/>
            <a:r>
              <a:rPr lang="en-US" sz="2800" dirty="0"/>
              <a:t>Appeal to independent ALJs.</a:t>
            </a:r>
          </a:p>
          <a:p>
            <a:pPr eaLnBrk="1" hangingPunct="1"/>
            <a:r>
              <a:rPr lang="en-US" sz="2800" dirty="0"/>
              <a:t>Benefits paid retroactively, so that a mistaken determination can be corrected, i.e., the claimant gets the money.</a:t>
            </a:r>
          </a:p>
          <a:p>
            <a:pPr lvl="1" eaLnBrk="1" hangingPunct="1"/>
            <a:r>
              <a:rPr lang="en-US" sz="2800" dirty="0"/>
              <a:t>While claimants are poor, they are in better financial shape on average than those in </a:t>
            </a:r>
            <a:r>
              <a:rPr lang="en-US" sz="2800" i="1" dirty="0"/>
              <a:t>Goldberg</a:t>
            </a:r>
            <a:r>
              <a:rPr lang="en-US" sz="2800" dirty="0"/>
              <a:t>.</a:t>
            </a:r>
          </a:p>
        </p:txBody>
      </p:sp>
      <p:pic>
        <p:nvPicPr>
          <p:cNvPr id="2" name="Audio 1">
            <a:hlinkClick r:id="" action="ppaction://media"/>
            <a:extLst>
              <a:ext uri="{FF2B5EF4-FFF2-40B4-BE49-F238E27FC236}">
                <a16:creationId xmlns:a16="http://schemas.microsoft.com/office/drawing/2014/main" id="{D316E90B-513F-490C-B97A-F121908C3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552157884"/>
      </p:ext>
    </p:extLst>
  </p:cSld>
  <p:clrMapOvr>
    <a:masterClrMapping/>
  </p:clrMapOvr>
  <mc:AlternateContent xmlns:mc="http://schemas.openxmlformats.org/markup-compatibility/2006" xmlns:p14="http://schemas.microsoft.com/office/powerpoint/2010/main">
    <mc:Choice Requires="p14">
      <p:transition spd="slow" p14:dur="2000" advTm="87326"/>
    </mc:Choice>
    <mc:Fallback xmlns="">
      <p:transition spd="slow" advTm="8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FA6F-9D48-4C4D-B705-70D8AD82AC63}"/>
              </a:ext>
            </a:extLst>
          </p:cNvPr>
          <p:cNvSpPr>
            <a:spLocks noGrp="1"/>
          </p:cNvSpPr>
          <p:nvPr>
            <p:ph type="title"/>
          </p:nvPr>
        </p:nvSpPr>
        <p:spPr/>
        <p:txBody>
          <a:bodyPr/>
          <a:lstStyle/>
          <a:p>
            <a:r>
              <a:rPr lang="en-US" dirty="0"/>
              <a:t>How does The Evidentiary Difference Change the Equities?</a:t>
            </a:r>
          </a:p>
        </p:txBody>
      </p:sp>
      <p:sp>
        <p:nvSpPr>
          <p:cNvPr id="3" name="Content Placeholder 2">
            <a:extLst>
              <a:ext uri="{FF2B5EF4-FFF2-40B4-BE49-F238E27FC236}">
                <a16:creationId xmlns:a16="http://schemas.microsoft.com/office/drawing/2014/main" id="{871A1639-CB6D-4400-85E9-7C65724253F8}"/>
              </a:ext>
            </a:extLst>
          </p:cNvPr>
          <p:cNvSpPr>
            <a:spLocks noGrp="1"/>
          </p:cNvSpPr>
          <p:nvPr>
            <p:ph idx="1"/>
          </p:nvPr>
        </p:nvSpPr>
        <p:spPr/>
        <p:txBody>
          <a:bodyPr>
            <a:normAutofit lnSpcReduction="10000"/>
          </a:bodyPr>
          <a:lstStyle/>
          <a:p>
            <a:pPr eaLnBrk="1" hangingPunct="1"/>
            <a:r>
              <a:rPr lang="en-US" dirty="0"/>
              <a:t>Cross-examination was important in </a:t>
            </a:r>
            <a:r>
              <a:rPr lang="en-US" i="1" dirty="0"/>
              <a:t>Goldberg</a:t>
            </a:r>
            <a:r>
              <a:rPr lang="en-US" dirty="0"/>
              <a:t> because evidence depended on witness credibility.</a:t>
            </a:r>
          </a:p>
          <a:p>
            <a:pPr eaLnBrk="1" hangingPunct="1"/>
            <a:r>
              <a:rPr lang="en-US" dirty="0"/>
              <a:t>Cross-examination usually triggers an oral hearing.</a:t>
            </a:r>
          </a:p>
          <a:p>
            <a:pPr eaLnBrk="1" hangingPunct="1"/>
            <a:r>
              <a:rPr lang="en-US" dirty="0"/>
              <a:t>The records in Mathews are from the patient’s physicians and are reviewed by agency experts, they do not have the credibility problem in </a:t>
            </a:r>
            <a:r>
              <a:rPr lang="en-US" i="1" dirty="0"/>
              <a:t>Goldberg</a:t>
            </a:r>
            <a:r>
              <a:rPr lang="en-US" dirty="0"/>
              <a:t>.</a:t>
            </a:r>
          </a:p>
        </p:txBody>
      </p:sp>
      <p:sp>
        <p:nvSpPr>
          <p:cNvPr id="4" name="Slide Number Placeholder 3">
            <a:extLst>
              <a:ext uri="{FF2B5EF4-FFF2-40B4-BE49-F238E27FC236}">
                <a16:creationId xmlns:a16="http://schemas.microsoft.com/office/drawing/2014/main" id="{989E03E6-E403-45FC-B08D-7FF6FAB54863}"/>
              </a:ext>
            </a:extLst>
          </p:cNvPr>
          <p:cNvSpPr>
            <a:spLocks noGrp="1"/>
          </p:cNvSpPr>
          <p:nvPr>
            <p:ph type="sldNum" sz="quarter" idx="12"/>
          </p:nvPr>
        </p:nvSpPr>
        <p:spPr/>
        <p:txBody>
          <a:bodyPr/>
          <a:lstStyle/>
          <a:p>
            <a:pPr>
              <a:defRPr/>
            </a:pPr>
            <a:fld id="{CC739B67-DB22-4103-985A-E8E1D242EF5C}" type="slidenum">
              <a:rPr lang="en-US" smtClean="0"/>
              <a:pPr>
                <a:defRPr/>
              </a:pPr>
              <a:t>4</a:t>
            </a:fld>
            <a:endParaRPr lang="en-US"/>
          </a:p>
        </p:txBody>
      </p:sp>
      <p:pic>
        <p:nvPicPr>
          <p:cNvPr id="6" name="Audio 5">
            <a:hlinkClick r:id="" action="ppaction://media"/>
            <a:extLst>
              <a:ext uri="{FF2B5EF4-FFF2-40B4-BE49-F238E27FC236}">
                <a16:creationId xmlns:a16="http://schemas.microsoft.com/office/drawing/2014/main" id="{ACC01BD7-81C1-457D-B658-0723B70619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346934297"/>
      </p:ext>
    </p:extLst>
  </p:cSld>
  <p:clrMapOvr>
    <a:masterClrMapping/>
  </p:clrMapOvr>
  <mc:AlternateContent xmlns:mc="http://schemas.openxmlformats.org/markup-compatibility/2006" xmlns:p14="http://schemas.microsoft.com/office/powerpoint/2010/main">
    <mc:Choice Requires="p14">
      <p:transition spd="slow" p14:dur="2000" advTm="73257"/>
    </mc:Choice>
    <mc:Fallback xmlns="">
      <p:transition spd="slow" advTm="7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Accuracy</a:t>
            </a:r>
            <a:r>
              <a:rPr lang="en-US" baseline="0" dirty="0"/>
              <a:t> of the Proceedings</a:t>
            </a:r>
            <a:endParaRPr lang="en-US" dirty="0"/>
          </a:p>
        </p:txBody>
      </p:sp>
      <p:sp>
        <p:nvSpPr>
          <p:cNvPr id="3" name="Content Placeholder 2"/>
          <p:cNvSpPr>
            <a:spLocks noGrp="1"/>
          </p:cNvSpPr>
          <p:nvPr>
            <p:ph idx="1"/>
          </p:nvPr>
        </p:nvSpPr>
        <p:spPr/>
        <p:txBody>
          <a:bodyPr>
            <a:normAutofit lnSpcReduction="10000"/>
          </a:bodyPr>
          <a:lstStyle/>
          <a:p>
            <a:r>
              <a:rPr lang="en-US" dirty="0"/>
              <a:t>The key question in the case.</a:t>
            </a:r>
          </a:p>
          <a:p>
            <a:r>
              <a:rPr lang="en-US" dirty="0">
                <a:highlight>
                  <a:srgbClr val="FFFF00"/>
                </a:highlight>
              </a:rPr>
              <a:t>“The parties and the amici are widely split on the reversal rate of the initial determination by later review and the post-termination hearing. </a:t>
            </a:r>
            <a:r>
              <a:rPr lang="en-US" dirty="0">
                <a:highlight>
                  <a:srgbClr val="FFFF00"/>
                </a:highlight>
                <a:hlinkClick r:id="rId4"/>
              </a:rPr>
              <a:t>[58]</a:t>
            </a:r>
            <a:r>
              <a:rPr lang="en-US" dirty="0">
                <a:highlight>
                  <a:srgbClr val="FFFF00"/>
                </a:highlight>
              </a:rPr>
              <a:t>”</a:t>
            </a:r>
          </a:p>
          <a:p>
            <a:r>
              <a:rPr lang="en-US" dirty="0"/>
              <a:t>The plaintiffs argue that there is a high reversal rate, showing a flawed system that needs more due process.</a:t>
            </a:r>
          </a:p>
          <a:p>
            <a:r>
              <a:rPr lang="en-US" dirty="0"/>
              <a:t>The agency argues that the reversal rate is much lower, showing a properly functioning system.</a:t>
            </a:r>
          </a:p>
        </p:txBody>
      </p:sp>
      <p:sp>
        <p:nvSpPr>
          <p:cNvPr id="4" name="Slide Number Placeholder 3"/>
          <p:cNvSpPr>
            <a:spLocks noGrp="1"/>
          </p:cNvSpPr>
          <p:nvPr>
            <p:ph type="sldNum" sz="quarter" idx="12"/>
          </p:nvPr>
        </p:nvSpPr>
        <p:spPr/>
        <p:txBody>
          <a:bodyPr/>
          <a:lstStyle/>
          <a:p>
            <a:pPr>
              <a:defRPr/>
            </a:pPr>
            <a:fld id="{4F4A27F5-BCF1-4841-900C-71AF8D9072A5}"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9167E528-2F5F-4582-8C0F-D1AEF17A9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99264115"/>
      </p:ext>
    </p:extLst>
  </p:cSld>
  <p:clrMapOvr>
    <a:masterClrMapping/>
  </p:clrMapOvr>
  <mc:AlternateContent xmlns:mc="http://schemas.openxmlformats.org/markup-compatibility/2006" xmlns:p14="http://schemas.microsoft.com/office/powerpoint/2010/main">
    <mc:Choice Requires="p14">
      <p:transition spd="slow" p14:dur="2000" advTm="60183"/>
    </mc:Choice>
    <mc:Fallback xmlns="">
      <p:transition spd="slow" advTm="6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1BA1-6A9C-4DBE-9C5D-6EC2A92A2BC4}"/>
              </a:ext>
            </a:extLst>
          </p:cNvPr>
          <p:cNvSpPr>
            <a:spLocks noGrp="1"/>
          </p:cNvSpPr>
          <p:nvPr>
            <p:ph type="title"/>
          </p:nvPr>
        </p:nvSpPr>
        <p:spPr/>
        <p:txBody>
          <a:bodyPr/>
          <a:lstStyle/>
          <a:p>
            <a:r>
              <a:rPr lang="en-US" dirty="0"/>
              <a:t>Open</a:t>
            </a:r>
            <a:r>
              <a:rPr lang="en-US" baseline="0" dirty="0"/>
              <a:t> or Closed Record Review</a:t>
            </a:r>
            <a:endParaRPr lang="en-US" dirty="0"/>
          </a:p>
        </p:txBody>
      </p:sp>
      <p:sp>
        <p:nvSpPr>
          <p:cNvPr id="3" name="Content Placeholder 2">
            <a:extLst>
              <a:ext uri="{FF2B5EF4-FFF2-40B4-BE49-F238E27FC236}">
                <a16:creationId xmlns:a16="http://schemas.microsoft.com/office/drawing/2014/main" id="{603FDB19-3DA8-491C-9050-52E675ACDD4D}"/>
              </a:ext>
            </a:extLst>
          </p:cNvPr>
          <p:cNvSpPr>
            <a:spLocks noGrp="1"/>
          </p:cNvSpPr>
          <p:nvPr>
            <p:ph idx="1"/>
          </p:nvPr>
        </p:nvSpPr>
        <p:spPr/>
        <p:txBody>
          <a:bodyPr/>
          <a:lstStyle/>
          <a:p>
            <a:r>
              <a:rPr lang="en-US" dirty="0"/>
              <a:t>Appellate review in Article III cases is based on a closed record – you cannot add information after the trial is over.</a:t>
            </a:r>
          </a:p>
          <a:p>
            <a:r>
              <a:rPr lang="en-US" dirty="0"/>
              <a:t>SSDI is an open file review.</a:t>
            </a:r>
          </a:p>
          <a:p>
            <a:r>
              <a:rPr lang="en-US" dirty="0"/>
              <a:t>The claimant can supplement the file at each review point, including the initial review.</a:t>
            </a:r>
          </a:p>
          <a:p>
            <a:r>
              <a:rPr lang="en-US" dirty="0"/>
              <a:t>Each denial usually includes what is needed to supplement the file. </a:t>
            </a:r>
          </a:p>
        </p:txBody>
      </p:sp>
      <p:sp>
        <p:nvSpPr>
          <p:cNvPr id="4" name="Slide Number Placeholder 3">
            <a:extLst>
              <a:ext uri="{FF2B5EF4-FFF2-40B4-BE49-F238E27FC236}">
                <a16:creationId xmlns:a16="http://schemas.microsoft.com/office/drawing/2014/main" id="{845C7075-E80F-46E1-AA6B-DA987EDA8BEA}"/>
              </a:ext>
            </a:extLst>
          </p:cNvPr>
          <p:cNvSpPr>
            <a:spLocks noGrp="1"/>
          </p:cNvSpPr>
          <p:nvPr>
            <p:ph type="sldNum" sz="quarter" idx="12"/>
          </p:nvPr>
        </p:nvSpPr>
        <p:spPr/>
        <p:txBody>
          <a:bodyPr/>
          <a:lstStyle/>
          <a:p>
            <a:pPr>
              <a:defRPr/>
            </a:pPr>
            <a:fld id="{CC739B67-DB22-4103-985A-E8E1D242EF5C}" type="slidenum">
              <a:rPr lang="en-US" smtClean="0"/>
              <a:pPr>
                <a:defRPr/>
              </a:pPr>
              <a:t>6</a:t>
            </a:fld>
            <a:endParaRPr lang="en-US"/>
          </a:p>
        </p:txBody>
      </p:sp>
      <p:pic>
        <p:nvPicPr>
          <p:cNvPr id="6" name="Audio 5">
            <a:hlinkClick r:id="" action="ppaction://media"/>
            <a:extLst>
              <a:ext uri="{FF2B5EF4-FFF2-40B4-BE49-F238E27FC236}">
                <a16:creationId xmlns:a16="http://schemas.microsoft.com/office/drawing/2014/main" id="{FAE843F3-A882-4996-98FE-764C38456C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33747405"/>
      </p:ext>
    </p:extLst>
  </p:cSld>
  <p:clrMapOvr>
    <a:masterClrMapping/>
  </p:clrMapOvr>
  <mc:AlternateContent xmlns:mc="http://schemas.openxmlformats.org/markup-compatibility/2006" xmlns:p14="http://schemas.microsoft.com/office/powerpoint/2010/main">
    <mc:Choice Requires="p14">
      <p:transition spd="slow" p14:dur="2000" advTm="76416"/>
    </mc:Choice>
    <mc:Fallback xmlns="">
      <p:transition spd="slow" advTm="7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749D-DCA2-4493-ACDF-E602D8E08C91}"/>
              </a:ext>
            </a:extLst>
          </p:cNvPr>
          <p:cNvSpPr>
            <a:spLocks noGrp="1"/>
          </p:cNvSpPr>
          <p:nvPr>
            <p:ph type="title"/>
          </p:nvPr>
        </p:nvSpPr>
        <p:spPr/>
        <p:txBody>
          <a:bodyPr/>
          <a:lstStyle/>
          <a:p>
            <a:r>
              <a:rPr lang="en-US" dirty="0"/>
              <a:t>Can Both Claims</a:t>
            </a:r>
            <a:r>
              <a:rPr lang="en-US" baseline="0" dirty="0"/>
              <a:t> be True?</a:t>
            </a:r>
            <a:endParaRPr lang="en-US" dirty="0"/>
          </a:p>
        </p:txBody>
      </p:sp>
      <p:sp>
        <p:nvSpPr>
          <p:cNvPr id="3" name="Content Placeholder 2">
            <a:extLst>
              <a:ext uri="{FF2B5EF4-FFF2-40B4-BE49-F238E27FC236}">
                <a16:creationId xmlns:a16="http://schemas.microsoft.com/office/drawing/2014/main" id="{7307ADD7-EE0D-4DEB-A2F9-053D416C0593}"/>
              </a:ext>
            </a:extLst>
          </p:cNvPr>
          <p:cNvSpPr>
            <a:spLocks noGrp="1"/>
          </p:cNvSpPr>
          <p:nvPr>
            <p:ph idx="1"/>
          </p:nvPr>
        </p:nvSpPr>
        <p:spPr/>
        <p:txBody>
          <a:bodyPr/>
          <a:lstStyle/>
          <a:p>
            <a:r>
              <a:rPr lang="en-US" dirty="0"/>
              <a:t>From the plaintiff’s POV,</a:t>
            </a:r>
            <a:r>
              <a:rPr lang="en-US" baseline="0" dirty="0"/>
              <a:t> all later reviews are appeals, and the count is how many times the initial determination is overturned.</a:t>
            </a:r>
          </a:p>
          <a:p>
            <a:r>
              <a:rPr lang="en-US" baseline="0" dirty="0"/>
              <a:t>From the agency’s POV, this is an iterative</a:t>
            </a:r>
            <a:r>
              <a:rPr lang="en-US" dirty="0"/>
              <a:t> process where the agency works with the claimant to find the truth, and the number that counts is how many claims are reversed by the courts. </a:t>
            </a:r>
          </a:p>
        </p:txBody>
      </p:sp>
      <p:sp>
        <p:nvSpPr>
          <p:cNvPr id="4" name="Slide Number Placeholder 3">
            <a:extLst>
              <a:ext uri="{FF2B5EF4-FFF2-40B4-BE49-F238E27FC236}">
                <a16:creationId xmlns:a16="http://schemas.microsoft.com/office/drawing/2014/main" id="{251D7F19-7689-4176-9C7D-1C26661A0922}"/>
              </a:ext>
            </a:extLst>
          </p:cNvPr>
          <p:cNvSpPr>
            <a:spLocks noGrp="1"/>
          </p:cNvSpPr>
          <p:nvPr>
            <p:ph type="sldNum" sz="quarter" idx="12"/>
          </p:nvPr>
        </p:nvSpPr>
        <p:spPr/>
        <p:txBody>
          <a:bodyPr/>
          <a:lstStyle/>
          <a:p>
            <a:pPr>
              <a:defRPr/>
            </a:pPr>
            <a:fld id="{CC739B67-DB22-4103-985A-E8E1D242EF5C}"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D3FE116B-1C5D-4643-A490-950F63F4F0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026864276"/>
      </p:ext>
    </p:extLst>
  </p:cSld>
  <p:clrMapOvr>
    <a:masterClrMapping/>
  </p:clrMapOvr>
  <mc:AlternateContent xmlns:mc="http://schemas.openxmlformats.org/markup-compatibility/2006" xmlns:p14="http://schemas.microsoft.com/office/powerpoint/2010/main">
    <mc:Choice Requires="p14">
      <p:transition spd="slow" p14:dur="2000" advTm="74927"/>
    </mc:Choice>
    <mc:Fallback xmlns="">
      <p:transition spd="slow" advTm="74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The Cost/Benefit Analysis in </a:t>
            </a:r>
            <a:r>
              <a:rPr lang="en-US" i="1" dirty="0"/>
              <a:t>Mathews</a:t>
            </a:r>
            <a:endParaRPr lang="en-US" dirty="0"/>
          </a:p>
        </p:txBody>
      </p:sp>
      <p:sp>
        <p:nvSpPr>
          <p:cNvPr id="4" name="Content Placeholder 3">
            <a:extLst>
              <a:ext uri="{FF2B5EF4-FFF2-40B4-BE49-F238E27FC236}">
                <a16:creationId xmlns:a16="http://schemas.microsoft.com/office/drawing/2014/main" id="{57FB2D47-4612-4FEB-9481-6B01AC16682B}"/>
              </a:ext>
            </a:extLst>
          </p:cNvPr>
          <p:cNvSpPr>
            <a:spLocks noGrp="1"/>
          </p:cNvSpPr>
          <p:nvPr>
            <p:ph idx="1"/>
          </p:nvPr>
        </p:nvSpPr>
        <p:spPr/>
        <p:txBody>
          <a:bodyPr/>
          <a:lstStyle/>
          <a:p>
            <a:r>
              <a:rPr lang="en-US" dirty="0"/>
              <a:t>The revolutionary change in </a:t>
            </a:r>
            <a:r>
              <a:rPr lang="en-US" i="1" dirty="0"/>
              <a:t>Mathews</a:t>
            </a:r>
            <a:r>
              <a:rPr lang="en-US" dirty="0"/>
              <a:t> is the court explicitly balancing the costs of the requested due process against its impact on accuracy.</a:t>
            </a:r>
          </a:p>
          <a:p>
            <a:r>
              <a:rPr lang="en-US" dirty="0"/>
              <a:t>The court openly accepts that the goal is not perfect accuracy.</a:t>
            </a:r>
          </a:p>
          <a:p>
            <a:pPr lvl="1"/>
            <a:r>
              <a:rPr lang="en-US" dirty="0"/>
              <a:t>Agencies make mistakes</a:t>
            </a:r>
          </a:p>
          <a:p>
            <a:pPr lvl="1"/>
            <a:r>
              <a:rPr lang="en-US" dirty="0"/>
              <a:t>Some mistakes are not worth the costs to prevent them.</a:t>
            </a:r>
          </a:p>
        </p:txBody>
      </p:sp>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45763CC2-6CE8-4A1F-A172-A838C00A53C2}" type="slidenum">
              <a:rPr lang="en-US" smtClean="0"/>
              <a:pPr/>
              <a:t>8</a:t>
            </a:fld>
            <a:endParaRPr lang="en-US"/>
          </a:p>
        </p:txBody>
      </p:sp>
      <p:pic>
        <p:nvPicPr>
          <p:cNvPr id="5" name="Audio 4">
            <a:hlinkClick r:id="" action="ppaction://media"/>
            <a:extLst>
              <a:ext uri="{FF2B5EF4-FFF2-40B4-BE49-F238E27FC236}">
                <a16:creationId xmlns:a16="http://schemas.microsoft.com/office/drawing/2014/main" id="{967E9CC6-73DA-40B1-857E-80AC478033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64973082"/>
      </p:ext>
    </p:extLst>
  </p:cSld>
  <p:clrMapOvr>
    <a:masterClrMapping/>
  </p:clrMapOvr>
  <mc:AlternateContent xmlns:mc="http://schemas.openxmlformats.org/markup-compatibility/2006" xmlns:p14="http://schemas.microsoft.com/office/powerpoint/2010/main">
    <mc:Choice Requires="p14">
      <p:transition spd="slow" p14:dur="2000" advTm="104231"/>
    </mc:Choice>
    <mc:Fallback xmlns="">
      <p:transition spd="slow" advTm="10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0314-87AA-4BE3-A6D9-94482773232B}"/>
              </a:ext>
            </a:extLst>
          </p:cNvPr>
          <p:cNvSpPr>
            <a:spLocks noGrp="1"/>
          </p:cNvSpPr>
          <p:nvPr>
            <p:ph type="title"/>
          </p:nvPr>
        </p:nvSpPr>
        <p:spPr/>
        <p:txBody>
          <a:bodyPr/>
          <a:lstStyle/>
          <a:p>
            <a:r>
              <a:rPr lang="en-US" dirty="0"/>
              <a:t>The Balancing</a:t>
            </a:r>
          </a:p>
        </p:txBody>
      </p:sp>
      <p:sp>
        <p:nvSpPr>
          <p:cNvPr id="3" name="Content Placeholder 2">
            <a:extLst>
              <a:ext uri="{FF2B5EF4-FFF2-40B4-BE49-F238E27FC236}">
                <a16:creationId xmlns:a16="http://schemas.microsoft.com/office/drawing/2014/main" id="{08663576-9B04-4E0F-A968-63E30632C99E}"/>
              </a:ext>
            </a:extLst>
          </p:cNvPr>
          <p:cNvSpPr>
            <a:spLocks noGrp="1"/>
          </p:cNvSpPr>
          <p:nvPr>
            <p:ph idx="1"/>
          </p:nvPr>
        </p:nvSpPr>
        <p:spPr/>
        <p:txBody>
          <a:bodyPr/>
          <a:lstStyle/>
          <a:p>
            <a:r>
              <a:rPr lang="en-US" dirty="0"/>
              <a:t>“At some point the benefit of an additional safeguard to the individual affected by the administrative action and to society in terms of increased assurance that the action is just, may be outweighed by the cost.”</a:t>
            </a:r>
          </a:p>
        </p:txBody>
      </p:sp>
      <p:sp>
        <p:nvSpPr>
          <p:cNvPr id="4" name="Slide Number Placeholder 3">
            <a:extLst>
              <a:ext uri="{FF2B5EF4-FFF2-40B4-BE49-F238E27FC236}">
                <a16:creationId xmlns:a16="http://schemas.microsoft.com/office/drawing/2014/main" id="{8594BC14-521C-4C5A-B432-EDEB19C7F6F1}"/>
              </a:ext>
            </a:extLst>
          </p:cNvPr>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pic>
        <p:nvPicPr>
          <p:cNvPr id="6" name="Audio 5">
            <a:hlinkClick r:id="" action="ppaction://media"/>
            <a:extLst>
              <a:ext uri="{FF2B5EF4-FFF2-40B4-BE49-F238E27FC236}">
                <a16:creationId xmlns:a16="http://schemas.microsoft.com/office/drawing/2014/main" id="{1793259B-2F2A-44E0-80E5-9F3D501A8D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4985169"/>
      </p:ext>
    </p:extLst>
  </p:cSld>
  <p:clrMapOvr>
    <a:masterClrMapping/>
  </p:clrMapOvr>
  <mc:AlternateContent xmlns:mc="http://schemas.openxmlformats.org/markup-compatibility/2006" xmlns:p14="http://schemas.microsoft.com/office/powerpoint/2010/main">
    <mc:Choice Requires="p14">
      <p:transition spd="slow" p14:dur="2000" advTm="20949"/>
    </mc:Choice>
    <mc:Fallback xmlns="">
      <p:transition spd="slow" advTm="2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4766</TotalTime>
  <Words>1405</Words>
  <Application>Microsoft Office PowerPoint</Application>
  <PresentationFormat>On-screen Show (4:3)</PresentationFormat>
  <Paragraphs>128</Paragraphs>
  <Slides>21</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Narrow</vt:lpstr>
      <vt:lpstr>Tahoma</vt:lpstr>
      <vt:lpstr>Wingdings</vt:lpstr>
      <vt:lpstr>Blends</vt:lpstr>
      <vt:lpstr>Mathews v Eldridge (1976)</vt:lpstr>
      <vt:lpstr>The Special Circumstances in Goldberg</vt:lpstr>
      <vt:lpstr>How Do SSDI Determinations Differ from Goldberg?</vt:lpstr>
      <vt:lpstr>How does The Evidentiary Difference Change the Equities?</vt:lpstr>
      <vt:lpstr>The Accuracy of the Proceedings</vt:lpstr>
      <vt:lpstr>Open or Closed Record Review</vt:lpstr>
      <vt:lpstr>Can Both Claims be True?</vt:lpstr>
      <vt:lpstr>The Cost/Benefit Analysis in Mathews</vt:lpstr>
      <vt:lpstr>The Balancing</vt:lpstr>
      <vt:lpstr>Is a Judicial Style Hearing Always the Goal?</vt:lpstr>
      <vt:lpstr>What is Necessary?</vt:lpstr>
      <vt:lpstr>Deference to the Legislature</vt:lpstr>
      <vt:lpstr>Applying the Court’s Holding in the Real World</vt:lpstr>
      <vt:lpstr>The Cost of an Error (E) to the Claimant</vt:lpstr>
      <vt:lpstr>Probability of Error (P)</vt:lpstr>
      <vt:lpstr>Will the Additional Process Reduce the Probability of Errors?</vt:lpstr>
      <vt:lpstr>The Cost of the Additional Process (C)</vt:lpstr>
      <vt:lpstr>The Mathews Factors as a Cost Benefit Analysis</vt:lpstr>
      <vt:lpstr>Apply these Factors to the Cases</vt:lpstr>
      <vt:lpstr>Implications of Mathews Analysis in Other Cases</vt:lpstr>
      <vt:lpstr>Matthews in the War on Terror Does a Detainee get a Habeas Hearing?</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351</cp:revision>
  <dcterms:created xsi:type="dcterms:W3CDTF">2008-01-16T20:46:13Z</dcterms:created>
  <dcterms:modified xsi:type="dcterms:W3CDTF">2021-06-12T00:35:48Z</dcterms:modified>
</cp:coreProperties>
</file>