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21"/>
  </p:notesMasterIdLst>
  <p:sldIdLst>
    <p:sldId id="715" r:id="rId2"/>
    <p:sldId id="746" r:id="rId3"/>
    <p:sldId id="747" r:id="rId4"/>
    <p:sldId id="748" r:id="rId5"/>
    <p:sldId id="716" r:id="rId6"/>
    <p:sldId id="717" r:id="rId7"/>
    <p:sldId id="749" r:id="rId8"/>
    <p:sldId id="718" r:id="rId9"/>
    <p:sldId id="750" r:id="rId10"/>
    <p:sldId id="719" r:id="rId11"/>
    <p:sldId id="751" r:id="rId12"/>
    <p:sldId id="752" r:id="rId13"/>
    <p:sldId id="753" r:id="rId14"/>
    <p:sldId id="759" r:id="rId15"/>
    <p:sldId id="758" r:id="rId16"/>
    <p:sldId id="760" r:id="rId17"/>
    <p:sldId id="724" r:id="rId18"/>
    <p:sldId id="725" r:id="rId19"/>
    <p:sldId id="723" r:id="rId20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70" autoAdjust="0"/>
    <p:restoredTop sz="86410" autoAdjust="0"/>
  </p:normalViewPr>
  <p:slideViewPr>
    <p:cSldViewPr>
      <p:cViewPr varScale="1">
        <p:scale>
          <a:sx n="84" d="100"/>
          <a:sy n="84" d="100"/>
        </p:scale>
        <p:origin x="838" y="31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10" d="100"/>
        <a:sy n="11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222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34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34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34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C18582A8-B67A-4D3A-8BB1-4E58213706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52482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18582A8-B67A-4D3A-8BB1-4E582137063D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2971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2438400"/>
            <a:ext cx="9009063" cy="1052513"/>
            <a:chOff x="0" y="1536"/>
            <a:chExt cx="5675" cy="663"/>
          </a:xfrm>
        </p:grpSpPr>
        <p:grpSp>
          <p:nvGrpSpPr>
            <p:cNvPr id="5" name="Group 3"/>
            <p:cNvGrpSpPr>
              <a:grpSpLocks/>
            </p:cNvGrpSpPr>
            <p:nvPr/>
          </p:nvGrpSpPr>
          <p:grpSpPr bwMode="auto">
            <a:xfrm>
              <a:off x="183" y="1604"/>
              <a:ext cx="448" cy="299"/>
              <a:chOff x="720" y="336"/>
              <a:chExt cx="624" cy="432"/>
            </a:xfrm>
          </p:grpSpPr>
          <p:sp>
            <p:nvSpPr>
              <p:cNvPr id="12" name="Rectangle 4"/>
              <p:cNvSpPr>
                <a:spLocks noChangeArrowheads="1"/>
              </p:cNvSpPr>
              <p:nvPr/>
            </p:nvSpPr>
            <p:spPr bwMode="auto">
              <a:xfrm>
                <a:off x="720" y="336"/>
                <a:ext cx="384" cy="432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" name="Rectangle 5"/>
              <p:cNvSpPr>
                <a:spLocks noChangeArrowheads="1"/>
              </p:cNvSpPr>
              <p:nvPr/>
            </p:nvSpPr>
            <p:spPr bwMode="auto">
              <a:xfrm>
                <a:off x="1056" y="336"/>
                <a:ext cx="288" cy="432"/>
              </a:xfrm>
              <a:prstGeom prst="rect">
                <a:avLst/>
              </a:prstGeom>
              <a:gradFill rotWithShape="0">
                <a:gsLst>
                  <a:gs pos="0">
                    <a:schemeClr val="folHlink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6" name="Group 6"/>
            <p:cNvGrpSpPr>
              <a:grpSpLocks/>
            </p:cNvGrpSpPr>
            <p:nvPr/>
          </p:nvGrpSpPr>
          <p:grpSpPr bwMode="auto">
            <a:xfrm>
              <a:off x="261" y="1870"/>
              <a:ext cx="465" cy="299"/>
              <a:chOff x="912" y="2640"/>
              <a:chExt cx="672" cy="432"/>
            </a:xfrm>
          </p:grpSpPr>
          <p:sp>
            <p:nvSpPr>
              <p:cNvPr id="10" name="Rectangle 7"/>
              <p:cNvSpPr>
                <a:spLocks noChangeArrowheads="1"/>
              </p:cNvSpPr>
              <p:nvPr/>
            </p:nvSpPr>
            <p:spPr bwMode="auto">
              <a:xfrm>
                <a:off x="912" y="2640"/>
                <a:ext cx="384" cy="432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" name="Rectangle 8"/>
              <p:cNvSpPr>
                <a:spLocks noChangeArrowheads="1"/>
              </p:cNvSpPr>
              <p:nvPr/>
            </p:nvSpPr>
            <p:spPr bwMode="auto">
              <a:xfrm>
                <a:off x="1248" y="2640"/>
                <a:ext cx="336" cy="432"/>
              </a:xfrm>
              <a:prstGeom prst="rect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7" name="Rectangle 9"/>
            <p:cNvSpPr>
              <a:spLocks noChangeArrowheads="1"/>
            </p:cNvSpPr>
            <p:nvPr/>
          </p:nvSpPr>
          <p:spPr bwMode="auto">
            <a:xfrm>
              <a:off x="0" y="1824"/>
              <a:ext cx="353" cy="26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" name="Rectangle 10"/>
            <p:cNvSpPr>
              <a:spLocks noChangeArrowheads="1"/>
            </p:cNvSpPr>
            <p:nvPr/>
          </p:nvSpPr>
          <p:spPr bwMode="auto">
            <a:xfrm>
              <a:off x="400" y="1536"/>
              <a:ext cx="20" cy="663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Rectangle 11"/>
            <p:cNvSpPr>
              <a:spLocks noChangeArrowheads="1"/>
            </p:cNvSpPr>
            <p:nvPr/>
          </p:nvSpPr>
          <p:spPr bwMode="auto">
            <a:xfrm flipV="1">
              <a:off x="199" y="2054"/>
              <a:ext cx="5476" cy="35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132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990600" y="1676400"/>
            <a:ext cx="7772400" cy="146208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5133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dt" sz="half" idx="10"/>
          </p:nvPr>
        </p:nvSpPr>
        <p:spPr>
          <a:xfrm>
            <a:off x="990600" y="6248400"/>
            <a:ext cx="1905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ftr" sz="quarter" idx="11"/>
          </p:nvPr>
        </p:nvSpPr>
        <p:spPr>
          <a:xfrm>
            <a:off x="3429000" y="6248400"/>
            <a:ext cx="28956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" name="Rectangle 1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58000" y="6248400"/>
            <a:ext cx="1905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14352923-D39C-456D-A4D0-962C6C599C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795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EF865A-A5C2-4361-AFA7-F12A71F589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6103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4975" y="214313"/>
            <a:ext cx="2159000" cy="63388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214313"/>
            <a:ext cx="6327775" cy="633888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F31B5D-E1B1-4491-AAAE-CEE8C8D05E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7419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739B67-DB22-4103-985A-E8E1D242EF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7627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900119-3852-4FC6-AAB3-F84098667A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7068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2057400"/>
            <a:ext cx="41910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057400"/>
            <a:ext cx="41910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4E0026-D864-4E85-B824-E57D3FA75B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4948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D5AE45-A9C7-42A7-8E26-99419F4829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323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39356F-821D-42E3-BE01-4E77970EB4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0726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139859-AD81-420F-8913-F6E3694882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153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9B439D-AC06-4CC0-A4D5-B3E9970ABC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497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729C61-5708-442A-821A-81341DAEE5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3685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ltGray">
          <a:xfrm>
            <a:off x="417513" y="1098550"/>
            <a:ext cx="438150" cy="474663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kumimoji="1" lang="en-US" sz="2400"/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ltGray">
          <a:xfrm>
            <a:off x="800100" y="1098550"/>
            <a:ext cx="328613" cy="474663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kumimoji="1" lang="en-US" sz="2400"/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ltGray">
          <a:xfrm>
            <a:off x="541338" y="1520825"/>
            <a:ext cx="422275" cy="474663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kumimoji="1" lang="en-US" sz="2400"/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ltGray">
          <a:xfrm>
            <a:off x="911225" y="1520825"/>
            <a:ext cx="368300" cy="474663"/>
          </a:xfrm>
          <a:prstGeom prst="rect">
            <a:avLst/>
          </a:prstGeom>
          <a:gradFill rotWithShape="0">
            <a:gsLst>
              <a:gs pos="0">
                <a:schemeClr val="folHlink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kumimoji="1" lang="en-US" sz="2400"/>
          </a:p>
        </p:txBody>
      </p:sp>
      <p:sp>
        <p:nvSpPr>
          <p:cNvPr id="1030" name="Rectangle 6"/>
          <p:cNvSpPr>
            <a:spLocks noChangeArrowheads="1"/>
          </p:cNvSpPr>
          <p:nvPr/>
        </p:nvSpPr>
        <p:spPr bwMode="ltGray">
          <a:xfrm>
            <a:off x="127000" y="1447800"/>
            <a:ext cx="560388" cy="422275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kumimoji="1" lang="en-US" sz="2400"/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gray">
          <a:xfrm>
            <a:off x="762000" y="990600"/>
            <a:ext cx="31750" cy="105251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kumimoji="1" lang="en-US" sz="2400"/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gray">
          <a:xfrm>
            <a:off x="442913" y="1781175"/>
            <a:ext cx="8226425" cy="31750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kumimoji="1" lang="en-US" sz="2400"/>
          </a:p>
        </p:txBody>
      </p:sp>
      <p:sp>
        <p:nvSpPr>
          <p:cNvPr id="1033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1150938" y="214313"/>
            <a:ext cx="7793037" cy="1462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34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2057400"/>
            <a:ext cx="8534400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107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62050" y="6243638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8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657600" y="6243638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9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42150" y="6243638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D8955139-23F9-45EA-8E55-329AE38832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3200"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sz="2400">
          <a:solidFill>
            <a:schemeClr val="tx1"/>
          </a:solidFill>
          <a:latin typeface="Tahoma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Tahoma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Tahoma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Tahoma" pitchFamily="34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Tahoma" pitchFamily="34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Tahoma" pitchFamily="34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Tahoma" pitchFamily="34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6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fld id="{D0EDFF58-52A6-45B3-AF98-6494DB0DB9AC}" type="slidenum">
              <a:rPr lang="en-US" smtClean="0">
                <a:solidFill>
                  <a:schemeClr val="bg2"/>
                </a:solidFill>
              </a:rPr>
              <a:pPr/>
              <a:t>1</a:t>
            </a:fld>
            <a:endParaRPr lang="en-US">
              <a:solidFill>
                <a:schemeClr val="bg2"/>
              </a:solidFill>
            </a:endParaRPr>
          </a:p>
        </p:txBody>
      </p:sp>
      <p:sp>
        <p:nvSpPr>
          <p:cNvPr id="3075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Chapter 4 – Due Process</a:t>
            </a:r>
          </a:p>
        </p:txBody>
      </p:sp>
      <p:sp>
        <p:nvSpPr>
          <p:cNvPr id="3076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en-US"/>
              <a:t>The </a:t>
            </a:r>
            <a:r>
              <a:rPr lang="en-US" dirty="0"/>
              <a:t>Employment Cases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73F7344-47D9-4F3C-9F98-65BB21B1AA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43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485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64"/>
    </mc:Choice>
    <mc:Fallback xmlns="">
      <p:transition spd="slow" advTm="64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fld id="{0868F5F7-1F38-4123-AFF8-3D9B3FA12601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3072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i="1" dirty="0"/>
              <a:t>Boards of Regents v Roth</a:t>
            </a:r>
            <a:r>
              <a:rPr lang="en-US" dirty="0"/>
              <a:t>, 408 U.S. 564 (1972) </a:t>
            </a:r>
          </a:p>
        </p:txBody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dirty="0"/>
              <a:t>What were the terms of the contract?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/>
              <a:t>One year, no expectation of rehire.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/>
              <a:t>He was not rehired at the end of the year.</a:t>
            </a:r>
          </a:p>
          <a:p>
            <a:pPr eaLnBrk="1" hangingPunct="1">
              <a:lnSpc>
                <a:spcPct val="90000"/>
              </a:lnSpc>
            </a:pPr>
            <a:r>
              <a:rPr lang="en-US" dirty="0"/>
              <a:t>Was there a continued expectation of employment, and thus a factual issue for a hearing?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A4289EF-1467-446E-9876-05D98B19C1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43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560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032"/>
    </mc:Choice>
    <mc:Fallback xmlns="">
      <p:transition spd="slow" advTm="370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35416F-9769-41A8-A376-06978BCFFD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Roth and Stigma/Bad</a:t>
            </a:r>
            <a:r>
              <a:rPr lang="en-US" baseline="0" dirty="0"/>
              <a:t> Reasons for Firing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40FA30-C538-4B3F-8E52-31E4EF4923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</a:pPr>
            <a:r>
              <a:rPr lang="en-US" dirty="0"/>
              <a:t>Roth claimed, but did not get before the court, that he had been fired for an improper reason.</a:t>
            </a:r>
          </a:p>
          <a:p>
            <a:pPr eaLnBrk="1" hangingPunct="1">
              <a:lnSpc>
                <a:spcPct val="90000"/>
              </a:lnSpc>
            </a:pPr>
            <a:r>
              <a:rPr lang="en-US" dirty="0"/>
              <a:t>A government employee without expectation of continued employment can be non-renewed for no reason, but not for a bad reason.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/>
              <a:t>What if the University does not renew contracts on black employees but does on white ones?</a:t>
            </a:r>
          </a:p>
          <a:p>
            <a:pPr eaLnBrk="1" hangingPunct="1">
              <a:lnSpc>
                <a:spcPct val="90000"/>
              </a:lnSpc>
            </a:pPr>
            <a:r>
              <a:rPr lang="en-US" dirty="0"/>
              <a:t>This is a key lawyering issue for situations in which there is no expectation of continued employment.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744DBE-7126-49C0-82A3-D596668586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739B67-DB22-4103-985A-E8E1D242EF5C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FD23FAEE-13A6-45B9-956D-1CF2E8D1B5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43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998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044"/>
    </mc:Choice>
    <mc:Fallback xmlns="">
      <p:transition spd="slow" advTm="780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7D23A2-7402-4D45-9C30-9CA9707942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0938" y="205214"/>
            <a:ext cx="7793037" cy="1462087"/>
          </a:xfrm>
        </p:spPr>
        <p:txBody>
          <a:bodyPr/>
          <a:lstStyle/>
          <a:p>
            <a:r>
              <a:rPr lang="en-US" dirty="0"/>
              <a:t>Public University Staff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F47657-180B-421E-BB9F-48EF434F34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Staff</a:t>
            </a:r>
          </a:p>
          <a:p>
            <a:pPr lvl="1"/>
            <a:r>
              <a:rPr lang="en-US" dirty="0"/>
              <a:t>No right of continued employment, but cannot be fired for bad reasons.</a:t>
            </a:r>
          </a:p>
          <a:p>
            <a:pPr lvl="1"/>
            <a:r>
              <a:rPr lang="en-US" dirty="0"/>
              <a:t>May have additional state law rights or contact rights.</a:t>
            </a:r>
          </a:p>
          <a:p>
            <a:pPr lvl="1"/>
            <a:r>
              <a:rPr lang="en-US" dirty="0"/>
              <a:t>Unionized in some places.</a:t>
            </a:r>
          </a:p>
          <a:p>
            <a:r>
              <a:rPr lang="en-US" dirty="0"/>
              <a:t>Research Faculty/Artists in Residence, etc.</a:t>
            </a:r>
          </a:p>
          <a:p>
            <a:pPr lvl="1"/>
            <a:r>
              <a:rPr lang="en-US" dirty="0"/>
              <a:t>Year to year appointments, with clear bar on expectation of continued employment.</a:t>
            </a:r>
          </a:p>
          <a:p>
            <a:pPr lvl="1"/>
            <a:r>
              <a:rPr lang="en-US" dirty="0"/>
              <a:t>Many are funded by outside grants.</a:t>
            </a:r>
          </a:p>
          <a:p>
            <a:pPr lvl="1"/>
            <a:r>
              <a:rPr lang="en-US" dirty="0"/>
              <a:t>Some individuals are renewed yearly for decades.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A459AF-C765-4522-B8CA-9FD269F794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739B67-DB22-4103-985A-E8E1D242EF5C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12DCB49C-6AC6-4FA2-924D-1CFDB4074E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43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272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281"/>
    </mc:Choice>
    <mc:Fallback xmlns="">
      <p:transition spd="slow" advTm="852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784BFD-C9D4-400E-A8A9-68B23FC227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/>
              <a:t>Tenured faculty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7C43C4-FE52-4489-9933-D9B9A0FD15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lvl="0"/>
            <a:r>
              <a:rPr lang="en-US" dirty="0"/>
              <a:t>Must be meet tenure standards or leave in 6 years.</a:t>
            </a:r>
          </a:p>
          <a:p>
            <a:pPr lvl="1"/>
            <a:r>
              <a:rPr lang="en-US" dirty="0"/>
              <a:t>Expectation of continued employment.</a:t>
            </a:r>
          </a:p>
          <a:p>
            <a:pPr lvl="1"/>
            <a:r>
              <a:rPr lang="en-US" dirty="0"/>
              <a:t>Good cause for firing.</a:t>
            </a:r>
          </a:p>
          <a:p>
            <a:pPr lvl="0"/>
            <a:r>
              <a:rPr lang="en-US" dirty="0"/>
              <a:t>Academic freedom.</a:t>
            </a:r>
          </a:p>
          <a:p>
            <a:pPr lvl="1"/>
            <a:r>
              <a:rPr lang="en-US" dirty="0"/>
              <a:t>A cultural norm more than legal right.</a:t>
            </a:r>
          </a:p>
          <a:p>
            <a:pPr lvl="1"/>
            <a:r>
              <a:rPr lang="en-US" dirty="0"/>
              <a:t>The legal right is mostly about first amendment. rights for conduct unrelated to the job.</a:t>
            </a:r>
          </a:p>
          <a:p>
            <a:pPr lvl="1"/>
            <a:r>
              <a:rPr lang="en-US" dirty="0"/>
              <a:t>Wrapped up in the good cause analysis.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C8DC48-AE6B-4A96-B918-D8FCCA0A7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739B67-DB22-4103-985A-E8E1D242EF5C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FD0F419F-0CE1-4594-AC3D-F50231BB8A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43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23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752"/>
    </mc:Choice>
    <mc:Fallback xmlns="">
      <p:transition spd="slow" advTm="657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51F813-5AB1-45FB-A83C-06A55B14EC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Ivor van Heerden Case – </a:t>
            </a:r>
            <a:r>
              <a:rPr lang="en-US" i="1" dirty="0"/>
              <a:t>De Facto </a:t>
            </a:r>
            <a:r>
              <a:rPr lang="en-US" dirty="0"/>
              <a:t>Tenure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5530C6-5471-4B1C-B2AB-DC7792B945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lvl="0"/>
            <a:r>
              <a:rPr lang="en-US" dirty="0"/>
              <a:t>Plaintiff had been employed as a contract research professor for several years.</a:t>
            </a:r>
          </a:p>
          <a:p>
            <a:pPr lvl="0"/>
            <a:r>
              <a:rPr lang="en-US" dirty="0"/>
              <a:t>Contract is not renewed.</a:t>
            </a:r>
          </a:p>
          <a:p>
            <a:pPr lvl="1"/>
            <a:r>
              <a:rPr lang="en-US" dirty="0"/>
              <a:t>Makes a </a:t>
            </a:r>
            <a:r>
              <a:rPr lang="en-US" i="1" dirty="0" err="1"/>
              <a:t>Sinderman</a:t>
            </a:r>
            <a:r>
              <a:rPr lang="en-US" dirty="0"/>
              <a:t> </a:t>
            </a:r>
            <a:r>
              <a:rPr lang="en-US" i="1" dirty="0"/>
              <a:t>de facto </a:t>
            </a:r>
            <a:r>
              <a:rPr lang="en-US" dirty="0"/>
              <a:t>tenure argument.</a:t>
            </a:r>
          </a:p>
          <a:p>
            <a:pPr lvl="1"/>
            <a:r>
              <a:rPr lang="en-US" dirty="0"/>
              <a:t>He had been there more than 6 years.</a:t>
            </a:r>
          </a:p>
          <a:p>
            <a:r>
              <a:rPr lang="en-US" dirty="0"/>
              <a:t>Contractual defense.</a:t>
            </a:r>
          </a:p>
          <a:p>
            <a:pPr lvl="1"/>
            <a:r>
              <a:rPr lang="en-US" dirty="0"/>
              <a:t>University showed clear contractual terms establishing no expectation of continued employment.</a:t>
            </a:r>
          </a:p>
          <a:p>
            <a:pPr lvl="1"/>
            <a:r>
              <a:rPr lang="en-US" dirty="0"/>
              <a:t>No pattern of ignoring those terms.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366534-C9A7-41C7-947E-C2BF5943E0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739B67-DB22-4103-985A-E8E1D242EF5C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2928692E-7B35-45F9-BB6B-C466DEA7FC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43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585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526"/>
    </mc:Choice>
    <mc:Fallback xmlns="">
      <p:transition spd="slow" advTm="715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B10FE7-26CC-4321-A8FB-44F0978EB5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/>
              <a:t>Round II – LSU Settles Stigma+ Claims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50722C-C800-42AF-A6D5-13A70001A4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In addition to the </a:t>
            </a:r>
            <a:r>
              <a:rPr lang="en-US" i="1" dirty="0"/>
              <a:t>de facto </a:t>
            </a:r>
            <a:r>
              <a:rPr lang="en-US" dirty="0"/>
              <a:t>tenure claims, plaintiff argued that he was fired for improper reasons – stigma.</a:t>
            </a:r>
          </a:p>
          <a:p>
            <a:pPr lvl="0"/>
            <a:r>
              <a:rPr lang="en-US" dirty="0"/>
              <a:t>He documented unprofessional comments by university personnel in emails about him.</a:t>
            </a:r>
          </a:p>
          <a:p>
            <a:pPr lvl="1"/>
            <a:r>
              <a:rPr lang="en-US" dirty="0"/>
              <a:t>An example of how a bad record can allow an employee to succeed on discrimination claims.</a:t>
            </a:r>
          </a:p>
          <a:p>
            <a:pPr lvl="0"/>
            <a:r>
              <a:rPr lang="en-US" dirty="0"/>
              <a:t>The University settled.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535E31-A345-47C7-A570-83538F7BC6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739B67-DB22-4103-985A-E8E1D242EF5C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3198EB90-109E-4D15-BC32-F0C79DD5FD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43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263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683"/>
    </mc:Choice>
    <mc:Fallback xmlns="">
      <p:transition spd="slow" advTm="376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C943FA-D482-4F2E-B4BB-ECA509D2CC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Plagiarism (Background for Melissa Hypos)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EE8819-0CF4-490D-93C8-DC0971E924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From the dictionary:</a:t>
            </a:r>
          </a:p>
          <a:p>
            <a:pPr lvl="1"/>
            <a:r>
              <a:rPr lang="en-US" dirty="0"/>
              <a:t>to steal and pass off (the ideas or words of another) as one's own; use (another's production) without crediting the source; to commit literary theft; present as new and original an idea or product derived from an existing source.</a:t>
            </a:r>
          </a:p>
          <a:p>
            <a:r>
              <a:rPr lang="en-US" dirty="0"/>
              <a:t>The legal issue is copyright infringement.</a:t>
            </a:r>
          </a:p>
          <a:p>
            <a:r>
              <a:rPr lang="en-US" dirty="0"/>
              <a:t>Most legal drafting would be plagiarism under the academic standard.</a:t>
            </a:r>
          </a:p>
          <a:p>
            <a:pPr lvl="1"/>
            <a:r>
              <a:rPr lang="en-US" dirty="0"/>
              <a:t>Leads to factual disputes over intent and whether the material was copied.</a:t>
            </a:r>
          </a:p>
          <a:p>
            <a:pPr lvl="1"/>
            <a:r>
              <a:rPr lang="en-US" dirty="0"/>
              <a:t>Does intent matter?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03DCC9-2908-4A81-B7C4-40BAA86867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739B67-DB22-4103-985A-E8E1D242EF5C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AC83479E-C9BA-4302-9FCE-1DBB070F9E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43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148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811"/>
    </mc:Choice>
    <mc:Fallback xmlns="">
      <p:transition spd="slow" advTm="2008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fld id="{60B6EFF7-4B99-4F4B-A357-B72CD0179575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3584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Melissa I</a:t>
            </a:r>
          </a:p>
        </p:txBody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/>
              <a:t>Melissa is charged with plagiarism, which can result in expulsion from the (state) law school.</a:t>
            </a:r>
          </a:p>
          <a:p>
            <a:pPr eaLnBrk="1" hangingPunct="1"/>
            <a:r>
              <a:rPr lang="en-US" dirty="0"/>
              <a:t>Should she get a hearing?</a:t>
            </a:r>
          </a:p>
          <a:p>
            <a:pPr lvl="1" eaLnBrk="1" hangingPunct="1"/>
            <a:r>
              <a:rPr lang="en-US" dirty="0"/>
              <a:t>What is the purpose of granting her a hearing?</a:t>
            </a:r>
          </a:p>
          <a:p>
            <a:pPr lvl="1" eaLnBrk="1" hangingPunct="1"/>
            <a:r>
              <a:rPr lang="en-US" dirty="0"/>
              <a:t>What issues should she raise to justify a hearing?</a:t>
            </a:r>
          </a:p>
          <a:p>
            <a:pPr eaLnBrk="1" hangingPunct="1"/>
            <a:r>
              <a:rPr lang="en-US" dirty="0"/>
              <a:t>What about cancelling her scholarship without a hearing?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7C2D786-9816-4231-8BAD-CC5372C1F4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43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960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286"/>
    </mc:Choice>
    <mc:Fallback xmlns="">
      <p:transition spd="slow" advTm="922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fld id="{8C8B1755-4C78-47F8-BDC4-C25ECBF54F22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3686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Melissa II</a:t>
            </a:r>
          </a:p>
        </p:txBody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dirty="0"/>
              <a:t>Melissa admits she violated the school’s plagiarism rules but claims extenuating circumstances.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/>
              <a:t>Thinking about the reasons for a hearing from Melissa I, how are these factors changed by her admission?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800" dirty="0"/>
              <a:t>Assuming no discretion in punishment, is there any factual dispute to resolve?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/>
              <a:t>What if the law school has discretion in the type of punishment for plagiarism?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476F207-0ED7-40F1-95E7-E8EFB91266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43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822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463"/>
    </mc:Choice>
    <mc:Fallback xmlns="">
      <p:transition spd="slow" advTm="534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Mitigation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2800" dirty="0"/>
              <a:t>If the decisionmaker has disciplinary alternatives, those can create facts at issue.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800" dirty="0"/>
              <a:t>“Even where the facts are clear, the appropriateness or necessity of the discharge may not be; in such cases, the only meaningful opportunity to invoke the discretion of the decisionmaker is likely to be before the termination takes effect.”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800" i="1" dirty="0"/>
              <a:t>Cleveland Bd. of Ed. v. </a:t>
            </a:r>
            <a:r>
              <a:rPr lang="en-US" sz="2800" i="1" dirty="0" err="1"/>
              <a:t>Loudermill</a:t>
            </a:r>
            <a:r>
              <a:rPr lang="en-US" sz="2800" dirty="0"/>
              <a:t>, 470 U.S. 532, 542, 544 (1985)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/>
              <a:t>Should Melissa get a hearing to present her mitigation facts?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4A27F5-BCF1-4841-900C-71AF8D9072A5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1F6C9BCD-9B57-4C00-8B35-064A2581EE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43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491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362"/>
    </mc:Choice>
    <mc:Fallback xmlns="">
      <p:transition spd="slow" advTm="683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493917-1F81-46D7-90FF-C05043340C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Goldberg Framework for Hearings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8CBE9C-884C-4055-B452-82C03793D5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Independent decisionmaker</a:t>
            </a:r>
          </a:p>
          <a:p>
            <a:r>
              <a:rPr lang="en-US" dirty="0"/>
              <a:t>Notice</a:t>
            </a:r>
          </a:p>
          <a:p>
            <a:r>
              <a:rPr lang="en-US" dirty="0"/>
              <a:t>Written record and reasons</a:t>
            </a:r>
          </a:p>
          <a:p>
            <a:r>
              <a:rPr lang="en-US" dirty="0"/>
              <a:t>Right to confront evidence</a:t>
            </a:r>
          </a:p>
          <a:p>
            <a:r>
              <a:rPr lang="en-US" dirty="0"/>
              <a:t>Oral hearing if needed for fairness</a:t>
            </a:r>
          </a:p>
          <a:p>
            <a:r>
              <a:rPr lang="en-US" dirty="0"/>
              <a:t>Pre-action hearing if necessary for fairness.</a:t>
            </a:r>
          </a:p>
          <a:p>
            <a:r>
              <a:rPr lang="en-US" dirty="0"/>
              <a:t>No right to appointed counsel.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E2DB27-9992-47C3-A6A9-2861D50C25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739B67-DB22-4103-985A-E8E1D242EF5C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435C4E9A-0B75-4361-AE93-20EB9210AC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43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264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494"/>
    </mc:Choice>
    <mc:Fallback xmlns="">
      <p:transition spd="slow" advTm="314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F2509C-7E4A-487A-9171-66C831200E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There Must be a Factual Dispute to Trigger a Constitutional Due Process Hearing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DCAF1B-F2AB-4B7F-BE15-8E9F5CEB39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/>
              <a:t>The legal purpose of a due process hearing is to resolve factual disputes.</a:t>
            </a:r>
          </a:p>
          <a:p>
            <a:r>
              <a:rPr lang="en-US" dirty="0"/>
              <a:t>Policeman fired for putting a gun to his own head.</a:t>
            </a:r>
          </a:p>
          <a:p>
            <a:pPr lvl="1"/>
            <a:r>
              <a:rPr lang="en-US" dirty="0"/>
              <a:t>No disagreement on the facts.</a:t>
            </a:r>
          </a:p>
          <a:p>
            <a:pPr lvl="1"/>
            <a:r>
              <a:rPr lang="en-US" dirty="0"/>
              <a:t>Nothing for the hearing to resolve.</a:t>
            </a:r>
          </a:p>
          <a:p>
            <a:pPr lvl="1"/>
            <a:r>
              <a:rPr lang="en-US" i="1" dirty="0"/>
              <a:t>Codd v. </a:t>
            </a:r>
            <a:r>
              <a:rPr lang="en-US" i="1" dirty="0" err="1"/>
              <a:t>Velger</a:t>
            </a:r>
            <a:r>
              <a:rPr lang="en-US" dirty="0"/>
              <a:t>, 429 U.S. 624 (1977) </a:t>
            </a:r>
          </a:p>
          <a:p>
            <a:r>
              <a:rPr lang="en-US" dirty="0"/>
              <a:t>Hearings can have additional purposes, such as giving aggrieved parties a sense of fairness and increasing their </a:t>
            </a:r>
            <a:r>
              <a:rPr lang="en-US" dirty="0" err="1"/>
              <a:t>buyin</a:t>
            </a:r>
            <a:r>
              <a:rPr lang="en-US" dirty="0"/>
              <a:t> to the decision.</a:t>
            </a:r>
          </a:p>
          <a:p>
            <a:pPr lvl="1"/>
            <a:r>
              <a:rPr lang="en-US" dirty="0"/>
              <a:t>(This is called therapeutic jurisprudence, which looks at the psychological impacts of the legal process, separate from monetary compensation.)</a:t>
            </a:r>
          </a:p>
          <a:p>
            <a:r>
              <a:rPr lang="en-US" dirty="0"/>
              <a:t>Showing a factual dispute is part of the standing analysis for getting into court, as well as for justifying an administrative hearing. We will look at standing in Chapter 6.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279544-9043-4A16-BA88-965E4ACBB3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739B67-DB22-4103-985A-E8E1D242EF5C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B8C52E5F-FC7A-4F02-868D-7060B01391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43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960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807"/>
    </mc:Choice>
    <mc:Fallback xmlns="">
      <p:transition spd="slow" advTm="928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37ED4D9-A8A6-4BD6-AB77-B96792DBCF7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Employment Hearings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38816C8F-EFE3-42B4-9605-0FCC022018C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These are an important class of hearing and a good example of the facts at issue question.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86CEFA-A048-44CF-B0C9-4BD0EC9E3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739B67-DB22-4103-985A-E8E1D242EF5C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29A4A98-C25F-42EF-8435-ED98B9D21D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43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39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158"/>
    </mc:Choice>
    <mc:Fallback xmlns="">
      <p:transition spd="slow" advTm="191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fld id="{807C1A6C-9222-475C-B5BB-7589E8F9168E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2969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Which Employees are Entitled to Hearings under the Constitution?</a:t>
            </a:r>
          </a:p>
        </p:txBody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2800" dirty="0">
                <a:highlight>
                  <a:srgbClr val="FFFF00"/>
                </a:highlight>
              </a:rPr>
              <a:t>Only government employees have a constitutional right to a due process hearing.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800" dirty="0"/>
              <a:t>Federal employees have additional rights through civil service legislation and union contracts.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800" dirty="0"/>
              <a:t>States also have civil service systems for state employees and there may also be unions in some states.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/>
              <a:t>The states and Congress can create statutory rights to due process hearings for private employees.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800" dirty="0"/>
              <a:t>Some states have done this, limiting the “employment at will doctrine.”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/>
              <a:t>State right employee rights are defined by the state statues and constitutions.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800" dirty="0"/>
              <a:t>States must provide the US constitutional minimum due process.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800" dirty="0"/>
              <a:t>They can provide more protections than is required by the US constitution.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52F2D20-051A-4359-A573-2BBDD03EBF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43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143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644"/>
    </mc:Choice>
    <mc:Fallback xmlns="">
      <p:transition spd="slow" advTm="576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eaLnBrk="1" hangingPunct="1">
              <a:lnSpc>
                <a:spcPct val="90000"/>
              </a:lnSpc>
            </a:pPr>
            <a:r>
              <a:rPr lang="en-US" dirty="0"/>
              <a:t>Client Counseling: What is the Purpose of the Hearing for Your Client?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 eaLnBrk="1" hangingPunct="1">
              <a:lnSpc>
                <a:spcPct val="90000"/>
              </a:lnSpc>
            </a:pPr>
            <a:r>
              <a:rPr lang="en-US" dirty="0"/>
              <a:t>Proving your client has a right to a hearing does not mean that your client can keep the job.</a:t>
            </a:r>
          </a:p>
          <a:p>
            <a:pPr lvl="0" eaLnBrk="1" hangingPunct="1">
              <a:lnSpc>
                <a:spcPct val="90000"/>
              </a:lnSpc>
            </a:pPr>
            <a:r>
              <a:rPr lang="en-US" dirty="0"/>
              <a:t>It gives you a chance to require the agency to show on the record why it fired or disciplined your client.</a:t>
            </a:r>
          </a:p>
          <a:p>
            <a:pPr eaLnBrk="1" hangingPunct="1">
              <a:lnSpc>
                <a:spcPct val="90000"/>
              </a:lnSpc>
            </a:pPr>
            <a:r>
              <a:rPr lang="en-US" dirty="0"/>
              <a:t>If the agency has built the record, you are likely to lose.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4A27F5-BCF1-4841-900C-71AF8D9072A5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DC3888EB-4263-4C5F-9981-C51F068579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43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830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061"/>
    </mc:Choice>
    <mc:Fallback xmlns="">
      <p:transition spd="slow" advTm="460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2A4E33-72DE-4944-B114-6EFCB917CB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Bother with the Hearing if the Client will Lose Anyway?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014F4B-F95E-4731-BC63-07A6407171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lvl="0" eaLnBrk="1" hangingPunct="1">
              <a:lnSpc>
                <a:spcPct val="90000"/>
              </a:lnSpc>
            </a:pPr>
            <a:r>
              <a:rPr lang="en-US" dirty="0"/>
              <a:t>Necessary in many cases if you later want to sue.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/>
              <a:t>(We will discuss this later in the course as exhaustion of remedies.)</a:t>
            </a:r>
          </a:p>
          <a:p>
            <a:pPr lvl="0" eaLnBrk="1" hangingPunct="1">
              <a:lnSpc>
                <a:spcPct val="90000"/>
              </a:lnSpc>
            </a:pPr>
            <a:r>
              <a:rPr lang="en-US" dirty="0"/>
              <a:t>Agencies sometimes screw up the record.</a:t>
            </a:r>
          </a:p>
          <a:p>
            <a:pPr lvl="0" eaLnBrk="1" hangingPunct="1">
              <a:lnSpc>
                <a:spcPct val="90000"/>
              </a:lnSpc>
            </a:pPr>
            <a:r>
              <a:rPr lang="en-US" dirty="0"/>
              <a:t>New evidence may come out at the hearing.</a:t>
            </a:r>
          </a:p>
          <a:p>
            <a:pPr lvl="0" eaLnBrk="1" hangingPunct="1">
              <a:lnSpc>
                <a:spcPct val="90000"/>
              </a:lnSpc>
            </a:pPr>
            <a:r>
              <a:rPr lang="en-US" dirty="0"/>
              <a:t>A public hearing may put political pressure on the agency to reconsider the action.</a:t>
            </a:r>
          </a:p>
          <a:p>
            <a:pPr lvl="0" eaLnBrk="1" hangingPunct="1">
              <a:lnSpc>
                <a:spcPct val="90000"/>
              </a:lnSpc>
            </a:pPr>
            <a:r>
              <a:rPr lang="en-US" dirty="0"/>
              <a:t>Your client wants to have his/her “day in court”.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/>
              <a:t>You have an ethical duty to explain when that is likely to be futile.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CEF396-436E-48FD-9AB2-EA1FC096A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739B67-DB22-4103-985A-E8E1D242EF5C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1AFA09DA-59A7-46FA-A754-AA17CACD61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43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805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743"/>
    </mc:Choice>
    <mc:Fallback xmlns="">
      <p:transition spd="slow" advTm="567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fld id="{A4680B7D-708A-49F3-8111-906E0D765A9F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317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i="1" dirty="0"/>
              <a:t>Perry v. </a:t>
            </a:r>
            <a:r>
              <a:rPr lang="en-US" i="1" dirty="0" err="1"/>
              <a:t>Sinderman</a:t>
            </a:r>
            <a:r>
              <a:rPr lang="en-US" dirty="0"/>
              <a:t>, 408 U.S. 593 (1972) </a:t>
            </a:r>
          </a:p>
        </p:txBody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2057400"/>
            <a:ext cx="8534400" cy="4191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dirty="0"/>
              <a:t>Facts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/>
              <a:t>Taught for 10 years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/>
              <a:t>University policy was to not fire without cause after 7 years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/>
              <a:t>Fired without cause</a:t>
            </a:r>
          </a:p>
          <a:p>
            <a:pPr eaLnBrk="1" hangingPunct="1">
              <a:lnSpc>
                <a:spcPct val="90000"/>
              </a:lnSpc>
            </a:pPr>
            <a:r>
              <a:rPr lang="en-US" dirty="0"/>
              <a:t>He wants a hearing to show that there was a </a:t>
            </a:r>
            <a:r>
              <a:rPr lang="en-US" i="1" dirty="0"/>
              <a:t>de facto</a:t>
            </a:r>
            <a:r>
              <a:rPr lang="en-US" dirty="0"/>
              <a:t> tenure system and that he satisfied it.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69F63F66-DE81-469B-BA50-CA3481A772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43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42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208"/>
    </mc:Choice>
    <mc:Fallback xmlns="">
      <p:transition spd="slow" advTm="332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23AED3-3DD9-480B-A98E-852035DEA2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the Factual</a:t>
            </a:r>
            <a:r>
              <a:rPr lang="en-US" baseline="0" dirty="0"/>
              <a:t> Question?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7897FF-71DC-4C11-98B9-321BA0FD10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dirty="0"/>
              <a:t>There were no allegations of bad behavior.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/>
              <a:t>Just a contract non-renewal.</a:t>
            </a:r>
          </a:p>
          <a:p>
            <a:pPr eaLnBrk="1" hangingPunct="1">
              <a:lnSpc>
                <a:spcPct val="90000"/>
              </a:lnSpc>
            </a:pPr>
            <a:r>
              <a:rPr lang="en-US" dirty="0"/>
              <a:t>Why was the university policy on continued employment critical?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/>
              <a:t>How does it create an expectation of continued employment?</a:t>
            </a:r>
          </a:p>
          <a:p>
            <a:pPr eaLnBrk="1" hangingPunct="1">
              <a:lnSpc>
                <a:spcPct val="90000"/>
              </a:lnSpc>
            </a:pPr>
            <a:r>
              <a:rPr lang="en-US" dirty="0"/>
              <a:t>Without an expectation of continued employment, are there any facts at issue?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/>
              <a:t>Did he satisfy the </a:t>
            </a:r>
            <a:r>
              <a:rPr lang="en-US" i="1" dirty="0"/>
              <a:t>de facto </a:t>
            </a:r>
            <a:r>
              <a:rPr lang="en-US" dirty="0"/>
              <a:t>tenure rule?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E8C423-80D6-4666-BA77-FFE4D92C28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739B67-DB22-4103-985A-E8E1D242EF5C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1AC7D230-5D68-4FB7-971C-2907DD2E8C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43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923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845"/>
    </mc:Choice>
    <mc:Fallback xmlns="">
      <p:transition spd="slow" advTm="488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Blends">
  <a:themeElements>
    <a:clrScheme name="Blends 3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Blends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Blends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2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3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4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blends - modified</Template>
  <TotalTime>3671</TotalTime>
  <Words>1336</Words>
  <Application>Microsoft Office PowerPoint</Application>
  <PresentationFormat>On-screen Show (4:3)</PresentationFormat>
  <Paragraphs>138</Paragraphs>
  <Slides>19</Slides>
  <Notes>1</Notes>
  <HiddenSlides>0</HiddenSlides>
  <MMClips>19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Arial Narrow</vt:lpstr>
      <vt:lpstr>Tahoma</vt:lpstr>
      <vt:lpstr>Wingdings</vt:lpstr>
      <vt:lpstr>Blends</vt:lpstr>
      <vt:lpstr>Chapter 4 – Due Process</vt:lpstr>
      <vt:lpstr>Goldberg Framework for Hearings</vt:lpstr>
      <vt:lpstr>There Must be a Factual Dispute to Trigger a Constitutional Due Process Hearing</vt:lpstr>
      <vt:lpstr>Employment Hearings</vt:lpstr>
      <vt:lpstr>Which Employees are Entitled to Hearings under the Constitution?</vt:lpstr>
      <vt:lpstr>Client Counseling: What is the Purpose of the Hearing for Your Client?</vt:lpstr>
      <vt:lpstr>Why Bother with the Hearing if the Client will Lose Anyway?</vt:lpstr>
      <vt:lpstr>Perry v. Sinderman, 408 U.S. 593 (1972) </vt:lpstr>
      <vt:lpstr>What is the Factual Question?</vt:lpstr>
      <vt:lpstr>Boards of Regents v Roth, 408 U.S. 564 (1972) </vt:lpstr>
      <vt:lpstr>Roth and Stigma/Bad Reasons for Firing</vt:lpstr>
      <vt:lpstr>Public University Staff</vt:lpstr>
      <vt:lpstr>Tenured faculty</vt:lpstr>
      <vt:lpstr>Ivor van Heerden Case – De Facto Tenure</vt:lpstr>
      <vt:lpstr>Round II – LSU Settles Stigma+ Claims</vt:lpstr>
      <vt:lpstr>Plagiarism (Background for Melissa Hypos)</vt:lpstr>
      <vt:lpstr>Melissa I</vt:lpstr>
      <vt:lpstr>Melissa II</vt:lpstr>
      <vt:lpstr>Mitigation</vt:lpstr>
    </vt:vector>
  </TitlesOfParts>
  <Company>LSU Law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Chapter 2</dc:title>
  <dc:creator>edward</dc:creator>
  <cp:lastModifiedBy>Edward Richards</cp:lastModifiedBy>
  <cp:revision>338</cp:revision>
  <dcterms:created xsi:type="dcterms:W3CDTF">2008-01-16T20:46:13Z</dcterms:created>
  <dcterms:modified xsi:type="dcterms:W3CDTF">2023-06-03T18:12:57Z</dcterms:modified>
</cp:coreProperties>
</file>