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692" r:id="rId2"/>
    <p:sldId id="694" r:id="rId3"/>
    <p:sldId id="710" r:id="rId4"/>
    <p:sldId id="1168" r:id="rId5"/>
    <p:sldId id="697" r:id="rId6"/>
    <p:sldId id="700" r:id="rId7"/>
    <p:sldId id="1173" r:id="rId8"/>
    <p:sldId id="1166" r:id="rId9"/>
    <p:sldId id="1169" r:id="rId10"/>
    <p:sldId id="1170" r:id="rId11"/>
    <p:sldId id="1171" r:id="rId12"/>
    <p:sldId id="1172" r:id="rId13"/>
    <p:sldId id="702" r:id="rId14"/>
    <p:sldId id="704" r:id="rId15"/>
    <p:sldId id="705" r:id="rId16"/>
    <p:sldId id="707" r:id="rId17"/>
    <p:sldId id="709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0" autoAdjust="0"/>
    <p:restoredTop sz="86410" autoAdjust="0"/>
  </p:normalViewPr>
  <p:slideViewPr>
    <p:cSldViewPr>
      <p:cViewPr varScale="1">
        <p:scale>
          <a:sx n="127" d="100"/>
          <a:sy n="127" d="100"/>
        </p:scale>
        <p:origin x="1148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727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hyperlink" Target="http://www.dss.state.la.us/index.cfm?md=pagebuilder&amp;tmp=home&amp;pid=93" TargetMode="External"/><Relationship Id="rId4" Type="http://schemas.openxmlformats.org/officeDocument/2006/relationships/hyperlink" Target="http://www.dcfs.louisiana.gov/index.cfm?md=pagebuilder&amp;tmp=home&amp;nid=207&amp;pnid=158&amp;pid=5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Goldberg v. Kelly</a:t>
            </a:r>
            <a:r>
              <a:rPr lang="en-US" dirty="0"/>
              <a:t>, 397 U.S. 254 (1970)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Due Process and the New Property</a:t>
            </a:r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EB6F2767-BF21-419E-ADAC-43346629E4E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C7ADDA-805F-46FB-81A7-CE29A74AB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8"/>
    </mc:Choice>
    <mc:Fallback xmlns="">
      <p:transition spd="slow" advTm="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2D7B6-CACD-482E-9A76-B76F3B3F9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Appointed Counsel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E7E30-9425-40D6-9878-ACA552A5C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United States Supreme Court required appointed counsel for all serious crimes at this point.</a:t>
            </a:r>
          </a:p>
          <a:p>
            <a:pPr lvl="1"/>
            <a:r>
              <a:rPr lang="en-US" dirty="0"/>
              <a:t>Not all crimes, however, for 2 more years.</a:t>
            </a:r>
          </a:p>
          <a:p>
            <a:r>
              <a:rPr lang="en-US" dirty="0"/>
              <a:t>Seen as essential to participation in legal proceedings.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39670-C4F5-4C08-9E2F-AF505995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8179AC-D0F9-4F78-90B6-C0750A62A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1"/>
    </mc:Choice>
    <mc:Fallback xmlns="">
      <p:transition spd="slow" advTm="2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1B4AF-5C46-4693-8DB7-ACEE88D01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Goldberg Ruling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95D72D-948A-4613-B4AC-05C9E8C678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D95B0-9897-4245-B1EE-D737CC29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47931C-FDFC-408E-A5AD-A573DD3F9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7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6"/>
    </mc:Choice>
    <mc:Fallback xmlns="">
      <p:transition spd="slow" advTm="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6E5E4-ACEE-4480-B34F-33361308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and Format of the Hearing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DE26-ABD8-4444-96B6-ED13F328E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Right to a pre-termination, in-person hearing.</a:t>
            </a:r>
          </a:p>
          <a:p>
            <a:pPr lvl="1"/>
            <a:r>
              <a:rPr lang="en-US" dirty="0"/>
              <a:t>Based on the special circumstances of the plaintiffs and the impact of losing benefits.</a:t>
            </a:r>
          </a:p>
          <a:p>
            <a:r>
              <a:rPr lang="en-US" dirty="0"/>
              <a:t>Civil libertarians have read this as creating a general right to a hearing before government actions with significant impacts on the individual.</a:t>
            </a:r>
          </a:p>
          <a:p>
            <a:pPr lvl="1"/>
            <a:r>
              <a:rPr lang="en-US" dirty="0"/>
              <a:t>quarantine and isolation</a:t>
            </a:r>
          </a:p>
          <a:p>
            <a:pPr lvl="1"/>
            <a:r>
              <a:rPr lang="en-US" dirty="0"/>
              <a:t>other government benefits</a:t>
            </a:r>
          </a:p>
          <a:p>
            <a:r>
              <a:rPr lang="en-US" dirty="0"/>
              <a:t>We will see how this changed with </a:t>
            </a:r>
            <a:r>
              <a:rPr lang="en-US" i="1" dirty="0"/>
              <a:t>Mathews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085B2-4F96-485F-BEBF-75C30A9B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B5CB20-7AD8-420D-9D17-A2830FAA9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52"/>
    </mc:Choice>
    <mc:Fallback xmlns="">
      <p:transition spd="slow" advTm="83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8D1BB01D-5C35-4D40-829B-DD3EFCD5C6A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Procedural Requirements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12975"/>
            <a:ext cx="7924800" cy="42624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600" dirty="0"/>
              <a:t>Timely and adequate notice </a:t>
            </a:r>
          </a:p>
          <a:p>
            <a:pPr eaLnBrk="1" hangingPunct="1"/>
            <a:r>
              <a:rPr lang="en-US" sz="3600" dirty="0"/>
              <a:t>Right to confront (see) witnesses</a:t>
            </a:r>
          </a:p>
          <a:p>
            <a:pPr eaLnBrk="1" hangingPunct="1"/>
            <a:r>
              <a:rPr lang="en-US" sz="3600" dirty="0"/>
              <a:t>Right to cross-examine witnesses</a:t>
            </a:r>
          </a:p>
          <a:p>
            <a:pPr eaLnBrk="1" hangingPunct="1"/>
            <a:r>
              <a:rPr lang="en-US" sz="3600" dirty="0"/>
              <a:t>Right to an impartial decisionmaker</a:t>
            </a:r>
          </a:p>
          <a:p>
            <a:pPr eaLnBrk="1" hangingPunct="1"/>
            <a:r>
              <a:rPr lang="en-US" sz="3600" dirty="0"/>
              <a:t>Right to a written record and explanation of the decision.</a:t>
            </a:r>
          </a:p>
          <a:p>
            <a:pPr eaLnBrk="1" hangingPunct="1"/>
            <a:r>
              <a:rPr lang="en-US" sz="3600" dirty="0"/>
              <a:t>No right to appointed counsel.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180956-13BA-4EBC-B151-C296E7340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0"/>
    </mc:Choice>
    <mc:Fallback xmlns="">
      <p:transition spd="slow" advTm="3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83250614-C435-467F-9AAB-0943364899B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Administrative Costs of </a:t>
            </a:r>
            <a:r>
              <a:rPr lang="en-US" i="1" dirty="0"/>
              <a:t>Goldberg</a:t>
            </a:r>
            <a:r>
              <a:rPr lang="en-US" dirty="0"/>
              <a:t> 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What does requiring a pre-termination hearings do to the cost (delay + personnel time) of removing someone from welfare?</a:t>
            </a:r>
          </a:p>
          <a:p>
            <a:pPr lvl="1" eaLnBrk="1" hangingPunct="1"/>
            <a:r>
              <a:rPr lang="en-US" dirty="0"/>
              <a:t>There were few post-termination hearings.</a:t>
            </a:r>
          </a:p>
          <a:p>
            <a:pPr lvl="1" eaLnBrk="1" hangingPunct="1"/>
            <a:r>
              <a:rPr lang="en-US" dirty="0"/>
              <a:t>Every termination will have to have a hearing.</a:t>
            </a:r>
          </a:p>
          <a:p>
            <a:pPr eaLnBrk="1" hangingPunct="1"/>
            <a:r>
              <a:rPr lang="en-US" dirty="0"/>
              <a:t>The costs.</a:t>
            </a:r>
          </a:p>
          <a:p>
            <a:pPr lvl="1" eaLnBrk="1" hangingPunct="1"/>
            <a:r>
              <a:rPr lang="en-US" dirty="0"/>
              <a:t>Staffing costs</a:t>
            </a:r>
          </a:p>
          <a:p>
            <a:pPr lvl="1" eaLnBrk="1" hangingPunct="1"/>
            <a:r>
              <a:rPr lang="en-US" dirty="0"/>
              <a:t>Delays in terminating improper benefits.</a:t>
            </a:r>
          </a:p>
          <a:p>
            <a:pPr eaLnBrk="1" hangingPunct="1"/>
            <a:r>
              <a:rPr lang="en-US" dirty="0"/>
              <a:t>More money to provide the same benefits.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F994CD-1E25-4D77-9DD1-E58229ABD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36"/>
    </mc:Choice>
    <mc:Fallback xmlns="">
      <p:transition spd="slow" advTm="9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A1EF7218-0A60-4897-A3F3-046AEC9E8D4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Impact of </a:t>
            </a:r>
            <a:r>
              <a:rPr lang="en-US" i="1" dirty="0"/>
              <a:t>Goldberg</a:t>
            </a:r>
            <a:r>
              <a:rPr lang="en-US" dirty="0"/>
              <a:t> on Welfare 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How does raising administrative costs affect processing new claims for welfare?</a:t>
            </a:r>
          </a:p>
          <a:p>
            <a:pPr eaLnBrk="1" hangingPunct="1"/>
            <a:r>
              <a:rPr lang="en-US" dirty="0"/>
              <a:t>What is the incentive for the welfare officers under the </a:t>
            </a:r>
            <a:r>
              <a:rPr lang="en-US" i="1" dirty="0"/>
              <a:t>Goldberg</a:t>
            </a:r>
            <a:r>
              <a:rPr lang="en-US" dirty="0"/>
              <a:t> ruling?</a:t>
            </a:r>
          </a:p>
          <a:p>
            <a:pPr eaLnBrk="1" hangingPunct="1"/>
            <a:r>
              <a:rPr lang="en-US" dirty="0"/>
              <a:t>What expectation does it create for welfare recipients? </a:t>
            </a:r>
          </a:p>
          <a:p>
            <a:pPr lvl="1" eaLnBrk="1" hangingPunct="1"/>
            <a:r>
              <a:rPr lang="en-US" dirty="0"/>
              <a:t>Multigenerational welfare became a political controversy that drove the end of AFDC.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39A77B-1852-416B-A721-E53B45930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4"/>
    </mc:Choice>
    <mc:Fallback xmlns="">
      <p:transition spd="slow" advTm="6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62C3A6F7-6774-4C5D-9398-B7A48122B14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Fixing Welfare - The 1996 Act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The economy is booming in 1996.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TANF - Temporary assistance for Needy Families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What does the name change tell you about the change in philosophy?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hlinkClick r:id="rId4"/>
              </a:rPr>
              <a:t>What do you get and for how long?</a:t>
            </a:r>
            <a:endParaRPr lang="en-US" sz="2800" dirty="0"/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5 years max.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Other retraining and looking for work requirements.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/>
              <a:t>Will there be any facts at issue to justify a termination hearing at the end of the 5 years?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is left after TANF?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hlinkClick r:id="rId5"/>
              </a:rPr>
              <a:t>Supplemental Nutrition Assistance Program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D42CA4-563F-4D8D-B0FE-CCCD06CF4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84"/>
    </mc:Choice>
    <mc:Fallback xmlns="">
      <p:transition spd="slow" advTm="22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703E1C82-28E8-4F14-9A38-28A30D08706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Goldberg's</a:t>
            </a:r>
            <a:r>
              <a:rPr lang="en-US" dirty="0"/>
              <a:t> Children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Goldberg</a:t>
            </a:r>
            <a:r>
              <a:rPr lang="en-US" dirty="0"/>
              <a:t> created the notion of New Property, i.e., a continued right to a government benefit as long as you met the triggering criteria for the benefit.</a:t>
            </a:r>
          </a:p>
          <a:p>
            <a:pPr eaLnBrk="1" hangingPunct="1"/>
            <a:r>
              <a:rPr lang="en-US" dirty="0"/>
              <a:t>The next cases we will look how </a:t>
            </a:r>
            <a:r>
              <a:rPr lang="en-US"/>
              <a:t>the court applied </a:t>
            </a:r>
            <a:r>
              <a:rPr lang="en-US" dirty="0"/>
              <a:t>this to government employment outside of civil service protections and public employee union contracts, which provide greater protections than the constitutional minimum.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3D89B8-161F-49B5-BCE5-83FED4927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8"/>
    </mc:Choice>
    <mc:Fallback xmlns="">
      <p:transition spd="slow" advTm="2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B2915233-0D04-4289-8C67-355EB581122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Learning Objectives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Learn how the status of the affected persons can change the nature of the due process needed for fundamental fairness</a:t>
            </a:r>
          </a:p>
          <a:p>
            <a:pPr eaLnBrk="1" hangingPunct="1"/>
            <a:r>
              <a:rPr lang="en-US" dirty="0"/>
              <a:t>Learn how increasing due process rights can have unintended consequences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AF3C82-182B-4BDB-80AD-02547E246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9"/>
    </mc:Choice>
    <mc:Fallback xmlns="">
      <p:transition spd="slow" advTm="13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Statutory Entitlements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A statutory entitlement is a government benefit program with a defined set of criteria for participation. </a:t>
            </a:r>
          </a:p>
          <a:p>
            <a:pPr eaLnBrk="1" hangingPunct="1"/>
            <a:r>
              <a:rPr lang="en-US" dirty="0"/>
              <a:t>If you meet the criteria, you get the benefit as long as you continue to meet the criteria and the program exists.</a:t>
            </a:r>
          </a:p>
          <a:p>
            <a:pPr eaLnBrk="1" hangingPunct="1"/>
            <a:r>
              <a:rPr lang="en-US" dirty="0"/>
              <a:t>You have a “new” – limited – property right in the benefit which entitles you to some due process when you apply and when you are terminated.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5F802B77-A160-4B03-B9AE-2BD1934AAF63}" type="slidenum">
              <a:rPr lang="en-US" smtClean="0">
                <a:solidFill>
                  <a:schemeClr val="bg2"/>
                </a:solidFill>
              </a:rPr>
              <a:pPr/>
              <a:t>3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1CF2AC-220B-431E-A432-40FC93366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8"/>
    </mc:Choice>
    <mc:Fallback xmlns="">
      <p:transition spd="slow" advTm="48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215A-84EB-4DEF-B61E-503FEB17A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D84F6-7294-41AA-B3A4-85847B698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Social Security</a:t>
            </a:r>
          </a:p>
          <a:p>
            <a:pPr lvl="1"/>
            <a:r>
              <a:rPr lang="en-US" dirty="0"/>
              <a:t>62 and paid SS tax for 40 quarters.</a:t>
            </a:r>
          </a:p>
          <a:p>
            <a:r>
              <a:rPr lang="en-US" dirty="0"/>
              <a:t>Medicare</a:t>
            </a:r>
          </a:p>
          <a:p>
            <a:pPr lvl="1"/>
            <a:r>
              <a:rPr lang="en-US" dirty="0"/>
              <a:t>65 and paid Medicare tax for 10 years.</a:t>
            </a:r>
          </a:p>
          <a:p>
            <a:r>
              <a:rPr lang="en-US" dirty="0"/>
              <a:t>Professional license (not competitive license)</a:t>
            </a:r>
          </a:p>
          <a:p>
            <a:r>
              <a:rPr lang="en-US" dirty="0"/>
              <a:t>Aid For Families with Dependent Children (AFDC) - Goldberg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EB890-71C6-45A6-B037-E77013C0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4E2B40-1989-4AE1-A0E7-7A004D0CF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50"/>
    </mc:Choice>
    <mc:Fallback xmlns="">
      <p:transition spd="slow" advTm="10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0582373F-72A1-44F1-814F-301D2198450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Facts of the Case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AFDC is a federal program administered by the state, so these hearings are NY state hearings.</a:t>
            </a:r>
          </a:p>
          <a:p>
            <a:pPr lvl="1" eaLnBrk="1" hangingPunct="1"/>
            <a:r>
              <a:rPr lang="en-US" dirty="0"/>
              <a:t>Like Medicaid</a:t>
            </a:r>
          </a:p>
          <a:p>
            <a:pPr eaLnBrk="1" hangingPunct="1"/>
            <a:r>
              <a:rPr lang="en-US" dirty="0"/>
              <a:t>What was the economic status of plaintiffs?</a:t>
            </a:r>
          </a:p>
          <a:p>
            <a:pPr eaLnBrk="1" hangingPunct="1"/>
            <a:r>
              <a:rPr lang="en-US" dirty="0"/>
              <a:t>How does this complicate they're effectively asserting their legal rights?</a:t>
            </a:r>
          </a:p>
          <a:p>
            <a:pPr lvl="1" eaLnBrk="1" hangingPunct="1"/>
            <a:r>
              <a:rPr lang="en-US" dirty="0"/>
              <a:t>Why did this result in the right to appointed counsel for indigent criminal defendants?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DEDF6F-709D-4033-8C2E-892503379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90"/>
    </mc:Choice>
    <mc:Fallback xmlns="">
      <p:transition spd="slow" advTm="12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A6D68538-3017-49AB-A69F-B68091EFB92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Administrative Process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No in-person hearing until after the benefits were terminated.</a:t>
            </a:r>
          </a:p>
          <a:p>
            <a:pPr lvl="1" eaLnBrk="1" hangingPunct="1"/>
            <a:r>
              <a:rPr lang="en-US" dirty="0"/>
              <a:t>Just a written process before termination.</a:t>
            </a:r>
          </a:p>
          <a:p>
            <a:pPr eaLnBrk="1" hangingPunct="1"/>
            <a:r>
              <a:rPr lang="en-US" dirty="0"/>
              <a:t>Decisions by potentially biased persons</a:t>
            </a:r>
          </a:p>
          <a:p>
            <a:pPr lvl="1" eaLnBrk="1" hangingPunct="1"/>
            <a:r>
              <a:rPr lang="en-US" dirty="0"/>
              <a:t>Case workers who knew and might not like the beneficiary.</a:t>
            </a:r>
          </a:p>
          <a:p>
            <a:pPr eaLnBrk="1" hangingPunct="1"/>
            <a:r>
              <a:rPr lang="en-US" dirty="0"/>
              <a:t>No ability to cross examine witnesses.</a:t>
            </a:r>
          </a:p>
          <a:p>
            <a:pPr lvl="1" eaLnBrk="1" hangingPunct="1"/>
            <a:r>
              <a:rPr lang="en-US" dirty="0"/>
              <a:t>Neighbors who might be biased.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006177-D69E-4AD1-8F22-D973B1539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52"/>
    </mc:Choice>
    <mc:Fallback xmlns="">
      <p:transition spd="slow" advTm="9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0C71-2F80-4D49-8FD7-121F4B966C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Did Plaintiffs Sue For?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F0FDE4D-92C1-4D43-B63F-BAC1AAA512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1177D-3FC9-4B0F-844C-217175D1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EC5AB2-9759-476F-8C37-71850FBE2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9"/>
    </mc:Choice>
    <mc:Fallback xmlns="">
      <p:transition spd="slow" advTm="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B4693-DB4F-4A50-B51B-E4D17A11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Pre-Termination Hearing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F8A5B-D5D6-4D7E-8929-5A5D9C563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hearing before benefits were terminated, rather than after the benefits were terminated.</a:t>
            </a:r>
          </a:p>
          <a:p>
            <a:r>
              <a:rPr lang="en-US" dirty="0"/>
              <a:t>Potential loss of housing after termination.</a:t>
            </a:r>
          </a:p>
          <a:p>
            <a:pPr lvl="1"/>
            <a:r>
              <a:rPr lang="en-US" dirty="0"/>
              <a:t>No stable address for communications.</a:t>
            </a:r>
          </a:p>
          <a:p>
            <a:pPr lvl="1"/>
            <a:r>
              <a:rPr lang="en-US" dirty="0"/>
              <a:t>Personal disruptions making it impossible to participate in the hearing.</a:t>
            </a:r>
          </a:p>
          <a:p>
            <a:r>
              <a:rPr lang="en-US" dirty="0"/>
              <a:t>The small number of hearings as evidence of the failure of the process.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759CE-2E88-47E3-8DE0-16E418DE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57C60D-263E-447C-B916-08D63BF77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86"/>
    </mc:Choice>
    <mc:Fallback xmlns="">
      <p:transition spd="slow" advTm="4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39B3-A6CE-4573-A089-620E62C8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Oral Hearing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CDD0F-AEED-412F-AB9F-7BC7348A4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oral hearing.</a:t>
            </a:r>
          </a:p>
          <a:p>
            <a:pPr lvl="1"/>
            <a:r>
              <a:rPr lang="en-US" dirty="0"/>
              <a:t>Poorly educated persons are not well positioned to communicate in writing.</a:t>
            </a:r>
          </a:p>
          <a:p>
            <a:pPr lvl="1"/>
            <a:r>
              <a:rPr lang="en-US" dirty="0"/>
              <a:t>Issues can be addressed quickly in the hearing.</a:t>
            </a:r>
          </a:p>
          <a:p>
            <a:r>
              <a:rPr lang="en-US" dirty="0"/>
              <a:t>The ability to confront witnesses directly.</a:t>
            </a:r>
          </a:p>
          <a:p>
            <a:pPr lvl="1"/>
            <a:r>
              <a:rPr lang="en-US" dirty="0"/>
              <a:t>Bring out bias.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5E809-9CF3-4031-B178-6F510DC0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7872E9-9CB3-4452-93B1-56A4D0924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1"/>
    </mc:Choice>
    <mc:Fallback xmlns="">
      <p:transition spd="slow" advTm="39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3347</TotalTime>
  <Words>800</Words>
  <Application>Microsoft Office PowerPoint</Application>
  <PresentationFormat>On-screen Show (4:3)</PresentationFormat>
  <Paragraphs>104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Tahoma</vt:lpstr>
      <vt:lpstr>Wingdings</vt:lpstr>
      <vt:lpstr>Blends</vt:lpstr>
      <vt:lpstr>Goldberg v. Kelly, 397 U.S. 254 (1970) </vt:lpstr>
      <vt:lpstr>Learning Objectives</vt:lpstr>
      <vt:lpstr>Statutory Entitlements</vt:lpstr>
      <vt:lpstr>Examples</vt:lpstr>
      <vt:lpstr>Facts of the Case</vt:lpstr>
      <vt:lpstr>The Administrative Process</vt:lpstr>
      <vt:lpstr>What Did Plaintiffs Sue For?</vt:lpstr>
      <vt:lpstr>Pre-Termination Hearing</vt:lpstr>
      <vt:lpstr>An Oral Hearing</vt:lpstr>
      <vt:lpstr>Appointed Counsel</vt:lpstr>
      <vt:lpstr>The Goldberg Ruling</vt:lpstr>
      <vt:lpstr>Timing and Format of the Hearing</vt:lpstr>
      <vt:lpstr>Procedural Requirements</vt:lpstr>
      <vt:lpstr>Administrative Costs of Goldberg </vt:lpstr>
      <vt:lpstr>The Impact of Goldberg on Welfare </vt:lpstr>
      <vt:lpstr>Fixing Welfare - The 1996 Act</vt:lpstr>
      <vt:lpstr>Goldberg's Children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P Richards</cp:lastModifiedBy>
  <cp:revision>306</cp:revision>
  <dcterms:created xsi:type="dcterms:W3CDTF">2008-01-16T20:46:13Z</dcterms:created>
  <dcterms:modified xsi:type="dcterms:W3CDTF">2021-06-07T01:30:30Z</dcterms:modified>
</cp:coreProperties>
</file>