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7"/>
  </p:notesMasterIdLst>
  <p:sldIdLst>
    <p:sldId id="1075" r:id="rId2"/>
    <p:sldId id="1123" r:id="rId3"/>
    <p:sldId id="1119" r:id="rId4"/>
    <p:sldId id="1095" r:id="rId5"/>
    <p:sldId id="1094" r:id="rId6"/>
    <p:sldId id="1100" r:id="rId7"/>
    <p:sldId id="1096" r:id="rId8"/>
    <p:sldId id="1120" r:id="rId9"/>
    <p:sldId id="1084" r:id="rId10"/>
    <p:sldId id="1085" r:id="rId11"/>
    <p:sldId id="1086" r:id="rId12"/>
    <p:sldId id="1121" r:id="rId13"/>
    <p:sldId id="1122" r:id="rId14"/>
    <p:sldId id="1087" r:id="rId15"/>
    <p:sldId id="1097" r:id="rId16"/>
    <p:sldId id="1098" r:id="rId17"/>
    <p:sldId id="1101" r:id="rId18"/>
    <p:sldId id="1102" r:id="rId19"/>
    <p:sldId id="1103" r:id="rId20"/>
    <p:sldId id="1104" r:id="rId21"/>
    <p:sldId id="1105" r:id="rId22"/>
    <p:sldId id="1106" r:id="rId23"/>
    <p:sldId id="1107" r:id="rId24"/>
    <p:sldId id="1108" r:id="rId25"/>
    <p:sldId id="1109" r:id="rId2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2" autoAdjust="0"/>
    <p:restoredTop sz="86410" autoAdjust="0"/>
  </p:normalViewPr>
  <p:slideViewPr>
    <p:cSldViewPr>
      <p:cViewPr varScale="1">
        <p:scale>
          <a:sx n="127" d="100"/>
          <a:sy n="127" d="100"/>
        </p:scale>
        <p:origin x="1148"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40" d="100"/>
        <a:sy n="14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349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522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349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349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349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C18582A8-B67A-4D3A-8BB1-4E582137063D}" type="slidenum">
              <a:rPr lang="en-US"/>
              <a:pPr>
                <a:defRPr/>
              </a:pPr>
              <a:t>‹#›</a:t>
            </a:fld>
            <a:endParaRPr lang="en-US"/>
          </a:p>
        </p:txBody>
      </p:sp>
    </p:spTree>
    <p:extLst>
      <p:ext uri="{BB962C8B-B14F-4D97-AF65-F5344CB8AC3E}">
        <p14:creationId xmlns:p14="http://schemas.microsoft.com/office/powerpoint/2010/main" val="395452482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009063" cy="1052513"/>
            <a:chOff x="0" y="1536"/>
            <a:chExt cx="5675" cy="663"/>
          </a:xfrm>
        </p:grpSpPr>
        <p:grpSp>
          <p:nvGrpSpPr>
            <p:cNvPr id="5" name="Group 3"/>
            <p:cNvGrpSpPr>
              <a:grpSpLocks/>
            </p:cNvGrpSpPr>
            <p:nvPr/>
          </p:nvGrpSpPr>
          <p:grpSpPr bwMode="auto">
            <a:xfrm>
              <a:off x="183" y="1604"/>
              <a:ext cx="448" cy="299"/>
              <a:chOff x="720" y="336"/>
              <a:chExt cx="624" cy="432"/>
            </a:xfrm>
          </p:grpSpPr>
          <p:sp>
            <p:nvSpPr>
              <p:cNvPr id="12" name="Rectangle 4"/>
              <p:cNvSpPr>
                <a:spLocks noChangeArrowheads="1"/>
              </p:cNvSpPr>
              <p:nvPr/>
            </p:nvSpPr>
            <p:spPr bwMode="auto">
              <a:xfrm>
                <a:off x="720" y="336"/>
                <a:ext cx="384" cy="432"/>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Rectangle 5"/>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6" name="Group 6"/>
            <p:cNvGrpSpPr>
              <a:grpSpLocks/>
            </p:cNvGrpSpPr>
            <p:nvPr/>
          </p:nvGrpSpPr>
          <p:grpSpPr bwMode="auto">
            <a:xfrm>
              <a:off x="261" y="1870"/>
              <a:ext cx="465" cy="299"/>
              <a:chOff x="912" y="2640"/>
              <a:chExt cx="672" cy="432"/>
            </a:xfrm>
          </p:grpSpPr>
          <p:sp>
            <p:nvSpPr>
              <p:cNvPr id="10" name="Rectangle 7"/>
              <p:cNvSpPr>
                <a:spLocks noChangeArrowheads="1"/>
              </p:cNvSpPr>
              <p:nvPr/>
            </p:nvSpPr>
            <p:spPr bwMode="auto">
              <a:xfrm>
                <a:off x="912" y="2640"/>
                <a:ext cx="384" cy="43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Rectangle 8"/>
              <p:cNvSpPr>
                <a:spLocks noChangeArrowheads="1"/>
              </p:cNvSpPr>
              <p:nvPr/>
            </p:nvSpPr>
            <p:spPr bwMode="auto">
              <a:xfrm>
                <a:off x="1248" y="2640"/>
                <a:ext cx="336" cy="432"/>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7" name="Rectangle 9"/>
            <p:cNvSpPr>
              <a:spLocks noChangeArrowheads="1"/>
            </p:cNvSpPr>
            <p:nvPr/>
          </p:nvSpPr>
          <p:spPr bwMode="auto">
            <a:xfrm>
              <a:off x="0" y="1824"/>
              <a:ext cx="353" cy="266"/>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Rectangle 10"/>
            <p:cNvSpPr>
              <a:spLocks noChangeArrowheads="1"/>
            </p:cNvSpPr>
            <p:nvPr/>
          </p:nvSpPr>
          <p:spPr bwMode="auto">
            <a:xfrm>
              <a:off x="400" y="1536"/>
              <a:ext cx="20" cy="663"/>
            </a:xfrm>
            <a:prstGeom prst="rect">
              <a:avLst/>
            </a:prstGeom>
            <a:solidFill>
              <a:schemeClr val="bg2"/>
            </a:solid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Rectangle 11"/>
            <p:cNvSpPr>
              <a:spLocks noChangeArrowheads="1"/>
            </p:cNvSpPr>
            <p:nvPr/>
          </p:nvSpPr>
          <p:spPr bwMode="auto">
            <a:xfrm flipV="1">
              <a:off x="199" y="2054"/>
              <a:ext cx="5476" cy="35"/>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5132" name="Rectangle 12"/>
          <p:cNvSpPr>
            <a:spLocks noGrp="1" noChangeArrowheads="1"/>
          </p:cNvSpPr>
          <p:nvPr>
            <p:ph type="ctrTitle"/>
          </p:nvPr>
        </p:nvSpPr>
        <p:spPr>
          <a:xfrm>
            <a:off x="990600" y="1676400"/>
            <a:ext cx="7772400" cy="1462088"/>
          </a:xfrm>
        </p:spPr>
        <p:txBody>
          <a:bodyPr/>
          <a:lstStyle>
            <a:lvl1pPr>
              <a:defRPr/>
            </a:lvl1pPr>
          </a:lstStyle>
          <a:p>
            <a:pPr lvl="0"/>
            <a:r>
              <a:rPr lang="en-US" noProof="0"/>
              <a:t>Click to edit Master title style</a:t>
            </a:r>
          </a:p>
        </p:txBody>
      </p:sp>
      <p:sp>
        <p:nvSpPr>
          <p:cNvPr id="5133" name="Rectangle 13"/>
          <p:cNvSpPr>
            <a:spLocks noGrp="1" noChangeArrowheads="1"/>
          </p:cNvSpPr>
          <p:nvPr>
            <p:ph type="subTitle" idx="1"/>
          </p:nvPr>
        </p:nvSpPr>
        <p:spPr>
          <a:xfrm>
            <a:off x="1371600" y="3886200"/>
            <a:ext cx="6400800" cy="1752600"/>
          </a:xfrm>
        </p:spPr>
        <p:txBody>
          <a:bodyPr/>
          <a:lstStyle>
            <a:lvl1pPr marL="0" indent="0" algn="ctr">
              <a:buFont typeface="Wingdings" pitchFamily="2" charset="2"/>
              <a:buNone/>
              <a:defRPr/>
            </a:lvl1pPr>
          </a:lstStyle>
          <a:p>
            <a:pPr lvl="0"/>
            <a:r>
              <a:rPr lang="en-US" noProof="0"/>
              <a:t>Click to edit Master subtitle style</a:t>
            </a:r>
          </a:p>
        </p:txBody>
      </p:sp>
      <p:sp>
        <p:nvSpPr>
          <p:cNvPr id="14" name="Rectangle 14"/>
          <p:cNvSpPr>
            <a:spLocks noGrp="1" noChangeArrowheads="1"/>
          </p:cNvSpPr>
          <p:nvPr>
            <p:ph type="dt" sz="half" idx="10"/>
          </p:nvPr>
        </p:nvSpPr>
        <p:spPr>
          <a:xfrm>
            <a:off x="990600" y="6248400"/>
            <a:ext cx="1905000" cy="457200"/>
          </a:xfrm>
        </p:spPr>
        <p:txBody>
          <a:bodyPr/>
          <a:lstStyle>
            <a:lvl1pPr>
              <a:defRPr>
                <a:solidFill>
                  <a:schemeClr val="bg2"/>
                </a:solidFill>
              </a:defRPr>
            </a:lvl1pPr>
          </a:lstStyle>
          <a:p>
            <a:pPr>
              <a:defRPr/>
            </a:pPr>
            <a:endParaRPr lang="en-US"/>
          </a:p>
        </p:txBody>
      </p:sp>
      <p:sp>
        <p:nvSpPr>
          <p:cNvPr id="15" name="Rectangle 15"/>
          <p:cNvSpPr>
            <a:spLocks noGrp="1" noChangeArrowheads="1"/>
          </p:cNvSpPr>
          <p:nvPr>
            <p:ph type="ftr" sz="quarter" idx="11"/>
          </p:nvPr>
        </p:nvSpPr>
        <p:spPr>
          <a:xfrm>
            <a:off x="3429000" y="6248400"/>
            <a:ext cx="2895600" cy="457200"/>
          </a:xfrm>
        </p:spPr>
        <p:txBody>
          <a:bodyPr/>
          <a:lstStyle>
            <a:lvl1pPr>
              <a:defRPr>
                <a:solidFill>
                  <a:schemeClr val="bg2"/>
                </a:solidFill>
              </a:defRPr>
            </a:lvl1pPr>
          </a:lstStyle>
          <a:p>
            <a:pPr>
              <a:defRPr/>
            </a:pPr>
            <a:endParaRPr lang="en-US"/>
          </a:p>
        </p:txBody>
      </p:sp>
      <p:sp>
        <p:nvSpPr>
          <p:cNvPr id="16" name="Rectangle 16"/>
          <p:cNvSpPr>
            <a:spLocks noGrp="1" noChangeArrowheads="1"/>
          </p:cNvSpPr>
          <p:nvPr>
            <p:ph type="sldNum" sz="quarter" idx="12"/>
          </p:nvPr>
        </p:nvSpPr>
        <p:spPr>
          <a:xfrm>
            <a:off x="6858000" y="6248400"/>
            <a:ext cx="1905000" cy="457200"/>
          </a:xfrm>
        </p:spPr>
        <p:txBody>
          <a:bodyPr/>
          <a:lstStyle>
            <a:lvl1pPr>
              <a:defRPr>
                <a:solidFill>
                  <a:schemeClr val="bg2"/>
                </a:solidFill>
              </a:defRPr>
            </a:lvl1pPr>
          </a:lstStyle>
          <a:p>
            <a:pPr>
              <a:defRPr/>
            </a:pPr>
            <a:fld id="{14352923-D39C-456D-A4D0-962C6C599CDA}" type="slidenum">
              <a:rPr lang="en-US"/>
              <a:pPr>
                <a:defRPr/>
              </a:pPr>
              <a:t>‹#›</a:t>
            </a:fld>
            <a:endParaRPr lang="en-US"/>
          </a:p>
        </p:txBody>
      </p:sp>
    </p:spTree>
    <p:extLst>
      <p:ext uri="{BB962C8B-B14F-4D97-AF65-F5344CB8AC3E}">
        <p14:creationId xmlns:p14="http://schemas.microsoft.com/office/powerpoint/2010/main" val="363479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AEF865A-A5C2-4361-AFA7-F12A71F589DC}" type="slidenum">
              <a:rPr lang="en-US"/>
              <a:pPr>
                <a:defRPr/>
              </a:pPr>
              <a:t>‹#›</a:t>
            </a:fld>
            <a:endParaRPr lang="en-US"/>
          </a:p>
        </p:txBody>
      </p:sp>
    </p:spTree>
    <p:extLst>
      <p:ext uri="{BB962C8B-B14F-4D97-AF65-F5344CB8AC3E}">
        <p14:creationId xmlns:p14="http://schemas.microsoft.com/office/powerpoint/2010/main" val="10276103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4975" y="214313"/>
            <a:ext cx="2159000" cy="63388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14313"/>
            <a:ext cx="6327775" cy="63388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76F31B5D-E1B1-4491-AAAE-CEE8C8D05E9A}" type="slidenum">
              <a:rPr lang="en-US"/>
              <a:pPr>
                <a:defRPr/>
              </a:pPr>
              <a:t>‹#›</a:t>
            </a:fld>
            <a:endParaRPr lang="en-US"/>
          </a:p>
        </p:txBody>
      </p:sp>
    </p:spTree>
    <p:extLst>
      <p:ext uri="{BB962C8B-B14F-4D97-AF65-F5344CB8AC3E}">
        <p14:creationId xmlns:p14="http://schemas.microsoft.com/office/powerpoint/2010/main" val="15267419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CC739B67-DB22-4103-985A-E8E1D242EF5C}" type="slidenum">
              <a:rPr lang="en-US"/>
              <a:pPr>
                <a:defRPr/>
              </a:pPr>
              <a:t>‹#›</a:t>
            </a:fld>
            <a:endParaRPr lang="en-US"/>
          </a:p>
        </p:txBody>
      </p:sp>
    </p:spTree>
    <p:extLst>
      <p:ext uri="{BB962C8B-B14F-4D97-AF65-F5344CB8AC3E}">
        <p14:creationId xmlns:p14="http://schemas.microsoft.com/office/powerpoint/2010/main" val="2668762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pPr>
              <a:defRPr/>
            </a:pPr>
            <a:endParaRPr lang="en-US"/>
          </a:p>
        </p:txBody>
      </p:sp>
      <p:sp>
        <p:nvSpPr>
          <p:cNvPr id="5" name="Rectangle 12"/>
          <p:cNvSpPr>
            <a:spLocks noGrp="1" noChangeArrowheads="1"/>
          </p:cNvSpPr>
          <p:nvPr>
            <p:ph type="ftr" sz="quarter" idx="11"/>
          </p:nvPr>
        </p:nvSpPr>
        <p:spPr>
          <a:ln/>
        </p:spPr>
        <p:txBody>
          <a:bodyPr/>
          <a:lstStyle>
            <a:lvl1pPr>
              <a:defRPr/>
            </a:lvl1pPr>
          </a:lstStyle>
          <a:p>
            <a:pPr>
              <a:defRPr/>
            </a:pPr>
            <a:endParaRPr lang="en-US"/>
          </a:p>
        </p:txBody>
      </p:sp>
      <p:sp>
        <p:nvSpPr>
          <p:cNvPr id="6" name="Rectangle 13"/>
          <p:cNvSpPr>
            <a:spLocks noGrp="1" noChangeArrowheads="1"/>
          </p:cNvSpPr>
          <p:nvPr>
            <p:ph type="sldNum" sz="quarter" idx="12"/>
          </p:nvPr>
        </p:nvSpPr>
        <p:spPr>
          <a:ln/>
        </p:spPr>
        <p:txBody>
          <a:bodyPr/>
          <a:lstStyle>
            <a:lvl1pPr>
              <a:defRPr/>
            </a:lvl1pPr>
          </a:lstStyle>
          <a:p>
            <a:pPr>
              <a:defRPr/>
            </a:pPr>
            <a:fld id="{EF900119-3852-4FC6-AAB3-F84098667AB8}" type="slidenum">
              <a:rPr lang="en-US"/>
              <a:pPr>
                <a:defRPr/>
              </a:pPr>
              <a:t>‹#›</a:t>
            </a:fld>
            <a:endParaRPr lang="en-US"/>
          </a:p>
        </p:txBody>
      </p:sp>
    </p:spTree>
    <p:extLst>
      <p:ext uri="{BB962C8B-B14F-4D97-AF65-F5344CB8AC3E}">
        <p14:creationId xmlns:p14="http://schemas.microsoft.com/office/powerpoint/2010/main" val="26657068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4191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2E4E0026-D864-4E85-B824-E57D3FA75B4F}" type="slidenum">
              <a:rPr lang="en-US"/>
              <a:pPr>
                <a:defRPr/>
              </a:pPr>
              <a:t>‹#›</a:t>
            </a:fld>
            <a:endParaRPr lang="en-US"/>
          </a:p>
        </p:txBody>
      </p:sp>
    </p:spTree>
    <p:extLst>
      <p:ext uri="{BB962C8B-B14F-4D97-AF65-F5344CB8AC3E}">
        <p14:creationId xmlns:p14="http://schemas.microsoft.com/office/powerpoint/2010/main" val="24154948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pPr>
              <a:defRPr/>
            </a:pPr>
            <a:endParaRPr lang="en-US"/>
          </a:p>
        </p:txBody>
      </p:sp>
      <p:sp>
        <p:nvSpPr>
          <p:cNvPr id="8" name="Rectangle 12"/>
          <p:cNvSpPr>
            <a:spLocks noGrp="1" noChangeArrowheads="1"/>
          </p:cNvSpPr>
          <p:nvPr>
            <p:ph type="ftr" sz="quarter" idx="11"/>
          </p:nvPr>
        </p:nvSpPr>
        <p:spPr>
          <a:ln/>
        </p:spPr>
        <p:txBody>
          <a:bodyPr/>
          <a:lstStyle>
            <a:lvl1pPr>
              <a:defRPr/>
            </a:lvl1pPr>
          </a:lstStyle>
          <a:p>
            <a:pPr>
              <a:defRPr/>
            </a:pPr>
            <a:endParaRPr lang="en-US"/>
          </a:p>
        </p:txBody>
      </p:sp>
      <p:sp>
        <p:nvSpPr>
          <p:cNvPr id="9" name="Rectangle 13"/>
          <p:cNvSpPr>
            <a:spLocks noGrp="1" noChangeArrowheads="1"/>
          </p:cNvSpPr>
          <p:nvPr>
            <p:ph type="sldNum" sz="quarter" idx="12"/>
          </p:nvPr>
        </p:nvSpPr>
        <p:spPr>
          <a:ln/>
        </p:spPr>
        <p:txBody>
          <a:bodyPr/>
          <a:lstStyle>
            <a:lvl1pPr>
              <a:defRPr/>
            </a:lvl1pPr>
          </a:lstStyle>
          <a:p>
            <a:pPr>
              <a:defRPr/>
            </a:pPr>
            <a:fld id="{6CD5AE45-A9C7-42A7-8E26-99419F48295B}" type="slidenum">
              <a:rPr lang="en-US"/>
              <a:pPr>
                <a:defRPr/>
              </a:pPr>
              <a:t>‹#›</a:t>
            </a:fld>
            <a:endParaRPr lang="en-US"/>
          </a:p>
        </p:txBody>
      </p:sp>
    </p:spTree>
    <p:extLst>
      <p:ext uri="{BB962C8B-B14F-4D97-AF65-F5344CB8AC3E}">
        <p14:creationId xmlns:p14="http://schemas.microsoft.com/office/powerpoint/2010/main" val="2425323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pPr>
              <a:defRPr/>
            </a:pPr>
            <a:endParaRPr lang="en-US"/>
          </a:p>
        </p:txBody>
      </p:sp>
      <p:sp>
        <p:nvSpPr>
          <p:cNvPr id="4" name="Rectangle 12"/>
          <p:cNvSpPr>
            <a:spLocks noGrp="1" noChangeArrowheads="1"/>
          </p:cNvSpPr>
          <p:nvPr>
            <p:ph type="ftr" sz="quarter" idx="11"/>
          </p:nvPr>
        </p:nvSpPr>
        <p:spPr>
          <a:ln/>
        </p:spPr>
        <p:txBody>
          <a:bodyPr/>
          <a:lstStyle>
            <a:lvl1pPr>
              <a:defRPr/>
            </a:lvl1pPr>
          </a:lstStyle>
          <a:p>
            <a:pPr>
              <a:defRPr/>
            </a:pPr>
            <a:endParaRPr lang="en-US"/>
          </a:p>
        </p:txBody>
      </p:sp>
      <p:sp>
        <p:nvSpPr>
          <p:cNvPr id="5" name="Rectangle 13"/>
          <p:cNvSpPr>
            <a:spLocks noGrp="1" noChangeArrowheads="1"/>
          </p:cNvSpPr>
          <p:nvPr>
            <p:ph type="sldNum" sz="quarter" idx="12"/>
          </p:nvPr>
        </p:nvSpPr>
        <p:spPr>
          <a:ln/>
        </p:spPr>
        <p:txBody>
          <a:bodyPr/>
          <a:lstStyle>
            <a:lvl1pPr>
              <a:defRPr/>
            </a:lvl1pPr>
          </a:lstStyle>
          <a:p>
            <a:pPr>
              <a:defRPr/>
            </a:pPr>
            <a:fld id="{E139356F-821D-42E3-BE01-4E77970EB498}" type="slidenum">
              <a:rPr lang="en-US"/>
              <a:pPr>
                <a:defRPr/>
              </a:pPr>
              <a:t>‹#›</a:t>
            </a:fld>
            <a:endParaRPr lang="en-US"/>
          </a:p>
        </p:txBody>
      </p:sp>
    </p:spTree>
    <p:extLst>
      <p:ext uri="{BB962C8B-B14F-4D97-AF65-F5344CB8AC3E}">
        <p14:creationId xmlns:p14="http://schemas.microsoft.com/office/powerpoint/2010/main" val="32510726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pPr>
              <a:defRPr/>
            </a:pPr>
            <a:endParaRPr lang="en-US"/>
          </a:p>
        </p:txBody>
      </p:sp>
      <p:sp>
        <p:nvSpPr>
          <p:cNvPr id="3" name="Rectangle 12"/>
          <p:cNvSpPr>
            <a:spLocks noGrp="1" noChangeArrowheads="1"/>
          </p:cNvSpPr>
          <p:nvPr>
            <p:ph type="ftr" sz="quarter" idx="11"/>
          </p:nvPr>
        </p:nvSpPr>
        <p:spPr>
          <a:ln/>
        </p:spPr>
        <p:txBody>
          <a:bodyPr/>
          <a:lstStyle>
            <a:lvl1pPr>
              <a:defRPr/>
            </a:lvl1pPr>
          </a:lstStyle>
          <a:p>
            <a:pPr>
              <a:defRPr/>
            </a:pPr>
            <a:endParaRPr lang="en-US"/>
          </a:p>
        </p:txBody>
      </p:sp>
      <p:sp>
        <p:nvSpPr>
          <p:cNvPr id="4" name="Rectangle 13"/>
          <p:cNvSpPr>
            <a:spLocks noGrp="1" noChangeArrowheads="1"/>
          </p:cNvSpPr>
          <p:nvPr>
            <p:ph type="sldNum" sz="quarter" idx="12"/>
          </p:nvPr>
        </p:nvSpPr>
        <p:spPr>
          <a:ln/>
        </p:spPr>
        <p:txBody>
          <a:bodyPr/>
          <a:lstStyle>
            <a:lvl1pPr>
              <a:defRPr/>
            </a:lvl1pPr>
          </a:lstStyle>
          <a:p>
            <a:pPr>
              <a:defRPr/>
            </a:pPr>
            <a:fld id="{D6139859-AD81-420F-8913-F6E36948823B}" type="slidenum">
              <a:rPr lang="en-US"/>
              <a:pPr>
                <a:defRPr/>
              </a:pPr>
              <a:t>‹#›</a:t>
            </a:fld>
            <a:endParaRPr lang="en-US"/>
          </a:p>
        </p:txBody>
      </p:sp>
    </p:spTree>
    <p:extLst>
      <p:ext uri="{BB962C8B-B14F-4D97-AF65-F5344CB8AC3E}">
        <p14:creationId xmlns:p14="http://schemas.microsoft.com/office/powerpoint/2010/main" val="172815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3E9B439D-AC06-4CC0-A4D5-B3E9970ABCC5}" type="slidenum">
              <a:rPr lang="en-US"/>
              <a:pPr>
                <a:defRPr/>
              </a:pPr>
              <a:t>‹#›</a:t>
            </a:fld>
            <a:endParaRPr lang="en-US"/>
          </a:p>
        </p:txBody>
      </p:sp>
    </p:spTree>
    <p:extLst>
      <p:ext uri="{BB962C8B-B14F-4D97-AF65-F5344CB8AC3E}">
        <p14:creationId xmlns:p14="http://schemas.microsoft.com/office/powerpoint/2010/main" val="907497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pPr>
              <a:defRPr/>
            </a:pPr>
            <a:endParaRPr lang="en-US"/>
          </a:p>
        </p:txBody>
      </p:sp>
      <p:sp>
        <p:nvSpPr>
          <p:cNvPr id="6" name="Rectangle 12"/>
          <p:cNvSpPr>
            <a:spLocks noGrp="1" noChangeArrowheads="1"/>
          </p:cNvSpPr>
          <p:nvPr>
            <p:ph type="ftr" sz="quarter" idx="11"/>
          </p:nvPr>
        </p:nvSpPr>
        <p:spPr>
          <a:ln/>
        </p:spPr>
        <p:txBody>
          <a:bodyPr/>
          <a:lstStyle>
            <a:lvl1pPr>
              <a:defRPr/>
            </a:lvl1pPr>
          </a:lstStyle>
          <a:p>
            <a:pPr>
              <a:defRPr/>
            </a:pPr>
            <a:endParaRPr lang="en-US"/>
          </a:p>
        </p:txBody>
      </p:sp>
      <p:sp>
        <p:nvSpPr>
          <p:cNvPr id="7" name="Rectangle 13"/>
          <p:cNvSpPr>
            <a:spLocks noGrp="1" noChangeArrowheads="1"/>
          </p:cNvSpPr>
          <p:nvPr>
            <p:ph type="sldNum" sz="quarter" idx="12"/>
          </p:nvPr>
        </p:nvSpPr>
        <p:spPr>
          <a:ln/>
        </p:spPr>
        <p:txBody>
          <a:bodyPr/>
          <a:lstStyle>
            <a:lvl1pPr>
              <a:defRPr/>
            </a:lvl1pPr>
          </a:lstStyle>
          <a:p>
            <a:pPr>
              <a:defRPr/>
            </a:pPr>
            <a:fld id="{84729C61-5708-442A-821A-81341DAEE5EE}" type="slidenum">
              <a:rPr lang="en-US"/>
              <a:pPr>
                <a:defRPr/>
              </a:pPr>
              <a:t>‹#›</a:t>
            </a:fld>
            <a:endParaRPr lang="en-US"/>
          </a:p>
        </p:txBody>
      </p:sp>
    </p:spTree>
    <p:extLst>
      <p:ext uri="{BB962C8B-B14F-4D97-AF65-F5344CB8AC3E}">
        <p14:creationId xmlns:p14="http://schemas.microsoft.com/office/powerpoint/2010/main" val="527368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417513" y="1098550"/>
            <a:ext cx="438150" cy="474663"/>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8" name="Rectangle 4"/>
          <p:cNvSpPr>
            <a:spLocks noChangeArrowheads="1"/>
          </p:cNvSpPr>
          <p:nvPr/>
        </p:nvSpPr>
        <p:spPr bwMode="ltGray">
          <a:xfrm>
            <a:off x="541338" y="1520825"/>
            <a:ext cx="422275" cy="474663"/>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2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1" name="Rectangle 7"/>
          <p:cNvSpPr>
            <a:spLocks noChangeArrowheads="1"/>
          </p:cNvSpPr>
          <p:nvPr/>
        </p:nvSpPr>
        <p:spPr bwMode="gray">
          <a:xfrm>
            <a:off x="762000" y="990600"/>
            <a:ext cx="31750" cy="105251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2" name="Rectangle 8"/>
          <p:cNvSpPr>
            <a:spLocks noChangeArrowheads="1"/>
          </p:cNvSpPr>
          <p:nvPr/>
        </p:nvSpPr>
        <p:spPr bwMode="gray">
          <a:xfrm>
            <a:off x="442913" y="1781175"/>
            <a:ext cx="8226425" cy="31750"/>
          </a:xfrm>
          <a:prstGeom prst="rect">
            <a:avLst/>
          </a:prstGeom>
          <a:gradFill rotWithShape="0">
            <a:gsLst>
              <a:gs pos="0">
                <a:schemeClr val="bg2"/>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1" hangingPunct="1"/>
            <a:endParaRPr kumimoji="1" lang="en-US" sz="2400"/>
          </a:p>
        </p:txBody>
      </p:sp>
      <p:sp>
        <p:nvSpPr>
          <p:cNvPr id="1033" name="Rectangle 9"/>
          <p:cNvSpPr>
            <a:spLocks noGrp="1" noChangeArrowheads="1"/>
          </p:cNvSpPr>
          <p:nvPr>
            <p:ph type="title"/>
          </p:nvPr>
        </p:nvSpPr>
        <p:spPr bwMode="auto">
          <a:xfrm>
            <a:off x="1150938" y="214313"/>
            <a:ext cx="7793037" cy="1462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34" name="Rectangle 10"/>
          <p:cNvSpPr>
            <a:spLocks noGrp="1" noChangeArrowheads="1"/>
          </p:cNvSpPr>
          <p:nvPr>
            <p:ph type="body" idx="1"/>
          </p:nvPr>
        </p:nvSpPr>
        <p:spPr bwMode="auto">
          <a:xfrm>
            <a:off x="304800" y="2057400"/>
            <a:ext cx="85344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7" name="Rectangle 11"/>
          <p:cNvSpPr>
            <a:spLocks noGrp="1" noChangeArrowheads="1"/>
          </p:cNvSpPr>
          <p:nvPr>
            <p:ph type="dt" sz="half" idx="2"/>
          </p:nvPr>
        </p:nvSpPr>
        <p:spPr bwMode="auto">
          <a:xfrm>
            <a:off x="11620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lvl1pPr>
          </a:lstStyle>
          <a:p>
            <a:pPr>
              <a:defRPr/>
            </a:pPr>
            <a:endParaRPr lang="en-US"/>
          </a:p>
        </p:txBody>
      </p:sp>
      <p:sp>
        <p:nvSpPr>
          <p:cNvPr id="4108" name="Rectangle 12"/>
          <p:cNvSpPr>
            <a:spLocks noGrp="1" noChangeArrowheads="1"/>
          </p:cNvSpPr>
          <p:nvPr>
            <p:ph type="ftr" sz="quarter" idx="3"/>
          </p:nvPr>
        </p:nvSpPr>
        <p:spPr bwMode="auto">
          <a:xfrm>
            <a:off x="3657600" y="6243638"/>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lvl1pPr>
          </a:lstStyle>
          <a:p>
            <a:pPr>
              <a:defRPr/>
            </a:pPr>
            <a:endParaRPr lang="en-US"/>
          </a:p>
        </p:txBody>
      </p:sp>
      <p:sp>
        <p:nvSpPr>
          <p:cNvPr id="4109" name="Rectangle 13"/>
          <p:cNvSpPr>
            <a:spLocks noGrp="1" noChangeArrowheads="1"/>
          </p:cNvSpPr>
          <p:nvPr>
            <p:ph type="sldNum" sz="quarter" idx="4"/>
          </p:nvPr>
        </p:nvSpPr>
        <p:spPr bwMode="auto">
          <a:xfrm>
            <a:off x="7042150" y="6243638"/>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D8955139-23F9-45EA-8E55-329AE388323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32"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ftr="0" dt="0"/>
  <p:txStyles>
    <p:titleStyle>
      <a:lvl1pPr algn="l" rtl="0" eaLnBrk="0" fontAlgn="base" hangingPunct="0">
        <a:spcBef>
          <a:spcPct val="0"/>
        </a:spcBef>
        <a:spcAft>
          <a:spcPct val="0"/>
        </a:spcAft>
        <a:defRPr sz="36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Narrow" pitchFamily="34" charset="0"/>
        </a:defRPr>
      </a:lvl2pPr>
      <a:lvl3pPr algn="l" rtl="0" eaLnBrk="0" fontAlgn="base" hangingPunct="0">
        <a:spcBef>
          <a:spcPct val="0"/>
        </a:spcBef>
        <a:spcAft>
          <a:spcPct val="0"/>
        </a:spcAft>
        <a:defRPr sz="3600" b="1">
          <a:solidFill>
            <a:schemeClr val="tx1"/>
          </a:solidFill>
          <a:latin typeface="Arial Narrow" pitchFamily="34" charset="0"/>
        </a:defRPr>
      </a:lvl3pPr>
      <a:lvl4pPr algn="l" rtl="0" eaLnBrk="0" fontAlgn="base" hangingPunct="0">
        <a:spcBef>
          <a:spcPct val="0"/>
        </a:spcBef>
        <a:spcAft>
          <a:spcPct val="0"/>
        </a:spcAft>
        <a:defRPr sz="3600" b="1">
          <a:solidFill>
            <a:schemeClr val="tx1"/>
          </a:solidFill>
          <a:latin typeface="Arial Narrow" pitchFamily="34" charset="0"/>
        </a:defRPr>
      </a:lvl4pPr>
      <a:lvl5pPr algn="l" rtl="0" eaLnBrk="0" fontAlgn="base" hangingPunct="0">
        <a:spcBef>
          <a:spcPct val="0"/>
        </a:spcBef>
        <a:spcAft>
          <a:spcPct val="0"/>
        </a:spcAft>
        <a:defRPr sz="3600" b="1">
          <a:solidFill>
            <a:schemeClr val="tx1"/>
          </a:solidFill>
          <a:latin typeface="Arial Narrow" pitchFamily="34" charset="0"/>
        </a:defRPr>
      </a:lvl5pPr>
      <a:lvl6pPr marL="457200" algn="l" rtl="0" fontAlgn="base">
        <a:spcBef>
          <a:spcPct val="0"/>
        </a:spcBef>
        <a:spcAft>
          <a:spcPct val="0"/>
        </a:spcAft>
        <a:defRPr sz="3600" b="1">
          <a:solidFill>
            <a:schemeClr val="tx1"/>
          </a:solidFill>
          <a:latin typeface="Arial Narrow" pitchFamily="34" charset="0"/>
        </a:defRPr>
      </a:lvl6pPr>
      <a:lvl7pPr marL="914400" algn="l" rtl="0" fontAlgn="base">
        <a:spcBef>
          <a:spcPct val="0"/>
        </a:spcBef>
        <a:spcAft>
          <a:spcPct val="0"/>
        </a:spcAft>
        <a:defRPr sz="3600" b="1">
          <a:solidFill>
            <a:schemeClr val="tx1"/>
          </a:solidFill>
          <a:latin typeface="Arial Narrow" pitchFamily="34" charset="0"/>
        </a:defRPr>
      </a:lvl7pPr>
      <a:lvl8pPr marL="1371600" algn="l" rtl="0" fontAlgn="base">
        <a:spcBef>
          <a:spcPct val="0"/>
        </a:spcBef>
        <a:spcAft>
          <a:spcPct val="0"/>
        </a:spcAft>
        <a:defRPr sz="3600" b="1">
          <a:solidFill>
            <a:schemeClr val="tx1"/>
          </a:solidFill>
          <a:latin typeface="Arial Narrow" pitchFamily="34" charset="0"/>
        </a:defRPr>
      </a:lvl8pPr>
      <a:lvl9pPr marL="1828800" algn="l" rtl="0" fontAlgn="base">
        <a:spcBef>
          <a:spcPct val="0"/>
        </a:spcBef>
        <a:spcAft>
          <a:spcPct val="0"/>
        </a:spcAft>
        <a:defRPr sz="3600" b="1">
          <a:solidFill>
            <a:schemeClr val="tx1"/>
          </a:solidFill>
          <a:latin typeface="Arial Narrow" pitchFamily="34" charset="0"/>
        </a:defRPr>
      </a:lvl9pPr>
    </p:titleStyle>
    <p:bodyStyle>
      <a:lvl1pPr marL="342900" indent="-342900" algn="l" rtl="0" eaLnBrk="0" fontAlgn="base" hangingPunct="0">
        <a:spcBef>
          <a:spcPct val="20000"/>
        </a:spcBef>
        <a:spcAft>
          <a:spcPct val="0"/>
        </a:spcAft>
        <a:buClr>
          <a:schemeClr val="folHlink"/>
        </a:buClr>
        <a:buSzPct val="60000"/>
        <a:buFont typeface="Wingdings" pitchFamily="2" charset="2"/>
        <a:buChar char="n"/>
        <a:defRPr sz="32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SzPct val="55000"/>
        <a:buFont typeface="Wingdings" pitchFamily="2" charset="2"/>
        <a:buChar char="n"/>
        <a:defRPr sz="3200" b="1">
          <a:solidFill>
            <a:schemeClr val="tx1"/>
          </a:solidFill>
          <a:latin typeface="+mn-lt"/>
        </a:defRPr>
      </a:lvl2pPr>
      <a:lvl3pPr marL="1143000" indent="-228600" algn="l" rtl="0" eaLnBrk="0" fontAlgn="base" hangingPunct="0">
        <a:spcBef>
          <a:spcPct val="20000"/>
        </a:spcBef>
        <a:spcAft>
          <a:spcPct val="0"/>
        </a:spcAft>
        <a:buClr>
          <a:schemeClr val="folHlink"/>
        </a:buClr>
        <a:buSzPct val="50000"/>
        <a:buFont typeface="Wingdings" pitchFamily="2" charset="2"/>
        <a:buChar char="n"/>
        <a:defRPr sz="2400">
          <a:solidFill>
            <a:schemeClr val="tx1"/>
          </a:solidFill>
          <a:latin typeface="Tahoma" pitchFamily="34" charset="0"/>
        </a:defRPr>
      </a:lvl3pPr>
      <a:lvl4pPr marL="1600200" indent="-228600" algn="l" rtl="0" eaLnBrk="0" fontAlgn="base" hangingPunct="0">
        <a:spcBef>
          <a:spcPct val="20000"/>
        </a:spcBef>
        <a:spcAft>
          <a:spcPct val="0"/>
        </a:spcAft>
        <a:buClr>
          <a:schemeClr val="accent2"/>
        </a:buClr>
        <a:buSzPct val="55000"/>
        <a:buFont typeface="Wingdings" pitchFamily="2" charset="2"/>
        <a:buChar char="n"/>
        <a:defRPr sz="2000">
          <a:solidFill>
            <a:schemeClr val="tx1"/>
          </a:solidFill>
          <a:latin typeface="Tahoma" pitchFamily="34" charset="0"/>
        </a:defRPr>
      </a:lvl4pPr>
      <a:lvl5pPr marL="2057400" indent="-228600" algn="l" rtl="0" eaLnBrk="0" fontAlgn="base" hangingPunct="0">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5pPr>
      <a:lvl6pPr marL="25146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6pPr>
      <a:lvl7pPr marL="29718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7pPr>
      <a:lvl8pPr marL="34290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8pPr>
      <a:lvl9pPr marL="3886200" indent="-228600" algn="l" rtl="0" fontAlgn="base">
        <a:spcBef>
          <a:spcPct val="20000"/>
        </a:spcBef>
        <a:spcAft>
          <a:spcPct val="0"/>
        </a:spcAft>
        <a:buClr>
          <a:schemeClr val="accent1"/>
        </a:buClr>
        <a:buSzPct val="50000"/>
        <a:buFont typeface="Wingdings" pitchFamily="2" charset="2"/>
        <a:buChar char="n"/>
        <a:defRPr sz="2000">
          <a:solidFill>
            <a:schemeClr val="tx1"/>
          </a:solidFill>
          <a:latin typeface="Tahoma" pitchFamily="34"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6"/>
          <p:cNvSpPr>
            <a:spLocks noGrp="1" noChangeArrowheads="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30F898D5-B81B-4060-AE8A-C1C220A7C267}" type="slidenum">
              <a:rPr lang="en-US" smtClean="0">
                <a:solidFill>
                  <a:schemeClr val="bg2"/>
                </a:solidFill>
              </a:rPr>
              <a:pPr/>
              <a:t>1</a:t>
            </a:fld>
            <a:endParaRPr lang="en-US">
              <a:solidFill>
                <a:schemeClr val="bg2"/>
              </a:solidFill>
            </a:endParaRPr>
          </a:p>
        </p:txBody>
      </p:sp>
      <p:sp>
        <p:nvSpPr>
          <p:cNvPr id="3075" name="Rectangle 2"/>
          <p:cNvSpPr>
            <a:spLocks noGrp="1" noChangeArrowheads="1"/>
          </p:cNvSpPr>
          <p:nvPr>
            <p:ph type="ctrTitle"/>
          </p:nvPr>
        </p:nvSpPr>
        <p:spPr/>
        <p:txBody>
          <a:bodyPr/>
          <a:lstStyle/>
          <a:p>
            <a:pPr eaLnBrk="1" hangingPunct="1"/>
            <a:r>
              <a:rPr lang="en-US" dirty="0"/>
              <a:t>The </a:t>
            </a:r>
            <a:r>
              <a:rPr lang="en-US" i="1" dirty="0"/>
              <a:t>Wooly</a:t>
            </a:r>
            <a:r>
              <a:rPr lang="en-US" dirty="0"/>
              <a:t> Case: How the Court Avoided the Separation of Powers Problem</a:t>
            </a:r>
          </a:p>
        </p:txBody>
      </p:sp>
      <p:sp>
        <p:nvSpPr>
          <p:cNvPr id="3076" name="Rectangle 3"/>
          <p:cNvSpPr>
            <a:spLocks noGrp="1" noChangeArrowheads="1"/>
          </p:cNvSpPr>
          <p:nvPr>
            <p:ph type="subTitle" idx="1"/>
          </p:nvPr>
        </p:nvSpPr>
        <p:spPr>
          <a:xfrm>
            <a:off x="1066800" y="3886200"/>
            <a:ext cx="7162800" cy="1752600"/>
          </a:xfrm>
        </p:spPr>
        <p:txBody>
          <a:bodyPr/>
          <a:lstStyle/>
          <a:p>
            <a:pPr eaLnBrk="1" hangingPunct="1"/>
            <a:endParaRPr lang="en-US" dirty="0"/>
          </a:p>
        </p:txBody>
      </p:sp>
      <p:pic>
        <p:nvPicPr>
          <p:cNvPr id="3" name="Audio 2">
            <a:hlinkClick r:id="" action="ppaction://media"/>
            <a:extLst>
              <a:ext uri="{FF2B5EF4-FFF2-40B4-BE49-F238E27FC236}">
                <a16:creationId xmlns:a16="http://schemas.microsoft.com/office/drawing/2014/main" id="{42170703-5170-4236-8D5F-9DB43FEF94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264"/>
    </mc:Choice>
    <mc:Fallback xmlns="">
      <p:transition spd="slow" advTm="10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Substituting Worker’s Comp ALJs for Article V Judges</a:t>
            </a:r>
          </a:p>
        </p:txBody>
      </p:sp>
      <p:sp>
        <p:nvSpPr>
          <p:cNvPr id="3" name="Content Placeholder 2"/>
          <p:cNvSpPr>
            <a:spLocks noGrp="1"/>
          </p:cNvSpPr>
          <p:nvPr>
            <p:ph idx="1"/>
          </p:nvPr>
        </p:nvSpPr>
        <p:spPr/>
        <p:txBody>
          <a:bodyPr>
            <a:normAutofit fontScale="92500" lnSpcReduction="20000"/>
          </a:bodyPr>
          <a:lstStyle/>
          <a:p>
            <a:pPr lvl="0"/>
            <a:r>
              <a:rPr lang="en-US" dirty="0"/>
              <a:t>Prior to 1983, comp claims were filed in the district court.</a:t>
            </a:r>
          </a:p>
          <a:p>
            <a:pPr lvl="0"/>
            <a:r>
              <a:rPr lang="en-US" dirty="0"/>
              <a:t>In 1983, a comp agency was established</a:t>
            </a:r>
          </a:p>
          <a:p>
            <a:pPr lvl="1"/>
            <a:r>
              <a:rPr lang="en-US" dirty="0"/>
              <a:t>The agency made a recommended finding. </a:t>
            </a:r>
          </a:p>
          <a:p>
            <a:pPr lvl="1"/>
            <a:r>
              <a:rPr lang="en-US" dirty="0"/>
              <a:t>The claimant could still file in court.</a:t>
            </a:r>
          </a:p>
          <a:p>
            <a:pPr lvl="0"/>
            <a:r>
              <a:rPr lang="en-US" dirty="0"/>
              <a:t>In 1988 ALJs were given the power to issue final judgments</a:t>
            </a:r>
          </a:p>
          <a:p>
            <a:pPr lvl="1"/>
            <a:r>
              <a:rPr lang="en-US" dirty="0"/>
              <a:t>The direct court action was ended, but the ALJ decision could be appealed to the courts.</a:t>
            </a:r>
          </a:p>
          <a:p>
            <a:pPr lvl="1"/>
            <a:r>
              <a:rPr lang="en-US" dirty="0"/>
              <a:t>This was challenged in </a:t>
            </a:r>
            <a:r>
              <a:rPr lang="en-US" i="1" dirty="0"/>
              <a:t>Moore v. Roemer</a:t>
            </a:r>
            <a:r>
              <a:rPr lang="en-US" dirty="0"/>
              <a:t>.</a:t>
            </a:r>
          </a:p>
        </p:txBody>
      </p:sp>
      <p:sp>
        <p:nvSpPr>
          <p:cNvPr id="4" name="Slide Number Placeholder 3"/>
          <p:cNvSpPr>
            <a:spLocks noGrp="1"/>
          </p:cNvSpPr>
          <p:nvPr>
            <p:ph type="sldNum" sz="quarter" idx="12"/>
          </p:nvPr>
        </p:nvSpPr>
        <p:spPr/>
        <p:txBody>
          <a:bodyPr/>
          <a:lstStyle/>
          <a:p>
            <a:pPr>
              <a:defRPr/>
            </a:pPr>
            <a:fld id="{63CB1642-9A77-4F90-A949-189E77A7007F}" type="slidenum">
              <a:rPr lang="en-US" smtClean="0"/>
              <a:pPr>
                <a:defRPr/>
              </a:pPr>
              <a:t>10</a:t>
            </a:fld>
            <a:endParaRPr lang="en-US"/>
          </a:p>
        </p:txBody>
      </p:sp>
      <p:pic>
        <p:nvPicPr>
          <p:cNvPr id="5" name="Audio 4">
            <a:hlinkClick r:id="" action="ppaction://media"/>
            <a:extLst>
              <a:ext uri="{FF2B5EF4-FFF2-40B4-BE49-F238E27FC236}">
                <a16:creationId xmlns:a16="http://schemas.microsoft.com/office/drawing/2014/main" id="{1F4A91E9-729F-4327-8528-17736BD23B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638313437"/>
      </p:ext>
    </p:extLst>
  </p:cSld>
  <p:clrMapOvr>
    <a:masterClrMapping/>
  </p:clrMapOvr>
  <mc:AlternateContent xmlns:mc="http://schemas.openxmlformats.org/markup-compatibility/2006" xmlns:p14="http://schemas.microsoft.com/office/powerpoint/2010/main">
    <mc:Choice Requires="p14">
      <p:transition spd="slow" p14:dur="2000" advTm="64539"/>
    </mc:Choice>
    <mc:Fallback xmlns="">
      <p:transition spd="slow" advTm="645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a:t>Moore v. Roemer</a:t>
            </a:r>
            <a:r>
              <a:rPr lang="en-US" dirty="0"/>
              <a:t>, 567 So.2d 75, 79 (La. 1990)</a:t>
            </a:r>
          </a:p>
        </p:txBody>
      </p:sp>
      <p:sp>
        <p:nvSpPr>
          <p:cNvPr id="3" name="Content Placeholder 2"/>
          <p:cNvSpPr>
            <a:spLocks noGrp="1"/>
          </p:cNvSpPr>
          <p:nvPr>
            <p:ph idx="1"/>
          </p:nvPr>
        </p:nvSpPr>
        <p:spPr/>
        <p:txBody>
          <a:bodyPr/>
          <a:lstStyle/>
          <a:p>
            <a:r>
              <a:rPr lang="en-US" dirty="0"/>
              <a:t>The court has to decide if comp claims are included in the causes of action that are reserved to the Article V courts.</a:t>
            </a:r>
          </a:p>
          <a:p>
            <a:pPr lvl="1"/>
            <a:r>
              <a:rPr lang="en-US" dirty="0"/>
              <a:t>Comp claims had been reserved to the courts until this law.</a:t>
            </a:r>
          </a:p>
          <a:p>
            <a:pPr lvl="1"/>
            <a:r>
              <a:rPr lang="en-US" dirty="0"/>
              <a:t>Comp claims are a form of tort claim, which is a traditional civil matter.</a:t>
            </a:r>
          </a:p>
          <a:p>
            <a:r>
              <a:rPr lang="en-US" dirty="0"/>
              <a:t>Thus the statute was unconstitutional.</a:t>
            </a:r>
          </a:p>
        </p:txBody>
      </p:sp>
      <p:sp>
        <p:nvSpPr>
          <p:cNvPr id="4" name="Slide Number Placeholder 3"/>
          <p:cNvSpPr>
            <a:spLocks noGrp="1"/>
          </p:cNvSpPr>
          <p:nvPr>
            <p:ph type="sldNum" sz="quarter" idx="12"/>
          </p:nvPr>
        </p:nvSpPr>
        <p:spPr/>
        <p:txBody>
          <a:bodyPr/>
          <a:lstStyle/>
          <a:p>
            <a:pPr>
              <a:defRPr/>
            </a:pPr>
            <a:fld id="{63CB1642-9A77-4F90-A949-189E77A7007F}" type="slidenum">
              <a:rPr lang="en-US" smtClean="0"/>
              <a:pPr>
                <a:defRPr/>
              </a:pPr>
              <a:t>11</a:t>
            </a:fld>
            <a:endParaRPr lang="en-US"/>
          </a:p>
        </p:txBody>
      </p:sp>
      <p:pic>
        <p:nvPicPr>
          <p:cNvPr id="5" name="Audio 4">
            <a:hlinkClick r:id="" action="ppaction://media"/>
            <a:extLst>
              <a:ext uri="{FF2B5EF4-FFF2-40B4-BE49-F238E27FC236}">
                <a16:creationId xmlns:a16="http://schemas.microsoft.com/office/drawing/2014/main" id="{D0F1910F-EE4A-409D-B473-B2D1AFE87B3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31745288"/>
      </p:ext>
    </p:extLst>
  </p:cSld>
  <p:clrMapOvr>
    <a:masterClrMapping/>
  </p:clrMapOvr>
  <mc:AlternateContent xmlns:mc="http://schemas.openxmlformats.org/markup-compatibility/2006" xmlns:p14="http://schemas.microsoft.com/office/powerpoint/2010/main">
    <mc:Choice Requires="p14">
      <p:transition spd="slow" p14:dur="2000" advTm="47232"/>
    </mc:Choice>
    <mc:Fallback xmlns="">
      <p:transition spd="slow" advTm="47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4BBB8-431E-4349-B9F9-8033ACDD1668}"/>
              </a:ext>
            </a:extLst>
          </p:cNvPr>
          <p:cNvSpPr>
            <a:spLocks noGrp="1"/>
          </p:cNvSpPr>
          <p:nvPr>
            <p:ph type="title"/>
          </p:nvPr>
        </p:nvSpPr>
        <p:spPr/>
        <p:txBody>
          <a:bodyPr/>
          <a:lstStyle/>
          <a:p>
            <a:r>
              <a:rPr lang="en-US" dirty="0"/>
              <a:t>The</a:t>
            </a:r>
            <a:r>
              <a:rPr lang="en-US" baseline="0" dirty="0"/>
              <a:t> Legal Effect of </a:t>
            </a:r>
            <a:r>
              <a:rPr lang="en-US" i="1" baseline="0" dirty="0"/>
              <a:t>Moore v. Roemer</a:t>
            </a:r>
            <a:endParaRPr lang="en-US" i="1" dirty="0"/>
          </a:p>
        </p:txBody>
      </p:sp>
      <p:sp>
        <p:nvSpPr>
          <p:cNvPr id="3" name="Content Placeholder 2">
            <a:extLst>
              <a:ext uri="{FF2B5EF4-FFF2-40B4-BE49-F238E27FC236}">
                <a16:creationId xmlns:a16="http://schemas.microsoft.com/office/drawing/2014/main" id="{86D918C4-3E98-445F-9355-9A414F96E974}"/>
              </a:ext>
            </a:extLst>
          </p:cNvPr>
          <p:cNvSpPr>
            <a:spLocks noGrp="1"/>
          </p:cNvSpPr>
          <p:nvPr>
            <p:ph idx="1"/>
          </p:nvPr>
        </p:nvSpPr>
        <p:spPr/>
        <p:txBody>
          <a:bodyPr/>
          <a:lstStyle/>
          <a:p>
            <a:r>
              <a:rPr lang="en-US" dirty="0"/>
              <a:t>The ALJs could not displace the district courts as the primary jurisdiction for worker’s comp claims.</a:t>
            </a:r>
          </a:p>
          <a:p>
            <a:r>
              <a:rPr lang="en-US" dirty="0"/>
              <a:t>This was a constitutional prohibition, so it cannot be fixed by legislation.</a:t>
            </a:r>
          </a:p>
          <a:p>
            <a:r>
              <a:rPr lang="en-US" dirty="0"/>
              <a:t>The legislature put a constitutional amendment on the ballot to move jurisdiction to the ALJs.</a:t>
            </a:r>
          </a:p>
          <a:p>
            <a:pPr lvl="1"/>
            <a:r>
              <a:rPr lang="en-US" dirty="0"/>
              <a:t>It was approved by the voters. </a:t>
            </a:r>
          </a:p>
          <a:p>
            <a:pPr lvl="1"/>
            <a:r>
              <a:rPr lang="en-US" dirty="0"/>
              <a:t>This authorized the worker’s comp system.</a:t>
            </a:r>
          </a:p>
        </p:txBody>
      </p:sp>
      <p:sp>
        <p:nvSpPr>
          <p:cNvPr id="4" name="Slide Number Placeholder 3">
            <a:extLst>
              <a:ext uri="{FF2B5EF4-FFF2-40B4-BE49-F238E27FC236}">
                <a16:creationId xmlns:a16="http://schemas.microsoft.com/office/drawing/2014/main" id="{8246AEAC-CC1C-4C40-A2B8-6EE14B07AB2A}"/>
              </a:ext>
            </a:extLst>
          </p:cNvPr>
          <p:cNvSpPr>
            <a:spLocks noGrp="1"/>
          </p:cNvSpPr>
          <p:nvPr>
            <p:ph type="sldNum" sz="quarter" idx="12"/>
          </p:nvPr>
        </p:nvSpPr>
        <p:spPr/>
        <p:txBody>
          <a:bodyPr/>
          <a:lstStyle/>
          <a:p>
            <a:pPr>
              <a:defRPr/>
            </a:pPr>
            <a:fld id="{CC739B67-DB22-4103-985A-E8E1D242EF5C}" type="slidenum">
              <a:rPr lang="en-US" smtClean="0"/>
              <a:pPr>
                <a:defRPr/>
              </a:pPr>
              <a:t>12</a:t>
            </a:fld>
            <a:endParaRPr lang="en-US"/>
          </a:p>
        </p:txBody>
      </p:sp>
      <p:pic>
        <p:nvPicPr>
          <p:cNvPr id="5" name="Audio 4">
            <a:hlinkClick r:id="" action="ppaction://media"/>
            <a:extLst>
              <a:ext uri="{FF2B5EF4-FFF2-40B4-BE49-F238E27FC236}">
                <a16:creationId xmlns:a16="http://schemas.microsoft.com/office/drawing/2014/main" id="{C2D9E3DE-C8FD-4EBF-8E6C-9EE119E8AB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661020262"/>
      </p:ext>
    </p:extLst>
  </p:cSld>
  <p:clrMapOvr>
    <a:masterClrMapping/>
  </p:clrMapOvr>
  <mc:AlternateContent xmlns:mc="http://schemas.openxmlformats.org/markup-compatibility/2006" xmlns:p14="http://schemas.microsoft.com/office/powerpoint/2010/main">
    <mc:Choice Requires="p14">
      <p:transition spd="slow" p14:dur="2000" advTm="35310"/>
    </mc:Choice>
    <mc:Fallback xmlns="">
      <p:transition spd="slow" advTm="353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F776-5DCC-4C82-96D7-97AB379EC40E}"/>
              </a:ext>
            </a:extLst>
          </p:cNvPr>
          <p:cNvSpPr>
            <a:spLocks noGrp="1"/>
          </p:cNvSpPr>
          <p:nvPr>
            <p:ph type="title"/>
          </p:nvPr>
        </p:nvSpPr>
        <p:spPr/>
        <p:txBody>
          <a:bodyPr/>
          <a:lstStyle/>
          <a:p>
            <a:r>
              <a:rPr lang="en-US" dirty="0"/>
              <a:t>Is the Worker’s Comp System a Useful Model For Using ALJs?</a:t>
            </a:r>
          </a:p>
        </p:txBody>
      </p:sp>
      <p:sp>
        <p:nvSpPr>
          <p:cNvPr id="3" name="Content Placeholder 2">
            <a:extLst>
              <a:ext uri="{FF2B5EF4-FFF2-40B4-BE49-F238E27FC236}">
                <a16:creationId xmlns:a16="http://schemas.microsoft.com/office/drawing/2014/main" id="{31C46F2D-63EA-499A-9EC8-C754C1848EC7}"/>
              </a:ext>
            </a:extLst>
          </p:cNvPr>
          <p:cNvSpPr>
            <a:spLocks noGrp="1"/>
          </p:cNvSpPr>
          <p:nvPr>
            <p:ph idx="1"/>
          </p:nvPr>
        </p:nvSpPr>
        <p:spPr/>
        <p:txBody>
          <a:bodyPr>
            <a:normAutofit fontScale="92500" lnSpcReduction="10000"/>
          </a:bodyPr>
          <a:lstStyle/>
          <a:p>
            <a:r>
              <a:rPr lang="en-US" dirty="0"/>
              <a:t>The ALJs, as laymen, proved no better than Article V judges at making medical decisions.</a:t>
            </a:r>
          </a:p>
          <a:p>
            <a:r>
              <a:rPr lang="en-US" dirty="0"/>
              <a:t>Louisiana had extremely high comp insurance costs and instability in the insurance market. </a:t>
            </a:r>
          </a:p>
          <a:p>
            <a:r>
              <a:rPr lang="en-US" dirty="0"/>
              <a:t>Improper authorization by ALJs for opioids as treatment for chronic pain was a factor in the opioid epidemic in Louisiana. </a:t>
            </a:r>
          </a:p>
          <a:p>
            <a:r>
              <a:rPr lang="en-US" dirty="0"/>
              <a:t>The system was reformed by putting medical decisions in the hands of medical experts at the agency and limiting the discretion of the ALJs.</a:t>
            </a:r>
          </a:p>
        </p:txBody>
      </p:sp>
      <p:sp>
        <p:nvSpPr>
          <p:cNvPr id="4" name="Slide Number Placeholder 3">
            <a:extLst>
              <a:ext uri="{FF2B5EF4-FFF2-40B4-BE49-F238E27FC236}">
                <a16:creationId xmlns:a16="http://schemas.microsoft.com/office/drawing/2014/main" id="{53E37407-B58E-44A4-9641-E89684253BBF}"/>
              </a:ext>
            </a:extLst>
          </p:cNvPr>
          <p:cNvSpPr>
            <a:spLocks noGrp="1"/>
          </p:cNvSpPr>
          <p:nvPr>
            <p:ph type="sldNum" sz="quarter" idx="12"/>
          </p:nvPr>
        </p:nvSpPr>
        <p:spPr/>
        <p:txBody>
          <a:bodyPr/>
          <a:lstStyle/>
          <a:p>
            <a:pPr>
              <a:defRPr/>
            </a:pPr>
            <a:fld id="{CC739B67-DB22-4103-985A-E8E1D242EF5C}" type="slidenum">
              <a:rPr lang="en-US" smtClean="0"/>
              <a:pPr>
                <a:defRPr/>
              </a:pPr>
              <a:t>13</a:t>
            </a:fld>
            <a:endParaRPr lang="en-US"/>
          </a:p>
        </p:txBody>
      </p:sp>
      <p:pic>
        <p:nvPicPr>
          <p:cNvPr id="5" name="Audio 4">
            <a:hlinkClick r:id="" action="ppaction://media"/>
            <a:extLst>
              <a:ext uri="{FF2B5EF4-FFF2-40B4-BE49-F238E27FC236}">
                <a16:creationId xmlns:a16="http://schemas.microsoft.com/office/drawing/2014/main" id="{781257D7-E8B3-42FC-B1F2-312DB8C8C9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058381204"/>
      </p:ext>
    </p:extLst>
  </p:cSld>
  <p:clrMapOvr>
    <a:masterClrMapping/>
  </p:clrMapOvr>
  <mc:AlternateContent xmlns:mc="http://schemas.openxmlformats.org/markup-compatibility/2006" xmlns:p14="http://schemas.microsoft.com/office/powerpoint/2010/main">
    <mc:Choice Requires="p14">
      <p:transition spd="slow" p14:dur="2000" advTm="154643"/>
    </mc:Choice>
    <mc:Fallback xmlns="">
      <p:transition spd="slow" advTm="1546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i="1" dirty="0"/>
              <a:t>In the Matter of American Waste &amp; Pollution Control Co</a:t>
            </a:r>
            <a:r>
              <a:rPr lang="en-US" dirty="0"/>
              <a:t>., 588 So.2d 367, 369 (La. 1991)</a:t>
            </a:r>
          </a:p>
        </p:txBody>
      </p:sp>
      <p:sp>
        <p:nvSpPr>
          <p:cNvPr id="3" name="Content Placeholder 2"/>
          <p:cNvSpPr>
            <a:spLocks noGrp="1"/>
          </p:cNvSpPr>
          <p:nvPr>
            <p:ph idx="1"/>
          </p:nvPr>
        </p:nvSpPr>
        <p:spPr/>
        <p:txBody>
          <a:bodyPr>
            <a:normAutofit lnSpcReduction="10000"/>
          </a:bodyPr>
          <a:lstStyle/>
          <a:p>
            <a:r>
              <a:rPr lang="en-US" dirty="0"/>
              <a:t>In contrast to </a:t>
            </a:r>
            <a:r>
              <a:rPr lang="en-US" i="1" dirty="0"/>
              <a:t>Moore</a:t>
            </a:r>
            <a:r>
              <a:rPr lang="en-US" dirty="0"/>
              <a:t>, this was a DEQ case involving waste disposal and water discharge permitting.</a:t>
            </a:r>
          </a:p>
          <a:p>
            <a:pPr lvl="1"/>
            <a:r>
              <a:rPr lang="en-US" dirty="0"/>
              <a:t>Are these addressed by Justinian?</a:t>
            </a:r>
          </a:p>
          <a:p>
            <a:pPr lvl="1"/>
            <a:r>
              <a:rPr lang="en-US" dirty="0"/>
              <a:t>Are they traditional civil law matters?</a:t>
            </a:r>
          </a:p>
          <a:p>
            <a:r>
              <a:rPr lang="en-US" dirty="0"/>
              <a:t>The court found that they were not traditional civil law matters and thus not reserved to the Article V courts.</a:t>
            </a:r>
          </a:p>
          <a:p>
            <a:r>
              <a:rPr lang="en-US" dirty="0"/>
              <a:t>This allowed final decisions by the DEQ.</a:t>
            </a:r>
          </a:p>
        </p:txBody>
      </p:sp>
      <p:sp>
        <p:nvSpPr>
          <p:cNvPr id="4" name="Slide Number Placeholder 3"/>
          <p:cNvSpPr>
            <a:spLocks noGrp="1"/>
          </p:cNvSpPr>
          <p:nvPr>
            <p:ph type="sldNum" sz="quarter" idx="12"/>
          </p:nvPr>
        </p:nvSpPr>
        <p:spPr/>
        <p:txBody>
          <a:bodyPr/>
          <a:lstStyle/>
          <a:p>
            <a:pPr>
              <a:defRPr/>
            </a:pPr>
            <a:fld id="{63CB1642-9A77-4F90-A949-189E77A7007F}" type="slidenum">
              <a:rPr lang="en-US" smtClean="0"/>
              <a:pPr>
                <a:defRPr/>
              </a:pPr>
              <a:t>14</a:t>
            </a:fld>
            <a:endParaRPr lang="en-US"/>
          </a:p>
        </p:txBody>
      </p:sp>
      <p:pic>
        <p:nvPicPr>
          <p:cNvPr id="5" name="Audio 4">
            <a:hlinkClick r:id="" action="ppaction://media"/>
            <a:extLst>
              <a:ext uri="{FF2B5EF4-FFF2-40B4-BE49-F238E27FC236}">
                <a16:creationId xmlns:a16="http://schemas.microsoft.com/office/drawing/2014/main" id="{E6205BBA-9490-4EA8-AEE8-ADFC2FE9E3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4065621470"/>
      </p:ext>
    </p:extLst>
  </p:cSld>
  <p:clrMapOvr>
    <a:masterClrMapping/>
  </p:clrMapOvr>
  <mc:AlternateContent xmlns:mc="http://schemas.openxmlformats.org/markup-compatibility/2006" xmlns:p14="http://schemas.microsoft.com/office/powerpoint/2010/main">
    <mc:Choice Requires="p14">
      <p:transition spd="slow" p14:dur="2000" advTm="66975"/>
    </mc:Choice>
    <mc:Fallback xmlns="">
      <p:transition spd="slow" advTm="669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US" dirty="0"/>
              <a:t>Does the DAL Infringe on the Court’s Original Jurisdiction?</a:t>
            </a:r>
          </a:p>
        </p:txBody>
      </p:sp>
      <p:sp>
        <p:nvSpPr>
          <p:cNvPr id="6" name="Subtitle 5"/>
          <p:cNvSpPr>
            <a:spLocks noGrp="1"/>
          </p:cNvSpPr>
          <p:nvPr>
            <p:ph type="subTitle" idx="1"/>
          </p:nvPr>
        </p:nvSpPr>
        <p:spPr/>
        <p:txBody>
          <a:bodyPr/>
          <a:lstStyle/>
          <a:p>
            <a:endParaRPr lang="en-US"/>
          </a:p>
        </p:txBody>
      </p:sp>
      <p:sp>
        <p:nvSpPr>
          <p:cNvPr id="4" name="Slide Number Placeholder 3"/>
          <p:cNvSpPr>
            <a:spLocks noGrp="1"/>
          </p:cNvSpPr>
          <p:nvPr>
            <p:ph type="sldNum" sz="quarter" idx="12"/>
          </p:nvPr>
        </p:nvSpPr>
        <p:spPr/>
        <p:txBody>
          <a:bodyPr/>
          <a:lstStyle/>
          <a:p>
            <a:pPr>
              <a:defRPr/>
            </a:pPr>
            <a:fld id="{63CB1642-9A77-4F90-A949-189E77A7007F}" type="slidenum">
              <a:rPr lang="en-US" smtClean="0"/>
              <a:pPr>
                <a:defRPr/>
              </a:pPr>
              <a:t>15</a:t>
            </a:fld>
            <a:endParaRPr lang="en-US"/>
          </a:p>
        </p:txBody>
      </p:sp>
      <p:pic>
        <p:nvPicPr>
          <p:cNvPr id="3" name="Audio 2">
            <a:hlinkClick r:id="" action="ppaction://media"/>
            <a:extLst>
              <a:ext uri="{FF2B5EF4-FFF2-40B4-BE49-F238E27FC236}">
                <a16:creationId xmlns:a16="http://schemas.microsoft.com/office/drawing/2014/main" id="{9577852B-27BF-4DDD-B502-CDD9A61DE7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423859227"/>
      </p:ext>
    </p:extLst>
  </p:cSld>
  <p:clrMapOvr>
    <a:masterClrMapping/>
  </p:clrMapOvr>
  <mc:AlternateContent xmlns:mc="http://schemas.openxmlformats.org/markup-compatibility/2006" xmlns:p14="http://schemas.microsoft.com/office/powerpoint/2010/main">
    <mc:Choice Requires="p14">
      <p:transition spd="slow" p14:dur="2000" advTm="7259"/>
    </mc:Choice>
    <mc:Fallback xmlns="">
      <p:transition spd="slow" advTm="7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the DAL Infringe Article V Jurisdiction? </a:t>
            </a:r>
          </a:p>
        </p:txBody>
      </p:sp>
      <p:sp>
        <p:nvSpPr>
          <p:cNvPr id="3" name="Content Placeholder 2"/>
          <p:cNvSpPr>
            <a:spLocks noGrp="1"/>
          </p:cNvSpPr>
          <p:nvPr>
            <p:ph idx="1"/>
          </p:nvPr>
        </p:nvSpPr>
        <p:spPr/>
        <p:txBody>
          <a:bodyPr>
            <a:normAutofit/>
          </a:bodyPr>
          <a:lstStyle/>
          <a:p>
            <a:r>
              <a:rPr lang="en-US" dirty="0"/>
              <a:t>The ALJ was reviewing an insurance contract for compliance with Louisiana law.</a:t>
            </a:r>
          </a:p>
          <a:p>
            <a:pPr lvl="1"/>
            <a:r>
              <a:rPr lang="en-US" dirty="0"/>
              <a:t>A pure legal review.</a:t>
            </a:r>
          </a:p>
          <a:p>
            <a:r>
              <a:rPr lang="en-US" dirty="0"/>
              <a:t>The court found that was this was not part of Article V original jurisdiction so it could be given to ALJs.</a:t>
            </a:r>
          </a:p>
          <a:p>
            <a:endParaRPr lang="en-US" dirty="0"/>
          </a:p>
        </p:txBody>
      </p:sp>
      <p:sp>
        <p:nvSpPr>
          <p:cNvPr id="4" name="Slide Number Placeholder 3"/>
          <p:cNvSpPr>
            <a:spLocks noGrp="1"/>
          </p:cNvSpPr>
          <p:nvPr>
            <p:ph type="sldNum" sz="quarter" idx="12"/>
          </p:nvPr>
        </p:nvSpPr>
        <p:spPr/>
        <p:txBody>
          <a:bodyPr/>
          <a:lstStyle/>
          <a:p>
            <a:pPr>
              <a:defRPr/>
            </a:pPr>
            <a:fld id="{63CB1642-9A77-4F90-A949-189E77A7007F}" type="slidenum">
              <a:rPr lang="en-US" smtClean="0"/>
              <a:pPr>
                <a:defRPr/>
              </a:pPr>
              <a:t>16</a:t>
            </a:fld>
            <a:endParaRPr lang="en-US"/>
          </a:p>
        </p:txBody>
      </p:sp>
      <p:pic>
        <p:nvPicPr>
          <p:cNvPr id="5" name="Audio 4">
            <a:hlinkClick r:id="" action="ppaction://media"/>
            <a:extLst>
              <a:ext uri="{FF2B5EF4-FFF2-40B4-BE49-F238E27FC236}">
                <a16:creationId xmlns:a16="http://schemas.microsoft.com/office/drawing/2014/main" id="{2C5A91D0-D4AB-4AAA-AA40-F9C1BC045BF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574263785"/>
      </p:ext>
    </p:extLst>
  </p:cSld>
  <p:clrMapOvr>
    <a:masterClrMapping/>
  </p:clrMapOvr>
  <mc:AlternateContent xmlns:mc="http://schemas.openxmlformats.org/markup-compatibility/2006" xmlns:p14="http://schemas.microsoft.com/office/powerpoint/2010/main">
    <mc:Choice Requires="p14">
      <p:transition spd="slow" p14:dur="2000" advTm="52408"/>
    </mc:Choice>
    <mc:Fallback xmlns="">
      <p:transition spd="slow" advTm="524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75C4C3B4-DF9B-44F7-86C3-E7B933890AC4}" type="slidenum">
              <a:rPr lang="en-US" smtClean="0"/>
              <a:pPr/>
              <a:t>17</a:t>
            </a:fld>
            <a:endParaRPr lang="en-US"/>
          </a:p>
        </p:txBody>
      </p:sp>
      <p:sp>
        <p:nvSpPr>
          <p:cNvPr id="18435" name="Rectangle 2"/>
          <p:cNvSpPr>
            <a:spLocks noGrp="1" noChangeArrowheads="1"/>
          </p:cNvSpPr>
          <p:nvPr>
            <p:ph type="title"/>
          </p:nvPr>
        </p:nvSpPr>
        <p:spPr/>
        <p:txBody>
          <a:bodyPr/>
          <a:lstStyle/>
          <a:p>
            <a:pPr eaLnBrk="1" hangingPunct="1"/>
            <a:r>
              <a:rPr lang="en-US" dirty="0"/>
              <a:t>The Holding on Whether ALJs are Judges</a:t>
            </a:r>
          </a:p>
        </p:txBody>
      </p:sp>
      <p:sp>
        <p:nvSpPr>
          <p:cNvPr id="18436" name="Rectangle 3"/>
          <p:cNvSpPr>
            <a:spLocks noGrp="1" noChangeArrowheads="1"/>
          </p:cNvSpPr>
          <p:nvPr>
            <p:ph type="body" idx="1"/>
          </p:nvPr>
        </p:nvSpPr>
        <p:spPr/>
        <p:txBody>
          <a:bodyPr/>
          <a:lstStyle/>
          <a:p>
            <a:pPr eaLnBrk="1" hangingPunct="1">
              <a:lnSpc>
                <a:spcPct val="90000"/>
              </a:lnSpc>
            </a:pPr>
            <a:r>
              <a:rPr lang="en-US" sz="2400" dirty="0"/>
              <a:t>"Turning now to the issue of whether the Act violates the constitutional mandate of an elected judiciary, we find that because the executive branch ALJs employed by the DAL do not exercise judicial power, they are not required to be elected. Pursuant to our constitutional scheme, the authority to exercise judicial power is vested in elected officials. ... </a:t>
            </a:r>
            <a:r>
              <a:rPr lang="en-US" sz="2400" dirty="0">
                <a:highlight>
                  <a:srgbClr val="FFFF00"/>
                </a:highlight>
              </a:rPr>
              <a:t>Because we have already determined that the ALJs are authorized to perform quasi-judicial, rather than judicial, functions, there is no constitutional requirement that they be elected."</a:t>
            </a:r>
          </a:p>
          <a:p>
            <a:pPr eaLnBrk="1" hangingPunct="1">
              <a:lnSpc>
                <a:spcPct val="90000"/>
              </a:lnSpc>
            </a:pPr>
            <a:r>
              <a:rPr lang="en-US" sz="2400" dirty="0">
                <a:highlight>
                  <a:srgbClr val="FFFF00"/>
                </a:highlight>
              </a:rPr>
              <a:t>"Because we find the ALJs are not authorized to exercise judicial power, we find the Act 739 does not violate La. Const. art. V, sec. 22(A).“</a:t>
            </a:r>
          </a:p>
        </p:txBody>
      </p:sp>
      <p:pic>
        <p:nvPicPr>
          <p:cNvPr id="2" name="Audio 1">
            <a:hlinkClick r:id="" action="ppaction://media"/>
            <a:extLst>
              <a:ext uri="{FF2B5EF4-FFF2-40B4-BE49-F238E27FC236}">
                <a16:creationId xmlns:a16="http://schemas.microsoft.com/office/drawing/2014/main" id="{4951BF58-0836-4186-B65E-98353484605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424"/>
    </mc:Choice>
    <mc:Fallback xmlns="">
      <p:transition spd="slow" advTm="354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4D340F6A-8E89-4CA4-B494-9B76D0587A08}" type="slidenum">
              <a:rPr lang="en-US" smtClean="0"/>
              <a:pPr/>
              <a:t>18</a:t>
            </a:fld>
            <a:endParaRPr lang="en-US"/>
          </a:p>
        </p:txBody>
      </p:sp>
      <p:sp>
        <p:nvSpPr>
          <p:cNvPr id="19459" name="Rectangle 2"/>
          <p:cNvSpPr>
            <a:spLocks noGrp="1" noChangeArrowheads="1"/>
          </p:cNvSpPr>
          <p:nvPr>
            <p:ph type="title"/>
          </p:nvPr>
        </p:nvSpPr>
        <p:spPr/>
        <p:txBody>
          <a:bodyPr/>
          <a:lstStyle/>
          <a:p>
            <a:pPr eaLnBrk="1" hangingPunct="1"/>
            <a:r>
              <a:rPr lang="en-US" dirty="0"/>
              <a:t>What About the Legal Effect of the ALJ’s Decision?</a:t>
            </a:r>
          </a:p>
        </p:txBody>
      </p:sp>
      <p:sp>
        <p:nvSpPr>
          <p:cNvPr id="19460" name="Rectangle 3"/>
          <p:cNvSpPr>
            <a:spLocks noGrp="1" noChangeArrowheads="1"/>
          </p:cNvSpPr>
          <p:nvPr>
            <p:ph type="body" idx="1"/>
          </p:nvPr>
        </p:nvSpPr>
        <p:spPr/>
        <p:txBody>
          <a:bodyPr/>
          <a:lstStyle/>
          <a:p>
            <a:pPr eaLnBrk="1" hangingPunct="1"/>
            <a:r>
              <a:rPr lang="en-US" sz="2800" dirty="0"/>
              <a:t>[92]...</a:t>
            </a:r>
            <a:r>
              <a:rPr lang="en-US" sz="2800" dirty="0">
                <a:highlight>
                  <a:srgbClr val="FFFF00"/>
                </a:highlight>
              </a:rPr>
              <a:t>The testimony in the record reveals that ALJs do not have the power to enforce their decisions and orders, a power that unquestionably lies in Article V courts. </a:t>
            </a:r>
            <a:r>
              <a:rPr lang="en-US" sz="2800" dirty="0"/>
              <a:t>The ALJs simply are not constitutionally allowed to exercise the judicial power of the state and Act 739 does not impermissibly attempt to authorize the exercise of judicial power.</a:t>
            </a:r>
            <a:r>
              <a:rPr lang="en-US" sz="2800" i="1" dirty="0"/>
              <a:t> </a:t>
            </a:r>
          </a:p>
          <a:p>
            <a:pPr eaLnBrk="1" hangingPunct="1"/>
            <a:r>
              <a:rPr lang="en-US" sz="2800" i="1" dirty="0">
                <a:highlight>
                  <a:srgbClr val="FFFF00"/>
                </a:highlight>
              </a:rPr>
              <a:t>"The ALJs make administrative law rulings that are not subject to enforcement and do not have the force of law.”</a:t>
            </a:r>
          </a:p>
        </p:txBody>
      </p:sp>
      <p:pic>
        <p:nvPicPr>
          <p:cNvPr id="2" name="Audio 1">
            <a:hlinkClick r:id="" action="ppaction://media"/>
            <a:extLst>
              <a:ext uri="{FF2B5EF4-FFF2-40B4-BE49-F238E27FC236}">
                <a16:creationId xmlns:a16="http://schemas.microsoft.com/office/drawing/2014/main" id="{635D93FA-C102-4350-B49E-9EE50B6C390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5139"/>
    </mc:Choice>
    <mc:Fallback xmlns="">
      <p:transition spd="slow" advTm="55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BE102713-0F1D-450A-B9D3-42CEFB13C224}" type="slidenum">
              <a:rPr lang="en-US" smtClean="0"/>
              <a:pPr/>
              <a:t>19</a:t>
            </a:fld>
            <a:endParaRPr lang="en-US"/>
          </a:p>
        </p:txBody>
      </p:sp>
      <p:sp>
        <p:nvSpPr>
          <p:cNvPr id="20483" name="Rectangle 2"/>
          <p:cNvSpPr>
            <a:spLocks noGrp="1" noChangeArrowheads="1"/>
          </p:cNvSpPr>
          <p:nvPr>
            <p:ph type="title"/>
          </p:nvPr>
        </p:nvSpPr>
        <p:spPr/>
        <p:txBody>
          <a:bodyPr/>
          <a:lstStyle/>
          <a:p>
            <a:pPr eaLnBrk="1" hangingPunct="1"/>
            <a:r>
              <a:rPr lang="en-US" dirty="0"/>
              <a:t>What is the Effect of an ALJ Ruling if it Cannot be Enforced?</a:t>
            </a:r>
          </a:p>
        </p:txBody>
      </p:sp>
      <p:sp>
        <p:nvSpPr>
          <p:cNvPr id="19460" name="Rectangle 3"/>
          <p:cNvSpPr>
            <a:spLocks noGrp="1" noChangeArrowheads="1"/>
          </p:cNvSpPr>
          <p:nvPr>
            <p:ph type="body" idx="1"/>
          </p:nvPr>
        </p:nvSpPr>
        <p:spPr/>
        <p:txBody>
          <a:bodyPr>
            <a:normAutofit/>
          </a:bodyPr>
          <a:lstStyle/>
          <a:p>
            <a:pPr eaLnBrk="1" hangingPunct="1">
              <a:defRPr/>
            </a:pPr>
            <a:r>
              <a:rPr lang="en-US" dirty="0"/>
              <a:t>Who does have the enforcement power?</a:t>
            </a:r>
          </a:p>
          <a:p>
            <a:pPr eaLnBrk="1" hangingPunct="1">
              <a:defRPr/>
            </a:pPr>
            <a:r>
              <a:rPr lang="en-US" dirty="0"/>
              <a:t>What did the legislature intend for the agency to do with the ALJ's ruling?</a:t>
            </a:r>
          </a:p>
          <a:p>
            <a:pPr eaLnBrk="1" hangingPunct="1">
              <a:defRPr/>
            </a:pPr>
            <a:r>
              <a:rPr lang="en-US" dirty="0"/>
              <a:t>Did the court ignore the plain language of the DAL enabling law?</a:t>
            </a:r>
          </a:p>
          <a:p>
            <a:pPr eaLnBrk="1" hangingPunct="1">
              <a:defRPr/>
            </a:pPr>
            <a:r>
              <a:rPr lang="en-US" dirty="0"/>
              <a:t>What would the court have to rule if they read the law the way legislature intended?</a:t>
            </a:r>
          </a:p>
          <a:p>
            <a:pPr lvl="1" eaLnBrk="1" hangingPunct="1">
              <a:defRPr/>
            </a:pPr>
            <a:r>
              <a:rPr lang="en-US" dirty="0"/>
              <a:t>Why would they dodge this?</a:t>
            </a:r>
          </a:p>
        </p:txBody>
      </p:sp>
      <p:pic>
        <p:nvPicPr>
          <p:cNvPr id="3" name="Audio 2">
            <a:hlinkClick r:id="" action="ppaction://media"/>
            <a:extLst>
              <a:ext uri="{FF2B5EF4-FFF2-40B4-BE49-F238E27FC236}">
                <a16:creationId xmlns:a16="http://schemas.microsoft.com/office/drawing/2014/main" id="{7D3AE1B5-4ACB-4419-8DC8-057A5AEB7F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8323"/>
    </mc:Choice>
    <mc:Fallback xmlns="">
      <p:transition spd="slow" advTm="108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6112F-10B8-48F1-B96F-73ACD9AB4284}"/>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9979B8C2-D3B6-4CE8-B9A9-4FE9D4782149}"/>
              </a:ext>
            </a:extLst>
          </p:cNvPr>
          <p:cNvSpPr>
            <a:spLocks noGrp="1"/>
          </p:cNvSpPr>
          <p:nvPr>
            <p:ph idx="1"/>
          </p:nvPr>
        </p:nvSpPr>
        <p:spPr/>
        <p:txBody>
          <a:bodyPr>
            <a:normAutofit lnSpcReduction="10000"/>
          </a:bodyPr>
          <a:lstStyle/>
          <a:p>
            <a:r>
              <a:rPr lang="en-US" dirty="0"/>
              <a:t>Learn how the Louisiana test for proper subjects for agency adjudication differs from the federal test.</a:t>
            </a:r>
          </a:p>
          <a:p>
            <a:r>
              <a:rPr lang="en-US" dirty="0"/>
              <a:t>Learn what is constitutionally reserved to the Louisiana Article V courts.</a:t>
            </a:r>
          </a:p>
          <a:p>
            <a:r>
              <a:rPr lang="en-US" dirty="0"/>
              <a:t>Learn what the Louisiana worker’s compensation system tells us about separation of powers.</a:t>
            </a:r>
          </a:p>
          <a:p>
            <a:r>
              <a:rPr lang="en-US" dirty="0"/>
              <a:t>Learn the dilemma caused by the Court’s resolution of the Wooley case.</a:t>
            </a:r>
          </a:p>
          <a:p>
            <a:endParaRPr lang="en-US" dirty="0"/>
          </a:p>
        </p:txBody>
      </p:sp>
      <p:sp>
        <p:nvSpPr>
          <p:cNvPr id="4" name="Slide Number Placeholder 3">
            <a:extLst>
              <a:ext uri="{FF2B5EF4-FFF2-40B4-BE49-F238E27FC236}">
                <a16:creationId xmlns:a16="http://schemas.microsoft.com/office/drawing/2014/main" id="{E41C9F7D-F866-41DD-B5CF-EC5E3965B753}"/>
              </a:ext>
            </a:extLst>
          </p:cNvPr>
          <p:cNvSpPr>
            <a:spLocks noGrp="1"/>
          </p:cNvSpPr>
          <p:nvPr>
            <p:ph type="sldNum" sz="quarter" idx="12"/>
          </p:nvPr>
        </p:nvSpPr>
        <p:spPr/>
        <p:txBody>
          <a:bodyPr/>
          <a:lstStyle/>
          <a:p>
            <a:pPr>
              <a:defRPr/>
            </a:pPr>
            <a:fld id="{CC739B67-DB22-4103-985A-E8E1D242EF5C}" type="slidenum">
              <a:rPr lang="en-US" smtClean="0"/>
              <a:pPr>
                <a:defRPr/>
              </a:pPr>
              <a:t>2</a:t>
            </a:fld>
            <a:endParaRPr lang="en-US"/>
          </a:p>
        </p:txBody>
      </p:sp>
      <p:pic>
        <p:nvPicPr>
          <p:cNvPr id="5" name="Audio 4">
            <a:hlinkClick r:id="" action="ppaction://media"/>
            <a:extLst>
              <a:ext uri="{FF2B5EF4-FFF2-40B4-BE49-F238E27FC236}">
                <a16:creationId xmlns:a16="http://schemas.microsoft.com/office/drawing/2014/main" id="{62C39911-2492-496F-9BC3-C7BCDE851D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687072256"/>
      </p:ext>
    </p:extLst>
  </p:cSld>
  <p:clrMapOvr>
    <a:masterClrMapping/>
  </p:clrMapOvr>
  <mc:AlternateContent xmlns:mc="http://schemas.openxmlformats.org/markup-compatibility/2006" xmlns:p14="http://schemas.microsoft.com/office/powerpoint/2010/main">
    <mc:Choice Requires="p14">
      <p:transition spd="slow" p14:dur="2000" advTm="27790"/>
    </mc:Choice>
    <mc:Fallback xmlns="">
      <p:transition spd="slow" advTm="277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FD197258-BD09-4B5B-B6F5-C43CEE0812D1}" type="slidenum">
              <a:rPr lang="en-US" smtClean="0"/>
              <a:pPr/>
              <a:t>20</a:t>
            </a:fld>
            <a:endParaRPr lang="en-US"/>
          </a:p>
        </p:txBody>
      </p:sp>
      <p:sp>
        <p:nvSpPr>
          <p:cNvPr id="21507" name="Rectangle 2"/>
          <p:cNvSpPr>
            <a:spLocks noGrp="1" noChangeArrowheads="1"/>
          </p:cNvSpPr>
          <p:nvPr>
            <p:ph type="title"/>
          </p:nvPr>
        </p:nvSpPr>
        <p:spPr/>
        <p:txBody>
          <a:bodyPr/>
          <a:lstStyle/>
          <a:p>
            <a:pPr eaLnBrk="1" hangingPunct="1"/>
            <a:r>
              <a:rPr lang="en-US" dirty="0"/>
              <a:t>You Are Counsel for State Farm</a:t>
            </a:r>
          </a:p>
        </p:txBody>
      </p:sp>
      <p:sp>
        <p:nvSpPr>
          <p:cNvPr id="21508" name="Rectangle 3"/>
          <p:cNvSpPr>
            <a:spLocks noGrp="1" noChangeArrowheads="1"/>
          </p:cNvSpPr>
          <p:nvPr>
            <p:ph type="body" idx="1"/>
          </p:nvPr>
        </p:nvSpPr>
        <p:spPr/>
        <p:txBody>
          <a:bodyPr>
            <a:normAutofit lnSpcReduction="10000"/>
          </a:bodyPr>
          <a:lstStyle/>
          <a:p>
            <a:pPr eaLnBrk="1" hangingPunct="1"/>
            <a:r>
              <a:rPr lang="en-US" dirty="0"/>
              <a:t>What are you worried that the agency will do?</a:t>
            </a:r>
          </a:p>
          <a:p>
            <a:pPr lvl="1" eaLnBrk="1" hangingPunct="1"/>
            <a:r>
              <a:rPr lang="en-US" dirty="0"/>
              <a:t>How would you have to fight that?</a:t>
            </a:r>
          </a:p>
          <a:p>
            <a:pPr lvl="1" eaLnBrk="1" hangingPunct="1"/>
            <a:r>
              <a:rPr lang="en-US" dirty="0"/>
              <a:t>What court would you end up in?</a:t>
            </a:r>
          </a:p>
          <a:p>
            <a:pPr eaLnBrk="1" hangingPunct="1"/>
            <a:r>
              <a:rPr lang="en-US" dirty="0"/>
              <a:t>Do you tell State Farm to go ahead and use the policy based on the ALJ's ruling?</a:t>
            </a:r>
          </a:p>
          <a:p>
            <a:pPr lvl="1" eaLnBrk="1" hangingPunct="1"/>
            <a:r>
              <a:rPr lang="en-US" dirty="0"/>
              <a:t>Does the Res Judicata Statute protect your client against an enforcement action by an Insurance Commissioner who rejects the ALJ decision? (next slide)</a:t>
            </a:r>
          </a:p>
        </p:txBody>
      </p:sp>
      <p:pic>
        <p:nvPicPr>
          <p:cNvPr id="2" name="Audio 1">
            <a:hlinkClick r:id="" action="ppaction://media"/>
            <a:extLst>
              <a:ext uri="{FF2B5EF4-FFF2-40B4-BE49-F238E27FC236}">
                <a16:creationId xmlns:a16="http://schemas.microsoft.com/office/drawing/2014/main" id="{7C26CAAB-15CA-4468-8622-A1ADC99859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6142"/>
    </mc:Choice>
    <mc:Fallback xmlns="">
      <p:transition spd="slow" advTm="661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A6352122-84D2-416E-A7C7-8B585B6FE228}" type="slidenum">
              <a:rPr lang="en-US" smtClean="0"/>
              <a:pPr/>
              <a:t>21</a:t>
            </a:fld>
            <a:endParaRPr lang="en-US"/>
          </a:p>
        </p:txBody>
      </p:sp>
      <p:sp>
        <p:nvSpPr>
          <p:cNvPr id="22531" name="Rectangle 2"/>
          <p:cNvSpPr>
            <a:spLocks noGrp="1" noChangeArrowheads="1"/>
          </p:cNvSpPr>
          <p:nvPr>
            <p:ph type="title"/>
          </p:nvPr>
        </p:nvSpPr>
        <p:spPr/>
        <p:txBody>
          <a:bodyPr/>
          <a:lstStyle/>
          <a:p>
            <a:pPr eaLnBrk="1" hangingPunct="1"/>
            <a:r>
              <a:rPr lang="en-US" dirty="0"/>
              <a:t>Does the Res Judicata Statute, La. R.S. 13:4231, Apply to the Agency?</a:t>
            </a:r>
          </a:p>
        </p:txBody>
      </p:sp>
      <p:sp>
        <p:nvSpPr>
          <p:cNvPr id="22532" name="Rectangle 3"/>
          <p:cNvSpPr>
            <a:spLocks noGrp="1" noChangeArrowheads="1"/>
          </p:cNvSpPr>
          <p:nvPr>
            <p:ph type="body" idx="1"/>
          </p:nvPr>
        </p:nvSpPr>
        <p:spPr>
          <a:xfrm>
            <a:off x="152400" y="2057400"/>
            <a:ext cx="8839200" cy="4648200"/>
          </a:xfrm>
        </p:spPr>
        <p:txBody>
          <a:bodyPr/>
          <a:lstStyle/>
          <a:p>
            <a:pPr eaLnBrk="1" hangingPunct="1">
              <a:lnSpc>
                <a:spcPct val="80000"/>
              </a:lnSpc>
            </a:pPr>
            <a:r>
              <a:rPr lang="en-US" sz="2400" dirty="0"/>
              <a:t>Pursuant to this statute, then, a second action is precluded when all of the following criteria are satisfied: </a:t>
            </a:r>
          </a:p>
          <a:p>
            <a:pPr lvl="1" eaLnBrk="1" hangingPunct="1">
              <a:lnSpc>
                <a:spcPct val="80000"/>
              </a:lnSpc>
            </a:pPr>
            <a:r>
              <a:rPr lang="en-US" sz="2400" dirty="0"/>
              <a:t>(1) the judgment is valid; </a:t>
            </a:r>
          </a:p>
          <a:p>
            <a:pPr lvl="1" eaLnBrk="1" hangingPunct="1">
              <a:lnSpc>
                <a:spcPct val="80000"/>
              </a:lnSpc>
            </a:pPr>
            <a:r>
              <a:rPr lang="en-US" sz="2400" dirty="0"/>
              <a:t>(2) the judgment is final; </a:t>
            </a:r>
          </a:p>
          <a:p>
            <a:pPr lvl="1" eaLnBrk="1" hangingPunct="1">
              <a:lnSpc>
                <a:spcPct val="80000"/>
              </a:lnSpc>
            </a:pPr>
            <a:r>
              <a:rPr lang="en-US" sz="2400" dirty="0"/>
              <a:t>(3) the parties are the same; </a:t>
            </a:r>
          </a:p>
          <a:p>
            <a:pPr lvl="1" eaLnBrk="1" hangingPunct="1">
              <a:lnSpc>
                <a:spcPct val="80000"/>
              </a:lnSpc>
            </a:pPr>
            <a:r>
              <a:rPr lang="en-US" sz="2400" dirty="0"/>
              <a:t>(4) the cause or causes of action asserted in the second suit existed at the time of final judgment in the first litigation; and </a:t>
            </a:r>
          </a:p>
          <a:p>
            <a:pPr lvl="1" eaLnBrk="1" hangingPunct="1">
              <a:lnSpc>
                <a:spcPct val="80000"/>
              </a:lnSpc>
            </a:pPr>
            <a:r>
              <a:rPr lang="en-US" sz="2400" dirty="0"/>
              <a:t>(5) the cause or causes of action asserted in the second suit arose out of the transaction or occurrence that was the subject matter of the first litigation. </a:t>
            </a:r>
          </a:p>
          <a:p>
            <a:pPr lvl="1" eaLnBrk="1" hangingPunct="1">
              <a:lnSpc>
                <a:spcPct val="80000"/>
              </a:lnSpc>
            </a:pPr>
            <a:r>
              <a:rPr lang="en-US" sz="2400" i="1" dirty="0" err="1"/>
              <a:t>Burguieres</a:t>
            </a:r>
            <a:r>
              <a:rPr lang="en-US" sz="2400" i="1" dirty="0"/>
              <a:t> v. </a:t>
            </a:r>
            <a:r>
              <a:rPr lang="en-US" sz="2400" i="1" dirty="0" err="1"/>
              <a:t>Pollingue</a:t>
            </a:r>
            <a:r>
              <a:rPr lang="en-US" sz="2400" dirty="0"/>
              <a:t>, 02-1385, p. 8 (La. 2/25/03), 843 So.2d 1049, 1053. </a:t>
            </a:r>
          </a:p>
          <a:p>
            <a:pPr eaLnBrk="1" hangingPunct="1">
              <a:lnSpc>
                <a:spcPct val="80000"/>
              </a:lnSpc>
            </a:pPr>
            <a:r>
              <a:rPr lang="en-US" sz="2400" dirty="0"/>
              <a:t>Is there a final, enforceable judgement in Wooley?</a:t>
            </a:r>
          </a:p>
        </p:txBody>
      </p:sp>
      <p:pic>
        <p:nvPicPr>
          <p:cNvPr id="2" name="Audio 1">
            <a:hlinkClick r:id="" action="ppaction://media"/>
            <a:extLst>
              <a:ext uri="{FF2B5EF4-FFF2-40B4-BE49-F238E27FC236}">
                <a16:creationId xmlns:a16="http://schemas.microsoft.com/office/drawing/2014/main" id="{F7C02B33-614D-4F1F-B02D-8E5B9E9A931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4373"/>
    </mc:Choice>
    <mc:Fallback xmlns="">
      <p:transition spd="slow" advTm="543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AA502A03-90A5-44FC-A70B-46AAF01FFCF3}" type="slidenum">
              <a:rPr lang="en-US" smtClean="0"/>
              <a:pPr/>
              <a:t>22</a:t>
            </a:fld>
            <a:endParaRPr lang="en-US"/>
          </a:p>
        </p:txBody>
      </p:sp>
      <p:sp>
        <p:nvSpPr>
          <p:cNvPr id="23555" name="Rectangle 2"/>
          <p:cNvSpPr>
            <a:spLocks noGrp="1" noChangeArrowheads="1"/>
          </p:cNvSpPr>
          <p:nvPr>
            <p:ph type="title"/>
          </p:nvPr>
        </p:nvSpPr>
        <p:spPr/>
        <p:txBody>
          <a:bodyPr/>
          <a:lstStyle/>
          <a:p>
            <a:pPr eaLnBrk="1" hangingPunct="1"/>
            <a:r>
              <a:rPr lang="en-US" dirty="0"/>
              <a:t>Can the Legislature Change the Powers of the Insurance Commissioner?</a:t>
            </a:r>
          </a:p>
        </p:txBody>
      </p:sp>
      <p:sp>
        <p:nvSpPr>
          <p:cNvPr id="23556" name="Rectangle 3"/>
          <p:cNvSpPr>
            <a:spLocks noGrp="1" noChangeArrowheads="1"/>
          </p:cNvSpPr>
          <p:nvPr>
            <p:ph type="body" idx="1"/>
          </p:nvPr>
        </p:nvSpPr>
        <p:spPr/>
        <p:txBody>
          <a:bodyPr>
            <a:normAutofit fontScale="92500" lnSpcReduction="20000"/>
          </a:bodyPr>
          <a:lstStyle/>
          <a:p>
            <a:pPr eaLnBrk="1" hangingPunct="1"/>
            <a:r>
              <a:rPr lang="en-US" dirty="0"/>
              <a:t>Did the LA Constitutional provision establishing the office of insurance commissioner also detail the powers of the commissioner?</a:t>
            </a:r>
          </a:p>
          <a:p>
            <a:pPr lvl="1" eaLnBrk="1" hangingPunct="1"/>
            <a:r>
              <a:rPr lang="en-US" dirty="0"/>
              <a:t>Where do those powers come from?</a:t>
            </a:r>
          </a:p>
          <a:p>
            <a:pPr eaLnBrk="1" hangingPunct="1"/>
            <a:r>
              <a:rPr lang="en-US" dirty="0"/>
              <a:t>What does basic adlaw tell us the legislature can do?</a:t>
            </a:r>
          </a:p>
          <a:p>
            <a:pPr lvl="1" eaLnBrk="1" hangingPunct="1"/>
            <a:r>
              <a:rPr lang="en-US" dirty="0"/>
              <a:t>The legislature can take back what it gives.</a:t>
            </a:r>
          </a:p>
          <a:p>
            <a:pPr eaLnBrk="1" hangingPunct="1"/>
            <a:r>
              <a:rPr lang="en-US" dirty="0"/>
              <a:t>Why doesn’t the open court provision apply to the commissioner?</a:t>
            </a:r>
          </a:p>
          <a:p>
            <a:pPr lvl="1" eaLnBrk="1" hangingPunct="1"/>
            <a:r>
              <a:rPr lang="en-US" dirty="0"/>
              <a:t>He is a juridical person with only the powers given by the legislature.</a:t>
            </a:r>
          </a:p>
        </p:txBody>
      </p:sp>
      <p:pic>
        <p:nvPicPr>
          <p:cNvPr id="5" name="Audio 4">
            <a:hlinkClick r:id="" action="ppaction://media"/>
            <a:extLst>
              <a:ext uri="{FF2B5EF4-FFF2-40B4-BE49-F238E27FC236}">
                <a16:creationId xmlns:a16="http://schemas.microsoft.com/office/drawing/2014/main" id="{736768B2-F93A-45F5-8A0C-F4AA083FB5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5984"/>
    </mc:Choice>
    <mc:Fallback xmlns="">
      <p:transition spd="slow" advTm="859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ED381C4A-7E11-40E5-A9C6-9DCDAD49B1A3}" type="slidenum">
              <a:rPr lang="en-US" smtClean="0"/>
              <a:pPr/>
              <a:t>23</a:t>
            </a:fld>
            <a:endParaRPr lang="en-US"/>
          </a:p>
        </p:txBody>
      </p:sp>
      <p:sp>
        <p:nvSpPr>
          <p:cNvPr id="24579" name="Rectangle 2"/>
          <p:cNvSpPr>
            <a:spLocks noGrp="1" noChangeArrowheads="1"/>
          </p:cNvSpPr>
          <p:nvPr>
            <p:ph type="title"/>
          </p:nvPr>
        </p:nvSpPr>
        <p:spPr/>
        <p:txBody>
          <a:bodyPr/>
          <a:lstStyle/>
          <a:p>
            <a:pPr eaLnBrk="1" hangingPunct="1"/>
            <a:r>
              <a:rPr lang="en-US" dirty="0"/>
              <a:t>Can the Commissioner Request a Declaratory Ruling?</a:t>
            </a:r>
          </a:p>
        </p:txBody>
      </p:sp>
      <p:sp>
        <p:nvSpPr>
          <p:cNvPr id="24580" name="Rectangle 3"/>
          <p:cNvSpPr>
            <a:spLocks noGrp="1" noChangeArrowheads="1"/>
          </p:cNvSpPr>
          <p:nvPr>
            <p:ph type="body" idx="1"/>
          </p:nvPr>
        </p:nvSpPr>
        <p:spPr/>
        <p:txBody>
          <a:bodyPr/>
          <a:lstStyle/>
          <a:p>
            <a:pPr eaLnBrk="1" hangingPunct="1"/>
            <a:r>
              <a:rPr lang="en-US" dirty="0"/>
              <a:t>A party can ask a Louisiana court for a declaratory ruling on a legal question.</a:t>
            </a:r>
          </a:p>
          <a:p>
            <a:pPr lvl="1" eaLnBrk="1" hangingPunct="1"/>
            <a:r>
              <a:rPr lang="en-US" dirty="0"/>
              <a:t>Is the insurance contract in contravention of the law?</a:t>
            </a:r>
          </a:p>
          <a:p>
            <a:pPr eaLnBrk="1" hangingPunct="1"/>
            <a:r>
              <a:rPr lang="en-US" dirty="0"/>
              <a:t>The legislature has not prevented the commissioner from requesting one.</a:t>
            </a:r>
          </a:p>
          <a:p>
            <a:pPr eaLnBrk="1" hangingPunct="1"/>
            <a:r>
              <a:rPr lang="en-US" dirty="0"/>
              <a:t>This question was remanded to the Appeals Court.</a:t>
            </a:r>
          </a:p>
        </p:txBody>
      </p:sp>
      <p:pic>
        <p:nvPicPr>
          <p:cNvPr id="3" name="Audio 2">
            <a:hlinkClick r:id="" action="ppaction://media"/>
            <a:extLst>
              <a:ext uri="{FF2B5EF4-FFF2-40B4-BE49-F238E27FC236}">
                <a16:creationId xmlns:a16="http://schemas.microsoft.com/office/drawing/2014/main" id="{3DD78083-C883-41CA-B07D-8AE773B0C0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681"/>
    </mc:Choice>
    <mc:Fallback xmlns="">
      <p:transition spd="slow" advTm="56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9D844CB2-7187-4D6D-9693-45C00735153B}" type="slidenum">
              <a:rPr lang="en-US" smtClean="0"/>
              <a:pPr/>
              <a:t>24</a:t>
            </a:fld>
            <a:endParaRPr lang="en-US"/>
          </a:p>
        </p:txBody>
      </p:sp>
      <p:sp>
        <p:nvSpPr>
          <p:cNvPr id="25603" name="Rectangle 2"/>
          <p:cNvSpPr>
            <a:spLocks noGrp="1" noChangeArrowheads="1"/>
          </p:cNvSpPr>
          <p:nvPr>
            <p:ph type="title"/>
          </p:nvPr>
        </p:nvSpPr>
        <p:spPr/>
        <p:txBody>
          <a:bodyPr/>
          <a:lstStyle/>
          <a:p>
            <a:pPr eaLnBrk="1" hangingPunct="1"/>
            <a:r>
              <a:rPr lang="en-US" sz="3200" dirty="0"/>
              <a:t>Remand: Wooley v. State Farm, 928 So.2d 618, 2005-1490 (</a:t>
            </a:r>
            <a:r>
              <a:rPr lang="en-US" sz="3200" dirty="0" err="1"/>
              <a:t>La.App</a:t>
            </a:r>
            <a:r>
              <a:rPr lang="en-US" sz="3200" dirty="0"/>
              <a:t>. 1 Cir. 06) </a:t>
            </a:r>
          </a:p>
        </p:txBody>
      </p:sp>
      <p:sp>
        <p:nvSpPr>
          <p:cNvPr id="25604" name="Rectangle 3"/>
          <p:cNvSpPr>
            <a:spLocks noGrp="1" noChangeArrowheads="1"/>
          </p:cNvSpPr>
          <p:nvPr>
            <p:ph type="body" idx="1"/>
          </p:nvPr>
        </p:nvSpPr>
        <p:spPr>
          <a:xfrm>
            <a:off x="304800" y="2057400"/>
            <a:ext cx="8534400" cy="4648200"/>
          </a:xfrm>
        </p:spPr>
        <p:txBody>
          <a:bodyPr>
            <a:normAutofit fontScale="85000" lnSpcReduction="10000"/>
          </a:bodyPr>
          <a:lstStyle/>
          <a:p>
            <a:pPr eaLnBrk="1" hangingPunct="1">
              <a:lnSpc>
                <a:spcPct val="80000"/>
              </a:lnSpc>
            </a:pPr>
            <a:r>
              <a:rPr lang="en-US" dirty="0"/>
              <a:t>The "existing facts" of the present controversy, for our purposes, are simply these: The ALJ made an adjudication that the </a:t>
            </a:r>
            <a:r>
              <a:rPr lang="en-US" dirty="0" err="1"/>
              <a:t>RCU</a:t>
            </a:r>
            <a:r>
              <a:rPr lang="en-US" dirty="0"/>
              <a:t> form met La. R.S. 22:621's requirement of compliance with law, an adjudication which is not subject to judicial review at the request of the Commissioner and with which the Commissioner is now bound by law to comply.</a:t>
            </a:r>
          </a:p>
          <a:p>
            <a:pPr eaLnBrk="1" hangingPunct="1">
              <a:lnSpc>
                <a:spcPct val="80000"/>
              </a:lnSpc>
            </a:pPr>
            <a:r>
              <a:rPr lang="en-US" dirty="0"/>
              <a:t> </a:t>
            </a:r>
            <a:r>
              <a:rPr lang="en-US" dirty="0">
                <a:highlight>
                  <a:srgbClr val="FFFF00"/>
                </a:highlight>
              </a:rPr>
              <a:t>A litigant not asserting a substantial existing legal right is without standing to seek a declaratory judgment</a:t>
            </a:r>
            <a:r>
              <a:rPr lang="en-US" dirty="0"/>
              <a:t>, and such lack of standing renders any judicial opinion sought an impermissible advisory opinion. Such is the present position of the Commissioner.</a:t>
            </a:r>
          </a:p>
          <a:p>
            <a:pPr eaLnBrk="1" hangingPunct="1">
              <a:lnSpc>
                <a:spcPct val="80000"/>
              </a:lnSpc>
            </a:pPr>
            <a:r>
              <a:rPr lang="en-US" dirty="0"/>
              <a:t>[Since the ALJ has the sole right to make the decision, the Commissioner has no interest in the decision and thus does not have standing.]</a:t>
            </a:r>
          </a:p>
        </p:txBody>
      </p:sp>
      <p:pic>
        <p:nvPicPr>
          <p:cNvPr id="2" name="Audio 1">
            <a:hlinkClick r:id="" action="ppaction://media"/>
            <a:extLst>
              <a:ext uri="{FF2B5EF4-FFF2-40B4-BE49-F238E27FC236}">
                <a16:creationId xmlns:a16="http://schemas.microsoft.com/office/drawing/2014/main" id="{C7EC2064-6EEA-46C9-B4F1-771BB07BB42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2299"/>
    </mc:Choice>
    <mc:Fallback xmlns="">
      <p:transition spd="slow" advTm="422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071CDFA6-2CF0-49D2-8C22-5F7AABC04ABC}" type="slidenum">
              <a:rPr lang="en-US" smtClean="0"/>
              <a:pPr/>
              <a:t>25</a:t>
            </a:fld>
            <a:endParaRPr lang="en-US"/>
          </a:p>
        </p:txBody>
      </p:sp>
      <p:sp>
        <p:nvSpPr>
          <p:cNvPr id="26627" name="Rectangle 2"/>
          <p:cNvSpPr>
            <a:spLocks noGrp="1" noChangeArrowheads="1"/>
          </p:cNvSpPr>
          <p:nvPr>
            <p:ph type="title"/>
          </p:nvPr>
        </p:nvSpPr>
        <p:spPr/>
        <p:txBody>
          <a:bodyPr/>
          <a:lstStyle/>
          <a:p>
            <a:pPr eaLnBrk="1" hangingPunct="1"/>
            <a:r>
              <a:rPr lang="en-US" dirty="0"/>
              <a:t>Changing this Ruling</a:t>
            </a:r>
          </a:p>
        </p:txBody>
      </p:sp>
      <p:sp>
        <p:nvSpPr>
          <p:cNvPr id="26628" name="Rectangle 3"/>
          <p:cNvSpPr>
            <a:spLocks noGrp="1" noChangeArrowheads="1"/>
          </p:cNvSpPr>
          <p:nvPr>
            <p:ph type="body" idx="1"/>
          </p:nvPr>
        </p:nvSpPr>
        <p:spPr/>
        <p:txBody>
          <a:bodyPr>
            <a:normAutofit/>
          </a:bodyPr>
          <a:lstStyle/>
          <a:p>
            <a:pPr eaLnBrk="1" hangingPunct="1">
              <a:lnSpc>
                <a:spcPct val="90000"/>
              </a:lnSpc>
            </a:pPr>
            <a:r>
              <a:rPr lang="en-US" dirty="0"/>
              <a:t>At the end of Wooley, it looks like the ALJs can make the decision, but cannot force the agency to act on the decision, i.e., authorize the policy.</a:t>
            </a:r>
          </a:p>
          <a:p>
            <a:pPr eaLnBrk="1" hangingPunct="1">
              <a:lnSpc>
                <a:spcPct val="90000"/>
              </a:lnSpc>
            </a:pPr>
            <a:r>
              <a:rPr lang="en-US" dirty="0"/>
              <a:t>The legislature put a constitutional amendment on the ballot to fix this, as with worker’s comp, but the voters rejected the amendment.</a:t>
            </a:r>
          </a:p>
          <a:p>
            <a:pPr eaLnBrk="1" hangingPunct="1">
              <a:lnSpc>
                <a:spcPct val="90000"/>
              </a:lnSpc>
            </a:pPr>
            <a:r>
              <a:rPr lang="en-US" dirty="0"/>
              <a:t>In the next section we will see how the courts resolved this problem.</a:t>
            </a:r>
          </a:p>
        </p:txBody>
      </p:sp>
      <p:pic>
        <p:nvPicPr>
          <p:cNvPr id="2" name="Audio 1">
            <a:hlinkClick r:id="" action="ppaction://media"/>
            <a:extLst>
              <a:ext uri="{FF2B5EF4-FFF2-40B4-BE49-F238E27FC236}">
                <a16:creationId xmlns:a16="http://schemas.microsoft.com/office/drawing/2014/main" id="{7D65AEC7-7639-44E3-8D3D-48653D79FC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7524"/>
    </mc:Choice>
    <mc:Fallback xmlns="">
      <p:transition spd="slow" advTm="47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F80F5-CC8D-4FA1-BDBB-C507263EFB42}"/>
              </a:ext>
            </a:extLst>
          </p:cNvPr>
          <p:cNvSpPr>
            <a:spLocks noGrp="1"/>
          </p:cNvSpPr>
          <p:nvPr>
            <p:ph type="title"/>
          </p:nvPr>
        </p:nvSpPr>
        <p:spPr/>
        <p:txBody>
          <a:bodyPr/>
          <a:lstStyle/>
          <a:p>
            <a:r>
              <a:rPr lang="en-US" dirty="0"/>
              <a:t>The Factual Basis and Procedural History</a:t>
            </a:r>
          </a:p>
        </p:txBody>
      </p:sp>
      <p:sp>
        <p:nvSpPr>
          <p:cNvPr id="3" name="Content Placeholder 2">
            <a:extLst>
              <a:ext uri="{FF2B5EF4-FFF2-40B4-BE49-F238E27FC236}">
                <a16:creationId xmlns:a16="http://schemas.microsoft.com/office/drawing/2014/main" id="{C66D15A4-0568-476A-A525-69ABB66180AB}"/>
              </a:ext>
            </a:extLst>
          </p:cNvPr>
          <p:cNvSpPr>
            <a:spLocks noGrp="1"/>
          </p:cNvSpPr>
          <p:nvPr>
            <p:ph idx="1"/>
          </p:nvPr>
        </p:nvSpPr>
        <p:spPr/>
        <p:txBody>
          <a:bodyPr>
            <a:normAutofit fontScale="85000" lnSpcReduction="20000"/>
          </a:bodyPr>
          <a:lstStyle/>
          <a:p>
            <a:r>
              <a:rPr lang="en-US"/>
              <a:t>State Farm submits an insurance policy for review by the Commissioner.</a:t>
            </a:r>
          </a:p>
          <a:p>
            <a:pPr lvl="1"/>
            <a:r>
              <a:rPr lang="en-US"/>
              <a:t>This is a pure legal analysis – does the policy follow LA law and regs?</a:t>
            </a:r>
          </a:p>
          <a:p>
            <a:r>
              <a:rPr lang="en-US"/>
              <a:t>Commissioner rejects the policy as not complying with the law.</a:t>
            </a:r>
          </a:p>
          <a:p>
            <a:r>
              <a:rPr lang="en-US"/>
              <a:t>State Farm goes to adjudication</a:t>
            </a:r>
          </a:p>
          <a:p>
            <a:pPr lvl="1"/>
            <a:r>
              <a:rPr lang="en-US"/>
              <a:t>The ALJ approves the policy and orders the Commissioner to approve it.</a:t>
            </a:r>
          </a:p>
          <a:p>
            <a:r>
              <a:rPr lang="en-US"/>
              <a:t>Commissioner goes to court attacking the constitutionality of the DAL.</a:t>
            </a:r>
            <a:endParaRPr lang="en-US" dirty="0"/>
          </a:p>
        </p:txBody>
      </p:sp>
      <p:sp>
        <p:nvSpPr>
          <p:cNvPr id="4" name="Slide Number Placeholder 3">
            <a:extLst>
              <a:ext uri="{FF2B5EF4-FFF2-40B4-BE49-F238E27FC236}">
                <a16:creationId xmlns:a16="http://schemas.microsoft.com/office/drawing/2014/main" id="{9A37FFBC-D468-49C4-AD95-F7F44BE3FECC}"/>
              </a:ext>
            </a:extLst>
          </p:cNvPr>
          <p:cNvSpPr>
            <a:spLocks noGrp="1"/>
          </p:cNvSpPr>
          <p:nvPr>
            <p:ph type="sldNum" sz="quarter" idx="12"/>
          </p:nvPr>
        </p:nvSpPr>
        <p:spPr/>
        <p:txBody>
          <a:bodyPr/>
          <a:lstStyle/>
          <a:p>
            <a:pPr>
              <a:defRPr/>
            </a:pPr>
            <a:fld id="{CC739B67-DB22-4103-985A-E8E1D242EF5C}" type="slidenum">
              <a:rPr lang="en-US" smtClean="0"/>
              <a:pPr>
                <a:defRPr/>
              </a:pPr>
              <a:t>3</a:t>
            </a:fld>
            <a:endParaRPr lang="en-US"/>
          </a:p>
        </p:txBody>
      </p:sp>
      <p:pic>
        <p:nvPicPr>
          <p:cNvPr id="5" name="Audio 4">
            <a:hlinkClick r:id="" action="ppaction://media"/>
            <a:extLst>
              <a:ext uri="{FF2B5EF4-FFF2-40B4-BE49-F238E27FC236}">
                <a16:creationId xmlns:a16="http://schemas.microsoft.com/office/drawing/2014/main" id="{D5CBA1BE-11C3-4109-93CF-8804F9626B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3392621335"/>
      </p:ext>
    </p:extLst>
  </p:cSld>
  <p:clrMapOvr>
    <a:masterClrMapping/>
  </p:clrMapOvr>
  <mc:AlternateContent xmlns:mc="http://schemas.openxmlformats.org/markup-compatibility/2006" xmlns:p14="http://schemas.microsoft.com/office/powerpoint/2010/main">
    <mc:Choice Requires="p14">
      <p:transition spd="slow" p14:dur="2000" advTm="69693"/>
    </mc:Choice>
    <mc:Fallback xmlns="">
      <p:transition spd="slow" advTm="69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did the District Court Find?</a:t>
            </a:r>
          </a:p>
        </p:txBody>
      </p:sp>
      <p:sp>
        <p:nvSpPr>
          <p:cNvPr id="3" name="Content Placeholder 2"/>
          <p:cNvSpPr>
            <a:spLocks noGrp="1"/>
          </p:cNvSpPr>
          <p:nvPr>
            <p:ph idx="1"/>
          </p:nvPr>
        </p:nvSpPr>
        <p:spPr/>
        <p:txBody>
          <a:bodyPr>
            <a:normAutofit fontScale="85000" lnSpcReduction="20000"/>
          </a:bodyPr>
          <a:lstStyle/>
          <a:p>
            <a:pPr eaLnBrk="1" hangingPunct="1">
              <a:lnSpc>
                <a:spcPct val="90000"/>
              </a:lnSpc>
            </a:pPr>
            <a:r>
              <a:rPr lang="en-US" dirty="0"/>
              <a:t>Some of the ALJs are not attorneys.</a:t>
            </a:r>
          </a:p>
          <a:p>
            <a:pPr eaLnBrk="1" hangingPunct="1">
              <a:lnSpc>
                <a:spcPct val="90000"/>
              </a:lnSpc>
            </a:pPr>
            <a:r>
              <a:rPr lang="en-US" dirty="0"/>
              <a:t>the [DAL] judges hold themselves out as judges. </a:t>
            </a:r>
          </a:p>
          <a:p>
            <a:pPr eaLnBrk="1" hangingPunct="1">
              <a:lnSpc>
                <a:spcPct val="90000"/>
              </a:lnSpc>
            </a:pPr>
            <a:r>
              <a:rPr lang="en-US" dirty="0"/>
              <a:t>There is a judge's entrance.</a:t>
            </a:r>
          </a:p>
          <a:p>
            <a:pPr eaLnBrk="1" hangingPunct="1">
              <a:lnSpc>
                <a:spcPct val="90000"/>
              </a:lnSpc>
            </a:pPr>
            <a:r>
              <a:rPr lang="en-US" dirty="0"/>
              <a:t>Some of them appear in the Baton Rouge Bar Association booklet in robes. </a:t>
            </a:r>
          </a:p>
          <a:p>
            <a:pPr eaLnBrk="1" hangingPunct="1">
              <a:lnSpc>
                <a:spcPct val="90000"/>
              </a:lnSpc>
            </a:pPr>
            <a:r>
              <a:rPr lang="en-US" dirty="0"/>
              <a:t>They address each other as judges, and they exercise power that is reserved to the judiciary without being subject to the Supreme Court in its judicial functions, and without being subject to the judicial counsel for its quasi-judicial functions.</a:t>
            </a:r>
          </a:p>
          <a:p>
            <a:pPr eaLnBrk="1" hangingPunct="1">
              <a:lnSpc>
                <a:spcPct val="90000"/>
              </a:lnSpc>
            </a:pPr>
            <a:r>
              <a:rPr lang="en-US" dirty="0">
                <a:highlight>
                  <a:srgbClr val="FFFF00"/>
                </a:highlight>
              </a:rPr>
              <a:t>They are not elected, as required for Article V judges.</a:t>
            </a:r>
          </a:p>
          <a:p>
            <a:pPr eaLnBrk="1" hangingPunct="1">
              <a:lnSpc>
                <a:spcPct val="90000"/>
              </a:lnSpc>
            </a:pPr>
            <a:r>
              <a:rPr lang="en-US" dirty="0">
                <a:highlight>
                  <a:srgbClr val="FFFF00"/>
                </a:highlight>
              </a:rPr>
              <a:t>The legislature improperly reduce the powers of the Commissioner, a constitutional officer.</a:t>
            </a:r>
          </a:p>
        </p:txBody>
      </p:sp>
      <p:sp>
        <p:nvSpPr>
          <p:cNvPr id="4" name="Slide Number Placeholder 3"/>
          <p:cNvSpPr>
            <a:spLocks noGrp="1"/>
          </p:cNvSpPr>
          <p:nvPr>
            <p:ph type="sldNum" sz="quarter" idx="12"/>
          </p:nvPr>
        </p:nvSpPr>
        <p:spPr/>
        <p:txBody>
          <a:bodyPr/>
          <a:lstStyle/>
          <a:p>
            <a:pPr>
              <a:defRPr/>
            </a:pPr>
            <a:fld id="{63CB1642-9A77-4F90-A949-189E77A7007F}" type="slidenum">
              <a:rPr lang="en-US" smtClean="0"/>
              <a:pPr>
                <a:defRPr/>
              </a:pPr>
              <a:t>4</a:t>
            </a:fld>
            <a:endParaRPr lang="en-US"/>
          </a:p>
        </p:txBody>
      </p:sp>
      <p:pic>
        <p:nvPicPr>
          <p:cNvPr id="5" name="Audio 4">
            <a:hlinkClick r:id="" action="ppaction://media"/>
            <a:extLst>
              <a:ext uri="{FF2B5EF4-FFF2-40B4-BE49-F238E27FC236}">
                <a16:creationId xmlns:a16="http://schemas.microsoft.com/office/drawing/2014/main" id="{994A4E6B-DD1B-4729-ACD5-46F5B3E808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496335776"/>
      </p:ext>
    </p:extLst>
  </p:cSld>
  <p:clrMapOvr>
    <a:masterClrMapping/>
  </p:clrMapOvr>
  <mc:AlternateContent xmlns:mc="http://schemas.openxmlformats.org/markup-compatibility/2006" xmlns:p14="http://schemas.microsoft.com/office/powerpoint/2010/main">
    <mc:Choice Requires="p14">
      <p:transition spd="slow" p14:dur="2000" advTm="141302"/>
    </mc:Choice>
    <mc:Fallback xmlns="">
      <p:transition spd="slow" advTm="141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C0E92EFD-7FFC-427C-93F7-39C15DB38AF3}" type="slidenum">
              <a:rPr lang="en-US" smtClean="0"/>
              <a:pPr/>
              <a:t>5</a:t>
            </a:fld>
            <a:endParaRPr lang="en-US"/>
          </a:p>
        </p:txBody>
      </p:sp>
      <p:sp>
        <p:nvSpPr>
          <p:cNvPr id="14339" name="Rectangle 2"/>
          <p:cNvSpPr>
            <a:spLocks noGrp="1" noChangeArrowheads="1"/>
          </p:cNvSpPr>
          <p:nvPr>
            <p:ph type="title"/>
          </p:nvPr>
        </p:nvSpPr>
        <p:spPr/>
        <p:txBody>
          <a:bodyPr/>
          <a:lstStyle/>
          <a:p>
            <a:pPr eaLnBrk="1" hangingPunct="1"/>
            <a:r>
              <a:rPr lang="en-US" dirty="0"/>
              <a:t>The Two Questions Before the Louisiana Supreme Court in </a:t>
            </a:r>
            <a:r>
              <a:rPr lang="en-US" i="1" dirty="0"/>
              <a:t>Wooley</a:t>
            </a:r>
          </a:p>
        </p:txBody>
      </p:sp>
      <p:sp>
        <p:nvSpPr>
          <p:cNvPr id="14340" name="Rectangle 3"/>
          <p:cNvSpPr>
            <a:spLocks noGrp="1" noChangeArrowheads="1"/>
          </p:cNvSpPr>
          <p:nvPr>
            <p:ph type="body" idx="1"/>
          </p:nvPr>
        </p:nvSpPr>
        <p:spPr/>
        <p:txBody>
          <a:bodyPr>
            <a:normAutofit/>
          </a:bodyPr>
          <a:lstStyle/>
          <a:p>
            <a:pPr eaLnBrk="1" hangingPunct="1">
              <a:lnSpc>
                <a:spcPct val="90000"/>
              </a:lnSpc>
            </a:pPr>
            <a:r>
              <a:rPr lang="en-US" dirty="0"/>
              <a:t>Are ALJs unconstitutionally exercising powers reserved to Louisiana Article V judges?</a:t>
            </a:r>
          </a:p>
          <a:p>
            <a:pPr eaLnBrk="1" hangingPunct="1">
              <a:lnSpc>
                <a:spcPct val="90000"/>
              </a:lnSpc>
            </a:pPr>
            <a:r>
              <a:rPr lang="en-US" dirty="0"/>
              <a:t>Has the legislature unconstitutionally limited the power of a constitutional officer, the Insurance Commissioner?</a:t>
            </a:r>
          </a:p>
        </p:txBody>
      </p:sp>
      <p:pic>
        <p:nvPicPr>
          <p:cNvPr id="2" name="Audio 1">
            <a:hlinkClick r:id="" action="ppaction://media"/>
            <a:extLst>
              <a:ext uri="{FF2B5EF4-FFF2-40B4-BE49-F238E27FC236}">
                <a16:creationId xmlns:a16="http://schemas.microsoft.com/office/drawing/2014/main" id="{F518935B-441D-472D-AB34-3B1C4CBA19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073"/>
    </mc:Choice>
    <mc:Fallback xmlns="">
      <p:transition spd="slow" advTm="33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AA0EB005-813E-490F-A79F-F1CC4C37E354}" type="slidenum">
              <a:rPr lang="en-US" smtClean="0"/>
              <a:pPr/>
              <a:t>6</a:t>
            </a:fld>
            <a:endParaRPr lang="en-US"/>
          </a:p>
        </p:txBody>
      </p:sp>
      <p:sp>
        <p:nvSpPr>
          <p:cNvPr id="17411" name="Rectangle 2"/>
          <p:cNvSpPr>
            <a:spLocks noGrp="1" noChangeArrowheads="1"/>
          </p:cNvSpPr>
          <p:nvPr>
            <p:ph type="title"/>
          </p:nvPr>
        </p:nvSpPr>
        <p:spPr/>
        <p:txBody>
          <a:bodyPr/>
          <a:lstStyle/>
          <a:p>
            <a:pPr eaLnBrk="1" hangingPunct="1"/>
            <a:r>
              <a:rPr lang="en-US" dirty="0"/>
              <a:t>Is Adjudication Itself an Infringement of Judicial Power?</a:t>
            </a:r>
          </a:p>
        </p:txBody>
      </p:sp>
      <p:sp>
        <p:nvSpPr>
          <p:cNvPr id="17412" name="Rectangle 3"/>
          <p:cNvSpPr>
            <a:spLocks noGrp="1" noChangeArrowheads="1"/>
          </p:cNvSpPr>
          <p:nvPr>
            <p:ph type="body" idx="1"/>
          </p:nvPr>
        </p:nvSpPr>
        <p:spPr/>
        <p:txBody>
          <a:bodyPr>
            <a:normAutofit fontScale="92500" lnSpcReduction="20000"/>
          </a:bodyPr>
          <a:lstStyle/>
          <a:p>
            <a:pPr eaLnBrk="1" hangingPunct="1"/>
            <a:r>
              <a:rPr lang="en-US" dirty="0"/>
              <a:t>“</a:t>
            </a:r>
            <a:r>
              <a:rPr lang="en-US" dirty="0">
                <a:highlight>
                  <a:srgbClr val="FFFF00"/>
                </a:highlight>
              </a:rPr>
              <a:t>A quasi-judicial function is one that involves the use of some discretion, but is of a different type than a judicial decision. The function is somewhere between strictly judicial and ministerial. </a:t>
            </a:r>
            <a:r>
              <a:rPr lang="en-US" dirty="0"/>
              <a:t>…In the instant matter, we find that Act 739 authorizes the ALJs employed by the DAL to exercise quasi-judicial power, and, specifically, that in the particular adjudication at issue, </a:t>
            </a:r>
            <a:r>
              <a:rPr lang="en-US" dirty="0">
                <a:highlight>
                  <a:srgbClr val="FFFF00"/>
                </a:highlight>
              </a:rPr>
              <a:t>the ALJ exercised quasi-judicial, rather than judicial</a:t>
            </a:r>
            <a:r>
              <a:rPr lang="en-US" dirty="0"/>
              <a:t>, power when he reviewed the submitted </a:t>
            </a:r>
            <a:r>
              <a:rPr lang="en-US" dirty="0" err="1"/>
              <a:t>RCU</a:t>
            </a:r>
            <a:r>
              <a:rPr lang="en-US" dirty="0"/>
              <a:t> policy form to determine whether it complied with applicable portions of the Insurance Code because it occurred in the regulatory context.”</a:t>
            </a:r>
          </a:p>
        </p:txBody>
      </p:sp>
      <p:pic>
        <p:nvPicPr>
          <p:cNvPr id="2" name="Audio 1">
            <a:hlinkClick r:id="" action="ppaction://media"/>
            <a:extLst>
              <a:ext uri="{FF2B5EF4-FFF2-40B4-BE49-F238E27FC236}">
                <a16:creationId xmlns:a16="http://schemas.microsoft.com/office/drawing/2014/main" id="{822C6363-16F1-4362-B988-6FC341E823B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3223"/>
    </mc:Choice>
    <mc:Fallback xmlns="">
      <p:transition spd="slow" advTm="732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Number Placeholder 5"/>
          <p:cNvSpPr>
            <a:spLocks noGrp="1"/>
          </p:cNvSpPr>
          <p:nvPr>
            <p:ph type="sldNum" sz="quarter" idx="12"/>
          </p:nvPr>
        </p:nvSpPr>
        <p:spPr>
          <a:noFill/>
        </p:spPr>
        <p:txBody>
          <a:bodyPr/>
          <a:lstStyle>
            <a:lvl1pPr>
              <a:defRPr>
                <a:solidFill>
                  <a:schemeClr val="tx1"/>
                </a:solidFill>
                <a:latin typeface="Tahoma" pitchFamily="34" charset="0"/>
                <a:cs typeface="Arial" charset="0"/>
              </a:defRPr>
            </a:lvl1pPr>
            <a:lvl2pPr marL="742950" indent="-285750">
              <a:defRPr>
                <a:solidFill>
                  <a:schemeClr val="tx1"/>
                </a:solidFill>
                <a:latin typeface="Tahoma" pitchFamily="34" charset="0"/>
                <a:cs typeface="Arial" charset="0"/>
              </a:defRPr>
            </a:lvl2pPr>
            <a:lvl3pPr marL="1143000" indent="-228600">
              <a:defRPr>
                <a:solidFill>
                  <a:schemeClr val="tx1"/>
                </a:solidFill>
                <a:latin typeface="Tahoma" pitchFamily="34" charset="0"/>
                <a:cs typeface="Arial" charset="0"/>
              </a:defRPr>
            </a:lvl3pPr>
            <a:lvl4pPr marL="1600200" indent="-228600">
              <a:defRPr>
                <a:solidFill>
                  <a:schemeClr val="tx1"/>
                </a:solidFill>
                <a:latin typeface="Tahoma" pitchFamily="34" charset="0"/>
                <a:cs typeface="Arial" charset="0"/>
              </a:defRPr>
            </a:lvl4pPr>
            <a:lvl5pPr marL="2057400" indent="-22860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fld id="{14371713-3C61-4D4E-B071-EE47D0BF33A1}" type="slidenum">
              <a:rPr lang="en-US" smtClean="0"/>
              <a:pPr/>
              <a:t>7</a:t>
            </a:fld>
            <a:endParaRPr lang="en-US"/>
          </a:p>
        </p:txBody>
      </p:sp>
      <p:sp>
        <p:nvSpPr>
          <p:cNvPr id="15363" name="Rectangle 2"/>
          <p:cNvSpPr>
            <a:spLocks noGrp="1" noChangeArrowheads="1"/>
          </p:cNvSpPr>
          <p:nvPr>
            <p:ph type="title"/>
          </p:nvPr>
        </p:nvSpPr>
        <p:spPr/>
        <p:txBody>
          <a:bodyPr/>
          <a:lstStyle/>
          <a:p>
            <a:pPr eaLnBrk="1" hangingPunct="1"/>
            <a:r>
              <a:rPr lang="en-US" dirty="0"/>
              <a:t>What is Reserved to Article V Courts?</a:t>
            </a:r>
          </a:p>
        </p:txBody>
      </p:sp>
      <p:sp>
        <p:nvSpPr>
          <p:cNvPr id="15364" name="Rectangle 3"/>
          <p:cNvSpPr>
            <a:spLocks noGrp="1" noChangeArrowheads="1"/>
          </p:cNvSpPr>
          <p:nvPr>
            <p:ph type="body" idx="1"/>
          </p:nvPr>
        </p:nvSpPr>
        <p:spPr/>
        <p:txBody>
          <a:bodyPr>
            <a:normAutofit lnSpcReduction="10000"/>
          </a:bodyPr>
          <a:lstStyle/>
          <a:p>
            <a:pPr eaLnBrk="1" hangingPunct="1">
              <a:lnSpc>
                <a:spcPct val="80000"/>
              </a:lnSpc>
            </a:pPr>
            <a:r>
              <a:rPr lang="en-US" dirty="0"/>
              <a:t>Article V, sec. 1 vests the judicial power of the state in the courts making up the judicial branch of government, the supreme court, courts of appeal, district courts, and other constitutionally-authorized courts. </a:t>
            </a:r>
          </a:p>
          <a:p>
            <a:pPr lvl="1" eaLnBrk="1" hangingPunct="1">
              <a:lnSpc>
                <a:spcPct val="80000"/>
              </a:lnSpc>
            </a:pPr>
            <a:r>
              <a:rPr lang="en-US" dirty="0">
                <a:highlight>
                  <a:srgbClr val="FFFF00"/>
                </a:highlight>
              </a:rPr>
              <a:t>Further, La. Const. art. V, sec. 22(A) provides that all judges shall be elected.</a:t>
            </a:r>
          </a:p>
          <a:p>
            <a:pPr lvl="1" eaLnBrk="1" hangingPunct="1">
              <a:lnSpc>
                <a:spcPct val="80000"/>
              </a:lnSpc>
            </a:pPr>
            <a:r>
              <a:rPr lang="en-US" dirty="0">
                <a:highlight>
                  <a:srgbClr val="FFFF00"/>
                </a:highlight>
              </a:rPr>
              <a:t>Finally, Article V, sec. 16 grants district courts original jurisdiction of all civil and criminal matters and appellate jurisdiction as provided by law. </a:t>
            </a:r>
          </a:p>
        </p:txBody>
      </p:sp>
      <p:pic>
        <p:nvPicPr>
          <p:cNvPr id="2" name="Audio 1">
            <a:hlinkClick r:id="" action="ppaction://media"/>
            <a:extLst>
              <a:ext uri="{FF2B5EF4-FFF2-40B4-BE49-F238E27FC236}">
                <a16:creationId xmlns:a16="http://schemas.microsoft.com/office/drawing/2014/main" id="{96B08337-1807-484B-B224-2EBB8B3F687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518"/>
    </mc:Choice>
    <mc:Fallback xmlns="">
      <p:transition spd="slow" advTm="38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10E0ED-D218-4861-9E18-B07C788A1F6D}"/>
              </a:ext>
            </a:extLst>
          </p:cNvPr>
          <p:cNvSpPr>
            <a:spLocks noGrp="1"/>
          </p:cNvSpPr>
          <p:nvPr>
            <p:ph type="title"/>
          </p:nvPr>
        </p:nvSpPr>
        <p:spPr/>
        <p:txBody>
          <a:bodyPr/>
          <a:lstStyle/>
          <a:p>
            <a:r>
              <a:rPr lang="en-US" dirty="0"/>
              <a:t>How Does This Compare to Federal Courts?</a:t>
            </a:r>
          </a:p>
        </p:txBody>
      </p:sp>
      <p:sp>
        <p:nvSpPr>
          <p:cNvPr id="3" name="Content Placeholder 2">
            <a:extLst>
              <a:ext uri="{FF2B5EF4-FFF2-40B4-BE49-F238E27FC236}">
                <a16:creationId xmlns:a16="http://schemas.microsoft.com/office/drawing/2014/main" id="{402B4F40-04E3-48D1-9778-35EA2343495B}"/>
              </a:ext>
            </a:extLst>
          </p:cNvPr>
          <p:cNvSpPr>
            <a:spLocks noGrp="1"/>
          </p:cNvSpPr>
          <p:nvPr>
            <p:ph idx="1"/>
          </p:nvPr>
        </p:nvSpPr>
        <p:spPr/>
        <p:txBody>
          <a:bodyPr>
            <a:normAutofit fontScale="92500" lnSpcReduction="20000"/>
          </a:bodyPr>
          <a:lstStyle/>
          <a:p>
            <a:r>
              <a:rPr lang="en-US" dirty="0"/>
              <a:t>The US Constitution only establishes the original jurisdiction of the Supreme Court.</a:t>
            </a:r>
          </a:p>
          <a:p>
            <a:pPr lvl="1"/>
            <a:r>
              <a:rPr lang="en-US" dirty="0"/>
              <a:t>"all cases affecting ambassadors, other public ministers and consuls," and in cases to which a state is a party. </a:t>
            </a:r>
          </a:p>
          <a:p>
            <a:pPr lvl="1"/>
            <a:r>
              <a:rPr lang="en-US" dirty="0"/>
              <a:t>Everything else is by statute.</a:t>
            </a:r>
          </a:p>
          <a:p>
            <a:r>
              <a:rPr lang="en-US" dirty="0"/>
              <a:t>No right to litigate tort cases (open courts).</a:t>
            </a:r>
          </a:p>
          <a:p>
            <a:pPr lvl="1"/>
            <a:r>
              <a:rPr lang="en-US" dirty="0"/>
              <a:t>We saw this in the </a:t>
            </a:r>
            <a:r>
              <a:rPr lang="en-US" i="1" dirty="0"/>
              <a:t>Schor</a:t>
            </a:r>
            <a:r>
              <a:rPr lang="en-US" dirty="0"/>
              <a:t> case and in our discussion on the broad scope of agency adjudications in the federal system.</a:t>
            </a:r>
          </a:p>
        </p:txBody>
      </p:sp>
      <p:sp>
        <p:nvSpPr>
          <p:cNvPr id="4" name="Slide Number Placeholder 3">
            <a:extLst>
              <a:ext uri="{FF2B5EF4-FFF2-40B4-BE49-F238E27FC236}">
                <a16:creationId xmlns:a16="http://schemas.microsoft.com/office/drawing/2014/main" id="{D04FD301-0700-4385-961A-8D7FB699E883}"/>
              </a:ext>
            </a:extLst>
          </p:cNvPr>
          <p:cNvSpPr>
            <a:spLocks noGrp="1"/>
          </p:cNvSpPr>
          <p:nvPr>
            <p:ph type="sldNum" sz="quarter" idx="12"/>
          </p:nvPr>
        </p:nvSpPr>
        <p:spPr/>
        <p:txBody>
          <a:bodyPr/>
          <a:lstStyle/>
          <a:p>
            <a:pPr>
              <a:defRPr/>
            </a:pPr>
            <a:fld id="{CC739B67-DB22-4103-985A-E8E1D242EF5C}" type="slidenum">
              <a:rPr lang="en-US" smtClean="0"/>
              <a:pPr>
                <a:defRPr/>
              </a:pPr>
              <a:t>8</a:t>
            </a:fld>
            <a:endParaRPr lang="en-US"/>
          </a:p>
        </p:txBody>
      </p:sp>
      <p:pic>
        <p:nvPicPr>
          <p:cNvPr id="6" name="Audio 5">
            <a:hlinkClick r:id="" action="ppaction://media"/>
            <a:extLst>
              <a:ext uri="{FF2B5EF4-FFF2-40B4-BE49-F238E27FC236}">
                <a16:creationId xmlns:a16="http://schemas.microsoft.com/office/drawing/2014/main" id="{60B1D7AF-EA49-4E82-BBE5-48B39440CCD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2740489249"/>
      </p:ext>
    </p:extLst>
  </p:cSld>
  <p:clrMapOvr>
    <a:masterClrMapping/>
  </p:clrMapOvr>
  <mc:AlternateContent xmlns:mc="http://schemas.openxmlformats.org/markup-compatibility/2006" xmlns:p14="http://schemas.microsoft.com/office/powerpoint/2010/main">
    <mc:Choice Requires="p14">
      <p:transition spd="slow" p14:dur="2000" advTm="127605"/>
    </mc:Choice>
    <mc:Fallback xmlns="">
      <p:transition spd="slow" advTm="127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Louisiana Worker’s Compensation Precedent</a:t>
            </a:r>
          </a:p>
        </p:txBody>
      </p:sp>
      <p:sp>
        <p:nvSpPr>
          <p:cNvPr id="3" name="Content Placeholder 2"/>
          <p:cNvSpPr>
            <a:spLocks noGrp="1"/>
          </p:cNvSpPr>
          <p:nvPr>
            <p:ph idx="1"/>
          </p:nvPr>
        </p:nvSpPr>
        <p:spPr/>
        <p:txBody>
          <a:bodyPr/>
          <a:lstStyle/>
          <a:p>
            <a:pPr lvl="0"/>
            <a:r>
              <a:rPr lang="en-US" dirty="0"/>
              <a:t>The Worker’s Compensation Act displaced the traditional tort system.</a:t>
            </a:r>
          </a:p>
          <a:p>
            <a:pPr lvl="0"/>
            <a:r>
              <a:rPr lang="en-US" dirty="0"/>
              <a:t>It provides administrative resolution of injury claims against employers.</a:t>
            </a:r>
          </a:p>
          <a:p>
            <a:pPr lvl="0"/>
            <a:r>
              <a:rPr lang="en-US" dirty="0"/>
              <a:t>The tradeoff (in theory) is quick and sure payment of regulated benefits in return for elimination of traditional tort defenses against claims by employees.</a:t>
            </a:r>
          </a:p>
        </p:txBody>
      </p:sp>
      <p:sp>
        <p:nvSpPr>
          <p:cNvPr id="4" name="Slide Number Placeholder 3"/>
          <p:cNvSpPr>
            <a:spLocks noGrp="1"/>
          </p:cNvSpPr>
          <p:nvPr>
            <p:ph type="sldNum" sz="quarter" idx="12"/>
          </p:nvPr>
        </p:nvSpPr>
        <p:spPr/>
        <p:txBody>
          <a:bodyPr/>
          <a:lstStyle/>
          <a:p>
            <a:pPr>
              <a:defRPr/>
            </a:pPr>
            <a:fld id="{63CB1642-9A77-4F90-A949-189E77A7007F}" type="slidenum">
              <a:rPr lang="en-US" smtClean="0"/>
              <a:pPr>
                <a:defRPr/>
              </a:pPr>
              <a:t>9</a:t>
            </a:fld>
            <a:endParaRPr lang="en-US"/>
          </a:p>
        </p:txBody>
      </p:sp>
      <p:pic>
        <p:nvPicPr>
          <p:cNvPr id="5" name="Audio 4">
            <a:hlinkClick r:id="" action="ppaction://media"/>
            <a:extLst>
              <a:ext uri="{FF2B5EF4-FFF2-40B4-BE49-F238E27FC236}">
                <a16:creationId xmlns:a16="http://schemas.microsoft.com/office/drawing/2014/main" id="{C0AB0DDF-D4DC-4499-8D61-9CC9FFB750B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43938" y="6357938"/>
            <a:ext cx="347662" cy="347662"/>
          </a:xfrm>
          <a:prstGeom prst="rect">
            <a:avLst/>
          </a:prstGeom>
        </p:spPr>
      </p:pic>
    </p:spTree>
    <p:extLst>
      <p:ext uri="{BB962C8B-B14F-4D97-AF65-F5344CB8AC3E}">
        <p14:creationId xmlns:p14="http://schemas.microsoft.com/office/powerpoint/2010/main" val="1822662658"/>
      </p:ext>
    </p:extLst>
  </p:cSld>
  <p:clrMapOvr>
    <a:masterClrMapping/>
  </p:clrMapOvr>
  <mc:AlternateContent xmlns:mc="http://schemas.openxmlformats.org/markup-compatibility/2006" xmlns:p14="http://schemas.microsoft.com/office/powerpoint/2010/main">
    <mc:Choice Requires="p14">
      <p:transition spd="slow" p14:dur="2000" advTm="78628"/>
    </mc:Choice>
    <mc:Fallback xmlns="">
      <p:transition spd="slow" advTm="78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Blends">
  <a:themeElements>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3">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4">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blends - modified</Template>
  <TotalTime>3782</TotalTime>
  <Words>2044</Words>
  <Application>Microsoft Office PowerPoint</Application>
  <PresentationFormat>On-screen Show (4:3)</PresentationFormat>
  <Paragraphs>147</Paragraphs>
  <Slides>25</Slides>
  <Notes>0</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Arial Narrow</vt:lpstr>
      <vt:lpstr>Tahoma</vt:lpstr>
      <vt:lpstr>Wingdings</vt:lpstr>
      <vt:lpstr>Blends</vt:lpstr>
      <vt:lpstr>The Wooly Case: How the Court Avoided the Separation of Powers Problem</vt:lpstr>
      <vt:lpstr>Learning Objectives</vt:lpstr>
      <vt:lpstr>The Factual Basis and Procedural History</vt:lpstr>
      <vt:lpstr>What did the District Court Find?</vt:lpstr>
      <vt:lpstr>The Two Questions Before the Louisiana Supreme Court in Wooley</vt:lpstr>
      <vt:lpstr>Is Adjudication Itself an Infringement of Judicial Power?</vt:lpstr>
      <vt:lpstr>What is Reserved to Article V Courts?</vt:lpstr>
      <vt:lpstr>How Does This Compare to Federal Courts?</vt:lpstr>
      <vt:lpstr>The Louisiana Worker’s Compensation Precedent</vt:lpstr>
      <vt:lpstr>Substituting Worker’s Comp ALJs for Article V Judges</vt:lpstr>
      <vt:lpstr>Moore v. Roemer, 567 So.2d 75, 79 (La. 1990)</vt:lpstr>
      <vt:lpstr>The Legal Effect of Moore v. Roemer</vt:lpstr>
      <vt:lpstr>Is the Worker’s Comp System a Useful Model For Using ALJs?</vt:lpstr>
      <vt:lpstr>In the Matter of American Waste &amp; Pollution Control Co., 588 So.2d 367, 369 (La. 1991)</vt:lpstr>
      <vt:lpstr>Does the DAL Infringe on the Court’s Original Jurisdiction?</vt:lpstr>
      <vt:lpstr>Does the DAL Infringe Article V Jurisdiction? </vt:lpstr>
      <vt:lpstr>The Holding on Whether ALJs are Judges</vt:lpstr>
      <vt:lpstr>What About the Legal Effect of the ALJ’s Decision?</vt:lpstr>
      <vt:lpstr>What is the Effect of an ALJ Ruling if it Cannot be Enforced?</vt:lpstr>
      <vt:lpstr>You Are Counsel for State Farm</vt:lpstr>
      <vt:lpstr>Does the Res Judicata Statute, La. R.S. 13:4231, Apply to the Agency?</vt:lpstr>
      <vt:lpstr>Can the Legislature Change the Powers of the Insurance Commissioner?</vt:lpstr>
      <vt:lpstr>Can the Commissioner Request a Declaratory Ruling?</vt:lpstr>
      <vt:lpstr>Remand: Wooley v. State Farm, 928 So.2d 618, 2005-1490 (La.App. 1 Cir. 06) </vt:lpstr>
      <vt:lpstr>Changing this Ruling</vt:lpstr>
    </vt:vector>
  </TitlesOfParts>
  <Company>LSU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dc:title>
  <dc:creator>edward</dc:creator>
  <cp:lastModifiedBy>Edward P Richards</cp:lastModifiedBy>
  <cp:revision>289</cp:revision>
  <dcterms:created xsi:type="dcterms:W3CDTF">2008-01-16T20:46:13Z</dcterms:created>
  <dcterms:modified xsi:type="dcterms:W3CDTF">2021-06-07T00:47:47Z</dcterms:modified>
</cp:coreProperties>
</file>