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
  </p:notesMasterIdLst>
  <p:sldIdLst>
    <p:sldId id="1075" r:id="rId2"/>
    <p:sldId id="1116" r:id="rId3"/>
    <p:sldId id="1120" r:id="rId4"/>
    <p:sldId id="1113" r:id="rId5"/>
    <p:sldId id="1114" r:id="rId6"/>
    <p:sldId id="1090" r:id="rId7"/>
    <p:sldId id="1115" r:id="rId8"/>
    <p:sldId id="1121" r:id="rId9"/>
    <p:sldId id="1091" r:id="rId10"/>
    <p:sldId id="1092" r:id="rId11"/>
    <p:sldId id="1117" r:id="rId12"/>
    <p:sldId id="1118"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30F898D5-B81B-4060-AE8A-C1C220A7C267}"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dirty="0"/>
              <a:t>Insurance Regulation and </a:t>
            </a:r>
            <a:r>
              <a:rPr lang="en-US"/>
              <a:t>the Louisiana </a:t>
            </a:r>
            <a:r>
              <a:rPr lang="en-US" dirty="0"/>
              <a:t>Insurance Commissioner</a:t>
            </a:r>
          </a:p>
        </p:txBody>
      </p:sp>
      <p:sp>
        <p:nvSpPr>
          <p:cNvPr id="3076" name="Rectangle 3"/>
          <p:cNvSpPr>
            <a:spLocks noGrp="1" noChangeArrowheads="1"/>
          </p:cNvSpPr>
          <p:nvPr>
            <p:ph type="subTitle" idx="1"/>
          </p:nvPr>
        </p:nvSpPr>
        <p:spPr>
          <a:xfrm>
            <a:off x="1066800" y="3886200"/>
            <a:ext cx="7162800" cy="1752600"/>
          </a:xfrm>
        </p:spPr>
        <p:txBody>
          <a:bodyPr/>
          <a:lstStyle/>
          <a:p>
            <a:pPr eaLnBrk="1" hangingPunct="1"/>
            <a:endParaRPr lang="en-US" dirty="0"/>
          </a:p>
        </p:txBody>
      </p:sp>
      <p:pic>
        <p:nvPicPr>
          <p:cNvPr id="2" name="Audio 1">
            <a:hlinkClick r:id="" action="ppaction://media"/>
            <a:extLst>
              <a:ext uri="{FF2B5EF4-FFF2-40B4-BE49-F238E27FC236}">
                <a16:creationId xmlns:a16="http://schemas.microsoft.com/office/drawing/2014/main" id="{E553F02D-C0F2-41E3-A40A-12502667A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6"/>
    </mc:Choice>
    <mc:Fallback xmlns="">
      <p:transition spd="slow" advTm="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62F9B9DF-8AD4-4A8A-A034-4E78C716DA89}" type="slidenum">
              <a:rPr lang="en-US" smtClean="0"/>
              <a:pPr/>
              <a:t>10</a:t>
            </a:fld>
            <a:endParaRPr lang="en-US"/>
          </a:p>
        </p:txBody>
      </p:sp>
      <p:sp>
        <p:nvSpPr>
          <p:cNvPr id="9219" name="Rectangle 2"/>
          <p:cNvSpPr>
            <a:spLocks noGrp="1" noChangeArrowheads="1"/>
          </p:cNvSpPr>
          <p:nvPr>
            <p:ph type="title"/>
          </p:nvPr>
        </p:nvSpPr>
        <p:spPr/>
        <p:txBody>
          <a:bodyPr/>
          <a:lstStyle/>
          <a:p>
            <a:pPr eaLnBrk="1" hangingPunct="1"/>
            <a:r>
              <a:rPr lang="en-US" dirty="0"/>
              <a:t>Key Provisions of the DAL - 1995</a:t>
            </a:r>
          </a:p>
        </p:txBody>
      </p:sp>
      <p:sp>
        <p:nvSpPr>
          <p:cNvPr id="9220" name="Rectangle 3"/>
          <p:cNvSpPr>
            <a:spLocks noGrp="1" noChangeArrowheads="1"/>
          </p:cNvSpPr>
          <p:nvPr>
            <p:ph type="body" idx="1"/>
          </p:nvPr>
        </p:nvSpPr>
        <p:spPr/>
        <p:txBody>
          <a:bodyPr>
            <a:normAutofit/>
          </a:bodyPr>
          <a:lstStyle/>
          <a:p>
            <a:pPr eaLnBrk="1" hangingPunct="1">
              <a:lnSpc>
                <a:spcPct val="90000"/>
              </a:lnSpc>
            </a:pPr>
            <a:r>
              <a:rPr lang="en-US" dirty="0"/>
              <a:t>The DAL shall handle all adjudications required by the LAPA, </a:t>
            </a:r>
          </a:p>
          <a:p>
            <a:pPr lvl="1" eaLnBrk="1" hangingPunct="1">
              <a:lnSpc>
                <a:spcPct val="90000"/>
              </a:lnSpc>
            </a:pPr>
            <a:r>
              <a:rPr lang="en-US" dirty="0"/>
              <a:t>that the ALJ shall issue the final decision or order and </a:t>
            </a:r>
          </a:p>
          <a:p>
            <a:pPr lvl="1" eaLnBrk="1" hangingPunct="1">
              <a:lnSpc>
                <a:spcPct val="90000"/>
              </a:lnSpc>
            </a:pPr>
            <a:r>
              <a:rPr lang="en-US" dirty="0"/>
              <a:t>the agency shall have no authority to override the decision or order, </a:t>
            </a:r>
          </a:p>
          <a:p>
            <a:pPr lvl="1" eaLnBrk="1" hangingPunct="1">
              <a:lnSpc>
                <a:spcPct val="90000"/>
              </a:lnSpc>
            </a:pPr>
            <a:r>
              <a:rPr lang="en-US" dirty="0"/>
              <a:t>no agency or official thereof shall be entitled to judicial review of an adjudication.</a:t>
            </a:r>
          </a:p>
        </p:txBody>
      </p:sp>
      <p:pic>
        <p:nvPicPr>
          <p:cNvPr id="2" name="Audio 1">
            <a:hlinkClick r:id="" action="ppaction://media"/>
            <a:extLst>
              <a:ext uri="{FF2B5EF4-FFF2-40B4-BE49-F238E27FC236}">
                <a16:creationId xmlns:a16="http://schemas.microsoft.com/office/drawing/2014/main" id="{463B53F0-23CD-4413-9619-5D20794B93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36"/>
    </mc:Choice>
    <mc:Fallback xmlns="">
      <p:transition spd="slow" advTm="2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AA07-7967-412A-BDC2-F109FD40E22C}"/>
              </a:ext>
            </a:extLst>
          </p:cNvPr>
          <p:cNvSpPr>
            <a:spLocks noGrp="1"/>
          </p:cNvSpPr>
          <p:nvPr>
            <p:ph type="title"/>
          </p:nvPr>
        </p:nvSpPr>
        <p:spPr/>
        <p:txBody>
          <a:bodyPr/>
          <a:lstStyle/>
          <a:p>
            <a:r>
              <a:rPr lang="en-US" dirty="0"/>
              <a:t>Control of the DAL</a:t>
            </a:r>
          </a:p>
        </p:txBody>
      </p:sp>
      <p:sp>
        <p:nvSpPr>
          <p:cNvPr id="3" name="Content Placeholder 2">
            <a:extLst>
              <a:ext uri="{FF2B5EF4-FFF2-40B4-BE49-F238E27FC236}">
                <a16:creationId xmlns:a16="http://schemas.microsoft.com/office/drawing/2014/main" id="{FAC34B0B-4408-4739-B63F-1419C4C26499}"/>
              </a:ext>
            </a:extLst>
          </p:cNvPr>
          <p:cNvSpPr>
            <a:spLocks noGrp="1"/>
          </p:cNvSpPr>
          <p:nvPr>
            <p:ph idx="1"/>
          </p:nvPr>
        </p:nvSpPr>
        <p:spPr/>
        <p:txBody>
          <a:bodyPr>
            <a:normAutofit lnSpcReduction="10000"/>
          </a:bodyPr>
          <a:lstStyle/>
          <a:p>
            <a:pPr eaLnBrk="1" hangingPunct="1">
              <a:lnSpc>
                <a:spcPct val="90000"/>
              </a:lnSpc>
            </a:pPr>
            <a:r>
              <a:rPr lang="en-US" dirty="0"/>
              <a:t>that the governor shall appoint, and the Senate confirm, a director for DAL, who, in turn, shall employ the ALJs, and that the current ALJs employed by the various affected agencies shall be transferred to and employed in the DAL. </a:t>
            </a:r>
          </a:p>
          <a:p>
            <a:pPr lvl="1" eaLnBrk="1" hangingPunct="1">
              <a:lnSpc>
                <a:spcPct val="90000"/>
              </a:lnSpc>
            </a:pPr>
            <a:r>
              <a:rPr lang="en-US" dirty="0"/>
              <a:t>(Some agencies such as medical licensing are excluded)</a:t>
            </a:r>
          </a:p>
          <a:p>
            <a:pPr eaLnBrk="1" hangingPunct="1">
              <a:lnSpc>
                <a:spcPct val="90000"/>
              </a:lnSpc>
            </a:pPr>
            <a:r>
              <a:rPr lang="en-US" dirty="0"/>
              <a:t>The Insurance Commissioner loses control over adjudications involving insurance regulation; the control is transferred to the Governor.</a:t>
            </a:r>
          </a:p>
        </p:txBody>
      </p:sp>
      <p:sp>
        <p:nvSpPr>
          <p:cNvPr id="4" name="Slide Number Placeholder 3">
            <a:extLst>
              <a:ext uri="{FF2B5EF4-FFF2-40B4-BE49-F238E27FC236}">
                <a16:creationId xmlns:a16="http://schemas.microsoft.com/office/drawing/2014/main" id="{A5512411-AB76-451E-B6AF-C178FFAF422C}"/>
              </a:ext>
            </a:extLst>
          </p:cNvPr>
          <p:cNvSpPr>
            <a:spLocks noGrp="1"/>
          </p:cNvSpPr>
          <p:nvPr>
            <p:ph type="sldNum" sz="quarter" idx="12"/>
          </p:nvPr>
        </p:nvSpPr>
        <p:spPr/>
        <p:txBody>
          <a:bodyPr/>
          <a:lstStyle/>
          <a:p>
            <a:pPr>
              <a:defRPr/>
            </a:pPr>
            <a:fld id="{CC739B67-DB22-4103-985A-E8E1D242EF5C}"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F8EC6CD7-A37D-46F1-BF2F-56924B6121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254242518"/>
      </p:ext>
    </p:extLst>
  </p:cSld>
  <p:clrMapOvr>
    <a:masterClrMapping/>
  </p:clrMapOvr>
  <mc:AlternateContent xmlns:mc="http://schemas.openxmlformats.org/markup-compatibility/2006" xmlns:p14="http://schemas.microsoft.com/office/powerpoint/2010/main">
    <mc:Choice Requires="p14">
      <p:transition spd="slow" p14:dur="2000" advTm="54605"/>
    </mc:Choice>
    <mc:Fallback xmlns="">
      <p:transition spd="slow" advTm="5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47D8-C0A7-4463-8B51-9671A1D3F03D}"/>
              </a:ext>
            </a:extLst>
          </p:cNvPr>
          <p:cNvSpPr>
            <a:spLocks noGrp="1"/>
          </p:cNvSpPr>
          <p:nvPr>
            <p:ph type="title"/>
          </p:nvPr>
        </p:nvSpPr>
        <p:spPr/>
        <p:txBody>
          <a:bodyPr/>
          <a:lstStyle/>
          <a:p>
            <a:r>
              <a:rPr lang="en-US" dirty="0"/>
              <a:t>The One-Way Regulatory Ratchet</a:t>
            </a:r>
          </a:p>
        </p:txBody>
      </p:sp>
      <p:sp>
        <p:nvSpPr>
          <p:cNvPr id="3" name="Content Placeholder 2">
            <a:extLst>
              <a:ext uri="{FF2B5EF4-FFF2-40B4-BE49-F238E27FC236}">
                <a16:creationId xmlns:a16="http://schemas.microsoft.com/office/drawing/2014/main" id="{9730D53B-C0FE-489A-9DF5-733B15946EFA}"/>
              </a:ext>
            </a:extLst>
          </p:cNvPr>
          <p:cNvSpPr>
            <a:spLocks noGrp="1"/>
          </p:cNvSpPr>
          <p:nvPr>
            <p:ph idx="1"/>
          </p:nvPr>
        </p:nvSpPr>
        <p:spPr/>
        <p:txBody>
          <a:bodyPr>
            <a:normAutofit fontScale="92500" lnSpcReduction="20000"/>
          </a:bodyPr>
          <a:lstStyle/>
          <a:p>
            <a:r>
              <a:rPr lang="en-US" dirty="0"/>
              <a:t>If the agency agrees with State Farm, then State Farm wins.</a:t>
            </a:r>
          </a:p>
          <a:p>
            <a:r>
              <a:rPr lang="en-US" dirty="0"/>
              <a:t>If the agency disagrees with State Farm, and the ALJ supports the agency, State Farm can appeal to the courts.</a:t>
            </a:r>
          </a:p>
          <a:p>
            <a:r>
              <a:rPr lang="en-US" dirty="0"/>
              <a:t>If the agency disagrees with State Farm, and the ALJ supports the State Farm, the agency cannot appeal to the courts.</a:t>
            </a:r>
          </a:p>
          <a:p>
            <a:r>
              <a:rPr lang="en-US" dirty="0"/>
              <a:t> State Farm gets two bites.</a:t>
            </a:r>
          </a:p>
          <a:p>
            <a:pPr lvl="1"/>
            <a:r>
              <a:rPr lang="en-US" dirty="0"/>
              <a:t>Think of it as a coin toss, and the regulated party gets to toss again if it loses.</a:t>
            </a:r>
          </a:p>
        </p:txBody>
      </p:sp>
      <p:sp>
        <p:nvSpPr>
          <p:cNvPr id="4" name="Slide Number Placeholder 3">
            <a:extLst>
              <a:ext uri="{FF2B5EF4-FFF2-40B4-BE49-F238E27FC236}">
                <a16:creationId xmlns:a16="http://schemas.microsoft.com/office/drawing/2014/main" id="{831C4806-996C-484A-B935-2721FEB0D130}"/>
              </a:ext>
            </a:extLst>
          </p:cNvPr>
          <p:cNvSpPr>
            <a:spLocks noGrp="1"/>
          </p:cNvSpPr>
          <p:nvPr>
            <p:ph type="sldNum" sz="quarter" idx="12"/>
          </p:nvPr>
        </p:nvSpPr>
        <p:spPr/>
        <p:txBody>
          <a:bodyPr/>
          <a:lstStyle/>
          <a:p>
            <a:pPr>
              <a:defRPr/>
            </a:pPr>
            <a:fld id="{CC739B67-DB22-4103-985A-E8E1D242EF5C}" type="slidenum">
              <a:rPr lang="en-US" smtClean="0"/>
              <a:pPr>
                <a:defRPr/>
              </a:pPr>
              <a:t>12</a:t>
            </a:fld>
            <a:endParaRPr lang="en-US"/>
          </a:p>
        </p:txBody>
      </p:sp>
      <p:pic>
        <p:nvPicPr>
          <p:cNvPr id="5" name="Audio 4">
            <a:hlinkClick r:id="" action="ppaction://media"/>
            <a:extLst>
              <a:ext uri="{FF2B5EF4-FFF2-40B4-BE49-F238E27FC236}">
                <a16:creationId xmlns:a16="http://schemas.microsoft.com/office/drawing/2014/main" id="{7ADAB87B-F5BC-4A9F-B589-8B0FC55BB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373099421"/>
      </p:ext>
    </p:extLst>
  </p:cSld>
  <p:clrMapOvr>
    <a:masterClrMapping/>
  </p:clrMapOvr>
  <mc:AlternateContent xmlns:mc="http://schemas.openxmlformats.org/markup-compatibility/2006" xmlns:p14="http://schemas.microsoft.com/office/powerpoint/2010/main">
    <mc:Choice Requires="p14">
      <p:transition spd="slow" p14:dur="2000" advTm="94636"/>
    </mc:Choice>
    <mc:Fallback xmlns="">
      <p:transition spd="slow" advTm="9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F032-DF7B-4927-8707-4C14305D820A}"/>
              </a:ext>
            </a:extLst>
          </p:cNvPr>
          <p:cNvSpPr>
            <a:spLocks noGrp="1"/>
          </p:cNvSpPr>
          <p:nvPr>
            <p:ph type="title"/>
          </p:nvPr>
        </p:nvSpPr>
        <p:spPr/>
        <p:txBody>
          <a:bodyPr/>
          <a:lstStyle/>
          <a:p>
            <a:r>
              <a:rPr lang="en-US" dirty="0"/>
              <a:t>Learning Objectives</a:t>
            </a:r>
            <a:r>
              <a:rPr lang="en-US" baseline="0" dirty="0"/>
              <a:t> </a:t>
            </a:r>
            <a:endParaRPr lang="en-US" dirty="0"/>
          </a:p>
        </p:txBody>
      </p:sp>
      <p:sp>
        <p:nvSpPr>
          <p:cNvPr id="3" name="Content Placeholder 2">
            <a:extLst>
              <a:ext uri="{FF2B5EF4-FFF2-40B4-BE49-F238E27FC236}">
                <a16:creationId xmlns:a16="http://schemas.microsoft.com/office/drawing/2014/main" id="{A7D44AC0-DD31-48EF-BE25-B6533A5665D9}"/>
              </a:ext>
            </a:extLst>
          </p:cNvPr>
          <p:cNvSpPr>
            <a:spLocks noGrp="1"/>
          </p:cNvSpPr>
          <p:nvPr>
            <p:ph idx="1"/>
          </p:nvPr>
        </p:nvSpPr>
        <p:spPr/>
        <p:txBody>
          <a:bodyPr/>
          <a:lstStyle/>
          <a:p>
            <a:r>
              <a:rPr lang="en-US" dirty="0"/>
              <a:t>Learn why state insurance regulators are less constrained by federal law than other state regulators.</a:t>
            </a:r>
          </a:p>
          <a:p>
            <a:r>
              <a:rPr lang="en-US" dirty="0"/>
              <a:t>Learn the history of the office of Louisiana Insurance Commissioner</a:t>
            </a:r>
          </a:p>
          <a:p>
            <a:r>
              <a:rPr lang="en-US" dirty="0"/>
              <a:t>Learn the basic provisions of the Department of Administrative Law Act</a:t>
            </a:r>
          </a:p>
        </p:txBody>
      </p:sp>
      <p:sp>
        <p:nvSpPr>
          <p:cNvPr id="4" name="Slide Number Placeholder 3">
            <a:extLst>
              <a:ext uri="{FF2B5EF4-FFF2-40B4-BE49-F238E27FC236}">
                <a16:creationId xmlns:a16="http://schemas.microsoft.com/office/drawing/2014/main" id="{7C376CDC-48D3-4690-BAE3-3C2C5275C71B}"/>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7" name="Audio 6">
            <a:hlinkClick r:id="" action="ppaction://media"/>
            <a:extLst>
              <a:ext uri="{FF2B5EF4-FFF2-40B4-BE49-F238E27FC236}">
                <a16:creationId xmlns:a16="http://schemas.microsoft.com/office/drawing/2014/main" id="{B2510210-A215-46E6-B034-154CEF5980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57737570"/>
      </p:ext>
    </p:extLst>
  </p:cSld>
  <p:clrMapOvr>
    <a:masterClrMapping/>
  </p:clrMapOvr>
  <mc:AlternateContent xmlns:mc="http://schemas.openxmlformats.org/markup-compatibility/2006" xmlns:p14="http://schemas.microsoft.com/office/powerpoint/2010/main">
    <mc:Choice Requires="p14">
      <p:transition spd="slow" p14:dur="2000" advTm="48158"/>
    </mc:Choice>
    <mc:Fallback xmlns="">
      <p:transition spd="slow" advTm="4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546D-DF7B-4498-A722-EB99C9936C85}"/>
              </a:ext>
            </a:extLst>
          </p:cNvPr>
          <p:cNvSpPr>
            <a:spLocks noGrp="1"/>
          </p:cNvSpPr>
          <p:nvPr>
            <p:ph type="ctrTitle"/>
          </p:nvPr>
        </p:nvSpPr>
        <p:spPr/>
        <p:txBody>
          <a:bodyPr/>
          <a:lstStyle/>
          <a:p>
            <a:r>
              <a:rPr lang="en-US" dirty="0"/>
              <a:t>Insurance Regulation History</a:t>
            </a:r>
          </a:p>
        </p:txBody>
      </p:sp>
      <p:sp>
        <p:nvSpPr>
          <p:cNvPr id="6" name="Subtitle 5">
            <a:extLst>
              <a:ext uri="{FF2B5EF4-FFF2-40B4-BE49-F238E27FC236}">
                <a16:creationId xmlns:a16="http://schemas.microsoft.com/office/drawing/2014/main" id="{716C7AEC-5B3F-4A4F-9AF9-88B8C2CD886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9490F0C-0051-413B-A033-1F9E8D0F2954}"/>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7" name="Audio 6">
            <a:hlinkClick r:id="" action="ppaction://media"/>
            <a:extLst>
              <a:ext uri="{FF2B5EF4-FFF2-40B4-BE49-F238E27FC236}">
                <a16:creationId xmlns:a16="http://schemas.microsoft.com/office/drawing/2014/main" id="{A7BC9817-9BE7-46CB-B3CD-C10BCF543A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900609120"/>
      </p:ext>
    </p:extLst>
  </p:cSld>
  <p:clrMapOvr>
    <a:masterClrMapping/>
  </p:clrMapOvr>
  <mc:AlternateContent xmlns:mc="http://schemas.openxmlformats.org/markup-compatibility/2006" xmlns:p14="http://schemas.microsoft.com/office/powerpoint/2010/main">
    <mc:Choice Requires="p14">
      <p:transition spd="slow" p14:dur="2000" advTm="5316"/>
    </mc:Choice>
    <mc:Fallback xmlns="">
      <p:transition spd="slow" advTm="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36E1-0390-4B81-90DC-D43EF4E81288}"/>
              </a:ext>
            </a:extLst>
          </p:cNvPr>
          <p:cNvSpPr>
            <a:spLocks noGrp="1"/>
          </p:cNvSpPr>
          <p:nvPr>
            <p:ph type="title"/>
          </p:nvPr>
        </p:nvSpPr>
        <p:spPr/>
        <p:txBody>
          <a:bodyPr/>
          <a:lstStyle/>
          <a:p>
            <a:r>
              <a:rPr lang="en-US" dirty="0"/>
              <a:t>The Unique Role of State Insurance Regulators</a:t>
            </a:r>
          </a:p>
        </p:txBody>
      </p:sp>
      <p:sp>
        <p:nvSpPr>
          <p:cNvPr id="3" name="Content Placeholder 2">
            <a:extLst>
              <a:ext uri="{FF2B5EF4-FFF2-40B4-BE49-F238E27FC236}">
                <a16:creationId xmlns:a16="http://schemas.microsoft.com/office/drawing/2014/main" id="{6650F62C-4ADF-4536-A602-91C6FC2489A1}"/>
              </a:ext>
            </a:extLst>
          </p:cNvPr>
          <p:cNvSpPr>
            <a:spLocks noGrp="1"/>
          </p:cNvSpPr>
          <p:nvPr>
            <p:ph idx="1"/>
          </p:nvPr>
        </p:nvSpPr>
        <p:spPr/>
        <p:txBody>
          <a:bodyPr/>
          <a:lstStyle/>
          <a:p>
            <a:r>
              <a:rPr lang="en-US" i="1" dirty="0"/>
              <a:t>Paul v. Virginia </a:t>
            </a:r>
            <a:r>
              <a:rPr lang="en-US" dirty="0"/>
              <a:t>(1869) held that insurance was not interstate commerce, leaving it to state regulation.</a:t>
            </a:r>
          </a:p>
          <a:p>
            <a:r>
              <a:rPr lang="en-US" dirty="0"/>
              <a:t>This was overturned by the Supreme Court in 1944.</a:t>
            </a:r>
          </a:p>
          <a:p>
            <a:r>
              <a:rPr lang="en-US" dirty="0"/>
              <a:t>At the urging of the insurance industry, Congress then passed the McCarron-Ferguson Act (1945) to preserve state authority to regulate insurance.</a:t>
            </a:r>
          </a:p>
          <a:p>
            <a:endParaRPr lang="en-US" dirty="0"/>
          </a:p>
        </p:txBody>
      </p:sp>
      <p:sp>
        <p:nvSpPr>
          <p:cNvPr id="4" name="Slide Number Placeholder 3">
            <a:extLst>
              <a:ext uri="{FF2B5EF4-FFF2-40B4-BE49-F238E27FC236}">
                <a16:creationId xmlns:a16="http://schemas.microsoft.com/office/drawing/2014/main" id="{118A8CDD-6E0F-4F12-82C6-DB731CF1FB6F}"/>
              </a:ext>
            </a:extLst>
          </p:cNvPr>
          <p:cNvSpPr>
            <a:spLocks noGrp="1"/>
          </p:cNvSpPr>
          <p:nvPr>
            <p:ph type="sldNum" sz="quarter" idx="12"/>
          </p:nvPr>
        </p:nvSpPr>
        <p:spPr/>
        <p:txBody>
          <a:bodyPr/>
          <a:lstStyle/>
          <a:p>
            <a:pPr>
              <a:defRPr/>
            </a:pPr>
            <a:fld id="{CC739B67-DB22-4103-985A-E8E1D242EF5C}" type="slidenum">
              <a:rPr lang="en-US" smtClean="0"/>
              <a:pPr>
                <a:defRPr/>
              </a:pPr>
              <a:t>4</a:t>
            </a:fld>
            <a:endParaRPr lang="en-US"/>
          </a:p>
        </p:txBody>
      </p:sp>
      <p:pic>
        <p:nvPicPr>
          <p:cNvPr id="5" name="Audio 4">
            <a:hlinkClick r:id="" action="ppaction://media"/>
            <a:extLst>
              <a:ext uri="{FF2B5EF4-FFF2-40B4-BE49-F238E27FC236}">
                <a16:creationId xmlns:a16="http://schemas.microsoft.com/office/drawing/2014/main" id="{04E92A1D-9002-4F24-9639-29D7CA8BF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919276941"/>
      </p:ext>
    </p:extLst>
  </p:cSld>
  <p:clrMapOvr>
    <a:masterClrMapping/>
  </p:clrMapOvr>
  <mc:AlternateContent xmlns:mc="http://schemas.openxmlformats.org/markup-compatibility/2006" xmlns:p14="http://schemas.microsoft.com/office/powerpoint/2010/main">
    <mc:Choice Requires="p14">
      <p:transition spd="slow" p14:dur="2000" advTm="57370"/>
    </mc:Choice>
    <mc:Fallback xmlns="">
      <p:transition spd="slow" advTm="5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2A13-6D97-4B08-A2B7-ADE026B3D899}"/>
              </a:ext>
            </a:extLst>
          </p:cNvPr>
          <p:cNvSpPr>
            <a:spLocks noGrp="1"/>
          </p:cNvSpPr>
          <p:nvPr>
            <p:ph type="title"/>
          </p:nvPr>
        </p:nvSpPr>
        <p:spPr/>
        <p:txBody>
          <a:bodyPr/>
          <a:lstStyle/>
          <a:p>
            <a:r>
              <a:rPr lang="en-US" dirty="0"/>
              <a:t>McCarron-Ferguson Act</a:t>
            </a:r>
          </a:p>
        </p:txBody>
      </p:sp>
      <p:sp>
        <p:nvSpPr>
          <p:cNvPr id="3" name="Content Placeholder 2">
            <a:extLst>
              <a:ext uri="{FF2B5EF4-FFF2-40B4-BE49-F238E27FC236}">
                <a16:creationId xmlns:a16="http://schemas.microsoft.com/office/drawing/2014/main" id="{F303337B-935C-4900-B13B-4DDD8A089268}"/>
              </a:ext>
            </a:extLst>
          </p:cNvPr>
          <p:cNvSpPr>
            <a:spLocks noGrp="1"/>
          </p:cNvSpPr>
          <p:nvPr>
            <p:ph idx="1"/>
          </p:nvPr>
        </p:nvSpPr>
        <p:spPr/>
        <p:txBody>
          <a:bodyPr>
            <a:normAutofit fontScale="92500"/>
          </a:bodyPr>
          <a:lstStyle/>
          <a:p>
            <a:r>
              <a:rPr lang="en-US" dirty="0"/>
              <a:t>“that the continued regulation and taxation by the several States of the business of insurance is in the public interest, and that silence on the part of the Congress shall not be construed to impose any barrier to the regulation or taxation of such business by the several states.”</a:t>
            </a:r>
          </a:p>
          <a:p>
            <a:r>
              <a:rPr lang="en-US" dirty="0"/>
              <a:t>“no Act of Congress shall be construed to invalidate, impair, or supersede any law enacted by any state for the purpose of regulating the business of insurance.”</a:t>
            </a:r>
          </a:p>
        </p:txBody>
      </p:sp>
      <p:sp>
        <p:nvSpPr>
          <p:cNvPr id="4" name="Slide Number Placeholder 3">
            <a:extLst>
              <a:ext uri="{FF2B5EF4-FFF2-40B4-BE49-F238E27FC236}">
                <a16:creationId xmlns:a16="http://schemas.microsoft.com/office/drawing/2014/main" id="{6FF0281E-AD9E-49F0-84A1-AE3D88AADF08}"/>
              </a:ext>
            </a:extLst>
          </p:cNvPr>
          <p:cNvSpPr>
            <a:spLocks noGrp="1"/>
          </p:cNvSpPr>
          <p:nvPr>
            <p:ph type="sldNum" sz="quarter" idx="12"/>
          </p:nvPr>
        </p:nvSpPr>
        <p:spPr/>
        <p:txBody>
          <a:bodyPr/>
          <a:lstStyle/>
          <a:p>
            <a:pPr>
              <a:defRPr/>
            </a:pPr>
            <a:fld id="{CC739B67-DB22-4103-985A-E8E1D242EF5C}"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8B735A96-8E62-45C1-8FCE-5E9BE7DAE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2276595"/>
      </p:ext>
    </p:extLst>
  </p:cSld>
  <p:clrMapOvr>
    <a:masterClrMapping/>
  </p:clrMapOvr>
  <mc:AlternateContent xmlns:mc="http://schemas.openxmlformats.org/markup-compatibility/2006" xmlns:p14="http://schemas.microsoft.com/office/powerpoint/2010/main">
    <mc:Choice Requires="p14">
      <p:transition spd="slow" p14:dur="2000" advTm="47271"/>
    </mc:Choice>
    <mc:Fallback xmlns="">
      <p:transition spd="slow" advTm="47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44273D13-8C48-4048-8678-8A10C88A81D3}" type="slidenum">
              <a:rPr lang="en-US" smtClean="0"/>
              <a:pPr/>
              <a:t>6</a:t>
            </a:fld>
            <a:endParaRPr lang="en-US"/>
          </a:p>
        </p:txBody>
      </p:sp>
      <p:sp>
        <p:nvSpPr>
          <p:cNvPr id="5123" name="Rectangle 2"/>
          <p:cNvSpPr>
            <a:spLocks noGrp="1" noChangeArrowheads="1"/>
          </p:cNvSpPr>
          <p:nvPr>
            <p:ph type="title"/>
          </p:nvPr>
        </p:nvSpPr>
        <p:spPr/>
        <p:txBody>
          <a:bodyPr/>
          <a:lstStyle/>
          <a:p>
            <a:pPr eaLnBrk="1" hangingPunct="1"/>
            <a:r>
              <a:rPr lang="en-US" dirty="0"/>
              <a:t>The Impact of the McCarron-Ferguson Act</a:t>
            </a:r>
          </a:p>
        </p:txBody>
      </p:sp>
      <p:sp>
        <p:nvSpPr>
          <p:cNvPr id="5124" name="Rectangle 3"/>
          <p:cNvSpPr>
            <a:spLocks noGrp="1" noChangeArrowheads="1"/>
          </p:cNvSpPr>
          <p:nvPr>
            <p:ph type="body" idx="1"/>
          </p:nvPr>
        </p:nvSpPr>
        <p:spPr/>
        <p:txBody>
          <a:bodyPr>
            <a:normAutofit fontScale="85000" lnSpcReduction="20000"/>
          </a:bodyPr>
          <a:lstStyle/>
          <a:p>
            <a:pPr eaLnBrk="1" hangingPunct="1">
              <a:lnSpc>
                <a:spcPct val="90000"/>
              </a:lnSpc>
            </a:pPr>
            <a:r>
              <a:rPr lang="en-US" dirty="0"/>
              <a:t>No federal regulation of insurance (mostly).</a:t>
            </a:r>
          </a:p>
          <a:p>
            <a:pPr lvl="1" eaLnBrk="1" hangingPunct="1">
              <a:lnSpc>
                <a:spcPct val="90000"/>
              </a:lnSpc>
            </a:pPr>
            <a:r>
              <a:rPr lang="en-US" dirty="0"/>
              <a:t>DEQ/Health and Hospitals/etc.</a:t>
            </a:r>
          </a:p>
          <a:p>
            <a:pPr eaLnBrk="1" hangingPunct="1">
              <a:lnSpc>
                <a:spcPct val="90000"/>
              </a:lnSpc>
            </a:pPr>
            <a:r>
              <a:rPr lang="en-US" dirty="0"/>
              <a:t>Insurers are organized by state.</a:t>
            </a:r>
          </a:p>
          <a:p>
            <a:pPr lvl="1" eaLnBrk="1" hangingPunct="1">
              <a:lnSpc>
                <a:spcPct val="90000"/>
              </a:lnSpc>
            </a:pPr>
            <a:r>
              <a:rPr lang="en-US" dirty="0"/>
              <a:t>National insurers are umbrellas over 50+ state companies.</a:t>
            </a:r>
          </a:p>
          <a:p>
            <a:pPr lvl="1" eaLnBrk="1" hangingPunct="1">
              <a:lnSpc>
                <a:spcPct val="90000"/>
              </a:lnSpc>
            </a:pPr>
            <a:r>
              <a:rPr lang="en-US" dirty="0"/>
              <a:t>Limits the risk sharing to small pools (neurosurgeons in Louisiana)</a:t>
            </a:r>
          </a:p>
          <a:p>
            <a:pPr lvl="1" eaLnBrk="1" hangingPunct="1">
              <a:lnSpc>
                <a:spcPct val="90000"/>
              </a:lnSpc>
            </a:pPr>
            <a:r>
              <a:rPr lang="en-US" dirty="0"/>
              <a:t>Makes it harder for state regulators because state can only see the local company, not the overall umbrella company. </a:t>
            </a:r>
          </a:p>
          <a:p>
            <a:pPr eaLnBrk="1" hangingPunct="1">
              <a:lnSpc>
                <a:spcPct val="90000"/>
              </a:lnSpc>
            </a:pPr>
            <a:r>
              <a:rPr lang="en-US" dirty="0"/>
              <a:t>Most states do not have the information or expertise to do the job effectively.</a:t>
            </a:r>
          </a:p>
        </p:txBody>
      </p:sp>
      <p:pic>
        <p:nvPicPr>
          <p:cNvPr id="2" name="Audio 1">
            <a:hlinkClick r:id="" action="ppaction://media"/>
            <a:extLst>
              <a:ext uri="{FF2B5EF4-FFF2-40B4-BE49-F238E27FC236}">
                <a16:creationId xmlns:a16="http://schemas.microsoft.com/office/drawing/2014/main" id="{7F27CED5-D76D-4372-B01B-4EE3BF536F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072587806"/>
      </p:ext>
    </p:extLst>
  </p:cSld>
  <p:clrMapOvr>
    <a:masterClrMapping/>
  </p:clrMapOvr>
  <mc:AlternateContent xmlns:mc="http://schemas.openxmlformats.org/markup-compatibility/2006" xmlns:p14="http://schemas.microsoft.com/office/powerpoint/2010/main">
    <mc:Choice Requires="p14">
      <p:transition spd="slow" p14:dur="2000" advTm="218771"/>
    </mc:Choice>
    <mc:Fallback xmlns="">
      <p:transition spd="slow" advTm="2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251D-E344-4CD1-B8A5-9E01B99B8222}"/>
              </a:ext>
            </a:extLst>
          </p:cNvPr>
          <p:cNvSpPr>
            <a:spLocks noGrp="1"/>
          </p:cNvSpPr>
          <p:nvPr>
            <p:ph type="title"/>
          </p:nvPr>
        </p:nvSpPr>
        <p:spPr/>
        <p:txBody>
          <a:bodyPr/>
          <a:lstStyle/>
          <a:p>
            <a:r>
              <a:rPr lang="en-US" dirty="0"/>
              <a:t>Federal Regulation</a:t>
            </a:r>
            <a:r>
              <a:rPr lang="en-US" baseline="0" dirty="0"/>
              <a:t> of </a:t>
            </a:r>
            <a:r>
              <a:rPr lang="en-US" dirty="0"/>
              <a:t>Health Insurance</a:t>
            </a:r>
          </a:p>
        </p:txBody>
      </p:sp>
      <p:sp>
        <p:nvSpPr>
          <p:cNvPr id="3" name="Content Placeholder 2">
            <a:extLst>
              <a:ext uri="{FF2B5EF4-FFF2-40B4-BE49-F238E27FC236}">
                <a16:creationId xmlns:a16="http://schemas.microsoft.com/office/drawing/2014/main" id="{F89BB3C9-3A74-4D81-9005-376ABDBE5944}"/>
              </a:ext>
            </a:extLst>
          </p:cNvPr>
          <p:cNvSpPr>
            <a:spLocks noGrp="1"/>
          </p:cNvSpPr>
          <p:nvPr>
            <p:ph idx="1"/>
          </p:nvPr>
        </p:nvSpPr>
        <p:spPr/>
        <p:txBody>
          <a:bodyPr/>
          <a:lstStyle/>
          <a:p>
            <a:pPr eaLnBrk="1" hangingPunct="1">
              <a:lnSpc>
                <a:spcPct val="90000"/>
              </a:lnSpc>
            </a:pPr>
            <a:r>
              <a:rPr lang="en-US" dirty="0"/>
              <a:t>ERISA (Employee Retirement Income Security Act) preempted much state regulation of employer self-insurance programs without substituting federal regulation.</a:t>
            </a:r>
          </a:p>
          <a:p>
            <a:pPr eaLnBrk="1" hangingPunct="1">
              <a:lnSpc>
                <a:spcPct val="90000"/>
              </a:lnSpc>
            </a:pPr>
            <a:r>
              <a:rPr lang="en-US" dirty="0"/>
              <a:t>The Affordable Care Act sets federal standards for health insurance polices.</a:t>
            </a:r>
          </a:p>
          <a:p>
            <a:pPr lvl="1" eaLnBrk="1" hangingPunct="1">
              <a:lnSpc>
                <a:spcPct val="90000"/>
              </a:lnSpc>
            </a:pPr>
            <a:r>
              <a:rPr lang="en-US" dirty="0"/>
              <a:t>There is a role for state insurance commissions in the ACA exchanges, to the extent allowed by state law.</a:t>
            </a:r>
          </a:p>
        </p:txBody>
      </p:sp>
      <p:sp>
        <p:nvSpPr>
          <p:cNvPr id="4" name="Slide Number Placeholder 3">
            <a:extLst>
              <a:ext uri="{FF2B5EF4-FFF2-40B4-BE49-F238E27FC236}">
                <a16:creationId xmlns:a16="http://schemas.microsoft.com/office/drawing/2014/main" id="{409D74AB-3E5D-4F4C-8856-13921C419DB7}"/>
              </a:ext>
            </a:extLst>
          </p:cNvPr>
          <p:cNvSpPr>
            <a:spLocks noGrp="1"/>
          </p:cNvSpPr>
          <p:nvPr>
            <p:ph type="sldNum" sz="quarter" idx="12"/>
          </p:nvPr>
        </p:nvSpPr>
        <p:spPr/>
        <p:txBody>
          <a:bodyPr/>
          <a:lstStyle/>
          <a:p>
            <a:pPr>
              <a:defRPr/>
            </a:pPr>
            <a:fld id="{CC739B67-DB22-4103-985A-E8E1D242EF5C}"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4F241DEF-3735-4F28-9889-9D42EEBD5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797287566"/>
      </p:ext>
    </p:extLst>
  </p:cSld>
  <p:clrMapOvr>
    <a:masterClrMapping/>
  </p:clrMapOvr>
  <mc:AlternateContent xmlns:mc="http://schemas.openxmlformats.org/markup-compatibility/2006" xmlns:p14="http://schemas.microsoft.com/office/powerpoint/2010/main">
    <mc:Choice Requires="p14">
      <p:transition spd="slow" p14:dur="2000" advTm="66437"/>
    </mc:Choice>
    <mc:Fallback xmlns="">
      <p:transition spd="slow" advTm="6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AA24-B60C-4BE5-B96F-E02FEFBEF666}"/>
              </a:ext>
            </a:extLst>
          </p:cNvPr>
          <p:cNvSpPr>
            <a:spLocks noGrp="1"/>
          </p:cNvSpPr>
          <p:nvPr>
            <p:ph type="ctrTitle"/>
          </p:nvPr>
        </p:nvSpPr>
        <p:spPr/>
        <p:txBody>
          <a:bodyPr/>
          <a:lstStyle/>
          <a:p>
            <a:r>
              <a:rPr lang="en-US" dirty="0"/>
              <a:t>The Louisiana Insurance Commissioner and the DAL</a:t>
            </a:r>
          </a:p>
        </p:txBody>
      </p:sp>
      <p:sp>
        <p:nvSpPr>
          <p:cNvPr id="5" name="Subtitle 4">
            <a:extLst>
              <a:ext uri="{FF2B5EF4-FFF2-40B4-BE49-F238E27FC236}">
                <a16:creationId xmlns:a16="http://schemas.microsoft.com/office/drawing/2014/main" id="{5404B6D3-B6D0-4E91-AED1-902E96979C2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B27BE4D-1AF2-4575-AF1D-F2A455F1344C}"/>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6" name="Audio 5">
            <a:hlinkClick r:id="" action="ppaction://media"/>
            <a:extLst>
              <a:ext uri="{FF2B5EF4-FFF2-40B4-BE49-F238E27FC236}">
                <a16:creationId xmlns:a16="http://schemas.microsoft.com/office/drawing/2014/main" id="{82F44D9A-19BE-472A-8C1C-0C486702F2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74457477"/>
      </p:ext>
    </p:extLst>
  </p:cSld>
  <p:clrMapOvr>
    <a:masterClrMapping/>
  </p:clrMapOvr>
  <mc:AlternateContent xmlns:mc="http://schemas.openxmlformats.org/markup-compatibility/2006" xmlns:p14="http://schemas.microsoft.com/office/powerpoint/2010/main">
    <mc:Choice Requires="p14">
      <p:transition spd="slow" p14:dur="2000" advTm="4004"/>
    </mc:Choice>
    <mc:Fallback xmlns="">
      <p:transition spd="slow" advTm="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77182446-B643-4ACD-A63E-936C6B887FC4}" type="slidenum">
              <a:rPr lang="en-US" smtClean="0"/>
              <a:pPr/>
              <a:t>9</a:t>
            </a:fld>
            <a:endParaRPr lang="en-US"/>
          </a:p>
        </p:txBody>
      </p:sp>
      <p:sp>
        <p:nvSpPr>
          <p:cNvPr id="7171" name="Rectangle 2"/>
          <p:cNvSpPr>
            <a:spLocks noGrp="1" noChangeArrowheads="1"/>
          </p:cNvSpPr>
          <p:nvPr>
            <p:ph type="title"/>
          </p:nvPr>
        </p:nvSpPr>
        <p:spPr/>
        <p:txBody>
          <a:bodyPr/>
          <a:lstStyle/>
          <a:p>
            <a:pPr eaLnBrk="1" hangingPunct="1"/>
            <a:r>
              <a:rPr lang="en-US" dirty="0"/>
              <a:t>Office of Insurance Commissioner </a:t>
            </a:r>
          </a:p>
        </p:txBody>
      </p:sp>
      <p:sp>
        <p:nvSpPr>
          <p:cNvPr id="7172" name="Rectangle 3"/>
          <p:cNvSpPr>
            <a:spLocks noGrp="1" noChangeArrowheads="1"/>
          </p:cNvSpPr>
          <p:nvPr>
            <p:ph type="body" idx="1"/>
          </p:nvPr>
        </p:nvSpPr>
        <p:spPr/>
        <p:txBody>
          <a:bodyPr>
            <a:normAutofit fontScale="77500" lnSpcReduction="20000"/>
          </a:bodyPr>
          <a:lstStyle/>
          <a:p>
            <a:pPr eaLnBrk="1" hangingPunct="1"/>
            <a:r>
              <a:rPr lang="en-US" dirty="0"/>
              <a:t>Became an elected constitutional office in 1973.</a:t>
            </a:r>
          </a:p>
          <a:p>
            <a:pPr lvl="1" eaLnBrk="1" hangingPunct="1"/>
            <a:r>
              <a:rPr lang="en-US" dirty="0"/>
              <a:t>Each elected officer is independent of the governor.</a:t>
            </a:r>
          </a:p>
          <a:p>
            <a:pPr lvl="1" eaLnBrk="1" hangingPunct="1"/>
            <a:r>
              <a:rPr lang="en-US" dirty="0"/>
              <a:t>The 1973 Constitution leaves powers and funding to the legislature.</a:t>
            </a:r>
          </a:p>
          <a:p>
            <a:pPr eaLnBrk="1" hangingPunct="1"/>
            <a:r>
              <a:rPr lang="en-US" dirty="0"/>
              <a:t>There are always political conflicts in insurance regulation.</a:t>
            </a:r>
          </a:p>
          <a:p>
            <a:pPr lvl="1" eaLnBrk="1" hangingPunct="1"/>
            <a:r>
              <a:rPr lang="en-US" dirty="0"/>
              <a:t>Hurricane wind coverage – do people away from the coast subsidize the cost of policies for those on the coast?</a:t>
            </a:r>
          </a:p>
          <a:p>
            <a:pPr lvl="1" eaLnBrk="1" hangingPunct="1"/>
            <a:r>
              <a:rPr lang="en-US" dirty="0"/>
              <a:t>Flood insurance is so political that the federal government had to provide insurance because private companies would not write the policies. (There is still limited private flood insurance.</a:t>
            </a:r>
          </a:p>
          <a:p>
            <a:pPr eaLnBrk="1" hangingPunct="1"/>
            <a:r>
              <a:rPr lang="en-US" dirty="0"/>
              <a:t>3 Commissioners in a row went to federal prison.</a:t>
            </a:r>
          </a:p>
        </p:txBody>
      </p:sp>
      <p:pic>
        <p:nvPicPr>
          <p:cNvPr id="5" name="Audio 4">
            <a:hlinkClick r:id="" action="ppaction://media"/>
            <a:extLst>
              <a:ext uri="{FF2B5EF4-FFF2-40B4-BE49-F238E27FC236}">
                <a16:creationId xmlns:a16="http://schemas.microsoft.com/office/drawing/2014/main" id="{FC8BAE55-8414-446B-8047-619F761C1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520"/>
    </mc:Choice>
    <mc:Fallback xmlns="">
      <p:transition spd="slow" advTm="19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3361</TotalTime>
  <Words>692</Words>
  <Application>Microsoft Office PowerPoint</Application>
  <PresentationFormat>On-screen Show (4:3)</PresentationFormat>
  <Paragraphs>61</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Narrow</vt:lpstr>
      <vt:lpstr>Tahoma</vt:lpstr>
      <vt:lpstr>Wingdings</vt:lpstr>
      <vt:lpstr>Blends</vt:lpstr>
      <vt:lpstr>Insurance Regulation and the Louisiana Insurance Commissioner</vt:lpstr>
      <vt:lpstr>Learning Objectives </vt:lpstr>
      <vt:lpstr>Insurance Regulation History</vt:lpstr>
      <vt:lpstr>The Unique Role of State Insurance Regulators</vt:lpstr>
      <vt:lpstr>McCarron-Ferguson Act</vt:lpstr>
      <vt:lpstr>The Impact of the McCarron-Ferguson Act</vt:lpstr>
      <vt:lpstr>Federal Regulation of Health Insurance</vt:lpstr>
      <vt:lpstr>The Louisiana Insurance Commissioner and the DAL</vt:lpstr>
      <vt:lpstr>Office of Insurance Commissioner </vt:lpstr>
      <vt:lpstr>Key Provisions of the DAL - 1995</vt:lpstr>
      <vt:lpstr>Control of the DAL</vt:lpstr>
      <vt:lpstr>The One-Way Regulatory Ratchet</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271</cp:revision>
  <dcterms:created xsi:type="dcterms:W3CDTF">2008-01-16T20:46:13Z</dcterms:created>
  <dcterms:modified xsi:type="dcterms:W3CDTF">2021-06-07T00:05:58Z</dcterms:modified>
</cp:coreProperties>
</file>