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
  </p:notesMasterIdLst>
  <p:sldIdLst>
    <p:sldId id="1075" r:id="rId2"/>
    <p:sldId id="1084" r:id="rId3"/>
    <p:sldId id="1085" r:id="rId4"/>
    <p:sldId id="1079" r:id="rId5"/>
    <p:sldId id="1086" r:id="rId6"/>
    <p:sldId id="1081" r:id="rId7"/>
    <p:sldId id="1082" r:id="rId8"/>
    <p:sldId id="1087" r:id="rId9"/>
    <p:sldId id="1080" r:id="rId10"/>
    <p:sldId id="1083" r:id="rId11"/>
    <p:sldId id="1077" r:id="rId12"/>
    <p:sldId id="1078" r:id="rId1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86410" autoAdjust="0"/>
  </p:normalViewPr>
  <p:slideViewPr>
    <p:cSldViewPr>
      <p:cViewPr varScale="1">
        <p:scale>
          <a:sx n="127" d="100"/>
          <a:sy n="127" d="100"/>
        </p:scale>
        <p:origin x="1148"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34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C18582A8-B67A-4D3A-8BB1-4E582137063D}" type="slidenum">
              <a:rPr lang="en-US"/>
              <a:pPr>
                <a:defRPr/>
              </a:pPr>
              <a:t>‹#›</a:t>
            </a:fld>
            <a:endParaRPr lang="en-US"/>
          </a:p>
        </p:txBody>
      </p:sp>
    </p:spTree>
    <p:extLst>
      <p:ext uri="{BB962C8B-B14F-4D97-AF65-F5344CB8AC3E}">
        <p14:creationId xmlns:p14="http://schemas.microsoft.com/office/powerpoint/2010/main" val="3954524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32"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a:t>Click to edit Master title style</a:t>
            </a:r>
          </a:p>
        </p:txBody>
      </p:sp>
      <p:sp>
        <p:nvSpPr>
          <p:cNvPr id="51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4352923-D39C-456D-A4D0-962C6C599CDA}" type="slidenum">
              <a:rPr lang="en-US"/>
              <a:pPr>
                <a:defRPr/>
              </a:pPr>
              <a:t>‹#›</a:t>
            </a:fld>
            <a:endParaRPr lang="en-US"/>
          </a:p>
        </p:txBody>
      </p:sp>
    </p:spTree>
    <p:extLst>
      <p:ext uri="{BB962C8B-B14F-4D97-AF65-F5344CB8AC3E}">
        <p14:creationId xmlns:p14="http://schemas.microsoft.com/office/powerpoint/2010/main" val="36347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AEF865A-A5C2-4361-AFA7-F12A71F589DC}" type="slidenum">
              <a:rPr lang="en-US"/>
              <a:pPr>
                <a:defRPr/>
              </a:pPr>
              <a:t>‹#›</a:t>
            </a:fld>
            <a:endParaRPr lang="en-US"/>
          </a:p>
        </p:txBody>
      </p:sp>
    </p:spTree>
    <p:extLst>
      <p:ext uri="{BB962C8B-B14F-4D97-AF65-F5344CB8AC3E}">
        <p14:creationId xmlns:p14="http://schemas.microsoft.com/office/powerpoint/2010/main" val="102761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214313"/>
            <a:ext cx="2159000" cy="63388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14313"/>
            <a:ext cx="6327775" cy="6338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6F31B5D-E1B1-4491-AAAE-CEE8C8D05E9A}" type="slidenum">
              <a:rPr lang="en-US"/>
              <a:pPr>
                <a:defRPr/>
              </a:pPr>
              <a:t>‹#›</a:t>
            </a:fld>
            <a:endParaRPr lang="en-US"/>
          </a:p>
        </p:txBody>
      </p:sp>
    </p:spTree>
    <p:extLst>
      <p:ext uri="{BB962C8B-B14F-4D97-AF65-F5344CB8AC3E}">
        <p14:creationId xmlns:p14="http://schemas.microsoft.com/office/powerpoint/2010/main" val="152674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C739B67-DB22-4103-985A-E8E1D242EF5C}" type="slidenum">
              <a:rPr lang="en-US"/>
              <a:pPr>
                <a:defRPr/>
              </a:pPr>
              <a:t>‹#›</a:t>
            </a:fld>
            <a:endParaRPr lang="en-US"/>
          </a:p>
        </p:txBody>
      </p:sp>
    </p:spTree>
    <p:extLst>
      <p:ext uri="{BB962C8B-B14F-4D97-AF65-F5344CB8AC3E}">
        <p14:creationId xmlns:p14="http://schemas.microsoft.com/office/powerpoint/2010/main" val="266876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F900119-3852-4FC6-AAB3-F84098667AB8}" type="slidenum">
              <a:rPr lang="en-US"/>
              <a:pPr>
                <a:defRPr/>
              </a:pPr>
              <a:t>‹#›</a:t>
            </a:fld>
            <a:endParaRPr lang="en-US"/>
          </a:p>
        </p:txBody>
      </p:sp>
    </p:spTree>
    <p:extLst>
      <p:ext uri="{BB962C8B-B14F-4D97-AF65-F5344CB8AC3E}">
        <p14:creationId xmlns:p14="http://schemas.microsoft.com/office/powerpoint/2010/main" val="266570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E4E0026-D864-4E85-B824-E57D3FA75B4F}" type="slidenum">
              <a:rPr lang="en-US"/>
              <a:pPr>
                <a:defRPr/>
              </a:pPr>
              <a:t>‹#›</a:t>
            </a:fld>
            <a:endParaRPr lang="en-US"/>
          </a:p>
        </p:txBody>
      </p:sp>
    </p:spTree>
    <p:extLst>
      <p:ext uri="{BB962C8B-B14F-4D97-AF65-F5344CB8AC3E}">
        <p14:creationId xmlns:p14="http://schemas.microsoft.com/office/powerpoint/2010/main" val="241549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CD5AE45-A9C7-42A7-8E26-99419F48295B}" type="slidenum">
              <a:rPr lang="en-US"/>
              <a:pPr>
                <a:defRPr/>
              </a:pPr>
              <a:t>‹#›</a:t>
            </a:fld>
            <a:endParaRPr lang="en-US"/>
          </a:p>
        </p:txBody>
      </p:sp>
    </p:spTree>
    <p:extLst>
      <p:ext uri="{BB962C8B-B14F-4D97-AF65-F5344CB8AC3E}">
        <p14:creationId xmlns:p14="http://schemas.microsoft.com/office/powerpoint/2010/main" val="24253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E139356F-821D-42E3-BE01-4E77970EB498}" type="slidenum">
              <a:rPr lang="en-US"/>
              <a:pPr>
                <a:defRPr/>
              </a:pPr>
              <a:t>‹#›</a:t>
            </a:fld>
            <a:endParaRPr lang="en-US"/>
          </a:p>
        </p:txBody>
      </p:sp>
    </p:spTree>
    <p:extLst>
      <p:ext uri="{BB962C8B-B14F-4D97-AF65-F5344CB8AC3E}">
        <p14:creationId xmlns:p14="http://schemas.microsoft.com/office/powerpoint/2010/main" val="325107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6139859-AD81-420F-8913-F6E36948823B}" type="slidenum">
              <a:rPr lang="en-US"/>
              <a:pPr>
                <a:defRPr/>
              </a:pPr>
              <a:t>‹#›</a:t>
            </a:fld>
            <a:endParaRPr lang="en-US"/>
          </a:p>
        </p:txBody>
      </p:sp>
    </p:spTree>
    <p:extLst>
      <p:ext uri="{BB962C8B-B14F-4D97-AF65-F5344CB8AC3E}">
        <p14:creationId xmlns:p14="http://schemas.microsoft.com/office/powerpoint/2010/main" val="17281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E9B439D-AC06-4CC0-A4D5-B3E9970ABCC5}" type="slidenum">
              <a:rPr lang="en-US"/>
              <a:pPr>
                <a:defRPr/>
              </a:pPr>
              <a:t>‹#›</a:t>
            </a:fld>
            <a:endParaRPr lang="en-US"/>
          </a:p>
        </p:txBody>
      </p:sp>
    </p:spTree>
    <p:extLst>
      <p:ext uri="{BB962C8B-B14F-4D97-AF65-F5344CB8AC3E}">
        <p14:creationId xmlns:p14="http://schemas.microsoft.com/office/powerpoint/2010/main" val="90749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4729C61-5708-442A-821A-81341DAEE5EE}" type="slidenum">
              <a:rPr lang="en-US"/>
              <a:pPr>
                <a:defRPr/>
              </a:pPr>
              <a:t>‹#›</a:t>
            </a:fld>
            <a:endParaRPr lang="en-US"/>
          </a:p>
        </p:txBody>
      </p:sp>
    </p:spTree>
    <p:extLst>
      <p:ext uri="{BB962C8B-B14F-4D97-AF65-F5344CB8AC3E}">
        <p14:creationId xmlns:p14="http://schemas.microsoft.com/office/powerpoint/2010/main" val="5273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 name="Rectangle 10"/>
          <p:cNvSpPr>
            <a:spLocks noGrp="1" noChangeArrowheads="1"/>
          </p:cNvSpPr>
          <p:nvPr>
            <p:ph type="body" idx="1"/>
          </p:nvPr>
        </p:nvSpPr>
        <p:spPr bwMode="auto">
          <a:xfrm>
            <a:off x="304800" y="2057400"/>
            <a:ext cx="853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7"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4108"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4109"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D8955139-23F9-45EA-8E55-329AE38832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Narrow" pitchFamily="34" charset="0"/>
        </a:defRPr>
      </a:lvl2pPr>
      <a:lvl3pPr algn="l" rtl="0" eaLnBrk="0" fontAlgn="base" hangingPunct="0">
        <a:spcBef>
          <a:spcPct val="0"/>
        </a:spcBef>
        <a:spcAft>
          <a:spcPct val="0"/>
        </a:spcAft>
        <a:defRPr sz="3600" b="1">
          <a:solidFill>
            <a:schemeClr val="tx1"/>
          </a:solidFill>
          <a:latin typeface="Arial Narrow" pitchFamily="34" charset="0"/>
        </a:defRPr>
      </a:lvl3pPr>
      <a:lvl4pPr algn="l" rtl="0" eaLnBrk="0" fontAlgn="base" hangingPunct="0">
        <a:spcBef>
          <a:spcPct val="0"/>
        </a:spcBef>
        <a:spcAft>
          <a:spcPct val="0"/>
        </a:spcAft>
        <a:defRPr sz="3600" b="1">
          <a:solidFill>
            <a:schemeClr val="tx1"/>
          </a:solidFill>
          <a:latin typeface="Arial Narrow" pitchFamily="34" charset="0"/>
        </a:defRPr>
      </a:lvl4pPr>
      <a:lvl5pPr algn="l" rtl="0" eaLnBrk="0" fontAlgn="base" hangingPunct="0">
        <a:spcBef>
          <a:spcPct val="0"/>
        </a:spcBef>
        <a:spcAft>
          <a:spcPct val="0"/>
        </a:spcAft>
        <a:defRPr sz="3600" b="1">
          <a:solidFill>
            <a:schemeClr val="tx1"/>
          </a:solidFill>
          <a:latin typeface="Arial Narrow" pitchFamily="34" charset="0"/>
        </a:defRPr>
      </a:lvl5pPr>
      <a:lvl6pPr marL="457200" algn="l" rtl="0" fontAlgn="base">
        <a:spcBef>
          <a:spcPct val="0"/>
        </a:spcBef>
        <a:spcAft>
          <a:spcPct val="0"/>
        </a:spcAft>
        <a:defRPr sz="3600" b="1">
          <a:solidFill>
            <a:schemeClr val="tx1"/>
          </a:solidFill>
          <a:latin typeface="Arial Narrow" pitchFamily="34" charset="0"/>
        </a:defRPr>
      </a:lvl6pPr>
      <a:lvl7pPr marL="914400" algn="l" rtl="0" fontAlgn="base">
        <a:spcBef>
          <a:spcPct val="0"/>
        </a:spcBef>
        <a:spcAft>
          <a:spcPct val="0"/>
        </a:spcAft>
        <a:defRPr sz="3600" b="1">
          <a:solidFill>
            <a:schemeClr val="tx1"/>
          </a:solidFill>
          <a:latin typeface="Arial Narrow" pitchFamily="34" charset="0"/>
        </a:defRPr>
      </a:lvl7pPr>
      <a:lvl8pPr marL="1371600" algn="l" rtl="0" fontAlgn="base">
        <a:spcBef>
          <a:spcPct val="0"/>
        </a:spcBef>
        <a:spcAft>
          <a:spcPct val="0"/>
        </a:spcAft>
        <a:defRPr sz="3600" b="1">
          <a:solidFill>
            <a:schemeClr val="tx1"/>
          </a:solidFill>
          <a:latin typeface="Arial Narrow" pitchFamily="34" charset="0"/>
        </a:defRPr>
      </a:lvl8pPr>
      <a:lvl9pPr marL="1828800" algn="l" rtl="0" fontAlgn="base">
        <a:spcBef>
          <a:spcPct val="0"/>
        </a:spcBef>
        <a:spcAft>
          <a:spcPct val="0"/>
        </a:spcAft>
        <a:defRPr sz="36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3200" b="1">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Tahoma" pitchFamily="34" charset="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Tahoma" pitchFamily="34" charset="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6"/>
          <p:cNvSpPr>
            <a:spLocks noGrp="1" noChangeArrowheads="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30F898D5-B81B-4060-AE8A-C1C220A7C267}" type="slidenum">
              <a:rPr lang="en-US" smtClean="0">
                <a:solidFill>
                  <a:schemeClr val="bg2"/>
                </a:solidFill>
              </a:rPr>
              <a:pPr/>
              <a:t>1</a:t>
            </a:fld>
            <a:endParaRPr lang="en-US">
              <a:solidFill>
                <a:schemeClr val="bg2"/>
              </a:solidFill>
            </a:endParaRPr>
          </a:p>
        </p:txBody>
      </p:sp>
      <p:sp>
        <p:nvSpPr>
          <p:cNvPr id="3075" name="Rectangle 2"/>
          <p:cNvSpPr>
            <a:spLocks noGrp="1" noChangeArrowheads="1"/>
          </p:cNvSpPr>
          <p:nvPr>
            <p:ph type="ctrTitle"/>
          </p:nvPr>
        </p:nvSpPr>
        <p:spPr/>
        <p:txBody>
          <a:bodyPr/>
          <a:lstStyle/>
          <a:p>
            <a:pPr eaLnBrk="1" hangingPunct="1"/>
            <a:r>
              <a:rPr lang="en-US" dirty="0"/>
              <a:t>ALJs in the States and the Special Case of Louisiana</a:t>
            </a:r>
          </a:p>
        </p:txBody>
      </p:sp>
      <p:sp>
        <p:nvSpPr>
          <p:cNvPr id="3076" name="Rectangle 3"/>
          <p:cNvSpPr>
            <a:spLocks noGrp="1" noChangeArrowheads="1"/>
          </p:cNvSpPr>
          <p:nvPr>
            <p:ph type="subTitle" idx="1"/>
          </p:nvPr>
        </p:nvSpPr>
        <p:spPr>
          <a:xfrm>
            <a:off x="609600" y="3886200"/>
            <a:ext cx="8305800" cy="1752600"/>
          </a:xfrm>
        </p:spPr>
        <p:txBody>
          <a:bodyPr/>
          <a:lstStyle/>
          <a:p>
            <a:pPr eaLnBrk="1" hangingPunct="1"/>
            <a:r>
              <a:rPr lang="en-US" dirty="0"/>
              <a:t>Agency Based ALJs versus Central Panel ALJs</a:t>
            </a:r>
          </a:p>
        </p:txBody>
      </p:sp>
      <p:pic>
        <p:nvPicPr>
          <p:cNvPr id="3" name="Audio 2">
            <a:hlinkClick r:id="" action="ppaction://media"/>
            <a:extLst>
              <a:ext uri="{FF2B5EF4-FFF2-40B4-BE49-F238E27FC236}">
                <a16:creationId xmlns:a16="http://schemas.microsoft.com/office/drawing/2014/main" id="{AF689D24-2384-4715-A51C-05463DE85A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55"/>
    </mc:Choice>
    <mc:Fallback xmlns="">
      <p:transition spd="slow" advTm="13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a:t>
            </a:r>
            <a:r>
              <a:rPr lang="en-US" baseline="0" dirty="0"/>
              <a:t> Legal Effect of Different State Central Panel ALJ Decisions</a:t>
            </a:r>
            <a:endParaRPr lang="en-US" dirty="0"/>
          </a:p>
        </p:txBody>
      </p:sp>
      <p:sp>
        <p:nvSpPr>
          <p:cNvPr id="3" name="Content Placeholder 2"/>
          <p:cNvSpPr>
            <a:spLocks noGrp="1"/>
          </p:cNvSpPr>
          <p:nvPr>
            <p:ph idx="1"/>
          </p:nvPr>
        </p:nvSpPr>
        <p:spPr/>
        <p:txBody>
          <a:bodyPr>
            <a:normAutofit lnSpcReduction="10000"/>
          </a:bodyPr>
          <a:lstStyle/>
          <a:p>
            <a:r>
              <a:rPr lang="en-US" baseline="0" dirty="0"/>
              <a:t>Some issue initial decisions like the federal</a:t>
            </a:r>
            <a:r>
              <a:rPr lang="en-US" dirty="0"/>
              <a:t> ALJs, which can be modified or rejected by the agency.</a:t>
            </a:r>
          </a:p>
          <a:p>
            <a:r>
              <a:rPr lang="en-US" baseline="0" dirty="0"/>
              <a:t>Some bind the agency</a:t>
            </a:r>
            <a:r>
              <a:rPr lang="en-US" dirty="0"/>
              <a:t> </a:t>
            </a:r>
            <a:r>
              <a:rPr lang="en-US" baseline="0" dirty="0"/>
              <a:t>on the facts, not the law, and the facts can be appealed</a:t>
            </a:r>
            <a:r>
              <a:rPr lang="en-US" dirty="0"/>
              <a:t> to court by the agency.</a:t>
            </a:r>
            <a:endParaRPr lang="en-US" baseline="0" dirty="0"/>
          </a:p>
          <a:p>
            <a:r>
              <a:rPr lang="en-US" baseline="0" dirty="0"/>
              <a:t>As we will learn in Wooley, </a:t>
            </a:r>
            <a:r>
              <a:rPr lang="en-US" dirty="0"/>
              <a:t>o</a:t>
            </a:r>
            <a:r>
              <a:rPr lang="en-US" baseline="0" dirty="0"/>
              <a:t>nly Louisiana ALJs issue final</a:t>
            </a:r>
            <a:r>
              <a:rPr lang="en-US" dirty="0"/>
              <a:t> rulings which </a:t>
            </a:r>
            <a:r>
              <a:rPr lang="en-US" baseline="0" dirty="0"/>
              <a:t>bind the agency on the facts and the law and cannot be appealed by the agency.</a:t>
            </a:r>
            <a:endParaRPr lang="en-US" dirty="0"/>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10</a:t>
            </a:fld>
            <a:endParaRPr lang="en-US"/>
          </a:p>
        </p:txBody>
      </p:sp>
      <p:pic>
        <p:nvPicPr>
          <p:cNvPr id="7" name="Audio 6">
            <a:hlinkClick r:id="" action="ppaction://media"/>
            <a:extLst>
              <a:ext uri="{FF2B5EF4-FFF2-40B4-BE49-F238E27FC236}">
                <a16:creationId xmlns:a16="http://schemas.microsoft.com/office/drawing/2014/main" id="{CA74E9A1-6A7B-48A8-9EA4-06C2D616F6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387519713"/>
      </p:ext>
    </p:extLst>
  </p:cSld>
  <p:clrMapOvr>
    <a:masterClrMapping/>
  </p:clrMapOvr>
  <mc:AlternateContent xmlns:mc="http://schemas.openxmlformats.org/markup-compatibility/2006" xmlns:p14="http://schemas.microsoft.com/office/powerpoint/2010/main">
    <mc:Choice Requires="p14">
      <p:transition spd="slow" p14:dur="2000" advTm="89028"/>
    </mc:Choice>
    <mc:Fallback xmlns="">
      <p:transition spd="slow" advTm="8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ALJs in LA – Pre-1995</a:t>
            </a:r>
          </a:p>
        </p:txBody>
      </p:sp>
      <p:sp>
        <p:nvSpPr>
          <p:cNvPr id="3" name="Content Placeholder 2"/>
          <p:cNvSpPr>
            <a:spLocks noGrp="1"/>
          </p:cNvSpPr>
          <p:nvPr>
            <p:ph idx="1"/>
          </p:nvPr>
        </p:nvSpPr>
        <p:spPr/>
        <p:txBody>
          <a:bodyPr>
            <a:normAutofit fontScale="92500" lnSpcReduction="20000"/>
          </a:bodyPr>
          <a:lstStyle/>
          <a:p>
            <a:pPr lvl="0"/>
            <a:r>
              <a:rPr lang="en-US" dirty="0"/>
              <a:t>The LA APA did not have specific provisions authorizing ALJs or their credentials.</a:t>
            </a:r>
          </a:p>
          <a:p>
            <a:pPr lvl="0"/>
            <a:r>
              <a:rPr lang="en-US" dirty="0"/>
              <a:t>The ALJS were employed by the agencies.</a:t>
            </a:r>
          </a:p>
          <a:p>
            <a:pPr lvl="0"/>
            <a:r>
              <a:rPr lang="en-US" dirty="0"/>
              <a:t>They were selected for expertise in the area they regulated.</a:t>
            </a:r>
          </a:p>
          <a:p>
            <a:pPr lvl="0"/>
            <a:r>
              <a:rPr lang="en-US" dirty="0"/>
              <a:t>Some were not lawyers, but were experts in the system they administered.</a:t>
            </a:r>
          </a:p>
          <a:p>
            <a:pPr lvl="1"/>
            <a:r>
              <a:rPr lang="en-US" dirty="0"/>
              <a:t>If they are making factual decisions in a narrow domain that are reviewed by the agency, do they really need to be lawyers?</a:t>
            </a:r>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11</a:t>
            </a:fld>
            <a:endParaRPr lang="en-US"/>
          </a:p>
        </p:txBody>
      </p:sp>
      <p:pic>
        <p:nvPicPr>
          <p:cNvPr id="5" name="Audio 4">
            <a:hlinkClick r:id="" action="ppaction://media"/>
            <a:extLst>
              <a:ext uri="{FF2B5EF4-FFF2-40B4-BE49-F238E27FC236}">
                <a16:creationId xmlns:a16="http://schemas.microsoft.com/office/drawing/2014/main" id="{D0A6D3ED-F094-49CB-9AF5-78ED103BC2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479050187"/>
      </p:ext>
    </p:extLst>
  </p:cSld>
  <p:clrMapOvr>
    <a:masterClrMapping/>
  </p:clrMapOvr>
  <mc:AlternateContent xmlns:mc="http://schemas.openxmlformats.org/markup-compatibility/2006" xmlns:p14="http://schemas.microsoft.com/office/powerpoint/2010/main">
    <mc:Choice Requires="p14">
      <p:transition spd="slow" p14:dur="2000" advTm="65280"/>
    </mc:Choice>
    <mc:Fallback xmlns="">
      <p:transition spd="slow" advTm="65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Lead to the Creation of the Department of Administrative Law?</a:t>
            </a:r>
          </a:p>
        </p:txBody>
      </p:sp>
      <p:sp>
        <p:nvSpPr>
          <p:cNvPr id="3" name="Content Placeholder 2"/>
          <p:cNvSpPr>
            <a:spLocks noGrp="1"/>
          </p:cNvSpPr>
          <p:nvPr>
            <p:ph idx="1"/>
          </p:nvPr>
        </p:nvSpPr>
        <p:spPr/>
        <p:txBody>
          <a:bodyPr>
            <a:normAutofit fontScale="77500" lnSpcReduction="20000"/>
          </a:bodyPr>
          <a:lstStyle/>
          <a:p>
            <a:pPr lvl="0"/>
            <a:r>
              <a:rPr lang="en-US" dirty="0"/>
              <a:t>LA has 400+ boards functioning as mini-agencies</a:t>
            </a:r>
          </a:p>
          <a:p>
            <a:pPr lvl="1"/>
            <a:r>
              <a:rPr lang="en-US" dirty="0"/>
              <a:t>No systematic staffing or controls on procedure.</a:t>
            </a:r>
          </a:p>
          <a:p>
            <a:pPr lvl="0"/>
            <a:r>
              <a:rPr lang="en-US" dirty="0"/>
              <a:t>All patronage appointments.</a:t>
            </a:r>
          </a:p>
          <a:p>
            <a:pPr lvl="1"/>
            <a:r>
              <a:rPr lang="en-US" dirty="0"/>
              <a:t>Many appointments handed to industry groups.</a:t>
            </a:r>
          </a:p>
          <a:p>
            <a:pPr lvl="1"/>
            <a:r>
              <a:rPr lang="en-US" strike="sngStrike" dirty="0"/>
              <a:t>Difficult</a:t>
            </a:r>
            <a:r>
              <a:rPr lang="en-US" dirty="0"/>
              <a:t> Impossible to police conflicts of interest or competence.</a:t>
            </a:r>
          </a:p>
          <a:p>
            <a:pPr lvl="1"/>
            <a:r>
              <a:rPr lang="en-US" dirty="0"/>
              <a:t>Pre-Katrina levee boards are an example. They claimed they did not know that their job was maintaining the levees. They thought that was the Corps of Engineer’s responsibility.</a:t>
            </a:r>
          </a:p>
          <a:p>
            <a:r>
              <a:rPr lang="en-US" dirty="0"/>
              <a:t>The problem with the DAL Act is how </a:t>
            </a:r>
            <a:r>
              <a:rPr lang="en-US"/>
              <a:t>it goes in </a:t>
            </a:r>
            <a:r>
              <a:rPr lang="en-US" dirty="0"/>
              <a:t>limiting agency oversight.</a:t>
            </a:r>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12</a:t>
            </a:fld>
            <a:endParaRPr lang="en-US"/>
          </a:p>
        </p:txBody>
      </p:sp>
      <p:pic>
        <p:nvPicPr>
          <p:cNvPr id="5" name="Audio 4">
            <a:hlinkClick r:id="" action="ppaction://media"/>
            <a:extLst>
              <a:ext uri="{FF2B5EF4-FFF2-40B4-BE49-F238E27FC236}">
                <a16:creationId xmlns:a16="http://schemas.microsoft.com/office/drawing/2014/main" id="{697D60F1-0663-4F30-8778-2C8751F8A7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321275399"/>
      </p:ext>
    </p:extLst>
  </p:cSld>
  <p:clrMapOvr>
    <a:masterClrMapping/>
  </p:clrMapOvr>
  <mc:AlternateContent xmlns:mc="http://schemas.openxmlformats.org/markup-compatibility/2006" xmlns:p14="http://schemas.microsoft.com/office/powerpoint/2010/main">
    <mc:Choice Requires="p14">
      <p:transition spd="slow" p14:dur="2000" advTm="213887"/>
    </mc:Choice>
    <mc:Fallback xmlns="">
      <p:transition spd="slow" advTm="213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44E7-F452-4AF8-8F23-4C7C97C4D65A}"/>
              </a:ext>
            </a:extLst>
          </p:cNvPr>
          <p:cNvSpPr>
            <a:spLocks noGrp="1"/>
          </p:cNvSpPr>
          <p:nvPr>
            <p:ph type="title"/>
          </p:nvPr>
        </p:nvSpPr>
        <p:spPr/>
        <p:txBody>
          <a:bodyPr/>
          <a:lstStyle/>
          <a:p>
            <a:r>
              <a:rPr lang="en-US" dirty="0"/>
              <a:t>Agency-Based Adjudications</a:t>
            </a:r>
          </a:p>
        </p:txBody>
      </p:sp>
      <p:sp>
        <p:nvSpPr>
          <p:cNvPr id="3" name="Content Placeholder 2">
            <a:extLst>
              <a:ext uri="{FF2B5EF4-FFF2-40B4-BE49-F238E27FC236}">
                <a16:creationId xmlns:a16="http://schemas.microsoft.com/office/drawing/2014/main" id="{126687B0-C499-4806-B278-828DC582F2B0}"/>
              </a:ext>
            </a:extLst>
          </p:cNvPr>
          <p:cNvSpPr>
            <a:spLocks noGrp="1"/>
          </p:cNvSpPr>
          <p:nvPr>
            <p:ph idx="1"/>
          </p:nvPr>
        </p:nvSpPr>
        <p:spPr/>
        <p:txBody>
          <a:bodyPr>
            <a:normAutofit fontScale="92500" lnSpcReduction="20000"/>
          </a:bodyPr>
          <a:lstStyle/>
          <a:p>
            <a:r>
              <a:rPr lang="en-US" dirty="0"/>
              <a:t>All federal ALJs are in their agency.</a:t>
            </a:r>
          </a:p>
          <a:p>
            <a:pPr lvl="1"/>
            <a:r>
              <a:rPr lang="en-US" dirty="0"/>
              <a:t>All other adjudicators are also in their agency.</a:t>
            </a:r>
          </a:p>
          <a:p>
            <a:pPr lvl="1"/>
            <a:r>
              <a:rPr lang="en-US" dirty="0"/>
              <a:t>While the agency has to justify on the record when it changes an ALJ’s decision, it can change the opinion before it is finalized as the agency opinion.</a:t>
            </a:r>
          </a:p>
          <a:p>
            <a:pPr lvl="1"/>
            <a:r>
              <a:rPr lang="en-US" dirty="0"/>
              <a:t>This allows the agency to make policy through adjudication because it can control the policy decisions made by its adjudicators.</a:t>
            </a:r>
          </a:p>
          <a:p>
            <a:r>
              <a:rPr lang="en-US" dirty="0"/>
              <a:t>Many states follow the federal model of having ALJs work for the agency.</a:t>
            </a:r>
          </a:p>
        </p:txBody>
      </p:sp>
      <p:sp>
        <p:nvSpPr>
          <p:cNvPr id="4" name="Slide Number Placeholder 3">
            <a:extLst>
              <a:ext uri="{FF2B5EF4-FFF2-40B4-BE49-F238E27FC236}">
                <a16:creationId xmlns:a16="http://schemas.microsoft.com/office/drawing/2014/main" id="{30DBF52B-17CF-48F3-8567-515E1E3382F3}"/>
              </a:ext>
            </a:extLst>
          </p:cNvPr>
          <p:cNvSpPr>
            <a:spLocks noGrp="1"/>
          </p:cNvSpPr>
          <p:nvPr>
            <p:ph type="sldNum" sz="quarter" idx="12"/>
          </p:nvPr>
        </p:nvSpPr>
        <p:spPr/>
        <p:txBody>
          <a:bodyPr/>
          <a:lstStyle/>
          <a:p>
            <a:pPr>
              <a:defRPr/>
            </a:pPr>
            <a:fld id="{CC739B67-DB22-4103-985A-E8E1D242EF5C}" type="slidenum">
              <a:rPr lang="en-US" smtClean="0"/>
              <a:pPr>
                <a:defRPr/>
              </a:pPr>
              <a:t>2</a:t>
            </a:fld>
            <a:endParaRPr lang="en-US"/>
          </a:p>
        </p:txBody>
      </p:sp>
      <p:pic>
        <p:nvPicPr>
          <p:cNvPr id="5" name="Audio 4">
            <a:hlinkClick r:id="" action="ppaction://media"/>
            <a:extLst>
              <a:ext uri="{FF2B5EF4-FFF2-40B4-BE49-F238E27FC236}">
                <a16:creationId xmlns:a16="http://schemas.microsoft.com/office/drawing/2014/main" id="{14F5EC16-DF38-42CC-B251-FE76FE3994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354253213"/>
      </p:ext>
    </p:extLst>
  </p:cSld>
  <p:clrMapOvr>
    <a:masterClrMapping/>
  </p:clrMapOvr>
  <mc:AlternateContent xmlns:mc="http://schemas.openxmlformats.org/markup-compatibility/2006" xmlns:p14="http://schemas.microsoft.com/office/powerpoint/2010/main">
    <mc:Choice Requires="p14">
      <p:transition spd="slow" p14:dur="2000" advTm="61794"/>
    </mc:Choice>
    <mc:Fallback xmlns="">
      <p:transition spd="slow" advTm="6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D5B2-FA3A-47F7-898B-358F826578F1}"/>
              </a:ext>
            </a:extLst>
          </p:cNvPr>
          <p:cNvSpPr>
            <a:spLocks noGrp="1"/>
          </p:cNvSpPr>
          <p:nvPr>
            <p:ph type="title"/>
          </p:nvPr>
        </p:nvSpPr>
        <p:spPr/>
        <p:txBody>
          <a:bodyPr/>
          <a:lstStyle/>
          <a:p>
            <a:r>
              <a:rPr lang="en-US" dirty="0"/>
              <a:t>Protections for ALJ Independence</a:t>
            </a:r>
          </a:p>
        </p:txBody>
      </p:sp>
      <p:sp>
        <p:nvSpPr>
          <p:cNvPr id="3" name="Content Placeholder 2">
            <a:extLst>
              <a:ext uri="{FF2B5EF4-FFF2-40B4-BE49-F238E27FC236}">
                <a16:creationId xmlns:a16="http://schemas.microsoft.com/office/drawing/2014/main" id="{2428B2DA-1CC7-41B7-B545-CB94544D4AB2}"/>
              </a:ext>
            </a:extLst>
          </p:cNvPr>
          <p:cNvSpPr>
            <a:spLocks noGrp="1"/>
          </p:cNvSpPr>
          <p:nvPr>
            <p:ph idx="1"/>
          </p:nvPr>
        </p:nvSpPr>
        <p:spPr/>
        <p:txBody>
          <a:bodyPr>
            <a:normAutofit fontScale="92500"/>
          </a:bodyPr>
          <a:lstStyle/>
          <a:p>
            <a:r>
              <a:rPr lang="en-US" dirty="0"/>
              <a:t>These were discussed in discussed in Chapter 3.</a:t>
            </a:r>
          </a:p>
          <a:p>
            <a:r>
              <a:rPr lang="en-US" dirty="0"/>
              <a:t>Ex </a:t>
            </a:r>
            <a:r>
              <a:rPr lang="en-US" dirty="0" err="1"/>
              <a:t>parte</a:t>
            </a:r>
            <a:r>
              <a:rPr lang="en-US" dirty="0"/>
              <a:t> contact limitations</a:t>
            </a:r>
          </a:p>
          <a:p>
            <a:pPr lvl="1"/>
            <a:r>
              <a:rPr lang="en-US" dirty="0"/>
              <a:t>Intended to limit pressure on the ALJ to make a certain decision.</a:t>
            </a:r>
          </a:p>
          <a:p>
            <a:pPr lvl="1"/>
            <a:r>
              <a:rPr lang="en-US" dirty="0"/>
              <a:t>Remember – the agency can change the decision.</a:t>
            </a:r>
          </a:p>
          <a:p>
            <a:r>
              <a:rPr lang="en-US" dirty="0"/>
              <a:t>Job protection for ALJs – now under attack.</a:t>
            </a:r>
          </a:p>
          <a:p>
            <a:pPr lvl="1"/>
            <a:r>
              <a:rPr lang="en-US" dirty="0"/>
              <a:t>Includes bans on performance reviews based on which way decisions come out.</a:t>
            </a:r>
          </a:p>
          <a:p>
            <a:endParaRPr lang="en-US" dirty="0"/>
          </a:p>
        </p:txBody>
      </p:sp>
      <p:sp>
        <p:nvSpPr>
          <p:cNvPr id="4" name="Slide Number Placeholder 3">
            <a:extLst>
              <a:ext uri="{FF2B5EF4-FFF2-40B4-BE49-F238E27FC236}">
                <a16:creationId xmlns:a16="http://schemas.microsoft.com/office/drawing/2014/main" id="{8C9F2D91-89C7-410B-95A1-5C2D7D377B51}"/>
              </a:ext>
            </a:extLst>
          </p:cNvPr>
          <p:cNvSpPr>
            <a:spLocks noGrp="1"/>
          </p:cNvSpPr>
          <p:nvPr>
            <p:ph type="sldNum" sz="quarter" idx="12"/>
          </p:nvPr>
        </p:nvSpPr>
        <p:spPr/>
        <p:txBody>
          <a:bodyPr/>
          <a:lstStyle/>
          <a:p>
            <a:pPr>
              <a:defRPr/>
            </a:pPr>
            <a:fld id="{CC739B67-DB22-4103-985A-E8E1D242EF5C}" type="slidenum">
              <a:rPr lang="en-US" smtClean="0"/>
              <a:pPr>
                <a:defRPr/>
              </a:pPr>
              <a:t>3</a:t>
            </a:fld>
            <a:endParaRPr lang="en-US"/>
          </a:p>
        </p:txBody>
      </p:sp>
      <p:pic>
        <p:nvPicPr>
          <p:cNvPr id="5" name="Audio 4">
            <a:hlinkClick r:id="" action="ppaction://media"/>
            <a:extLst>
              <a:ext uri="{FF2B5EF4-FFF2-40B4-BE49-F238E27FC236}">
                <a16:creationId xmlns:a16="http://schemas.microsoft.com/office/drawing/2014/main" id="{01021D1C-2DD7-4F40-AB52-B2887B2B71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549783894"/>
      </p:ext>
    </p:extLst>
  </p:cSld>
  <p:clrMapOvr>
    <a:masterClrMapping/>
  </p:clrMapOvr>
  <mc:AlternateContent xmlns:mc="http://schemas.openxmlformats.org/markup-compatibility/2006" xmlns:p14="http://schemas.microsoft.com/office/powerpoint/2010/main">
    <mc:Choice Requires="p14">
      <p:transition spd="slow" p14:dur="2000" advTm="72270"/>
    </mc:Choice>
    <mc:Fallback xmlns="">
      <p:transition spd="slow" advTm="72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Appearance of Fairness in Adjudications</a:t>
            </a:r>
          </a:p>
        </p:txBody>
      </p:sp>
      <p:sp>
        <p:nvSpPr>
          <p:cNvPr id="3" name="Content Placeholder 2"/>
          <p:cNvSpPr>
            <a:spLocks noGrp="1"/>
          </p:cNvSpPr>
          <p:nvPr>
            <p:ph idx="1"/>
          </p:nvPr>
        </p:nvSpPr>
        <p:spPr/>
        <p:txBody>
          <a:bodyPr>
            <a:normAutofit/>
          </a:bodyPr>
          <a:lstStyle/>
          <a:p>
            <a:pPr lvl="0"/>
            <a:r>
              <a:rPr lang="en-US" dirty="0"/>
              <a:t>One major complaint by industry and the public is that ALJs are biased in favor of agencies because they are part of the agency and represent the agency as well as being the judge.</a:t>
            </a:r>
          </a:p>
          <a:p>
            <a:pPr lvl="0"/>
            <a:r>
              <a:rPr lang="en-US" dirty="0"/>
              <a:t>This is a very powerful argument in state legislatures, where few people understand administrative law and only have the criminal trial as their model for adjudications.</a:t>
            </a:r>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4</a:t>
            </a:fld>
            <a:endParaRPr lang="en-US"/>
          </a:p>
        </p:txBody>
      </p:sp>
      <p:pic>
        <p:nvPicPr>
          <p:cNvPr id="5" name="Audio 4">
            <a:hlinkClick r:id="" action="ppaction://media"/>
            <a:extLst>
              <a:ext uri="{FF2B5EF4-FFF2-40B4-BE49-F238E27FC236}">
                <a16:creationId xmlns:a16="http://schemas.microsoft.com/office/drawing/2014/main" id="{0E3EBFF6-128D-4E63-A0CD-B7BED3CDE1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976132001"/>
      </p:ext>
    </p:extLst>
  </p:cSld>
  <p:clrMapOvr>
    <a:masterClrMapping/>
  </p:clrMapOvr>
  <mc:AlternateContent xmlns:mc="http://schemas.openxmlformats.org/markup-compatibility/2006" xmlns:p14="http://schemas.microsoft.com/office/powerpoint/2010/main">
    <mc:Choice Requires="p14">
      <p:transition spd="slow" p14:dur="2000" advTm="38558"/>
    </mc:Choice>
    <mc:Fallback xmlns="">
      <p:transition spd="slow" advTm="38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78E6D-1F6D-4018-A32F-D4B0E4AEAC81}"/>
              </a:ext>
            </a:extLst>
          </p:cNvPr>
          <p:cNvSpPr>
            <a:spLocks noGrp="1"/>
          </p:cNvSpPr>
          <p:nvPr>
            <p:ph type="title"/>
          </p:nvPr>
        </p:nvSpPr>
        <p:spPr/>
        <p:txBody>
          <a:bodyPr/>
          <a:lstStyle/>
          <a:p>
            <a:r>
              <a:rPr lang="en-US" dirty="0"/>
              <a:t>The Bias Against Adversary Proceeding</a:t>
            </a:r>
          </a:p>
        </p:txBody>
      </p:sp>
      <p:sp>
        <p:nvSpPr>
          <p:cNvPr id="3" name="Content Placeholder 2">
            <a:extLst>
              <a:ext uri="{FF2B5EF4-FFF2-40B4-BE49-F238E27FC236}">
                <a16:creationId xmlns:a16="http://schemas.microsoft.com/office/drawing/2014/main" id="{57AA5F69-9DA7-4B60-B8B3-A6A2FA0BC8A1}"/>
              </a:ext>
            </a:extLst>
          </p:cNvPr>
          <p:cNvSpPr>
            <a:spLocks noGrp="1"/>
          </p:cNvSpPr>
          <p:nvPr>
            <p:ph idx="1"/>
          </p:nvPr>
        </p:nvSpPr>
        <p:spPr/>
        <p:txBody>
          <a:bodyPr>
            <a:normAutofit fontScale="92500" lnSpcReduction="20000"/>
          </a:bodyPr>
          <a:lstStyle/>
          <a:p>
            <a:r>
              <a:rPr lang="en-US" dirty="0"/>
              <a:t>Public perception from movies and television is that the only fair system is an adversary system.</a:t>
            </a:r>
          </a:p>
          <a:p>
            <a:pPr lvl="1"/>
            <a:r>
              <a:rPr lang="en-US" dirty="0"/>
              <a:t>This view is shared by the many lawyers, legislators, and judges.</a:t>
            </a:r>
          </a:p>
          <a:p>
            <a:r>
              <a:rPr lang="en-US" dirty="0"/>
              <a:t>ALJs in adjudications that do not have a separate agency prosecutor, such as Social Security Disability must balance the interests of the beneficiary with those of the agency.</a:t>
            </a:r>
          </a:p>
          <a:p>
            <a:pPr lvl="1"/>
            <a:r>
              <a:rPr lang="en-US" dirty="0"/>
              <a:t>Laypersons see this as biased because they assume that the ALJ will take the side of the agency.</a:t>
            </a:r>
          </a:p>
        </p:txBody>
      </p:sp>
      <p:sp>
        <p:nvSpPr>
          <p:cNvPr id="4" name="Slide Number Placeholder 3">
            <a:extLst>
              <a:ext uri="{FF2B5EF4-FFF2-40B4-BE49-F238E27FC236}">
                <a16:creationId xmlns:a16="http://schemas.microsoft.com/office/drawing/2014/main" id="{3610681C-5A8B-4F92-A6CD-B6B75A82CFCE}"/>
              </a:ext>
            </a:extLst>
          </p:cNvPr>
          <p:cNvSpPr>
            <a:spLocks noGrp="1"/>
          </p:cNvSpPr>
          <p:nvPr>
            <p:ph type="sldNum" sz="quarter" idx="12"/>
          </p:nvPr>
        </p:nvSpPr>
        <p:spPr/>
        <p:txBody>
          <a:bodyPr/>
          <a:lstStyle/>
          <a:p>
            <a:pPr>
              <a:defRPr/>
            </a:pPr>
            <a:fld id="{CC739B67-DB22-4103-985A-E8E1D242EF5C}" type="slidenum">
              <a:rPr lang="en-US" smtClean="0"/>
              <a:pPr>
                <a:defRPr/>
              </a:pPr>
              <a:t>5</a:t>
            </a:fld>
            <a:endParaRPr lang="en-US"/>
          </a:p>
        </p:txBody>
      </p:sp>
      <p:pic>
        <p:nvPicPr>
          <p:cNvPr id="5" name="Audio 4">
            <a:hlinkClick r:id="" action="ppaction://media"/>
            <a:extLst>
              <a:ext uri="{FF2B5EF4-FFF2-40B4-BE49-F238E27FC236}">
                <a16:creationId xmlns:a16="http://schemas.microsoft.com/office/drawing/2014/main" id="{8DA64999-7F27-413B-93CF-1DE198DD53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325895858"/>
      </p:ext>
    </p:extLst>
  </p:cSld>
  <p:clrMapOvr>
    <a:masterClrMapping/>
  </p:clrMapOvr>
  <mc:AlternateContent xmlns:mc="http://schemas.openxmlformats.org/markup-compatibility/2006" xmlns:p14="http://schemas.microsoft.com/office/powerpoint/2010/main">
    <mc:Choice Requires="p14">
      <p:transition spd="slow" p14:dur="2000" advTm="82599"/>
    </mc:Choice>
    <mc:Fallback xmlns="">
      <p:transition spd="slow" advTm="82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ALJs are Sometimes Biased Against the Agency</a:t>
            </a:r>
          </a:p>
        </p:txBody>
      </p:sp>
      <p:sp>
        <p:nvSpPr>
          <p:cNvPr id="3" name="Content Placeholder 2"/>
          <p:cNvSpPr>
            <a:spLocks noGrp="1"/>
          </p:cNvSpPr>
          <p:nvPr>
            <p:ph idx="1"/>
          </p:nvPr>
        </p:nvSpPr>
        <p:spPr/>
        <p:txBody>
          <a:bodyPr>
            <a:normAutofit fontScale="85000" lnSpcReduction="20000"/>
          </a:bodyPr>
          <a:lstStyle/>
          <a:p>
            <a:pPr lvl="0"/>
            <a:r>
              <a:rPr lang="en-US" dirty="0"/>
              <a:t>They forget that they are supposed to represent the agency and the public, as well as assure fairness to the party.</a:t>
            </a:r>
          </a:p>
          <a:p>
            <a:pPr lvl="1"/>
            <a:r>
              <a:rPr lang="en-US" dirty="0"/>
              <a:t>If an ALJ thinks like an Article III judge, then when there is no one presenting the agency’s case, they feel they must rule for the party.</a:t>
            </a:r>
          </a:p>
          <a:p>
            <a:pPr lvl="1"/>
            <a:r>
              <a:rPr lang="en-US" dirty="0"/>
              <a:t>(Remember, in adversary proceedings the judge can only consider what is presented by the parties.)</a:t>
            </a:r>
          </a:p>
          <a:p>
            <a:pPr lvl="0"/>
            <a:r>
              <a:rPr lang="en-US" dirty="0"/>
              <a:t>Interviews with SSD ALJs show some of them saying they have to rule for the claimant because there is no one advocating for the agency.</a:t>
            </a:r>
          </a:p>
          <a:p>
            <a:pPr lvl="1"/>
            <a:r>
              <a:rPr lang="en-US" dirty="0"/>
              <a:t>It is also faster and simpler to approve a claim than to deny it.</a:t>
            </a:r>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6</a:t>
            </a:fld>
            <a:endParaRPr lang="en-US"/>
          </a:p>
        </p:txBody>
      </p:sp>
      <p:pic>
        <p:nvPicPr>
          <p:cNvPr id="8" name="Audio 7">
            <a:hlinkClick r:id="" action="ppaction://media"/>
            <a:extLst>
              <a:ext uri="{FF2B5EF4-FFF2-40B4-BE49-F238E27FC236}">
                <a16:creationId xmlns:a16="http://schemas.microsoft.com/office/drawing/2014/main" id="{334F7A8B-25E5-4D2D-8D21-5C57D2038E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643310702"/>
      </p:ext>
    </p:extLst>
  </p:cSld>
  <p:clrMapOvr>
    <a:masterClrMapping/>
  </p:clrMapOvr>
  <mc:AlternateContent xmlns:mc="http://schemas.openxmlformats.org/markup-compatibility/2006" xmlns:p14="http://schemas.microsoft.com/office/powerpoint/2010/main">
    <mc:Choice Requires="p14">
      <p:transition spd="slow" p14:dur="2000" advTm="76933"/>
    </mc:Choice>
    <mc:Fallback xmlns="">
      <p:transition spd="slow" advTm="76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a:t>
            </a:r>
            <a:r>
              <a:rPr lang="en-US" baseline="0" dirty="0"/>
              <a:t> Central Panel Model</a:t>
            </a:r>
            <a:endParaRPr lang="en-US" dirty="0"/>
          </a:p>
        </p:txBody>
      </p:sp>
      <p:sp>
        <p:nvSpPr>
          <p:cNvPr id="3" name="Content Placeholder 2"/>
          <p:cNvSpPr>
            <a:spLocks noGrp="1"/>
          </p:cNvSpPr>
          <p:nvPr>
            <p:ph idx="1"/>
          </p:nvPr>
        </p:nvSpPr>
        <p:spPr/>
        <p:txBody>
          <a:bodyPr>
            <a:normAutofit/>
          </a:bodyPr>
          <a:lstStyle/>
          <a:p>
            <a:r>
              <a:rPr lang="en-US" baseline="0" dirty="0"/>
              <a:t>Some states have moved some </a:t>
            </a:r>
            <a:r>
              <a:rPr lang="en-US" dirty="0"/>
              <a:t>of their </a:t>
            </a:r>
            <a:r>
              <a:rPr lang="en-US" baseline="0" dirty="0"/>
              <a:t>ALJs out of the agencies and into a separate department</a:t>
            </a:r>
            <a:r>
              <a:rPr lang="en-US" dirty="0"/>
              <a:t> of administrative law.</a:t>
            </a:r>
          </a:p>
          <a:p>
            <a:pPr lvl="1"/>
            <a:r>
              <a:rPr lang="en-US" baseline="0" dirty="0"/>
              <a:t>The</a:t>
            </a:r>
            <a:r>
              <a:rPr lang="en-US" dirty="0"/>
              <a:t> central panel model.</a:t>
            </a:r>
          </a:p>
          <a:p>
            <a:r>
              <a:rPr lang="en-US" dirty="0"/>
              <a:t>The ALJs conduct an Article III trial like hearings.</a:t>
            </a:r>
          </a:p>
          <a:p>
            <a:pPr lvl="1"/>
            <a:r>
              <a:rPr lang="en-US" baseline="0" dirty="0"/>
              <a:t>The</a:t>
            </a:r>
            <a:r>
              <a:rPr lang="en-US" dirty="0"/>
              <a:t> agency is represented by a prosecutor.</a:t>
            </a:r>
          </a:p>
          <a:p>
            <a:pPr lvl="1"/>
            <a:r>
              <a:rPr lang="en-US" dirty="0"/>
              <a:t>The regulated party usually needs an attorney.</a:t>
            </a:r>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7</a:t>
            </a:fld>
            <a:endParaRPr lang="en-US"/>
          </a:p>
        </p:txBody>
      </p:sp>
      <p:pic>
        <p:nvPicPr>
          <p:cNvPr id="8" name="Audio 7">
            <a:hlinkClick r:id="" action="ppaction://media"/>
            <a:extLst>
              <a:ext uri="{FF2B5EF4-FFF2-40B4-BE49-F238E27FC236}">
                <a16:creationId xmlns:a16="http://schemas.microsoft.com/office/drawing/2014/main" id="{1AF25703-C83C-4AD2-BC49-66A00439F8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709442517"/>
      </p:ext>
    </p:extLst>
  </p:cSld>
  <p:clrMapOvr>
    <a:masterClrMapping/>
  </p:clrMapOvr>
  <mc:AlternateContent xmlns:mc="http://schemas.openxmlformats.org/markup-compatibility/2006" xmlns:p14="http://schemas.microsoft.com/office/powerpoint/2010/main">
    <mc:Choice Requires="p14">
      <p:transition spd="slow" p14:dur="2000" advTm="98486"/>
    </mc:Choice>
    <mc:Fallback xmlns="">
      <p:transition spd="slow" advTm="98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B5096-E02B-4F57-86EA-B1FBFEC8D2EC}"/>
              </a:ext>
            </a:extLst>
          </p:cNvPr>
          <p:cNvSpPr>
            <a:spLocks noGrp="1"/>
          </p:cNvSpPr>
          <p:nvPr>
            <p:ph type="title"/>
          </p:nvPr>
        </p:nvSpPr>
        <p:spPr/>
        <p:txBody>
          <a:bodyPr/>
          <a:lstStyle/>
          <a:p>
            <a:pPr lvl="0"/>
            <a:r>
              <a:rPr lang="en-US" dirty="0"/>
              <a:t>Central Panel Pros and Cons</a:t>
            </a:r>
          </a:p>
        </p:txBody>
      </p:sp>
      <p:sp>
        <p:nvSpPr>
          <p:cNvPr id="3" name="Content Placeholder 2">
            <a:extLst>
              <a:ext uri="{FF2B5EF4-FFF2-40B4-BE49-F238E27FC236}">
                <a16:creationId xmlns:a16="http://schemas.microsoft.com/office/drawing/2014/main" id="{BA85AE1B-24DC-4385-B4C3-F9ED999A6AF0}"/>
              </a:ext>
            </a:extLst>
          </p:cNvPr>
          <p:cNvSpPr>
            <a:spLocks noGrp="1"/>
          </p:cNvSpPr>
          <p:nvPr>
            <p:ph idx="1"/>
          </p:nvPr>
        </p:nvSpPr>
        <p:spPr/>
        <p:txBody>
          <a:bodyPr>
            <a:normAutofit fontScale="92500" lnSpcReduction="20000"/>
          </a:bodyPr>
          <a:lstStyle/>
          <a:p>
            <a:pPr lvl="0"/>
            <a:r>
              <a:rPr lang="en-US" dirty="0"/>
              <a:t>Pros</a:t>
            </a:r>
          </a:p>
          <a:p>
            <a:pPr lvl="1"/>
            <a:r>
              <a:rPr lang="en-US" dirty="0"/>
              <a:t>Eliminates agency control of the ALJ and the perception of agency bias.</a:t>
            </a:r>
          </a:p>
          <a:p>
            <a:r>
              <a:rPr lang="en-US" dirty="0"/>
              <a:t>Cons</a:t>
            </a:r>
          </a:p>
          <a:p>
            <a:pPr lvl="1"/>
            <a:r>
              <a:rPr lang="en-US" dirty="0"/>
              <a:t>Limits or eliminates ALJ expertise</a:t>
            </a:r>
          </a:p>
          <a:p>
            <a:pPr lvl="1"/>
            <a:r>
              <a:rPr lang="en-US" dirty="0"/>
              <a:t>Trial type proceeding without the rules of civil procedure</a:t>
            </a:r>
          </a:p>
          <a:p>
            <a:pPr lvl="1"/>
            <a:r>
              <a:rPr lang="en-US" dirty="0"/>
              <a:t>Usually more costly for both parties.</a:t>
            </a:r>
          </a:p>
          <a:p>
            <a:pPr lvl="1"/>
            <a:r>
              <a:rPr lang="en-US" dirty="0"/>
              <a:t>Limits or eliminates policy making through adjudications.</a:t>
            </a:r>
          </a:p>
        </p:txBody>
      </p:sp>
      <p:sp>
        <p:nvSpPr>
          <p:cNvPr id="4" name="Slide Number Placeholder 3">
            <a:extLst>
              <a:ext uri="{FF2B5EF4-FFF2-40B4-BE49-F238E27FC236}">
                <a16:creationId xmlns:a16="http://schemas.microsoft.com/office/drawing/2014/main" id="{ACC4E44E-2247-4976-A7A5-6A2A82E27E83}"/>
              </a:ext>
            </a:extLst>
          </p:cNvPr>
          <p:cNvSpPr>
            <a:spLocks noGrp="1"/>
          </p:cNvSpPr>
          <p:nvPr>
            <p:ph type="sldNum" sz="quarter" idx="12"/>
          </p:nvPr>
        </p:nvSpPr>
        <p:spPr/>
        <p:txBody>
          <a:bodyPr/>
          <a:lstStyle/>
          <a:p>
            <a:pPr>
              <a:defRPr/>
            </a:pPr>
            <a:fld id="{CC739B67-DB22-4103-985A-E8E1D242EF5C}" type="slidenum">
              <a:rPr lang="en-US" smtClean="0"/>
              <a:pPr>
                <a:defRPr/>
              </a:pPr>
              <a:t>8</a:t>
            </a:fld>
            <a:endParaRPr lang="en-US"/>
          </a:p>
        </p:txBody>
      </p:sp>
      <p:pic>
        <p:nvPicPr>
          <p:cNvPr id="5" name="Audio 4">
            <a:hlinkClick r:id="" action="ppaction://media"/>
            <a:extLst>
              <a:ext uri="{FF2B5EF4-FFF2-40B4-BE49-F238E27FC236}">
                <a16:creationId xmlns:a16="http://schemas.microsoft.com/office/drawing/2014/main" id="{8E87E0B2-294C-4427-98FF-EA50E0589F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273443348"/>
      </p:ext>
    </p:extLst>
  </p:cSld>
  <p:clrMapOvr>
    <a:masterClrMapping/>
  </p:clrMapOvr>
  <mc:AlternateContent xmlns:mc="http://schemas.openxmlformats.org/markup-compatibility/2006" xmlns:p14="http://schemas.microsoft.com/office/powerpoint/2010/main">
    <mc:Choice Requires="p14">
      <p:transition spd="slow" p14:dur="2000" advTm="158661"/>
    </mc:Choice>
    <mc:Fallback xmlns="">
      <p:transition spd="slow" advTm="158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the Agency Meant to Fair to?</a:t>
            </a:r>
          </a:p>
        </p:txBody>
      </p:sp>
      <p:sp>
        <p:nvSpPr>
          <p:cNvPr id="3" name="Content Placeholder 2"/>
          <p:cNvSpPr>
            <a:spLocks noGrp="1"/>
          </p:cNvSpPr>
          <p:nvPr>
            <p:ph idx="1"/>
          </p:nvPr>
        </p:nvSpPr>
        <p:spPr/>
        <p:txBody>
          <a:bodyPr>
            <a:normAutofit/>
          </a:bodyPr>
          <a:lstStyle/>
          <a:p>
            <a:pPr lvl="0"/>
            <a:r>
              <a:rPr lang="en-US" dirty="0"/>
              <a:t>What is the role of an inquisitorial decisionmaker?</a:t>
            </a:r>
          </a:p>
          <a:p>
            <a:pPr lvl="0"/>
            <a:r>
              <a:rPr lang="en-US" dirty="0"/>
              <a:t>Who does the traditional ALJ represent?</a:t>
            </a:r>
          </a:p>
          <a:p>
            <a:pPr lvl="1"/>
            <a:r>
              <a:rPr lang="en-US" dirty="0"/>
              <a:t>The agency, which is meant to protect the public.</a:t>
            </a:r>
          </a:p>
          <a:p>
            <a:pPr lvl="0"/>
            <a:r>
              <a:rPr lang="en-US" dirty="0"/>
              <a:t>The regulated party is visible, but no one sees the public.</a:t>
            </a:r>
          </a:p>
          <a:p>
            <a:pPr lvl="1"/>
            <a:r>
              <a:rPr lang="en-US" dirty="0"/>
              <a:t>Regulated parties are much more powerful at the state level.</a:t>
            </a:r>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9</a:t>
            </a:fld>
            <a:endParaRPr lang="en-US"/>
          </a:p>
        </p:txBody>
      </p:sp>
      <p:pic>
        <p:nvPicPr>
          <p:cNvPr id="5" name="Audio 4">
            <a:hlinkClick r:id="" action="ppaction://media"/>
            <a:extLst>
              <a:ext uri="{FF2B5EF4-FFF2-40B4-BE49-F238E27FC236}">
                <a16:creationId xmlns:a16="http://schemas.microsoft.com/office/drawing/2014/main" id="{394F8A2B-0437-4A50-BE66-FEBA55E938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190132557"/>
      </p:ext>
    </p:extLst>
  </p:cSld>
  <p:clrMapOvr>
    <a:masterClrMapping/>
  </p:clrMapOvr>
  <mc:AlternateContent xmlns:mc="http://schemas.openxmlformats.org/markup-compatibility/2006" xmlns:p14="http://schemas.microsoft.com/office/powerpoint/2010/main">
    <mc:Choice Requires="p14">
      <p:transition spd="slow" p14:dur="2000" advTm="118872"/>
    </mc:Choice>
    <mc:Fallback xmlns="">
      <p:transition spd="slow" advTm="11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 - modified</Template>
  <TotalTime>3362</TotalTime>
  <Words>869</Words>
  <Application>Microsoft Office PowerPoint</Application>
  <PresentationFormat>On-screen Show (4:3)</PresentationFormat>
  <Paragraphs>79</Paragraphs>
  <Slides>12</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Arial Narrow</vt:lpstr>
      <vt:lpstr>Tahoma</vt:lpstr>
      <vt:lpstr>Wingdings</vt:lpstr>
      <vt:lpstr>Blends</vt:lpstr>
      <vt:lpstr>ALJs in the States and the Special Case of Louisiana</vt:lpstr>
      <vt:lpstr>Agency-Based Adjudications</vt:lpstr>
      <vt:lpstr>Protections for ALJ Independence</vt:lpstr>
      <vt:lpstr>The Appearance of Fairness in Adjudications</vt:lpstr>
      <vt:lpstr>The Bias Against Adversary Proceeding</vt:lpstr>
      <vt:lpstr>Federal ALJs are Sometimes Biased Against the Agency</vt:lpstr>
      <vt:lpstr>The Central Panel Model</vt:lpstr>
      <vt:lpstr>Central Panel Pros and Cons</vt:lpstr>
      <vt:lpstr>Who is the Agency Meant to Fair to?</vt:lpstr>
      <vt:lpstr>The Legal Effect of Different State Central Panel ALJ Decisions</vt:lpstr>
      <vt:lpstr>ALJs in LA – Pre-1995</vt:lpstr>
      <vt:lpstr>What Lead to the Creation of the Department of Administrative Law?</vt:lpstr>
    </vt:vector>
  </TitlesOfParts>
  <Company>LSU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edward</dc:creator>
  <cp:lastModifiedBy>Edward P Richards</cp:lastModifiedBy>
  <cp:revision>282</cp:revision>
  <dcterms:created xsi:type="dcterms:W3CDTF">2008-01-16T20:46:13Z</dcterms:created>
  <dcterms:modified xsi:type="dcterms:W3CDTF">2021-06-06T23:53:57Z</dcterms:modified>
</cp:coreProperties>
</file>