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
  </p:notesMasterIdLst>
  <p:sldIdLst>
    <p:sldId id="294" r:id="rId2"/>
    <p:sldId id="377" r:id="rId3"/>
    <p:sldId id="524" r:id="rId4"/>
    <p:sldId id="379" r:id="rId5"/>
    <p:sldId id="380" r:id="rId6"/>
    <p:sldId id="525" r:id="rId7"/>
    <p:sldId id="382" r:id="rId8"/>
    <p:sldId id="520" r:id="rId9"/>
    <p:sldId id="514" r:id="rId10"/>
    <p:sldId id="384" r:id="rId11"/>
    <p:sldId id="521" r:id="rId12"/>
    <p:sldId id="385" r:id="rId13"/>
    <p:sldId id="386" r:id="rId14"/>
    <p:sldId id="387" r:id="rId1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0" autoAdjust="0"/>
    <p:restoredTop sz="86410" autoAdjust="0"/>
  </p:normalViewPr>
  <p:slideViewPr>
    <p:cSldViewPr>
      <p:cViewPr varScale="1">
        <p:scale>
          <a:sx n="84" d="100"/>
          <a:sy n="84" d="100"/>
        </p:scale>
        <p:origin x="838" y="31"/>
      </p:cViewPr>
      <p:guideLst>
        <p:guide orient="horz" pos="2160"/>
        <p:guide pos="2880"/>
      </p:guideLst>
    </p:cSldViewPr>
  </p:slideViewPr>
  <p:outlineViewPr>
    <p:cViewPr>
      <p:scale>
        <a:sx n="33" d="100"/>
        <a:sy n="33" d="100"/>
      </p:scale>
      <p:origin x="0" y="-6768"/>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hyperlink" Target="https://www.archives.gov/federal-register/laws/administrative-procedure/558.html"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hyperlink" Target="https://www.archives.gov/federal-register/laws/administrative-procedure/557.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hyperlink" Target="https://www.archives.gov/federal-register/laws/administrative-procedure/554.htm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Chapter 3</a:t>
            </a:r>
          </a:p>
        </p:txBody>
      </p:sp>
      <p:sp>
        <p:nvSpPr>
          <p:cNvPr id="3075" name="Rectangle 3"/>
          <p:cNvSpPr>
            <a:spLocks noGrp="1" noChangeArrowheads="1"/>
          </p:cNvSpPr>
          <p:nvPr>
            <p:ph type="subTitle" idx="1"/>
          </p:nvPr>
        </p:nvSpPr>
        <p:spPr/>
        <p:txBody>
          <a:bodyPr/>
          <a:lstStyle/>
          <a:p>
            <a:pPr eaLnBrk="1" hangingPunct="1">
              <a:lnSpc>
                <a:spcPct val="90000"/>
              </a:lnSpc>
            </a:pPr>
            <a:r>
              <a:rPr lang="en-US" sz="2800" dirty="0"/>
              <a:t>The APA Procedures for Adjudications</a:t>
            </a:r>
            <a:br>
              <a:rPr lang="en-US" sz="2800" dirty="0"/>
            </a:br>
            <a:r>
              <a:rPr lang="en-US" sz="2800" dirty="0"/>
              <a:t>Part 2</a:t>
            </a:r>
          </a:p>
        </p:txBody>
      </p:sp>
      <p:sp>
        <p:nvSpPr>
          <p:cNvPr id="2" name="Slide Number Placeholder 1">
            <a:extLst>
              <a:ext uri="{FF2B5EF4-FFF2-40B4-BE49-F238E27FC236}">
                <a16:creationId xmlns:a16="http://schemas.microsoft.com/office/drawing/2014/main" id="{835F2E24-C80F-4A52-84B5-93AC85D88BF4}"/>
              </a:ext>
            </a:extLst>
          </p:cNvPr>
          <p:cNvSpPr>
            <a:spLocks noGrp="1"/>
          </p:cNvSpPr>
          <p:nvPr>
            <p:ph type="sldNum" sz="quarter" idx="12"/>
          </p:nvPr>
        </p:nvSpPr>
        <p:spPr/>
        <p:txBody>
          <a:bodyPr/>
          <a:lstStyle/>
          <a:p>
            <a:pPr>
              <a:defRPr/>
            </a:pPr>
            <a:fld id="{14352923-D39C-456D-A4D0-962C6C599CDA}" type="slidenum">
              <a:rPr lang="en-US" smtClean="0"/>
              <a:pPr>
                <a:defRPr/>
              </a:pPr>
              <a:t>1</a:t>
            </a:fld>
            <a:endParaRPr lang="en-US"/>
          </a:p>
        </p:txBody>
      </p:sp>
      <p:pic>
        <p:nvPicPr>
          <p:cNvPr id="3" name="Audio 2">
            <a:hlinkClick r:id="" action="ppaction://media"/>
            <a:extLst>
              <a:ext uri="{FF2B5EF4-FFF2-40B4-BE49-F238E27FC236}">
                <a16:creationId xmlns:a16="http://schemas.microsoft.com/office/drawing/2014/main" id="{03EFBF79-7E06-49CF-9691-34408FAD26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52"/>
    </mc:Choice>
    <mc:Fallback xmlns="">
      <p:transition spd="slow" advTm="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1B420845-32E2-4095-AA2E-DA1B73F787F9}" type="slidenum">
              <a:rPr lang="en-US" smtClean="0"/>
              <a:pPr/>
              <a:t>10</a:t>
            </a:fld>
            <a:endParaRPr lang="en-US"/>
          </a:p>
        </p:txBody>
      </p:sp>
      <p:sp>
        <p:nvSpPr>
          <p:cNvPr id="40963" name="Rectangle 2"/>
          <p:cNvSpPr>
            <a:spLocks noGrp="1" noChangeArrowheads="1"/>
          </p:cNvSpPr>
          <p:nvPr>
            <p:ph type="title"/>
          </p:nvPr>
        </p:nvSpPr>
        <p:spPr/>
        <p:txBody>
          <a:bodyPr/>
          <a:lstStyle/>
          <a:p>
            <a:pPr eaLnBrk="1" hangingPunct="1"/>
            <a:r>
              <a:rPr lang="en-US" dirty="0"/>
              <a:t>Burden of Proof for Licensing under the APA</a:t>
            </a:r>
          </a:p>
        </p:txBody>
      </p:sp>
      <p:sp>
        <p:nvSpPr>
          <p:cNvPr id="40964" name="Rectangle 3"/>
          <p:cNvSpPr>
            <a:spLocks noGrp="1" noChangeArrowheads="1"/>
          </p:cNvSpPr>
          <p:nvPr>
            <p:ph type="body" idx="1"/>
          </p:nvPr>
        </p:nvSpPr>
        <p:spPr/>
        <p:txBody>
          <a:bodyPr>
            <a:normAutofit lnSpcReduction="10000"/>
          </a:bodyPr>
          <a:lstStyle/>
          <a:p>
            <a:pPr eaLnBrk="1" hangingPunct="1">
              <a:lnSpc>
                <a:spcPct val="90000"/>
              </a:lnSpc>
            </a:pPr>
            <a:r>
              <a:rPr lang="en-US" dirty="0"/>
              <a:t>(This is generally applicable to state licensing as well.)</a:t>
            </a:r>
          </a:p>
          <a:p>
            <a:pPr eaLnBrk="1" hangingPunct="1">
              <a:lnSpc>
                <a:spcPct val="90000"/>
              </a:lnSpc>
            </a:pPr>
            <a:r>
              <a:rPr lang="en-US" dirty="0"/>
              <a:t>Who is the movant when you are applying for the bar exam?</a:t>
            </a:r>
          </a:p>
          <a:p>
            <a:pPr lvl="1" eaLnBrk="1" hangingPunct="1">
              <a:lnSpc>
                <a:spcPct val="90000"/>
              </a:lnSpc>
            </a:pPr>
            <a:r>
              <a:rPr lang="en-US" dirty="0"/>
              <a:t>Who has the burden of proof to establish that you meet the criteria?</a:t>
            </a:r>
          </a:p>
          <a:p>
            <a:pPr eaLnBrk="1" hangingPunct="1">
              <a:lnSpc>
                <a:spcPct val="90000"/>
              </a:lnSpc>
            </a:pPr>
            <a:r>
              <a:rPr lang="en-US" dirty="0"/>
              <a:t>Who is the movant for a license revocation?</a:t>
            </a:r>
          </a:p>
          <a:p>
            <a:pPr lvl="1" eaLnBrk="1" hangingPunct="1">
              <a:lnSpc>
                <a:spcPct val="90000"/>
              </a:lnSpc>
            </a:pPr>
            <a:r>
              <a:rPr lang="en-US" dirty="0"/>
              <a:t>Who has the burden of proof?</a:t>
            </a:r>
          </a:p>
          <a:p>
            <a:pPr eaLnBrk="1" hangingPunct="1">
              <a:lnSpc>
                <a:spcPct val="90000"/>
              </a:lnSpc>
            </a:pPr>
            <a:r>
              <a:rPr lang="en-US" dirty="0"/>
              <a:t>What does this tell you about your behavior before you are licensed?</a:t>
            </a:r>
          </a:p>
        </p:txBody>
      </p:sp>
      <p:pic>
        <p:nvPicPr>
          <p:cNvPr id="4" name="Audio 3">
            <a:hlinkClick r:id="" action="ppaction://media"/>
            <a:extLst>
              <a:ext uri="{FF2B5EF4-FFF2-40B4-BE49-F238E27FC236}">
                <a16:creationId xmlns:a16="http://schemas.microsoft.com/office/drawing/2014/main" id="{5B5E837C-7D4E-4393-A411-6848662074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774408300"/>
      </p:ext>
    </p:extLst>
  </p:cSld>
  <p:clrMapOvr>
    <a:masterClrMapping/>
  </p:clrMapOvr>
  <mc:AlternateContent xmlns:mc="http://schemas.openxmlformats.org/markup-compatibility/2006" xmlns:p14="http://schemas.microsoft.com/office/powerpoint/2010/main">
    <mc:Choice Requires="p14">
      <p:transition spd="slow" p14:dur="2000" advTm="137564"/>
    </mc:Choice>
    <mc:Fallback xmlns="">
      <p:transition spd="slow" advTm="13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5605-28E0-4567-A644-B544B4295C03}"/>
              </a:ext>
            </a:extLst>
          </p:cNvPr>
          <p:cNvSpPr>
            <a:spLocks noGrp="1"/>
          </p:cNvSpPr>
          <p:nvPr>
            <p:ph type="title"/>
          </p:nvPr>
        </p:nvSpPr>
        <p:spPr/>
        <p:txBody>
          <a:bodyPr/>
          <a:lstStyle/>
          <a:p>
            <a:r>
              <a:rPr lang="en-US" dirty="0"/>
              <a:t>Competitive Licensing</a:t>
            </a:r>
          </a:p>
        </p:txBody>
      </p:sp>
      <p:sp>
        <p:nvSpPr>
          <p:cNvPr id="3" name="Content Placeholder 2">
            <a:extLst>
              <a:ext uri="{FF2B5EF4-FFF2-40B4-BE49-F238E27FC236}">
                <a16:creationId xmlns:a16="http://schemas.microsoft.com/office/drawing/2014/main" id="{6299A40A-213A-490F-9F0A-0865E638F7E1}"/>
              </a:ext>
            </a:extLst>
          </p:cNvPr>
          <p:cNvSpPr>
            <a:spLocks noGrp="1"/>
          </p:cNvSpPr>
          <p:nvPr>
            <p:ph idx="1"/>
          </p:nvPr>
        </p:nvSpPr>
        <p:spPr/>
        <p:txBody>
          <a:bodyPr>
            <a:normAutofit lnSpcReduction="10000"/>
          </a:bodyPr>
          <a:lstStyle/>
          <a:p>
            <a:pPr eaLnBrk="1" hangingPunct="1">
              <a:lnSpc>
                <a:spcPct val="90000"/>
              </a:lnSpc>
            </a:pPr>
            <a:r>
              <a:rPr lang="en-US" dirty="0"/>
              <a:t>Competitive licensing/permitting is a way to manage limited resources.</a:t>
            </a:r>
          </a:p>
          <a:p>
            <a:pPr lvl="1" eaLnBrk="1" hangingPunct="1">
              <a:lnSpc>
                <a:spcPct val="90000"/>
              </a:lnSpc>
            </a:pPr>
            <a:r>
              <a:rPr lang="en-US" dirty="0"/>
              <a:t>These can be land use permits, broadcast television licenses, air pollution permits, or the right to emit carbon dioxide.</a:t>
            </a:r>
          </a:p>
          <a:p>
            <a:pPr eaLnBrk="1" hangingPunct="1">
              <a:lnSpc>
                <a:spcPct val="90000"/>
              </a:lnSpc>
            </a:pPr>
            <a:r>
              <a:rPr lang="en-US" dirty="0"/>
              <a:t>Licenses must meet the basic criteria.</a:t>
            </a:r>
          </a:p>
          <a:p>
            <a:pPr eaLnBrk="1" hangingPunct="1">
              <a:lnSpc>
                <a:spcPct val="90000"/>
              </a:lnSpc>
            </a:pPr>
            <a:r>
              <a:rPr lang="en-US" dirty="0"/>
              <a:t>The winner must also beat the rivals.</a:t>
            </a:r>
          </a:p>
          <a:p>
            <a:pPr eaLnBrk="1" hangingPunct="1">
              <a:lnSpc>
                <a:spcPct val="90000"/>
              </a:lnSpc>
            </a:pPr>
            <a:r>
              <a:rPr lang="en-US" dirty="0"/>
              <a:t>This can also be handled by auctioning the right to do business, such as an auction of radio frequencies by the FCC.</a:t>
            </a:r>
          </a:p>
        </p:txBody>
      </p:sp>
      <p:sp>
        <p:nvSpPr>
          <p:cNvPr id="4" name="Slide Number Placeholder 3">
            <a:extLst>
              <a:ext uri="{FF2B5EF4-FFF2-40B4-BE49-F238E27FC236}">
                <a16:creationId xmlns:a16="http://schemas.microsoft.com/office/drawing/2014/main" id="{25953FFD-6CD3-4C4E-99F5-CD03D584126A}"/>
              </a:ext>
            </a:extLst>
          </p:cNvPr>
          <p:cNvSpPr>
            <a:spLocks noGrp="1"/>
          </p:cNvSpPr>
          <p:nvPr>
            <p:ph type="sldNum" sz="quarter" idx="12"/>
          </p:nvPr>
        </p:nvSpPr>
        <p:spPr/>
        <p:txBody>
          <a:bodyPr/>
          <a:lstStyle/>
          <a:p>
            <a:pPr>
              <a:defRPr/>
            </a:pPr>
            <a:fld id="{CC739B67-DB22-4103-985A-E8E1D242EF5C}" type="slidenum">
              <a:rPr lang="en-US" smtClean="0"/>
              <a:pPr>
                <a:defRPr/>
              </a:pPr>
              <a:t>11</a:t>
            </a:fld>
            <a:endParaRPr lang="en-US" dirty="0"/>
          </a:p>
        </p:txBody>
      </p:sp>
      <p:pic>
        <p:nvPicPr>
          <p:cNvPr id="5" name="Audio 4">
            <a:hlinkClick r:id="" action="ppaction://media"/>
            <a:extLst>
              <a:ext uri="{FF2B5EF4-FFF2-40B4-BE49-F238E27FC236}">
                <a16:creationId xmlns:a16="http://schemas.microsoft.com/office/drawing/2014/main" id="{155C6721-EC90-4661-BBED-37B0407A49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65977134"/>
      </p:ext>
    </p:extLst>
  </p:cSld>
  <p:clrMapOvr>
    <a:masterClrMapping/>
  </p:clrMapOvr>
  <mc:AlternateContent xmlns:mc="http://schemas.openxmlformats.org/markup-compatibility/2006" xmlns:p14="http://schemas.microsoft.com/office/powerpoint/2010/main">
    <mc:Choice Requires="p14">
      <p:transition spd="slow" p14:dur="2000" advTm="74705"/>
    </mc:Choice>
    <mc:Fallback xmlns="">
      <p:transition spd="slow" advTm="74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AFED689-E77E-46C9-9AC0-2768CDC8BF4E}" type="slidenum">
              <a:rPr lang="en-US" smtClean="0"/>
              <a:pPr/>
              <a:t>12</a:t>
            </a:fld>
            <a:endParaRPr lang="en-US"/>
          </a:p>
        </p:txBody>
      </p:sp>
      <p:sp>
        <p:nvSpPr>
          <p:cNvPr id="41987" name="Rectangle 2"/>
          <p:cNvSpPr>
            <a:spLocks noGrp="1" noChangeArrowheads="1"/>
          </p:cNvSpPr>
          <p:nvPr>
            <p:ph type="title"/>
          </p:nvPr>
        </p:nvSpPr>
        <p:spPr/>
        <p:txBody>
          <a:bodyPr/>
          <a:lstStyle/>
          <a:p>
            <a:pPr eaLnBrk="1" hangingPunct="1"/>
            <a:r>
              <a:rPr lang="en-US" dirty="0"/>
              <a:t>Due Process for Disciplining License Holders - </a:t>
            </a:r>
            <a:r>
              <a:rPr lang="en-US" dirty="0">
                <a:hlinkClick r:id="rId4"/>
              </a:rPr>
              <a:t>Section 558 </a:t>
            </a:r>
            <a:endParaRPr lang="en-US" dirty="0"/>
          </a:p>
        </p:txBody>
      </p:sp>
      <p:sp>
        <p:nvSpPr>
          <p:cNvPr id="41988" name="Rectangle 3"/>
          <p:cNvSpPr>
            <a:spLocks noGrp="1" noChangeArrowheads="1"/>
          </p:cNvSpPr>
          <p:nvPr>
            <p:ph type="body" idx="1"/>
          </p:nvPr>
        </p:nvSpPr>
        <p:spPr/>
        <p:txBody>
          <a:bodyPr/>
          <a:lstStyle/>
          <a:p>
            <a:pPr eaLnBrk="1" hangingPunct="1"/>
            <a:r>
              <a:rPr lang="en-US" dirty="0"/>
              <a:t>Notice and a hearing before revocation.</a:t>
            </a:r>
          </a:p>
          <a:p>
            <a:pPr eaLnBrk="1" hangingPunct="1"/>
            <a:r>
              <a:rPr lang="en-US" dirty="0"/>
              <a:t>Exception for imminent threats to public health and safety.</a:t>
            </a:r>
          </a:p>
          <a:p>
            <a:pPr lvl="1" eaLnBrk="1" hangingPunct="1"/>
            <a:r>
              <a:rPr lang="en-US" dirty="0"/>
              <a:t>A hearing as soon as possible for summary suspensions.</a:t>
            </a:r>
          </a:p>
          <a:p>
            <a:pPr eaLnBrk="1" hangingPunct="1"/>
            <a:r>
              <a:rPr lang="en-US" dirty="0"/>
              <a:t>More in the Chapter 4. </a:t>
            </a:r>
          </a:p>
        </p:txBody>
      </p:sp>
      <p:pic>
        <p:nvPicPr>
          <p:cNvPr id="2" name="Audio 1">
            <a:hlinkClick r:id="" action="ppaction://media"/>
            <a:extLst>
              <a:ext uri="{FF2B5EF4-FFF2-40B4-BE49-F238E27FC236}">
                <a16:creationId xmlns:a16="http://schemas.microsoft.com/office/drawing/2014/main" id="{966C317C-4BC4-4653-932B-4F3DD05050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958132599"/>
      </p:ext>
    </p:extLst>
  </p:cSld>
  <p:clrMapOvr>
    <a:masterClrMapping/>
  </p:clrMapOvr>
  <mc:AlternateContent xmlns:mc="http://schemas.openxmlformats.org/markup-compatibility/2006" xmlns:p14="http://schemas.microsoft.com/office/powerpoint/2010/main">
    <mc:Choice Requires="p14">
      <p:transition spd="slow" p14:dur="2000" advTm="49439"/>
    </mc:Choice>
    <mc:Fallback xmlns="">
      <p:transition spd="slow" advTm="4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2C160854-FDCB-4ACD-A099-A1913F064123}" type="slidenum">
              <a:rPr lang="en-US" smtClean="0"/>
              <a:pPr/>
              <a:t>13</a:t>
            </a:fld>
            <a:endParaRPr lang="en-US"/>
          </a:p>
        </p:txBody>
      </p:sp>
      <p:sp>
        <p:nvSpPr>
          <p:cNvPr id="44035" name="Rectangle 2"/>
          <p:cNvSpPr>
            <a:spLocks noGrp="1" noChangeArrowheads="1"/>
          </p:cNvSpPr>
          <p:nvPr>
            <p:ph type="title"/>
          </p:nvPr>
        </p:nvSpPr>
        <p:spPr/>
        <p:txBody>
          <a:bodyPr/>
          <a:lstStyle/>
          <a:p>
            <a:pPr eaLnBrk="1" hangingPunct="1"/>
            <a:r>
              <a:rPr lang="en-US" dirty="0"/>
              <a:t>LA Law Note - Title 49, Chapter 13, §961. Licenses</a:t>
            </a:r>
          </a:p>
        </p:txBody>
      </p:sp>
      <p:sp>
        <p:nvSpPr>
          <p:cNvPr id="44036" name="Rectangle 3"/>
          <p:cNvSpPr>
            <a:spLocks noGrp="1" noChangeArrowheads="1"/>
          </p:cNvSpPr>
          <p:nvPr>
            <p:ph type="body" idx="1"/>
          </p:nvPr>
        </p:nvSpPr>
        <p:spPr>
          <a:xfrm>
            <a:off x="304800" y="2057400"/>
            <a:ext cx="8534400" cy="4800600"/>
          </a:xfrm>
        </p:spPr>
        <p:txBody>
          <a:bodyPr>
            <a:normAutofit fontScale="92500" lnSpcReduction="10000"/>
          </a:bodyPr>
          <a:lstStyle/>
          <a:p>
            <a:pPr eaLnBrk="1" hangingPunct="1">
              <a:lnSpc>
                <a:spcPct val="80000"/>
              </a:lnSpc>
            </a:pPr>
            <a:r>
              <a:rPr lang="en-US" dirty="0"/>
              <a:t>C. No revocation, suspension, annulment, or withdrawal of any license is lawful unless, prior to the institution of agency proceedings, the agency gives notice by mail to the licensee of facts or conduct which warrant the intended action, and the licensee is given an opportunity to show compliance with all lawful requirements for the retention of the license. </a:t>
            </a:r>
            <a:r>
              <a:rPr lang="en-US" dirty="0">
                <a:highlight>
                  <a:srgbClr val="FFFF00"/>
                </a:highlight>
              </a:rPr>
              <a:t>If the agency finds that public health, safety, or welfare imperatively requires emergency action, and incorporates a finding to that effect in its order, summary suspension of a license may be ordered pending proceedings for revocation or other action. These proceedings shall be promptly instituted and determined.</a:t>
            </a:r>
          </a:p>
        </p:txBody>
      </p:sp>
      <p:pic>
        <p:nvPicPr>
          <p:cNvPr id="2" name="Audio 1">
            <a:hlinkClick r:id="" action="ppaction://media"/>
            <a:extLst>
              <a:ext uri="{FF2B5EF4-FFF2-40B4-BE49-F238E27FC236}">
                <a16:creationId xmlns:a16="http://schemas.microsoft.com/office/drawing/2014/main" id="{C8614BAE-F812-485A-88CC-2F69AA51B8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157092720"/>
      </p:ext>
    </p:extLst>
  </p:cSld>
  <p:clrMapOvr>
    <a:masterClrMapping/>
  </p:clrMapOvr>
  <mc:AlternateContent xmlns:mc="http://schemas.openxmlformats.org/markup-compatibility/2006" xmlns:p14="http://schemas.microsoft.com/office/powerpoint/2010/main">
    <mc:Choice Requires="p14">
      <p:transition spd="slow" p14:dur="2000" advTm="84344"/>
    </mc:Choice>
    <mc:Fallback xmlns="">
      <p:transition spd="slow" advTm="8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a:t>Bias in Licensing Boards</a:t>
            </a:r>
          </a:p>
        </p:txBody>
      </p:sp>
      <p:sp>
        <p:nvSpPr>
          <p:cNvPr id="45059" name="Content Placeholder 2"/>
          <p:cNvSpPr>
            <a:spLocks noGrp="1"/>
          </p:cNvSpPr>
          <p:nvPr>
            <p:ph idx="1"/>
          </p:nvPr>
        </p:nvSpPr>
        <p:spPr/>
        <p:txBody>
          <a:bodyPr>
            <a:normAutofit fontScale="85000" lnSpcReduction="20000"/>
          </a:bodyPr>
          <a:lstStyle/>
          <a:p>
            <a:pPr eaLnBrk="1" hangingPunct="1"/>
            <a:r>
              <a:rPr lang="en-US" dirty="0"/>
              <a:t>Professional licensing is generally delegated to the profession.</a:t>
            </a:r>
          </a:p>
          <a:p>
            <a:pPr lvl="1" eaLnBrk="1" hangingPunct="1"/>
            <a:r>
              <a:rPr lang="en-US" dirty="0"/>
              <a:t>Some states include consumer members on state licensing boards.</a:t>
            </a:r>
          </a:p>
          <a:p>
            <a:pPr eaLnBrk="1" hangingPunct="1"/>
            <a:r>
              <a:rPr lang="en-US" dirty="0"/>
              <a:t>Trade licensing is mostly delegated to the regulated industries as well.</a:t>
            </a:r>
          </a:p>
          <a:p>
            <a:pPr eaLnBrk="1" hangingPunct="1"/>
            <a:r>
              <a:rPr lang="en-US" dirty="0"/>
              <a:t>What are the inherent conflicts in peer licensing supervision?</a:t>
            </a:r>
          </a:p>
          <a:p>
            <a:pPr lvl="1" eaLnBrk="1" hangingPunct="1"/>
            <a:r>
              <a:rPr lang="en-US" dirty="0"/>
              <a:t>What about the ones for small industries?</a:t>
            </a:r>
          </a:p>
          <a:p>
            <a:pPr lvl="1" eaLnBrk="1" hangingPunct="1"/>
            <a:r>
              <a:rPr lang="en-US" dirty="0"/>
              <a:t>This is a subset of the general problem of regulation by interested parties.</a:t>
            </a:r>
          </a:p>
        </p:txBody>
      </p:sp>
      <p:sp>
        <p:nvSpPr>
          <p:cNvPr id="45060" name="Slide Number Placeholder 3"/>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611676DC-6F3F-49C4-8491-3F15798888CF}" type="slidenum">
              <a:rPr lang="en-US" smtClean="0"/>
              <a:pPr/>
              <a:t>14</a:t>
            </a:fld>
            <a:endParaRPr lang="en-US"/>
          </a:p>
        </p:txBody>
      </p:sp>
      <p:pic>
        <p:nvPicPr>
          <p:cNvPr id="2" name="Audio 1">
            <a:hlinkClick r:id="" action="ppaction://media"/>
            <a:extLst>
              <a:ext uri="{FF2B5EF4-FFF2-40B4-BE49-F238E27FC236}">
                <a16:creationId xmlns:a16="http://schemas.microsoft.com/office/drawing/2014/main" id="{F6F5EEEA-EC1D-4CF1-A56A-6118E41440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739027248"/>
      </p:ext>
    </p:extLst>
  </p:cSld>
  <p:clrMapOvr>
    <a:masterClrMapping/>
  </p:clrMapOvr>
  <mc:AlternateContent xmlns:mc="http://schemas.openxmlformats.org/markup-compatibility/2006" xmlns:p14="http://schemas.microsoft.com/office/powerpoint/2010/main">
    <mc:Choice Requires="p14">
      <p:transition spd="slow" p14:dur="2000" advTm="72836"/>
    </mc:Choice>
    <mc:Fallback xmlns="">
      <p:transition spd="slow" advTm="7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CD14AD11-ED94-4091-BFAC-E37DA3295EB9}" type="slidenum">
              <a:rPr lang="en-US" smtClean="0"/>
              <a:pPr/>
              <a:t>2</a:t>
            </a:fld>
            <a:endParaRPr lang="en-US"/>
          </a:p>
        </p:txBody>
      </p:sp>
      <p:sp>
        <p:nvSpPr>
          <p:cNvPr id="34819" name="Rectangle 2"/>
          <p:cNvSpPr>
            <a:spLocks noGrp="1" noChangeArrowheads="1"/>
          </p:cNvSpPr>
          <p:nvPr>
            <p:ph type="title"/>
          </p:nvPr>
        </p:nvSpPr>
        <p:spPr/>
        <p:txBody>
          <a:bodyPr/>
          <a:lstStyle/>
          <a:p>
            <a:pPr eaLnBrk="1" hangingPunct="1"/>
            <a:r>
              <a:rPr lang="en-US" dirty="0"/>
              <a:t>Ex Parte Communications in Formal Adjudications - </a:t>
            </a:r>
            <a:r>
              <a:rPr lang="en-US" dirty="0">
                <a:hlinkClick r:id="rId4"/>
              </a:rPr>
              <a:t>557(d)</a:t>
            </a:r>
            <a:endParaRPr lang="en-US" dirty="0"/>
          </a:p>
        </p:txBody>
      </p:sp>
      <p:sp>
        <p:nvSpPr>
          <p:cNvPr id="34820" name="Rectangle 3"/>
          <p:cNvSpPr>
            <a:spLocks noGrp="1" noChangeArrowheads="1"/>
          </p:cNvSpPr>
          <p:nvPr>
            <p:ph type="body" idx="1"/>
          </p:nvPr>
        </p:nvSpPr>
        <p:spPr>
          <a:xfrm>
            <a:off x="152400" y="2057400"/>
            <a:ext cx="8686800" cy="4648200"/>
          </a:xfrm>
        </p:spPr>
        <p:txBody>
          <a:bodyPr>
            <a:normAutofit fontScale="77500" lnSpcReduction="20000"/>
          </a:bodyPr>
          <a:lstStyle/>
          <a:p>
            <a:pPr eaLnBrk="1" hangingPunct="1">
              <a:lnSpc>
                <a:spcPct val="90000"/>
              </a:lnSpc>
            </a:pPr>
            <a:r>
              <a:rPr lang="en-US" dirty="0"/>
              <a:t>(d)(1) In any agency proceeding which is subject to subsection (a) of this section, except to the extent required for the disposition of ex </a:t>
            </a:r>
            <a:r>
              <a:rPr lang="en-US" dirty="0" err="1"/>
              <a:t>parte</a:t>
            </a:r>
            <a:r>
              <a:rPr lang="en-US" dirty="0"/>
              <a:t> matters as authorized by law -</a:t>
            </a:r>
          </a:p>
          <a:p>
            <a:pPr lvl="1" eaLnBrk="1" hangingPunct="1">
              <a:lnSpc>
                <a:spcPct val="90000"/>
              </a:lnSpc>
            </a:pPr>
            <a:r>
              <a:rPr lang="en-US" dirty="0"/>
              <a:t>(A) </a:t>
            </a:r>
            <a:r>
              <a:rPr lang="en-US" dirty="0">
                <a:highlight>
                  <a:srgbClr val="FFFF00"/>
                </a:highlight>
              </a:rPr>
              <a:t>no interested person outside the agency </a:t>
            </a:r>
            <a:r>
              <a:rPr lang="en-US" dirty="0"/>
              <a:t>shall make or knowingly cause to be made to any member of the body comprising the agency, administrative law judge, or other employee who is or may reasonably be expected to be involved in the decisional process of the proceeding, </a:t>
            </a:r>
            <a:r>
              <a:rPr lang="en-US" dirty="0">
                <a:highlight>
                  <a:srgbClr val="FFFF00"/>
                </a:highlight>
              </a:rPr>
              <a:t>an ex </a:t>
            </a:r>
            <a:r>
              <a:rPr lang="en-US" dirty="0" err="1">
                <a:highlight>
                  <a:srgbClr val="FFFF00"/>
                </a:highlight>
              </a:rPr>
              <a:t>parte</a:t>
            </a:r>
            <a:r>
              <a:rPr lang="en-US" dirty="0">
                <a:highlight>
                  <a:srgbClr val="FFFF00"/>
                </a:highlight>
              </a:rPr>
              <a:t> communication relevant to the merits of the proceeding</a:t>
            </a:r>
            <a:r>
              <a:rPr lang="en-US" dirty="0"/>
              <a:t>;</a:t>
            </a:r>
          </a:p>
          <a:p>
            <a:pPr lvl="1" eaLnBrk="1" hangingPunct="1">
              <a:lnSpc>
                <a:spcPct val="90000"/>
              </a:lnSpc>
            </a:pPr>
            <a:r>
              <a:rPr lang="en-US" dirty="0"/>
              <a:t>(B) </a:t>
            </a:r>
            <a:r>
              <a:rPr lang="en-US" dirty="0">
                <a:highlight>
                  <a:srgbClr val="FFFF00"/>
                </a:highlight>
              </a:rPr>
              <a:t>no member of the body comprising the agency, administrative law judge, or other employee who is or may reasonably be expected to be involved in the decisional process of the proceeding</a:t>
            </a:r>
            <a:r>
              <a:rPr lang="en-US" dirty="0"/>
              <a:t>, shall make or knowingly cause </a:t>
            </a:r>
            <a:r>
              <a:rPr lang="en-US" dirty="0">
                <a:highlight>
                  <a:srgbClr val="FFFF00"/>
                </a:highlight>
              </a:rPr>
              <a:t>to be made to any interested person outside </a:t>
            </a:r>
            <a:r>
              <a:rPr lang="en-US" dirty="0"/>
              <a:t>the agency an ex </a:t>
            </a:r>
            <a:r>
              <a:rPr lang="en-US" dirty="0" err="1"/>
              <a:t>parte</a:t>
            </a:r>
            <a:r>
              <a:rPr lang="en-US" dirty="0"/>
              <a:t> communication relevant to the merits of the proceeding;</a:t>
            </a:r>
          </a:p>
        </p:txBody>
      </p:sp>
      <p:pic>
        <p:nvPicPr>
          <p:cNvPr id="2" name="Audio 1">
            <a:hlinkClick r:id="" action="ppaction://media"/>
            <a:extLst>
              <a:ext uri="{FF2B5EF4-FFF2-40B4-BE49-F238E27FC236}">
                <a16:creationId xmlns:a16="http://schemas.microsoft.com/office/drawing/2014/main" id="{202997A9-3B46-4097-AB38-2C275096B7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153074757"/>
      </p:ext>
    </p:extLst>
  </p:cSld>
  <p:clrMapOvr>
    <a:masterClrMapping/>
  </p:clrMapOvr>
  <mc:AlternateContent xmlns:mc="http://schemas.openxmlformats.org/markup-compatibility/2006" xmlns:p14="http://schemas.microsoft.com/office/powerpoint/2010/main">
    <mc:Choice Requires="p14">
      <p:transition spd="slow" p14:dur="2000" advTm="84241"/>
    </mc:Choice>
    <mc:Fallback xmlns="">
      <p:transition spd="slow" advTm="8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AEB1-93FB-41BA-A220-4C66F8239A60}"/>
              </a:ext>
            </a:extLst>
          </p:cNvPr>
          <p:cNvSpPr>
            <a:spLocks noGrp="1"/>
          </p:cNvSpPr>
          <p:nvPr>
            <p:ph type="title"/>
          </p:nvPr>
        </p:nvSpPr>
        <p:spPr/>
        <p:txBody>
          <a:bodyPr/>
          <a:lstStyle/>
          <a:p>
            <a:r>
              <a:rPr lang="en-US" dirty="0"/>
              <a:t>What if there is an Ex Parte Communication?</a:t>
            </a:r>
          </a:p>
        </p:txBody>
      </p:sp>
      <p:sp>
        <p:nvSpPr>
          <p:cNvPr id="3" name="Content Placeholder 2">
            <a:extLst>
              <a:ext uri="{FF2B5EF4-FFF2-40B4-BE49-F238E27FC236}">
                <a16:creationId xmlns:a16="http://schemas.microsoft.com/office/drawing/2014/main" id="{35585163-CC82-4B73-B27A-EBA0E2BD6C86}"/>
              </a:ext>
            </a:extLst>
          </p:cNvPr>
          <p:cNvSpPr>
            <a:spLocks noGrp="1"/>
          </p:cNvSpPr>
          <p:nvPr>
            <p:ph idx="1"/>
          </p:nvPr>
        </p:nvSpPr>
        <p:spPr/>
        <p:txBody>
          <a:bodyPr/>
          <a:lstStyle/>
          <a:p>
            <a:r>
              <a:rPr lang="en-US" dirty="0"/>
              <a:t>Accidental</a:t>
            </a:r>
          </a:p>
          <a:p>
            <a:pPr lvl="1"/>
            <a:r>
              <a:rPr lang="en-US" dirty="0"/>
              <a:t>During the proceeding - give notice to all parties, which cures the problem.</a:t>
            </a:r>
          </a:p>
          <a:p>
            <a:pPr lvl="1"/>
            <a:r>
              <a:rPr lang="en-US" dirty="0"/>
              <a:t>After the proceeding – the court will remand for a new hearing unless it is harmless error.</a:t>
            </a:r>
          </a:p>
          <a:p>
            <a:r>
              <a:rPr lang="en-US" dirty="0"/>
              <a:t>Intentional</a:t>
            </a:r>
          </a:p>
          <a:p>
            <a:pPr lvl="1"/>
            <a:r>
              <a:rPr lang="en-US" dirty="0"/>
              <a:t>The agency can rule against the party based on the a violation of 557.</a:t>
            </a:r>
          </a:p>
        </p:txBody>
      </p:sp>
      <p:sp>
        <p:nvSpPr>
          <p:cNvPr id="4" name="Slide Number Placeholder 3">
            <a:extLst>
              <a:ext uri="{FF2B5EF4-FFF2-40B4-BE49-F238E27FC236}">
                <a16:creationId xmlns:a16="http://schemas.microsoft.com/office/drawing/2014/main" id="{A18DC955-044E-40FF-BF3A-1DC6A15D4C46}"/>
              </a:ext>
            </a:extLst>
          </p:cNvPr>
          <p:cNvSpPr>
            <a:spLocks noGrp="1"/>
          </p:cNvSpPr>
          <p:nvPr>
            <p:ph type="sldNum" sz="quarter" idx="12"/>
          </p:nvPr>
        </p:nvSpPr>
        <p:spPr/>
        <p:txBody>
          <a:bodyPr/>
          <a:lstStyle/>
          <a:p>
            <a:pPr>
              <a:defRPr/>
            </a:pPr>
            <a:fld id="{CC739B67-DB22-4103-985A-E8E1D242EF5C}" type="slidenum">
              <a:rPr lang="en-US" smtClean="0"/>
              <a:pPr>
                <a:defRPr/>
              </a:pPr>
              <a:t>3</a:t>
            </a:fld>
            <a:endParaRPr lang="en-US"/>
          </a:p>
        </p:txBody>
      </p:sp>
      <p:pic>
        <p:nvPicPr>
          <p:cNvPr id="6" name="Audio 5">
            <a:hlinkClick r:id="" action="ppaction://media"/>
            <a:extLst>
              <a:ext uri="{FF2B5EF4-FFF2-40B4-BE49-F238E27FC236}">
                <a16:creationId xmlns:a16="http://schemas.microsoft.com/office/drawing/2014/main" id="{87F23F93-11FF-4DF2-9DF0-1E0A474219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548490506"/>
      </p:ext>
    </p:extLst>
  </p:cSld>
  <p:clrMapOvr>
    <a:masterClrMapping/>
  </p:clrMapOvr>
  <mc:AlternateContent xmlns:mc="http://schemas.openxmlformats.org/markup-compatibility/2006" xmlns:p14="http://schemas.microsoft.com/office/powerpoint/2010/main">
    <mc:Choice Requires="p14">
      <p:transition spd="slow" p14:dur="2000" advTm="54363"/>
    </mc:Choice>
    <mc:Fallback xmlns="">
      <p:transition spd="slow" advTm="5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15B5A4D4-5B1F-45DB-ABC9-1C1473334644}" type="slidenum">
              <a:rPr lang="en-US" smtClean="0"/>
              <a:pPr/>
              <a:t>4</a:t>
            </a:fld>
            <a:endParaRPr lang="en-US"/>
          </a:p>
        </p:txBody>
      </p:sp>
      <p:sp>
        <p:nvSpPr>
          <p:cNvPr id="35843" name="Rectangle 2"/>
          <p:cNvSpPr>
            <a:spLocks noGrp="1" noChangeArrowheads="1"/>
          </p:cNvSpPr>
          <p:nvPr>
            <p:ph type="title"/>
          </p:nvPr>
        </p:nvSpPr>
        <p:spPr/>
        <p:txBody>
          <a:bodyPr/>
          <a:lstStyle/>
          <a:p>
            <a:pPr eaLnBrk="1" hangingPunct="1"/>
            <a:r>
              <a:rPr lang="en-US" dirty="0"/>
              <a:t>Separation of Functions – </a:t>
            </a:r>
            <a:r>
              <a:rPr lang="en-US" dirty="0">
                <a:hlinkClick r:id="rId4"/>
              </a:rPr>
              <a:t>554(d)</a:t>
            </a:r>
            <a:endParaRPr lang="en-US" dirty="0"/>
          </a:p>
        </p:txBody>
      </p:sp>
      <p:sp>
        <p:nvSpPr>
          <p:cNvPr id="34820" name="Rectangle 3"/>
          <p:cNvSpPr>
            <a:spLocks noGrp="1" noChangeArrowheads="1"/>
          </p:cNvSpPr>
          <p:nvPr>
            <p:ph type="body" idx="1"/>
          </p:nvPr>
        </p:nvSpPr>
        <p:spPr/>
        <p:txBody>
          <a:bodyPr>
            <a:normAutofit/>
          </a:bodyPr>
          <a:lstStyle/>
          <a:p>
            <a:pPr eaLnBrk="1" hangingPunct="1">
              <a:lnSpc>
                <a:spcPct val="90000"/>
              </a:lnSpc>
              <a:defRPr/>
            </a:pPr>
            <a:r>
              <a:rPr lang="en-US" dirty="0"/>
              <a:t>557(d) is a clear ban on ex </a:t>
            </a:r>
            <a:r>
              <a:rPr lang="en-US" dirty="0" err="1"/>
              <a:t>parte</a:t>
            </a:r>
            <a:r>
              <a:rPr lang="en-US" dirty="0"/>
              <a:t> communications on material matters between the ALJ and persons outside the agency. </a:t>
            </a:r>
          </a:p>
          <a:p>
            <a:pPr eaLnBrk="1" hangingPunct="1">
              <a:lnSpc>
                <a:spcPct val="90000"/>
              </a:lnSpc>
              <a:defRPr/>
            </a:pPr>
            <a:r>
              <a:rPr lang="en-US" dirty="0"/>
              <a:t>554(d) limits contact with persons inside the agency in two circumstances:</a:t>
            </a:r>
          </a:p>
          <a:p>
            <a:pPr lvl="1" eaLnBrk="1" hangingPunct="1">
              <a:lnSpc>
                <a:spcPct val="90000"/>
              </a:lnSpc>
              <a:defRPr/>
            </a:pPr>
            <a:r>
              <a:rPr lang="en-US" dirty="0"/>
              <a:t>no consultations on matters of fact</a:t>
            </a:r>
          </a:p>
          <a:p>
            <a:pPr lvl="1" eaLnBrk="1" hangingPunct="1">
              <a:lnSpc>
                <a:spcPct val="90000"/>
              </a:lnSpc>
              <a:defRPr/>
            </a:pPr>
            <a:r>
              <a:rPr lang="en-US" dirty="0"/>
              <a:t>anyone advising on what the decision should be.</a:t>
            </a:r>
          </a:p>
        </p:txBody>
      </p:sp>
      <p:pic>
        <p:nvPicPr>
          <p:cNvPr id="2" name="Audio 1">
            <a:hlinkClick r:id="" action="ppaction://media"/>
            <a:extLst>
              <a:ext uri="{FF2B5EF4-FFF2-40B4-BE49-F238E27FC236}">
                <a16:creationId xmlns:a16="http://schemas.microsoft.com/office/drawing/2014/main" id="{7431693D-8A54-4DFC-AF60-EE13FE5A44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261056439"/>
      </p:ext>
    </p:extLst>
  </p:cSld>
  <p:clrMapOvr>
    <a:masterClrMapping/>
  </p:clrMapOvr>
  <mc:AlternateContent xmlns:mc="http://schemas.openxmlformats.org/markup-compatibility/2006" xmlns:p14="http://schemas.microsoft.com/office/powerpoint/2010/main">
    <mc:Choice Requires="p14">
      <p:transition spd="slow" p14:dur="2000" advTm="68714"/>
    </mc:Choice>
    <mc:Fallback xmlns="">
      <p:transition spd="slow" advTm="6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BBC51029-5B88-45AC-B2F6-14C46F9DEEDF}" type="slidenum">
              <a:rPr lang="en-US" smtClean="0"/>
              <a:pPr/>
              <a:t>5</a:t>
            </a:fld>
            <a:endParaRPr lang="en-US"/>
          </a:p>
        </p:txBody>
      </p:sp>
      <p:sp>
        <p:nvSpPr>
          <p:cNvPr id="36867" name="Rectangle 2"/>
          <p:cNvSpPr>
            <a:spLocks noGrp="1" noChangeArrowheads="1"/>
          </p:cNvSpPr>
          <p:nvPr>
            <p:ph type="title"/>
          </p:nvPr>
        </p:nvSpPr>
        <p:spPr/>
        <p:txBody>
          <a:bodyPr/>
          <a:lstStyle/>
          <a:p>
            <a:pPr eaLnBrk="1" hangingPunct="1"/>
            <a:r>
              <a:rPr lang="en-US" dirty="0"/>
              <a:t>Examples</a:t>
            </a:r>
          </a:p>
        </p:txBody>
      </p:sp>
      <p:sp>
        <p:nvSpPr>
          <p:cNvPr id="36868" name="Rectangle 3"/>
          <p:cNvSpPr>
            <a:spLocks noGrp="1" noChangeArrowheads="1"/>
          </p:cNvSpPr>
          <p:nvPr>
            <p:ph type="body" idx="1"/>
          </p:nvPr>
        </p:nvSpPr>
        <p:spPr/>
        <p:txBody>
          <a:bodyPr>
            <a:normAutofit/>
          </a:bodyPr>
          <a:lstStyle/>
          <a:p>
            <a:pPr eaLnBrk="1" hangingPunct="1">
              <a:lnSpc>
                <a:spcPct val="90000"/>
              </a:lnSpc>
            </a:pPr>
            <a:r>
              <a:rPr lang="en-US" sz="2800" dirty="0"/>
              <a:t>EPA ALJ consults with an EPA scientist.</a:t>
            </a:r>
          </a:p>
          <a:p>
            <a:pPr lvl="1" eaLnBrk="1" hangingPunct="1">
              <a:lnSpc>
                <a:spcPct val="90000"/>
              </a:lnSpc>
            </a:pPr>
            <a:r>
              <a:rPr lang="en-US" sz="2800" dirty="0"/>
              <a:t>Will this involve facts at issue?</a:t>
            </a:r>
          </a:p>
          <a:p>
            <a:pPr eaLnBrk="1" hangingPunct="1">
              <a:lnSpc>
                <a:spcPct val="90000"/>
              </a:lnSpc>
            </a:pPr>
            <a:r>
              <a:rPr lang="en-US" sz="2800" dirty="0"/>
              <a:t>EPA ALJ consults with an agency lawyer.</a:t>
            </a:r>
          </a:p>
          <a:p>
            <a:pPr lvl="1" eaLnBrk="1" hangingPunct="1">
              <a:lnSpc>
                <a:spcPct val="90000"/>
              </a:lnSpc>
            </a:pPr>
            <a:r>
              <a:rPr lang="en-US" sz="2800" dirty="0"/>
              <a:t>Is this background or about the decision?</a:t>
            </a:r>
          </a:p>
          <a:p>
            <a:pPr eaLnBrk="1" hangingPunct="1">
              <a:lnSpc>
                <a:spcPct val="80000"/>
              </a:lnSpc>
            </a:pPr>
            <a:r>
              <a:rPr lang="en-US" sz="2800" dirty="0"/>
              <a:t>Consumer Products Safety Council commissioner consults with his/her personal staff.</a:t>
            </a:r>
          </a:p>
          <a:p>
            <a:pPr lvl="1" eaLnBrk="1" hangingPunct="1">
              <a:lnSpc>
                <a:spcPct val="80000"/>
              </a:lnSpc>
            </a:pPr>
            <a:r>
              <a:rPr lang="en-US" sz="2800" dirty="0"/>
              <a:t>They are considered legally the same person – you can consult with your immediate office staff.</a:t>
            </a:r>
          </a:p>
          <a:p>
            <a:pPr eaLnBrk="1" hangingPunct="1">
              <a:lnSpc>
                <a:spcPct val="80000"/>
              </a:lnSpc>
            </a:pPr>
            <a:r>
              <a:rPr lang="en-US" sz="2800" dirty="0"/>
              <a:t>What about the head of the prosecution staff?</a:t>
            </a:r>
          </a:p>
          <a:p>
            <a:pPr lvl="1" eaLnBrk="1" hangingPunct="1">
              <a:lnSpc>
                <a:spcPct val="80000"/>
              </a:lnSpc>
            </a:pPr>
            <a:r>
              <a:rPr lang="en-US" sz="2800" dirty="0"/>
              <a:t>What is the key question?</a:t>
            </a:r>
          </a:p>
        </p:txBody>
      </p:sp>
      <p:pic>
        <p:nvPicPr>
          <p:cNvPr id="2" name="Audio 1">
            <a:hlinkClick r:id="" action="ppaction://media"/>
            <a:extLst>
              <a:ext uri="{FF2B5EF4-FFF2-40B4-BE49-F238E27FC236}">
                <a16:creationId xmlns:a16="http://schemas.microsoft.com/office/drawing/2014/main" id="{368C47C5-9B1F-44AF-85BA-6238F8CA0B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806771465"/>
      </p:ext>
    </p:extLst>
  </p:cSld>
  <p:clrMapOvr>
    <a:masterClrMapping/>
  </p:clrMapOvr>
  <mc:AlternateContent xmlns:mc="http://schemas.openxmlformats.org/markup-compatibility/2006" xmlns:p14="http://schemas.microsoft.com/office/powerpoint/2010/main">
    <mc:Choice Requires="p14">
      <p:transition spd="slow" p14:dur="2000" advTm="131478"/>
    </mc:Choice>
    <mc:Fallback xmlns="">
      <p:transition spd="slow" advTm="13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3ED5-2DD4-4438-B48B-852FE381B2B0}"/>
              </a:ext>
            </a:extLst>
          </p:cNvPr>
          <p:cNvSpPr>
            <a:spLocks noGrp="1"/>
          </p:cNvSpPr>
          <p:nvPr>
            <p:ph type="title"/>
          </p:nvPr>
        </p:nvSpPr>
        <p:spPr/>
        <p:txBody>
          <a:bodyPr/>
          <a:lstStyle/>
          <a:p>
            <a:r>
              <a:rPr lang="en-US" dirty="0"/>
              <a:t>Ex Parte Communications and Separation of Functions - Wrap-up</a:t>
            </a:r>
          </a:p>
        </p:txBody>
      </p:sp>
      <p:sp>
        <p:nvSpPr>
          <p:cNvPr id="3" name="Content Placeholder 2">
            <a:extLst>
              <a:ext uri="{FF2B5EF4-FFF2-40B4-BE49-F238E27FC236}">
                <a16:creationId xmlns:a16="http://schemas.microsoft.com/office/drawing/2014/main" id="{F71668FB-DF96-4FCF-9225-21AAC0AFEA88}"/>
              </a:ext>
            </a:extLst>
          </p:cNvPr>
          <p:cNvSpPr>
            <a:spLocks noGrp="1"/>
          </p:cNvSpPr>
          <p:nvPr>
            <p:ph idx="1"/>
          </p:nvPr>
        </p:nvSpPr>
        <p:spPr/>
        <p:txBody>
          <a:bodyPr>
            <a:normAutofit fontScale="92500" lnSpcReduction="10000"/>
          </a:bodyPr>
          <a:lstStyle/>
          <a:p>
            <a:r>
              <a:rPr lang="en-US" dirty="0"/>
              <a:t>The APA provides for limits on ex </a:t>
            </a:r>
            <a:r>
              <a:rPr lang="en-US" dirty="0" err="1"/>
              <a:t>parte</a:t>
            </a:r>
            <a:r>
              <a:rPr lang="en-US" dirty="0"/>
              <a:t> communications to preserve the independence of ALJs.</a:t>
            </a:r>
          </a:p>
          <a:p>
            <a:pPr lvl="1"/>
            <a:r>
              <a:rPr lang="en-US" dirty="0"/>
              <a:t>Communications with persons outside the agency are banned.</a:t>
            </a:r>
          </a:p>
          <a:p>
            <a:pPr lvl="1"/>
            <a:r>
              <a:rPr lang="en-US" dirty="0"/>
              <a:t>Communications with persons inside the agency are banned if they would prejudice the ALJ in a specific case.</a:t>
            </a:r>
          </a:p>
          <a:p>
            <a:r>
              <a:rPr lang="en-US" dirty="0"/>
              <a:t>Most agencies have more detailed rules that go beyond the APA minimum requirements.</a:t>
            </a:r>
            <a:endParaRPr lang="en-US" dirty="0">
              <a:highlight>
                <a:srgbClr val="FFFF00"/>
              </a:highlight>
            </a:endParaRPr>
          </a:p>
        </p:txBody>
      </p:sp>
      <p:sp>
        <p:nvSpPr>
          <p:cNvPr id="4" name="Slide Number Placeholder 3">
            <a:extLst>
              <a:ext uri="{FF2B5EF4-FFF2-40B4-BE49-F238E27FC236}">
                <a16:creationId xmlns:a16="http://schemas.microsoft.com/office/drawing/2014/main" id="{ECDF5192-37B8-4304-9928-BACA8EAD7A2C}"/>
              </a:ext>
            </a:extLst>
          </p:cNvPr>
          <p:cNvSpPr>
            <a:spLocks noGrp="1"/>
          </p:cNvSpPr>
          <p:nvPr>
            <p:ph type="sldNum" sz="quarter" idx="12"/>
          </p:nvPr>
        </p:nvSpPr>
        <p:spPr/>
        <p:txBody>
          <a:bodyPr/>
          <a:lstStyle/>
          <a:p>
            <a:pPr>
              <a:defRPr/>
            </a:pPr>
            <a:fld id="{CC739B67-DB22-4103-985A-E8E1D242EF5C}" type="slidenum">
              <a:rPr lang="en-US" smtClean="0"/>
              <a:pPr>
                <a:defRPr/>
              </a:pPr>
              <a:t>6</a:t>
            </a:fld>
            <a:endParaRPr lang="en-US"/>
          </a:p>
        </p:txBody>
      </p:sp>
      <p:pic>
        <p:nvPicPr>
          <p:cNvPr id="5" name="Audio 4">
            <a:hlinkClick r:id="" action="ppaction://media"/>
            <a:extLst>
              <a:ext uri="{FF2B5EF4-FFF2-40B4-BE49-F238E27FC236}">
                <a16:creationId xmlns:a16="http://schemas.microsoft.com/office/drawing/2014/main" id="{65187C3C-A362-416C-AAD8-16C65C9856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741902688"/>
      </p:ext>
    </p:extLst>
  </p:cSld>
  <p:clrMapOvr>
    <a:masterClrMapping/>
  </p:clrMapOvr>
  <mc:AlternateContent xmlns:mc="http://schemas.openxmlformats.org/markup-compatibility/2006" xmlns:p14="http://schemas.microsoft.com/office/powerpoint/2010/main">
    <mc:Choice Requires="p14">
      <p:transition spd="slow" p14:dur="2000" advTm="83725"/>
    </mc:Choice>
    <mc:Fallback xmlns="">
      <p:transition spd="slow" advTm="8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129E788-52B1-4E4F-997C-8518C3395F39}" type="slidenum">
              <a:rPr lang="en-US" smtClean="0"/>
              <a:pPr/>
              <a:t>7</a:t>
            </a:fld>
            <a:endParaRPr lang="en-US"/>
          </a:p>
        </p:txBody>
      </p:sp>
      <p:sp>
        <p:nvSpPr>
          <p:cNvPr id="38915" name="Rectangle 2"/>
          <p:cNvSpPr>
            <a:spLocks noGrp="1" noChangeArrowheads="1"/>
          </p:cNvSpPr>
          <p:nvPr>
            <p:ph type="title"/>
          </p:nvPr>
        </p:nvSpPr>
        <p:spPr/>
        <p:txBody>
          <a:bodyPr/>
          <a:lstStyle/>
          <a:p>
            <a:pPr eaLnBrk="1" hangingPunct="1"/>
            <a:r>
              <a:rPr lang="en-US" dirty="0"/>
              <a:t>Licensing and Permitting as Non-Trial Adjudications - § 551(9)</a:t>
            </a:r>
          </a:p>
        </p:txBody>
      </p:sp>
      <p:sp>
        <p:nvSpPr>
          <p:cNvPr id="38916" name="Rectangle 3"/>
          <p:cNvSpPr>
            <a:spLocks noGrp="1" noChangeArrowheads="1"/>
          </p:cNvSpPr>
          <p:nvPr>
            <p:ph type="body" idx="1"/>
          </p:nvPr>
        </p:nvSpPr>
        <p:spPr/>
        <p:txBody>
          <a:bodyPr>
            <a:normAutofit/>
          </a:bodyPr>
          <a:lstStyle/>
          <a:p>
            <a:pPr eaLnBrk="1" hangingPunct="1"/>
            <a:r>
              <a:rPr lang="en-US" dirty="0"/>
              <a:t>“A license is defined as an agency permit, certificate, approval, registration, charter, membership, statutory exception, or other form of permission.”</a:t>
            </a:r>
          </a:p>
          <a:p>
            <a:pPr eaLnBrk="1" hangingPunct="1"/>
            <a:r>
              <a:rPr lang="en-US" dirty="0"/>
              <a:t>Licensing is the process by which someone obtains, is denied, or has revoked any form of federal agency permission.</a:t>
            </a:r>
          </a:p>
        </p:txBody>
      </p:sp>
      <p:pic>
        <p:nvPicPr>
          <p:cNvPr id="2" name="Audio 1">
            <a:hlinkClick r:id="" action="ppaction://media"/>
            <a:extLst>
              <a:ext uri="{FF2B5EF4-FFF2-40B4-BE49-F238E27FC236}">
                <a16:creationId xmlns:a16="http://schemas.microsoft.com/office/drawing/2014/main" id="{252AB5BD-D42B-423D-9238-8A22A6C3ED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71327646"/>
      </p:ext>
    </p:extLst>
  </p:cSld>
  <p:clrMapOvr>
    <a:masterClrMapping/>
  </p:clrMapOvr>
  <mc:AlternateContent xmlns:mc="http://schemas.openxmlformats.org/markup-compatibility/2006" xmlns:p14="http://schemas.microsoft.com/office/powerpoint/2010/main">
    <mc:Choice Requires="p14">
      <p:transition spd="slow" p14:dur="2000" advTm="51213"/>
    </mc:Choice>
    <mc:Fallback xmlns="">
      <p:transition spd="slow" advTm="51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B24DF-8CD7-4B02-A193-9B55CC925936}"/>
              </a:ext>
            </a:extLst>
          </p:cNvPr>
          <p:cNvSpPr>
            <a:spLocks noGrp="1"/>
          </p:cNvSpPr>
          <p:nvPr>
            <p:ph type="title"/>
          </p:nvPr>
        </p:nvSpPr>
        <p:spPr/>
        <p:txBody>
          <a:bodyPr/>
          <a:lstStyle/>
          <a:p>
            <a:r>
              <a:rPr lang="en-US" dirty="0"/>
              <a:t>Licensing and Permitting are the Core of State and Federal Agency Enforcement</a:t>
            </a:r>
          </a:p>
        </p:txBody>
      </p:sp>
      <p:sp>
        <p:nvSpPr>
          <p:cNvPr id="3" name="Content Placeholder 2">
            <a:extLst>
              <a:ext uri="{FF2B5EF4-FFF2-40B4-BE49-F238E27FC236}">
                <a16:creationId xmlns:a16="http://schemas.microsoft.com/office/drawing/2014/main" id="{C2BC3CF8-771B-4F44-95D5-8D2696E6CBEB}"/>
              </a:ext>
            </a:extLst>
          </p:cNvPr>
          <p:cNvSpPr>
            <a:spLocks noGrp="1"/>
          </p:cNvSpPr>
          <p:nvPr>
            <p:ph idx="1"/>
          </p:nvPr>
        </p:nvSpPr>
        <p:spPr/>
        <p:txBody>
          <a:bodyPr>
            <a:normAutofit fontScale="92500" lnSpcReduction="20000"/>
          </a:bodyPr>
          <a:lstStyle/>
          <a:p>
            <a:r>
              <a:rPr lang="en-US" dirty="0"/>
              <a:t>Every regulated party must meet a standard set of criteria, usually established by administrative rules.</a:t>
            </a:r>
          </a:p>
          <a:p>
            <a:r>
              <a:rPr lang="en-US" dirty="0"/>
              <a:t>These criteria may include exams, such as the bar or medical licensing exam, and/or inspections, such as building permits and food handling permits.</a:t>
            </a:r>
          </a:p>
          <a:p>
            <a:r>
              <a:rPr lang="en-US" dirty="0"/>
              <a:t>Outside of competitive licensing, where the number of licenses are limited, if you meet the criteria, you are entitled to the license.</a:t>
            </a:r>
          </a:p>
          <a:p>
            <a:r>
              <a:rPr lang="en-US" dirty="0"/>
              <a:t>There is usually an ongoing regulatory review process to assure that you continue to meet the criteria.</a:t>
            </a:r>
          </a:p>
          <a:p>
            <a:endParaRPr lang="en-US" dirty="0"/>
          </a:p>
        </p:txBody>
      </p:sp>
      <p:sp>
        <p:nvSpPr>
          <p:cNvPr id="4" name="Slide Number Placeholder 3">
            <a:extLst>
              <a:ext uri="{FF2B5EF4-FFF2-40B4-BE49-F238E27FC236}">
                <a16:creationId xmlns:a16="http://schemas.microsoft.com/office/drawing/2014/main" id="{BD08E59F-08B7-4136-83E1-7D5D14645596}"/>
              </a:ext>
            </a:extLst>
          </p:cNvPr>
          <p:cNvSpPr>
            <a:spLocks noGrp="1"/>
          </p:cNvSpPr>
          <p:nvPr>
            <p:ph type="sldNum" sz="quarter" idx="12"/>
          </p:nvPr>
        </p:nvSpPr>
        <p:spPr/>
        <p:txBody>
          <a:bodyPr/>
          <a:lstStyle/>
          <a:p>
            <a:pPr>
              <a:defRPr/>
            </a:pPr>
            <a:fld id="{CC739B67-DB22-4103-985A-E8E1D242EF5C}" type="slidenum">
              <a:rPr lang="en-US" smtClean="0"/>
              <a:pPr>
                <a:defRPr/>
              </a:pPr>
              <a:t>8</a:t>
            </a:fld>
            <a:endParaRPr lang="en-US"/>
          </a:p>
        </p:txBody>
      </p:sp>
      <p:pic>
        <p:nvPicPr>
          <p:cNvPr id="5" name="Audio 4">
            <a:hlinkClick r:id="" action="ppaction://media"/>
            <a:extLst>
              <a:ext uri="{FF2B5EF4-FFF2-40B4-BE49-F238E27FC236}">
                <a16:creationId xmlns:a16="http://schemas.microsoft.com/office/drawing/2014/main" id="{1FF69205-B9A3-477F-90FC-9E639F42DF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485009351"/>
      </p:ext>
    </p:extLst>
  </p:cSld>
  <p:clrMapOvr>
    <a:masterClrMapping/>
  </p:clrMapOvr>
  <mc:AlternateContent xmlns:mc="http://schemas.openxmlformats.org/markup-compatibility/2006" xmlns:p14="http://schemas.microsoft.com/office/powerpoint/2010/main">
    <mc:Choice Requires="p14">
      <p:transition spd="slow" p14:dur="2000" advTm="95020"/>
    </mc:Choice>
    <mc:Fallback xmlns="">
      <p:transition spd="slow" advTm="9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t>Administrative Cost Issues</a:t>
            </a:r>
          </a:p>
        </p:txBody>
      </p:sp>
      <p:sp>
        <p:nvSpPr>
          <p:cNvPr id="3" name="Content Placeholder 2"/>
          <p:cNvSpPr>
            <a:spLocks noGrp="1"/>
          </p:cNvSpPr>
          <p:nvPr>
            <p:ph idx="1"/>
          </p:nvPr>
        </p:nvSpPr>
        <p:spPr/>
        <p:txBody>
          <a:bodyPr>
            <a:normAutofit fontScale="70000" lnSpcReduction="20000"/>
          </a:bodyPr>
          <a:lstStyle/>
          <a:p>
            <a:pPr eaLnBrk="1" hangingPunct="1">
              <a:defRPr/>
            </a:pPr>
            <a:r>
              <a:rPr lang="en-US" dirty="0"/>
              <a:t>What are the enforcement advantages of requiring a license or permit as compared to having the agency look for violations in an ongoing activity?</a:t>
            </a:r>
          </a:p>
          <a:p>
            <a:pPr eaLnBrk="1" hangingPunct="1">
              <a:defRPr/>
            </a:pPr>
            <a:r>
              <a:rPr lang="en-US" dirty="0"/>
              <a:t>Drugs</a:t>
            </a:r>
          </a:p>
          <a:p>
            <a:pPr lvl="1" eaLnBrk="1" hangingPunct="1">
              <a:defRPr/>
            </a:pPr>
            <a:r>
              <a:rPr lang="en-US" dirty="0"/>
              <a:t>Drugs – extensive pre-market testing. </a:t>
            </a:r>
          </a:p>
          <a:p>
            <a:pPr lvl="1" eaLnBrk="1" hangingPunct="1">
              <a:defRPr/>
            </a:pPr>
            <a:r>
              <a:rPr lang="en-US" dirty="0"/>
              <a:t>Health food supplements – count the bodies.</a:t>
            </a:r>
          </a:p>
          <a:p>
            <a:pPr eaLnBrk="1" hangingPunct="1">
              <a:defRPr/>
            </a:pPr>
            <a:r>
              <a:rPr lang="en-US" dirty="0"/>
              <a:t>Food handling</a:t>
            </a:r>
          </a:p>
          <a:p>
            <a:pPr lvl="1" eaLnBrk="1" hangingPunct="1">
              <a:defRPr/>
            </a:pPr>
            <a:r>
              <a:rPr lang="en-US" dirty="0"/>
              <a:t>Enforcement based on cases of food poisoning versus based on inspections to assure proper food preparation.</a:t>
            </a:r>
          </a:p>
          <a:p>
            <a:pPr lvl="1" eaLnBrk="1" hangingPunct="1">
              <a:defRPr/>
            </a:pPr>
            <a:r>
              <a:rPr lang="en-US" dirty="0"/>
              <a:t>What about out of work chefs selling food out of their home kitchens?</a:t>
            </a:r>
          </a:p>
          <a:p>
            <a:pPr eaLnBrk="1" hangingPunct="1">
              <a:defRPr/>
            </a:pPr>
            <a:r>
              <a:rPr lang="en-US" dirty="0"/>
              <a:t>Dangerous animals</a:t>
            </a:r>
          </a:p>
          <a:p>
            <a:pPr lvl="1" eaLnBrk="1" hangingPunct="1">
              <a:defRPr/>
            </a:pPr>
            <a:r>
              <a:rPr lang="en-US" dirty="0"/>
              <a:t>Restrictions on ownership and control.</a:t>
            </a:r>
          </a:p>
          <a:p>
            <a:pPr lvl="1" eaLnBrk="1" hangingPunct="1">
              <a:defRPr/>
            </a:pPr>
            <a:r>
              <a:rPr lang="en-US" dirty="0"/>
              <a:t>The one-bite rule.</a:t>
            </a:r>
          </a:p>
        </p:txBody>
      </p:sp>
      <p:sp>
        <p:nvSpPr>
          <p:cNvPr id="39940" name="Slide Number Placeholder 3"/>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58B8E255-98C2-412D-A9E5-AA52531D525A}" type="slidenum">
              <a:rPr lang="en-US" smtClean="0"/>
              <a:pPr/>
              <a:t>9</a:t>
            </a:fld>
            <a:endParaRPr lang="en-US"/>
          </a:p>
        </p:txBody>
      </p:sp>
      <p:pic>
        <p:nvPicPr>
          <p:cNvPr id="5" name="Audio 4">
            <a:hlinkClick r:id="" action="ppaction://media"/>
            <a:extLst>
              <a:ext uri="{FF2B5EF4-FFF2-40B4-BE49-F238E27FC236}">
                <a16:creationId xmlns:a16="http://schemas.microsoft.com/office/drawing/2014/main" id="{3F5D41D6-B243-498C-957F-1F4B9477F3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584182636"/>
      </p:ext>
    </p:extLst>
  </p:cSld>
  <p:clrMapOvr>
    <a:masterClrMapping/>
  </p:clrMapOvr>
  <mc:AlternateContent xmlns:mc="http://schemas.openxmlformats.org/markup-compatibility/2006" xmlns:p14="http://schemas.microsoft.com/office/powerpoint/2010/main">
    <mc:Choice Requires="p14">
      <p:transition spd="slow" p14:dur="2000" advTm="208598"/>
    </mc:Choice>
    <mc:Fallback xmlns="">
      <p:transition spd="slow" advTm="20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5740</TotalTime>
  <Words>1110</Words>
  <Application>Microsoft Office PowerPoint</Application>
  <PresentationFormat>On-screen Show (4:3)</PresentationFormat>
  <Paragraphs>91</Paragraphs>
  <Slides>14</Slides>
  <Notes>0</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Narrow</vt:lpstr>
      <vt:lpstr>Tahoma</vt:lpstr>
      <vt:lpstr>Wingdings</vt:lpstr>
      <vt:lpstr>Blends</vt:lpstr>
      <vt:lpstr>Chapter 3</vt:lpstr>
      <vt:lpstr>Ex Parte Communications in Formal Adjudications - 557(d)</vt:lpstr>
      <vt:lpstr>What if there is an Ex Parte Communication?</vt:lpstr>
      <vt:lpstr>Separation of Functions – 554(d)</vt:lpstr>
      <vt:lpstr>Examples</vt:lpstr>
      <vt:lpstr>Ex Parte Communications and Separation of Functions - Wrap-up</vt:lpstr>
      <vt:lpstr>Licensing and Permitting as Non-Trial Adjudications - § 551(9)</vt:lpstr>
      <vt:lpstr>Licensing and Permitting are the Core of State and Federal Agency Enforcement</vt:lpstr>
      <vt:lpstr>Administrative Cost Issues</vt:lpstr>
      <vt:lpstr>Burden of Proof for Licensing under the APA</vt:lpstr>
      <vt:lpstr>Competitive Licensing</vt:lpstr>
      <vt:lpstr>Due Process for Disciplining License Holders - Section 558 </vt:lpstr>
      <vt:lpstr>LA Law Note - Title 49, Chapter 13, §961. Licenses</vt:lpstr>
      <vt:lpstr>Bias in Licensing Boards</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Richards</cp:lastModifiedBy>
  <cp:revision>335</cp:revision>
  <dcterms:created xsi:type="dcterms:W3CDTF">2008-01-16T20:46:13Z</dcterms:created>
  <dcterms:modified xsi:type="dcterms:W3CDTF">2023-06-01T20:21:44Z</dcterms:modified>
</cp:coreProperties>
</file>