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sldIdLst>
    <p:sldId id="294" r:id="rId2"/>
    <p:sldId id="323" r:id="rId3"/>
    <p:sldId id="314" r:id="rId4"/>
    <p:sldId id="511" r:id="rId5"/>
    <p:sldId id="356" r:id="rId6"/>
    <p:sldId id="357" r:id="rId7"/>
    <p:sldId id="358" r:id="rId8"/>
    <p:sldId id="359" r:id="rId9"/>
    <p:sldId id="360" r:id="rId10"/>
    <p:sldId id="522" r:id="rId11"/>
    <p:sldId id="361" r:id="rId12"/>
    <p:sldId id="36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410" autoAdjust="0"/>
  </p:normalViewPr>
  <p:slideViewPr>
    <p:cSldViewPr>
      <p:cViewPr varScale="1">
        <p:scale>
          <a:sx n="84" d="100"/>
          <a:sy n="84" d="100"/>
        </p:scale>
        <p:origin x="8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6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582A8-B67A-4D3A-8BB1-4E58213706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3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www.adminlaw.state.la.us/index.php?id=83" TargetMode="External"/><Relationship Id="rId4" Type="http://schemas.openxmlformats.org/officeDocument/2006/relationships/hyperlink" Target="https://www.archives.gov/federal-register/laws/administrative-procedure/554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s://biotech.law.lsu.edu/Courses/study_aids/adlaw/555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www.archives.gov/federal-register/laws/administrative-procedure/554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3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The APA Procedures for Adjudications</a:t>
            </a:r>
            <a:br>
              <a:rPr lang="en-US" sz="2800" dirty="0"/>
            </a:br>
            <a:r>
              <a:rPr lang="en-US" sz="2800" dirty="0"/>
              <a:t>Part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F2E24-C80F-4A52-84B5-93AC85D8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A1C127-C69D-42FD-A30E-5FFCBE6E2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3"/>
    </mc:Choice>
    <mc:Fallback xmlns="">
      <p:transition spd="slow" advTm="3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263F-86EA-4C03-BF0C-8366F05C6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lnSpc>
                <a:spcPct val="90000"/>
              </a:lnSpc>
              <a:defRPr/>
            </a:pPr>
            <a:r>
              <a:rPr lang="en-US" dirty="0"/>
              <a:t>From Residuum Rule to Substantial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20C9B-FDFF-4C5D-AFDA-94B5BB8F7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eaLnBrk="1" hangingPunct="1">
              <a:lnSpc>
                <a:spcPct val="90000"/>
              </a:lnSpc>
              <a:defRPr/>
            </a:pPr>
            <a:r>
              <a:rPr lang="en-US" sz="2800" dirty="0"/>
              <a:t>Originally, the Residuum Rule prevented decisions in adjudications from being based solely on hearsay evidence.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There had to be a residuum of non-hearsay evidence.</a:t>
            </a:r>
          </a:p>
          <a:p>
            <a:pPr lvl="0" eaLnBrk="1" hangingPunct="1">
              <a:lnSpc>
                <a:spcPct val="90000"/>
              </a:lnSpc>
              <a:defRPr/>
            </a:pPr>
            <a:r>
              <a:rPr lang="en-US" sz="2800" dirty="0"/>
              <a:t>This has been replaced by the "substantial evidence" standard which is used for all agency evidence.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Hearsay can be the basis of the ruling if it meets the “substantial evidence” standard to support the ruling.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This is based on its credibility.</a:t>
            </a:r>
          </a:p>
          <a:p>
            <a:pPr lvl="0" eaLnBrk="1" hangingPunct="1">
              <a:lnSpc>
                <a:spcPct val="90000"/>
              </a:lnSpc>
              <a:defRPr/>
            </a:pPr>
            <a:r>
              <a:rPr lang="en-US" sz="2800" dirty="0"/>
              <a:t>LA uses "sufficient evidence" – it may not be the exactly same standard, but there is no clear distinction in the case law.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43051-3BE6-45D5-AEDE-6402B5BB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CFE1EF-083E-4EDF-B367-CEBDEFCCF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70"/>
    </mc:Choice>
    <mc:Fallback xmlns="">
      <p:transition spd="slow" advTm="10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4DE4E810-D275-4B57-BBB6-129DD2E331B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Discovery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Not provided for by the APA.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Some agencies allow discovery.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Freedom of information/Open Records Acts make access to the information from the government less of an issue than in Art. III trials. (We will look at this later in the course.)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Parties may also be entitled to have the agency use its subpoena power on their behalf against other third parties, if the agency can order discovery for itself.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312869-1C8D-41E5-8E49-26E9883DF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13"/>
    </mc:Choice>
    <mc:Fallback xmlns="">
      <p:transition spd="slow" advTm="8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92F92997-7000-482F-AB7C-9520041F53C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the Legal Status of an ALJ's Opinion?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/>
              <a:t>The authority to make a final decision rests with the agency (secretary or commission).</a:t>
            </a:r>
          </a:p>
          <a:p>
            <a:pPr eaLnBrk="1" hangingPunct="1"/>
            <a:r>
              <a:rPr lang="en-US" dirty="0"/>
              <a:t>Under 557(b) an ALJ makes an initial decision that will become final if not reviewed by the agency.</a:t>
            </a:r>
          </a:p>
          <a:p>
            <a:pPr lvl="1" eaLnBrk="1" hangingPunct="1"/>
            <a:r>
              <a:rPr lang="en-US" dirty="0"/>
              <a:t>Some agencies have set up internal agency review panels where an ALJ decision can be appealed before going to the </a:t>
            </a:r>
            <a:r>
              <a:rPr lang="en-US"/>
              <a:t>Article III court</a:t>
            </a:r>
            <a:r>
              <a:rPr lang="en-US" dirty="0"/>
              <a:t>.</a:t>
            </a:r>
          </a:p>
          <a:p>
            <a:pPr eaLnBrk="1" hangingPunct="1"/>
            <a:r>
              <a:rPr lang="en-US" dirty="0"/>
              <a:t>The statute or reg can make the ALJ decision a recommended decision that will not become final unless the agency acts to adopt it.</a:t>
            </a:r>
          </a:p>
          <a:p>
            <a:pPr lvl="1" eaLnBrk="1" hangingPunct="1"/>
            <a:r>
              <a:rPr lang="en-US" dirty="0"/>
              <a:t>We will discuss agency rejection of ALJ opinions in the chapter on judicial review.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E1092A-74CA-4E7C-9C03-CEB6DA438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52"/>
    </mc:Choice>
    <mc:Fallback xmlns="">
      <p:transition spd="slow" advTm="12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9591B8F1-99E5-4337-BF4A-27C66837B5C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Administrative Procedure Acts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Federal APA</a:t>
            </a:r>
          </a:p>
          <a:p>
            <a:pPr lvl="1" eaLnBrk="1" hangingPunct="1"/>
            <a:r>
              <a:rPr lang="en-US" dirty="0">
                <a:hlinkClick r:id="rId4"/>
              </a:rPr>
              <a:t>Administrative Procedure Act (5 U.S.C. Subchapter II)</a:t>
            </a:r>
            <a:endParaRPr lang="en-US" dirty="0"/>
          </a:p>
          <a:p>
            <a:pPr eaLnBrk="1" hangingPunct="1"/>
            <a:r>
              <a:rPr lang="en-US" dirty="0"/>
              <a:t>Louisiana APA</a:t>
            </a:r>
          </a:p>
          <a:p>
            <a:pPr lvl="1" eaLnBrk="1" hangingPunct="1"/>
            <a:r>
              <a:rPr lang="en-US" dirty="0">
                <a:hlinkClick r:id="rId5"/>
              </a:rPr>
              <a:t>DAL Laws and Rules</a:t>
            </a:r>
            <a:endParaRPr lang="en-US" dirty="0"/>
          </a:p>
          <a:p>
            <a:pPr lvl="1" eaLnBrk="1" hangingPunct="1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BED9FE-C523-4F32-AC1F-37B7AF91E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8"/>
    </mc:Choice>
    <mc:Fallback xmlns="">
      <p:transition spd="slow" advTm="2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9377AD57-0E48-451F-891F-A7F866F8413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Basic Procedure for Adjudications:</a:t>
            </a:r>
            <a:br>
              <a:rPr lang="en-US" dirty="0"/>
            </a:br>
            <a:r>
              <a:rPr lang="en-US" dirty="0">
                <a:hlinkClick r:id="rId4"/>
              </a:rPr>
              <a:t>Section 555</a:t>
            </a:r>
            <a:endParaRPr lang="en-US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/>
              <a:t>Section 555 only applies to formal adjudications.</a:t>
            </a:r>
          </a:p>
          <a:p>
            <a:pPr lvl="1" eaLnBrk="1" hangingPunct="1"/>
            <a:r>
              <a:rPr lang="en-US" dirty="0"/>
              <a:t>A good general review of the basics of a hearing.</a:t>
            </a:r>
          </a:p>
          <a:p>
            <a:pPr eaLnBrk="1" hangingPunct="1"/>
            <a:r>
              <a:rPr lang="en-US" dirty="0"/>
              <a:t>You have a right to bring your own lawyer.</a:t>
            </a:r>
          </a:p>
          <a:p>
            <a:pPr lvl="1" eaLnBrk="1" hangingPunct="1"/>
            <a:r>
              <a:rPr lang="en-US" dirty="0"/>
              <a:t>There is no right to appointed counsel, in contrast to criminal prosecutions.</a:t>
            </a:r>
          </a:p>
          <a:p>
            <a:pPr lvl="1" eaLnBrk="1" hangingPunct="1"/>
            <a:r>
              <a:rPr lang="en-US" dirty="0"/>
              <a:t>We will read challenges to constitutionality of not having appointed counsel in administrative hearings in Chapter 4.</a:t>
            </a:r>
          </a:p>
          <a:p>
            <a:pPr eaLnBrk="1" hangingPunct="1"/>
            <a:r>
              <a:rPr lang="en-US" dirty="0"/>
              <a:t>Right to a record.</a:t>
            </a:r>
          </a:p>
          <a:p>
            <a:pPr eaLnBrk="1" hangingPunct="1"/>
            <a:r>
              <a:rPr lang="en-US" dirty="0"/>
              <a:t>Right to notice of the findings and reasons.</a:t>
            </a:r>
          </a:p>
          <a:p>
            <a:pPr eaLnBrk="1" hangingPunct="1"/>
            <a:r>
              <a:rPr lang="en-US" dirty="0"/>
              <a:t>No right to an oral hearing, can be by written documents.</a:t>
            </a:r>
          </a:p>
          <a:p>
            <a:pPr lvl="1" eaLnBrk="1" hangingPunct="1"/>
            <a:r>
              <a:rPr lang="en-US" dirty="0"/>
              <a:t>We will look deeper into this in Chapter 4.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DA0556-5416-4393-955F-0729E46C4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8"/>
    </mc:Choice>
    <mc:Fallback xmlns="">
      <p:transition spd="slow" advTm="8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98C48882-D5E0-44F0-BBF8-AEBE33B971A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Notice: </a:t>
            </a:r>
            <a:r>
              <a:rPr lang="en-US" dirty="0">
                <a:hlinkClick r:id="rId4"/>
              </a:rPr>
              <a:t>Section 554</a:t>
            </a:r>
            <a:endParaRPr lang="en-US" dirty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(b) Persons entitled to notice of an agency hearing shall be timely informed of -</a:t>
            </a:r>
          </a:p>
          <a:p>
            <a:pPr lvl="1" eaLnBrk="1" hangingPunct="1"/>
            <a:r>
              <a:rPr lang="en-US" dirty="0"/>
              <a:t>(1) the time, place, and nature of the hearing;</a:t>
            </a:r>
          </a:p>
          <a:p>
            <a:pPr lvl="1" eaLnBrk="1" hangingPunct="1"/>
            <a:r>
              <a:rPr lang="en-US" dirty="0"/>
              <a:t>(2) the legal authority and jurisdiction under which the hearing is to be held; and</a:t>
            </a:r>
          </a:p>
          <a:p>
            <a:pPr lvl="1" eaLnBrk="1" hangingPunct="1"/>
            <a:r>
              <a:rPr lang="en-US" dirty="0"/>
              <a:t>(3) the matters of fact and law asserted.</a:t>
            </a:r>
          </a:p>
          <a:p>
            <a:pPr eaLnBrk="1" hangingPunct="1"/>
            <a:r>
              <a:rPr lang="en-US" dirty="0"/>
              <a:t>What can complicate notice?</a:t>
            </a:r>
          </a:p>
          <a:p>
            <a:pPr lvl="1" eaLnBrk="1" hangingPunct="1"/>
            <a:r>
              <a:rPr lang="en-US" dirty="0"/>
              <a:t>Language issues in immigration hearings?</a:t>
            </a:r>
          </a:p>
          <a:p>
            <a:pPr lvl="1" eaLnBrk="1" hangingPunct="1"/>
            <a:r>
              <a:rPr lang="en-US" dirty="0"/>
              <a:t>The lack of a permanent address for social services hearing?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D6F607-AA14-4BA4-9846-21E9AF6FC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75"/>
    </mc:Choice>
    <mc:Fallback xmlns="">
      <p:transition spd="slow" advTm="109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71BCEFFF-7A99-49E8-9F48-186234F580F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Burden of Proof 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534400" cy="45720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The </a:t>
            </a:r>
            <a:r>
              <a:rPr lang="en-US" sz="2800" dirty="0">
                <a:highlight>
                  <a:srgbClr val="FFFF00"/>
                </a:highlight>
              </a:rPr>
              <a:t>movant</a:t>
            </a:r>
            <a:r>
              <a:rPr lang="en-US" sz="2800" dirty="0"/>
              <a:t> (the party that wants to change the status quo) has the burden of proof.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Assume the Social Security administration moves to terminate a beneficiary’s disability benefits.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The beneficiary must ask for a hearing to contest the termination.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But it is the agency that is asking to change the status quo, so the agency has the burden to show the basis for the change.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This follows the judicial notion of burden of persuasion, which can be different from the burden of going forward or the burden of production.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If the beneficiary doesn’t ask for the hearing, the benefits are automatically terminated, and the beneficiary may have waived any appeal rights. (Discussed in later chapters.)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B20101-0E5A-4F31-9707-4A162A124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23"/>
    </mc:Choice>
    <mc:Fallback xmlns="">
      <p:transition spd="slow" advTm="14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the Burden – Statutory Shifting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Old welfare system – </a:t>
            </a:r>
            <a:r>
              <a:rPr lang="en-US" i="1" dirty="0"/>
              <a:t>Goldberg </a:t>
            </a:r>
            <a:r>
              <a:rPr lang="en-US" dirty="0"/>
              <a:t>(Chapter 4)</a:t>
            </a:r>
          </a:p>
          <a:p>
            <a:pPr lvl="1"/>
            <a:r>
              <a:rPr lang="en-US" dirty="0"/>
              <a:t>Beneficiaries get benefits until the agency moves to disqualify them.</a:t>
            </a:r>
          </a:p>
          <a:p>
            <a:r>
              <a:rPr lang="en-US" dirty="0"/>
              <a:t>New system – Temporary Assistance for Needy Families (TANF) (Chapter 4)</a:t>
            </a:r>
          </a:p>
          <a:p>
            <a:pPr lvl="1"/>
            <a:r>
              <a:rPr lang="en-US" dirty="0"/>
              <a:t>Benefits for a set term – 5 years.</a:t>
            </a:r>
          </a:p>
          <a:p>
            <a:pPr lvl="1"/>
            <a:r>
              <a:rPr lang="en-US" dirty="0"/>
              <a:t>At the end of 5 years, they expire without further legal action or right of appeal.</a:t>
            </a:r>
          </a:p>
          <a:p>
            <a:r>
              <a:rPr lang="en-US" dirty="0"/>
              <a:t>Recertification schedules for benefits</a:t>
            </a:r>
          </a:p>
          <a:p>
            <a:pPr lvl="1"/>
            <a:r>
              <a:rPr lang="en-US" dirty="0"/>
              <a:t>Shifts the burden to recipient to show qualifications on a period basis or lose benefits.</a:t>
            </a:r>
          </a:p>
          <a:p>
            <a:pPr lvl="1"/>
            <a:r>
              <a:rPr lang="en-US" dirty="0"/>
              <a:t>License renewals with requirements such as mandatory continuing education shift the burden to the licensee to show that he/she has completed the requirements or the license will not be renewed.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C8FB0-355B-47A8-956A-7C13DBC2CA5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CA19BE-D3F6-4AC2-B5EE-7084ABBE0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22"/>
    </mc:Choice>
    <mc:Fallback xmlns="">
      <p:transition spd="slow" advTm="6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Proof for Adjudications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Preponderance of the evidence, unless otherwise specified in the law.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Mental health commitments usually use the “clear and convincing” standard of proof.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Standards of proof are complicated by the deference shown the agency by the courts, which can make it look like the agency has a lower burden. (Chapters 6&amp;7)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4F75FE0B-FC82-4F4F-9EE7-617A10C7CD4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28D585-5304-4575-AB83-252821E96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17"/>
    </mc:Choice>
    <mc:Fallback xmlns="">
      <p:transition spd="slow" advTm="6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Rules of Evidence in Administrative Proceedings (Formal and Informal)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The APA does not require the Rules of Evidence.</a:t>
            </a:r>
          </a:p>
          <a:p>
            <a:pPr eaLnBrk="1" hangingPunct="1"/>
            <a:r>
              <a:rPr lang="en-US" dirty="0"/>
              <a:t>The agency or the legislature can require the Federal Rules of Evidence or other standards.</a:t>
            </a:r>
          </a:p>
          <a:p>
            <a:pPr eaLnBrk="1" hangingPunct="1"/>
            <a:r>
              <a:rPr lang="en-US" dirty="0"/>
              <a:t>If the agency adopts the rules of evidence, it can modify them.</a:t>
            </a:r>
          </a:p>
          <a:p>
            <a:pPr eaLnBrk="1" hangingPunct="1"/>
            <a:r>
              <a:rPr lang="en-US" dirty="0"/>
              <a:t>For example, The Department of Labor, which uses a detailed standard for evidence, generally does complex, trial type hearings with lawyers.</a:t>
            </a:r>
          </a:p>
          <a:p>
            <a:pPr eaLnBrk="1" hangingPunct="1"/>
            <a:r>
              <a:rPr lang="en-US" dirty="0"/>
              <a:t>Adjudications which usually involve persons who are not represented by counsel do not use the Rules of Evidence.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3AB3317A-676B-45DB-8FFF-598761EF464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1BACDA-7D93-4DAC-B5C0-1944F177C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03"/>
    </mc:Choice>
    <mc:Fallback xmlns="">
      <p:transition spd="slow" advTm="8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75CFA681-D8A7-440B-A3D1-A786EFF0EB7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Hearsay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Hearsay is when a witness testifies to what someone told him or her, rather than on the basis of his or her own observation.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The basic rule of evidence is that hearsay is excluded because it cannot be cross-examined.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 huge number of exceptions.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Agencies do not ban the use of hearsay but evaluate the evidentiary value of the testimony.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221D25-E03A-4B44-B8B1-D035EC9FF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82"/>
    </mc:Choice>
    <mc:Fallback xmlns="">
      <p:transition spd="slow" advTm="6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5761</TotalTime>
  <Words>1019</Words>
  <Application>Microsoft Office PowerPoint</Application>
  <PresentationFormat>On-screen Show (4:3)</PresentationFormat>
  <Paragraphs>87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Tahoma</vt:lpstr>
      <vt:lpstr>Wingdings</vt:lpstr>
      <vt:lpstr>Blends</vt:lpstr>
      <vt:lpstr>Chapter 3</vt:lpstr>
      <vt:lpstr>Administrative Procedure Acts</vt:lpstr>
      <vt:lpstr>Basic Procedure for Adjudications: Section 555</vt:lpstr>
      <vt:lpstr>Notice: Section 554</vt:lpstr>
      <vt:lpstr>Burden of Proof </vt:lpstr>
      <vt:lpstr>Shifting the Burden – Statutory Shifting</vt:lpstr>
      <vt:lpstr>Standard of Proof for Adjudications </vt:lpstr>
      <vt:lpstr>Rules of Evidence in Administrative Proceedings (Formal and Informal)</vt:lpstr>
      <vt:lpstr>Hearsay</vt:lpstr>
      <vt:lpstr>From Residuum Rule to Substantial Evidence</vt:lpstr>
      <vt:lpstr>Discovery</vt:lpstr>
      <vt:lpstr>What is the Legal Status of an ALJ's Opinion?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Richards</cp:lastModifiedBy>
  <cp:revision>333</cp:revision>
  <dcterms:created xsi:type="dcterms:W3CDTF">2008-01-16T20:46:13Z</dcterms:created>
  <dcterms:modified xsi:type="dcterms:W3CDTF">2023-06-01T18:35:48Z</dcterms:modified>
</cp:coreProperties>
</file>