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sldIdLst>
    <p:sldId id="367" r:id="rId2"/>
    <p:sldId id="536" r:id="rId3"/>
    <p:sldId id="523" r:id="rId4"/>
    <p:sldId id="519" r:id="rId5"/>
    <p:sldId id="525" r:id="rId6"/>
    <p:sldId id="522" r:id="rId7"/>
    <p:sldId id="526" r:id="rId8"/>
    <p:sldId id="520" r:id="rId9"/>
    <p:sldId id="517" r:id="rId10"/>
    <p:sldId id="539" r:id="rId11"/>
    <p:sldId id="510" r:id="rId12"/>
    <p:sldId id="535" r:id="rId13"/>
    <p:sldId id="531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410" autoAdjust="0"/>
  </p:normalViewPr>
  <p:slideViewPr>
    <p:cSldViewPr>
      <p:cViewPr varScale="1">
        <p:scale>
          <a:sx n="84" d="100"/>
          <a:sy n="84" d="100"/>
        </p:scale>
        <p:origin x="8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2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629400" cy="1752600"/>
          </a:xfrm>
        </p:spPr>
        <p:txBody>
          <a:bodyPr/>
          <a:lstStyle/>
          <a:p>
            <a:r>
              <a:rPr lang="en-US" dirty="0"/>
              <a:t>Agency Adjudications v. Article III Trials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C8FB0-355B-47A8-956A-7C13DBC2CA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97F7D1-EAF7-466B-903F-1538EAF59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21"/>
    </mc:Choice>
    <mc:Fallback xmlns="">
      <p:transition spd="slow" advTm="4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7292-4368-44DC-9971-44EC4895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Facts in Trials vs. Agency Adjudications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F4A08-040D-4D7E-B281-70D8F5787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Adversarial systems do as well as any other approach with facts within lay knowledge and with questions such as </a:t>
            </a:r>
            <a:r>
              <a:rPr lang="en-US" i="1" dirty="0" err="1"/>
              <a:t>mens</a:t>
            </a:r>
            <a:r>
              <a:rPr lang="en-US" i="1" dirty="0"/>
              <a:t> rea</a:t>
            </a:r>
            <a:r>
              <a:rPr lang="en-US" dirty="0"/>
              <a:t>.</a:t>
            </a:r>
          </a:p>
          <a:p>
            <a:r>
              <a:rPr lang="en-US" dirty="0"/>
              <a:t>In adversarial proceedings, complex scientific and technical matters are presented by experts.</a:t>
            </a:r>
          </a:p>
          <a:p>
            <a:r>
              <a:rPr lang="en-US" dirty="0"/>
              <a:t>Lacking expert knowledge, judges and jurors can only evaluate the subjective credibility of experts and their stories.</a:t>
            </a:r>
          </a:p>
          <a:p>
            <a:r>
              <a:rPr lang="en-US" dirty="0"/>
              <a:t>Expert agency adjudicators can evaluate the scientific and technical matters and are allowed to get expert help from the agency.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DEE6E-4583-420F-BA49-B874BF68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4E44A-06A7-4F76-B388-2FEDF4FF5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57"/>
    </mc:Choice>
    <mc:Fallback xmlns="">
      <p:transition spd="slow" advTm="18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ALJs versus Article III Judges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6373800-6545-4F91-AB9E-EF161552C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07621A3D-8EAC-4CD0-9365-367C46E849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01A960-7383-42EF-BC6B-DE27B9F17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4"/>
    </mc:Choice>
    <mc:Fallback xmlns="">
      <p:transition spd="slow" advTm="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EC50-4225-41F9-B23D-9F057AC0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Article III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6EDDA-5FE2-4735-857C-A2B7CA9A2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Appointed by the President and confirmed by the Senate.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No qualifications on appointment, but all have been lawyers in modern times.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No technical or science requirements.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Lifetime tenure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Cannot reduce salary.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Cannot be fired, can only be removed by Congress, through impeachment.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Only 15 federal judges have been impeached since the Constitution went into effect. The last was in 2010 and was from New Orleans.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Limited discipline through the judiciary.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State judges can be disciplined by the state supreme court.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555C1-8B48-40E6-93F3-0B3227B2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E0026-D864-4E85-B824-E57D3FA75B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4F39E8-31BC-4444-B016-5246BE425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03"/>
    </mc:Choice>
    <mc:Fallback xmlns="">
      <p:transition spd="slow" advTm="8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8FEA-08DF-4730-B5AB-C2EEC2B2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ALJs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24CF-DF1B-4294-819B-2C666F586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Federal ALJs work inside the agency.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They are hired through civil service and, until </a:t>
            </a:r>
            <a:r>
              <a:rPr lang="en-US" i="1" dirty="0"/>
              <a:t>Lucia</a:t>
            </a:r>
            <a:r>
              <a:rPr lang="en-US" dirty="0"/>
              <a:t>, had civil service plus protections.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extent that these protections have to change for ALJs who are found to be inferior officers is still uncertain.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The agency can set work standards for its ALJs and discipline them for not following the work standards.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The agency cannot tell the ALJs what decision to make, but the agency can review and modify the ALJ decision to arrive at the final agency ruling.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We will look at this in more detail when we study the judicial review of agency decisions.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Many agency factfinders are not ALJs. They have civil service protection but not enhanced ALJs protection – to the extent that it still exists. 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Agency factfinders usually have specific expertise in the area in which they work.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Some states use contract ALJs, which have few protections – the agency can just not renew their contracts if the agency does not like their decisions.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We will look at Louisiana ALJs when we finish Chapter 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DE98A-6A16-4288-9440-BEAEC1C4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E0026-D864-4E85-B824-E57D3FA75B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CB744C-39CA-46E2-BF02-9AD2E681F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03"/>
    </mc:Choice>
    <mc:Fallback xmlns="">
      <p:transition spd="slow" advTm="13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D5CF-7D11-482A-A05C-A1594417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8E5F-6E77-4689-B0C2-8C920D1BB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Learn that agency adjudications are inquisitorial, not adversarial</a:t>
            </a:r>
          </a:p>
          <a:p>
            <a:r>
              <a:rPr lang="en-US" dirty="0"/>
              <a:t>Learn that agencies do not follow the code of civil procedure.</a:t>
            </a:r>
          </a:p>
          <a:p>
            <a:r>
              <a:rPr lang="en-US" dirty="0"/>
              <a:t>Learn that most adjudications do not require lawyers.</a:t>
            </a:r>
          </a:p>
          <a:p>
            <a:r>
              <a:rPr lang="en-US" dirty="0"/>
              <a:t>Learn that most adjudications do not use the rules of evidence.</a:t>
            </a:r>
          </a:p>
          <a:p>
            <a:r>
              <a:rPr lang="en-US" dirty="0"/>
              <a:t>Learn that in adjudications parties usually have a duty to disclose information.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063AA-87FC-49FC-B510-10B5F72C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EE31D8-597D-4F31-94EB-E733FA1E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3"/>
    </mc:Choice>
    <mc:Fallback xmlns="">
      <p:transition spd="slow" advTm="3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769-42D9-4D5D-A397-75B65DD5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versus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4255E-4F4F-46CD-9FA2-31BE89353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Structural discussion</a:t>
            </a:r>
          </a:p>
          <a:p>
            <a:pPr lvl="1"/>
            <a:r>
              <a:rPr lang="en-US" dirty="0"/>
              <a:t>Many agencies deviate from the model.</a:t>
            </a:r>
          </a:p>
          <a:p>
            <a:pPr lvl="1"/>
            <a:r>
              <a:rPr lang="en-US" dirty="0"/>
              <a:t>Some agency factfinders think they are Article III judges because that is the mode for judges in the media.</a:t>
            </a:r>
          </a:p>
          <a:p>
            <a:r>
              <a:rPr lang="en-US" dirty="0"/>
              <a:t>Federal judges v. state judges</a:t>
            </a:r>
          </a:p>
          <a:p>
            <a:pPr lvl="1"/>
            <a:r>
              <a:rPr lang="en-US" dirty="0"/>
              <a:t>Federal judges have much more discretion, at least in theory.</a:t>
            </a:r>
          </a:p>
          <a:p>
            <a:pPr lvl="1"/>
            <a:r>
              <a:rPr lang="en-US" dirty="0"/>
              <a:t>Federal judges have greater formal power to force settlements. State judges in some jurisdiction also have strong powers to force settlement.</a:t>
            </a:r>
          </a:p>
          <a:p>
            <a:pPr lvl="1"/>
            <a:r>
              <a:rPr lang="en-US" dirty="0"/>
              <a:t>State judges can run their proceedings more informally – more off the record - if they want to push the edge of procedural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9A76F-6B01-490F-9F59-0129AF5C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FC971A-65AD-4AE4-9D36-9BC90757C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66"/>
    </mc:Choice>
    <mc:Fallback xmlns="">
      <p:transition spd="slow" advTm="9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0C660-D5B1-44AA-8323-C64A7B24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dirty="0"/>
              <a:t>Inquisitorial Versus Adversarial Systems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4F6D7-1BA6-441D-8890-92C1F203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 (Article III) courts are adversarial, as are state courts.</a:t>
            </a:r>
          </a:p>
          <a:p>
            <a:pPr lvl="1"/>
            <a:r>
              <a:rPr lang="en-US" dirty="0"/>
              <a:t>Louisiana, which started as a civil law system with inquisitorial courts, was forced to switch to adversarial courts when it entered the Union.</a:t>
            </a:r>
          </a:p>
          <a:p>
            <a:pPr lvl="1"/>
            <a:r>
              <a:rPr lang="en-US" dirty="0"/>
              <a:t>Our appellate review and appellate reformation of facts is a holdover and is unique to Louisiana.</a:t>
            </a:r>
          </a:p>
          <a:p>
            <a:pPr lvl="1"/>
            <a:r>
              <a:rPr lang="en-US" dirty="0"/>
              <a:t>That is why we have so many appeals cases compared to other jurisdictions.</a:t>
            </a:r>
          </a:p>
          <a:p>
            <a:r>
              <a:rPr lang="en-US" dirty="0"/>
              <a:t>Civil law system courts are inquisitorial, as are administrative tribunals.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03D82-B8C1-428F-A490-3F828591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FD0D97-4975-4E77-BFF6-C1799DA63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52"/>
    </mc:Choice>
    <mc:Fallback xmlns="">
      <p:transition spd="slow" advTm="7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9456-1401-4489-9E17-016226BB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Adversarial Judge/Factfinder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95E7A-C5B1-4173-8AAA-5CF56E142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English common law model.</a:t>
            </a:r>
          </a:p>
          <a:p>
            <a:pPr lvl="0"/>
            <a:r>
              <a:rPr lang="en-US" dirty="0"/>
              <a:t>A referee – just calling balls and strikes.</a:t>
            </a:r>
          </a:p>
          <a:p>
            <a:pPr lvl="0"/>
            <a:r>
              <a:rPr lang="en-US" dirty="0"/>
              <a:t>Sees that the rules are followed.</a:t>
            </a:r>
          </a:p>
          <a:p>
            <a:pPr lvl="0"/>
            <a:r>
              <a:rPr lang="en-US" dirty="0"/>
              <a:t>Will not help a party if the party’s advocate is incompetent.</a:t>
            </a:r>
          </a:p>
          <a:p>
            <a:pPr lvl="0"/>
            <a:r>
              <a:rPr lang="en-US" dirty="0"/>
              <a:t>Does not see that justice is done, only that the process is impartial and follows the rules.</a:t>
            </a:r>
          </a:p>
          <a:p>
            <a:pPr lvl="1"/>
            <a:r>
              <a:rPr lang="en-US" dirty="0"/>
              <a:t>One ground for not publishing opinions is that the result would not have occurred if the party’s counsel had been competent.</a:t>
            </a:r>
          </a:p>
          <a:p>
            <a:r>
              <a:rPr lang="en-US" dirty="0"/>
              <a:t>Not structurally concerned with economic power and its effect on the outcome of legal cases.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677E7-18A3-405A-89AD-EB1A737A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85D559-79CD-40A2-903B-AEE0FAA7E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40"/>
    </mc:Choice>
    <mc:Fallback xmlns="">
      <p:transition spd="slow" advTm="13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C6526-F0A7-4E8C-96DF-EBE5737B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Courts – Factfinders and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79FA-F7F9-4DD9-AF1F-1DF81779B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Jury of your peers.</a:t>
            </a:r>
          </a:p>
          <a:p>
            <a:pPr lvl="1"/>
            <a:r>
              <a:rPr lang="en-US" dirty="0"/>
              <a:t>Originally people who knew you and could tell if you were lying.</a:t>
            </a:r>
          </a:p>
          <a:p>
            <a:pPr lvl="1"/>
            <a:r>
              <a:rPr lang="en-US" dirty="0"/>
              <a:t>Prone to bias depending on what the jury thought of you.</a:t>
            </a:r>
          </a:p>
          <a:p>
            <a:pPr lvl="1"/>
            <a:r>
              <a:rPr lang="en-US" dirty="0"/>
              <a:t>Now people who know nothing about you or the matters at issue.</a:t>
            </a:r>
          </a:p>
          <a:p>
            <a:r>
              <a:rPr lang="en-US" dirty="0"/>
              <a:t>Judge</a:t>
            </a:r>
          </a:p>
          <a:p>
            <a:pPr lvl="1"/>
            <a:r>
              <a:rPr lang="en-US" dirty="0"/>
              <a:t>Unbiased</a:t>
            </a:r>
          </a:p>
          <a:p>
            <a:pPr lvl="1"/>
            <a:r>
              <a:rPr lang="en-US" dirty="0"/>
              <a:t>No technical qualifications and no specialization.</a:t>
            </a:r>
          </a:p>
          <a:p>
            <a:pPr lvl="1"/>
            <a:r>
              <a:rPr lang="en-US" dirty="0"/>
              <a:t>Judges may develop expertise on certain specialty courts.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8C171-7440-47A0-AD8E-28B2C0CE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DCB721-A79A-4445-A89F-8195F938A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18"/>
    </mc:Choice>
    <mc:Fallback xmlns="">
      <p:transition spd="slow" advTm="6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21EC-3C44-4D75-8E34-C9C021F2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Inquisitorial Judge/Factfinder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D8BA-1E89-4D46-9464-B2807C0D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Civil law model.</a:t>
            </a:r>
          </a:p>
          <a:p>
            <a:r>
              <a:rPr lang="en-US" dirty="0"/>
              <a:t>Intended to see that justice is done.</a:t>
            </a:r>
          </a:p>
          <a:p>
            <a:pPr lvl="1"/>
            <a:r>
              <a:rPr lang="en-US" dirty="0"/>
              <a:t>Structurally concerned with economic power.</a:t>
            </a:r>
          </a:p>
          <a:p>
            <a:r>
              <a:rPr lang="en-US" dirty="0"/>
              <a:t>Questions witnesses and advocates to get to the truth.</a:t>
            </a:r>
          </a:p>
          <a:p>
            <a:r>
              <a:rPr lang="en-US" dirty="0"/>
              <a:t>Can intervene if the advocate is not effectively representing the client’s interest.</a:t>
            </a:r>
          </a:p>
          <a:p>
            <a:r>
              <a:rPr lang="en-US" dirty="0"/>
              <a:t>Involved with the investigation and prosecution of criminal cases.</a:t>
            </a:r>
          </a:p>
          <a:p>
            <a:r>
              <a:rPr lang="en-US" dirty="0"/>
              <a:t>Not a perfect system. While the system is meant to be fair to the powerless, the judge has more power to abuse than an adversarial judge.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8C96-A7F7-4F2C-8F7E-DCD4F3E1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3BCFCC-74CF-40B9-84FB-A696FF7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7"/>
    </mc:Choice>
    <mc:Fallback xmlns="">
      <p:transition spd="slow" advTm="6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4572-D9C1-4D8F-A916-F35678FB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</a:t>
            </a:r>
            <a:r>
              <a:rPr lang="en-US" baseline="0" dirty="0"/>
              <a:t> Courts – </a:t>
            </a:r>
            <a:r>
              <a:rPr lang="en-US" dirty="0"/>
              <a:t>Factual </a:t>
            </a:r>
            <a:r>
              <a:rPr lang="en-US" baseline="0" dirty="0"/>
              <a:t>Evidence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D4B88-00A1-4210-BD91-9841E34A0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eaLnBrk="1" hangingPunct="1"/>
            <a:r>
              <a:rPr lang="en-US" sz="2800" dirty="0"/>
              <a:t>All evidence has to be presented by the advocates for the parties.</a:t>
            </a:r>
          </a:p>
          <a:p>
            <a:pPr lvl="1" eaLnBrk="1" hangingPunct="1"/>
            <a:r>
              <a:rPr lang="en-US" sz="2800" dirty="0"/>
              <a:t>The federal rules of civil procedure provide for a court appointed independent expert, but these are seldom used.</a:t>
            </a:r>
          </a:p>
          <a:p>
            <a:pPr eaLnBrk="1" hangingPunct="1"/>
            <a:r>
              <a:rPr lang="en-US" sz="2800" dirty="0"/>
              <a:t>There is no duty of full disclosure of evidence.</a:t>
            </a:r>
          </a:p>
          <a:p>
            <a:pPr lvl="1" eaLnBrk="1" hangingPunct="1"/>
            <a:r>
              <a:rPr lang="en-US" sz="2800" dirty="0"/>
              <a:t>Brady rule in crim law is a limited exception.</a:t>
            </a:r>
          </a:p>
          <a:p>
            <a:pPr lvl="1" eaLnBrk="1" hangingPunct="1"/>
            <a:r>
              <a:rPr lang="en-US" sz="2800" dirty="0"/>
              <a:t>Omissions must be detected by opposing counsel.</a:t>
            </a:r>
          </a:p>
          <a:p>
            <a:pPr lvl="1" eaLnBrk="1" hangingPunct="1"/>
            <a:r>
              <a:rPr lang="en-US" sz="2800" dirty="0"/>
              <a:t>The magic of cross-examination.</a:t>
            </a:r>
          </a:p>
          <a:p>
            <a:pPr eaLnBrk="1" hangingPunct="1"/>
            <a:r>
              <a:rPr lang="en-US" sz="2800" dirty="0"/>
              <a:t>Primary concern of the rules of evidence is jury bias, not an a complete presentation of evidence.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D4FEC-A8DF-4655-8EE2-53B49080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2FCCAB-FBB7-4C44-AEB5-32CF98F9D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68"/>
    </mc:Choice>
    <mc:Fallback xmlns="">
      <p:transition spd="slow" advTm="10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817F-FF9A-4700-B067-1B1592F5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Agencies – Factual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E9C5B-46F6-49BE-A4D5-1321A1276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there is no jury and many proceedings do not require a lawyer, most adjudications are not governed by the rules of evidence.</a:t>
            </a:r>
          </a:p>
          <a:p>
            <a:r>
              <a:rPr lang="en-US" dirty="0"/>
              <a:t>Agencies are intended use their expertise and in house experts to make factual decisions. </a:t>
            </a:r>
          </a:p>
          <a:p>
            <a:pPr lvl="1"/>
            <a:r>
              <a:rPr lang="en-US" dirty="0"/>
              <a:t>Agency adjudicators are intended to have expertise.</a:t>
            </a:r>
          </a:p>
          <a:p>
            <a:pPr lvl="1"/>
            <a:r>
              <a:rPr lang="en-US" dirty="0"/>
              <a:t>Not all states follow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C6384-499C-4689-BEE7-03DFC319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9B312E-E8DD-4B94-8819-602563AD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2"/>
    </mc:Choice>
    <mc:Fallback xmlns="">
      <p:transition spd="slow" advTm="10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6223</TotalTime>
  <Words>1033</Words>
  <Application>Microsoft Office PowerPoint</Application>
  <PresentationFormat>On-screen Show (4:3)</PresentationFormat>
  <Paragraphs>100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Tahoma</vt:lpstr>
      <vt:lpstr>Wingdings</vt:lpstr>
      <vt:lpstr>Blends</vt:lpstr>
      <vt:lpstr>Chapter 3</vt:lpstr>
      <vt:lpstr>Learning Objectives</vt:lpstr>
      <vt:lpstr>Theory versus Practice</vt:lpstr>
      <vt:lpstr>Inquisitorial Versus Adversarial Systems</vt:lpstr>
      <vt:lpstr>Adversarial Judge/Factfinder</vt:lpstr>
      <vt:lpstr>Adversarial Courts – Factfinders and Bias</vt:lpstr>
      <vt:lpstr>Inquisitorial Judge/Factfinder</vt:lpstr>
      <vt:lpstr>Adversarial Courts – Factual Evidence</vt:lpstr>
      <vt:lpstr>Agencies – Factual Evidence</vt:lpstr>
      <vt:lpstr>Determining Facts in Trials vs. Agency Adjudications</vt:lpstr>
      <vt:lpstr>ALJs versus Article III Judges</vt:lpstr>
      <vt:lpstr>Article III Judges</vt:lpstr>
      <vt:lpstr>ALJs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Richards</cp:lastModifiedBy>
  <cp:revision>340</cp:revision>
  <dcterms:created xsi:type="dcterms:W3CDTF">2008-01-16T20:46:13Z</dcterms:created>
  <dcterms:modified xsi:type="dcterms:W3CDTF">2023-06-01T18:17:44Z</dcterms:modified>
</cp:coreProperties>
</file>