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294" r:id="rId2"/>
    <p:sldId id="526" r:id="rId3"/>
    <p:sldId id="522" r:id="rId4"/>
    <p:sldId id="267" r:id="rId5"/>
    <p:sldId id="366" r:id="rId6"/>
    <p:sldId id="523" r:id="rId7"/>
    <p:sldId id="364" r:id="rId8"/>
    <p:sldId id="312" r:id="rId9"/>
    <p:sldId id="277" r:id="rId10"/>
    <p:sldId id="313" r:id="rId11"/>
    <p:sldId id="289" r:id="rId12"/>
    <p:sldId id="279" r:id="rId13"/>
    <p:sldId id="524" r:id="rId14"/>
    <p:sldId id="389" r:id="rId15"/>
    <p:sldId id="370" r:id="rId16"/>
    <p:sldId id="371" r:id="rId17"/>
    <p:sldId id="52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>
        <p:scale>
          <a:sx n="84" d="100"/>
          <a:sy n="84" d="100"/>
        </p:scale>
        <p:origin x="8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33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2" Type="http://schemas.openxmlformats.org/officeDocument/2006/relationships/slide" Target="slides/slide4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5" Type="http://schemas.openxmlformats.org/officeDocument/2006/relationships/slide" Target="slides/slide10.xml"/><Relationship Id="rId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6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://biotech.law.lsu.edu/Courses/study_aids/adlaw/557.htm" TargetMode="External"/><Relationship Id="rId4" Type="http://schemas.openxmlformats.org/officeDocument/2006/relationships/hyperlink" Target="http://biotech.law.lsu.edu/Courses/study_aids/adlaw/556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Introduction to Adjudications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F2E24-C80F-4A52-84B5-93AC85D8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AE1770-DD9F-4101-996C-A07D6D2AB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"/>
    </mc:Choice>
    <mc:Fallback xmlns="">
      <p:transition spd="slow" advTm="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3B5F0FF7-6976-45B8-BB82-71CB142C9E1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Make Policy Through Adjudications?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 we will learn later in the course, rulemaking is very time consuming, and it is difficult to modify rules once they are finalized.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Adjudications are not bogged down in the requirements of rulemaking.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It is faster to set policy through an adjudication than through a rule.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You can change the policy in a future adjudication to fine tune the policy as the agency sees its effects.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will learn that Louisiana prevents many Louisiana agencies from making policy though adjudication.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5EE72B-D88C-4DE9-8C25-E4E881CD6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4"/>
    </mc:Choice>
    <mc:Fallback xmlns="">
      <p:transition spd="slow" advTm="6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A509B1C0-CFA9-4D73-9C71-70DC5AEF0E4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Permits as Adjudications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dirty="0"/>
              <a:t>Projects that involves dredging or filling wetlands require a Clean Water Act (CWA) Section 404 permit from the Army Corps of Engineers.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/>
              <a:t>The developer must submit proof that the land to be developed is not a wetland, or, if it is, that there will be appropriate mitigation so that new wetlands will be created to replace the lost wetlands.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/>
              <a:t>The Corps evaluates (adjudicates) the application and makes a decision, which can then be appealed to an internal Corps appeals board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/>
              <a:t>If the application meets the standards, the Corps will issue a permit.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/>
              <a:t>In the absence of a detailed statute or regulation, these decisions demonstrate the Corps' policy on how it defines and regulates wetlands.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C425D1-34D1-4A1D-A13C-1CBE7FA95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04"/>
    </mc:Choice>
    <mc:Fallback xmlns="">
      <p:transition spd="slow" advTm="10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3B20C614-2B58-4DED-8AF9-417C60634F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Inspections as Adjudications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dirty="0"/>
              <a:t>A restaurant needs a food handling permit before it can prepare food and sell it to the public.</a:t>
            </a:r>
          </a:p>
          <a:p>
            <a:pPr lvl="1" eaLnBrk="1" hangingPunct="1"/>
            <a:r>
              <a:rPr lang="en-US" sz="2800" dirty="0"/>
              <a:t>It must show that the kitchen has the proper equipment as required by the sanitary code.</a:t>
            </a:r>
          </a:p>
          <a:p>
            <a:pPr lvl="1" eaLnBrk="1" hangingPunct="1"/>
            <a:r>
              <a:rPr lang="en-US" sz="2800" dirty="0"/>
              <a:t>It must that the employees have been properly trained.</a:t>
            </a:r>
          </a:p>
          <a:p>
            <a:pPr eaLnBrk="1" hangingPunct="1"/>
            <a:r>
              <a:rPr lang="en-US" sz="2800" dirty="0"/>
              <a:t>These permits provide for surprise inspections to assure that the conditions are still being met.</a:t>
            </a:r>
          </a:p>
          <a:p>
            <a:pPr lvl="1" eaLnBrk="1" hangingPunct="1"/>
            <a:r>
              <a:rPr lang="en-US" sz="2800" dirty="0"/>
              <a:t>The inspector determines the facts by physically inspecting the premises.</a:t>
            </a:r>
          </a:p>
          <a:p>
            <a:pPr lvl="1" eaLnBrk="1" hangingPunct="1"/>
            <a:r>
              <a:rPr lang="en-US" sz="2800" dirty="0"/>
              <a:t>The owner can provide input during the inspection.</a:t>
            </a:r>
          </a:p>
          <a:p>
            <a:pPr lvl="1" eaLnBrk="1" hangingPunct="1"/>
            <a:r>
              <a:rPr lang="en-US" sz="2800" dirty="0"/>
              <a:t>The inspector provides written findings.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5614BA-0100-420A-AE0A-FE4D8232F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10"/>
    </mc:Choice>
    <mc:Fallback xmlns="">
      <p:transition spd="slow" advTm="9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32AC-B989-4F0D-BB0E-5B7009D6AB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Formal and Informal Adjudication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4DE0A6-C857-4855-B08F-5F3339C27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552E7-8218-4A06-A526-4B2E3EA9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007984-F145-4874-85F9-D1D778773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3"/>
    </mc:Choice>
    <mc:Fallback xmlns="">
      <p:transition spd="slow" advTm="1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Adjudications When the APA Was Passed in 1946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There was no Social Security Disability Insurance, Medicare, or Medicaid, thus few federal adjudications.</a:t>
            </a:r>
          </a:p>
          <a:p>
            <a:r>
              <a:rPr lang="en-US" dirty="0"/>
              <a:t>There was a history of trial like ratemaking procedures that shaped the formal adjudication provisions.</a:t>
            </a:r>
          </a:p>
          <a:p>
            <a:r>
              <a:rPr lang="en-US" dirty="0"/>
              <a:t>There were few informal adjudications, thus the APA provides little guidance on the procedures for informal adjudications. Ironically, these now make up the great majority of federal agency adjudications.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C8FB0-355B-47A8-956A-7C13DBC2CA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A079AA-FF6F-46F1-AE31-66FD5FDCA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0"/>
    </mc:Choice>
    <mc:Fallback xmlns="">
      <p:transition spd="slow" advTm="6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97923178-07AE-4D62-9D8E-D5EEB6BEDF2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Formal (APA) v. Informal (Non-APA) Adjudications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What is the language in 554 that triggers a formal adjudication?</a:t>
            </a:r>
          </a:p>
          <a:p>
            <a:pPr lvl="1" eaLnBrk="1" hangingPunct="1"/>
            <a:r>
              <a:rPr lang="en-US" dirty="0"/>
              <a:t>"on the record after opportunity for an agency hearing“</a:t>
            </a:r>
          </a:p>
          <a:p>
            <a:pPr eaLnBrk="1" hangingPunct="1"/>
            <a:r>
              <a:rPr lang="en-US" dirty="0"/>
              <a:t>What are the subsequent provisions this triggers?</a:t>
            </a:r>
          </a:p>
          <a:p>
            <a:pPr lvl="1" eaLnBrk="1" hangingPunct="1"/>
            <a:r>
              <a:rPr lang="en-US" dirty="0">
                <a:hlinkClick r:id="rId4"/>
              </a:rPr>
              <a:t>556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557</a:t>
            </a:r>
            <a:endParaRPr lang="en-US" dirty="0"/>
          </a:p>
          <a:p>
            <a:pPr eaLnBrk="1" hangingPunct="1"/>
            <a:r>
              <a:rPr lang="en-US" dirty="0"/>
              <a:t>Informal adjudications are referred to as non-APA adjudications because they are not directly addressed by the APA.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E2D65D-A809-4B7B-9A91-9BB9DB18B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4"/>
    </mc:Choice>
    <mc:Fallback xmlns="">
      <p:transition spd="slow" advTm="5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AD94C56E-94D1-4414-95F6-D3AC4F654F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do Formal Adjudications Look Like?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Formal adjudications, triggered by 554 and conducted under 556 and 557, look like trials.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Most are SSI disability determinations, which look like simple trials.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Some regulatory proceedings can have multiple parties with the right to present evidence and cross examine witnesses.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DE0B58-1017-4C7E-940B-6DB7B7007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7"/>
    </mc:Choice>
    <mc:Fallback xmlns="">
      <p:transition spd="slow" advTm="3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C038-2EAB-4BD3-A147-D5AE9968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Adjudication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E6F1-8CA6-4FB1-BC4C-AF1B7BAC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Absent specific statutory direction, the agency usually determines whether a hearing is formal or informal.</a:t>
            </a:r>
          </a:p>
          <a:p>
            <a:r>
              <a:rPr lang="en-US" dirty="0"/>
              <a:t>Chapter 4 covers due process requirements.</a:t>
            </a:r>
          </a:p>
          <a:p>
            <a:pPr lvl="1"/>
            <a:r>
              <a:rPr lang="en-US" dirty="0"/>
              <a:t>The format (formal/informal) might a useful argument as part of a broader due process attack on a federal adjudication.</a:t>
            </a:r>
          </a:p>
          <a:p>
            <a:pPr lvl="1"/>
            <a:r>
              <a:rPr lang="en-US" dirty="0"/>
              <a:t>This assumes that the neither the statute authorizing the adjudication, nor the court, has foreclosed the question by clearly establishing whether the adjudication must follow APA formal adjudication requirements.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66021-EAA8-4ADB-95E4-94E1BC51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6E0D2F-AB89-48A6-BAA9-F2A51416C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97"/>
    </mc:Choice>
    <mc:Fallback xmlns="">
      <p:transition spd="slow" advTm="9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EDE9-9275-4BAD-B15C-E901E1E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EACF6-EB5C-4E32-A083-B71E75F8C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APA definition of an adjudication</a:t>
            </a:r>
          </a:p>
          <a:p>
            <a:r>
              <a:rPr lang="en-US" dirty="0"/>
              <a:t>Learn the common sense definition of an adjudication.</a:t>
            </a:r>
          </a:p>
          <a:p>
            <a:r>
              <a:rPr lang="en-US" dirty="0"/>
              <a:t>Learn that adjudications range from simple automated procedures to complex trials.</a:t>
            </a:r>
          </a:p>
          <a:p>
            <a:r>
              <a:rPr lang="en-US" dirty="0"/>
              <a:t>Learn that the courts have simplified the question of when a formal adjudication is necessary.</a:t>
            </a:r>
          </a:p>
          <a:p>
            <a:r>
              <a:rPr lang="en-US" dirty="0"/>
              <a:t>Learn that most adjudications are informal.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9BACA-877B-4603-BEEB-26E04C6D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54E31A-2494-4A88-B031-A4D69543D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33"/>
    </mc:Choice>
    <mc:Fallback xmlns="">
      <p:transition spd="slow" advTm="7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E759-0B5F-4DF6-8A0C-E83D87BB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551 -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694CF-A336-4F07-A44E-A33B4799C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(7) ''</a:t>
            </a:r>
            <a:r>
              <a:rPr lang="en-US" dirty="0">
                <a:highlight>
                  <a:srgbClr val="FFFF00"/>
                </a:highlight>
              </a:rPr>
              <a:t>adjudication</a:t>
            </a:r>
            <a:r>
              <a:rPr lang="en-US" dirty="0"/>
              <a:t>'' means agency process for the formulation of an order</a:t>
            </a:r>
          </a:p>
          <a:p>
            <a:r>
              <a:rPr lang="en-US" dirty="0"/>
              <a:t>(6) ''</a:t>
            </a:r>
            <a:r>
              <a:rPr lang="en-US" dirty="0">
                <a:highlight>
                  <a:srgbClr val="FFFF00"/>
                </a:highlight>
              </a:rPr>
              <a:t>order</a:t>
            </a:r>
            <a:r>
              <a:rPr lang="en-US" dirty="0"/>
              <a:t>'' means the whole or a part of a final disposition, whether affirmative, negative, injunctive, or declaratory in form, of an agency in a matter other than rule making but including licensing;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81410-3D90-4537-A913-C8D3F3D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CC7E7E-2D75-4A5F-BB3D-9B2BECE66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5"/>
    </mc:Choice>
    <mc:Fallback xmlns="">
      <p:transition spd="slow" advTm="41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38C317B8-BFD8-42C7-94D5-4F0BB78A82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Practical Definitions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Adjudications are the process used to find facts involving specific identified parties and to make a decision, sometimes call an order.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Administrative adjudications are enforcement proceedings and thus can only be done by executive branch agencies.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Article III Court trials are also adjudications.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Administrative adjudications range in formality from an online form evaluated by a computer to years long proceedings that look like complex Article III litigation.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99D796-B8F5-48C0-AF33-9A67908EE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1"/>
    </mc:Choice>
    <mc:Fallback xmlns="">
      <p:transition spd="slow" advTm="6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Examples of Adjudications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C8FB0-355B-47A8-956A-7C13DBC2CA5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1B56EA-9B6C-4163-925E-7104ABCD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1"/>
    </mc:Choice>
    <mc:Fallback xmlns="">
      <p:transition spd="slow" advTm="1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CEA7-97BC-4C3D-99AF-4592DDED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FAFSA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0E30E-0CFA-49BF-9660-7526E6C58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Free Application for Federal Student Aid (FAFSA) </a:t>
            </a:r>
          </a:p>
          <a:p>
            <a:r>
              <a:rPr lang="en-US" dirty="0"/>
              <a:t>You fill in the form.</a:t>
            </a:r>
          </a:p>
          <a:p>
            <a:r>
              <a:rPr lang="en-US" dirty="0"/>
              <a:t>A computer reads the form and determines your eligibility.</a:t>
            </a:r>
          </a:p>
          <a:p>
            <a:pPr lvl="1"/>
            <a:r>
              <a:rPr lang="en-US" dirty="0"/>
              <a:t>The computer algorithm does the adjudication.</a:t>
            </a:r>
          </a:p>
          <a:p>
            <a:r>
              <a:rPr lang="en-US" dirty="0"/>
              <a:t>This is an adjudication:</a:t>
            </a:r>
          </a:p>
          <a:p>
            <a:pPr lvl="1"/>
            <a:r>
              <a:rPr lang="en-US" dirty="0"/>
              <a:t>A decision on specific facts about an identified party, with legal effects.</a:t>
            </a:r>
          </a:p>
          <a:p>
            <a:r>
              <a:rPr lang="en-US" dirty="0"/>
              <a:t>There is no right to an in-person hearing in these simple adjudications and there are limited rights to an appeal.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104FC-AF33-4503-BB2F-3F646E1E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8174A5-A553-4EB9-8273-DE560731D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0"/>
    </mc:Choice>
    <mc:Fallback xmlns="">
      <p:transition spd="slow" advTm="6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Security Disability Determinations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More than 80% of the federal administrative law judges (ALJs) do SSD determinations.</a:t>
            </a:r>
          </a:p>
          <a:p>
            <a:r>
              <a:rPr lang="en-US" dirty="0"/>
              <a:t>Initial application is reviewed by a claims manager. If not approved, you get reasons and can amend the record.</a:t>
            </a:r>
          </a:p>
          <a:p>
            <a:r>
              <a:rPr lang="en-US" dirty="0"/>
              <a:t>You can then appeal the initial denial to a higher level claims examiner. If denied again, you can get a de novo review on the record by an ALJ.</a:t>
            </a:r>
          </a:p>
          <a:p>
            <a:r>
              <a:rPr lang="en-US" dirty="0"/>
              <a:t>The government is not represented in these trials, it is only the claimant and his/her lawyer if there is representation.</a:t>
            </a:r>
          </a:p>
          <a:p>
            <a:pPr lvl="1"/>
            <a:r>
              <a:rPr lang="en-US" dirty="0"/>
              <a:t>As we will discuss in Chapter 4, the ALJ is supposed to look out for the government’s interest as well as fairly adjudicate the claimant’s interest.</a:t>
            </a:r>
          </a:p>
          <a:p>
            <a:r>
              <a:rPr lang="en-US" dirty="0"/>
              <a:t>The ALJ’s decision becomes final after 30 days if not revised by the Secretary.</a:t>
            </a:r>
          </a:p>
          <a:p>
            <a:r>
              <a:rPr lang="en-US" dirty="0"/>
              <a:t>You can appeal the final decision to the courts.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C8FB0-355B-47A8-956A-7C13DBC2CA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5F2B10-86C3-4E28-B9DF-4E1DC7D58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0"/>
    </mc:Choice>
    <mc:Fallback xmlns="">
      <p:transition spd="slow" advTm="9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D72A5127-4E20-4B7D-96EF-44B88D45FC1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Adjudications to Make Policy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In most cases, Article III courts make legal decisions about individual parties and specific facts.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their opinions make law and policy?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Unless the court constitutionalizes the issue – says it is a constitutional right – Congress can change the court’s decision, at least in theory.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But if Congress agrees, or if the party advocating changing the court’s decision cannot get a majority, the court’s policy decision will stand.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The court is sometimes forced to make policy choices because Congress is unwilling or unable to pass legislation to resolve pressing legal questions.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Agency adjudications work the same way.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When the agency acts under an ambiguous statute, it makes policy choices through its decisions on how to enforce the law and the standards it establishes.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A39A41-C8A7-4D6B-9565-A294AFD1F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4"/>
    </mc:Choice>
    <mc:Fallback xmlns="">
      <p:transition spd="slow" advTm="8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E77916BE-5B1D-47BF-9DCD-0848B6B877A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Adjudications to Set Policy - </a:t>
            </a:r>
            <a:r>
              <a:rPr lang="en-US" i="1" dirty="0"/>
              <a:t>California Dental Association v. FTC</a:t>
            </a:r>
            <a:r>
              <a:rPr lang="en-US" dirty="0"/>
              <a:t>, 526 U.S. 756 (1999)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/>
              <a:t>FTC charged the California Dental Association with restraint of trade because it limited the right of dentists to advertise their prices and thus compete based on price.</a:t>
            </a:r>
          </a:p>
          <a:p>
            <a:pPr eaLnBrk="1" hangingPunct="1"/>
            <a:r>
              <a:rPr lang="en-US" dirty="0"/>
              <a:t>What was the sequence of the agency review?</a:t>
            </a:r>
          </a:p>
          <a:p>
            <a:pPr lvl="1" eaLnBrk="1" hangingPunct="1"/>
            <a:r>
              <a:rPr lang="en-US" dirty="0"/>
              <a:t>Trial type hearing before an ALJ.</a:t>
            </a:r>
          </a:p>
          <a:p>
            <a:pPr lvl="1" eaLnBrk="1" hangingPunct="1"/>
            <a:r>
              <a:rPr lang="en-US" dirty="0"/>
              <a:t>De novo review by the Commission on the ALJ record.</a:t>
            </a:r>
          </a:p>
          <a:p>
            <a:pPr eaLnBrk="1" hangingPunct="1"/>
            <a:r>
              <a:rPr lang="en-US" dirty="0"/>
              <a:t>How does this adjudication set national policy, if the adjudication is not precedent?</a:t>
            </a:r>
          </a:p>
          <a:p>
            <a:pPr lvl="1" eaLnBrk="1" hangingPunct="1"/>
            <a:r>
              <a:rPr lang="en-US" dirty="0"/>
              <a:t>Who will be deciding future cases?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B5731A-457A-44BF-85DA-B31961406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96"/>
    </mc:Choice>
    <mc:Fallback xmlns="">
      <p:transition spd="slow" advTm="9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4654</TotalTime>
  <Words>1275</Words>
  <Application>Microsoft Office PowerPoint</Application>
  <PresentationFormat>On-screen Show (4:3)</PresentationFormat>
  <Paragraphs>106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Tahoma</vt:lpstr>
      <vt:lpstr>Wingdings</vt:lpstr>
      <vt:lpstr>Blends</vt:lpstr>
      <vt:lpstr>Chapter 3</vt:lpstr>
      <vt:lpstr>Learning Objectives</vt:lpstr>
      <vt:lpstr>APA 551 - Definitions</vt:lpstr>
      <vt:lpstr>Practical Definitions</vt:lpstr>
      <vt:lpstr>Examples of Adjudications</vt:lpstr>
      <vt:lpstr>The FAFSA</vt:lpstr>
      <vt:lpstr>Social Security Disability Determinations</vt:lpstr>
      <vt:lpstr>Adjudications to Make Policy</vt:lpstr>
      <vt:lpstr>Adjudications to Set Policy - California Dental Association v. FTC, 526 U.S. 756 (1999)</vt:lpstr>
      <vt:lpstr>Why Make Policy Through Adjudications?</vt:lpstr>
      <vt:lpstr>Permits as Adjudications</vt:lpstr>
      <vt:lpstr>Inspections as Adjudications</vt:lpstr>
      <vt:lpstr>Formal and Informal Adjudication</vt:lpstr>
      <vt:lpstr>Adjudications When the APA Was Passed in 1946</vt:lpstr>
      <vt:lpstr>Formal (APA) v. Informal (Non-APA) Adjudications</vt:lpstr>
      <vt:lpstr>What do Formal Adjudications Look Like?</vt:lpstr>
      <vt:lpstr>Formal Adjudication Take-Aways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Richards</cp:lastModifiedBy>
  <cp:revision>313</cp:revision>
  <dcterms:created xsi:type="dcterms:W3CDTF">2008-01-16T20:46:13Z</dcterms:created>
  <dcterms:modified xsi:type="dcterms:W3CDTF">2023-06-01T17:59:10Z</dcterms:modified>
</cp:coreProperties>
</file>