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sldIdLst>
    <p:sldId id="317" r:id="rId2"/>
    <p:sldId id="858" r:id="rId3"/>
    <p:sldId id="855" r:id="rId4"/>
    <p:sldId id="318" r:id="rId5"/>
    <p:sldId id="319" r:id="rId6"/>
    <p:sldId id="843" r:id="rId7"/>
    <p:sldId id="856" r:id="rId8"/>
    <p:sldId id="857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123" d="100"/>
          <a:sy n="123" d="100"/>
        </p:scale>
        <p:origin x="1409" y="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531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18582A8-B67A-4D3A-8BB1-4E5821370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248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4352923-D39C-456D-A4D0-962C6C599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865A-A5C2-4361-AFA7-F12A71F58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0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4975" y="214313"/>
            <a:ext cx="2159000" cy="63388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14313"/>
            <a:ext cx="6327775" cy="63388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1B5D-E1B1-4491-AAAE-CEE8C8D05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74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9B67-DB22-4103-985A-E8E1D242E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62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00119-3852-4FC6-AAB3-F84098667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0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0574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91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0026-D864-4E85-B824-E57D3FA75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94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5AE45-A9C7-42A7-8E26-99419F482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56F-821D-42E3-BE01-4E77970E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39859-AD81-420F-8913-F6E369488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439D-AC06-4CC0-A4D5-B3E9970AB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9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29C61-5708-442A-821A-81341DAEE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6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057400"/>
            <a:ext cx="8534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955139-23F9-45EA-8E55-329AE3883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3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Tahom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Causation for Standing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642B-668D-453E-B929-E3BB085496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5D547D-7CB5-498C-9906-E481004C48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03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8"/>
    </mc:Choice>
    <mc:Fallback>
      <p:transition spd="slow" advTm="9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6DE2-45C8-4FE3-938F-CE287C614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Causation in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FA044-8E6F-4896-9020-CF7834044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cases where standing arises from agency action against a regulated party, causation is implicit.</a:t>
            </a:r>
          </a:p>
          <a:p>
            <a:pPr lvl="1"/>
            <a:r>
              <a:rPr lang="en-US" dirty="0"/>
              <a:t>If the regulated party is successful, it will change or stop the agency action.</a:t>
            </a:r>
          </a:p>
          <a:p>
            <a:r>
              <a:rPr lang="en-US" dirty="0"/>
              <a:t>Causation becomes important when the plaintiffs are asking for something, such as correcting procedure, that may not change the final agency action.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DCC73-A70D-440A-98ED-C75E43A4D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39B67-DB22-4103-985A-E8E1D242EF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3F65523-9E35-4595-91BE-5688EBDEBA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6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696"/>
    </mc:Choice>
    <mc:Fallback>
      <p:transition spd="slow" advTm="32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A653C-825D-4BD7-A52C-37E47DCE9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 and Comment Rulemaking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18DE5-9270-4397-AB48-5899E0380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USDA, which runs the sugar price support program, changes the program with a press release.</a:t>
            </a:r>
          </a:p>
          <a:p>
            <a:r>
              <a:rPr lang="en-US" dirty="0"/>
              <a:t>Plaintiff sugar growers argue that this should have been notice and comment.</a:t>
            </a:r>
          </a:p>
          <a:p>
            <a:r>
              <a:rPr lang="en-US" dirty="0"/>
              <a:t>District court finds no standing because there was no evidence that the comments would have changed the USDA’s actions.</a:t>
            </a:r>
          </a:p>
          <a:p>
            <a:r>
              <a:rPr lang="en-US" dirty="0"/>
              <a:t>Appeals court found that allowing the agency to avoid standing by saying that the comments would not matter would defeat 553. </a:t>
            </a:r>
          </a:p>
          <a:p>
            <a:pPr lvl="1"/>
            <a:r>
              <a:rPr lang="en-US" dirty="0"/>
              <a:t>(Sugar Growers v. USDA, </a:t>
            </a:r>
            <a:r>
              <a:rPr lang="es-ES" dirty="0"/>
              <a:t>289 F.3d 89 (DC Cir. 2002) </a:t>
            </a:r>
            <a:r>
              <a:rPr lang="en-US" dirty="0"/>
              <a:t>not in the book)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8DC12-B865-4259-9F30-AB008780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39B67-DB22-4103-985A-E8E1D242EF5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4BB0E29-E399-44F2-B1B7-7A1D86011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33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43"/>
    </mc:Choice>
    <mc:Fallback>
      <p:transition spd="slow" advTm="31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27EB478-669F-4C2A-B533-50E7E0B98C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Procedural Violations and Causation:</a:t>
            </a:r>
            <a:br>
              <a:rPr lang="en-US" dirty="0"/>
            </a:br>
            <a:r>
              <a:rPr lang="en-US" dirty="0"/>
              <a:t>Agency Fails to do an </a:t>
            </a:r>
            <a:r>
              <a:rPr lang="en-US" dirty="0" err="1"/>
              <a:t>EIS</a:t>
            </a:r>
            <a:r>
              <a:rPr lang="en-US" dirty="0"/>
              <a:t> for a Dam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plaintiffs have to show (</a:t>
            </a:r>
            <a:r>
              <a:rPr lang="en-US" sz="2800" i="1" dirty="0"/>
              <a:t>Lujan</a:t>
            </a:r>
            <a:r>
              <a:rPr lang="en-US" sz="2800" dirty="0"/>
              <a:t>) that they would be injured by the dam to have standing.</a:t>
            </a:r>
          </a:p>
          <a:p>
            <a:pPr eaLnBrk="1" hangingPunct="1"/>
            <a:r>
              <a:rPr lang="en-US" sz="2800" dirty="0"/>
              <a:t>They can then contest the failure to do the </a:t>
            </a:r>
            <a:r>
              <a:rPr lang="en-US" sz="2800" dirty="0" err="1"/>
              <a:t>EIS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They do not need to show that the dam would not have been built if the </a:t>
            </a:r>
            <a:r>
              <a:rPr lang="en-US" sz="2800" dirty="0" err="1"/>
              <a:t>EIS</a:t>
            </a:r>
            <a:r>
              <a:rPr lang="en-US" sz="2800" dirty="0"/>
              <a:t> was done.</a:t>
            </a:r>
          </a:p>
          <a:p>
            <a:pPr eaLnBrk="1" hangingPunct="1"/>
            <a:r>
              <a:rPr lang="en-US" sz="2800" dirty="0"/>
              <a:t>The requirement that there be public participation implies that the agency has to take it seriously, thus it is assumed that the </a:t>
            </a:r>
            <a:r>
              <a:rPr lang="en-US" sz="2800" dirty="0" err="1"/>
              <a:t>EIS</a:t>
            </a:r>
            <a:r>
              <a:rPr lang="en-US" sz="2800" dirty="0"/>
              <a:t> COULD have affected the decision to build the dam.</a:t>
            </a:r>
          </a:p>
          <a:p>
            <a:pPr lvl="1" eaLnBrk="1" hangingPunct="1"/>
            <a:endParaRPr lang="en-US" sz="2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615C0D0-BB24-4DC8-B815-0FE89930F8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9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420"/>
    </mc:Choice>
    <mc:Fallback>
      <p:transition spd="slow" advTm="67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with Harmless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 U.S.C. § 706 (Civil procedure)</a:t>
            </a:r>
          </a:p>
          <a:p>
            <a:pPr lvl="1"/>
            <a:r>
              <a:rPr lang="en-US" dirty="0"/>
              <a:t>“In making the foregoing determinations, the court shall review the whole record or those parts of it cited by a party, and due account shall be taken of the rule of prejudicial error.”</a:t>
            </a:r>
          </a:p>
          <a:p>
            <a:r>
              <a:rPr lang="en-US" dirty="0"/>
              <a:t>Some courts have required plaintiff to show it is substantially probable that the procedural breach will cause the injury</a:t>
            </a:r>
          </a:p>
          <a:p>
            <a:pPr lvl="1"/>
            <a:r>
              <a:rPr lang="en-US" dirty="0"/>
              <a:t>Is this a proper standard for a procedural violation, such as failing to do an </a:t>
            </a:r>
            <a:r>
              <a:rPr lang="en-US" dirty="0" err="1"/>
              <a:t>EIS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Does this defeat the purpose of the </a:t>
            </a:r>
            <a:r>
              <a:rPr lang="en-US" dirty="0" err="1"/>
              <a:t>EIS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2642B-668D-453E-B929-E3BB0854961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1C654BEE-1CF8-4F65-A19B-AA18E0D664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45"/>
    </mc:Choice>
    <mc:Fallback>
      <p:transition spd="slow" advTm="46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2E0A473-7FC0-45FB-9883-B6A51B429F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Third Party Actions and Causation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/>
              <a:t>Providing charity care is an important criteria in determining whether a hospital is allowed to be tax exempt.</a:t>
            </a:r>
          </a:p>
          <a:p>
            <a:pPr eaLnBrk="1" hangingPunct="1">
              <a:defRPr/>
            </a:pPr>
            <a:r>
              <a:rPr lang="en-US" sz="2800" dirty="0"/>
              <a:t>Group challenged the tax exemption for a hospital, saying it did not deliver enough charity care.</a:t>
            </a:r>
          </a:p>
          <a:p>
            <a:pPr lvl="1" eaLnBrk="1" hangingPunct="1">
              <a:defRPr/>
            </a:pPr>
            <a:r>
              <a:rPr lang="en-US" sz="2800" dirty="0"/>
              <a:t>Why is the plaintiff asking for this remedy?</a:t>
            </a:r>
          </a:p>
          <a:p>
            <a:pPr eaLnBrk="1" hangingPunct="1">
              <a:defRPr/>
            </a:pPr>
            <a:r>
              <a:rPr lang="en-US" sz="2800" dirty="0"/>
              <a:t>The causation problem is whether denying the exemption would increase charity care.</a:t>
            </a:r>
          </a:p>
          <a:p>
            <a:pPr lvl="1" eaLnBrk="1" hangingPunct="1">
              <a:defRPr/>
            </a:pPr>
            <a:r>
              <a:rPr lang="en-US" sz="2800" dirty="0"/>
              <a:t>What if plaintiffs could show that the exemption is so valuable that hospitals always cave in before losing it?</a:t>
            </a:r>
          </a:p>
          <a:p>
            <a:pPr eaLnBrk="1" hangingPunct="1">
              <a:defRPr/>
            </a:pPr>
            <a:r>
              <a:rPr lang="en-US" sz="2800" i="1" dirty="0"/>
              <a:t>Simon v. Eastern Ky. Welfare Rights Organization</a:t>
            </a:r>
            <a:r>
              <a:rPr lang="en-US" sz="2800" dirty="0"/>
              <a:t>, 426 U.S. 26 (1976)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D83D28-5C79-4F0D-B51A-CFCD2CD6F7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818"/>
    </mc:Choice>
    <mc:Fallback>
      <p:transition spd="slow" advTm="109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B405-4ED1-41DD-A739-BB4AF51E8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the Relief Have to Fix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10DBB-0E08-4BC4-9FB0-A6F3534B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plaintiff does not need to prove that the requested remedy will perfectly resolve the problem.</a:t>
            </a:r>
          </a:p>
          <a:p>
            <a:pPr lvl="1"/>
            <a:r>
              <a:rPr lang="en-US" dirty="0"/>
              <a:t>It must at least theoretically address the injury.</a:t>
            </a:r>
          </a:p>
          <a:p>
            <a:pPr lvl="1"/>
            <a:r>
              <a:rPr lang="en-US" dirty="0"/>
              <a:t>This is a major issue in Mass v. EPA</a:t>
            </a:r>
          </a:p>
          <a:p>
            <a:r>
              <a:rPr lang="en-US" dirty="0"/>
              <a:t>In some cases, such as the hospital tax case, the line between causation and redressability blurs.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C812C-F38E-43C3-9DDF-8063AA06A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39B67-DB22-4103-985A-E8E1D242EF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F16CE4A-4D6E-4FF2-963C-BEAD6248E3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5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55"/>
    </mc:Choice>
    <mc:Fallback>
      <p:transition spd="slow" advTm="67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5293A-B354-4028-AB20-DE2336CE4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Redressability for Procedural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91E35-6E53-4652-BABE-7FEA6037B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Redressability standards are relaxed in procedural injury cases:</a:t>
            </a:r>
          </a:p>
          <a:p>
            <a:pPr lvl="1"/>
            <a:r>
              <a:rPr lang="en-US" dirty="0"/>
              <a:t>“[t]he person who has been accorded a procedural right to protect his concrete interests can assert that right without meeting all the normal standards for redressability and immediacy.” </a:t>
            </a:r>
            <a:r>
              <a:rPr lang="en-US" i="1" dirty="0"/>
              <a:t>Lujan</a:t>
            </a:r>
            <a:endParaRPr lang="en-US" dirty="0"/>
          </a:p>
          <a:p>
            <a:r>
              <a:rPr lang="en-US" dirty="0"/>
              <a:t>If the plaintiff can make the causation step, then redressability is usually satisfied as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7C0C8-C61F-4AD3-B571-E0E0A98D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39B67-DB22-4103-985A-E8E1D242EF5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4C03A01-3E47-4ECF-BA93-E080027F3D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43938" y="6357938"/>
            <a:ext cx="347662" cy="3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893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02"/>
    </mc:Choice>
    <mc:Fallback>
      <p:transition spd="slow" advTm="27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 - modified</Template>
  <TotalTime>3949</TotalTime>
  <Words>592</Words>
  <Application>Microsoft Office PowerPoint</Application>
  <PresentationFormat>On-screen Show (4:3)</PresentationFormat>
  <Paragraphs>46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Tahoma</vt:lpstr>
      <vt:lpstr>Wingdings</vt:lpstr>
      <vt:lpstr>Blends</vt:lpstr>
      <vt:lpstr>Causation for Standing</vt:lpstr>
      <vt:lpstr>Causation in General</vt:lpstr>
      <vt:lpstr>Notice and Comment Rulemaking</vt:lpstr>
      <vt:lpstr>Procedural Violations and Causation: Agency Fails to do an EIS for a Dam</vt:lpstr>
      <vt:lpstr>Confusion with Harmless Error</vt:lpstr>
      <vt:lpstr>Third Party Actions and Causation</vt:lpstr>
      <vt:lpstr>Does the Relief Have to Fix the Problem?</vt:lpstr>
      <vt:lpstr>Redressability for Procedural Injuries</vt:lpstr>
    </vt:vector>
  </TitlesOfParts>
  <Company>LSU Law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edward</dc:creator>
  <cp:lastModifiedBy>Edward P Richards</cp:lastModifiedBy>
  <cp:revision>330</cp:revision>
  <dcterms:created xsi:type="dcterms:W3CDTF">2008-01-16T20:46:13Z</dcterms:created>
  <dcterms:modified xsi:type="dcterms:W3CDTF">2019-10-27T21:12:42Z</dcterms:modified>
</cp:coreProperties>
</file>