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sldIdLst>
    <p:sldId id="844" r:id="rId2"/>
    <p:sldId id="832" r:id="rId3"/>
    <p:sldId id="851" r:id="rId4"/>
    <p:sldId id="845" r:id="rId5"/>
    <p:sldId id="852" r:id="rId6"/>
    <p:sldId id="853" r:id="rId7"/>
    <p:sldId id="854" r:id="rId8"/>
    <p:sldId id="846" r:id="rId9"/>
    <p:sldId id="858" r:id="rId10"/>
    <p:sldId id="847" r:id="rId11"/>
    <p:sldId id="834" r:id="rId12"/>
    <p:sldId id="835" r:id="rId13"/>
    <p:sldId id="836" r:id="rId14"/>
    <p:sldId id="837" r:id="rId15"/>
    <p:sldId id="838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>
      <p:cViewPr varScale="1">
        <p:scale>
          <a:sx n="123" d="100"/>
          <a:sy n="123" d="100"/>
        </p:scale>
        <p:origin x="1409" y="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531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3.xml"/><Relationship Id="rId2" Type="http://schemas.openxmlformats.org/officeDocument/2006/relationships/slide" Target="slides/slide12.xml"/><Relationship Id="rId1" Type="http://schemas.openxmlformats.org/officeDocument/2006/relationships/slide" Target="slides/slide11.xml"/><Relationship Id="rId4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s://biotech.law.lsu.edu/cases/adlaw/Lujan_v_Defenders.htm#1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1EC0-A490-4AB0-83B5-C07742CF65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95E4FD-E7DA-4CD9-9D54-D09FDF98F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Quick review of the injury test for 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67F45-BF49-4965-A967-DAB30461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F09AC2-580A-4BBB-89AB-22077403D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1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86"/>
    </mc:Choice>
    <mc:Fallback>
      <p:transition spd="slow" advTm="1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D919-B148-4BC8-9737-FC6259A8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Examples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74E46D-7309-44DA-B840-F4CE60598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As with our discussion of examples of cases on the rule/guidance distinction, there are just examples, not bright line tests. Some of the cases, such as </a:t>
            </a:r>
            <a:r>
              <a:rPr lang="en-US" i="1" dirty="0"/>
              <a:t>Laidlaw, Public Citizen, NRDC v EPA</a:t>
            </a:r>
            <a:r>
              <a:rPr lang="en-US" dirty="0"/>
              <a:t>, </a:t>
            </a:r>
            <a:r>
              <a:rPr lang="en-US" i="1" dirty="0"/>
              <a:t>Summers,</a:t>
            </a:r>
            <a:r>
              <a:rPr lang="en-US" dirty="0"/>
              <a:t> and </a:t>
            </a:r>
            <a:r>
              <a:rPr lang="en-US" i="1" dirty="0"/>
              <a:t>Monsanto</a:t>
            </a:r>
            <a:r>
              <a:rPr lang="en-US" dirty="0"/>
              <a:t>, have become useful shorthand for ways to analyze injuries.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AC31A-7B4B-4CF6-9616-BF841DBB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72CF68-1EE2-450A-80AD-112A0A307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30"/>
    </mc:Choice>
    <mc:Fallback>
      <p:transition spd="slow" advTm="2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B36DEC-B357-4CDE-B961-79EC3CEB59A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Standing for Regulated Parties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Assume the FCC orders cable companies to allow all other ISPs access to their communications links to customers under the same terms.</a:t>
            </a:r>
          </a:p>
          <a:p>
            <a:pPr eaLnBrk="1" hangingPunct="1"/>
            <a:r>
              <a:rPr lang="en-US" dirty="0"/>
              <a:t>Why would a cable company have standing?</a:t>
            </a:r>
          </a:p>
          <a:p>
            <a:pPr lvl="1" eaLnBrk="1" hangingPunct="1"/>
            <a:r>
              <a:rPr lang="en-US" dirty="0"/>
              <a:t>Injury?</a:t>
            </a:r>
          </a:p>
          <a:p>
            <a:pPr lvl="1" eaLnBrk="1" hangingPunct="1"/>
            <a:r>
              <a:rPr lang="en-US" dirty="0"/>
              <a:t>Causation?</a:t>
            </a:r>
          </a:p>
          <a:p>
            <a:pPr lvl="1" eaLnBrk="1" hangingPunct="1"/>
            <a:r>
              <a:rPr lang="en-US" dirty="0"/>
              <a:t>Redressability?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6EF8A0-3774-49F8-80DD-7DD0FB6C7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33"/>
    </mc:Choice>
    <mc:Fallback>
      <p:transition spd="slow" advTm="61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C1489B-DFE2-43D8-9C31-FAE2BF1D45F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Congressional Standing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 dirty="0"/>
              <a:t>A Congresswoman wants to challenge the constitutionality of  a statute</a:t>
            </a:r>
          </a:p>
          <a:p>
            <a:pPr lvl="1" eaLnBrk="1" hangingPunct="1">
              <a:defRPr/>
            </a:pPr>
            <a:r>
              <a:rPr lang="en-US" sz="2800" dirty="0"/>
              <a:t>Is there a particularized (personal) injury?</a:t>
            </a:r>
          </a:p>
          <a:p>
            <a:pPr eaLnBrk="1" hangingPunct="1">
              <a:defRPr/>
            </a:pPr>
            <a:r>
              <a:rPr lang="en-US" sz="2800" dirty="0"/>
              <a:t>What are the separation of powers issues?</a:t>
            </a:r>
          </a:p>
          <a:p>
            <a:pPr lvl="1" eaLnBrk="1" hangingPunct="1">
              <a:defRPr/>
            </a:pPr>
            <a:r>
              <a:rPr lang="en-US" sz="2800" dirty="0"/>
              <a:t>What is the proper remedy for a congressman?</a:t>
            </a:r>
          </a:p>
          <a:p>
            <a:pPr lvl="1" eaLnBrk="1" hangingPunct="1">
              <a:defRPr/>
            </a:pPr>
            <a:r>
              <a:rPr lang="en-US" sz="2800" dirty="0"/>
              <a:t>Why would the court be unwilling to intervene?</a:t>
            </a:r>
          </a:p>
          <a:p>
            <a:pPr lvl="1" eaLnBrk="1" hangingPunct="1">
              <a:defRPr/>
            </a:pPr>
            <a:r>
              <a:rPr lang="en-US" sz="2800" dirty="0"/>
              <a:t>(</a:t>
            </a:r>
            <a:r>
              <a:rPr lang="en-US" sz="2800" i="1" dirty="0"/>
              <a:t>Raines v. Byrd</a:t>
            </a:r>
            <a:r>
              <a:rPr lang="en-US" sz="2800" dirty="0"/>
              <a:t>, 521 U.S. 811 (1997))</a:t>
            </a:r>
          </a:p>
          <a:p>
            <a:pPr eaLnBrk="1" hangingPunct="1">
              <a:defRPr/>
            </a:pPr>
            <a:r>
              <a:rPr lang="en-US" sz="2800" dirty="0"/>
              <a:t>What about a congressman suing the president for making war without a congressional declaration?</a:t>
            </a:r>
          </a:p>
          <a:p>
            <a:pPr eaLnBrk="1" hangingPunct="1">
              <a:defRPr/>
            </a:pPr>
            <a:r>
              <a:rPr lang="en-US" sz="2800" dirty="0"/>
              <a:t>What about Congress defending a law? (Remember </a:t>
            </a:r>
            <a:r>
              <a:rPr lang="en-US" sz="2800" i="1" dirty="0"/>
              <a:t>Chadha</a:t>
            </a:r>
            <a:r>
              <a:rPr lang="en-US" sz="2800" dirty="0"/>
              <a:t>)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5F4710-6588-4237-BE24-8EF4A4BCC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2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85"/>
    </mc:Choice>
    <mc:Fallback>
      <p:transition spd="slow" advTm="7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7E2B4DE-7820-4087-832B-DC4C10687D2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Citizen Lawsuits - Recreational, Aesthetic, or Environmental Injury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Sierra Club v. Morton</a:t>
            </a:r>
            <a:r>
              <a:rPr lang="en-US" dirty="0"/>
              <a:t>, 405 U.S. 727 (1972)</a:t>
            </a:r>
          </a:p>
          <a:p>
            <a:pPr eaLnBrk="1" hangingPunct="1"/>
            <a:r>
              <a:rPr lang="en-US" dirty="0"/>
              <a:t>If you use the area for recreation, and plan to do so in the future, this can be enough.</a:t>
            </a:r>
          </a:p>
          <a:p>
            <a:pPr eaLnBrk="1" hangingPunct="1"/>
            <a:r>
              <a:rPr lang="en-US" dirty="0"/>
              <a:t>Why is just loving trees from a distance not enough?</a:t>
            </a:r>
          </a:p>
          <a:p>
            <a:pPr lvl="1" eaLnBrk="1" hangingPunct="1"/>
            <a:r>
              <a:rPr lang="en-US" dirty="0"/>
              <a:t>What if the trees are in an isolated area that is difficult access?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AE852D-E681-40F6-B836-B05F549A3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1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06"/>
    </mc:Choice>
    <mc:Fallback>
      <p:transition spd="slow" advTm="79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3CB4267-068A-4781-AD4F-9205EE3ED90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Damn that Mouse!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Corps wants to build a dam that will destroy a scenic river and the habitat of an endangered mouse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Sally has hiked there and will in the future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John has spent his life defending endangered species, but has no future plans to visit this area.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Who has standing and 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What if John were a scientist studying the mouse in his lab?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What if the mouse is only found in this habitat?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DDEADE-3385-428A-8B3D-A051AACA5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63"/>
    </mc:Choice>
    <mc:Fallback>
      <p:transition spd="slow" advTm="78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79DEACB-E085-41CA-B72D-F5C208F924D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Animal Standing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At this point, the federal courts have not found that animals have constitutional rights. Humans have to show standing facts to challenge agency actions affecting animals.</a:t>
            </a:r>
          </a:p>
          <a:p>
            <a:pPr eaLnBrk="1" hangingPunct="1"/>
            <a:r>
              <a:rPr lang="en-US" dirty="0"/>
              <a:t>What would you need to show?</a:t>
            </a:r>
          </a:p>
          <a:p>
            <a:pPr lvl="1" eaLnBrk="1" hangingPunct="1"/>
            <a:r>
              <a:rPr lang="en-US" dirty="0"/>
              <a:t>What if you work with lab animals? </a:t>
            </a:r>
          </a:p>
          <a:p>
            <a:pPr lvl="1" eaLnBrk="1" hangingPunct="1"/>
            <a:r>
              <a:rPr lang="en-US" dirty="0"/>
              <a:t>Does it have to be now and in the future?</a:t>
            </a:r>
          </a:p>
          <a:p>
            <a:pPr lvl="1" eaLnBrk="1" hangingPunct="1"/>
            <a:r>
              <a:rPr lang="en-US" dirty="0"/>
              <a:t>What if you visit the zoo regularly?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0526E9-8650-480A-96EE-93A1170D0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57"/>
    </mc:Choice>
    <mc:Fallback>
      <p:transition spd="slow" advTm="48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AA7547-9D5D-4BEF-90F9-3413F4D576E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Constitutional Standing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lvl="0" eaLnBrk="1" hangingPunct="1"/>
            <a:r>
              <a:rPr lang="en-US" dirty="0"/>
              <a:t>All cases must meet this standard</a:t>
            </a:r>
          </a:p>
          <a:p>
            <a:pPr lvl="0" eaLnBrk="1" hangingPunct="1"/>
            <a:r>
              <a:rPr lang="en-US" dirty="0"/>
              <a:t>Is there jurisdiction?</a:t>
            </a:r>
          </a:p>
          <a:p>
            <a:pPr lvl="0" eaLnBrk="1" hangingPunct="1"/>
            <a:r>
              <a:rPr lang="en-US" dirty="0"/>
              <a:t>Is there a case and controversy?</a:t>
            </a:r>
          </a:p>
          <a:p>
            <a:pPr lvl="1" eaLnBrk="1" hangingPunct="1"/>
            <a:r>
              <a:rPr lang="en-US" dirty="0"/>
              <a:t>Federal courts do not give advisory opinions</a:t>
            </a:r>
          </a:p>
          <a:p>
            <a:pPr lvl="0" eaLnBrk="1" hangingPunct="1"/>
            <a:r>
              <a:rPr lang="en-US" dirty="0"/>
              <a:t>Is there a </a:t>
            </a:r>
            <a:r>
              <a:rPr lang="en-US" i="1" dirty="0"/>
              <a:t>Lujan</a:t>
            </a:r>
            <a:r>
              <a:rPr lang="en-US" dirty="0"/>
              <a:t> injury?</a:t>
            </a:r>
          </a:p>
          <a:p>
            <a:pPr lvl="0" eaLnBrk="1" hangingPunct="1"/>
            <a:r>
              <a:rPr lang="en-US" dirty="0"/>
              <a:t>While the United States Supreme Court can interpret the requirements of constitutional standing, it cannot cannot abolish these requirements.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336065-805F-4900-A997-C2770B4BC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0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09"/>
    </mc:Choice>
    <mc:Fallback>
      <p:transition spd="slow" advTm="1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0FFF-4B45-4A39-BD81-5F198D15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en-US" dirty="0"/>
              <a:t>(Juris) Prudential 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701BB-DD7E-45C8-8C10-4091EA18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hangingPunct="1"/>
            <a:r>
              <a:rPr lang="en-US" dirty="0"/>
              <a:t>Additional statutory or judicial limits, once constitutional standards have been satisfied.</a:t>
            </a:r>
          </a:p>
          <a:p>
            <a:pPr lvl="0" eaLnBrk="1" hangingPunct="1"/>
            <a:r>
              <a:rPr lang="en-US" dirty="0"/>
              <a:t>“Zone of interest” was a traditional prudential standard that we will look at later.</a:t>
            </a:r>
          </a:p>
          <a:p>
            <a:pPr lvl="0" eaLnBrk="1" hangingPunct="1"/>
            <a:r>
              <a:rPr lang="en-US" dirty="0"/>
              <a:t>The Courts can modify or abolish judicially created  prudential standing doctrines. </a:t>
            </a:r>
          </a:p>
          <a:p>
            <a:pPr lvl="0" eaLnBrk="1" hangingPunct="1"/>
            <a:r>
              <a:rPr lang="en-US" dirty="0"/>
              <a:t>The Court eventually simplified zone of interest to simple statutory construction.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CA4D6-9B06-492E-90D4-6A0AD22E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CEE2C0-E647-4828-9E77-63737A620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23"/>
    </mc:Choice>
    <mc:Fallback>
      <p:transition spd="slow" advTm="2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C993-F39F-4EE3-AE88-0324B879AF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>
                <a:hlinkClick r:id="rId4"/>
              </a:rPr>
              <a:t>Lujan</a:t>
            </a:r>
            <a:r>
              <a:rPr lang="en-US" dirty="0"/>
              <a:t> Standard for 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B435-1F89-4BAF-87AE-D8F9A18A62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Lujan v. Defenders of Wildlife</a:t>
            </a:r>
            <a:r>
              <a:rPr lang="en-US" dirty="0"/>
              <a:t>, 504 U.S. 555 (1992)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B6DE9-9EF9-4C14-AF64-414C456D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DC74736-2A82-45B0-B118-96DEBB44D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09"/>
    </mc:Choice>
    <mc:Fallback>
      <p:transition spd="slow" advTm="1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3D37-2F5B-4140-8EF7-BB719793E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Injury</a:t>
            </a:r>
            <a:r>
              <a:rPr lang="en-US" baseline="0" dirty="0"/>
              <a:t> in Fact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473AD-6180-41BC-B2CD-319F65AE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the plaintiff must have suffered an "injury in fact" -- an invasion of a legally-protected interest which is</a:t>
            </a:r>
          </a:p>
          <a:p>
            <a:pPr lvl="1"/>
            <a:r>
              <a:rPr lang="en-US" dirty="0"/>
              <a:t>(a) concrete and </a:t>
            </a:r>
            <a:r>
              <a:rPr lang="en-US" i="1" dirty="0"/>
              <a:t>particularized</a:t>
            </a:r>
            <a:r>
              <a:rPr lang="en-US" dirty="0"/>
              <a:t>, and</a:t>
            </a:r>
          </a:p>
          <a:p>
            <a:pPr lvl="1"/>
            <a:r>
              <a:rPr lang="en-US" dirty="0"/>
              <a:t>(b) "actual or imminent, not 'conjectural' or 'hypothetical.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35C6A-EAB6-4988-B194-B0EBDB4A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7D8D0A-7DFD-4C86-B724-51E149EC6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5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40"/>
    </mc:Choice>
    <mc:Fallback>
      <p:transition spd="slow" advTm="4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E664-0AAD-46E8-A0A9-D3D810BB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86C97-187C-46E4-AA7D-98906D75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Second, there must be a causal connection between the injury and the conduct complained of -- the injury has to be "fairly . . . traceable to the challenged action of the defendant, and not . . . the result [of] the independent action of some third party not before the court.".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54B6E-C6C5-41B1-AD69-51030786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76CDE5-50B3-4C46-83F1-8842ECE04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1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97"/>
    </mc:Choice>
    <mc:Fallback>
      <p:transition spd="slow" advTm="27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870C-5BDA-4CDD-A8AE-5ACB4728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Redressability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DE467-A9BF-42DA-8F85-6AEA49379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Third, it must be "likely," as opposed to merely "speculative," that the injury will be "redressed by a favorable decision.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CF262-6E15-4132-9A89-90DF87C5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6EFFE1-77F7-41E4-9274-9B175EC35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7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44"/>
    </mc:Choice>
    <mc:Fallback>
      <p:transition spd="slow" advTm="3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582AA-F646-46DF-A118-EB1EA793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the Rule/Guidance Test?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BB248-8E55-41ED-9C1A-3456C740E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key to convincing the court that a given guidance document, agency policy, etc. should really have been a rule was showing that it adversely changed your client’s  legal duties/rights.</a:t>
            </a:r>
          </a:p>
          <a:p>
            <a:r>
              <a:rPr lang="en-US" dirty="0"/>
              <a:t>That same analysis would be part of your standing facts in your petition to court to request review of the rule.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0B884-4C55-4AB6-9B3C-4EFC5306D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911600-5284-4212-9E2D-B75B0026D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3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65"/>
    </mc:Choice>
    <mc:Fallback>
      <p:transition spd="slow" advTm="2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3B95-6985-441E-BBB3-123E62D8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Representational/Associational 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5DFD4-890F-4C24-8D6B-7CC915E3F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 least one member of the group must meet the </a:t>
            </a:r>
            <a:r>
              <a:rPr lang="en-US" i="1" dirty="0"/>
              <a:t>Lujan</a:t>
            </a:r>
            <a:r>
              <a:rPr lang="en-US" dirty="0"/>
              <a:t> standing requirements.</a:t>
            </a:r>
          </a:p>
          <a:p>
            <a:r>
              <a:rPr lang="en-US" dirty="0"/>
              <a:t>The claims must be consistent with the purpose of the organization.</a:t>
            </a:r>
          </a:p>
          <a:p>
            <a:r>
              <a:rPr lang="en-US" dirty="0"/>
              <a:t>The claims must not require any individuals to participate in the litigation. </a:t>
            </a:r>
          </a:p>
          <a:p>
            <a:pPr lvl="1"/>
            <a:r>
              <a:rPr lang="en-US" dirty="0"/>
              <a:t>Only injunctions, no money damages based on individual injuries.</a:t>
            </a:r>
          </a:p>
          <a:p>
            <a:pPr lvl="1"/>
            <a:r>
              <a:rPr lang="en-US" dirty="0"/>
              <a:t>Attorney’s fees are allowed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22400-1144-4131-B63C-7BE95923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2C02DE-0DDF-4761-BF4B-2B42C235D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1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47"/>
    </mc:Choice>
    <mc:Fallback>
      <p:transition spd="slow" advTm="8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3919</TotalTime>
  <Words>822</Words>
  <Application>Microsoft Office PowerPoint</Application>
  <PresentationFormat>On-screen Show (4:3)</PresentationFormat>
  <Paragraphs>83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Tahoma</vt:lpstr>
      <vt:lpstr>Wingdings</vt:lpstr>
      <vt:lpstr>Blends</vt:lpstr>
      <vt:lpstr>Chapter 6</vt:lpstr>
      <vt:lpstr>Constitutional Standing</vt:lpstr>
      <vt:lpstr>(Juris) Prudential Standing</vt:lpstr>
      <vt:lpstr>The Lujan Standard for Standing</vt:lpstr>
      <vt:lpstr>Injury in Fact</vt:lpstr>
      <vt:lpstr>Causation</vt:lpstr>
      <vt:lpstr>Redressability</vt:lpstr>
      <vt:lpstr>Remember the Rule/Guidance Test?</vt:lpstr>
      <vt:lpstr>Representational/Associational Standing</vt:lpstr>
      <vt:lpstr>Standing Examples</vt:lpstr>
      <vt:lpstr>Standing for Regulated Parties</vt:lpstr>
      <vt:lpstr>Congressional Standing</vt:lpstr>
      <vt:lpstr>Citizen Lawsuits - Recreational, Aesthetic, or Environmental Injury</vt:lpstr>
      <vt:lpstr>Example: Damn that Mouse!</vt:lpstr>
      <vt:lpstr>Animal Standing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P Richards</cp:lastModifiedBy>
  <cp:revision>333</cp:revision>
  <dcterms:created xsi:type="dcterms:W3CDTF">2008-01-16T20:46:13Z</dcterms:created>
  <dcterms:modified xsi:type="dcterms:W3CDTF">2019-10-27T18:55:45Z</dcterms:modified>
</cp:coreProperties>
</file>